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22"/>
  </p:notesMasterIdLst>
  <p:handoutMasterIdLst>
    <p:handoutMasterId r:id="rId23"/>
  </p:handoutMasterIdLst>
  <p:sldIdLst>
    <p:sldId id="418" r:id="rId2"/>
    <p:sldId id="329" r:id="rId3"/>
    <p:sldId id="407" r:id="rId4"/>
    <p:sldId id="408" r:id="rId5"/>
    <p:sldId id="369" r:id="rId6"/>
    <p:sldId id="373" r:id="rId7"/>
    <p:sldId id="370" r:id="rId8"/>
    <p:sldId id="386" r:id="rId9"/>
    <p:sldId id="372" r:id="rId10"/>
    <p:sldId id="330" r:id="rId11"/>
    <p:sldId id="409" r:id="rId12"/>
    <p:sldId id="374" r:id="rId13"/>
    <p:sldId id="390" r:id="rId14"/>
    <p:sldId id="392" r:id="rId15"/>
    <p:sldId id="411" r:id="rId16"/>
    <p:sldId id="412" r:id="rId17"/>
    <p:sldId id="413" r:id="rId18"/>
    <p:sldId id="414" r:id="rId19"/>
    <p:sldId id="415" r:id="rId20"/>
    <p:sldId id="416" r:id="rId21"/>
  </p:sldIdLst>
  <p:sldSz cx="9144000" cy="6858000" type="screen4x3"/>
  <p:notesSz cx="6738938" cy="9869488"/>
  <p:defaultTextStyle>
    <a:defPPr>
      <a:defRPr lang="es-ES_trad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ia Dolores Montesinos Gonzalez" initials="MDMG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D0D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9E2DE3-CB8A-BB7C-8CC2-CC2C0CB150F7}" v="5" dt="2022-09-28T12:34:27.273"/>
    <p1510:client id="{9BA5D9D7-0D74-C40E-875B-40B26DF72790}" v="3" dt="2022-09-22T08:38:12.231"/>
  </p1510:revLst>
</p1510:revInfo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2" autoAdjust="0"/>
    <p:restoredTop sz="99645" autoAdjust="0"/>
  </p:normalViewPr>
  <p:slideViewPr>
    <p:cSldViewPr snapToObjects="1">
      <p:cViewPr varScale="1">
        <p:scale>
          <a:sx n="73" d="100"/>
          <a:sy n="73" d="100"/>
        </p:scale>
        <p:origin x="432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notesViewPr>
    <p:cSldViewPr snapToObjects="1">
      <p:cViewPr varScale="1">
        <p:scale>
          <a:sx n="51" d="100"/>
          <a:sy n="51" d="100"/>
        </p:scale>
        <p:origin x="-1932" y="-108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orkshop REBIUN 2022" userId="S::workshoprebiun@ulpgc.es::921f8cd0-12cf-4973-b84f-4f9d5a40879e" providerId="AD" clId="Web-{2A9E2DE3-CB8A-BB7C-8CC2-CC2C0CB150F7}"/>
    <pc:docChg chg="addSld delSld modSld">
      <pc:chgData name="Workshop REBIUN 2022" userId="S::workshoprebiun@ulpgc.es::921f8cd0-12cf-4973-b84f-4f9d5a40879e" providerId="AD" clId="Web-{2A9E2DE3-CB8A-BB7C-8CC2-CC2C0CB150F7}" dt="2022-09-28T12:34:27.273" v="5"/>
      <pc:docMkLst>
        <pc:docMk/>
      </pc:docMkLst>
      <pc:sldChg chg="del">
        <pc:chgData name="Workshop REBIUN 2022" userId="S::workshoprebiun@ulpgc.es::921f8cd0-12cf-4973-b84f-4f9d5a40879e" providerId="AD" clId="Web-{2A9E2DE3-CB8A-BB7C-8CC2-CC2C0CB150F7}" dt="2022-09-28T12:34:27.273" v="5"/>
        <pc:sldMkLst>
          <pc:docMk/>
          <pc:sldMk cId="1106361282" sldId="406"/>
        </pc:sldMkLst>
      </pc:sldChg>
      <pc:sldChg chg="add del replId">
        <pc:chgData name="Workshop REBIUN 2022" userId="S::workshoprebiun@ulpgc.es::921f8cd0-12cf-4973-b84f-4f9d5a40879e" providerId="AD" clId="Web-{2A9E2DE3-CB8A-BB7C-8CC2-CC2C0CB150F7}" dt="2022-09-28T12:34:13.684" v="2"/>
        <pc:sldMkLst>
          <pc:docMk/>
          <pc:sldMk cId="4049219631" sldId="417"/>
        </pc:sldMkLst>
      </pc:sldChg>
      <pc:sldChg chg="addSp delSp modSp new mod setBg">
        <pc:chgData name="Workshop REBIUN 2022" userId="S::workshoprebiun@ulpgc.es::921f8cd0-12cf-4973-b84f-4f9d5a40879e" providerId="AD" clId="Web-{2A9E2DE3-CB8A-BB7C-8CC2-CC2C0CB150F7}" dt="2022-09-28T12:34:20.731" v="4"/>
        <pc:sldMkLst>
          <pc:docMk/>
          <pc:sldMk cId="2367224369" sldId="418"/>
        </pc:sldMkLst>
        <pc:spChg chg="del">
          <ac:chgData name="Workshop REBIUN 2022" userId="S::workshoprebiun@ulpgc.es::921f8cd0-12cf-4973-b84f-4f9d5a40879e" providerId="AD" clId="Web-{2A9E2DE3-CB8A-BB7C-8CC2-CC2C0CB150F7}" dt="2022-09-28T12:34:20.731" v="4"/>
          <ac:spMkLst>
            <pc:docMk/>
            <pc:sldMk cId="2367224369" sldId="418"/>
            <ac:spMk id="2" creationId="{0299E370-3639-D63E-11D0-15D600889D0A}"/>
          </ac:spMkLst>
        </pc:spChg>
        <pc:spChg chg="del">
          <ac:chgData name="Workshop REBIUN 2022" userId="S::workshoprebiun@ulpgc.es::921f8cd0-12cf-4973-b84f-4f9d5a40879e" providerId="AD" clId="Web-{2A9E2DE3-CB8A-BB7C-8CC2-CC2C0CB150F7}" dt="2022-09-28T12:34:16.684" v="3"/>
          <ac:spMkLst>
            <pc:docMk/>
            <pc:sldMk cId="2367224369" sldId="418"/>
            <ac:spMk id="3" creationId="{B3AC0C01-05D6-5DCD-CB25-75B54EDFE066}"/>
          </ac:spMkLst>
        </pc:spChg>
        <pc:spChg chg="add">
          <ac:chgData name="Workshop REBIUN 2022" userId="S::workshoprebiun@ulpgc.es::921f8cd0-12cf-4973-b84f-4f9d5a40879e" providerId="AD" clId="Web-{2A9E2DE3-CB8A-BB7C-8CC2-CC2C0CB150F7}" dt="2022-09-28T12:34:20.731" v="4"/>
          <ac:spMkLst>
            <pc:docMk/>
            <pc:sldMk cId="2367224369" sldId="418"/>
            <ac:spMk id="9" creationId="{42A4FC2C-047E-45A5-965D-8E1E3BF09BC6}"/>
          </ac:spMkLst>
        </pc:spChg>
        <pc:picChg chg="add mod ord">
          <ac:chgData name="Workshop REBIUN 2022" userId="S::workshoprebiun@ulpgc.es::921f8cd0-12cf-4973-b84f-4f9d5a40879e" providerId="AD" clId="Web-{2A9E2DE3-CB8A-BB7C-8CC2-CC2C0CB150F7}" dt="2022-09-28T12:34:20.731" v="4"/>
          <ac:picMkLst>
            <pc:docMk/>
            <pc:sldMk cId="2367224369" sldId="418"/>
            <ac:picMk id="4" creationId="{5B37367D-698E-5EFC-0824-67BE8B9E0820}"/>
          </ac:picMkLst>
        </pc:picChg>
      </pc:sldChg>
    </pc:docChg>
  </pc:docChgLst>
  <pc:docChgLst>
    <pc:chgData name="Workshop REBIUN 2022" userId="S::workshoprebiun@ulpgc.es::921f8cd0-12cf-4973-b84f-4f9d5a40879e" providerId="AD" clId="Web-{9BA5D9D7-0D74-C40E-875B-40B26DF72790}"/>
    <pc:docChg chg="modSld">
      <pc:chgData name="Workshop REBIUN 2022" userId="S::workshoprebiun@ulpgc.es::921f8cd0-12cf-4973-b84f-4f9d5a40879e" providerId="AD" clId="Web-{9BA5D9D7-0D74-C40E-875B-40B26DF72790}" dt="2022-09-22T08:38:12.231" v="2" actId="20577"/>
      <pc:docMkLst>
        <pc:docMk/>
      </pc:docMkLst>
      <pc:sldChg chg="modSp">
        <pc:chgData name="Workshop REBIUN 2022" userId="S::workshoprebiun@ulpgc.es::921f8cd0-12cf-4973-b84f-4f9d5a40879e" providerId="AD" clId="Web-{9BA5D9D7-0D74-C40E-875B-40B26DF72790}" dt="2022-09-22T08:38:12.231" v="2" actId="20577"/>
        <pc:sldMkLst>
          <pc:docMk/>
          <pc:sldMk cId="1106361282" sldId="406"/>
        </pc:sldMkLst>
        <pc:spChg chg="mod">
          <ac:chgData name="Workshop REBIUN 2022" userId="S::workshoprebiun@ulpgc.es::921f8cd0-12cf-4973-b84f-4f9d5a40879e" providerId="AD" clId="Web-{9BA5D9D7-0D74-C40E-875B-40B26DF72790}" dt="2022-09-22T08:38:12.231" v="2" actId="20577"/>
          <ac:spMkLst>
            <pc:docMk/>
            <pc:sldMk cId="1106361282" sldId="406"/>
            <ac:spMk id="306" creationId="{4AC1B32B-0FC3-4B70-B248-6C0FC40289EE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629" cy="493869"/>
          </a:xfrm>
          <a:prstGeom prst="rect">
            <a:avLst/>
          </a:prstGeom>
        </p:spPr>
        <p:txBody>
          <a:bodyPr vert="horz" lIns="90827" tIns="45414" rIns="90827" bIns="45414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17734" y="0"/>
            <a:ext cx="2919628" cy="493869"/>
          </a:xfrm>
          <a:prstGeom prst="rect">
            <a:avLst/>
          </a:prstGeom>
        </p:spPr>
        <p:txBody>
          <a:bodyPr vert="horz" lIns="90827" tIns="45414" rIns="90827" bIns="45414" rtlCol="0"/>
          <a:lstStyle>
            <a:lvl1pPr algn="r">
              <a:defRPr sz="1200"/>
            </a:lvl1pPr>
          </a:lstStyle>
          <a:p>
            <a:fld id="{0C68A97C-FB2C-4A00-AA09-D263398C6F6D}" type="datetimeFigureOut">
              <a:rPr lang="es-ES" smtClean="0"/>
              <a:t>28/09/2022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374042"/>
            <a:ext cx="2919629" cy="493868"/>
          </a:xfrm>
          <a:prstGeom prst="rect">
            <a:avLst/>
          </a:prstGeom>
        </p:spPr>
        <p:txBody>
          <a:bodyPr vert="horz" lIns="90827" tIns="45414" rIns="90827" bIns="45414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17734" y="9374042"/>
            <a:ext cx="2919628" cy="493868"/>
          </a:xfrm>
          <a:prstGeom prst="rect">
            <a:avLst/>
          </a:prstGeom>
        </p:spPr>
        <p:txBody>
          <a:bodyPr vert="horz" lIns="90827" tIns="45414" rIns="90827" bIns="45414" rtlCol="0" anchor="b"/>
          <a:lstStyle>
            <a:lvl1pPr algn="r">
              <a:defRPr sz="1200"/>
            </a:lvl1pPr>
          </a:lstStyle>
          <a:p>
            <a:fld id="{84B2C14F-D657-4A3C-96F2-242E50231A0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60586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20941" cy="49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27" tIns="45414" rIns="90827" bIns="45414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ＭＳ Ｐゴシック" pitchFamily="-112" charset="-128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424" y="1"/>
            <a:ext cx="2920941" cy="49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27" tIns="45414" rIns="90827" bIns="45414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ＭＳ Ｐゴシック" pitchFamily="-112" charset="-128"/>
              </a:defRPr>
            </a:lvl1pPr>
          </a:lstStyle>
          <a:p>
            <a:pPr>
              <a:defRPr/>
            </a:pPr>
            <a:fld id="{318FF5DE-1C8C-4C4A-AD2B-8620EB9795DC}" type="datetime1">
              <a:rPr lang="es-ES"/>
              <a:pPr>
                <a:defRPr/>
              </a:pPr>
              <a:t>28/09/2022</a:t>
            </a:fld>
            <a:endParaRPr lang="es-ES" dirty="0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3288" y="741363"/>
            <a:ext cx="4933950" cy="3700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580" y="4688801"/>
            <a:ext cx="5391780" cy="4441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27" tIns="45414" rIns="90827" bIns="454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427"/>
            <a:ext cx="2920941" cy="49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27" tIns="45414" rIns="90827" bIns="45414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ＭＳ Ｐゴシック" pitchFamily="-112" charset="-128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424" y="9374427"/>
            <a:ext cx="2920941" cy="49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27" tIns="45414" rIns="90827" bIns="4541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ＭＳ Ｐゴシック" pitchFamily="-112" charset="-128"/>
              </a:defRPr>
            </a:lvl1pPr>
          </a:lstStyle>
          <a:p>
            <a:pPr>
              <a:defRPr/>
            </a:pPr>
            <a:fld id="{D46F7A6F-1442-4D27-AD24-3EFEB1491595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302171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pitchFamily="-112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pitchFamily="-112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pitchFamily="-112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pitchFamily="-112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pitchFamily="-11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05515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54716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9799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37954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49982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35005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851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00928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74015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60527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086C1A-E9AB-48B9-A2FF-CF894E40D7AB}" type="datetime1">
              <a:rPr lang="es-ES_tradnl" smtClean="0"/>
              <a:pPr>
                <a:defRPr/>
              </a:pPr>
              <a:t>28/09/2022</a:t>
            </a:fld>
            <a:endParaRPr lang="es-ES_tradn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9B1260-9AAC-4234-A8F7-8710CAAD99FB}" type="slidenum">
              <a:rPr lang="es-ES_tradnl" smtClean="0"/>
              <a:pPr>
                <a:defRPr/>
              </a:pPr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807382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9F8964-63B4-460C-90AF-ED8B492A5E94}" type="datetime1">
              <a:rPr lang="es-ES_tradnl" smtClean="0"/>
              <a:pPr>
                <a:defRPr/>
              </a:pPr>
              <a:t>28/09/2022</a:t>
            </a:fld>
            <a:endParaRPr lang="es-ES_tradn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C2077-CF4A-4BE9-9301-B0015E166028}" type="slidenum">
              <a:rPr lang="es-ES_tradnl" smtClean="0"/>
              <a:pPr>
                <a:defRPr/>
              </a:pPr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570160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7CEAFE-2BA4-472D-874C-6B655657E021}" type="datetime1">
              <a:rPr lang="es-ES_tradnl" smtClean="0"/>
              <a:pPr>
                <a:defRPr/>
              </a:pPr>
              <a:t>28/09/2022</a:t>
            </a:fld>
            <a:endParaRPr lang="es-ES_tradn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07F14-DAB8-4D5A-B603-AC3AC4868A94}" type="slidenum">
              <a:rPr lang="es-ES_tradnl" smtClean="0"/>
              <a:pPr>
                <a:defRPr/>
              </a:pPr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856170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FCFB7B-A32D-4E5B-B3F9-3BA4D6EEA59C}" type="datetime1">
              <a:rPr lang="es-ES_tradnl" smtClean="0"/>
              <a:pPr>
                <a:defRPr/>
              </a:pPr>
              <a:t>28/09/2022</a:t>
            </a:fld>
            <a:endParaRPr lang="es-ES_tradn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CC846-2D2C-45CE-8C37-D7DF7F129AF3}" type="slidenum">
              <a:rPr lang="es-ES_tradnl" smtClean="0"/>
              <a:pPr>
                <a:defRPr/>
              </a:pPr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740635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D96B31-6967-44AB-AF8D-737E83BC2E70}" type="datetime1">
              <a:rPr lang="es-ES_tradnl" smtClean="0"/>
              <a:pPr>
                <a:defRPr/>
              </a:pPr>
              <a:t>28/09/2022</a:t>
            </a:fld>
            <a:endParaRPr lang="es-ES_tradn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C6948A-F33C-4BB6-B198-B62A6B03E22D}" type="slidenum">
              <a:rPr lang="es-ES_tradnl" smtClean="0"/>
              <a:pPr>
                <a:defRPr/>
              </a:pPr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295197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2212A9-024B-4CCB-8E9C-5DE677F63CF4}" type="datetime1">
              <a:rPr lang="es-ES_tradnl" smtClean="0"/>
              <a:pPr>
                <a:defRPr/>
              </a:pPr>
              <a:t>28/09/2022</a:t>
            </a:fld>
            <a:endParaRPr lang="es-ES_tradn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E76FA4-6B4B-42B4-B7A9-04B5AA6C8E77}" type="slidenum">
              <a:rPr lang="es-ES_tradnl" smtClean="0"/>
              <a:pPr>
                <a:defRPr/>
              </a:pPr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124406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8D888E-0736-423A-B0FF-F727BB617ECD}" type="datetime1">
              <a:rPr lang="es-ES_tradnl" smtClean="0"/>
              <a:pPr>
                <a:defRPr/>
              </a:pPr>
              <a:t>28/09/2022</a:t>
            </a:fld>
            <a:endParaRPr lang="es-ES_tradnl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36163A-8A85-4B86-83C5-AF3405156D68}" type="slidenum">
              <a:rPr lang="es-ES_tradnl" smtClean="0"/>
              <a:pPr>
                <a:defRPr/>
              </a:pPr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737500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D88960-0FF4-49D0-93F7-457AD51359C0}" type="datetime1">
              <a:rPr lang="es-ES_tradnl" smtClean="0"/>
              <a:pPr>
                <a:defRPr/>
              </a:pPr>
              <a:t>28/09/2022</a:t>
            </a:fld>
            <a:endParaRPr lang="es-ES_tradnl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124C9A-E480-4346-B3EE-C2C233D96908}" type="slidenum">
              <a:rPr lang="es-ES_tradnl" smtClean="0"/>
              <a:pPr>
                <a:defRPr/>
              </a:pPr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297537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D7AE04-BBA5-487B-8ADF-58DC1F3E20EC}" type="datetime1">
              <a:rPr lang="es-ES_tradnl" smtClean="0"/>
              <a:pPr>
                <a:defRPr/>
              </a:pPr>
              <a:t>28/09/2022</a:t>
            </a:fld>
            <a:endParaRPr lang="es-ES_tradn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9EFD9A-080B-4171-BC28-115F5A574DDD}" type="slidenum">
              <a:rPr lang="es-ES_tradnl" smtClean="0"/>
              <a:pPr>
                <a:defRPr/>
              </a:pPr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52111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627B5A-26BF-46A0-BAA7-BC0B572FC8CF}" type="datetime1">
              <a:rPr lang="es-ES_tradnl" smtClean="0"/>
              <a:pPr>
                <a:defRPr/>
              </a:pPr>
              <a:t>28/09/2022</a:t>
            </a:fld>
            <a:endParaRPr lang="es-ES_tradn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22ED7C-3397-4618-9F75-3428A7D44EE8}" type="slidenum">
              <a:rPr lang="es-ES_tradnl" smtClean="0"/>
              <a:pPr>
                <a:defRPr/>
              </a:pPr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893353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07BD67-DB1D-4C09-8ACD-19C32A979C9E}" type="datetime1">
              <a:rPr lang="es-ES_tradnl" smtClean="0"/>
              <a:pPr>
                <a:defRPr/>
              </a:pPr>
              <a:t>28/09/2022</a:t>
            </a:fld>
            <a:endParaRPr lang="es-ES_tradn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E5DCE7-9774-4755-B9BB-FC38CA5BCC77}" type="slidenum">
              <a:rPr lang="es-ES_tradnl" smtClean="0"/>
              <a:pPr>
                <a:defRPr/>
              </a:pPr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096291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BDF1E6F-2453-4E29-8C47-76D24576D1C4}" type="datetime1">
              <a:rPr lang="es-ES_tradnl" smtClean="0"/>
              <a:pPr>
                <a:defRPr/>
              </a:pPr>
              <a:t>28/09/2022</a:t>
            </a:fld>
            <a:endParaRPr lang="es-ES_tradn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26E3B0B-154D-485C-B184-1EF5766FAD41}" type="slidenum">
              <a:rPr lang="es-ES_tradnl" smtClean="0"/>
              <a:pPr>
                <a:defRPr/>
              </a:pPr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517350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hyperlink" Target="https://bibliotecafloridablanca.um.es/bibliotecafloridablanca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bibliotecafloridablanca.um.es/bibliotecafloridablanca/browse?type=subject" TargetMode="External"/><Relationship Id="rId3" Type="http://schemas.openxmlformats.org/officeDocument/2006/relationships/image" Target="../media/image2.jpeg"/><Relationship Id="rId7" Type="http://schemas.openxmlformats.org/officeDocument/2006/relationships/hyperlink" Target="https://bibliotecafloridablanca.um.es/bibliotecafloridablanca/browse?type=editor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bibliotecafloridablanca.um.es/bibliotecafloridablanca/browse?type=title" TargetMode="External"/><Relationship Id="rId5" Type="http://schemas.openxmlformats.org/officeDocument/2006/relationships/hyperlink" Target="https://bibliotecafloridablanca.um.es/bibliotecafloridablanca/browse?type=author" TargetMode="External"/><Relationship Id="rId4" Type="http://schemas.openxmlformats.org/officeDocument/2006/relationships/hyperlink" Target="https://bibliotecafloridablanca.um.es/bibliotecafloridablanca/browse?type=dateissued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bibliotecafloridablanca.um.es/bibliotecafloridablancaoai/request?verb=ListRecords&amp;metadataPrefix=oai_dc&amp;set=col_11169_589" TargetMode="External"/><Relationship Id="rId4" Type="http://schemas.openxmlformats.org/officeDocument/2006/relationships/hyperlink" Target="https://bibliotecafloridablanca.um.es/bibliotecafloridablancaoai/request?verb=ListRecords&amp;metadataPrefix=oai_dc&amp;set=com_11169_10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5B37367D-698E-5EFC-0824-67BE8B9E08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121" r="17865" b="-1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224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ítulo 1"/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_tradnl" dirty="0">
              <a:solidFill>
                <a:schemeClr val="bg1"/>
              </a:solidFill>
              <a:cs typeface="Helvetica" pitchFamily="-112" charset="0"/>
            </a:endParaRPr>
          </a:p>
        </p:txBody>
      </p:sp>
      <p:sp>
        <p:nvSpPr>
          <p:cNvPr id="19462" name="AutoShape 7" descr="data:image/jpeg;base64,/9j/4AAQSkZJRgABAQAAAQABAAD/2wCEAAkGBxISEhUSEhIWERQUFxYVGBYXExgYGBcYFx0XFhQYFhQZHSggHRoxGxQXIjEhJSkuLi4uGCEzODMsNygtLisBCgoKDg0OGxAQGy0mICQsNTQsLC4sLCwuLC8sLC8sLC8sLCwsLCw0LC8sLCwsLCwsLCwsLCwsLCwsLCwsLCwsLP/AABEIAOAA4QMBEQACEQEDEQH/xAAcAAEAAgMBAQEAAAAAAAAAAAAABQYDBAcCAQj/xABSEAABAwICAwYRCAgFAwUAAAABAAIDBBESIQUGMRMiQVFhcQcVFiMyM1JTVIGRkqOxstLTFHJzgqGzwdEXJDRCYnSTlCVDVWPwNeLxRIPCw+H/xAAbAQEAAgMBAQAAAAAAAAAAAAAAAgMBBAUGB//EADsRAAIBAgIGBQoGAwADAAAAAAABAgMRBDEFEhMhQVEUYXGBkQYyMzRSobHB0fAVFiIjsuFCcpJDYoL/2gAMAwEAAhEDEQA/AO4oAgCAIAgCAIAgCAIAgCAIAgCAIAgCAIAgCAIAgCAIAgCAIAgCAIAgCAIAgCAIAgCAIAgCAIAgCAIAgCAIAgCAIAgCAIAgCAIAgK9Ua7UEbix8+FzSQRgftGR4EBj6vdHeEDzH+6gHV7o7wgeY/wB1AOr3R3hA8x/uoB1e6O8IHmP91AOr3R3hA8x/uoB1e6O8IHmP91AOr3R3hA8x/uoCU0Npynqg4wSboGEB2RFr7No5EBIoD4SgMMlQAsXMNmlPpMjZZYciDmaEusLm8DT4j+ajrkXVZ5j1sb+/GRytN/sNk2hjbLiiWoNMwTZMkGLuTk7yHb4lJSTLIzjLI31ImEAQBAEAQBAEAQBAEAQBAUHUakhd8vfLEyTDUyZuY1xADWmwJCAx9V+jOChc7lFNGR5QUA6rtG+AP/tY/wA0A6rtG+AP/tY/zQDqu0b4A/8AtY/zQDqu0b4A/wDtY/zQDqu0b4A/+1j/ADQDqu0b4A/+1j/NARWp2lzFVziGGQx1MxkDBGQWi7iL3s1oAdx2yQHUROCMkMXMUmM7G/gsGN5o1FNMdjb/AFgotMg1IgdIiVnZsc0cdsvKMlW7oqldZkNNUKFyps05Z1i5Fs0pZ1G5FsnNB67SQkNmvNHx/vt5iey5j5VZGq1mWwxDjueR0WhrY5mCSJwex2wj7QRwHkK2E01dG7GSkro2FkyEAQBAEAQBAEAQBAEBRdRew0j/ADEvsBAfdSa3cNEGYDFuZndY8NpHID1S606RlY2SPRuNjwHNduzBdpzBsXXQGXqg0p/pZ/rM95AOqDSn+ln+sz3kA6oNKf6Wf6zPeQDqg0p/pZ/rM95AfW6f0pcDpZblMzLDlO+2IDPFrtTGr+RPfhltYutaPdNhjDjne/i4NqGCF6HWmZ5pXtlkLxdxztlsyAGwciGToiAID4QgK3p3VVkoLobRycX7jvF+6eUeRVyp3yKKlFPejnNaHxuLHtLXNNiDtC1nuzNKV07M0JJVG5G5rvkWCNyV1X1jko5cQu6Jx64zjHdN4nD7dnNOE3FllKq4PqO0UlSyVjZGODmPAc0jhBW4nfedNNNXRlWTIQBAEAQBAEAQBAEBQtS5msj0iXODQamQZm2ZYLBAaWhqpjdDyQOe1spE1oy4Yjie4ty5igLHqrpenjo6eN80bHshja5peAQQ0AgjjQEr0/pfCIvPCAdP6XwiLzwgHT+l8Ii88IAdYKTwiLzwgJCyA5JV6vR1kle128kbVSGOQDNp4jxtPCPxQGHoc13yWtNLV9alOTSTvXk9jhdxG2R4dmRyQHY0AQBAEBWtdNXBVR42C07BvT3Y24D+HEecqupDWW7MorUtdXWZx97jsORGRB2jjBC0znHhDAQFq1T1xNHE+JzDKL4oxewaT2QJ4G7DkNt+NWwqaqsbFKvqJo6DqhXT1EPyiezd0ccDGiwawZA55kk3N+K2xbFNtq7NyjKUo60idUy0IAgCAIAgCAIAgON6QcRQaQt4cfZCA5/oTR8lVM2BkjI3ODiHSvLWDCC43cAeLiQFm0l0Oa2CJ0slTSYQx0gtO+7w0YjgBjAcbcvCEBqO1IrBNSwbpDjrGPkjON+ENY0PO6Hc7g2PACgGktSqiCwdV0j3mWOHc46hznh8jxGLs3MEAF2fCADkgMmmNRKmmbI6Wro7xtLzGKh26EAYrNYYxdxGwcKAqkUrsQzO0etAfrBAcm1s0LpCnqZH0kshZUOdMRHTYw0kmwLiHZ25uZAVfS2h9IzgGp3VwjuQ51Lhwj97fBoyy4TbJAdY6HmlzPSRte4vkjbhc47XWJAJ8VkBaUAQBAEBynomaGEU7Z2ZNnviHFINp8Yz5weNataNnc5+Jp6stZcSmYhxqk17MYhxoLMz0MG6yMjxBuNwbiJADQdpJPELnxIt7J06Uqk1CKu2dxpa+ljY2Nk0QaxoaBujcgBYcPIt1TguKO4sHXSsoS8GZOm1P3+L+o3802keaM9Er+xLwY6bU/f4v6jfzTaR5odEr+xLwY6bU/f4v6jfzTaR5odEr+xLwZnp6uOS+B7X224XA2vsvZSUk8iudKcPPi12ozLJWEAQBAEBxrSX7BpD+ePsoDlzggL10S6yGWl0W2OSOR0dO9rw1zXFhLacWcAd6d6cjxHiQFrm0xTfL9Dv+URYYqedsjt1ZZhMTAA83s03FrFAVHTWsbZtIsbuVJHHHXteJ4osL3tbKRikmxEOaQcROVyAUBtdE/WdslRNBFFRyxubHaobGHzbGuOGcOttFtmzJAUGLshzj1oD9YucgMD5EBEawv8A1af6KT2SgK70Ju1u5vxKA6EgCAIDXr4HvYWxymFx2PDWuI8ThZYautxiSbW52OW6w6m17XGQk1n8QJL7fMOfibdas6Us8zn1KFTPMpbI8yCMwbW2W8SoSITbi7HrcR/wrNiGuy59D3VWKp3SWZpdG2zGgPc27trjdpByFvOVtOjGeZ0tG4irQqbaD3rctyeeeaLp1CUHen/15vfVnRaXL3s7n47jfaX/ADH6DqEoO9P/AK83vp0Wly97H47jfaX/ADH6DqEoO9P/AK83vp0Wly97H47jfaX/ADH6DqEoO9P/AK83vp0Wly97M/juO9pf8x+hz+vfUUlVLNSE4KZ2AsuXdbueyBzc2zcze/DyjRlrU5uUOB6igqGLw0KWIzqK6eW/q5Pfu4cOo6bqvrFFXRCSM2cMnsJzYfxHEeFdGjWjUjdHjtI6Oq4KrqTy4Pg195omFaaAQBAEByyi0M6rpdIRMcGEVjn3cCRZrBllzoCmUXQ/mlo3VomjDG494Wuxbwlpz2cCAktFdCeonhjnbUxNErGvALH3AcL2PlQG1+hmp8Kh8x6AfoZqvCofMegH6GqnwqHzHoDHB0JZiThrIHYHWdZrzYixseI2WE08icoSjbWVr712HYpJFkga8kiAitPP/V5vo3+yUBDdCbtbub8SgOhIAgCAjtP6S+TQultiw2yKrqT1I3NvBYbpNZU75lDPRU/2W+UrS6d1Hpl5K/8AuyuQaw0oEgfTtm3R+O78nNJAFmPbYgZcapjiIxvuzNrHeT3TNXaPzVbcQ1XVRE3ju0dy7O31k28Th4jyLqpXoTv1P6r6Fr0D0QG0sDIWRNIbck53Libk/arI4zVVkjdoeSbjTipS3239vEkP0qHvLfKVLp3UXflVe2x+lU95b5SnTuoflVe2yU1Y1+NXUsg3NrcYcbi9960u/BW0cVtJ6tjR0loJYPDurrN5e8vS3DzZzSOsijq6zdJGR3kyxva2+b72uc1z9ZKcrviewdGpUwtDUi3+ngm+XIi4aB8VSKnRksTgD11glZubGnaXm9hGbbNoOzkhClLaJ0N/UbVbF0pYV0tJJpcJNO7ty61zyfHr6NofWSCocY2PBe2wcBe17X3pIBLcnWNh2PNfs1cPUpJOatc8DCtTqSapu6TJlUlgQBAUXUbsNI/zEvsBAaugP+hS81R7bkBa9TP2Cl+gi9kICZQHwlAUfX3XUUwMMJDpnDM8DAeE8vItPE4nU/THM9HoTQjxT2tXdBe/+jmGgtYp6WczscXl3bGuOUg277lzNncHNcHn0q8qcr+J7DSGi6OLo7Nq1vNa4f1zR2PROmoqqISxOuDkQeya7ha4cB9e0ZLs06kZx1onzXF4SrharpVVZr39aMz5FM1iM00/rEv0b/UUBH9Cbtbub8SgOhIAgCArnRA/YpPF61RifRs62hPXInOOhOL15vn1qT1tXPwXpe49d5Su2B/+l8zp1Oal9VNHLTx/JA0bnJlicSG3Bbc3Fy7gGxdFa7m01+k8ZNYeGGhUp1Htb71wWfGy6uLIXof08TZq9sQG5tnAbbMDsrgcl7hU4ZRUppZXOjpupVlRw8qnnOG/3GPVbTMWl45oainY0sDdmeTsQBaTm1wLdt+FYo1FiE4yRPSODqaIqQq0Kj3/ACtnzTHQupNzp6mOwc6OpkYLjaWtYPWEwcbRkuseUVXaV6U8k4J+LZD69V2kRRubU09PHHI5jMUbiXAg7oLC57hVYiVXZ2klZm/oahgHilKhUm5RTdmt2VuXWVzoYf8AUoeaX7t6pwXpTpeUvqL7V8Tuq7B85OadETQNJu0cz37k2z3SMYbyTOJaWZuuGN7K7vEAeDFPRvSZ7lu4s6dPyjrYGg4a2/8AxW7cU3SOnHyhsELBHEDZkTBYX4+NzuNxzXpsPg6GDp35cTyGM0hidIVrzbbZI9D2gMlU0teQAbukaeywuDtzi4CMTRd54rNH7y5GMxzxG6Pmo6OGwXR/O85/PedsWibYQBAUHUp1maQ/mZfYCAwaBP8AgUvNUfeOQFs1M/YKX6CL2QgMGntNSQyBrACCL5rg6T0nVw1VQglkdTBYKFaDlIq+n9dZ2RlsbHOkdkMET3Bv8RcBa/EP+GOH0nUnDWqSir5K6v2vedTC6Kwzqp1HaK9/Ucxmhne4udFM5zjckxSXJP1VU6sHvcl4r6nsI4zDQSjGVkup/Q8/IprYtxlw5i+4yWuNovhVqpycdZZcyE9LYKHnVYrtdiR1craqmk3SGGV4OT2CKQte3iNm5HiPB5Qb8O6kJXirnL0hX0XpClqutG6yaeX9c0dWpK4SxtkDXsxDsXtLXNPCHNPCuxF3VzwVWns5uN0+tO6ZqaXf1mX5j/UVkrMPQm7W7m/EoDoSAIAgK50QP2KTxetUYn0bOtoT1yJy7oc6Sip6wyTPEbNzeLm+0kWGXMubhZxhUvI9pp7DVcRhNSlG7uj5rprJJJVzbhVSGB2HCGyPDLYGh1m3GV7pXrNzerLcNE6Np08LDbUlrq97pXzdt/YTXQs09TUsc4nlERc5hFwcwAb7ArcHVhBPWZz/ACjwGIxM6bowvZO+RI6L0zorRkcpppn1Mklsjck4b4RfC1rW3JPHz5BWQqUKKeo7s1MRg9J6TqQVeChFfPPi237jX1B1np4qao+UTNjlllkktZ2eJrcxYcd1HDV4xg9Z72y3TejK9XEU9jBuMYpcODfyOcz1srxZ8j3jbZzyRfmJWg5N5s9bCjTg7xik+pIsfQw/6lDzS/dvWzg/SnE8pfUX2r4nStcdcGUjSxhD5uLaGc/GeTyr0+DwUqzu8vifLMVjI0lZZnHq+vlqJLuJe95yG0k/88i9AlToQvkkcO9SvO2bZZ9W9UscEs8na9zeRbLdiASMPCIb8O19u52+Zx+NlXvbclkeo0VgoU6kE97bV/HIkeh0Ovj63rK5+G9GvvidbTfrs+7+KOqK85QQBAc81QdZukP5iX2AgMOg3f4JIOSf7xyAtmqD/wBQpfoIvZCAh9azeUfN/NeQ0/6wuw9Bor0T7SFXDOka9dWNiYXu8Q4zxLbwmHVWV5ZLP6HK0vpJYGjrLznkvn3FOrNISSG5NhnZoyAvmV2b7kluS4HzbEYmrXm51HdswRzOabtcQRsIJBHMUUmndFKk07rMu2q+sTprxSm8gF2u7sDbf+IfaOZdnB4l1FqyzPQYDGOqtSea95KaUf1qT5jvUVvHSPfQm7W7m/EoDoSAIAgNDTei21MLoXOc0Otm218ucEKFSCnGzNnCYqWGqqpFXa5lNPQnpfCJ/R+4tXoNPmzufmnF+zHwf1IHVbUGCq3fHNK3cpdzGHBmLA3N27c1TRw0J3vwZ09JacxGF2eqk9aN966yd/RNS+ET+j9xXdBp82cz804v2Y+D+o/RNS+ET+j9xOg0+bH5pxfsx8H9R+ial8In9H7idBp82PzTi/Zj4P6j9E9L4RP6P3E6DT5sz+acX7MfB/UhNJUdLomQmCR81RhLQXltosQIdYNAu8g2z2LraN0TFy2jyOFpvymxGIpbF27ikVNQ6Rxc4lznHnJJ9ZXqko049SPE/qnLrZc9R9U92JklHWwbP/3CNsTT3APZkbTvdgcvM47GuvKy81e/rPSYHBqlG7zOjaXyp5QMgIni31TsXMqeazs4RfvQ/wBl8SjdDvt4+t6ysYb0a++Jbpv12fd/FHVFecoIAgObarusK/8AmJfZCAw6Fd/g0g5J/bcgLTqo/wDUaX6GP2QgI3WU3kHzV5DT/rC7D0GivRPtIhcM6RWda5Dia3gAuuxglaj3/Q8B5VTbxcYvJRXvbIFbR5kIDb0PIW1EJG3dGjxO3rvsJWzg21WjY28C2q8bF60i/rb/AJrvUvQHqDc6E3a3c34lAdCQBAEAQBAU7odf+r/mP/i1amF/y7T0Gnv/AA/6fNlxW2efCA+EoZsVTXfWltIwsYevOHmA8PPxeVb+BwbrS1nl8TSxmKVKOqszi9VUOkcXONyc816WMVFWR52UnJ3ZYdTdXXVEgJu1oAc5wyLGHZY98cNnctu7aWrg6Sxuu9lDLid3R2D1VtJZ8Dr0ETY2NYxoYxgDWtAsABkAFxjtpGrpd3WJfo3+yVXPzWbOFX70O1fEpXQ77ePresphvRr74ktN+uz7v4o6orzlBAEByueh0jRuqHCCN0Msrn4i8FwxZZAO4hxIBod3+EyD6f23ICy6rv8A1Km+hj9kIBpCgjlOJ+K4Ft7I5vslalbA0K0tepG7NiniqtOOrB2Rou0NDxyf1pPeVX4VhPYRPp1f2iua3aEG5iSLEcF8QLnOOHjFydn4qnEYCFOF6StzRxNLwqYhKq97Xw/opi5h5wICW1YpC+XdSN5Hex7p+zLkFz47LqYCg77R9x2dGYZ32su4sta/eO+afUuqdoluhN2t3N+JQHQkAQBAEAQHO9Gach0bu4lduj5ZS/BGQcIsG2c42F8tgurcFoytJN5XZtaa0zh6koRhd6sbe8surut1NWXbGSx42sfYHiuLGxF/+ZhWYjCVKD/VlzObh8TCsv058idLlqmykQus2nG0kJkNi43DG8Z4zyBbOFw7rzssuJRia6owvxOG6Sr3zyOkeS4uJNyvV06cacVFHmalRzldmbQWjHTyNa1odd2FoOxzhmS7+Bo3zvENrgudpLGbKOpHN+439H4Tay15ZI7TojRzKaIRMudpc49k957J7uU8XALAZALzLZ6eMbGy5ywWJGlpZ3WZfo3+yVCfms2MMv3odq+JTuh328fW9ZWcN6NffExpv12fd/FHVFecoIAgMVVDjY5uWYIz5RZAcq0jq7X0VO5rpo3wHFdrWm4Drk74t4zxoCxatP8A1On+ij9QQG296A13yIDXfIgK9pDV6CQlwBiJ24LAH6pBHkstWpg6U3e1uw06uAo1He1uw0o9WYQbuc+QcRIA8eEA/asQwVKLvmRp6Oowd7XJMWaA1oDQBYACwA4gFt5G8lY1qp+9dzFAT/Qm7W7m/EoDoSAIAgCAquv9bVRw4adhdiBxkXxW4mi1jw5A34gtzBbHafuvs5d5q4va6n7ffzOJSSFxuTdepVrbjzbvfeZKKrfC9ssZs5puOI8BB5CLg86hWpRqwcJZMnSqypzUonc9A6dZPTCYusGtxOJ2gZ7eW4IPK0ryM6Mo1NnxuephWjKntOByXXHTzqudztjRk1vEBsH4nlK9Pg8MqNNLiecxWIdadyDhiLjhBttJcdjWjNzjzD8uFWYivGjTc2V4ei601FHX9S9Bini3RzcMj2gBp2xx7Qz5xO+dxuNtjQvIVasqknKWbPX0KKpxUUWBzlUbCRjc5YJpGlpR3WZPmP8AUVCfms2MMv3Y9q+JU+h328fW9ZUsN6NffEr0367Pu/ijqivOUEAQBAamlaETwvhcS0SNLSRa4vxXQHPq/UGeENbTVM728TnABvEAANiA0+o/SHfZPPQDqOr++yecgPnUbX98k84ID51GV3fH+cEA6i67vj/OCA+dRVd3b/KPyQHx2o9aRYvfnyj8kBbdQtAy0jXNkHBkeNAW9AEAQBAfHNBFiLhAcM1moA8Pqo24cMphmAGWLJzJAOC4Nj/EP4l19C451E6U81ka/lHopYWcasMpq/Zw+PyK0u+eYJWm07JHTOpW5Nc/GXcJFhZnzcQxc61nhYOttXna39/I2FiZqlslzIolbJrl31A0Djfukg3rC17gRtfk6KPxAiQ8pYOAry+ksVtamqsken0bhNnDWebOlOcuYddIxucsE0jG5ywSSNPSbutSfMf6ioT81mxh1+7HtXxKv0O+3j63rKnhvRr74lGm/XZ938UdUV5yggCAIAgCAIAgCAIAgCAIAgCAIAgCAIDn+qlEyeGuhf2MkxaeTeNsRyg2PiWvgajpzc1wZ39P01UjSi+MPmzltfSuikfE8WcxxaecG3kXu6c1OKksmfNKkHCTi+BgUyBuaJpDLIAG47FtmnY57jaNp5L5n+Frlz9I4nY0rLNm/o/D7Wpd5I7RouibBE2IHFbNzjte85veeUuJK8o2evjGysbDnLBYkY3OWCSRjc5YJpGnpF3WpPmO9RUZ+ay+gv3I9q+JXOh328fW9ZU8N6NffE1dN+uz7v4o6orzlBAEAQBAEAQBAEAQBAEAQBAEAQBAEAQFG1FP7V/MH2WrTw/+Xaek0z/4f9Pmyt9FPRmGVlS0ZSDA757Nh8bLeYV6rRFfWg6b4fB/38Twel6GrUU1x+/vsKVS0jpCMIyJw3sTc9yxoze7kHjttW5isbToLfvfI08Ng6ld7suZ0fU7Vh0BEsownMtYSC4FwsXyEZB2G7Q1twA52ZJy8xicTKvLWkepwmEjQjZFsc5apvJGNzkJpHhzlgkkY3OWCaRqaQd1t/zHeoqMsmX0F+5HtRAdDvt4+t6yrMN6NffE0tN+uz7v4o6orzlBAEAQBAEAQBAEAQBAEAQBAEAQBAEAQHLdD6dFI+dkkMpD5S8ODd6BYNtc8y5tOrqNpp5ntMXgelQpzjOKtG1m9/Maw6ywVMJiMTuyDhjBsCL5kNIJyJyuLrao4+VKWtC5y6/k+60UpTj4mHQ2maOmF2xyPktYyOa29u5YBkxn8LfHc5quWK1ndpllPQcoKylHxJM66w9w/wAij0hcmW/hE/bj4nk65Q9w/wAixt1yZL8Kn7cfE8nXCHuH+RNuuTM/hc/bj4ng63Q9w/yJt1yZL8Mn7UfE8nWyLuX+RY2y5Mz+Gy9qPiYarWeJzHNDX5tI2cYssOqmsiyno+UZJ6yz5nzodHr44Oy9ZW1hvRL74nB03bps7dX8UdVV5yggCAIAgCAIAgCAIAgCAIAgCAIAgCAIDXrqRsrCx2woCE6jabiKGLIdRtNxFBZDqNpuIoLIdRtNxFBZDqNpuIoLIdRtNxFBZDqNpuIoLIdRtNxFBZG3o3VyGB+NgN0MkwgCAIAgCAIAgCAIAgCAIAgCAIAgCAIAgCAIAgCAIAgCAIAgCAIAgCAIDXr6sRML3AuALRZtrkucGDaQNrhwoDQ6et7zL6P4iAdPR3mX0fxEA6ejvMvo/iIB0+b3mX0fxEA6fN7zL6P4iAdPm95l9H8RAOnze8y+j+IgHT5veZfR/EQDp83vMvo/iIB0+b3mX0fxEA6fN7zL6P4iAdPm95l9H8RAOnze8y+j+IgHT5veZfR/EQDp83vMvo/iIB0+b3mX0fxEA6fN7zL6P4iAdPm95l9H8RAOnze8y+j+IgHT5veZfR/EQDp83vMvo/iIB0+b3mX0fxEBv0FWJWB7QWglws61wWuLTsJG1p4UBsIAgCAIAgIzWPtB+kg+9jQFV1b0RQSwB87WulL5cRMjgcnuAuA7ubICW6mtGYS/c2YRkTur7A8R33KPKl7GG0szJBqno54xMia9p4WyvI8ocidwmnkRWltDwU1VTbgzc8bZ8W+cb4QzD2RPGUMm3FGHSwsN8LnuBAJFwI5XAXBvtAPiQGtrDQtZO1rZHtLgDGwPlsbdsMjsWGwyOd7i4AWNnJ3nrWSNylWpxgqez1pO+/8Au27Mxv0cXMFRuxjO5xyNYHylmbcRDm4xfO447WVMta+tc2aSpauydO+9pvj3bn4GlX07opd2MryCS5sY3QxhuESBjzugsS0kYrHOx5FY6lpqNnv423eJzLLVu3xy33f9dbsSdD2tmZO9GZJJ2cJOZPKpkTa0XStfu7nYiWvaBv3gAYIzYAGwzJ8qIEnS6MhcDdpy/wByT3kBBS6tNLnEVNUN8d7uxsMyQBle2VtqjcnZbrm3pqjZG6AsxC7nAjdHEHePOYJscwrLfpuV8TS0mTuMuE2dub7EXyOE2OVjt4lEkrX3nh0cm+cIiWgW7bLk+7AMg69s3c2XLbNNwaWtfrt3/wBGKutd6mXC/wA/ebO4FwOGItzABMkpFxYuy3QXFja/H5BS3K+/4k46v+W/3e/f8DxpCjkLDuMYa8lti+aRzQL764EmZtzKUZLiVyvwEAs6UZgB4ABcXW3kZsCScrknbwqSyMkLrHQyzSMbFM+HCxxOCV7L3LbXDNuz7V0MDUpw1teCllmr8zWxEZytqysaQ0DIYXfrVWZgHFvXqjCT+4DcDkB4kxlVVIuNOEUuaTTK405KO+bv27j7oHVmd2dRVVLSbWa2pnFhw3Lsr5ha2GlOineMZX9pN2Jwpyt+qT7ibn1YbE0ytqatxZmA+rc5p523zHIramJcouOzgutJ37t5ZGkk760u9oternaB8+b72RahcSaAIAgCAICM1j7QfpIPvY0BzzREM2B8jZ2xxtx3aYw83xuvYYSTe7R9XlVdWtClHXm7IspUpVZKEc/AtWpdS2VoOMyl8EYlu1rW7owYHkRjJtziJAJGeXLmnUjUjrIhNRUmoyUlzTun2MhtByuo5J32e2F8g3uGQNiBcA5zsTMOQcLuvazCLmyopuWtaKe95b/ob0NF06KlOVRWtfNLJN+03vtZbr5bjZq9JGompXuaWkfKW7LYhhhc14acwC1wNjmttxcXZtX42NOeq3eCdnlfMkKd1p4D/uO2m3+VLwrBA39MtikwmQE2cGDCWuzdY3ILTYbLnkUow1g5uPM81lNA8wh7cWHeDJhBDc7P3tg3e8nDsVbtfIztJR3JveeamiZJM17hGTYgXYC2zTkHG+3PLZ9izcyo7rkXQdrZ80epZIkrq863yg/7jeLPrceWawCXinFnOO9sLkXBsALk726kt+5GXuW8h3aRgxEbpkSTfDlne+W3/wAqewnyI7aJ50/K13yZzTcFzrH/ANuTjWGmotPn9TCd3dEPp2/yaos7Adxls7uTgdY+LaoJX3EmaFPq3VzRxvbpCZhcxrjYSO7IB1r7pyqHcSPvUjW7OmkwPKx/xVhtLgLEzqdHJE+oimmdOYnWxuvexjgebBxJAu4m11lPiD7I4GacjZug+7iUzDPNMxxqWYTawucyLi54lOKvFkHe6sWGKF4LTxHvkmzmIsVWSJBZBBacp3iGQk5Ye+PPCP3TkgNrV3tA+fN97IgJNAEAQBAEBGax9oP0kH3saAr+q+hWTUjXXLS50zXWAIcBK+1w4HPLb/8AijOEZq0lddZlNrImNXtWoqMu3NziHC1jawzvfZf/AMLEKcYK0VZFVOlCnHVgrIg9J6PqH1TmyGSSkxibc8Djd4yay7RYx3AeQeG3KtxYiEKVoxtPK/Vz7eHYT6Pr1U5yWpudr778uxZmGuDvlMLnNc3E6pIxAgkbnTNvY8rT5FpwvbebGIcdZar4EhAbTQZ237s8u9S8eSmUG9pZ1w3PFaeI8DrdjnvbW5zkrqLs32Mrqq6XajLPm+I4r4ZHnshlk7ucvOyvbhAWtJXaJum5b92773ffWZGv64w4uCTPem1yP3hkOYjPg2G+Xmi6L/bkutcV18M+/h3kDQ9rZ80epSKje0R2FULXu9vBf/LjWLXMp2N2KMBs1gBvHbBbgKzTVpLcYqO8WVNlY0AN3BjiD2eKxdck5gxu5slvypzbupGrGUUt6JSpLiymJsGlziACDbeSZZMatSaavd8S+DTSsjQ1o/Yqr+Xn+7cqyZN6CHWIPo4PZjP4KCJG4wjK3A1viy2KM8zKI7Q37RW/OH3NOsrIcTXj7Ob6QfdxqayIyzPVJGDUNvwNB4doJts28ysj5rISW9Es3DkbjI3yp5Rl523/AJZQJEpFUNcLj7QWnyEXQGlp94NPLmOx4+UIBq72gfPm+9kQEmgCAIAgCAjNY+0HkfCfEJYyUBVtDaWqKaIQthikDXPIcZ8N8TnP2YDbskBvdVNT4NF/c/8AYgHVTU+DRf3P/YgNGqrpaieKSSOOJsTZRvZcZOMNHci3Y/agNk1GFzHsLSWOLrF2G92vZtwm3Z32cCA+1mkpJLAtjykbJnMTm21rWiGeW37Cpwm4N25EZR1j3JpSRzmOLWXY4uH6w4bbjMCIAjPhvwHgVTjdp8hKKbT5HoaYkxNdhj3ocO3m++IPercHF5Fm2+5ap2i48zWpXhrGtLhcAA2OV+GyyQMtHXuiMoaGPEjg65lcwjetZwMPc7boDaj088C25xm/dVLzycMaA0ZKq8olwNBH7gqnCM242blYq5VpKOru+fiQ2avcyVte6V0d2xxtjJO9kLtrXNsBgHdKq+6xKxq6VjbNBLEHgGWOSO99mNpbf7VgyZ6OufHGxgDN4xrLioeL4QG3IEfIo6vWZueotIOaSQyO7szedx/+vlWZXkkm8jCSTbXExUdW+OSZ+GJ27EEjdnb3eRx97z7XfxrCjYzc+wyZvc4tBe7FYOuBvWt2kDub7OFSMB0oD8QDX3bhsZCy2d+Bjr7eRLA+VEzXgB8TCA5rx+su7JpDmnKHjAWNVGbmZ1eS3CWMtYC3yg8Gz/JWbGDWmeHNLRGxt8r7uTbxbkL811jVRm7LPq52gcr5j5ZHkLJgk0AQBAEAQBAEAQBAEAQBAEAQBAEAQBAEAQBAEAQBAEAQBAEAQBAEAQBAEAQBAEAQBAEAQBAEAQBAEAQBAEAQBAEAQBAEAQBAEAQBAE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9463" name="AutoShape 9" descr="data:image/jpeg;base64,/9j/4AAQSkZJRgABAQAAAQABAAD/2wCEAAkGBxISEhUSEhIWERQUFxYVGBYXExgYGBcYFx0XFhQYFhQZHSggHRoxGxQXIjEhJSkuLi4uGCEzODMsNygtLisBCgoKDg0OGxAQGy0mICQsNTQsLC4sLCwuLC8sLC8sLC8sLCwsLCw0LC8sLCwsLCwsLCwsLCwsLCwsLCwsLCwsLP/AABEIAOAA4QMBEQACEQEDEQH/xAAcAAEAAgMBAQEAAAAAAAAAAAAABQYDBAcCAQj/xABSEAABAwICAwYRCAgFAwUAAAABAAIDBBESIQUGMRMiQVFhcQcVFiMyM1JTVIGRkqOxstLTFHJzgqGzwdEXJDRCYnSTlCVDVWPwNeLxRIPCw+H/xAAbAQEAAgMBAQAAAAAAAAAAAAAAAgMBBAUGB//EADsRAAIBAgIGBQoGAwADAAAAAAABAgMRBDEFEhMhQVEUYXGBkQYyMzRSobHB0fAVFiIjsuFCcpJDYoL/2gAMAwEAAhEDEQA/AO4oAgCAIAgCAIAgCAIAgCAIAgCAIAgCAIAgCAIAgCAIAgCAIAgCAIAgCAIAgCAIAgCAIAgCAIAgCAIAgCAIAgCAIAgCAIAgCAIAgK9Ua7UEbix8+FzSQRgftGR4EBj6vdHeEDzH+6gHV7o7wgeY/wB1AOr3R3hA8x/uoB1e6O8IHmP91AOr3R3hA8x/uoB1e6O8IHmP91AOr3R3hA8x/uoCU0Npynqg4wSboGEB2RFr7No5EBIoD4SgMMlQAsXMNmlPpMjZZYciDmaEusLm8DT4j+ajrkXVZ5j1sb+/GRytN/sNk2hjbLiiWoNMwTZMkGLuTk7yHb4lJSTLIzjLI31ImEAQBAEAQBAEAQBAEAQBAUHUakhd8vfLEyTDUyZuY1xADWmwJCAx9V+jOChc7lFNGR5QUA6rtG+AP/tY/wA0A6rtG+AP/tY/zQDqu0b4A/8AtY/zQDqu0b4A/wDtY/zQDqu0b4A/+1j/ADQDqu0b4A/+1j/NARWp2lzFVziGGQx1MxkDBGQWi7iL3s1oAdx2yQHUROCMkMXMUmM7G/gsGN5o1FNMdjb/AFgotMg1IgdIiVnZsc0cdsvKMlW7oqldZkNNUKFyps05Z1i5Fs0pZ1G5FsnNB67SQkNmvNHx/vt5iey5j5VZGq1mWwxDjueR0WhrY5mCSJwex2wj7QRwHkK2E01dG7GSkro2FkyEAQBAEAQBAEAQBAEBRdRew0j/ADEvsBAfdSa3cNEGYDFuZndY8NpHID1S606RlY2SPRuNjwHNduzBdpzBsXXQGXqg0p/pZ/rM95AOqDSn+ln+sz3kA6oNKf6Wf6zPeQDqg0p/pZ/rM95AfW6f0pcDpZblMzLDlO+2IDPFrtTGr+RPfhltYutaPdNhjDjne/i4NqGCF6HWmZ5pXtlkLxdxztlsyAGwciGToiAID4QgK3p3VVkoLobRycX7jvF+6eUeRVyp3yKKlFPejnNaHxuLHtLXNNiDtC1nuzNKV07M0JJVG5G5rvkWCNyV1X1jko5cQu6Jx64zjHdN4nD7dnNOE3FllKq4PqO0UlSyVjZGODmPAc0jhBW4nfedNNNXRlWTIQBAEAQBAEAQBAEBQtS5msj0iXODQamQZm2ZYLBAaWhqpjdDyQOe1spE1oy4Yjie4ty5igLHqrpenjo6eN80bHshja5peAQQ0AgjjQEr0/pfCIvPCAdP6XwiLzwgHT+l8Ii88IAdYKTwiLzwgJCyA5JV6vR1kle128kbVSGOQDNp4jxtPCPxQGHoc13yWtNLV9alOTSTvXk9jhdxG2R4dmRyQHY0AQBAEBWtdNXBVR42C07BvT3Y24D+HEecqupDWW7MorUtdXWZx97jsORGRB2jjBC0znHhDAQFq1T1xNHE+JzDKL4oxewaT2QJ4G7DkNt+NWwqaqsbFKvqJo6DqhXT1EPyiezd0ccDGiwawZA55kk3N+K2xbFNtq7NyjKUo60idUy0IAgCAIAgCAIAgON6QcRQaQt4cfZCA5/oTR8lVM2BkjI3ODiHSvLWDCC43cAeLiQFm0l0Oa2CJ0slTSYQx0gtO+7w0YjgBjAcbcvCEBqO1IrBNSwbpDjrGPkjON+ENY0PO6Hc7g2PACgGktSqiCwdV0j3mWOHc46hznh8jxGLs3MEAF2fCADkgMmmNRKmmbI6Wro7xtLzGKh26EAYrNYYxdxGwcKAqkUrsQzO0etAfrBAcm1s0LpCnqZH0kshZUOdMRHTYw0kmwLiHZ25uZAVfS2h9IzgGp3VwjuQ51Lhwj97fBoyy4TbJAdY6HmlzPSRte4vkjbhc47XWJAJ8VkBaUAQBAEBynomaGEU7Z2ZNnviHFINp8Yz5weNataNnc5+Jp6stZcSmYhxqk17MYhxoLMz0MG6yMjxBuNwbiJADQdpJPELnxIt7J06Uqk1CKu2dxpa+ljY2Nk0QaxoaBujcgBYcPIt1TguKO4sHXSsoS8GZOm1P3+L+o3802keaM9Er+xLwY6bU/f4v6jfzTaR5odEr+xLwY6bU/f4v6jfzTaR5odEr+xLwZnp6uOS+B7X224XA2vsvZSUk8iudKcPPi12ozLJWEAQBAEBxrSX7BpD+ePsoDlzggL10S6yGWl0W2OSOR0dO9rw1zXFhLacWcAd6d6cjxHiQFrm0xTfL9Dv+URYYqedsjt1ZZhMTAA83s03FrFAVHTWsbZtIsbuVJHHHXteJ4osL3tbKRikmxEOaQcROVyAUBtdE/WdslRNBFFRyxubHaobGHzbGuOGcOttFtmzJAUGLshzj1oD9YucgMD5EBEawv8A1af6KT2SgK70Ju1u5vxKA6EgCAIDXr4HvYWxymFx2PDWuI8ThZYautxiSbW52OW6w6m17XGQk1n8QJL7fMOfibdas6Us8zn1KFTPMpbI8yCMwbW2W8SoSITbi7HrcR/wrNiGuy59D3VWKp3SWZpdG2zGgPc27trjdpByFvOVtOjGeZ0tG4irQqbaD3rctyeeeaLp1CUHen/15vfVnRaXL3s7n47jfaX/ADH6DqEoO9P/AK83vp0Wly97H47jfaX/ADH6DqEoO9P/AK83vp0Wly97H47jfaX/ADH6DqEoO9P/AK83vp0Wly97M/juO9pf8x+hz+vfUUlVLNSE4KZ2AsuXdbueyBzc2zcze/DyjRlrU5uUOB6igqGLw0KWIzqK6eW/q5Pfu4cOo6bqvrFFXRCSM2cMnsJzYfxHEeFdGjWjUjdHjtI6Oq4KrqTy4Pg195omFaaAQBAEByyi0M6rpdIRMcGEVjn3cCRZrBllzoCmUXQ/mlo3VomjDG494Wuxbwlpz2cCAktFdCeonhjnbUxNErGvALH3AcL2PlQG1+hmp8Kh8x6AfoZqvCofMegH6GqnwqHzHoDHB0JZiThrIHYHWdZrzYixseI2WE08icoSjbWVr712HYpJFkga8kiAitPP/V5vo3+yUBDdCbtbub8SgOhIAgCAjtP6S+TQultiw2yKrqT1I3NvBYbpNZU75lDPRU/2W+UrS6d1Hpl5K/8AuyuQaw0oEgfTtm3R+O78nNJAFmPbYgZcapjiIxvuzNrHeT3TNXaPzVbcQ1XVRE3ju0dy7O31k28Th4jyLqpXoTv1P6r6Fr0D0QG0sDIWRNIbck53Libk/arI4zVVkjdoeSbjTipS3239vEkP0qHvLfKVLp3UXflVe2x+lU95b5SnTuoflVe2yU1Y1+NXUsg3NrcYcbi9960u/BW0cVtJ6tjR0loJYPDurrN5e8vS3DzZzSOsijq6zdJGR3kyxva2+b72uc1z9ZKcrviewdGpUwtDUi3+ngm+XIi4aB8VSKnRksTgD11glZubGnaXm9hGbbNoOzkhClLaJ0N/UbVbF0pYV0tJJpcJNO7ty61zyfHr6NofWSCocY2PBe2wcBe17X3pIBLcnWNh2PNfs1cPUpJOatc8DCtTqSapu6TJlUlgQBAUXUbsNI/zEvsBAaugP+hS81R7bkBa9TP2Cl+gi9kICZQHwlAUfX3XUUwMMJDpnDM8DAeE8vItPE4nU/THM9HoTQjxT2tXdBe/+jmGgtYp6WczscXl3bGuOUg277lzNncHNcHn0q8qcr+J7DSGi6OLo7Nq1vNa4f1zR2PROmoqqISxOuDkQeya7ha4cB9e0ZLs06kZx1onzXF4SrharpVVZr39aMz5FM1iM00/rEv0b/UUBH9Cbtbub8SgOhIAgCArnRA/YpPF61RifRs62hPXInOOhOL15vn1qT1tXPwXpe49d5Su2B/+l8zp1Oal9VNHLTx/JA0bnJlicSG3Bbc3Fy7gGxdFa7m01+k8ZNYeGGhUp1Htb71wWfGy6uLIXof08TZq9sQG5tnAbbMDsrgcl7hU4ZRUppZXOjpupVlRw8qnnOG/3GPVbTMWl45oainY0sDdmeTsQBaTm1wLdt+FYo1FiE4yRPSODqaIqQq0Kj3/ACtnzTHQupNzp6mOwc6OpkYLjaWtYPWEwcbRkuseUVXaV6U8k4J+LZD69V2kRRubU09PHHI5jMUbiXAg7oLC57hVYiVXZ2klZm/oahgHilKhUm5RTdmt2VuXWVzoYf8AUoeaX7t6pwXpTpeUvqL7V8Tuq7B85OadETQNJu0cz37k2z3SMYbyTOJaWZuuGN7K7vEAeDFPRvSZ7lu4s6dPyjrYGg4a2/8AxW7cU3SOnHyhsELBHEDZkTBYX4+NzuNxzXpsPg6GDp35cTyGM0hidIVrzbbZI9D2gMlU0teQAbukaeywuDtzi4CMTRd54rNH7y5GMxzxG6Pmo6OGwXR/O85/PedsWibYQBAUHUp1maQ/mZfYCAwaBP8AgUvNUfeOQFs1M/YKX6CL2QgMGntNSQyBrACCL5rg6T0nVw1VQglkdTBYKFaDlIq+n9dZ2RlsbHOkdkMET3Bv8RcBa/EP+GOH0nUnDWqSir5K6v2vedTC6Kwzqp1HaK9/Ucxmhne4udFM5zjckxSXJP1VU6sHvcl4r6nsI4zDQSjGVkup/Q8/IprYtxlw5i+4yWuNovhVqpycdZZcyE9LYKHnVYrtdiR1craqmk3SGGV4OT2CKQte3iNm5HiPB5Qb8O6kJXirnL0hX0XpClqutG6yaeX9c0dWpK4SxtkDXsxDsXtLXNPCHNPCuxF3VzwVWns5uN0+tO6ZqaXf1mX5j/UVkrMPQm7W7m/EoDoSAIAgK50QP2KTxetUYn0bOtoT1yJy7oc6Sip6wyTPEbNzeLm+0kWGXMubhZxhUvI9pp7DVcRhNSlG7uj5rprJJJVzbhVSGB2HCGyPDLYGh1m3GV7pXrNzerLcNE6Np08LDbUlrq97pXzdt/YTXQs09TUsc4nlERc5hFwcwAb7ArcHVhBPWZz/ACjwGIxM6bowvZO+RI6L0zorRkcpppn1Mklsjck4b4RfC1rW3JPHz5BWQqUKKeo7s1MRg9J6TqQVeChFfPPi237jX1B1np4qao+UTNjlllkktZ2eJrcxYcd1HDV4xg9Z72y3TejK9XEU9jBuMYpcODfyOcz1srxZ8j3jbZzyRfmJWg5N5s9bCjTg7xik+pIsfQw/6lDzS/dvWzg/SnE8pfUX2r4nStcdcGUjSxhD5uLaGc/GeTyr0+DwUqzu8vifLMVjI0lZZnHq+vlqJLuJe95yG0k/88i9AlToQvkkcO9SvO2bZZ9W9UscEs8na9zeRbLdiASMPCIb8O19u52+Zx+NlXvbclkeo0VgoU6kE97bV/HIkeh0Ovj63rK5+G9GvvidbTfrs+7+KOqK85QQBAc81QdZukP5iX2AgMOg3f4JIOSf7xyAtmqD/wBQpfoIvZCAh9azeUfN/NeQ0/6wuw9Bor0T7SFXDOka9dWNiYXu8Q4zxLbwmHVWV5ZLP6HK0vpJYGjrLznkvn3FOrNISSG5NhnZoyAvmV2b7kluS4HzbEYmrXm51HdswRzOabtcQRsIJBHMUUmndFKk07rMu2q+sTprxSm8gF2u7sDbf+IfaOZdnB4l1FqyzPQYDGOqtSea95KaUf1qT5jvUVvHSPfQm7W7m/EoDoSAIAgNDTei21MLoXOc0Otm218ucEKFSCnGzNnCYqWGqqpFXa5lNPQnpfCJ/R+4tXoNPmzufmnF+zHwf1IHVbUGCq3fHNK3cpdzGHBmLA3N27c1TRw0J3vwZ09JacxGF2eqk9aN966yd/RNS+ET+j9xXdBp82cz804v2Y+D+o/RNS+ET+j9xOg0+bH5pxfsx8H9R+ial8In9H7idBp82PzTi/Zj4P6j9E9L4RP6P3E6DT5sz+acX7MfB/UhNJUdLomQmCR81RhLQXltosQIdYNAu8g2z2LraN0TFy2jyOFpvymxGIpbF27ikVNQ6Rxc4lznHnJJ9ZXqko049SPE/qnLrZc9R9U92JklHWwbP/3CNsTT3APZkbTvdgcvM47GuvKy81e/rPSYHBqlG7zOjaXyp5QMgIni31TsXMqeazs4RfvQ/wBl8SjdDvt4+t6ysYb0a++Jbpv12fd/FHVFecoIAgObarusK/8AmJfZCAw6Fd/g0g5J/bcgLTqo/wDUaX6GP2QgI3WU3kHzV5DT/rC7D0GivRPtIhcM6RWda5Dia3gAuuxglaj3/Q8B5VTbxcYvJRXvbIFbR5kIDb0PIW1EJG3dGjxO3rvsJWzg21WjY28C2q8bF60i/rb/AJrvUvQHqDc6E3a3c34lAdCQBAEAQBAU7odf+r/mP/i1amF/y7T0Gnv/AA/6fNlxW2efCA+EoZsVTXfWltIwsYevOHmA8PPxeVb+BwbrS1nl8TSxmKVKOqszi9VUOkcXONyc816WMVFWR52UnJ3ZYdTdXXVEgJu1oAc5wyLGHZY98cNnctu7aWrg6Sxuu9lDLid3R2D1VtJZ8Dr0ETY2NYxoYxgDWtAsABkAFxjtpGrpd3WJfo3+yVXPzWbOFX70O1fEpXQ77ePresphvRr74ktN+uz7v4o6orzlBAEByueh0jRuqHCCN0Msrn4i8FwxZZAO4hxIBod3+EyD6f23ICy6rv8A1Km+hj9kIBpCgjlOJ+K4Ft7I5vslalbA0K0tepG7NiniqtOOrB2Rou0NDxyf1pPeVX4VhPYRPp1f2iua3aEG5iSLEcF8QLnOOHjFydn4qnEYCFOF6StzRxNLwqYhKq97Xw/opi5h5wICW1YpC+XdSN5Hex7p+zLkFz47LqYCg77R9x2dGYZ32su4sta/eO+afUuqdoluhN2t3N+JQHQkAQBAEAQHO9Gach0bu4lduj5ZS/BGQcIsG2c42F8tgurcFoytJN5XZtaa0zh6koRhd6sbe8surut1NWXbGSx42sfYHiuLGxF/+ZhWYjCVKD/VlzObh8TCsv058idLlqmykQus2nG0kJkNi43DG8Z4zyBbOFw7rzssuJRia6owvxOG6Sr3zyOkeS4uJNyvV06cacVFHmalRzldmbQWjHTyNa1odd2FoOxzhmS7+Bo3zvENrgudpLGbKOpHN+439H4Tay15ZI7TojRzKaIRMudpc49k957J7uU8XALAZALzLZ6eMbGy5ywWJGlpZ3WZfo3+yVCfms2MMv3odq+JTuh328fW9ZWcN6NffExpv12fd/FHVFecoIAgMVVDjY5uWYIz5RZAcq0jq7X0VO5rpo3wHFdrWm4Drk74t4zxoCxatP8A1On+ij9QQG296A13yIDXfIgK9pDV6CQlwBiJ24LAH6pBHkstWpg6U3e1uw06uAo1He1uw0o9WYQbuc+QcRIA8eEA/asQwVKLvmRp6Oowd7XJMWaA1oDQBYACwA4gFt5G8lY1qp+9dzFAT/Qm7W7m/EoDoSAIAgCAquv9bVRw4adhdiBxkXxW4mi1jw5A34gtzBbHafuvs5d5q4va6n7ffzOJSSFxuTdepVrbjzbvfeZKKrfC9ssZs5puOI8BB5CLg86hWpRqwcJZMnSqypzUonc9A6dZPTCYusGtxOJ2gZ7eW4IPK0ryM6Mo1NnxuephWjKntOByXXHTzqudztjRk1vEBsH4nlK9Pg8MqNNLiecxWIdadyDhiLjhBttJcdjWjNzjzD8uFWYivGjTc2V4ei601FHX9S9Bini3RzcMj2gBp2xx7Qz5xO+dxuNtjQvIVasqknKWbPX0KKpxUUWBzlUbCRjc5YJpGlpR3WZPmP8AUVCfms2MMv3Y9q+JU+h328fW9ZUsN6NffEr0367Pu/ijqivOUEAQBAamlaETwvhcS0SNLSRa4vxXQHPq/UGeENbTVM728TnABvEAANiA0+o/SHfZPPQDqOr++yecgPnUbX98k84ID51GV3fH+cEA6i67vj/OCA+dRVd3b/KPyQHx2o9aRYvfnyj8kBbdQtAy0jXNkHBkeNAW9AEAQBAfHNBFiLhAcM1moA8Pqo24cMphmAGWLJzJAOC4Nj/EP4l19C451E6U81ka/lHopYWcasMpq/Zw+PyK0u+eYJWm07JHTOpW5Nc/GXcJFhZnzcQxc61nhYOttXna39/I2FiZqlslzIolbJrl31A0Djfukg3rC17gRtfk6KPxAiQ8pYOAry+ksVtamqsken0bhNnDWebOlOcuYddIxucsE0jG5ywSSNPSbutSfMf6ioT81mxh1+7HtXxKv0O+3j63rKnhvRr74lGm/XZ938UdUV5yggCAIAgCAIAgCAIAgCAIAgCAIAgCAIDn+qlEyeGuhf2MkxaeTeNsRyg2PiWvgajpzc1wZ39P01UjSi+MPmzltfSuikfE8WcxxaecG3kXu6c1OKksmfNKkHCTi+BgUyBuaJpDLIAG47FtmnY57jaNp5L5n+Frlz9I4nY0rLNm/o/D7Wpd5I7RouibBE2IHFbNzjte85veeUuJK8o2evjGysbDnLBYkY3OWCSRjc5YJpGnpF3WpPmO9RUZ+ay+gv3I9q+JXOh328fW9ZU8N6NffE1dN+uz7v4o6orzlBAEAQBAEAQBAEAQBAEAQBAEAQBAEAQFG1FP7V/MH2WrTw/+Xaek0z/4f9Pmyt9FPRmGVlS0ZSDA757Nh8bLeYV6rRFfWg6b4fB/38Twel6GrUU1x+/vsKVS0jpCMIyJw3sTc9yxoze7kHjttW5isbToLfvfI08Ng6ld7suZ0fU7Vh0BEsownMtYSC4FwsXyEZB2G7Q1twA52ZJy8xicTKvLWkepwmEjQjZFsc5apvJGNzkJpHhzlgkkY3OWCaRqaQd1t/zHeoqMsmX0F+5HtRAdDvt4+t6yrMN6NffE0tN+uz7v4o6orzlBAEAQBAEAQBAEAQBAEAQBAEAQBAEAQHLdD6dFI+dkkMpD5S8ODd6BYNtc8y5tOrqNpp5ntMXgelQpzjOKtG1m9/Maw6ywVMJiMTuyDhjBsCL5kNIJyJyuLrao4+VKWtC5y6/k+60UpTj4mHQ2maOmF2xyPktYyOa29u5YBkxn8LfHc5quWK1ndpllPQcoKylHxJM66w9w/wAij0hcmW/hE/bj4nk65Q9w/wAixt1yZL8Kn7cfE8nXCHuH+RNuuTM/hc/bj4ng63Q9w/yJt1yZL8Mn7UfE8nWyLuX+RY2y5Mz+Gy9qPiYarWeJzHNDX5tI2cYssOqmsiyno+UZJ6yz5nzodHr44Oy9ZW1hvRL74nB03bps7dX8UdVV5yggCAIAgCAIAgCAIAgCAIAgCAIAgCAIDXrqRsrCx2woCE6jabiKGLIdRtNxFBZDqNpuIoLIdRtNxFBZDqNpuIoLIdRtNxFBZDqNpuIoLIdRtNxFBZG3o3VyGB+NgN0MkwgCAIAgCAIAgCAIAgCAIAgCAIAgCAIAgCAIAgCAIAgCAIAgCAIAgCAIDXr6sRML3AuALRZtrkucGDaQNrhwoDQ6et7zL6P4iAdPR3mX0fxEA6ejvMvo/iIB0+b3mX0fxEA6fN7zL6P4iAdPm95l9H8RAOnze8y+j+IgHT5veZfR/EQDp83vMvo/iIB0+b3mX0fxEA6fN7zL6P4iAdPm95l9H8RAOnze8y+j+IgHT5veZfR/EQDp83vMvo/iIB0+b3mX0fxEA6fN7zL6P4iAdPm95l9H8RAOnze8y+j+IgHT5veZfR/EQDp83vMvo/iIB0+b3mX0fxEBv0FWJWB7QWglws61wWuLTsJG1p4UBsIAgCAIAgIzWPtB+kg+9jQFV1b0RQSwB87WulL5cRMjgcnuAuA7ubICW6mtGYS/c2YRkTur7A8R33KPKl7GG0szJBqno54xMia9p4WyvI8ocidwmnkRWltDwU1VTbgzc8bZ8W+cb4QzD2RPGUMm3FGHSwsN8LnuBAJFwI5XAXBvtAPiQGtrDQtZO1rZHtLgDGwPlsbdsMjsWGwyOd7i4AWNnJ3nrWSNylWpxgqez1pO+/8Au27Mxv0cXMFRuxjO5xyNYHylmbcRDm4xfO447WVMta+tc2aSpauydO+9pvj3bn4GlX07opd2MryCS5sY3QxhuESBjzugsS0kYrHOx5FY6lpqNnv423eJzLLVu3xy33f9dbsSdD2tmZO9GZJJ2cJOZPKpkTa0XStfu7nYiWvaBv3gAYIzYAGwzJ8qIEnS6MhcDdpy/wByT3kBBS6tNLnEVNUN8d7uxsMyQBle2VtqjcnZbrm3pqjZG6AsxC7nAjdHEHePOYJscwrLfpuV8TS0mTuMuE2dub7EXyOE2OVjt4lEkrX3nh0cm+cIiWgW7bLk+7AMg69s3c2XLbNNwaWtfrt3/wBGKutd6mXC/wA/ebO4FwOGItzABMkpFxYuy3QXFja/H5BS3K+/4k46v+W/3e/f8DxpCjkLDuMYa8lti+aRzQL764EmZtzKUZLiVyvwEAs6UZgB4ABcXW3kZsCScrknbwqSyMkLrHQyzSMbFM+HCxxOCV7L3LbXDNuz7V0MDUpw1teCllmr8zWxEZytqysaQ0DIYXfrVWZgHFvXqjCT+4DcDkB4kxlVVIuNOEUuaTTK405KO+bv27j7oHVmd2dRVVLSbWa2pnFhw3Lsr5ha2GlOineMZX9pN2Jwpyt+qT7ibn1YbE0ytqatxZmA+rc5p523zHIramJcouOzgutJ37t5ZGkk760u9oternaB8+b72RahcSaAIAgCAICM1j7QfpIPvY0BzzREM2B8jZ2xxtx3aYw83xuvYYSTe7R9XlVdWtClHXm7IspUpVZKEc/AtWpdS2VoOMyl8EYlu1rW7owYHkRjJtziJAJGeXLmnUjUjrIhNRUmoyUlzTun2MhtByuo5J32e2F8g3uGQNiBcA5zsTMOQcLuvazCLmyopuWtaKe95b/ob0NF06KlOVRWtfNLJN+03vtZbr5bjZq9JGompXuaWkfKW7LYhhhc14acwC1wNjmttxcXZtX42NOeq3eCdnlfMkKd1p4D/uO2m3+VLwrBA39MtikwmQE2cGDCWuzdY3ILTYbLnkUow1g5uPM81lNA8wh7cWHeDJhBDc7P3tg3e8nDsVbtfIztJR3JveeamiZJM17hGTYgXYC2zTkHG+3PLZ9izcyo7rkXQdrZ80epZIkrq863yg/7jeLPrceWawCXinFnOO9sLkXBsALk726kt+5GXuW8h3aRgxEbpkSTfDlne+W3/wAqewnyI7aJ50/K13yZzTcFzrH/ANuTjWGmotPn9TCd3dEPp2/yaos7Adxls7uTgdY+LaoJX3EmaFPq3VzRxvbpCZhcxrjYSO7IB1r7pyqHcSPvUjW7OmkwPKx/xVhtLgLEzqdHJE+oimmdOYnWxuvexjgebBxJAu4m11lPiD7I4GacjZug+7iUzDPNMxxqWYTawucyLi54lOKvFkHe6sWGKF4LTxHvkmzmIsVWSJBZBBacp3iGQk5Ye+PPCP3TkgNrV3tA+fN97IgJNAEAQBAEBGax9oP0kH3saAr+q+hWTUjXXLS50zXWAIcBK+1w4HPLb/8AijOEZq0lddZlNrImNXtWoqMu3NziHC1jawzvfZf/AMLEKcYK0VZFVOlCnHVgrIg9J6PqH1TmyGSSkxibc8Djd4yay7RYx3AeQeG3KtxYiEKVoxtPK/Vz7eHYT6Pr1U5yWpudr778uxZmGuDvlMLnNc3E6pIxAgkbnTNvY8rT5FpwvbebGIcdZar4EhAbTQZ237s8u9S8eSmUG9pZ1w3PFaeI8DrdjnvbW5zkrqLs32Mrqq6XajLPm+I4r4ZHnshlk7ucvOyvbhAWtJXaJum5b92773ffWZGv64w4uCTPem1yP3hkOYjPg2G+Xmi6L/bkutcV18M+/h3kDQ9rZ80epSKje0R2FULXu9vBf/LjWLXMp2N2KMBs1gBvHbBbgKzTVpLcYqO8WVNlY0AN3BjiD2eKxdck5gxu5slvypzbupGrGUUt6JSpLiymJsGlziACDbeSZZMatSaavd8S+DTSsjQ1o/Yqr+Xn+7cqyZN6CHWIPo4PZjP4KCJG4wjK3A1viy2KM8zKI7Q37RW/OH3NOsrIcTXj7Ob6QfdxqayIyzPVJGDUNvwNB4doJts28ysj5rISW9Es3DkbjI3yp5Rl523/AJZQJEpFUNcLj7QWnyEXQGlp94NPLmOx4+UIBq72gfPm+9kQEmgCAIAgCAjNY+0HkfCfEJYyUBVtDaWqKaIQthikDXPIcZ8N8TnP2YDbskBvdVNT4NF/c/8AYgHVTU+DRf3P/YgNGqrpaieKSSOOJsTZRvZcZOMNHci3Y/agNk1GFzHsLSWOLrF2G92vZtwm3Z32cCA+1mkpJLAtjykbJnMTm21rWiGeW37Cpwm4N25EZR1j3JpSRzmOLWXY4uH6w4bbjMCIAjPhvwHgVTjdp8hKKbT5HoaYkxNdhj3ocO3m++IPercHF5Fm2+5ap2i48zWpXhrGtLhcAA2OV+GyyQMtHXuiMoaGPEjg65lcwjetZwMPc7boDaj088C25xm/dVLzycMaA0ZKq8olwNBH7gqnCM242blYq5VpKOru+fiQ2avcyVte6V0d2xxtjJO9kLtrXNsBgHdKq+6xKxq6VjbNBLEHgGWOSO99mNpbf7VgyZ6OufHGxgDN4xrLioeL4QG3IEfIo6vWZueotIOaSQyO7szedx/+vlWZXkkm8jCSTbXExUdW+OSZ+GJ27EEjdnb3eRx97z7XfxrCjYzc+wyZvc4tBe7FYOuBvWt2kDub7OFSMB0oD8QDX3bhsZCy2d+Bjr7eRLA+VEzXgB8TCA5rx+su7JpDmnKHjAWNVGbmZ1eS3CWMtYC3yg8Gz/JWbGDWmeHNLRGxt8r7uTbxbkL811jVRm7LPq52gcr5j5ZHkLJgk0AQBAEAQBAEAQBAEAQBAEAQBAEAQBAEAQBAEAQBAEAQBAEAQBAEAQBAEAQBAEAQBAEAQBAEAQBAEAQBAEAQBAEAQBAEAQBAEAQBAE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6009327"/>
              </p:ext>
            </p:extLst>
          </p:nvPr>
        </p:nvGraphicFramePr>
        <p:xfrm>
          <a:off x="0" y="1439863"/>
          <a:ext cx="9036496" cy="5301505"/>
        </p:xfrm>
        <a:graphic>
          <a:graphicData uri="http://schemas.openxmlformats.org/drawingml/2006/table">
            <a:tbl>
              <a:tblPr/>
              <a:tblGrid>
                <a:gridCol w="9036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301505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s-ES" b="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E1EB442C-CEE6-43B0-AD03-2C4A5EB2D9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756746"/>
              </p:ext>
            </p:extLst>
          </p:nvPr>
        </p:nvGraphicFramePr>
        <p:xfrm>
          <a:off x="745434" y="76200"/>
          <a:ext cx="6202829" cy="1048544"/>
        </p:xfrm>
        <a:graphic>
          <a:graphicData uri="http://schemas.openxmlformats.org/drawingml/2006/table">
            <a:tbl>
              <a:tblPr/>
              <a:tblGrid>
                <a:gridCol w="6202829">
                  <a:extLst>
                    <a:ext uri="{9D8B030D-6E8A-4147-A177-3AD203B41FA5}">
                      <a16:colId xmlns:a16="http://schemas.microsoft.com/office/drawing/2014/main" val="2667943558"/>
                    </a:ext>
                  </a:extLst>
                </a:gridCol>
              </a:tblGrid>
              <a:tr h="1048544">
                <a:tc>
                  <a:txBody>
                    <a:bodyPr/>
                    <a:lstStyle/>
                    <a:p>
                      <a:r>
                        <a:rPr lang="es-ES" altLang="es-ES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“</a:t>
                      </a:r>
                      <a:r>
                        <a:rPr lang="es-ES" altLang="es-ES" b="1" i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LA BIBLIOTECA DIGITAL FLORIDABLANCA</a:t>
                      </a:r>
                      <a:r>
                        <a:rPr lang="es-ES" altLang="es-ES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” </a:t>
                      </a:r>
                      <a:r>
                        <a:rPr lang="es-ES" altLang="es-ES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: PRESERVACIÓN DIGITAL DE FONDOS HISTÓRICOS DE LA BIBLIOTECA DE LA UNIVERSIDAD DE MURCIA</a:t>
                      </a:r>
                      <a:endParaRPr lang="es-E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5185373"/>
                  </a:ext>
                </a:extLst>
              </a:tr>
            </a:tbl>
          </a:graphicData>
        </a:graphic>
      </p:graphicFrame>
      <p:sp>
        <p:nvSpPr>
          <p:cNvPr id="4" name="Rectángulo 3"/>
          <p:cNvSpPr/>
          <p:nvPr/>
        </p:nvSpPr>
        <p:spPr>
          <a:xfrm>
            <a:off x="1043607" y="1843951"/>
            <a:ext cx="7056783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latin typeface="Tahoma" panose="020B0604030504040204" pitchFamily="34" charset="0"/>
              </a:rPr>
              <a:t>Metadatos de preservación:</a:t>
            </a:r>
          </a:p>
          <a:p>
            <a:endParaRPr lang="es-ES" sz="2000" b="1" dirty="0">
              <a:latin typeface="Tahoma" panose="020B0604030504040204" pitchFamily="34" charset="0"/>
            </a:endParaRPr>
          </a:p>
          <a:p>
            <a:r>
              <a:rPr lang="es-ES" sz="2000" b="1" dirty="0">
                <a:latin typeface="Wingdings" panose="05000000000000000000" pitchFamily="2" charset="2"/>
              </a:rPr>
              <a:t> </a:t>
            </a:r>
            <a:r>
              <a:rPr lang="es-ES" sz="2400" dirty="0">
                <a:latin typeface="Tahoma" panose="020B0604030504040204" pitchFamily="34" charset="0"/>
              </a:rPr>
              <a:t>Son los metadatos que soportan y documentan la información sobre los materiales digitales que se</a:t>
            </a:r>
          </a:p>
          <a:p>
            <a:r>
              <a:rPr lang="es-ES" sz="2400" dirty="0">
                <a:latin typeface="Tahoma" panose="020B0604030504040204" pitchFamily="34" charset="0"/>
              </a:rPr>
              <a:t>quieren conservar a largo plazo.</a:t>
            </a:r>
          </a:p>
          <a:p>
            <a:endParaRPr lang="es-ES" sz="2400" dirty="0">
              <a:latin typeface="Tahoma" panose="020B0604030504040204" pitchFamily="34" charset="0"/>
            </a:endParaRPr>
          </a:p>
          <a:p>
            <a:r>
              <a:rPr lang="es-ES" sz="2400" dirty="0">
                <a:latin typeface="Wingdings" panose="05000000000000000000" pitchFamily="2" charset="2"/>
              </a:rPr>
              <a:t> </a:t>
            </a:r>
            <a:r>
              <a:rPr lang="es-ES" sz="2400" dirty="0">
                <a:latin typeface="Tahoma" panose="020B0604030504040204" pitchFamily="34" charset="0"/>
              </a:rPr>
              <a:t>Según este modelo de datos, el esquema de metadatos debe incluir elementos de metadatos descriptivos, estructurales y administrativos.</a:t>
            </a:r>
          </a:p>
          <a:p>
            <a:endParaRPr lang="es-ES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ítulo 1"/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_tradnl" dirty="0">
              <a:solidFill>
                <a:schemeClr val="bg1"/>
              </a:solidFill>
              <a:cs typeface="Helvetica" pitchFamily="-112" charset="0"/>
            </a:endParaRPr>
          </a:p>
        </p:txBody>
      </p:sp>
      <p:sp>
        <p:nvSpPr>
          <p:cNvPr id="19462" name="AutoShape 7" descr="data:image/jpeg;base64,/9j/4AAQSkZJRgABAQAAAQABAAD/2wCEAAkGBxISEhUSEhIWERQUFxYVGBYXExgYGBcYFx0XFhQYFhQZHSggHRoxGxQXIjEhJSkuLi4uGCEzODMsNygtLisBCgoKDg0OGxAQGy0mICQsNTQsLC4sLCwuLC8sLC8sLC8sLCwsLCw0LC8sLCwsLCwsLCwsLCwsLCwsLCwsLCwsLP/AABEIAOAA4QMBEQACEQEDEQH/xAAcAAEAAgMBAQEAAAAAAAAAAAAABQYDBAcCAQj/xABSEAABAwICAwYRCAgFAwUAAAABAAIDBBESIQUGMRMiQVFhcQcVFiMyM1JTVIGRkqOxstLTFHJzgqGzwdEXJDRCYnSTlCVDVWPwNeLxRIPCw+H/xAAbAQEAAgMBAQAAAAAAAAAAAAAAAgMBBAUGB//EADsRAAIBAgIGBQoGAwADAAAAAAABAgMRBDEFEhMhQVEUYXGBkQYyMzRSobHB0fAVFiIjsuFCcpJDYoL/2gAMAwEAAhEDEQA/AO4oAgCAIAgCAIAgCAIAgCAIAgCAIAgCAIAgCAIAgCAIAgCAIAgCAIAgCAIAgCAIAgCAIAgCAIAgCAIAgCAIAgCAIAgCAIAgCAIAgK9Ua7UEbix8+FzSQRgftGR4EBj6vdHeEDzH+6gHV7o7wgeY/wB1AOr3R3hA8x/uoB1e6O8IHmP91AOr3R3hA8x/uoB1e6O8IHmP91AOr3R3hA8x/uoCU0Npynqg4wSboGEB2RFr7No5EBIoD4SgMMlQAsXMNmlPpMjZZYciDmaEusLm8DT4j+ajrkXVZ5j1sb+/GRytN/sNk2hjbLiiWoNMwTZMkGLuTk7yHb4lJSTLIzjLI31ImEAQBAEAQBAEAQBAEAQBAUHUakhd8vfLEyTDUyZuY1xADWmwJCAx9V+jOChc7lFNGR5QUA6rtG+AP/tY/wA0A6rtG+AP/tY/zQDqu0b4A/8AtY/zQDqu0b4A/wDtY/zQDqu0b4A/+1j/ADQDqu0b4A/+1j/NARWp2lzFVziGGQx1MxkDBGQWi7iL3s1oAdx2yQHUROCMkMXMUmM7G/gsGN5o1FNMdjb/AFgotMg1IgdIiVnZsc0cdsvKMlW7oqldZkNNUKFyps05Z1i5Fs0pZ1G5FsnNB67SQkNmvNHx/vt5iey5j5VZGq1mWwxDjueR0WhrY5mCSJwex2wj7QRwHkK2E01dG7GSkro2FkyEAQBAEAQBAEAQBAEBRdRew0j/ADEvsBAfdSa3cNEGYDFuZndY8NpHID1S606RlY2SPRuNjwHNduzBdpzBsXXQGXqg0p/pZ/rM95AOqDSn+ln+sz3kA6oNKf6Wf6zPeQDqg0p/pZ/rM95AfW6f0pcDpZblMzLDlO+2IDPFrtTGr+RPfhltYutaPdNhjDjne/i4NqGCF6HWmZ5pXtlkLxdxztlsyAGwciGToiAID4QgK3p3VVkoLobRycX7jvF+6eUeRVyp3yKKlFPejnNaHxuLHtLXNNiDtC1nuzNKV07M0JJVG5G5rvkWCNyV1X1jko5cQu6Jx64zjHdN4nD7dnNOE3FllKq4PqO0UlSyVjZGODmPAc0jhBW4nfedNNNXRlWTIQBAEAQBAEAQBAEBQtS5msj0iXODQamQZm2ZYLBAaWhqpjdDyQOe1spE1oy4Yjie4ty5igLHqrpenjo6eN80bHshja5peAQQ0AgjjQEr0/pfCIvPCAdP6XwiLzwgHT+l8Ii88IAdYKTwiLzwgJCyA5JV6vR1kle128kbVSGOQDNp4jxtPCPxQGHoc13yWtNLV9alOTSTvXk9jhdxG2R4dmRyQHY0AQBAEBWtdNXBVR42C07BvT3Y24D+HEecqupDWW7MorUtdXWZx97jsORGRB2jjBC0znHhDAQFq1T1xNHE+JzDKL4oxewaT2QJ4G7DkNt+NWwqaqsbFKvqJo6DqhXT1EPyiezd0ccDGiwawZA55kk3N+K2xbFNtq7NyjKUo60idUy0IAgCAIAgCAIAgON6QcRQaQt4cfZCA5/oTR8lVM2BkjI3ODiHSvLWDCC43cAeLiQFm0l0Oa2CJ0slTSYQx0gtO+7w0YjgBjAcbcvCEBqO1IrBNSwbpDjrGPkjON+ENY0PO6Hc7g2PACgGktSqiCwdV0j3mWOHc46hznh8jxGLs3MEAF2fCADkgMmmNRKmmbI6Wro7xtLzGKh26EAYrNYYxdxGwcKAqkUrsQzO0etAfrBAcm1s0LpCnqZH0kshZUOdMRHTYw0kmwLiHZ25uZAVfS2h9IzgGp3VwjuQ51Lhwj97fBoyy4TbJAdY6HmlzPSRte4vkjbhc47XWJAJ8VkBaUAQBAEBynomaGEU7Z2ZNnviHFINp8Yz5weNataNnc5+Jp6stZcSmYhxqk17MYhxoLMz0MG6yMjxBuNwbiJADQdpJPELnxIt7J06Uqk1CKu2dxpa+ljY2Nk0QaxoaBujcgBYcPIt1TguKO4sHXSsoS8GZOm1P3+L+o3802keaM9Er+xLwY6bU/f4v6jfzTaR5odEr+xLwY6bU/f4v6jfzTaR5odEr+xLwZnp6uOS+B7X224XA2vsvZSUk8iudKcPPi12ozLJWEAQBAEBxrSX7BpD+ePsoDlzggL10S6yGWl0W2OSOR0dO9rw1zXFhLacWcAd6d6cjxHiQFrm0xTfL9Dv+URYYqedsjt1ZZhMTAA83s03FrFAVHTWsbZtIsbuVJHHHXteJ4osL3tbKRikmxEOaQcROVyAUBtdE/WdslRNBFFRyxubHaobGHzbGuOGcOttFtmzJAUGLshzj1oD9YucgMD5EBEawv8A1af6KT2SgK70Ju1u5vxKA6EgCAIDXr4HvYWxymFx2PDWuI8ThZYautxiSbW52OW6w6m17XGQk1n8QJL7fMOfibdas6Us8zn1KFTPMpbI8yCMwbW2W8SoSITbi7HrcR/wrNiGuy59D3VWKp3SWZpdG2zGgPc27trjdpByFvOVtOjGeZ0tG4irQqbaD3rctyeeeaLp1CUHen/15vfVnRaXL3s7n47jfaX/ADH6DqEoO9P/AK83vp0Wly97H47jfaX/ADH6DqEoO9P/AK83vp0Wly97H47jfaX/ADH6DqEoO9P/AK83vp0Wly97M/juO9pf8x+hz+vfUUlVLNSE4KZ2AsuXdbueyBzc2zcze/DyjRlrU5uUOB6igqGLw0KWIzqK6eW/q5Pfu4cOo6bqvrFFXRCSM2cMnsJzYfxHEeFdGjWjUjdHjtI6Oq4KrqTy4Pg195omFaaAQBAEByyi0M6rpdIRMcGEVjn3cCRZrBllzoCmUXQ/mlo3VomjDG494Wuxbwlpz2cCAktFdCeonhjnbUxNErGvALH3AcL2PlQG1+hmp8Kh8x6AfoZqvCofMegH6GqnwqHzHoDHB0JZiThrIHYHWdZrzYixseI2WE08icoSjbWVr712HYpJFkga8kiAitPP/V5vo3+yUBDdCbtbub8SgOhIAgCAjtP6S+TQultiw2yKrqT1I3NvBYbpNZU75lDPRU/2W+UrS6d1Hpl5K/8AuyuQaw0oEgfTtm3R+O78nNJAFmPbYgZcapjiIxvuzNrHeT3TNXaPzVbcQ1XVRE3ju0dy7O31k28Th4jyLqpXoTv1P6r6Fr0D0QG0sDIWRNIbck53Libk/arI4zVVkjdoeSbjTipS3239vEkP0qHvLfKVLp3UXflVe2x+lU95b5SnTuoflVe2yU1Y1+NXUsg3NrcYcbi9960u/BW0cVtJ6tjR0loJYPDurrN5e8vS3DzZzSOsijq6zdJGR3kyxva2+b72uc1z9ZKcrviewdGpUwtDUi3+ngm+XIi4aB8VSKnRksTgD11glZubGnaXm9hGbbNoOzkhClLaJ0N/UbVbF0pYV0tJJpcJNO7ty61zyfHr6NofWSCocY2PBe2wcBe17X3pIBLcnWNh2PNfs1cPUpJOatc8DCtTqSapu6TJlUlgQBAUXUbsNI/zEvsBAaugP+hS81R7bkBa9TP2Cl+gi9kICZQHwlAUfX3XUUwMMJDpnDM8DAeE8vItPE4nU/THM9HoTQjxT2tXdBe/+jmGgtYp6WczscXl3bGuOUg277lzNncHNcHn0q8qcr+J7DSGi6OLo7Nq1vNa4f1zR2PROmoqqISxOuDkQeya7ha4cB9e0ZLs06kZx1onzXF4SrharpVVZr39aMz5FM1iM00/rEv0b/UUBH9Cbtbub8SgOhIAgCArnRA/YpPF61RifRs62hPXInOOhOL15vn1qT1tXPwXpe49d5Su2B/+l8zp1Oal9VNHLTx/JA0bnJlicSG3Bbc3Fy7gGxdFa7m01+k8ZNYeGGhUp1Htb71wWfGy6uLIXof08TZq9sQG5tnAbbMDsrgcl7hU4ZRUppZXOjpupVlRw8qnnOG/3GPVbTMWl45oainY0sDdmeTsQBaTm1wLdt+FYo1FiE4yRPSODqaIqQq0Kj3/ACtnzTHQupNzp6mOwc6OpkYLjaWtYPWEwcbRkuseUVXaV6U8k4J+LZD69V2kRRubU09PHHI5jMUbiXAg7oLC57hVYiVXZ2klZm/oahgHilKhUm5RTdmt2VuXWVzoYf8AUoeaX7t6pwXpTpeUvqL7V8Tuq7B85OadETQNJu0cz37k2z3SMYbyTOJaWZuuGN7K7vEAeDFPRvSZ7lu4s6dPyjrYGg4a2/8AxW7cU3SOnHyhsELBHEDZkTBYX4+NzuNxzXpsPg6GDp35cTyGM0hidIVrzbbZI9D2gMlU0teQAbukaeywuDtzi4CMTRd54rNH7y5GMxzxG6Pmo6OGwXR/O85/PedsWibYQBAUHUp1maQ/mZfYCAwaBP8AgUvNUfeOQFs1M/YKX6CL2QgMGntNSQyBrACCL5rg6T0nVw1VQglkdTBYKFaDlIq+n9dZ2RlsbHOkdkMET3Bv8RcBa/EP+GOH0nUnDWqSir5K6v2vedTC6Kwzqp1HaK9/Ucxmhne4udFM5zjckxSXJP1VU6sHvcl4r6nsI4zDQSjGVkup/Q8/IprYtxlw5i+4yWuNovhVqpycdZZcyE9LYKHnVYrtdiR1craqmk3SGGV4OT2CKQte3iNm5HiPB5Qb8O6kJXirnL0hX0XpClqutG6yaeX9c0dWpK4SxtkDXsxDsXtLXNPCHNPCuxF3VzwVWns5uN0+tO6ZqaXf1mX5j/UVkrMPQm7W7m/EoDoSAIAgK50QP2KTxetUYn0bOtoT1yJy7oc6Sip6wyTPEbNzeLm+0kWGXMubhZxhUvI9pp7DVcRhNSlG7uj5rprJJJVzbhVSGB2HCGyPDLYGh1m3GV7pXrNzerLcNE6Np08LDbUlrq97pXzdt/YTXQs09TUsc4nlERc5hFwcwAb7ArcHVhBPWZz/ACjwGIxM6bowvZO+RI6L0zorRkcpppn1Mklsjck4b4RfC1rW3JPHz5BWQqUKKeo7s1MRg9J6TqQVeChFfPPi237jX1B1np4qao+UTNjlllkktZ2eJrcxYcd1HDV4xg9Z72y3TejK9XEU9jBuMYpcODfyOcz1srxZ8j3jbZzyRfmJWg5N5s9bCjTg7xik+pIsfQw/6lDzS/dvWzg/SnE8pfUX2r4nStcdcGUjSxhD5uLaGc/GeTyr0+DwUqzu8vifLMVjI0lZZnHq+vlqJLuJe95yG0k/88i9AlToQvkkcO9SvO2bZZ9W9UscEs8na9zeRbLdiASMPCIb8O19u52+Zx+NlXvbclkeo0VgoU6kE97bV/HIkeh0Ovj63rK5+G9GvvidbTfrs+7+KOqK85QQBAc81QdZukP5iX2AgMOg3f4JIOSf7xyAtmqD/wBQpfoIvZCAh9azeUfN/NeQ0/6wuw9Bor0T7SFXDOka9dWNiYXu8Q4zxLbwmHVWV5ZLP6HK0vpJYGjrLznkvn3FOrNISSG5NhnZoyAvmV2b7kluS4HzbEYmrXm51HdswRzOabtcQRsIJBHMUUmndFKk07rMu2q+sTprxSm8gF2u7sDbf+IfaOZdnB4l1FqyzPQYDGOqtSea95KaUf1qT5jvUVvHSPfQm7W7m/EoDoSAIAgNDTei21MLoXOc0Otm218ucEKFSCnGzNnCYqWGqqpFXa5lNPQnpfCJ/R+4tXoNPmzufmnF+zHwf1IHVbUGCq3fHNK3cpdzGHBmLA3N27c1TRw0J3vwZ09JacxGF2eqk9aN966yd/RNS+ET+j9xXdBp82cz804v2Y+D+o/RNS+ET+j9xOg0+bH5pxfsx8H9R+ial8In9H7idBp82PzTi/Zj4P6j9E9L4RP6P3E6DT5sz+acX7MfB/UhNJUdLomQmCR81RhLQXltosQIdYNAu8g2z2LraN0TFy2jyOFpvymxGIpbF27ikVNQ6Rxc4lznHnJJ9ZXqko049SPE/qnLrZc9R9U92JklHWwbP/3CNsTT3APZkbTvdgcvM47GuvKy81e/rPSYHBqlG7zOjaXyp5QMgIni31TsXMqeazs4RfvQ/wBl8SjdDvt4+t6ysYb0a++Jbpv12fd/FHVFecoIAgObarusK/8AmJfZCAw6Fd/g0g5J/bcgLTqo/wDUaX6GP2QgI3WU3kHzV5DT/rC7D0GivRPtIhcM6RWda5Dia3gAuuxglaj3/Q8B5VTbxcYvJRXvbIFbR5kIDb0PIW1EJG3dGjxO3rvsJWzg21WjY28C2q8bF60i/rb/AJrvUvQHqDc6E3a3c34lAdCQBAEAQBAU7odf+r/mP/i1amF/y7T0Gnv/AA/6fNlxW2efCA+EoZsVTXfWltIwsYevOHmA8PPxeVb+BwbrS1nl8TSxmKVKOqszi9VUOkcXONyc816WMVFWR52UnJ3ZYdTdXXVEgJu1oAc5wyLGHZY98cNnctu7aWrg6Sxuu9lDLid3R2D1VtJZ8Dr0ETY2NYxoYxgDWtAsABkAFxjtpGrpd3WJfo3+yVXPzWbOFX70O1fEpXQ77ePresphvRr74ktN+uz7v4o6orzlBAEByueh0jRuqHCCN0Msrn4i8FwxZZAO4hxIBod3+EyD6f23ICy6rv8A1Km+hj9kIBpCgjlOJ+K4Ft7I5vslalbA0K0tepG7NiniqtOOrB2Rou0NDxyf1pPeVX4VhPYRPp1f2iua3aEG5iSLEcF8QLnOOHjFydn4qnEYCFOF6StzRxNLwqYhKq97Xw/opi5h5wICW1YpC+XdSN5Hex7p+zLkFz47LqYCg77R9x2dGYZ32su4sta/eO+afUuqdoluhN2t3N+JQHQkAQBAEAQHO9Gach0bu4lduj5ZS/BGQcIsG2c42F8tgurcFoytJN5XZtaa0zh6koRhd6sbe8surut1NWXbGSx42sfYHiuLGxF/+ZhWYjCVKD/VlzObh8TCsv058idLlqmykQus2nG0kJkNi43DG8Z4zyBbOFw7rzssuJRia6owvxOG6Sr3zyOkeS4uJNyvV06cacVFHmalRzldmbQWjHTyNa1odd2FoOxzhmS7+Bo3zvENrgudpLGbKOpHN+439H4Tay15ZI7TojRzKaIRMudpc49k957J7uU8XALAZALzLZ6eMbGy5ywWJGlpZ3WZfo3+yVCfms2MMv3odq+JTuh328fW9ZWcN6NffExpv12fd/FHVFecoIAgMVVDjY5uWYIz5RZAcq0jq7X0VO5rpo3wHFdrWm4Drk74t4zxoCxatP8A1On+ij9QQG296A13yIDXfIgK9pDV6CQlwBiJ24LAH6pBHkstWpg6U3e1uw06uAo1He1uw0o9WYQbuc+QcRIA8eEA/asQwVKLvmRp6Oowd7XJMWaA1oDQBYACwA4gFt5G8lY1qp+9dzFAT/Qm7W7m/EoDoSAIAgCAquv9bVRw4adhdiBxkXxW4mi1jw5A34gtzBbHafuvs5d5q4va6n7ffzOJSSFxuTdepVrbjzbvfeZKKrfC9ssZs5puOI8BB5CLg86hWpRqwcJZMnSqypzUonc9A6dZPTCYusGtxOJ2gZ7eW4IPK0ryM6Mo1NnxuephWjKntOByXXHTzqudztjRk1vEBsH4nlK9Pg8MqNNLiecxWIdadyDhiLjhBttJcdjWjNzjzD8uFWYivGjTc2V4ei601FHX9S9Bini3RzcMj2gBp2xx7Qz5xO+dxuNtjQvIVasqknKWbPX0KKpxUUWBzlUbCRjc5YJpGlpR3WZPmP8AUVCfms2MMv3Y9q+JU+h328fW9ZUsN6NffEr0367Pu/ijqivOUEAQBAamlaETwvhcS0SNLSRa4vxXQHPq/UGeENbTVM728TnABvEAANiA0+o/SHfZPPQDqOr++yecgPnUbX98k84ID51GV3fH+cEA6i67vj/OCA+dRVd3b/KPyQHx2o9aRYvfnyj8kBbdQtAy0jXNkHBkeNAW9AEAQBAfHNBFiLhAcM1moA8Pqo24cMphmAGWLJzJAOC4Nj/EP4l19C451E6U81ka/lHopYWcasMpq/Zw+PyK0u+eYJWm07JHTOpW5Nc/GXcJFhZnzcQxc61nhYOttXna39/I2FiZqlslzIolbJrl31A0Djfukg3rC17gRtfk6KPxAiQ8pYOAry+ksVtamqsken0bhNnDWebOlOcuYddIxucsE0jG5ywSSNPSbutSfMf6ioT81mxh1+7HtXxKv0O+3j63rKnhvRr74lGm/XZ938UdUV5yggCAIAgCAIAgCAIAgCAIAgCAIAgCAIDn+qlEyeGuhf2MkxaeTeNsRyg2PiWvgajpzc1wZ39P01UjSi+MPmzltfSuikfE8WcxxaecG3kXu6c1OKksmfNKkHCTi+BgUyBuaJpDLIAG47FtmnY57jaNp5L5n+Frlz9I4nY0rLNm/o/D7Wpd5I7RouibBE2IHFbNzjte85veeUuJK8o2evjGysbDnLBYkY3OWCSRjc5YJpGnpF3WpPmO9RUZ+ay+gv3I9q+JXOh328fW9ZU8N6NffE1dN+uz7v4o6orzlBAEAQBAEAQBAEAQBAEAQBAEAQBAEAQFG1FP7V/MH2WrTw/+Xaek0z/4f9Pmyt9FPRmGVlS0ZSDA757Nh8bLeYV6rRFfWg6b4fB/38Twel6GrUU1x+/vsKVS0jpCMIyJw3sTc9yxoze7kHjttW5isbToLfvfI08Ng6ld7suZ0fU7Vh0BEsownMtYSC4FwsXyEZB2G7Q1twA52ZJy8xicTKvLWkepwmEjQjZFsc5apvJGNzkJpHhzlgkkY3OWCaRqaQd1t/zHeoqMsmX0F+5HtRAdDvt4+t6yrMN6NffE0tN+uz7v4o6orzlBAEAQBAEAQBAEAQBAEAQBAEAQBAEAQHLdD6dFI+dkkMpD5S8ODd6BYNtc8y5tOrqNpp5ntMXgelQpzjOKtG1m9/Maw6ywVMJiMTuyDhjBsCL5kNIJyJyuLrao4+VKWtC5y6/k+60UpTj4mHQ2maOmF2xyPktYyOa29u5YBkxn8LfHc5quWK1ndpllPQcoKylHxJM66w9w/wAij0hcmW/hE/bj4nk65Q9w/wAixt1yZL8Kn7cfE8nXCHuH+RNuuTM/hc/bj4ng63Q9w/yJt1yZL8Mn7UfE8nWyLuX+RY2y5Mz+Gy9qPiYarWeJzHNDX5tI2cYssOqmsiyno+UZJ6yz5nzodHr44Oy9ZW1hvRL74nB03bps7dX8UdVV5yggCAIAgCAIAgCAIAgCAIAgCAIAgCAIDXrqRsrCx2woCE6jabiKGLIdRtNxFBZDqNpuIoLIdRtNxFBZDqNpuIoLIdRtNxFBZDqNpuIoLIdRtNxFBZG3o3VyGB+NgN0MkwgCAIAgCAIAgCAIAgCAIAgCAIAgCAIAgCAIAgCAIAgCAIAgCAIAgCAIDXr6sRML3AuALRZtrkucGDaQNrhwoDQ6et7zL6P4iAdPR3mX0fxEA6ejvMvo/iIB0+b3mX0fxEA6fN7zL6P4iAdPm95l9H8RAOnze8y+j+IgHT5veZfR/EQDp83vMvo/iIB0+b3mX0fxEA6fN7zL6P4iAdPm95l9H8RAOnze8y+j+IgHT5veZfR/EQDp83vMvo/iIB0+b3mX0fxEA6fN7zL6P4iAdPm95l9H8RAOnze8y+j+IgHT5veZfR/EQDp83vMvo/iIB0+b3mX0fxEBv0FWJWB7QWglws61wWuLTsJG1p4UBsIAgCAIAgIzWPtB+kg+9jQFV1b0RQSwB87WulL5cRMjgcnuAuA7ubICW6mtGYS/c2YRkTur7A8R33KPKl7GG0szJBqno54xMia9p4WyvI8ocidwmnkRWltDwU1VTbgzc8bZ8W+cb4QzD2RPGUMm3FGHSwsN8LnuBAJFwI5XAXBvtAPiQGtrDQtZO1rZHtLgDGwPlsbdsMjsWGwyOd7i4AWNnJ3nrWSNylWpxgqez1pO+/8Au27Mxv0cXMFRuxjO5xyNYHylmbcRDm4xfO447WVMta+tc2aSpauydO+9pvj3bn4GlX07opd2MryCS5sY3QxhuESBjzugsS0kYrHOx5FY6lpqNnv423eJzLLVu3xy33f9dbsSdD2tmZO9GZJJ2cJOZPKpkTa0XStfu7nYiWvaBv3gAYIzYAGwzJ8qIEnS6MhcDdpy/wByT3kBBS6tNLnEVNUN8d7uxsMyQBle2VtqjcnZbrm3pqjZG6AsxC7nAjdHEHePOYJscwrLfpuV8TS0mTuMuE2dub7EXyOE2OVjt4lEkrX3nh0cm+cIiWgW7bLk+7AMg69s3c2XLbNNwaWtfrt3/wBGKutd6mXC/wA/ebO4FwOGItzABMkpFxYuy3QXFja/H5BS3K+/4k46v+W/3e/f8DxpCjkLDuMYa8lti+aRzQL764EmZtzKUZLiVyvwEAs6UZgB4ABcXW3kZsCScrknbwqSyMkLrHQyzSMbFM+HCxxOCV7L3LbXDNuz7V0MDUpw1teCllmr8zWxEZytqysaQ0DIYXfrVWZgHFvXqjCT+4DcDkB4kxlVVIuNOEUuaTTK405KO+bv27j7oHVmd2dRVVLSbWa2pnFhw3Lsr5ha2GlOineMZX9pN2Jwpyt+qT7ibn1YbE0ytqatxZmA+rc5p523zHIramJcouOzgutJ37t5ZGkk760u9oternaB8+b72RahcSaAIAgCAICM1j7QfpIPvY0BzzREM2B8jZ2xxtx3aYw83xuvYYSTe7R9XlVdWtClHXm7IspUpVZKEc/AtWpdS2VoOMyl8EYlu1rW7owYHkRjJtziJAJGeXLmnUjUjrIhNRUmoyUlzTun2MhtByuo5J32e2F8g3uGQNiBcA5zsTMOQcLuvazCLmyopuWtaKe95b/ob0NF06KlOVRWtfNLJN+03vtZbr5bjZq9JGompXuaWkfKW7LYhhhc14acwC1wNjmttxcXZtX42NOeq3eCdnlfMkKd1p4D/uO2m3+VLwrBA39MtikwmQE2cGDCWuzdY3ILTYbLnkUow1g5uPM81lNA8wh7cWHeDJhBDc7P3tg3e8nDsVbtfIztJR3JveeamiZJM17hGTYgXYC2zTkHG+3PLZ9izcyo7rkXQdrZ80epZIkrq863yg/7jeLPrceWawCXinFnOO9sLkXBsALk726kt+5GXuW8h3aRgxEbpkSTfDlne+W3/wAqewnyI7aJ50/K13yZzTcFzrH/ANuTjWGmotPn9TCd3dEPp2/yaos7Adxls7uTgdY+LaoJX3EmaFPq3VzRxvbpCZhcxrjYSO7IB1r7pyqHcSPvUjW7OmkwPKx/xVhtLgLEzqdHJE+oimmdOYnWxuvexjgebBxJAu4m11lPiD7I4GacjZug+7iUzDPNMxxqWYTawucyLi54lOKvFkHe6sWGKF4LTxHvkmzmIsVWSJBZBBacp3iGQk5Ye+PPCP3TkgNrV3tA+fN97IgJNAEAQBAEBGax9oP0kH3saAr+q+hWTUjXXLS50zXWAIcBK+1w4HPLb/8AijOEZq0lddZlNrImNXtWoqMu3NziHC1jawzvfZf/AMLEKcYK0VZFVOlCnHVgrIg9J6PqH1TmyGSSkxibc8Djd4yay7RYx3AeQeG3KtxYiEKVoxtPK/Vz7eHYT6Pr1U5yWpudr778uxZmGuDvlMLnNc3E6pIxAgkbnTNvY8rT5FpwvbebGIcdZar4EhAbTQZ237s8u9S8eSmUG9pZ1w3PFaeI8DrdjnvbW5zkrqLs32Mrqq6XajLPm+I4r4ZHnshlk7ucvOyvbhAWtJXaJum5b92773ffWZGv64w4uCTPem1yP3hkOYjPg2G+Xmi6L/bkutcV18M+/h3kDQ9rZ80epSKje0R2FULXu9vBf/LjWLXMp2N2KMBs1gBvHbBbgKzTVpLcYqO8WVNlY0AN3BjiD2eKxdck5gxu5slvypzbupGrGUUt6JSpLiymJsGlziACDbeSZZMatSaavd8S+DTSsjQ1o/Yqr+Xn+7cqyZN6CHWIPo4PZjP4KCJG4wjK3A1viy2KM8zKI7Q37RW/OH3NOsrIcTXj7Ob6QfdxqayIyzPVJGDUNvwNB4doJts28ysj5rISW9Es3DkbjI3yp5Rl523/AJZQJEpFUNcLj7QWnyEXQGlp94NPLmOx4+UIBq72gfPm+9kQEmgCAIAgCAjNY+0HkfCfEJYyUBVtDaWqKaIQthikDXPIcZ8N8TnP2YDbskBvdVNT4NF/c/8AYgHVTU+DRf3P/YgNGqrpaieKSSOOJsTZRvZcZOMNHci3Y/agNk1GFzHsLSWOLrF2G92vZtwm3Z32cCA+1mkpJLAtjykbJnMTm21rWiGeW37Cpwm4N25EZR1j3JpSRzmOLWXY4uH6w4bbjMCIAjPhvwHgVTjdp8hKKbT5HoaYkxNdhj3ocO3m++IPercHF5Fm2+5ap2i48zWpXhrGtLhcAA2OV+GyyQMtHXuiMoaGPEjg65lcwjetZwMPc7boDaj088C25xm/dVLzycMaA0ZKq8olwNBH7gqnCM242blYq5VpKOru+fiQ2avcyVte6V0d2xxtjJO9kLtrXNsBgHdKq+6xKxq6VjbNBLEHgGWOSO99mNpbf7VgyZ6OufHGxgDN4xrLioeL4QG3IEfIo6vWZueotIOaSQyO7szedx/+vlWZXkkm8jCSTbXExUdW+OSZ+GJ27EEjdnb3eRx97z7XfxrCjYzc+wyZvc4tBe7FYOuBvWt2kDub7OFSMB0oD8QDX3bhsZCy2d+Bjr7eRLA+VEzXgB8TCA5rx+su7JpDmnKHjAWNVGbmZ1eS3CWMtYC3yg8Gz/JWbGDWmeHNLRGxt8r7uTbxbkL811jVRm7LPq52gcr5j5ZHkLJgk0AQBAEAQBAEAQBAEAQBAEAQBAEAQBAEAQBAEAQBAEAQBAEAQBAEAQBAEAQBAEAQBAEAQBAEAQBAEAQBAEAQBAEAQBAEAQBAEAQBAE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9463" name="AutoShape 9" descr="data:image/jpeg;base64,/9j/4AAQSkZJRgABAQAAAQABAAD/2wCEAAkGBxISEhUSEhIWERQUFxYVGBYXExgYGBcYFx0XFhQYFhQZHSggHRoxGxQXIjEhJSkuLi4uGCEzODMsNygtLisBCgoKDg0OGxAQGy0mICQsNTQsLC4sLCwuLC8sLC8sLC8sLCwsLCw0LC8sLCwsLCwsLCwsLCwsLCwsLCwsLCwsLP/AABEIAOAA4QMBEQACEQEDEQH/xAAcAAEAAgMBAQEAAAAAAAAAAAAABQYDBAcCAQj/xABSEAABAwICAwYRCAgFAwUAAAABAAIDBBESIQUGMRMiQVFhcQcVFiMyM1JTVIGRkqOxstLTFHJzgqGzwdEXJDRCYnSTlCVDVWPwNeLxRIPCw+H/xAAbAQEAAgMBAQAAAAAAAAAAAAAAAgMBBAUGB//EADsRAAIBAgIGBQoGAwADAAAAAAABAgMRBDEFEhMhQVEUYXGBkQYyMzRSobHB0fAVFiIjsuFCcpJDYoL/2gAMAwEAAhEDEQA/AO4oAgCAIAgCAIAgCAIAgCAIAgCAIAgCAIAgCAIAgCAIAgCAIAgCAIAgCAIAgCAIAgCAIAgCAIAgCAIAgCAIAgCAIAgCAIAgCAIAgK9Ua7UEbix8+FzSQRgftGR4EBj6vdHeEDzH+6gHV7o7wgeY/wB1AOr3R3hA8x/uoB1e6O8IHmP91AOr3R3hA8x/uoB1e6O8IHmP91AOr3R3hA8x/uoCU0Npynqg4wSboGEB2RFr7No5EBIoD4SgMMlQAsXMNmlPpMjZZYciDmaEusLm8DT4j+ajrkXVZ5j1sb+/GRytN/sNk2hjbLiiWoNMwTZMkGLuTk7yHb4lJSTLIzjLI31ImEAQBAEAQBAEAQBAEAQBAUHUakhd8vfLEyTDUyZuY1xADWmwJCAx9V+jOChc7lFNGR5QUA6rtG+AP/tY/wA0A6rtG+AP/tY/zQDqu0b4A/8AtY/zQDqu0b4A/wDtY/zQDqu0b4A/+1j/ADQDqu0b4A/+1j/NARWp2lzFVziGGQx1MxkDBGQWi7iL3s1oAdx2yQHUROCMkMXMUmM7G/gsGN5o1FNMdjb/AFgotMg1IgdIiVnZsc0cdsvKMlW7oqldZkNNUKFyps05Z1i5Fs0pZ1G5FsnNB67SQkNmvNHx/vt5iey5j5VZGq1mWwxDjueR0WhrY5mCSJwex2wj7QRwHkK2E01dG7GSkro2FkyEAQBAEAQBAEAQBAEBRdRew0j/ADEvsBAfdSa3cNEGYDFuZndY8NpHID1S606RlY2SPRuNjwHNduzBdpzBsXXQGXqg0p/pZ/rM95AOqDSn+ln+sz3kA6oNKf6Wf6zPeQDqg0p/pZ/rM95AfW6f0pcDpZblMzLDlO+2IDPFrtTGr+RPfhltYutaPdNhjDjne/i4NqGCF6HWmZ5pXtlkLxdxztlsyAGwciGToiAID4QgK3p3VVkoLobRycX7jvF+6eUeRVyp3yKKlFPejnNaHxuLHtLXNNiDtC1nuzNKV07M0JJVG5G5rvkWCNyV1X1jko5cQu6Jx64zjHdN4nD7dnNOE3FllKq4PqO0UlSyVjZGODmPAc0jhBW4nfedNNNXRlWTIQBAEAQBAEAQBAEBQtS5msj0iXODQamQZm2ZYLBAaWhqpjdDyQOe1spE1oy4Yjie4ty5igLHqrpenjo6eN80bHshja5peAQQ0AgjjQEr0/pfCIvPCAdP6XwiLzwgHT+l8Ii88IAdYKTwiLzwgJCyA5JV6vR1kle128kbVSGOQDNp4jxtPCPxQGHoc13yWtNLV9alOTSTvXk9jhdxG2R4dmRyQHY0AQBAEBWtdNXBVR42C07BvT3Y24D+HEecqupDWW7MorUtdXWZx97jsORGRB2jjBC0znHhDAQFq1T1xNHE+JzDKL4oxewaT2QJ4G7DkNt+NWwqaqsbFKvqJo6DqhXT1EPyiezd0ccDGiwawZA55kk3N+K2xbFNtq7NyjKUo60idUy0IAgCAIAgCAIAgON6QcRQaQt4cfZCA5/oTR8lVM2BkjI3ODiHSvLWDCC43cAeLiQFm0l0Oa2CJ0slTSYQx0gtO+7w0YjgBjAcbcvCEBqO1IrBNSwbpDjrGPkjON+ENY0PO6Hc7g2PACgGktSqiCwdV0j3mWOHc46hznh8jxGLs3MEAF2fCADkgMmmNRKmmbI6Wro7xtLzGKh26EAYrNYYxdxGwcKAqkUrsQzO0etAfrBAcm1s0LpCnqZH0kshZUOdMRHTYw0kmwLiHZ25uZAVfS2h9IzgGp3VwjuQ51Lhwj97fBoyy4TbJAdY6HmlzPSRte4vkjbhc47XWJAJ8VkBaUAQBAEBynomaGEU7Z2ZNnviHFINp8Yz5weNataNnc5+Jp6stZcSmYhxqk17MYhxoLMz0MG6yMjxBuNwbiJADQdpJPELnxIt7J06Uqk1CKu2dxpa+ljY2Nk0QaxoaBujcgBYcPIt1TguKO4sHXSsoS8GZOm1P3+L+o3802keaM9Er+xLwY6bU/f4v6jfzTaR5odEr+xLwY6bU/f4v6jfzTaR5odEr+xLwZnp6uOS+B7X224XA2vsvZSUk8iudKcPPi12ozLJWEAQBAEBxrSX7BpD+ePsoDlzggL10S6yGWl0W2OSOR0dO9rw1zXFhLacWcAd6d6cjxHiQFrm0xTfL9Dv+URYYqedsjt1ZZhMTAA83s03FrFAVHTWsbZtIsbuVJHHHXteJ4osL3tbKRikmxEOaQcROVyAUBtdE/WdslRNBFFRyxubHaobGHzbGuOGcOttFtmzJAUGLshzj1oD9YucgMD5EBEawv8A1af6KT2SgK70Ju1u5vxKA6EgCAIDXr4HvYWxymFx2PDWuI8ThZYautxiSbW52OW6w6m17XGQk1n8QJL7fMOfibdas6Us8zn1KFTPMpbI8yCMwbW2W8SoSITbi7HrcR/wrNiGuy59D3VWKp3SWZpdG2zGgPc27trjdpByFvOVtOjGeZ0tG4irQqbaD3rctyeeeaLp1CUHen/15vfVnRaXL3s7n47jfaX/ADH6DqEoO9P/AK83vp0Wly97H47jfaX/ADH6DqEoO9P/AK83vp0Wly97H47jfaX/ADH6DqEoO9P/AK83vp0Wly97M/juO9pf8x+hz+vfUUlVLNSE4KZ2AsuXdbueyBzc2zcze/DyjRlrU5uUOB6igqGLw0KWIzqK6eW/q5Pfu4cOo6bqvrFFXRCSM2cMnsJzYfxHEeFdGjWjUjdHjtI6Oq4KrqTy4Pg195omFaaAQBAEByyi0M6rpdIRMcGEVjn3cCRZrBllzoCmUXQ/mlo3VomjDG494Wuxbwlpz2cCAktFdCeonhjnbUxNErGvALH3AcL2PlQG1+hmp8Kh8x6AfoZqvCofMegH6GqnwqHzHoDHB0JZiThrIHYHWdZrzYixseI2WE08icoSjbWVr712HYpJFkga8kiAitPP/V5vo3+yUBDdCbtbub8SgOhIAgCAjtP6S+TQultiw2yKrqT1I3NvBYbpNZU75lDPRU/2W+UrS6d1Hpl5K/8AuyuQaw0oEgfTtm3R+O78nNJAFmPbYgZcapjiIxvuzNrHeT3TNXaPzVbcQ1XVRE3ju0dy7O31k28Th4jyLqpXoTv1P6r6Fr0D0QG0sDIWRNIbck53Libk/arI4zVVkjdoeSbjTipS3239vEkP0qHvLfKVLp3UXflVe2x+lU95b5SnTuoflVe2yU1Y1+NXUsg3NrcYcbi9960u/BW0cVtJ6tjR0loJYPDurrN5e8vS3DzZzSOsijq6zdJGR3kyxva2+b72uc1z9ZKcrviewdGpUwtDUi3+ngm+XIi4aB8VSKnRksTgD11glZubGnaXm9hGbbNoOzkhClLaJ0N/UbVbF0pYV0tJJpcJNO7ty61zyfHr6NofWSCocY2PBe2wcBe17X3pIBLcnWNh2PNfs1cPUpJOatc8DCtTqSapu6TJlUlgQBAUXUbsNI/zEvsBAaugP+hS81R7bkBa9TP2Cl+gi9kICZQHwlAUfX3XUUwMMJDpnDM8DAeE8vItPE4nU/THM9HoTQjxT2tXdBe/+jmGgtYp6WczscXl3bGuOUg277lzNncHNcHn0q8qcr+J7DSGi6OLo7Nq1vNa4f1zR2PROmoqqISxOuDkQeya7ha4cB9e0ZLs06kZx1onzXF4SrharpVVZr39aMz5FM1iM00/rEv0b/UUBH9Cbtbub8SgOhIAgCArnRA/YpPF61RifRs62hPXInOOhOL15vn1qT1tXPwXpe49d5Su2B/+l8zp1Oal9VNHLTx/JA0bnJlicSG3Bbc3Fy7gGxdFa7m01+k8ZNYeGGhUp1Htb71wWfGy6uLIXof08TZq9sQG5tnAbbMDsrgcl7hU4ZRUppZXOjpupVlRw8qnnOG/3GPVbTMWl45oainY0sDdmeTsQBaTm1wLdt+FYo1FiE4yRPSODqaIqQq0Kj3/ACtnzTHQupNzp6mOwc6OpkYLjaWtYPWEwcbRkuseUVXaV6U8k4J+LZD69V2kRRubU09PHHI5jMUbiXAg7oLC57hVYiVXZ2klZm/oahgHilKhUm5RTdmt2VuXWVzoYf8AUoeaX7t6pwXpTpeUvqL7V8Tuq7B85OadETQNJu0cz37k2z3SMYbyTOJaWZuuGN7K7vEAeDFPRvSZ7lu4s6dPyjrYGg4a2/8AxW7cU3SOnHyhsELBHEDZkTBYX4+NzuNxzXpsPg6GDp35cTyGM0hidIVrzbbZI9D2gMlU0teQAbukaeywuDtzi4CMTRd54rNH7y5GMxzxG6Pmo6OGwXR/O85/PedsWibYQBAUHUp1maQ/mZfYCAwaBP8AgUvNUfeOQFs1M/YKX6CL2QgMGntNSQyBrACCL5rg6T0nVw1VQglkdTBYKFaDlIq+n9dZ2RlsbHOkdkMET3Bv8RcBa/EP+GOH0nUnDWqSir5K6v2vedTC6Kwzqp1HaK9/Ucxmhne4udFM5zjckxSXJP1VU6sHvcl4r6nsI4zDQSjGVkup/Q8/IprYtxlw5i+4yWuNovhVqpycdZZcyE9LYKHnVYrtdiR1craqmk3SGGV4OT2CKQte3iNm5HiPB5Qb8O6kJXirnL0hX0XpClqutG6yaeX9c0dWpK4SxtkDXsxDsXtLXNPCHNPCuxF3VzwVWns5uN0+tO6ZqaXf1mX5j/UVkrMPQm7W7m/EoDoSAIAgK50QP2KTxetUYn0bOtoT1yJy7oc6Sip6wyTPEbNzeLm+0kWGXMubhZxhUvI9pp7DVcRhNSlG7uj5rprJJJVzbhVSGB2HCGyPDLYGh1m3GV7pXrNzerLcNE6Np08LDbUlrq97pXzdt/YTXQs09TUsc4nlERc5hFwcwAb7ArcHVhBPWZz/ACjwGIxM6bowvZO+RI6L0zorRkcpppn1Mklsjck4b4RfC1rW3JPHz5BWQqUKKeo7s1MRg9J6TqQVeChFfPPi237jX1B1np4qao+UTNjlllkktZ2eJrcxYcd1HDV4xg9Z72y3TejK9XEU9jBuMYpcODfyOcz1srxZ8j3jbZzyRfmJWg5N5s9bCjTg7xik+pIsfQw/6lDzS/dvWzg/SnE8pfUX2r4nStcdcGUjSxhD5uLaGc/GeTyr0+DwUqzu8vifLMVjI0lZZnHq+vlqJLuJe95yG0k/88i9AlToQvkkcO9SvO2bZZ9W9UscEs8na9zeRbLdiASMPCIb8O19u52+Zx+NlXvbclkeo0VgoU6kE97bV/HIkeh0Ovj63rK5+G9GvvidbTfrs+7+KOqK85QQBAc81QdZukP5iX2AgMOg3f4JIOSf7xyAtmqD/wBQpfoIvZCAh9azeUfN/NeQ0/6wuw9Bor0T7SFXDOka9dWNiYXu8Q4zxLbwmHVWV5ZLP6HK0vpJYGjrLznkvn3FOrNISSG5NhnZoyAvmV2b7kluS4HzbEYmrXm51HdswRzOabtcQRsIJBHMUUmndFKk07rMu2q+sTprxSm8gF2u7sDbf+IfaOZdnB4l1FqyzPQYDGOqtSea95KaUf1qT5jvUVvHSPfQm7W7m/EoDoSAIAgNDTei21MLoXOc0Otm218ucEKFSCnGzNnCYqWGqqpFXa5lNPQnpfCJ/R+4tXoNPmzufmnF+zHwf1IHVbUGCq3fHNK3cpdzGHBmLA3N27c1TRw0J3vwZ09JacxGF2eqk9aN966yd/RNS+ET+j9xXdBp82cz804v2Y+D+o/RNS+ET+j9xOg0+bH5pxfsx8H9R+ial8In9H7idBp82PzTi/Zj4P6j9E9L4RP6P3E6DT5sz+acX7MfB/UhNJUdLomQmCR81RhLQXltosQIdYNAu8g2z2LraN0TFy2jyOFpvymxGIpbF27ikVNQ6Rxc4lznHnJJ9ZXqko049SPE/qnLrZc9R9U92JklHWwbP/3CNsTT3APZkbTvdgcvM47GuvKy81e/rPSYHBqlG7zOjaXyp5QMgIni31TsXMqeazs4RfvQ/wBl8SjdDvt4+t6ysYb0a++Jbpv12fd/FHVFecoIAgObarusK/8AmJfZCAw6Fd/g0g5J/bcgLTqo/wDUaX6GP2QgI3WU3kHzV5DT/rC7D0GivRPtIhcM6RWda5Dia3gAuuxglaj3/Q8B5VTbxcYvJRXvbIFbR5kIDb0PIW1EJG3dGjxO3rvsJWzg21WjY28C2q8bF60i/rb/AJrvUvQHqDc6E3a3c34lAdCQBAEAQBAU7odf+r/mP/i1amF/y7T0Gnv/AA/6fNlxW2efCA+EoZsVTXfWltIwsYevOHmA8PPxeVb+BwbrS1nl8TSxmKVKOqszi9VUOkcXONyc816WMVFWR52UnJ3ZYdTdXXVEgJu1oAc5wyLGHZY98cNnctu7aWrg6Sxuu9lDLid3R2D1VtJZ8Dr0ETY2NYxoYxgDWtAsABkAFxjtpGrpd3WJfo3+yVXPzWbOFX70O1fEpXQ77ePresphvRr74ktN+uz7v4o6orzlBAEByueh0jRuqHCCN0Msrn4i8FwxZZAO4hxIBod3+EyD6f23ICy6rv8A1Km+hj9kIBpCgjlOJ+K4Ft7I5vslalbA0K0tepG7NiniqtOOrB2Rou0NDxyf1pPeVX4VhPYRPp1f2iua3aEG5iSLEcF8QLnOOHjFydn4qnEYCFOF6StzRxNLwqYhKq97Xw/opi5h5wICW1YpC+XdSN5Hex7p+zLkFz47LqYCg77R9x2dGYZ32su4sta/eO+afUuqdoluhN2t3N+JQHQkAQBAEAQHO9Gach0bu4lduj5ZS/BGQcIsG2c42F8tgurcFoytJN5XZtaa0zh6koRhd6sbe8surut1NWXbGSx42sfYHiuLGxF/+ZhWYjCVKD/VlzObh8TCsv058idLlqmykQus2nG0kJkNi43DG8Z4zyBbOFw7rzssuJRia6owvxOG6Sr3zyOkeS4uJNyvV06cacVFHmalRzldmbQWjHTyNa1odd2FoOxzhmS7+Bo3zvENrgudpLGbKOpHN+439H4Tay15ZI7TojRzKaIRMudpc49k957J7uU8XALAZALzLZ6eMbGy5ywWJGlpZ3WZfo3+yVCfms2MMv3odq+JTuh328fW9ZWcN6NffExpv12fd/FHVFecoIAgMVVDjY5uWYIz5RZAcq0jq7X0VO5rpo3wHFdrWm4Drk74t4zxoCxatP8A1On+ij9QQG296A13yIDXfIgK9pDV6CQlwBiJ24LAH6pBHkstWpg6U3e1uw06uAo1He1uw0o9WYQbuc+QcRIA8eEA/asQwVKLvmRp6Oowd7XJMWaA1oDQBYACwA4gFt5G8lY1qp+9dzFAT/Qm7W7m/EoDoSAIAgCAquv9bVRw4adhdiBxkXxW4mi1jw5A34gtzBbHafuvs5d5q4va6n7ffzOJSSFxuTdepVrbjzbvfeZKKrfC9ssZs5puOI8BB5CLg86hWpRqwcJZMnSqypzUonc9A6dZPTCYusGtxOJ2gZ7eW4IPK0ryM6Mo1NnxuephWjKntOByXXHTzqudztjRk1vEBsH4nlK9Pg8MqNNLiecxWIdadyDhiLjhBttJcdjWjNzjzD8uFWYivGjTc2V4ei601FHX9S9Bini3RzcMj2gBp2xx7Qz5xO+dxuNtjQvIVasqknKWbPX0KKpxUUWBzlUbCRjc5YJpGlpR3WZPmP8AUVCfms2MMv3Y9q+JU+h328fW9ZUsN6NffEr0367Pu/ijqivOUEAQBAamlaETwvhcS0SNLSRa4vxXQHPq/UGeENbTVM728TnABvEAANiA0+o/SHfZPPQDqOr++yecgPnUbX98k84ID51GV3fH+cEA6i67vj/OCA+dRVd3b/KPyQHx2o9aRYvfnyj8kBbdQtAy0jXNkHBkeNAW9AEAQBAfHNBFiLhAcM1moA8Pqo24cMphmAGWLJzJAOC4Nj/EP4l19C451E6U81ka/lHopYWcasMpq/Zw+PyK0u+eYJWm07JHTOpW5Nc/GXcJFhZnzcQxc61nhYOttXna39/I2FiZqlslzIolbJrl31A0Djfukg3rC17gRtfk6KPxAiQ8pYOAry+ksVtamqsken0bhNnDWebOlOcuYddIxucsE0jG5ywSSNPSbutSfMf6ioT81mxh1+7HtXxKv0O+3j63rKnhvRr74lGm/XZ938UdUV5yggCAIAgCAIAgCAIAgCAIAgCAIAgCAIDn+qlEyeGuhf2MkxaeTeNsRyg2PiWvgajpzc1wZ39P01UjSi+MPmzltfSuikfE8WcxxaecG3kXu6c1OKksmfNKkHCTi+BgUyBuaJpDLIAG47FtmnY57jaNp5L5n+Frlz9I4nY0rLNm/o/D7Wpd5I7RouibBE2IHFbNzjte85veeUuJK8o2evjGysbDnLBYkY3OWCSRjc5YJpGnpF3WpPmO9RUZ+ay+gv3I9q+JXOh328fW9ZU8N6NffE1dN+uz7v4o6orzlBAEAQBAEAQBAEAQBAEAQBAEAQBAEAQFG1FP7V/MH2WrTw/+Xaek0z/4f9Pmyt9FPRmGVlS0ZSDA757Nh8bLeYV6rRFfWg6b4fB/38Twel6GrUU1x+/vsKVS0jpCMIyJw3sTc9yxoze7kHjttW5isbToLfvfI08Ng6ld7suZ0fU7Vh0BEsownMtYSC4FwsXyEZB2G7Q1twA52ZJy8xicTKvLWkepwmEjQjZFsc5apvJGNzkJpHhzlgkkY3OWCaRqaQd1t/zHeoqMsmX0F+5HtRAdDvt4+t6yrMN6NffE0tN+uz7v4o6orzlBAEAQBAEAQBAEAQBAEAQBAEAQBAEAQHLdD6dFI+dkkMpD5S8ODd6BYNtc8y5tOrqNpp5ntMXgelQpzjOKtG1m9/Maw6ywVMJiMTuyDhjBsCL5kNIJyJyuLrao4+VKWtC5y6/k+60UpTj4mHQ2maOmF2xyPktYyOa29u5YBkxn8LfHc5quWK1ndpllPQcoKylHxJM66w9w/wAij0hcmW/hE/bj4nk65Q9w/wAixt1yZL8Kn7cfE8nXCHuH+RNuuTM/hc/bj4ng63Q9w/yJt1yZL8Mn7UfE8nWyLuX+RY2y5Mz+Gy9qPiYarWeJzHNDX5tI2cYssOqmsiyno+UZJ6yz5nzodHr44Oy9ZW1hvRL74nB03bps7dX8UdVV5yggCAIAgCAIAgCAIAgCAIAgCAIAgCAIDXrqRsrCx2woCE6jabiKGLIdRtNxFBZDqNpuIoLIdRtNxFBZDqNpuIoLIdRtNxFBZDqNpuIoLIdRtNxFBZG3o3VyGB+NgN0MkwgCAIAgCAIAgCAIAgCAIAgCAIAgCAIAgCAIAgCAIAgCAIAgCAIAgCAIDXr6sRML3AuALRZtrkucGDaQNrhwoDQ6et7zL6P4iAdPR3mX0fxEA6ejvMvo/iIB0+b3mX0fxEA6fN7zL6P4iAdPm95l9H8RAOnze8y+j+IgHT5veZfR/EQDp83vMvo/iIB0+b3mX0fxEA6fN7zL6P4iAdPm95l9H8RAOnze8y+j+IgHT5veZfR/EQDp83vMvo/iIB0+b3mX0fxEA6fN7zL6P4iAdPm95l9H8RAOnze8y+j+IgHT5veZfR/EQDp83vMvo/iIB0+b3mX0fxEBv0FWJWB7QWglws61wWuLTsJG1p4UBsIAgCAIAgIzWPtB+kg+9jQFV1b0RQSwB87WulL5cRMjgcnuAuA7ubICW6mtGYS/c2YRkTur7A8R33KPKl7GG0szJBqno54xMia9p4WyvI8ocidwmnkRWltDwU1VTbgzc8bZ8W+cb4QzD2RPGUMm3FGHSwsN8LnuBAJFwI5XAXBvtAPiQGtrDQtZO1rZHtLgDGwPlsbdsMjsWGwyOd7i4AWNnJ3nrWSNylWpxgqez1pO+/8Au27Mxv0cXMFRuxjO5xyNYHylmbcRDm4xfO447WVMta+tc2aSpauydO+9pvj3bn4GlX07opd2MryCS5sY3QxhuESBjzugsS0kYrHOx5FY6lpqNnv423eJzLLVu3xy33f9dbsSdD2tmZO9GZJJ2cJOZPKpkTa0XStfu7nYiWvaBv3gAYIzYAGwzJ8qIEnS6MhcDdpy/wByT3kBBS6tNLnEVNUN8d7uxsMyQBle2VtqjcnZbrm3pqjZG6AsxC7nAjdHEHePOYJscwrLfpuV8TS0mTuMuE2dub7EXyOE2OVjt4lEkrX3nh0cm+cIiWgW7bLk+7AMg69s3c2XLbNNwaWtfrt3/wBGKutd6mXC/wA/ebO4FwOGItzABMkpFxYuy3QXFja/H5BS3K+/4k46v+W/3e/f8DxpCjkLDuMYa8lti+aRzQL764EmZtzKUZLiVyvwEAs6UZgB4ABcXW3kZsCScrknbwqSyMkLrHQyzSMbFM+HCxxOCV7L3LbXDNuz7V0MDUpw1teCllmr8zWxEZytqysaQ0DIYXfrVWZgHFvXqjCT+4DcDkB4kxlVVIuNOEUuaTTK405KO+bv27j7oHVmd2dRVVLSbWa2pnFhw3Lsr5ha2GlOineMZX9pN2Jwpyt+qT7ibn1YbE0ytqatxZmA+rc5p523zHIramJcouOzgutJ37t5ZGkk760u9oternaB8+b72RahcSaAIAgCAICM1j7QfpIPvY0BzzREM2B8jZ2xxtx3aYw83xuvYYSTe7R9XlVdWtClHXm7IspUpVZKEc/AtWpdS2VoOMyl8EYlu1rW7owYHkRjJtziJAJGeXLmnUjUjrIhNRUmoyUlzTun2MhtByuo5J32e2F8g3uGQNiBcA5zsTMOQcLuvazCLmyopuWtaKe95b/ob0NF06KlOVRWtfNLJN+03vtZbr5bjZq9JGompXuaWkfKW7LYhhhc14acwC1wNjmttxcXZtX42NOeq3eCdnlfMkKd1p4D/uO2m3+VLwrBA39MtikwmQE2cGDCWuzdY3ILTYbLnkUow1g5uPM81lNA8wh7cWHeDJhBDc7P3tg3e8nDsVbtfIztJR3JveeamiZJM17hGTYgXYC2zTkHG+3PLZ9izcyo7rkXQdrZ80epZIkrq863yg/7jeLPrceWawCXinFnOO9sLkXBsALk726kt+5GXuW8h3aRgxEbpkSTfDlne+W3/wAqewnyI7aJ50/K13yZzTcFzrH/ANuTjWGmotPn9TCd3dEPp2/yaos7Adxls7uTgdY+LaoJX3EmaFPq3VzRxvbpCZhcxrjYSO7IB1r7pyqHcSPvUjW7OmkwPKx/xVhtLgLEzqdHJE+oimmdOYnWxuvexjgebBxJAu4m11lPiD7I4GacjZug+7iUzDPNMxxqWYTawucyLi54lOKvFkHe6sWGKF4LTxHvkmzmIsVWSJBZBBacp3iGQk5Ye+PPCP3TkgNrV3tA+fN97IgJNAEAQBAEBGax9oP0kH3saAr+q+hWTUjXXLS50zXWAIcBK+1w4HPLb/8AijOEZq0lddZlNrImNXtWoqMu3NziHC1jawzvfZf/AMLEKcYK0VZFVOlCnHVgrIg9J6PqH1TmyGSSkxibc8Djd4yay7RYx3AeQeG3KtxYiEKVoxtPK/Vz7eHYT6Pr1U5yWpudr778uxZmGuDvlMLnNc3E6pIxAgkbnTNvY8rT5FpwvbebGIcdZar4EhAbTQZ237s8u9S8eSmUG9pZ1w3PFaeI8DrdjnvbW5zkrqLs32Mrqq6XajLPm+I4r4ZHnshlk7ucvOyvbhAWtJXaJum5b92773ffWZGv64w4uCTPem1yP3hkOYjPg2G+Xmi6L/bkutcV18M+/h3kDQ9rZ80epSKje0R2FULXu9vBf/LjWLXMp2N2KMBs1gBvHbBbgKzTVpLcYqO8WVNlY0AN3BjiD2eKxdck5gxu5slvypzbupGrGUUt6JSpLiymJsGlziACDbeSZZMatSaavd8S+DTSsjQ1o/Yqr+Xn+7cqyZN6CHWIPo4PZjP4KCJG4wjK3A1viy2KM8zKI7Q37RW/OH3NOsrIcTXj7Ob6QfdxqayIyzPVJGDUNvwNB4doJts28ysj5rISW9Es3DkbjI3yp5Rl523/AJZQJEpFUNcLj7QWnyEXQGlp94NPLmOx4+UIBq72gfPm+9kQEmgCAIAgCAjNY+0HkfCfEJYyUBVtDaWqKaIQthikDXPIcZ8N8TnP2YDbskBvdVNT4NF/c/8AYgHVTU+DRf3P/YgNGqrpaieKSSOOJsTZRvZcZOMNHci3Y/agNk1GFzHsLSWOLrF2G92vZtwm3Z32cCA+1mkpJLAtjykbJnMTm21rWiGeW37Cpwm4N25EZR1j3JpSRzmOLWXY4uH6w4bbjMCIAjPhvwHgVTjdp8hKKbT5HoaYkxNdhj3ocO3m++IPercHF5Fm2+5ap2i48zWpXhrGtLhcAA2OV+GyyQMtHXuiMoaGPEjg65lcwjetZwMPc7boDaj088C25xm/dVLzycMaA0ZKq8olwNBH7gqnCM242blYq5VpKOru+fiQ2avcyVte6V0d2xxtjJO9kLtrXNsBgHdKq+6xKxq6VjbNBLEHgGWOSO99mNpbf7VgyZ6OufHGxgDN4xrLioeL4QG3IEfIo6vWZueotIOaSQyO7szedx/+vlWZXkkm8jCSTbXExUdW+OSZ+GJ27EEjdnb3eRx97z7XfxrCjYzc+wyZvc4tBe7FYOuBvWt2kDub7OFSMB0oD8QDX3bhsZCy2d+Bjr7eRLA+VEzXgB8TCA5rx+su7JpDmnKHjAWNVGbmZ1eS3CWMtYC3yg8Gz/JWbGDWmeHNLRGxt8r7uTbxbkL811jVRm7LPq52gcr5j5ZHkLJgk0AQBAEAQBAEAQBAEAQBAEAQBAEAQBAEAQBAEAQBAEAQBAEAQBAEAQBAEAQBAEAQBAEAQBAEAQBAEAQBAEAQBAEAQBAEAQBAEAQBAE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477903"/>
              </p:ext>
            </p:extLst>
          </p:nvPr>
        </p:nvGraphicFramePr>
        <p:xfrm>
          <a:off x="0" y="1439863"/>
          <a:ext cx="9036496" cy="5301505"/>
        </p:xfrm>
        <a:graphic>
          <a:graphicData uri="http://schemas.openxmlformats.org/drawingml/2006/table">
            <a:tbl>
              <a:tblPr/>
              <a:tblGrid>
                <a:gridCol w="9036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301505">
                <a:tc>
                  <a:txBody>
                    <a:bodyPr/>
                    <a:lstStyle/>
                    <a:p>
                      <a:pPr marL="514350" indent="-514350">
                        <a:buFont typeface="+mj-lt"/>
                        <a:buAutoNum type="arabicPeriod"/>
                      </a:pPr>
                      <a:r>
                        <a:rPr lang="es-ES" b="1" dirty="0">
                          <a:latin typeface="Tahoma" panose="020B0604030504040204" pitchFamily="34" charset="0"/>
                        </a:rPr>
                        <a:t>Porque los objetos digitales son tecnológicamente dependientes:</a:t>
                      </a:r>
                    </a:p>
                    <a:p>
                      <a:pPr marL="0" indent="0">
                        <a:buNone/>
                      </a:pPr>
                      <a:endParaRPr lang="es-ES" b="1" dirty="0">
                        <a:latin typeface="Tahoma" panose="020B0604030504040204" pitchFamily="34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s-ES" dirty="0">
                          <a:latin typeface="Wingdings" panose="05000000000000000000" pitchFamily="2" charset="2"/>
                        </a:rPr>
                        <a:t> </a:t>
                      </a:r>
                      <a:r>
                        <a:rPr lang="es-ES" dirty="0">
                          <a:latin typeface="Tahoma" panose="020B0604030504040204" pitchFamily="34" charset="0"/>
                        </a:rPr>
                        <a:t>Es importante documentar el entorno tecnológico del objeto digital que queremos preservar a largo plazo, para asegurar que permanece</a:t>
                      </a:r>
                    </a:p>
                    <a:p>
                      <a:pPr marL="0" indent="0">
                        <a:buNone/>
                      </a:pPr>
                      <a:r>
                        <a:rPr lang="es-ES" dirty="0">
                          <a:latin typeface="Tahoma" panose="020B0604030504040204" pitchFamily="34" charset="0"/>
                        </a:rPr>
                        <a:t>usable para las generaciones actuales y futuras. (El programa </a:t>
                      </a:r>
                      <a:r>
                        <a:rPr lang="es-ES" dirty="0" err="1">
                          <a:latin typeface="Tahoma" panose="020B0604030504040204" pitchFamily="34" charset="0"/>
                        </a:rPr>
                        <a:t>Dspace</a:t>
                      </a:r>
                      <a:r>
                        <a:rPr lang="es-ES" dirty="0">
                          <a:latin typeface="Tahoma" panose="020B0604030504040204" pitchFamily="34" charset="0"/>
                        </a:rPr>
                        <a:t> hace versiones nuevas periódicamente, y </a:t>
                      </a:r>
                      <a:r>
                        <a:rPr lang="es-ES" dirty="0" err="1">
                          <a:latin typeface="Tahoma" panose="020B0604030504040204" pitchFamily="34" charset="0"/>
                        </a:rPr>
                        <a:t>Atica</a:t>
                      </a:r>
                      <a:r>
                        <a:rPr lang="es-ES" dirty="0">
                          <a:latin typeface="Tahoma" panose="020B0604030504040204" pitchFamily="34" charset="0"/>
                        </a:rPr>
                        <a:t> actualiza el servidor)</a:t>
                      </a:r>
                    </a:p>
                    <a:p>
                      <a:endParaRPr lang="es-ES" dirty="0">
                        <a:latin typeface="Tahoma" panose="020B0604030504040204" pitchFamily="34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s-ES" dirty="0">
                          <a:latin typeface="Wingdings" panose="05000000000000000000" pitchFamily="2" charset="2"/>
                        </a:rPr>
                        <a:t> </a:t>
                      </a:r>
                      <a:r>
                        <a:rPr lang="es-ES" dirty="0">
                          <a:latin typeface="Tahoma" panose="020B0604030504040204" pitchFamily="34" charset="0"/>
                        </a:rPr>
                        <a:t>2</a:t>
                      </a:r>
                      <a:r>
                        <a:rPr lang="es-ES" b="1" dirty="0">
                          <a:latin typeface="Tahoma" panose="020B0604030504040204" pitchFamily="34" charset="0"/>
                        </a:rPr>
                        <a:t>. Porque los objetos digitales son mutables: </a:t>
                      </a:r>
                    </a:p>
                    <a:p>
                      <a:pPr marL="0" indent="0">
                        <a:buNone/>
                      </a:pPr>
                      <a:endParaRPr lang="es-ES" dirty="0">
                        <a:latin typeface="Tahoma" panose="020B0604030504040204" pitchFamily="34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s-ES" dirty="0">
                          <a:latin typeface="Wingdings" panose="05000000000000000000" pitchFamily="2" charset="2"/>
                        </a:rPr>
                        <a:t> </a:t>
                      </a:r>
                      <a:r>
                        <a:rPr lang="es-ES" dirty="0">
                          <a:latin typeface="Tahoma" panose="020B0604030504040204" pitchFamily="34" charset="0"/>
                        </a:rPr>
                        <a:t>Los objetos digitales son fácilmente alterables. Es especialmente importante</a:t>
                      </a:r>
                    </a:p>
                    <a:p>
                      <a:pPr marL="0" indent="0">
                        <a:buNone/>
                      </a:pPr>
                      <a:r>
                        <a:rPr lang="es-ES" dirty="0">
                          <a:latin typeface="Tahoma" panose="020B0604030504040204" pitchFamily="34" charset="0"/>
                        </a:rPr>
                        <a:t>para un objeto digital que queremos preservar a largo plazo, que vaya</a:t>
                      </a:r>
                    </a:p>
                    <a:p>
                      <a:pPr marL="0" indent="0">
                        <a:buNone/>
                      </a:pPr>
                      <a:r>
                        <a:rPr lang="es-ES" dirty="0">
                          <a:latin typeface="Tahoma" panose="020B0604030504040204" pitchFamily="34" charset="0"/>
                        </a:rPr>
                        <a:t>acompañado de metadatos que documenten la </a:t>
                      </a:r>
                      <a:r>
                        <a:rPr lang="es-ES" u="sng" dirty="0">
                          <a:latin typeface="Tahoma" panose="020B0604030504040204" pitchFamily="34" charset="0"/>
                        </a:rPr>
                        <a:t>procedencia y</a:t>
                      </a:r>
                      <a:r>
                        <a:rPr lang="es-ES" dirty="0">
                          <a:latin typeface="Tahoma" panose="020B0604030504040204" pitchFamily="34" charset="0"/>
                        </a:rPr>
                        <a:t> la </a:t>
                      </a:r>
                      <a:r>
                        <a:rPr lang="es-ES" u="sng" dirty="0">
                          <a:latin typeface="Tahoma" panose="020B0604030504040204" pitchFamily="34" charset="0"/>
                        </a:rPr>
                        <a:t>autenticidad,</a:t>
                      </a:r>
                    </a:p>
                    <a:p>
                      <a:pPr marL="0" indent="0">
                        <a:buNone/>
                      </a:pPr>
                      <a:r>
                        <a:rPr lang="es-ES" dirty="0">
                          <a:latin typeface="Tahoma" panose="020B0604030504040204" pitchFamily="34" charset="0"/>
                        </a:rPr>
                        <a:t>con características como tiempo de creación, cómo han sido alteradas en el</a:t>
                      </a:r>
                    </a:p>
                    <a:p>
                      <a:pPr marL="0" indent="0">
                        <a:buNone/>
                      </a:pPr>
                      <a:r>
                        <a:rPr lang="es-ES" dirty="0">
                          <a:latin typeface="Tahoma" panose="020B0604030504040204" pitchFamily="34" charset="0"/>
                        </a:rPr>
                        <a:t>tiempo, por quien y con qué finalidad. (estudiar qué metadatos contienen estos datos).</a:t>
                      </a:r>
                      <a:endParaRPr lang="es-ES" dirty="0">
                        <a:solidFill>
                          <a:srgbClr val="C00000"/>
                        </a:solidFill>
                        <a:latin typeface="Tahoma" panose="020B0604030504040204" pitchFamily="34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s-ES" dirty="0">
                          <a:solidFill>
                            <a:srgbClr val="C00000"/>
                          </a:solidFill>
                          <a:latin typeface="Wingdings" panose="05000000000000000000" pitchFamily="2" charset="2"/>
                        </a:rPr>
                        <a:t> </a:t>
                      </a:r>
                      <a:endParaRPr lang="es-ES" dirty="0">
                        <a:solidFill>
                          <a:srgbClr val="C00000"/>
                        </a:solidFill>
                        <a:latin typeface="Tahoma" panose="020B0604030504040204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s-ES" b="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E1EB442C-CEE6-43B0-AD03-2C4A5EB2D9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756746"/>
              </p:ext>
            </p:extLst>
          </p:nvPr>
        </p:nvGraphicFramePr>
        <p:xfrm>
          <a:off x="745434" y="76200"/>
          <a:ext cx="6202829" cy="1048544"/>
        </p:xfrm>
        <a:graphic>
          <a:graphicData uri="http://schemas.openxmlformats.org/drawingml/2006/table">
            <a:tbl>
              <a:tblPr/>
              <a:tblGrid>
                <a:gridCol w="6202829">
                  <a:extLst>
                    <a:ext uri="{9D8B030D-6E8A-4147-A177-3AD203B41FA5}">
                      <a16:colId xmlns:a16="http://schemas.microsoft.com/office/drawing/2014/main" val="2667943558"/>
                    </a:ext>
                  </a:extLst>
                </a:gridCol>
              </a:tblGrid>
              <a:tr h="1048544">
                <a:tc>
                  <a:txBody>
                    <a:bodyPr/>
                    <a:lstStyle/>
                    <a:p>
                      <a:r>
                        <a:rPr lang="es-ES" altLang="es-ES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“</a:t>
                      </a:r>
                      <a:r>
                        <a:rPr lang="es-ES" altLang="es-ES" b="1" i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LA BIBLIOTECA DIGITAL FLORIDABLANCA</a:t>
                      </a:r>
                      <a:r>
                        <a:rPr lang="es-ES" altLang="es-ES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” </a:t>
                      </a:r>
                      <a:r>
                        <a:rPr lang="es-ES" altLang="es-ES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: PRESERVACIÓN DIGITAL DE FONDOS HISTÓRICOS DE LA BIBLIOTECA DE LA UNIVERSIDAD DE MURCIA</a:t>
                      </a:r>
                      <a:endParaRPr lang="es-E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5185373"/>
                  </a:ext>
                </a:extLst>
              </a:tr>
            </a:tbl>
          </a:graphicData>
        </a:graphic>
      </p:graphicFrame>
      <p:sp>
        <p:nvSpPr>
          <p:cNvPr id="4" name="Rectángulo 3"/>
          <p:cNvSpPr/>
          <p:nvPr/>
        </p:nvSpPr>
        <p:spPr>
          <a:xfrm>
            <a:off x="323529" y="1843950"/>
            <a:ext cx="7776862" cy="4393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2844903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ítulo 1"/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_tradnl" dirty="0">
              <a:solidFill>
                <a:schemeClr val="bg1"/>
              </a:solidFill>
              <a:cs typeface="Helvetica" pitchFamily="-112" charset="0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6721273"/>
              </p:ext>
            </p:extLst>
          </p:nvPr>
        </p:nvGraphicFramePr>
        <p:xfrm>
          <a:off x="38637" y="1286920"/>
          <a:ext cx="9144000" cy="5544616"/>
        </p:xfrm>
        <a:graphic>
          <a:graphicData uri="http://schemas.openxmlformats.org/drawingml/2006/table">
            <a:tbl>
              <a:tblPr/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4461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ES" sz="3200" b="1" i="0" u="sng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32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4. Fase de Difusión y Asignación de Metadatos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E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r>
                        <a:rPr kumimoji="0" lang="es-ES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Tipos de Metadatos</a:t>
                      </a:r>
                      <a:r>
                        <a:rPr kumimoji="0" lang="es-ES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: </a:t>
                      </a:r>
                    </a:p>
                    <a:p>
                      <a:endParaRPr kumimoji="0" lang="es-ES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s-ES" sz="2800" b="1" dirty="0" err="1">
                          <a:solidFill>
                            <a:srgbClr val="000000"/>
                          </a:solidFill>
                          <a:latin typeface="Tahoma" panose="020B0604030504040204" pitchFamily="34" charset="0"/>
                        </a:rPr>
                        <a:t>Dublin</a:t>
                      </a:r>
                      <a:r>
                        <a:rPr lang="es-ES" sz="2800" b="1" dirty="0">
                          <a:solidFill>
                            <a:srgbClr val="000000"/>
                          </a:solidFill>
                          <a:latin typeface="Tahoma" panose="020B0604030504040204" pitchFamily="34" charset="0"/>
                        </a:rPr>
                        <a:t> Core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2800" dirty="0">
                          <a:solidFill>
                            <a:srgbClr val="3333CD"/>
                          </a:solidFill>
                          <a:latin typeface="Wingdings" panose="05000000000000000000" pitchFamily="2" charset="2"/>
                        </a:rPr>
                        <a:t> </a:t>
                      </a:r>
                      <a:r>
                        <a:rPr lang="es-ES" sz="2800" dirty="0" err="1">
                          <a:solidFill>
                            <a:srgbClr val="000000"/>
                          </a:solidFill>
                          <a:latin typeface="Tahoma" panose="020B0604030504040204" pitchFamily="34" charset="0"/>
                        </a:rPr>
                        <a:t>Metadata</a:t>
                      </a:r>
                      <a:r>
                        <a:rPr lang="es-ES" sz="2800" dirty="0">
                          <a:solidFill>
                            <a:srgbClr val="000000"/>
                          </a:solidFill>
                          <a:latin typeface="Tahoma" panose="020B0604030504040204" pitchFamily="34" charset="0"/>
                        </a:rPr>
                        <a:t> </a:t>
                      </a:r>
                      <a:r>
                        <a:rPr lang="es-ES" sz="2800" dirty="0" err="1">
                          <a:solidFill>
                            <a:srgbClr val="000000"/>
                          </a:solidFill>
                          <a:latin typeface="Tahoma" panose="020B0604030504040204" pitchFamily="34" charset="0"/>
                        </a:rPr>
                        <a:t>Encoding</a:t>
                      </a:r>
                      <a:r>
                        <a:rPr lang="es-ES" sz="2800" dirty="0">
                          <a:solidFill>
                            <a:srgbClr val="000000"/>
                          </a:solidFill>
                          <a:latin typeface="Tahoma" panose="020B0604030504040204" pitchFamily="34" charset="0"/>
                        </a:rPr>
                        <a:t> and </a:t>
                      </a:r>
                      <a:r>
                        <a:rPr lang="es-ES" sz="2800" dirty="0" err="1">
                          <a:solidFill>
                            <a:srgbClr val="000000"/>
                          </a:solidFill>
                          <a:latin typeface="Tahoma" panose="020B0604030504040204" pitchFamily="34" charset="0"/>
                        </a:rPr>
                        <a:t>Transmission</a:t>
                      </a:r>
                      <a:r>
                        <a:rPr lang="es-ES" sz="2800" dirty="0">
                          <a:solidFill>
                            <a:srgbClr val="000000"/>
                          </a:solidFill>
                          <a:latin typeface="Tahoma" panose="020B0604030504040204" pitchFamily="34" charset="0"/>
                        </a:rPr>
                        <a:t> Standard </a:t>
                      </a:r>
                      <a:r>
                        <a:rPr lang="es-ES" sz="2800" b="1" dirty="0">
                          <a:solidFill>
                            <a:srgbClr val="000000"/>
                          </a:solidFill>
                          <a:latin typeface="Tahoma" panose="020B0604030504040204" pitchFamily="34" charset="0"/>
                        </a:rPr>
                        <a:t>(METS)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2800" dirty="0">
                          <a:solidFill>
                            <a:srgbClr val="3333CD"/>
                          </a:solidFill>
                          <a:latin typeface="Wingdings" panose="05000000000000000000" pitchFamily="2" charset="2"/>
                        </a:rPr>
                        <a:t> </a:t>
                      </a:r>
                      <a:r>
                        <a:rPr lang="es-ES" sz="2800" dirty="0" err="1">
                          <a:solidFill>
                            <a:srgbClr val="000000"/>
                          </a:solidFill>
                          <a:latin typeface="Tahoma" panose="020B0604030504040204" pitchFamily="34" charset="0"/>
                        </a:rPr>
                        <a:t>PREservation</a:t>
                      </a:r>
                      <a:r>
                        <a:rPr lang="es-ES" sz="2800" dirty="0">
                          <a:solidFill>
                            <a:srgbClr val="000000"/>
                          </a:solidFill>
                          <a:latin typeface="Tahoma" panose="020B0604030504040204" pitchFamily="34" charset="0"/>
                        </a:rPr>
                        <a:t> </a:t>
                      </a:r>
                      <a:r>
                        <a:rPr lang="es-ES" sz="2800" dirty="0" err="1">
                          <a:solidFill>
                            <a:srgbClr val="000000"/>
                          </a:solidFill>
                          <a:latin typeface="Tahoma" panose="020B0604030504040204" pitchFamily="34" charset="0"/>
                        </a:rPr>
                        <a:t>Metadata</a:t>
                      </a:r>
                      <a:r>
                        <a:rPr lang="es-ES" sz="2800" dirty="0">
                          <a:solidFill>
                            <a:srgbClr val="000000"/>
                          </a:solidFill>
                          <a:latin typeface="Tahoma" panose="020B0604030504040204" pitchFamily="34" charset="0"/>
                        </a:rPr>
                        <a:t>: </a:t>
                      </a:r>
                      <a:r>
                        <a:rPr lang="es-ES" sz="2800" dirty="0" err="1">
                          <a:solidFill>
                            <a:srgbClr val="000000"/>
                          </a:solidFill>
                          <a:latin typeface="Tahoma" panose="020B0604030504040204" pitchFamily="34" charset="0"/>
                        </a:rPr>
                        <a:t>Implementation</a:t>
                      </a:r>
                      <a:r>
                        <a:rPr lang="es-ES" sz="2800" dirty="0">
                          <a:solidFill>
                            <a:srgbClr val="000000"/>
                          </a:solidFill>
                          <a:latin typeface="Tahoma" panose="020B0604030504040204" pitchFamily="34" charset="0"/>
                        </a:rPr>
                        <a:t> </a:t>
                      </a:r>
                      <a:r>
                        <a:rPr lang="es-ES" sz="2800" dirty="0" err="1">
                          <a:solidFill>
                            <a:srgbClr val="000000"/>
                          </a:solidFill>
                          <a:latin typeface="Tahoma" panose="020B0604030504040204" pitchFamily="34" charset="0"/>
                        </a:rPr>
                        <a:t>Strategies</a:t>
                      </a:r>
                      <a:endParaRPr lang="es-ES" sz="2800" dirty="0">
                        <a:solidFill>
                          <a:srgbClr val="000000"/>
                        </a:solidFill>
                        <a:latin typeface="Tahoma" panose="020B0604030504040204" pitchFamily="34" charset="0"/>
                      </a:endParaRPr>
                    </a:p>
                    <a:p>
                      <a:r>
                        <a:rPr lang="es-ES" sz="2800" dirty="0">
                          <a:solidFill>
                            <a:srgbClr val="000000"/>
                          </a:solidFill>
                          <a:latin typeface="Tahoma" panose="020B0604030504040204" pitchFamily="34" charset="0"/>
                        </a:rPr>
                        <a:t>(</a:t>
                      </a:r>
                      <a:r>
                        <a:rPr lang="es-ES" sz="2800" b="1" dirty="0">
                          <a:solidFill>
                            <a:srgbClr val="000000"/>
                          </a:solidFill>
                          <a:latin typeface="Tahoma" panose="020B0604030504040204" pitchFamily="34" charset="0"/>
                        </a:rPr>
                        <a:t>PREMIS)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es-E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s-ES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4E1D6D5C-EAB6-4250-BD9D-B9BB37DA0B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6635307"/>
              </p:ext>
            </p:extLst>
          </p:nvPr>
        </p:nvGraphicFramePr>
        <p:xfrm>
          <a:off x="38637" y="0"/>
          <a:ext cx="6690154" cy="1286920"/>
        </p:xfrm>
        <a:graphic>
          <a:graphicData uri="http://schemas.openxmlformats.org/drawingml/2006/table">
            <a:tbl>
              <a:tblPr/>
              <a:tblGrid>
                <a:gridCol w="6690154">
                  <a:extLst>
                    <a:ext uri="{9D8B030D-6E8A-4147-A177-3AD203B41FA5}">
                      <a16:colId xmlns:a16="http://schemas.microsoft.com/office/drawing/2014/main" val="2848265790"/>
                    </a:ext>
                  </a:extLst>
                </a:gridCol>
              </a:tblGrid>
              <a:tr h="1286920">
                <a:tc>
                  <a:txBody>
                    <a:bodyPr/>
                    <a:lstStyle/>
                    <a:p>
                      <a:r>
                        <a:rPr lang="es-ES" altLang="es-ES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La  “</a:t>
                      </a:r>
                      <a:r>
                        <a:rPr lang="es-ES" altLang="es-ES" b="1" i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LA BIBLIOTECA DIGITAL FLORIDABLANCA</a:t>
                      </a:r>
                      <a:r>
                        <a:rPr lang="es-ES" altLang="es-ES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” </a:t>
                      </a:r>
                      <a:r>
                        <a:rPr lang="es-ES" altLang="es-ES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: PRESERVACIÓN DIGITAL DE FONDOS HISTÓRICOS DE LA BIBLIOTECA DE LA UNIVERSIDAD DE MURCIA</a:t>
                      </a:r>
                      <a:endParaRPr lang="es-E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93331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34360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7976814"/>
              </p:ext>
            </p:extLst>
          </p:nvPr>
        </p:nvGraphicFramePr>
        <p:xfrm>
          <a:off x="0" y="1412776"/>
          <a:ext cx="9144000" cy="5589240"/>
        </p:xfrm>
        <a:graphic>
          <a:graphicData uri="http://schemas.openxmlformats.org/drawingml/2006/table">
            <a:tbl>
              <a:tblPr/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89240">
                <a:tc>
                  <a:txBody>
                    <a:bodyPr/>
                    <a:lstStyle/>
                    <a:p>
                      <a:pPr algn="ctr"/>
                      <a:endParaRPr lang="es-ES" b="1" i="0" dirty="0">
                        <a:solidFill>
                          <a:srgbClr val="222222"/>
                        </a:solidFill>
                        <a:effectLst/>
                        <a:latin typeface="arial"/>
                        <a:hlinkClick r:id="rId4"/>
                      </a:endParaRPr>
                    </a:p>
                    <a:p>
                      <a:pPr algn="ctr"/>
                      <a:r>
                        <a:rPr lang="es-ES" b="1" i="0" dirty="0">
                          <a:solidFill>
                            <a:srgbClr val="222222"/>
                          </a:solidFill>
                          <a:effectLst/>
                          <a:latin typeface="arial"/>
                          <a:hlinkClick r:id="rId4"/>
                        </a:rPr>
                        <a:t>La</a:t>
                      </a:r>
                      <a:r>
                        <a:rPr lang="es-ES" b="1" i="0" baseline="0" dirty="0">
                          <a:solidFill>
                            <a:srgbClr val="222222"/>
                          </a:solidFill>
                          <a:effectLst/>
                          <a:latin typeface="arial"/>
                          <a:hlinkClick r:id="rId4"/>
                        </a:rPr>
                        <a:t> Biblioteca Digital Floridablanca</a:t>
                      </a:r>
                      <a:endParaRPr lang="es-ES" b="1" i="0" baseline="0" dirty="0">
                        <a:solidFill>
                          <a:srgbClr val="222222"/>
                        </a:solidFill>
                        <a:effectLst/>
                        <a:latin typeface="arial"/>
                      </a:endParaRPr>
                    </a:p>
                    <a:p>
                      <a:pPr algn="ctr"/>
                      <a:endParaRPr lang="es-ES" b="1" i="0" baseline="0" dirty="0">
                        <a:solidFill>
                          <a:srgbClr val="222222"/>
                        </a:solidFill>
                        <a:effectLst/>
                        <a:latin typeface="arial"/>
                      </a:endParaRPr>
                    </a:p>
                    <a:p>
                      <a:pPr algn="ctr"/>
                      <a:endParaRPr lang="es-ES" b="1" i="0" baseline="0" dirty="0">
                        <a:solidFill>
                          <a:srgbClr val="222222"/>
                        </a:solidFill>
                        <a:effectLst/>
                        <a:latin typeface="arial"/>
                      </a:endParaRP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s-ES" sz="2400" b="1" i="0" baseline="0" dirty="0">
                        <a:solidFill>
                          <a:srgbClr val="222222"/>
                        </a:solidFill>
                        <a:effectLst/>
                        <a:latin typeface="arial"/>
                      </a:endParaRPr>
                    </a:p>
                    <a:p>
                      <a:pPr algn="ctr"/>
                      <a:endParaRPr lang="es-ES" b="1" i="0" dirty="0">
                        <a:solidFill>
                          <a:srgbClr val="222222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6D901940-66C9-4BAB-87BC-42336B2059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7112706"/>
              </p:ext>
            </p:extLst>
          </p:nvPr>
        </p:nvGraphicFramePr>
        <p:xfrm>
          <a:off x="526774" y="0"/>
          <a:ext cx="6421490" cy="1124744"/>
        </p:xfrm>
        <a:graphic>
          <a:graphicData uri="http://schemas.openxmlformats.org/drawingml/2006/table">
            <a:tbl>
              <a:tblPr/>
              <a:tblGrid>
                <a:gridCol w="6421490">
                  <a:extLst>
                    <a:ext uri="{9D8B030D-6E8A-4147-A177-3AD203B41FA5}">
                      <a16:colId xmlns:a16="http://schemas.microsoft.com/office/drawing/2014/main" val="2265507260"/>
                    </a:ext>
                  </a:extLst>
                </a:gridCol>
              </a:tblGrid>
              <a:tr h="112474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altLang="es-ES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“</a:t>
                      </a:r>
                      <a:r>
                        <a:rPr lang="es-ES" altLang="es-ES" b="1" i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LA BIBLIOTECA DIGITAL FLORIDABLANCA</a:t>
                      </a:r>
                      <a:r>
                        <a:rPr lang="es-ES" altLang="es-ES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” </a:t>
                      </a:r>
                      <a:r>
                        <a:rPr lang="es-ES" altLang="es-ES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: PRESERVACIÓN DIGITAL DE FONDOS HISTÓRICOS DE LA BIBLIOTECA DE LA UNIVERSIDAD DE MURCIA</a:t>
                      </a:r>
                      <a:endParaRPr lang="es-E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1091747"/>
                  </a:ext>
                </a:extLst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8" y="1412776"/>
            <a:ext cx="9177536" cy="7099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37077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2735399"/>
              </p:ext>
            </p:extLst>
          </p:nvPr>
        </p:nvGraphicFramePr>
        <p:xfrm>
          <a:off x="0" y="1412776"/>
          <a:ext cx="9144000" cy="5577840"/>
        </p:xfrm>
        <a:graphic>
          <a:graphicData uri="http://schemas.openxmlformats.org/drawingml/2006/table">
            <a:tbl>
              <a:tblPr/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445224">
                <a:tc>
                  <a:txBody>
                    <a:bodyPr/>
                    <a:lstStyle/>
                    <a:p>
                      <a:pPr algn="l"/>
                      <a:r>
                        <a:rPr lang="es-ES" sz="2400" b="1" i="0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La Biblioteca Digital Floridablanca está formada por Comunidades,  Colecciones e </a:t>
                      </a:r>
                      <a:r>
                        <a:rPr lang="es-ES" sz="2400" b="1" i="0" baseline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Items</a:t>
                      </a:r>
                      <a:r>
                        <a:rPr lang="es-ES" sz="2400" b="1" i="0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.</a:t>
                      </a:r>
                    </a:p>
                    <a:p>
                      <a:pPr algn="ctr"/>
                      <a:endParaRPr lang="es-ES" sz="2400" b="1" i="0" baseline="0" dirty="0">
                        <a:solidFill>
                          <a:srgbClr val="222222"/>
                        </a:solidFill>
                        <a:effectLst/>
                        <a:latin typeface="+mj-lt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ES" sz="2400" b="1" i="0" baseline="0" dirty="0">
                          <a:solidFill>
                            <a:srgbClr val="222222"/>
                          </a:solidFill>
                          <a:effectLst/>
                          <a:latin typeface="+mj-lt"/>
                        </a:rPr>
                        <a:t> Autoridades: Autores y Materias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es-ES" sz="2400" b="1" i="0" baseline="0" dirty="0">
                        <a:solidFill>
                          <a:srgbClr val="222222"/>
                        </a:solidFill>
                        <a:effectLst/>
                        <a:latin typeface="+mj-lt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ES" sz="2400" b="1" i="0" baseline="0" dirty="0">
                          <a:solidFill>
                            <a:srgbClr val="222222"/>
                          </a:solidFill>
                          <a:effectLst/>
                          <a:latin typeface="+mj-lt"/>
                        </a:rPr>
                        <a:t> Biblioteca Digital Floridablanca: División por siglos.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ES" sz="2400" b="1" i="0" baseline="0" dirty="0">
                          <a:solidFill>
                            <a:srgbClr val="222222"/>
                          </a:solidFill>
                          <a:effectLst/>
                          <a:latin typeface="+mj-lt"/>
                        </a:rPr>
                        <a:t>Incunables.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ES" sz="2400" b="1" i="0" baseline="0" dirty="0">
                          <a:solidFill>
                            <a:srgbClr val="222222"/>
                          </a:solidFill>
                          <a:effectLst/>
                          <a:latin typeface="+mj-lt"/>
                        </a:rPr>
                        <a:t>Siglo XVI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ES" sz="2400" b="1" i="0" baseline="0" dirty="0">
                          <a:solidFill>
                            <a:srgbClr val="222222"/>
                          </a:solidFill>
                          <a:effectLst/>
                          <a:latin typeface="+mj-lt"/>
                        </a:rPr>
                        <a:t>Siglo XVII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ES" sz="2400" b="1" i="0" baseline="0" dirty="0">
                          <a:solidFill>
                            <a:srgbClr val="222222"/>
                          </a:solidFill>
                          <a:effectLst/>
                          <a:latin typeface="+mj-lt"/>
                        </a:rPr>
                        <a:t>Siglo XVIII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ES" sz="2400" b="1" i="0" baseline="0" dirty="0">
                          <a:solidFill>
                            <a:srgbClr val="222222"/>
                          </a:solidFill>
                          <a:effectLst/>
                          <a:latin typeface="+mj-lt"/>
                        </a:rPr>
                        <a:t>Siglo XIX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ES" sz="2400" b="1" i="0" baseline="0" dirty="0">
                          <a:solidFill>
                            <a:srgbClr val="222222"/>
                          </a:solidFill>
                          <a:effectLst/>
                          <a:latin typeface="+mj-lt"/>
                        </a:rPr>
                        <a:t>Siglos XX (autores murcianos)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s-ES" sz="2400" b="1" i="0" baseline="0" dirty="0">
                          <a:solidFill>
                            <a:srgbClr val="222222"/>
                          </a:solidFill>
                          <a:effectLst/>
                          <a:latin typeface="+mj-lt"/>
                        </a:rPr>
                        <a:t>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ES" sz="2400" b="1" i="0" baseline="0" dirty="0">
                          <a:solidFill>
                            <a:srgbClr val="222222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s-ES" sz="2400" b="1" i="0" baseline="0" dirty="0" err="1">
                          <a:solidFill>
                            <a:srgbClr val="222222"/>
                          </a:solidFill>
                          <a:effectLst/>
                          <a:latin typeface="+mj-lt"/>
                        </a:rPr>
                        <a:t>Imagenes</a:t>
                      </a:r>
                      <a:r>
                        <a:rPr lang="es-ES" sz="2400" b="1" i="0" baseline="0" dirty="0">
                          <a:solidFill>
                            <a:srgbClr val="222222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s-ES" sz="2400" b="1" i="0" baseline="0" dirty="0" err="1">
                          <a:solidFill>
                            <a:srgbClr val="222222"/>
                          </a:solidFill>
                          <a:effectLst/>
                          <a:latin typeface="+mj-lt"/>
                        </a:rPr>
                        <a:t>Librorum</a:t>
                      </a:r>
                      <a:r>
                        <a:rPr lang="es-ES" sz="2400" b="1" i="0" baseline="0" dirty="0">
                          <a:solidFill>
                            <a:srgbClr val="222222"/>
                          </a:solidFill>
                          <a:effectLst/>
                          <a:latin typeface="+mj-lt"/>
                        </a:rPr>
                        <a:t>.: Grabados, Marcas de impresor, Filigranas.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es-ES" sz="2400" b="1" i="0" baseline="0" dirty="0">
                        <a:solidFill>
                          <a:srgbClr val="222222"/>
                        </a:solidFill>
                        <a:effectLst/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1B0CABA3-F072-465B-8072-F3A90821B7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5539454"/>
              </p:ext>
            </p:extLst>
          </p:nvPr>
        </p:nvGraphicFramePr>
        <p:xfrm>
          <a:off x="539552" y="1"/>
          <a:ext cx="6552728" cy="1052736"/>
        </p:xfrm>
        <a:graphic>
          <a:graphicData uri="http://schemas.openxmlformats.org/drawingml/2006/table">
            <a:tbl>
              <a:tblPr/>
              <a:tblGrid>
                <a:gridCol w="6552728">
                  <a:extLst>
                    <a:ext uri="{9D8B030D-6E8A-4147-A177-3AD203B41FA5}">
                      <a16:colId xmlns:a16="http://schemas.microsoft.com/office/drawing/2014/main" val="3460214970"/>
                    </a:ext>
                  </a:extLst>
                </a:gridCol>
              </a:tblGrid>
              <a:tr h="1052736">
                <a:tc>
                  <a:txBody>
                    <a:bodyPr/>
                    <a:lstStyle/>
                    <a:p>
                      <a:r>
                        <a:rPr lang="es-ES" altLang="es-ES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“</a:t>
                      </a:r>
                      <a:r>
                        <a:rPr lang="es-ES" altLang="es-ES" b="1" i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LA BIBLIOTECA DIGITAL FLORIDABLANCA</a:t>
                      </a:r>
                      <a:r>
                        <a:rPr lang="es-ES" altLang="es-ES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” </a:t>
                      </a:r>
                      <a:r>
                        <a:rPr lang="es-ES" altLang="es-ES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: PRESERVACIÓN DIGITAL DE FONDOS HISTÓRICOS DE LA BIBLIOTECA DE LA UNIVERSIDAD DE MURCIA</a:t>
                      </a:r>
                      <a:endParaRPr lang="es-E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90286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14019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5696273"/>
              </p:ext>
            </p:extLst>
          </p:nvPr>
        </p:nvGraphicFramePr>
        <p:xfrm>
          <a:off x="0" y="1412776"/>
          <a:ext cx="9144000" cy="5445224"/>
        </p:xfrm>
        <a:graphic>
          <a:graphicData uri="http://schemas.openxmlformats.org/drawingml/2006/table">
            <a:tbl>
              <a:tblPr/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445224">
                <a:tc>
                  <a:txBody>
                    <a:bodyPr/>
                    <a:lstStyle/>
                    <a:p>
                      <a:pPr algn="l"/>
                      <a:r>
                        <a:rPr lang="es-ES" sz="2400" dirty="0"/>
                        <a:t> </a:t>
                      </a:r>
                    </a:p>
                    <a:p>
                      <a:pPr algn="l"/>
                      <a:endParaRPr lang="es-ES" sz="2400" dirty="0"/>
                    </a:p>
                    <a:p>
                      <a:pPr algn="l"/>
                      <a:r>
                        <a:rPr lang="es-ES" sz="2400" dirty="0"/>
                        <a:t>   </a:t>
                      </a:r>
                      <a:r>
                        <a:rPr lang="es-ES" sz="3200" dirty="0"/>
                        <a:t>El  repositorio está basado en el protocolo OAI/PMH que permite su recolección a nivel internacional y una mayor visibilidad en los buscadores más importantes</a:t>
                      </a:r>
                    </a:p>
                    <a:p>
                      <a:pPr algn="l"/>
                      <a:r>
                        <a:rPr lang="es-ES" sz="3200" dirty="0"/>
                        <a:t>Utiliza los estándares de preservación </a:t>
                      </a:r>
                      <a:r>
                        <a:rPr lang="es-ES" sz="3200" dirty="0" err="1"/>
                        <a:t>Mets</a:t>
                      </a:r>
                      <a:r>
                        <a:rPr lang="es-ES" sz="3200" dirty="0"/>
                        <a:t>, </a:t>
                      </a:r>
                      <a:r>
                        <a:rPr lang="es-ES" sz="3200" dirty="0" err="1"/>
                        <a:t>MetsRight</a:t>
                      </a:r>
                      <a:r>
                        <a:rPr lang="es-ES" sz="3200" dirty="0"/>
                        <a:t>, </a:t>
                      </a:r>
                      <a:r>
                        <a:rPr lang="es-ES" sz="3200" dirty="0" err="1"/>
                        <a:t>Premis</a:t>
                      </a:r>
                      <a:r>
                        <a:rPr lang="es-ES" sz="3200" dirty="0"/>
                        <a:t> y OAIS/ISO 14721.</a:t>
                      </a:r>
                      <a:endParaRPr lang="es-ES" sz="3200" b="1" i="0" baseline="0" dirty="0">
                        <a:solidFill>
                          <a:srgbClr val="222222"/>
                        </a:solidFill>
                        <a:effectLst/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1B0CABA3-F072-465B-8072-F3A90821B7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421253"/>
              </p:ext>
            </p:extLst>
          </p:nvPr>
        </p:nvGraphicFramePr>
        <p:xfrm>
          <a:off x="179512" y="0"/>
          <a:ext cx="6912768" cy="1268759"/>
        </p:xfrm>
        <a:graphic>
          <a:graphicData uri="http://schemas.openxmlformats.org/drawingml/2006/table">
            <a:tbl>
              <a:tblPr/>
              <a:tblGrid>
                <a:gridCol w="6912768">
                  <a:extLst>
                    <a:ext uri="{9D8B030D-6E8A-4147-A177-3AD203B41FA5}">
                      <a16:colId xmlns:a16="http://schemas.microsoft.com/office/drawing/2014/main" val="3460214970"/>
                    </a:ext>
                  </a:extLst>
                </a:gridCol>
              </a:tblGrid>
              <a:tr h="1268759">
                <a:tc>
                  <a:txBody>
                    <a:bodyPr/>
                    <a:lstStyle/>
                    <a:p>
                      <a:r>
                        <a:rPr lang="es-ES" altLang="es-ES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“</a:t>
                      </a:r>
                      <a:r>
                        <a:rPr lang="es-ES" altLang="es-ES" b="1" i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LA BIBLIOTECA DIGITAL FLORIDABLANCA</a:t>
                      </a:r>
                      <a:r>
                        <a:rPr lang="es-ES" altLang="es-ES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” </a:t>
                      </a:r>
                      <a:r>
                        <a:rPr lang="es-ES" altLang="es-ES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: PRESERVACIÓN DIGITAL DE FONDOS HISTÓRICOS DE LA BIBLIOTECA DE LA UNIVERSIDAD DE MURCIA</a:t>
                      </a:r>
                      <a:endParaRPr lang="es-E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90286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11219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914057"/>
              </p:ext>
            </p:extLst>
          </p:nvPr>
        </p:nvGraphicFramePr>
        <p:xfrm>
          <a:off x="0" y="1412776"/>
          <a:ext cx="9144000" cy="5445224"/>
        </p:xfrm>
        <a:graphic>
          <a:graphicData uri="http://schemas.openxmlformats.org/drawingml/2006/table">
            <a:tbl>
              <a:tblPr/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445224">
                <a:tc>
                  <a:txBody>
                    <a:bodyPr/>
                    <a:lstStyle/>
                    <a:p>
                      <a:pPr algn="l"/>
                      <a:r>
                        <a:rPr lang="es-ES" sz="2400" dirty="0"/>
                        <a:t> </a:t>
                      </a:r>
                    </a:p>
                    <a:p>
                      <a:pPr marL="0" indent="0">
                        <a:buNone/>
                      </a:pPr>
                      <a:r>
                        <a:rPr lang="es-ES" sz="2400" dirty="0"/>
                        <a:t> </a:t>
                      </a:r>
                      <a:r>
                        <a:rPr lang="es-ES" sz="3200" dirty="0"/>
                        <a:t>Las búsquedas, en esta colección,  pueden hacerse en cada una de las colecciones y en el conjunto de comunidades por: </a:t>
                      </a:r>
                      <a:endParaRPr lang="es-ES" sz="3200" dirty="0">
                        <a:hlinkClick r:id="rId4"/>
                      </a:endParaRPr>
                    </a:p>
                    <a:p>
                      <a:r>
                        <a:rPr lang="es-ES" sz="3200" dirty="0">
                          <a:hlinkClick r:id="rId4"/>
                        </a:rPr>
                        <a:t>Fecha Publicación</a:t>
                      </a:r>
                      <a:endParaRPr lang="es-ES" sz="3200" dirty="0"/>
                    </a:p>
                    <a:p>
                      <a:r>
                        <a:rPr lang="es-ES" sz="3200" dirty="0">
                          <a:hlinkClick r:id="rId5"/>
                        </a:rPr>
                        <a:t>Autor</a:t>
                      </a:r>
                      <a:endParaRPr lang="es-ES" sz="3200" dirty="0"/>
                    </a:p>
                    <a:p>
                      <a:r>
                        <a:rPr lang="es-ES" sz="3200" dirty="0">
                          <a:hlinkClick r:id="rId6"/>
                        </a:rPr>
                        <a:t>Título</a:t>
                      </a:r>
                      <a:endParaRPr lang="es-ES" sz="3200" dirty="0"/>
                    </a:p>
                    <a:p>
                      <a:r>
                        <a:rPr lang="es-ES" sz="3200" dirty="0">
                          <a:hlinkClick r:id="rId7"/>
                        </a:rPr>
                        <a:t>Editor/Impresor</a:t>
                      </a:r>
                      <a:endParaRPr lang="es-ES" sz="3200" dirty="0"/>
                    </a:p>
                    <a:p>
                      <a:r>
                        <a:rPr lang="es-ES" sz="3200" dirty="0">
                          <a:hlinkClick r:id="rId8"/>
                        </a:rPr>
                        <a:t>Materia</a:t>
                      </a:r>
                      <a:endParaRPr lang="es-ES" sz="3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1B0CABA3-F072-465B-8072-F3A90821B7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421253"/>
              </p:ext>
            </p:extLst>
          </p:nvPr>
        </p:nvGraphicFramePr>
        <p:xfrm>
          <a:off x="179512" y="0"/>
          <a:ext cx="6912768" cy="1268759"/>
        </p:xfrm>
        <a:graphic>
          <a:graphicData uri="http://schemas.openxmlformats.org/drawingml/2006/table">
            <a:tbl>
              <a:tblPr/>
              <a:tblGrid>
                <a:gridCol w="6912768">
                  <a:extLst>
                    <a:ext uri="{9D8B030D-6E8A-4147-A177-3AD203B41FA5}">
                      <a16:colId xmlns:a16="http://schemas.microsoft.com/office/drawing/2014/main" val="3460214970"/>
                    </a:ext>
                  </a:extLst>
                </a:gridCol>
              </a:tblGrid>
              <a:tr h="1268759">
                <a:tc>
                  <a:txBody>
                    <a:bodyPr/>
                    <a:lstStyle/>
                    <a:p>
                      <a:r>
                        <a:rPr lang="es-ES" altLang="es-ES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“</a:t>
                      </a:r>
                      <a:r>
                        <a:rPr lang="es-ES" altLang="es-ES" b="1" i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LA BIBLIOTECA DIGITAL FLORIDABLANCA</a:t>
                      </a:r>
                      <a:r>
                        <a:rPr lang="es-ES" altLang="es-ES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” </a:t>
                      </a:r>
                      <a:r>
                        <a:rPr lang="es-ES" altLang="es-ES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: PRESERVACIÓN DIGITAL DE FONDOS HISTÓRICOS DE LA BIBLIOTECA DE LA UNIVERSIDAD DE MURCIA</a:t>
                      </a:r>
                      <a:endParaRPr lang="es-E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90286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3816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485093"/>
              </p:ext>
            </p:extLst>
          </p:nvPr>
        </p:nvGraphicFramePr>
        <p:xfrm>
          <a:off x="0" y="1412776"/>
          <a:ext cx="9144000" cy="5445224"/>
        </p:xfrm>
        <a:graphic>
          <a:graphicData uri="http://schemas.openxmlformats.org/drawingml/2006/table">
            <a:tbl>
              <a:tblPr/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445224">
                <a:tc>
                  <a:txBody>
                    <a:bodyPr/>
                    <a:lstStyle/>
                    <a:p>
                      <a:pPr algn="l"/>
                      <a:r>
                        <a:rPr lang="es-ES" sz="2400" dirty="0"/>
                        <a:t> 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s-ES" sz="2400" dirty="0"/>
                        <a:t> </a:t>
                      </a:r>
                      <a:r>
                        <a:rPr lang="es-ES" sz="3200" b="1" dirty="0"/>
                        <a:t>Objetivos de la preservación digital:</a:t>
                      </a:r>
                    </a:p>
                    <a:p>
                      <a:pPr lvl="0" fontAlgn="base"/>
                      <a:r>
                        <a:rPr lang="es-ES" sz="3200" dirty="0"/>
                        <a:t>Aumentar la visibilidad de sus contenidos y garantizar la conservación de los archivos digitales a lo largo del tiempo.</a:t>
                      </a:r>
                    </a:p>
                    <a:p>
                      <a:pPr lvl="0" fontAlgn="base"/>
                      <a:r>
                        <a:rPr lang="es-ES" sz="3200" dirty="0"/>
                        <a:t>Documentar de manera clara y consistente las políticas, procedimientos y prácticas que se siguen en preservación digital.</a:t>
                      </a:r>
                    </a:p>
                    <a:p>
                      <a:pPr marL="0" indent="0">
                        <a:buNone/>
                      </a:pPr>
                      <a:endParaRPr lang="es-ES" sz="3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1B0CABA3-F072-465B-8072-F3A90821B7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421253"/>
              </p:ext>
            </p:extLst>
          </p:nvPr>
        </p:nvGraphicFramePr>
        <p:xfrm>
          <a:off x="179512" y="0"/>
          <a:ext cx="6912768" cy="1268759"/>
        </p:xfrm>
        <a:graphic>
          <a:graphicData uri="http://schemas.openxmlformats.org/drawingml/2006/table">
            <a:tbl>
              <a:tblPr/>
              <a:tblGrid>
                <a:gridCol w="6912768">
                  <a:extLst>
                    <a:ext uri="{9D8B030D-6E8A-4147-A177-3AD203B41FA5}">
                      <a16:colId xmlns:a16="http://schemas.microsoft.com/office/drawing/2014/main" val="3460214970"/>
                    </a:ext>
                  </a:extLst>
                </a:gridCol>
              </a:tblGrid>
              <a:tr h="1268759">
                <a:tc>
                  <a:txBody>
                    <a:bodyPr/>
                    <a:lstStyle/>
                    <a:p>
                      <a:r>
                        <a:rPr lang="es-ES" altLang="es-ES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“</a:t>
                      </a:r>
                      <a:r>
                        <a:rPr lang="es-ES" altLang="es-ES" b="1" i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LA BIBLIOTECA DIGITAL FLORIDABLANCA</a:t>
                      </a:r>
                      <a:r>
                        <a:rPr lang="es-ES" altLang="es-ES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” </a:t>
                      </a:r>
                      <a:r>
                        <a:rPr lang="es-ES" altLang="es-ES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: PRESERVACIÓN DIGITAL DE FONDOS HISTÓRICOS DE LA BIBLIOTECA DE LA UNIVERSIDAD DE MURCIA</a:t>
                      </a:r>
                      <a:endParaRPr lang="es-E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90286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84318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3749238"/>
              </p:ext>
            </p:extLst>
          </p:nvPr>
        </p:nvGraphicFramePr>
        <p:xfrm>
          <a:off x="0" y="1412776"/>
          <a:ext cx="9144000" cy="5445224"/>
        </p:xfrm>
        <a:graphic>
          <a:graphicData uri="http://schemas.openxmlformats.org/drawingml/2006/table">
            <a:tbl>
              <a:tblPr/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4452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dirty="0"/>
                        <a:t> Ejemplo de Metadatos </a:t>
                      </a:r>
                      <a:r>
                        <a:rPr lang="es-ES" sz="2400" dirty="0" err="1"/>
                        <a:t>Dublin</a:t>
                      </a:r>
                      <a:r>
                        <a:rPr lang="es-ES" sz="2400" dirty="0"/>
                        <a:t> Core</a:t>
                      </a:r>
                    </a:p>
                    <a:p>
                      <a:pPr algn="l"/>
                      <a:endParaRPr lang="es-ES" sz="24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1B0CABA3-F072-465B-8072-F3A90821B7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421253"/>
              </p:ext>
            </p:extLst>
          </p:nvPr>
        </p:nvGraphicFramePr>
        <p:xfrm>
          <a:off x="179512" y="0"/>
          <a:ext cx="6912768" cy="1268759"/>
        </p:xfrm>
        <a:graphic>
          <a:graphicData uri="http://schemas.openxmlformats.org/drawingml/2006/table">
            <a:tbl>
              <a:tblPr/>
              <a:tblGrid>
                <a:gridCol w="6912768">
                  <a:extLst>
                    <a:ext uri="{9D8B030D-6E8A-4147-A177-3AD203B41FA5}">
                      <a16:colId xmlns:a16="http://schemas.microsoft.com/office/drawing/2014/main" val="3460214970"/>
                    </a:ext>
                  </a:extLst>
                </a:gridCol>
              </a:tblGrid>
              <a:tr h="1268759">
                <a:tc>
                  <a:txBody>
                    <a:bodyPr/>
                    <a:lstStyle/>
                    <a:p>
                      <a:r>
                        <a:rPr lang="es-ES" altLang="es-ES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“</a:t>
                      </a:r>
                      <a:r>
                        <a:rPr lang="es-ES" altLang="es-ES" b="1" i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LA BIBLIOTECA DIGITAL FLORIDABLANCA</a:t>
                      </a:r>
                      <a:r>
                        <a:rPr lang="es-ES" altLang="es-ES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” </a:t>
                      </a:r>
                      <a:r>
                        <a:rPr lang="es-ES" altLang="es-ES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: PRESERVACIÓN DIGITAL DE FONDOS HISTÓRICOS DE LA BIBLIOTECA DE LA UNIVERSIDAD DE MURCIA</a:t>
                      </a:r>
                      <a:endParaRPr lang="es-E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9028611"/>
                  </a:ext>
                </a:extLst>
              </a:tr>
            </a:tbl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8840"/>
            <a:ext cx="9093167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9294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50523"/>
              </p:ext>
            </p:extLst>
          </p:nvPr>
        </p:nvGraphicFramePr>
        <p:xfrm>
          <a:off x="0" y="1270746"/>
          <a:ext cx="9144000" cy="8031480"/>
        </p:xfrm>
        <a:graphic>
          <a:graphicData uri="http://schemas.openxmlformats.org/drawingml/2006/table">
            <a:tbl>
              <a:tblPr/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445224">
                <a:tc>
                  <a:txBody>
                    <a:bodyPr/>
                    <a:lstStyle/>
                    <a:p>
                      <a:r>
                        <a:rPr lang="es-ES" sz="2400" dirty="0"/>
                        <a:t> </a:t>
                      </a:r>
                      <a:r>
                        <a:rPr lang="es-ES" sz="1100" dirty="0">
                          <a:hlinkClick r:id="rId4"/>
                        </a:rPr>
                        <a:t>com_11169_101</a:t>
                      </a:r>
                      <a:endParaRPr lang="es-ES" sz="1100" dirty="0"/>
                    </a:p>
                    <a:p>
                      <a:r>
                        <a:rPr lang="es-ES" sz="1100" dirty="0">
                          <a:hlinkClick r:id="rId5"/>
                        </a:rPr>
                        <a:t>col_11169_589</a:t>
                      </a:r>
                      <a:endParaRPr lang="es-ES" sz="1100" dirty="0"/>
                    </a:p>
                    <a:p>
                      <a:r>
                        <a:rPr lang="es-ES" sz="1100" dirty="0" err="1"/>
                        <a:t>Metadata</a:t>
                      </a:r>
                      <a:endParaRPr lang="es-ES" sz="1100" dirty="0"/>
                    </a:p>
                    <a:p>
                      <a:r>
                        <a:rPr lang="es-ES" sz="1100" dirty="0"/>
                        <a:t>&lt;</a:t>
                      </a:r>
                      <a:r>
                        <a:rPr lang="es-ES" sz="1100" dirty="0" err="1"/>
                        <a:t>mets</a:t>
                      </a:r>
                      <a:r>
                        <a:rPr lang="es-ES" sz="1100" dirty="0"/>
                        <a:t> </a:t>
                      </a:r>
                      <a:r>
                        <a:rPr lang="es-ES" sz="1100" dirty="0" err="1"/>
                        <a:t>xmlns:xlink</a:t>
                      </a:r>
                      <a:r>
                        <a:rPr lang="es-ES" sz="1100" dirty="0"/>
                        <a:t>="http://www.w3.org/1999/xlink" </a:t>
                      </a:r>
                      <a:r>
                        <a:rPr lang="es-ES" sz="1100" dirty="0" err="1"/>
                        <a:t>xmlns:doc</a:t>
                      </a:r>
                      <a:r>
                        <a:rPr lang="es-ES" sz="1100" dirty="0"/>
                        <a:t>="http://www.lyncode.com/xoai" </a:t>
                      </a:r>
                      <a:r>
                        <a:rPr lang="es-ES" sz="1100" dirty="0" err="1"/>
                        <a:t>xmlns</a:t>
                      </a:r>
                      <a:r>
                        <a:rPr lang="es-ES" sz="1100" dirty="0"/>
                        <a:t>="http://www.loc.gov/METS/" </a:t>
                      </a:r>
                      <a:r>
                        <a:rPr lang="es-ES" sz="1100" dirty="0" err="1"/>
                        <a:t>xsi:schemaLocation</a:t>
                      </a:r>
                      <a:r>
                        <a:rPr lang="es-ES" sz="1100" dirty="0"/>
                        <a:t>="</a:t>
                      </a:r>
                      <a:r>
                        <a:rPr lang="es-ES" sz="1100" b="1" dirty="0"/>
                        <a:t>http://www.loc.gov/METS/ http://www.loc.gov/standards/mets/mets.xsd</a:t>
                      </a:r>
                      <a:r>
                        <a:rPr lang="es-ES" sz="1100" dirty="0"/>
                        <a:t>" PROFILE="</a:t>
                      </a:r>
                      <a:r>
                        <a:rPr lang="es-ES" sz="1100" b="1" dirty="0" err="1"/>
                        <a:t>DSpace</a:t>
                      </a:r>
                      <a:r>
                        <a:rPr lang="es-ES" sz="1100" b="1" dirty="0"/>
                        <a:t> METS SIP </a:t>
                      </a:r>
                      <a:r>
                        <a:rPr lang="es-ES" sz="1100" b="1" dirty="0" err="1"/>
                        <a:t>Profile</a:t>
                      </a:r>
                      <a:r>
                        <a:rPr lang="es-ES" sz="1100" b="1" dirty="0"/>
                        <a:t> 1.0</a:t>
                      </a:r>
                      <a:r>
                        <a:rPr lang="es-ES" sz="1100" dirty="0"/>
                        <a:t>" TYPE="</a:t>
                      </a:r>
                      <a:r>
                        <a:rPr lang="es-ES" sz="1100" b="1" dirty="0" err="1"/>
                        <a:t>DSpace</a:t>
                      </a:r>
                      <a:r>
                        <a:rPr lang="es-ES" sz="1100" b="1" dirty="0"/>
                        <a:t> ITEM</a:t>
                      </a:r>
                      <a:r>
                        <a:rPr lang="es-ES" sz="1100" dirty="0"/>
                        <a:t>" ID="</a:t>
                      </a:r>
                      <a:r>
                        <a:rPr lang="es-ES" sz="1100" b="1" dirty="0"/>
                        <a:t>DSpace_ITEM_11169-921</a:t>
                      </a:r>
                      <a:r>
                        <a:rPr lang="es-ES" sz="1100" dirty="0"/>
                        <a:t>" OBJID="</a:t>
                      </a:r>
                      <a:r>
                        <a:rPr lang="es-ES" sz="1100" b="1" dirty="0"/>
                        <a:t>hdl:11169/921</a:t>
                      </a:r>
                      <a:r>
                        <a:rPr lang="es-ES" sz="1100" dirty="0"/>
                        <a:t>"&gt;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</a:t>
                      </a:r>
                      <a:r>
                        <a:rPr lang="es-ES" sz="1100" dirty="0" err="1"/>
                        <a:t>metsHdr</a:t>
                      </a:r>
                      <a:r>
                        <a:rPr lang="es-ES" sz="1100" dirty="0"/>
                        <a:t> CREATEDATE="</a:t>
                      </a:r>
                      <a:r>
                        <a:rPr lang="es-ES" sz="1100" b="1" dirty="0"/>
                        <a:t>2022-03-31T01:58:10Z</a:t>
                      </a:r>
                      <a:r>
                        <a:rPr lang="es-ES" sz="1100" dirty="0"/>
                        <a:t>"&gt;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</a:t>
                      </a:r>
                      <a:r>
                        <a:rPr lang="es-ES" sz="1100" dirty="0" err="1"/>
                        <a:t>agent</a:t>
                      </a:r>
                      <a:r>
                        <a:rPr lang="es-ES" sz="1100" dirty="0"/>
                        <a:t> TYPE="</a:t>
                      </a:r>
                      <a:r>
                        <a:rPr lang="es-ES" sz="1100" b="1" dirty="0"/>
                        <a:t>ORGANIZATION</a:t>
                      </a:r>
                      <a:r>
                        <a:rPr lang="es-ES" sz="1100" dirty="0"/>
                        <a:t>" ROLE="</a:t>
                      </a:r>
                      <a:r>
                        <a:rPr lang="es-ES" sz="1100" b="1" dirty="0"/>
                        <a:t>CUSTODIAN</a:t>
                      </a:r>
                      <a:r>
                        <a:rPr lang="es-ES" sz="1100" dirty="0"/>
                        <a:t>"&gt;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</a:t>
                      </a:r>
                      <a:r>
                        <a:rPr lang="es-ES" sz="1100" dirty="0" err="1"/>
                        <a:t>name</a:t>
                      </a:r>
                      <a:r>
                        <a:rPr lang="es-ES" sz="1100" dirty="0"/>
                        <a:t>&gt;</a:t>
                      </a:r>
                      <a:r>
                        <a:rPr lang="es-ES" sz="1100" b="1" dirty="0"/>
                        <a:t>Biblioteca Digital Floridablanca</a:t>
                      </a:r>
                      <a:r>
                        <a:rPr lang="es-ES" sz="1100" dirty="0"/>
                        <a:t>&lt;/</a:t>
                      </a:r>
                      <a:r>
                        <a:rPr lang="es-ES" sz="1100" dirty="0" err="1"/>
                        <a:t>name</a:t>
                      </a:r>
                      <a:r>
                        <a:rPr lang="es-ES" sz="1100" dirty="0"/>
                        <a:t>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&lt;/</a:t>
                      </a:r>
                      <a:r>
                        <a:rPr lang="es-ES" sz="1100" dirty="0" err="1"/>
                        <a:t>agent</a:t>
                      </a:r>
                      <a:r>
                        <a:rPr lang="es-ES" sz="1100" dirty="0"/>
                        <a:t>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&lt;/</a:t>
                      </a:r>
                      <a:r>
                        <a:rPr lang="es-ES" sz="1100" dirty="0" err="1"/>
                        <a:t>metsHdr</a:t>
                      </a:r>
                      <a:r>
                        <a:rPr lang="es-ES" sz="1100" dirty="0"/>
                        <a:t>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</a:t>
                      </a:r>
                      <a:r>
                        <a:rPr lang="es-ES" sz="1100" dirty="0" err="1"/>
                        <a:t>dmdSec</a:t>
                      </a:r>
                      <a:r>
                        <a:rPr lang="es-ES" sz="1100" dirty="0"/>
                        <a:t> ID="</a:t>
                      </a:r>
                      <a:r>
                        <a:rPr lang="es-ES" sz="1100" b="1" dirty="0"/>
                        <a:t>DMD_11169_921</a:t>
                      </a:r>
                      <a:r>
                        <a:rPr lang="es-ES" sz="1100" dirty="0"/>
                        <a:t>"&gt;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</a:t>
                      </a:r>
                      <a:r>
                        <a:rPr lang="es-ES" sz="1100" dirty="0" err="1"/>
                        <a:t>mdWrap</a:t>
                      </a:r>
                      <a:r>
                        <a:rPr lang="es-ES" sz="1100" dirty="0"/>
                        <a:t> MDTYPE="</a:t>
                      </a:r>
                      <a:r>
                        <a:rPr lang="es-ES" sz="1100" b="1" dirty="0"/>
                        <a:t>MODS</a:t>
                      </a:r>
                      <a:r>
                        <a:rPr lang="es-ES" sz="1100" dirty="0"/>
                        <a:t>"&gt;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</a:t>
                      </a:r>
                      <a:r>
                        <a:rPr lang="es-ES" sz="1100" dirty="0" err="1"/>
                        <a:t>xmlData</a:t>
                      </a:r>
                      <a:r>
                        <a:rPr lang="es-ES" sz="1100" dirty="0"/>
                        <a:t> </a:t>
                      </a:r>
                      <a:r>
                        <a:rPr lang="es-ES" sz="1100" dirty="0" err="1"/>
                        <a:t>xmlns:mods</a:t>
                      </a:r>
                      <a:r>
                        <a:rPr lang="es-ES" sz="1100" dirty="0"/>
                        <a:t>="http://www.loc.gov/mods/v3" </a:t>
                      </a:r>
                      <a:r>
                        <a:rPr lang="es-ES" sz="1100" dirty="0" err="1"/>
                        <a:t>xsi:schemaLocation</a:t>
                      </a:r>
                      <a:r>
                        <a:rPr lang="es-ES" sz="1100" dirty="0"/>
                        <a:t>="</a:t>
                      </a:r>
                      <a:r>
                        <a:rPr lang="es-ES" sz="1100" b="1" dirty="0"/>
                        <a:t>http://www.loc.gov/mods/v3 http://www.loc.gov/standards/mods/v3/mods-3-1.xsd</a:t>
                      </a:r>
                      <a:r>
                        <a:rPr lang="es-ES" sz="1100" dirty="0"/>
                        <a:t>"&gt;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</a:t>
                      </a:r>
                      <a:r>
                        <a:rPr lang="es-ES" sz="1100" dirty="0" err="1"/>
                        <a:t>mods:mods</a:t>
                      </a:r>
                      <a:r>
                        <a:rPr lang="es-ES" sz="1100" dirty="0"/>
                        <a:t> </a:t>
                      </a:r>
                      <a:r>
                        <a:rPr lang="es-ES" sz="1100" dirty="0" err="1"/>
                        <a:t>xsi:schemaLocation</a:t>
                      </a:r>
                      <a:r>
                        <a:rPr lang="es-ES" sz="1100" dirty="0"/>
                        <a:t>="</a:t>
                      </a:r>
                      <a:r>
                        <a:rPr lang="es-ES" sz="1100" b="1" dirty="0"/>
                        <a:t>http://www.loc.gov/mods/v3 http://www.loc.gov/standards/mods/v3/mods-3-1.xsd</a:t>
                      </a:r>
                      <a:r>
                        <a:rPr lang="es-ES" sz="1100" dirty="0"/>
                        <a:t>"&gt;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</a:t>
                      </a:r>
                      <a:r>
                        <a:rPr lang="es-ES" sz="1100" dirty="0" err="1"/>
                        <a:t>mods:name</a:t>
                      </a:r>
                      <a:r>
                        <a:rPr lang="es-ES" sz="1100" dirty="0"/>
                        <a:t>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</a:t>
                      </a:r>
                      <a:r>
                        <a:rPr lang="es-ES" sz="1100" dirty="0" err="1"/>
                        <a:t>mods:role</a:t>
                      </a:r>
                      <a:r>
                        <a:rPr lang="es-ES" sz="1100" dirty="0"/>
                        <a:t>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</a:t>
                      </a:r>
                      <a:r>
                        <a:rPr lang="es-ES" sz="1100" dirty="0" err="1"/>
                        <a:t>mods:roleTerm</a:t>
                      </a:r>
                      <a:r>
                        <a:rPr lang="es-ES" sz="1100" dirty="0"/>
                        <a:t> </a:t>
                      </a:r>
                      <a:r>
                        <a:rPr lang="es-ES" sz="1100" dirty="0" err="1"/>
                        <a:t>type</a:t>
                      </a:r>
                      <a:r>
                        <a:rPr lang="es-ES" sz="1100" dirty="0"/>
                        <a:t>="</a:t>
                      </a:r>
                      <a:r>
                        <a:rPr lang="es-ES" sz="1100" b="1" dirty="0" err="1"/>
                        <a:t>text</a:t>
                      </a:r>
                      <a:r>
                        <a:rPr lang="es-ES" sz="1100" dirty="0"/>
                        <a:t>"&gt;</a:t>
                      </a:r>
                      <a:r>
                        <a:rPr lang="es-ES" sz="1100" b="1" dirty="0" err="1"/>
                        <a:t>author</a:t>
                      </a:r>
                      <a:r>
                        <a:rPr lang="es-ES" sz="1100" dirty="0"/>
                        <a:t>&lt;/</a:t>
                      </a:r>
                      <a:r>
                        <a:rPr lang="es-ES" sz="1100" dirty="0" err="1"/>
                        <a:t>mods:roleTerm</a:t>
                      </a:r>
                      <a:r>
                        <a:rPr lang="es-ES" sz="1100" dirty="0"/>
                        <a:t>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&lt;/</a:t>
                      </a:r>
                      <a:r>
                        <a:rPr lang="es-ES" sz="1100" dirty="0" err="1"/>
                        <a:t>mods:role</a:t>
                      </a:r>
                      <a:r>
                        <a:rPr lang="es-ES" sz="1100" dirty="0"/>
                        <a:t>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</a:t>
                      </a:r>
                      <a:r>
                        <a:rPr lang="es-ES" sz="1100" dirty="0" err="1"/>
                        <a:t>mods:namePart</a:t>
                      </a:r>
                      <a:r>
                        <a:rPr lang="es-ES" sz="1100" dirty="0"/>
                        <a:t>&gt;</a:t>
                      </a:r>
                      <a:r>
                        <a:rPr lang="es-ES" sz="1100" b="1" dirty="0"/>
                        <a:t>Nebrija, Antonio de (1444-1522)</a:t>
                      </a:r>
                      <a:r>
                        <a:rPr lang="es-ES" sz="1100" dirty="0"/>
                        <a:t>&lt;/</a:t>
                      </a:r>
                      <a:r>
                        <a:rPr lang="es-ES" sz="1100" dirty="0" err="1"/>
                        <a:t>mods:namePart</a:t>
                      </a:r>
                      <a:r>
                        <a:rPr lang="es-ES" sz="1100" dirty="0"/>
                        <a:t>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&lt;/</a:t>
                      </a:r>
                      <a:r>
                        <a:rPr lang="es-ES" sz="1100" dirty="0" err="1"/>
                        <a:t>mods:name</a:t>
                      </a:r>
                      <a:r>
                        <a:rPr lang="es-ES" sz="1100" dirty="0"/>
                        <a:t>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</a:t>
                      </a:r>
                      <a:r>
                        <a:rPr lang="es-ES" sz="1100" dirty="0" err="1"/>
                        <a:t>mods:extension</a:t>
                      </a:r>
                      <a:r>
                        <a:rPr lang="es-ES" sz="1100" dirty="0"/>
                        <a:t>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</a:t>
                      </a:r>
                      <a:r>
                        <a:rPr lang="es-ES" sz="1100" dirty="0" err="1"/>
                        <a:t>mods:dateAccessioned</a:t>
                      </a:r>
                      <a:r>
                        <a:rPr lang="es-ES" sz="1100" dirty="0"/>
                        <a:t> </a:t>
                      </a:r>
                      <a:r>
                        <a:rPr lang="es-ES" sz="1100" dirty="0" err="1"/>
                        <a:t>encoding</a:t>
                      </a:r>
                      <a:r>
                        <a:rPr lang="es-ES" sz="1100" dirty="0"/>
                        <a:t>="</a:t>
                      </a:r>
                      <a:r>
                        <a:rPr lang="es-ES" sz="1100" b="1" dirty="0"/>
                        <a:t>iso8601</a:t>
                      </a:r>
                      <a:r>
                        <a:rPr lang="es-ES" sz="1100" dirty="0"/>
                        <a:t>"&gt;</a:t>
                      </a:r>
                      <a:r>
                        <a:rPr lang="es-ES" sz="1100" b="1" dirty="0"/>
                        <a:t>2013-02-05T09:14:10Z</a:t>
                      </a:r>
                      <a:r>
                        <a:rPr lang="es-ES" sz="1100" dirty="0"/>
                        <a:t>&lt;/</a:t>
                      </a:r>
                      <a:r>
                        <a:rPr lang="es-ES" sz="1100" dirty="0" err="1"/>
                        <a:t>mods:dateAccessioned</a:t>
                      </a:r>
                      <a:r>
                        <a:rPr lang="es-ES" sz="1100" dirty="0"/>
                        <a:t>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&lt;/</a:t>
                      </a:r>
                      <a:r>
                        <a:rPr lang="es-ES" sz="1100" dirty="0" err="1"/>
                        <a:t>mods:extension</a:t>
                      </a:r>
                      <a:r>
                        <a:rPr lang="es-ES" sz="1100" dirty="0"/>
                        <a:t>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</a:t>
                      </a:r>
                      <a:r>
                        <a:rPr lang="es-ES" sz="1100" dirty="0" err="1"/>
                        <a:t>mods:extension</a:t>
                      </a:r>
                      <a:r>
                        <a:rPr lang="es-ES" sz="1100" dirty="0"/>
                        <a:t>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</a:t>
                      </a:r>
                      <a:r>
                        <a:rPr lang="es-ES" sz="1100" dirty="0" err="1"/>
                        <a:t>mods:dateAvailable</a:t>
                      </a:r>
                      <a:r>
                        <a:rPr lang="es-ES" sz="1100" dirty="0"/>
                        <a:t> </a:t>
                      </a:r>
                      <a:r>
                        <a:rPr lang="es-ES" sz="1100" dirty="0" err="1"/>
                        <a:t>encoding</a:t>
                      </a:r>
                      <a:r>
                        <a:rPr lang="es-ES" sz="1100" dirty="0"/>
                        <a:t>="</a:t>
                      </a:r>
                      <a:r>
                        <a:rPr lang="es-ES" sz="1100" b="1" dirty="0"/>
                        <a:t>iso8601</a:t>
                      </a:r>
                      <a:r>
                        <a:rPr lang="es-ES" sz="1100" dirty="0"/>
                        <a:t>"&gt;</a:t>
                      </a:r>
                      <a:r>
                        <a:rPr lang="es-ES" sz="1100" b="1" dirty="0"/>
                        <a:t>2013-02-05T09:14:10Z</a:t>
                      </a:r>
                      <a:r>
                        <a:rPr lang="es-ES" sz="1100" dirty="0"/>
                        <a:t>&lt;/</a:t>
                      </a:r>
                      <a:r>
                        <a:rPr lang="es-ES" sz="1100" dirty="0" err="1"/>
                        <a:t>mods:dateAvailable</a:t>
                      </a:r>
                      <a:r>
                        <a:rPr lang="es-ES" sz="1100" dirty="0"/>
                        <a:t>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&lt;/</a:t>
                      </a:r>
                      <a:r>
                        <a:rPr lang="es-ES" sz="1100" dirty="0" err="1"/>
                        <a:t>mods:extension</a:t>
                      </a:r>
                      <a:r>
                        <a:rPr lang="es-ES" sz="1100" dirty="0"/>
                        <a:t>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</a:t>
                      </a:r>
                      <a:r>
                        <a:rPr lang="es-ES" sz="1100" dirty="0" err="1"/>
                        <a:t>mods:originInfo</a:t>
                      </a:r>
                      <a:r>
                        <a:rPr lang="es-ES" sz="1100" dirty="0"/>
                        <a:t>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</a:t>
                      </a:r>
                      <a:r>
                        <a:rPr lang="es-ES" sz="1100" dirty="0" err="1"/>
                        <a:t>mods:dateIssued</a:t>
                      </a:r>
                      <a:r>
                        <a:rPr lang="es-ES" sz="1100" dirty="0"/>
                        <a:t> </a:t>
                      </a:r>
                      <a:r>
                        <a:rPr lang="es-ES" sz="1100" dirty="0" err="1"/>
                        <a:t>encoding</a:t>
                      </a:r>
                      <a:r>
                        <a:rPr lang="es-ES" sz="1100" dirty="0"/>
                        <a:t>="</a:t>
                      </a:r>
                      <a:r>
                        <a:rPr lang="es-ES" sz="1100" b="1" dirty="0"/>
                        <a:t>iso8601</a:t>
                      </a:r>
                      <a:r>
                        <a:rPr lang="es-ES" sz="1100" dirty="0"/>
                        <a:t>"&gt;</a:t>
                      </a:r>
                      <a:r>
                        <a:rPr lang="es-ES" sz="1100" b="1" dirty="0"/>
                        <a:t>1501</a:t>
                      </a:r>
                      <a:r>
                        <a:rPr lang="es-ES" sz="1100" dirty="0"/>
                        <a:t>&lt;/</a:t>
                      </a:r>
                      <a:r>
                        <a:rPr lang="es-ES" sz="1100" dirty="0" err="1"/>
                        <a:t>mods:dateIssued</a:t>
                      </a:r>
                      <a:r>
                        <a:rPr lang="es-ES" sz="1100" dirty="0"/>
                        <a:t>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&lt;/</a:t>
                      </a:r>
                      <a:r>
                        <a:rPr lang="es-ES" sz="1100" dirty="0" err="1"/>
                        <a:t>mods:originInfo</a:t>
                      </a:r>
                      <a:r>
                        <a:rPr lang="es-ES" sz="1100" dirty="0"/>
                        <a:t>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</a:t>
                      </a:r>
                      <a:r>
                        <a:rPr lang="es-ES" sz="1100" dirty="0" err="1"/>
                        <a:t>mods:identifier</a:t>
                      </a:r>
                      <a:r>
                        <a:rPr lang="es-ES" sz="1100" dirty="0"/>
                        <a:t> </a:t>
                      </a:r>
                      <a:r>
                        <a:rPr lang="es-ES" sz="1100" dirty="0" err="1"/>
                        <a:t>type</a:t>
                      </a:r>
                      <a:r>
                        <a:rPr lang="es-ES" sz="1100" dirty="0"/>
                        <a:t>="</a:t>
                      </a:r>
                      <a:r>
                        <a:rPr lang="es-ES" sz="1100" b="1" dirty="0" err="1"/>
                        <a:t>other</a:t>
                      </a:r>
                      <a:r>
                        <a:rPr lang="es-ES" sz="1100" dirty="0"/>
                        <a:t>"&gt;</a:t>
                      </a:r>
                      <a:r>
                        <a:rPr lang="es-ES" sz="1100" b="1" dirty="0"/>
                        <a:t>http://skos.um.es/floridablanca/1387*Nebrija, Antonio de (1444-1522)</a:t>
                      </a:r>
                      <a:r>
                        <a:rPr lang="es-ES" sz="1100" dirty="0"/>
                        <a:t>&lt;/</a:t>
                      </a:r>
                      <a:r>
                        <a:rPr lang="es-ES" sz="1100" dirty="0" err="1"/>
                        <a:t>mods:identifier</a:t>
                      </a:r>
                      <a:r>
                        <a:rPr lang="es-ES" sz="1100" dirty="0"/>
                        <a:t>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</a:t>
                      </a:r>
                      <a:r>
                        <a:rPr lang="es-ES" sz="1100" dirty="0" err="1"/>
                        <a:t>mods:identifier</a:t>
                      </a:r>
                      <a:r>
                        <a:rPr lang="es-ES" sz="1100" dirty="0"/>
                        <a:t> </a:t>
                      </a:r>
                      <a:r>
                        <a:rPr lang="es-ES" sz="1100" dirty="0" err="1"/>
                        <a:t>type</a:t>
                      </a:r>
                      <a:r>
                        <a:rPr lang="es-ES" sz="1100" dirty="0"/>
                        <a:t>="</a:t>
                      </a:r>
                      <a:r>
                        <a:rPr lang="es-ES" sz="1100" b="1" dirty="0" err="1"/>
                        <a:t>uri</a:t>
                      </a:r>
                      <a:r>
                        <a:rPr lang="es-ES" sz="1100" dirty="0"/>
                        <a:t>"&gt;</a:t>
                      </a:r>
                      <a:r>
                        <a:rPr lang="es-ES" sz="1100" b="1" dirty="0"/>
                        <a:t>http://hdl.handle.net/11169/921</a:t>
                      </a:r>
                      <a:r>
                        <a:rPr lang="es-ES" sz="1100" dirty="0"/>
                        <a:t>&lt;/mods:identifier&gt;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</a:t>
                      </a:r>
                      <a:r>
                        <a:rPr lang="es-ES" sz="1100" dirty="0" err="1"/>
                        <a:t>mods:language</a:t>
                      </a:r>
                      <a:r>
                        <a:rPr lang="es-ES" sz="1100" dirty="0"/>
                        <a:t>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</a:t>
                      </a:r>
                      <a:r>
                        <a:rPr lang="es-ES" sz="1100" dirty="0" err="1"/>
                        <a:t>mods:languageTerm</a:t>
                      </a:r>
                      <a:r>
                        <a:rPr lang="es-ES" sz="1100" dirty="0"/>
                        <a:t> </a:t>
                      </a:r>
                      <a:r>
                        <a:rPr lang="es-ES" sz="1100" dirty="0" err="1"/>
                        <a:t>authority</a:t>
                      </a:r>
                      <a:r>
                        <a:rPr lang="es-ES" sz="1100" dirty="0"/>
                        <a:t>="</a:t>
                      </a:r>
                      <a:r>
                        <a:rPr lang="es-ES" sz="1100" b="1" dirty="0"/>
                        <a:t>rfc3066</a:t>
                      </a:r>
                      <a:r>
                        <a:rPr lang="es-ES" sz="1100" dirty="0"/>
                        <a:t>" /&gt;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&lt;/</a:t>
                      </a:r>
                      <a:r>
                        <a:rPr lang="es-ES" sz="1100" dirty="0" err="1"/>
                        <a:t>mods:language</a:t>
                      </a:r>
                      <a:r>
                        <a:rPr lang="es-ES" sz="1100" dirty="0"/>
                        <a:t>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</a:t>
                      </a:r>
                      <a:r>
                        <a:rPr lang="es-ES" sz="1100" dirty="0" err="1"/>
                        <a:t>mods:accessCondition</a:t>
                      </a:r>
                      <a:r>
                        <a:rPr lang="es-ES" sz="1100" dirty="0"/>
                        <a:t> </a:t>
                      </a:r>
                      <a:r>
                        <a:rPr lang="es-ES" sz="1100" dirty="0" err="1"/>
                        <a:t>type</a:t>
                      </a:r>
                      <a:r>
                        <a:rPr lang="es-ES" sz="1100" dirty="0"/>
                        <a:t>="</a:t>
                      </a:r>
                      <a:r>
                        <a:rPr lang="es-ES" sz="1100" b="1" dirty="0" err="1"/>
                        <a:t>useAndReproduction</a:t>
                      </a:r>
                      <a:r>
                        <a:rPr lang="es-ES" sz="1100" dirty="0"/>
                        <a:t>"&gt;</a:t>
                      </a:r>
                      <a:r>
                        <a:rPr lang="es-ES" sz="1100" b="1" dirty="0"/>
                        <a:t>La difusión de este documento por medio de Internet ha sido autorizado por los titulares de los derechos de propiedad intelectual únicamente para usos privados enmarcados en actividades de investigación y docencia. No se autoriza su reproducción con finalidades de lucro ni su difusión.</a:t>
                      </a:r>
                      <a:r>
                        <a:rPr lang="es-ES" sz="1100" dirty="0"/>
                        <a:t>&lt;/</a:t>
                      </a:r>
                      <a:r>
                        <a:rPr lang="es-ES" sz="1100" dirty="0" err="1"/>
                        <a:t>mods:accessCondition</a:t>
                      </a:r>
                      <a:r>
                        <a:rPr lang="es-ES" sz="1100" dirty="0"/>
                        <a:t>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</a:t>
                      </a:r>
                      <a:r>
                        <a:rPr lang="es-ES" sz="1100" dirty="0" err="1"/>
                        <a:t>mods:titleInfo</a:t>
                      </a:r>
                      <a:r>
                        <a:rPr lang="es-ES" sz="1100" dirty="0"/>
                        <a:t>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</a:t>
                      </a:r>
                      <a:r>
                        <a:rPr lang="es-ES" sz="1100" dirty="0" err="1"/>
                        <a:t>mods:title</a:t>
                      </a:r>
                      <a:r>
                        <a:rPr lang="es-ES" sz="1100" dirty="0"/>
                        <a:t>&gt;</a:t>
                      </a:r>
                      <a:r>
                        <a:rPr lang="es-ES" sz="1100" b="1" dirty="0" err="1"/>
                        <a:t>Aenigmata</a:t>
                      </a:r>
                      <a:r>
                        <a:rPr lang="es-ES" sz="1100" b="1" dirty="0"/>
                        <a:t> iuris </a:t>
                      </a:r>
                      <a:r>
                        <a:rPr lang="es-ES" sz="1100" b="1" dirty="0" err="1"/>
                        <a:t>ciuilis</a:t>
                      </a:r>
                      <a:r>
                        <a:rPr lang="es-ES" sz="1100" dirty="0"/>
                        <a:t>&lt;/</a:t>
                      </a:r>
                      <a:r>
                        <a:rPr lang="es-ES" sz="1100" dirty="0" err="1"/>
                        <a:t>mods:title</a:t>
                      </a:r>
                      <a:r>
                        <a:rPr lang="es-ES" sz="1100" dirty="0"/>
                        <a:t>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&lt;/</a:t>
                      </a:r>
                      <a:r>
                        <a:rPr lang="es-ES" sz="1100" dirty="0" err="1"/>
                        <a:t>mods:titleInfo</a:t>
                      </a:r>
                      <a:r>
                        <a:rPr lang="es-ES" sz="1100" dirty="0"/>
                        <a:t>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</a:t>
                      </a:r>
                      <a:r>
                        <a:rPr lang="es-ES" sz="1100" dirty="0" err="1"/>
                        <a:t>mods:genre</a:t>
                      </a:r>
                      <a:r>
                        <a:rPr lang="es-ES" sz="1100" dirty="0"/>
                        <a:t>&gt;</a:t>
                      </a:r>
                      <a:r>
                        <a:rPr lang="es-ES" sz="1100" b="1" dirty="0" err="1"/>
                        <a:t>info:eu-repo</a:t>
                      </a:r>
                      <a:r>
                        <a:rPr lang="es-ES" sz="1100" b="1" dirty="0"/>
                        <a:t>/</a:t>
                      </a:r>
                      <a:r>
                        <a:rPr lang="es-ES" sz="1100" b="1" dirty="0" err="1"/>
                        <a:t>semantics</a:t>
                      </a:r>
                      <a:r>
                        <a:rPr lang="es-ES" sz="1100" b="1" dirty="0"/>
                        <a:t>/</a:t>
                      </a:r>
                      <a:r>
                        <a:rPr lang="es-ES" sz="1100" b="1" dirty="0" err="1"/>
                        <a:t>book</a:t>
                      </a:r>
                      <a:r>
                        <a:rPr lang="es-ES" sz="1100" dirty="0"/>
                        <a:t>&lt;/</a:t>
                      </a:r>
                      <a:r>
                        <a:rPr lang="es-ES" sz="1100" dirty="0" err="1"/>
                        <a:t>mods:genre</a:t>
                      </a:r>
                      <a:r>
                        <a:rPr lang="es-ES" sz="1100" dirty="0"/>
                        <a:t>&gt;</a:t>
                      </a:r>
                      <a:br>
                        <a:rPr lang="es-ES" sz="1100" b="1" dirty="0"/>
                      </a:br>
                      <a:r>
                        <a:rPr lang="es-ES" sz="1100" dirty="0"/>
                        <a:t>&lt;/</a:t>
                      </a:r>
                      <a:r>
                        <a:rPr lang="es-ES" sz="1100" dirty="0" err="1"/>
                        <a:t>mods:mods</a:t>
                      </a:r>
                      <a:r>
                        <a:rPr lang="es-ES" sz="1100" dirty="0"/>
                        <a:t>&gt;</a:t>
                      </a:r>
                      <a:br>
                        <a:rPr lang="es-ES" sz="2400" b="1" dirty="0"/>
                      </a:br>
                      <a:endParaRPr lang="es-ES" sz="24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1B0CABA3-F072-465B-8072-F3A90821B7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421253"/>
              </p:ext>
            </p:extLst>
          </p:nvPr>
        </p:nvGraphicFramePr>
        <p:xfrm>
          <a:off x="179512" y="0"/>
          <a:ext cx="6912768" cy="1268759"/>
        </p:xfrm>
        <a:graphic>
          <a:graphicData uri="http://schemas.openxmlformats.org/drawingml/2006/table">
            <a:tbl>
              <a:tblPr/>
              <a:tblGrid>
                <a:gridCol w="6912768">
                  <a:extLst>
                    <a:ext uri="{9D8B030D-6E8A-4147-A177-3AD203B41FA5}">
                      <a16:colId xmlns:a16="http://schemas.microsoft.com/office/drawing/2014/main" val="3460214970"/>
                    </a:ext>
                  </a:extLst>
                </a:gridCol>
              </a:tblGrid>
              <a:tr h="1268759">
                <a:tc>
                  <a:txBody>
                    <a:bodyPr/>
                    <a:lstStyle/>
                    <a:p>
                      <a:r>
                        <a:rPr lang="es-ES" altLang="es-ES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“</a:t>
                      </a:r>
                      <a:r>
                        <a:rPr lang="es-ES" altLang="es-ES" b="1" i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LA BIBLIOTECA DIGITAL FLORIDABLANCA</a:t>
                      </a:r>
                      <a:r>
                        <a:rPr lang="es-ES" altLang="es-ES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” </a:t>
                      </a:r>
                      <a:r>
                        <a:rPr lang="es-ES" altLang="es-ES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: PRESERVACIÓN DIGITAL DE FONDOS HISTÓRICOS DE LA BIBLIOTECA DE LA UNIVERSIDAD DE MURCIA</a:t>
                      </a:r>
                      <a:endParaRPr lang="es-E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9028611"/>
                  </a:ext>
                </a:extLst>
              </a:tr>
            </a:tbl>
          </a:graphicData>
        </a:graphic>
      </p:graphicFrame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676447"/>
              </p:ext>
            </p:extLst>
          </p:nvPr>
        </p:nvGraphicFramePr>
        <p:xfrm>
          <a:off x="2081416" y="1319349"/>
          <a:ext cx="3108960" cy="381459"/>
        </p:xfrm>
        <a:graphic>
          <a:graphicData uri="http://schemas.openxmlformats.org/drawingml/2006/table">
            <a:tbl>
              <a:tblPr/>
              <a:tblGrid>
                <a:gridCol w="3108960">
                  <a:extLst>
                    <a:ext uri="{9D8B030D-6E8A-4147-A177-3AD203B41FA5}">
                      <a16:colId xmlns:a16="http://schemas.microsoft.com/office/drawing/2014/main" val="1685278160"/>
                    </a:ext>
                  </a:extLst>
                </a:gridCol>
              </a:tblGrid>
              <a:tr h="381459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Metadatos </a:t>
                      </a:r>
                      <a:r>
                        <a:rPr lang="es-ES" dirty="0" err="1"/>
                        <a:t>Premis</a:t>
                      </a:r>
                      <a:endParaRPr lang="es-E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4133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6780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ítulo 1"/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_tradnl" dirty="0">
              <a:solidFill>
                <a:schemeClr val="bg1"/>
              </a:solidFill>
              <a:cs typeface="Helvetica" pitchFamily="-112" charset="0"/>
            </a:endParaRPr>
          </a:p>
        </p:txBody>
      </p:sp>
      <p:sp>
        <p:nvSpPr>
          <p:cNvPr id="17411" name="4 Rectángulo"/>
          <p:cNvSpPr>
            <a:spLocks noChangeArrowheads="1"/>
          </p:cNvSpPr>
          <p:nvPr/>
        </p:nvSpPr>
        <p:spPr bwMode="auto">
          <a:xfrm>
            <a:off x="457200" y="500042"/>
            <a:ext cx="654369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 eaLnBrk="0" hangingPunct="0">
              <a:spcBef>
                <a:spcPct val="20000"/>
              </a:spcBef>
            </a:pPr>
            <a:endParaRPr lang="es-E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51521" y="76200"/>
            <a:ext cx="662473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/>
            <a:r>
              <a:rPr lang="es-ES" altLang="es-ES" dirty="0">
                <a:solidFill>
                  <a:schemeClr val="tx1">
                    <a:lumMod val="95000"/>
                    <a:lumOff val="5000"/>
                  </a:schemeClr>
                </a:solidFill>
                <a:latin typeface="Bliss Pro Medium" panose="02000603050000020004" pitchFamily="50" charset="0"/>
              </a:rPr>
              <a:t>“</a:t>
            </a:r>
            <a:r>
              <a:rPr lang="es-ES" altLang="es-ES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Bliss Pro Medium" panose="02000603050000020004" pitchFamily="50" charset="0"/>
              </a:rPr>
              <a:t>LA BIBLIOTECA DIGITAL FLORIDABLANCA</a:t>
            </a:r>
            <a:r>
              <a:rPr lang="es-ES" altLang="es-ES" dirty="0">
                <a:solidFill>
                  <a:schemeClr val="tx1">
                    <a:lumMod val="95000"/>
                    <a:lumOff val="5000"/>
                  </a:schemeClr>
                </a:solidFill>
                <a:latin typeface="Bliss Pro Medium" panose="02000603050000020004" pitchFamily="50" charset="0"/>
              </a:rPr>
              <a:t>” </a:t>
            </a:r>
            <a:r>
              <a:rPr lang="es-ES" altLang="es-ES" b="1" dirty="0">
                <a:solidFill>
                  <a:schemeClr val="tx1">
                    <a:lumMod val="95000"/>
                    <a:lumOff val="5000"/>
                  </a:schemeClr>
                </a:solidFill>
                <a:latin typeface="Bliss Pro Medium" panose="02000603050000020004" pitchFamily="50" charset="0"/>
              </a:rPr>
              <a:t>: PRESERVACIÓN DIGITAL DE FONDOS HISTÓRICOS DE LA BIBLIOTECA DE LA UNIVERSIDAD DE MURCIA</a:t>
            </a:r>
            <a:endParaRPr lang="es-ES" b="1" dirty="0">
              <a:solidFill>
                <a:schemeClr val="bg1"/>
              </a:solidFill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3883493"/>
              </p:ext>
            </p:extLst>
          </p:nvPr>
        </p:nvGraphicFramePr>
        <p:xfrm>
          <a:off x="35495" y="1184776"/>
          <a:ext cx="9145750" cy="5688632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9145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688632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s-ES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endParaRPr lang="es-ES" sz="24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s-ES" sz="3200" b="1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 La Biblioteca Digital Floridablanca:</a:t>
                      </a:r>
                      <a:r>
                        <a:rPr lang="es-ES" sz="3200" b="1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 Fondo Antiguo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s-ES" sz="2400" b="1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36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Introducción.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36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Misión.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36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Fases del proyecto de digitalización.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s-ES" sz="36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Metadatos de preservación.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s-ES" sz="36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Comunidades,</a:t>
                      </a:r>
                      <a:r>
                        <a:rPr lang="es-ES" sz="360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 Colección e </a:t>
                      </a:r>
                      <a:r>
                        <a:rPr lang="es-ES" sz="3600" kern="1200" baseline="0" dirty="0" err="1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Items</a:t>
                      </a:r>
                      <a:r>
                        <a:rPr lang="es-ES" sz="360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040050"/>
              </p:ext>
            </p:extLst>
          </p:nvPr>
        </p:nvGraphicFramePr>
        <p:xfrm>
          <a:off x="0" y="1270746"/>
          <a:ext cx="9144000" cy="5445224"/>
        </p:xfrm>
        <a:graphic>
          <a:graphicData uri="http://schemas.openxmlformats.org/drawingml/2006/table">
            <a:tbl>
              <a:tblPr/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44522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3600" b="1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3600" b="1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3600" b="1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3600" b="1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600" b="1" dirty="0"/>
                        <a:t>MUCHAS GRACIAS POR SU ATENCIÓN</a:t>
                      </a:r>
                      <a:r>
                        <a:rPr lang="es-ES" sz="2400" b="1" dirty="0"/>
                        <a:t>.</a:t>
                      </a:r>
                    </a:p>
                    <a:p>
                      <a:endParaRPr lang="es-ES" sz="24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1B0CABA3-F072-465B-8072-F3A90821B7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421253"/>
              </p:ext>
            </p:extLst>
          </p:nvPr>
        </p:nvGraphicFramePr>
        <p:xfrm>
          <a:off x="179512" y="0"/>
          <a:ext cx="6912768" cy="1268759"/>
        </p:xfrm>
        <a:graphic>
          <a:graphicData uri="http://schemas.openxmlformats.org/drawingml/2006/table">
            <a:tbl>
              <a:tblPr/>
              <a:tblGrid>
                <a:gridCol w="6912768">
                  <a:extLst>
                    <a:ext uri="{9D8B030D-6E8A-4147-A177-3AD203B41FA5}">
                      <a16:colId xmlns:a16="http://schemas.microsoft.com/office/drawing/2014/main" val="3460214970"/>
                    </a:ext>
                  </a:extLst>
                </a:gridCol>
              </a:tblGrid>
              <a:tr h="1268759">
                <a:tc>
                  <a:txBody>
                    <a:bodyPr/>
                    <a:lstStyle/>
                    <a:p>
                      <a:r>
                        <a:rPr lang="es-ES" altLang="es-ES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“</a:t>
                      </a:r>
                      <a:r>
                        <a:rPr lang="es-ES" altLang="es-ES" b="1" i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LA BIBLIOTECA DIGITAL FLORIDABLANCA</a:t>
                      </a:r>
                      <a:r>
                        <a:rPr lang="es-ES" altLang="es-ES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” </a:t>
                      </a:r>
                      <a:r>
                        <a:rPr lang="es-ES" altLang="es-ES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: PRESERVACIÓN DIGITAL DE FONDOS HISTÓRICOS DE LA BIBLIOTECA DE LA UNIVERSIDAD DE MURCIA</a:t>
                      </a:r>
                      <a:endParaRPr lang="es-E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90286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7121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ítulo 1"/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_tradnl" dirty="0">
              <a:solidFill>
                <a:schemeClr val="bg1"/>
              </a:solidFill>
              <a:cs typeface="Helvetica" pitchFamily="-112" charset="0"/>
            </a:endParaRPr>
          </a:p>
        </p:txBody>
      </p:sp>
      <p:sp>
        <p:nvSpPr>
          <p:cNvPr id="17411" name="4 Rectángulo"/>
          <p:cNvSpPr>
            <a:spLocks noChangeArrowheads="1"/>
          </p:cNvSpPr>
          <p:nvPr/>
        </p:nvSpPr>
        <p:spPr bwMode="auto">
          <a:xfrm>
            <a:off x="457200" y="500042"/>
            <a:ext cx="654369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 eaLnBrk="0" hangingPunct="0">
              <a:spcBef>
                <a:spcPct val="20000"/>
              </a:spcBef>
            </a:pPr>
            <a:endParaRPr lang="es-E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51521" y="76200"/>
            <a:ext cx="662473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/>
            <a:r>
              <a:rPr lang="es-ES" altLang="es-ES" dirty="0">
                <a:solidFill>
                  <a:schemeClr val="tx1">
                    <a:lumMod val="95000"/>
                    <a:lumOff val="5000"/>
                  </a:schemeClr>
                </a:solidFill>
                <a:latin typeface="Bliss Pro Medium" panose="02000603050000020004" pitchFamily="50" charset="0"/>
              </a:rPr>
              <a:t>“</a:t>
            </a:r>
            <a:r>
              <a:rPr lang="es-ES" altLang="es-ES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Bliss Pro Medium" panose="02000603050000020004" pitchFamily="50" charset="0"/>
              </a:rPr>
              <a:t>LA BIBLIOTECA DIGITAL FLORIDABLANCA</a:t>
            </a:r>
            <a:r>
              <a:rPr lang="es-ES" altLang="es-ES" dirty="0">
                <a:solidFill>
                  <a:schemeClr val="tx1">
                    <a:lumMod val="95000"/>
                    <a:lumOff val="5000"/>
                  </a:schemeClr>
                </a:solidFill>
                <a:latin typeface="Bliss Pro Medium" panose="02000603050000020004" pitchFamily="50" charset="0"/>
              </a:rPr>
              <a:t>” </a:t>
            </a:r>
            <a:r>
              <a:rPr lang="es-ES" altLang="es-ES" b="1" dirty="0">
                <a:solidFill>
                  <a:schemeClr val="tx1">
                    <a:lumMod val="95000"/>
                    <a:lumOff val="5000"/>
                  </a:schemeClr>
                </a:solidFill>
                <a:latin typeface="Bliss Pro Medium" panose="02000603050000020004" pitchFamily="50" charset="0"/>
              </a:rPr>
              <a:t>: PRESERVACIÓN DIGITAL DE FONDOS HISTÓRICOS DE LA BIBLIOTECA DE LA UNIVERSIDAD DE MURCIA</a:t>
            </a:r>
            <a:endParaRPr lang="es-ES" b="1" dirty="0">
              <a:solidFill>
                <a:schemeClr val="bg1"/>
              </a:solidFill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6084425"/>
              </p:ext>
            </p:extLst>
          </p:nvPr>
        </p:nvGraphicFramePr>
        <p:xfrm>
          <a:off x="733" y="1184776"/>
          <a:ext cx="9180513" cy="5688632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91805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688632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s-ES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endParaRPr lang="es-ES" sz="24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None/>
                      </a:pPr>
                      <a:r>
                        <a:rPr lang="es-ES" sz="2400" b="1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s-ES" sz="3600" b="1" dirty="0">
                          <a:solidFill>
                            <a:srgbClr val="222222"/>
                          </a:solidFill>
                          <a:latin typeface="arial"/>
                        </a:rPr>
                        <a:t>Introducción</a:t>
                      </a:r>
                    </a:p>
                    <a:p>
                      <a:pPr algn="ctr"/>
                      <a:endParaRPr lang="es-ES" sz="3600" b="1" dirty="0">
                        <a:solidFill>
                          <a:srgbClr val="222222"/>
                        </a:solidFill>
                        <a:latin typeface="arial"/>
                      </a:endParaRPr>
                    </a:p>
                    <a:p>
                      <a:pPr defTabSz="457200">
                        <a:spcBef>
                          <a:spcPts val="0"/>
                        </a:spcBef>
                        <a:defRPr/>
                      </a:pPr>
                      <a:r>
                        <a:rPr lang="es-ES" sz="3600" b="1" dirty="0"/>
                        <a:t>   La Biblioteca Digital Floridablanca: </a:t>
                      </a:r>
                      <a:r>
                        <a:rPr lang="es-ES" sz="3600" dirty="0"/>
                        <a:t>es el nombre que recibe el repositorio del Fondo Antiguo de la Biblioteca de la Universidad de Murcia.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s-ES" sz="3600" kern="1200" baseline="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5588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ítulo 1"/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_tradnl" dirty="0">
              <a:solidFill>
                <a:schemeClr val="bg1"/>
              </a:solidFill>
              <a:cs typeface="Helvetica" pitchFamily="-112" charset="0"/>
            </a:endParaRPr>
          </a:p>
        </p:txBody>
      </p:sp>
      <p:sp>
        <p:nvSpPr>
          <p:cNvPr id="17411" name="4 Rectángulo"/>
          <p:cNvSpPr>
            <a:spLocks noChangeArrowheads="1"/>
          </p:cNvSpPr>
          <p:nvPr/>
        </p:nvSpPr>
        <p:spPr bwMode="auto">
          <a:xfrm>
            <a:off x="457200" y="500042"/>
            <a:ext cx="654369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 eaLnBrk="0" hangingPunct="0">
              <a:spcBef>
                <a:spcPct val="20000"/>
              </a:spcBef>
            </a:pPr>
            <a:endParaRPr lang="es-E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51521" y="76200"/>
            <a:ext cx="662473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/>
            <a:r>
              <a:rPr lang="es-ES" altLang="es-ES" dirty="0">
                <a:solidFill>
                  <a:schemeClr val="tx1">
                    <a:lumMod val="95000"/>
                    <a:lumOff val="5000"/>
                  </a:schemeClr>
                </a:solidFill>
                <a:latin typeface="Bliss Pro Medium" panose="02000603050000020004" pitchFamily="50" charset="0"/>
              </a:rPr>
              <a:t>“</a:t>
            </a:r>
            <a:r>
              <a:rPr lang="es-ES" altLang="es-ES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Bliss Pro Medium" panose="02000603050000020004" pitchFamily="50" charset="0"/>
              </a:rPr>
              <a:t>LA BIBLIOTECA DIGITAL FLORIDABLANCA</a:t>
            </a:r>
            <a:r>
              <a:rPr lang="es-ES" altLang="es-ES" dirty="0">
                <a:solidFill>
                  <a:schemeClr val="tx1">
                    <a:lumMod val="95000"/>
                    <a:lumOff val="5000"/>
                  </a:schemeClr>
                </a:solidFill>
                <a:latin typeface="Bliss Pro Medium" panose="02000603050000020004" pitchFamily="50" charset="0"/>
              </a:rPr>
              <a:t>” </a:t>
            </a:r>
            <a:r>
              <a:rPr lang="es-ES" altLang="es-ES" b="1" dirty="0">
                <a:solidFill>
                  <a:schemeClr val="tx1">
                    <a:lumMod val="95000"/>
                    <a:lumOff val="5000"/>
                  </a:schemeClr>
                </a:solidFill>
                <a:latin typeface="Bliss Pro Medium" panose="02000603050000020004" pitchFamily="50" charset="0"/>
              </a:rPr>
              <a:t>: PRESERVACIÓN DIGITAL DE FONDOS HISTÓRICOS DE LA BIBLIOTECA DE LA UNIVERSIDAD DE MURCIA</a:t>
            </a:r>
            <a:endParaRPr lang="es-ES" b="1" dirty="0">
              <a:solidFill>
                <a:schemeClr val="bg1"/>
              </a:solidFill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35798"/>
              </p:ext>
            </p:extLst>
          </p:nvPr>
        </p:nvGraphicFramePr>
        <p:xfrm>
          <a:off x="733" y="1184776"/>
          <a:ext cx="9180513" cy="5688632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91805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688632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s-ES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endParaRPr lang="es-ES" sz="24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s-ES" sz="3600" b="1" dirty="0"/>
                        <a:t>Su objetivo</a:t>
                      </a:r>
                      <a:r>
                        <a:rPr lang="es-ES" sz="3600" dirty="0"/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s-ES" sz="3600" dirty="0"/>
                        <a:t>  Es facilitar el acceso al texto completo de los manuscritos, incunables (S. XV) y demás impresos de los siglos XVI al XIX y autores</a:t>
                      </a:r>
                      <a:r>
                        <a:rPr lang="es-ES" sz="3600" baseline="0" dirty="0"/>
                        <a:t> murcianos de principios del siglo XX</a:t>
                      </a:r>
                      <a:r>
                        <a:rPr lang="es-ES" sz="3600" dirty="0"/>
                        <a:t>, del Fondo Antiguo de la BUM.</a:t>
                      </a:r>
                      <a:endParaRPr lang="es-ES" sz="3600" b="1" dirty="0">
                        <a:solidFill>
                          <a:srgbClr val="222222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s-ES" sz="3600" kern="1200" baseline="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7190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ítulo 1"/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_tradnl" dirty="0">
              <a:solidFill>
                <a:schemeClr val="bg1"/>
              </a:solidFill>
              <a:cs typeface="Helvetica" pitchFamily="-112" charset="0"/>
            </a:endParaRPr>
          </a:p>
        </p:txBody>
      </p:sp>
      <p:sp>
        <p:nvSpPr>
          <p:cNvPr id="17411" name="4 Rectángulo"/>
          <p:cNvSpPr>
            <a:spLocks noChangeArrowheads="1"/>
          </p:cNvSpPr>
          <p:nvPr/>
        </p:nvSpPr>
        <p:spPr bwMode="auto">
          <a:xfrm>
            <a:off x="494976" y="76200"/>
            <a:ext cx="6669312" cy="809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 eaLnBrk="0" hangingPunct="0">
              <a:spcBef>
                <a:spcPct val="20000"/>
              </a:spcBef>
            </a:pPr>
            <a:endParaRPr lang="es-ES" dirty="0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727513"/>
              </p:ext>
            </p:extLst>
          </p:nvPr>
        </p:nvGraphicFramePr>
        <p:xfrm>
          <a:off x="0" y="1328697"/>
          <a:ext cx="9144000" cy="5453103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453103"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s-ES" sz="1800" b="1" u="sng" baseline="0" dirty="0"/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s-ES" sz="1800" b="1" u="sng" baseline="0" dirty="0"/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s-ES" sz="2400" b="1" u="sng" baseline="0" dirty="0"/>
                        <a:t>Dominio Público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s-ES" sz="2400" b="1" u="sng" baseline="0" dirty="0"/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s-ES" sz="12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s-ES" sz="2800" baseline="0" dirty="0">
                          <a:latin typeface="+mj-lt"/>
                          <a:cs typeface="Arial" panose="020B0604020202020204" pitchFamily="34" charset="0"/>
                        </a:rPr>
                        <a:t>   Los libros de esta colección histórica son de dominio público, es decir, han perdido los derechos de propiedad,  forman parte del Patrimonio Bibliográfico Español y no ofrecen problemas de digitalización y comunicación en abierto, a efectos legales. 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s-ES" sz="2800" baseline="0" dirty="0">
                        <a:latin typeface="+mj-lt"/>
                        <a:cs typeface="Arial" panose="020B0604020202020204" pitchFamily="34" charset="0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es-ES" sz="18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s-ES" sz="2800" i="1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 </a:t>
                      </a:r>
                      <a:endParaRPr lang="es-ES" sz="28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3203848" y="404664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2141737"/>
              </p:ext>
            </p:extLst>
          </p:nvPr>
        </p:nvGraphicFramePr>
        <p:xfrm>
          <a:off x="365760" y="287383"/>
          <a:ext cx="6518366" cy="914400"/>
        </p:xfrm>
        <a:graphic>
          <a:graphicData uri="http://schemas.openxmlformats.org/drawingml/2006/table">
            <a:tbl>
              <a:tblPr/>
              <a:tblGrid>
                <a:gridCol w="6518366">
                  <a:extLst>
                    <a:ext uri="{9D8B030D-6E8A-4147-A177-3AD203B41FA5}">
                      <a16:colId xmlns:a16="http://schemas.microsoft.com/office/drawing/2014/main" val="3565119991"/>
                    </a:ext>
                  </a:extLst>
                </a:gridCol>
              </a:tblGrid>
              <a:tr h="822960">
                <a:tc>
                  <a:txBody>
                    <a:bodyPr/>
                    <a:lstStyle/>
                    <a:p>
                      <a:r>
                        <a:rPr lang="es-ES" altLang="es-ES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“</a:t>
                      </a:r>
                      <a:r>
                        <a:rPr lang="es-ES" altLang="es-ES" b="1" i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LA BIBLIOTECA DIGITAL FLORIDABLANCA</a:t>
                      </a:r>
                      <a:r>
                        <a:rPr lang="es-ES" altLang="es-ES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” </a:t>
                      </a:r>
                      <a:r>
                        <a:rPr lang="es-ES" altLang="es-ES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: PRESERVACIÓN DIGITAL DE FONDOS HISTÓRICOS DE LA BIBLIOTECA DE LA UNIVERSIDAD DE MURCIA</a:t>
                      </a:r>
                      <a:endParaRPr lang="es-E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66638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8927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ítulo 1"/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_tradnl" dirty="0">
              <a:solidFill>
                <a:schemeClr val="bg1"/>
              </a:solidFill>
              <a:cs typeface="Helvetica" pitchFamily="-112" charset="0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194618"/>
              </p:ext>
            </p:extLst>
          </p:nvPr>
        </p:nvGraphicFramePr>
        <p:xfrm>
          <a:off x="0" y="1255440"/>
          <a:ext cx="9144000" cy="541392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413920"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s-ES" sz="12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s-ES" sz="2800" b="1" i="0" kern="1200" baseline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Misión </a:t>
                      </a:r>
                      <a:r>
                        <a:rPr lang="es-ES" sz="2800" b="1" i="1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s-ES" sz="18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es-ES" sz="2400" i="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Mejorar  y democratizar los servicios, llegando a un número mayor de usuarios.</a:t>
                      </a:r>
                    </a:p>
                    <a:p>
                      <a:pPr marL="0" indent="0" algn="l">
                        <a:buFont typeface="+mj-lt"/>
                        <a:buNone/>
                      </a:pPr>
                      <a:endParaRPr lang="es-ES" sz="2400" i="0" kern="1200" baseline="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es-ES" sz="2400" i="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Preservar los documentos originales reduciendo su manipulación y deterioro.</a:t>
                      </a:r>
                    </a:p>
                    <a:p>
                      <a:pPr marL="457200" indent="-457200" algn="l">
                        <a:buFont typeface="+mj-lt"/>
                        <a:buAutoNum type="arabicPeriod" startAt="3"/>
                      </a:pPr>
                      <a:endParaRPr lang="es-ES" sz="2400" i="0" kern="1200" baseline="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es-ES" sz="2400" i="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Impulsar la cooperación, con otras instituciones, para crear        colecciones virtuales como p. ej. Hispana y </a:t>
                      </a:r>
                      <a:r>
                        <a:rPr lang="es-ES" sz="2400" i="0" kern="1200" baseline="0" dirty="0" err="1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Europeana</a:t>
                      </a:r>
                      <a:r>
                        <a:rPr lang="es-ES" sz="2400" i="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s-ES" sz="1800" i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59755" y="188640"/>
            <a:ext cx="6860517" cy="954360"/>
          </a:xfrm>
        </p:spPr>
        <p:txBody>
          <a:bodyPr>
            <a:normAutofit/>
          </a:bodyPr>
          <a:lstStyle/>
          <a:p>
            <a:r>
              <a:rPr lang="es-ES" altLang="es-E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Bliss Pro Medium" panose="02000603050000020004" pitchFamily="50" charset="0"/>
              </a:rPr>
              <a:t>“</a:t>
            </a:r>
            <a:r>
              <a:rPr lang="es-ES" altLang="es-ES" sz="18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Bliss Pro Medium" panose="02000603050000020004" pitchFamily="50" charset="0"/>
              </a:rPr>
              <a:t>LA BIBLIOTECA DIGITAL FLORIDABLANCA</a:t>
            </a:r>
            <a:r>
              <a:rPr lang="es-ES" altLang="es-E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Bliss Pro Medium" panose="02000603050000020004" pitchFamily="50" charset="0"/>
              </a:rPr>
              <a:t>” </a:t>
            </a:r>
            <a:r>
              <a:rPr lang="es-ES" altLang="es-ES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Bliss Pro Medium" panose="02000603050000020004" pitchFamily="50" charset="0"/>
              </a:rPr>
              <a:t>: PRESERVACIÓN DIGITAL DE FONDOS HISTÓRICOS DE LA BIBLIOTECA DE LA UNIVERSIDAD DE MURCIA</a:t>
            </a:r>
            <a:endParaRPr lang="es-ES" sz="1800" dirty="0"/>
          </a:p>
        </p:txBody>
      </p:sp>
    </p:spTree>
    <p:extLst>
      <p:ext uri="{BB962C8B-B14F-4D97-AF65-F5344CB8AC3E}">
        <p14:creationId xmlns:p14="http://schemas.microsoft.com/office/powerpoint/2010/main" val="1063781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ítulo 1"/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_tradnl" dirty="0">
              <a:solidFill>
                <a:schemeClr val="bg1"/>
              </a:solidFill>
              <a:cs typeface="Helvetica" pitchFamily="-112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2951106"/>
              </p:ext>
            </p:extLst>
          </p:nvPr>
        </p:nvGraphicFramePr>
        <p:xfrm>
          <a:off x="107504" y="1399854"/>
          <a:ext cx="8856984" cy="5458146"/>
        </p:xfrm>
        <a:graphic>
          <a:graphicData uri="http://schemas.openxmlformats.org/drawingml/2006/table">
            <a:tbl>
              <a:tblPr/>
              <a:tblGrid>
                <a:gridCol w="88569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45814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3200" b="1" dirty="0"/>
                        <a:t>FASES DE UN PROYECTO DE DIGITALIZACIÓN</a:t>
                      </a:r>
                    </a:p>
                    <a:p>
                      <a:pPr marL="342900" indent="-342900" algn="ctr">
                        <a:buAutoNum type="arabicPeriod"/>
                      </a:pPr>
                      <a:r>
                        <a:rPr lang="es-ES" sz="2800" b="1" u="sng" dirty="0">
                          <a:latin typeface="+mj-lt"/>
                          <a:cs typeface="Arial" panose="020B0604020202020204" pitchFamily="34" charset="0"/>
                        </a:rPr>
                        <a:t>Fase inicial o pre-proyecto</a:t>
                      </a:r>
                      <a:r>
                        <a:rPr lang="es-ES" sz="2800" b="1" dirty="0">
                          <a:latin typeface="+mj-lt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0" indent="0" algn="ctr">
                        <a:buNone/>
                      </a:pPr>
                      <a:endParaRPr lang="es-ES" sz="2800" b="1" dirty="0">
                        <a:latin typeface="+mj-lt"/>
                        <a:cs typeface="Arial" panose="020B0604020202020204" pitchFamily="34" charset="0"/>
                      </a:endParaRPr>
                    </a:p>
                    <a:p>
                      <a:pPr marL="457200" indent="-457200" algn="l">
                        <a:buFont typeface="Arial" panose="020B0604020202020204" pitchFamily="34" charset="0"/>
                        <a:buChar char="•"/>
                      </a:pPr>
                      <a:r>
                        <a:rPr lang="es-ES" sz="2800" b="1" dirty="0">
                          <a:latin typeface="+mj-lt"/>
                          <a:cs typeface="Arial" panose="020B0604020202020204" pitchFamily="34" charset="0"/>
                        </a:rPr>
                        <a:t>La</a:t>
                      </a:r>
                      <a:r>
                        <a:rPr lang="es-ES" sz="2800" b="1" baseline="0" dirty="0">
                          <a:latin typeface="+mj-lt"/>
                          <a:cs typeface="Arial" panose="020B0604020202020204" pitchFamily="34" charset="0"/>
                        </a:rPr>
                        <a:t> digitalización comenzó en 2002, y se realizo primero, por empresas externas.</a:t>
                      </a:r>
                    </a:p>
                    <a:p>
                      <a:pPr marL="457200" indent="-457200" algn="l">
                        <a:buFont typeface="Arial" panose="020B0604020202020204" pitchFamily="34" charset="0"/>
                        <a:buChar char="•"/>
                      </a:pPr>
                      <a:endParaRPr lang="es-ES" sz="2800" b="1" baseline="0" dirty="0">
                        <a:latin typeface="+mj-lt"/>
                        <a:cs typeface="Arial" panose="020B0604020202020204" pitchFamily="34" charset="0"/>
                      </a:endParaRPr>
                    </a:p>
                    <a:p>
                      <a:pPr marL="457200" indent="-457200" algn="l">
                        <a:buFont typeface="Arial" panose="020B0604020202020204" pitchFamily="34" charset="0"/>
                        <a:buChar char="•"/>
                      </a:pPr>
                      <a:r>
                        <a:rPr lang="es-ES" sz="2800" b="1" baseline="0" dirty="0">
                          <a:latin typeface="+mj-lt"/>
                          <a:cs typeface="Arial" panose="020B0604020202020204" pitchFamily="34" charset="0"/>
                        </a:rPr>
                        <a:t>Y a partir de 2013 con recursos internos y becarios en prácticas.</a:t>
                      </a:r>
                    </a:p>
                    <a:p>
                      <a:pPr marL="457200" indent="-457200" algn="l">
                        <a:buFont typeface="Arial" panose="020B0604020202020204" pitchFamily="34" charset="0"/>
                        <a:buChar char="•"/>
                      </a:pPr>
                      <a:r>
                        <a:rPr lang="es-ES" sz="2800" b="1" baseline="0" dirty="0">
                          <a:latin typeface="+mj-lt"/>
                          <a:cs typeface="Arial" panose="020B0604020202020204" pitchFamily="34" charset="0"/>
                        </a:rPr>
                        <a:t>Contando con el apoyo económico de entidades financieras y culturales de la Región.</a:t>
                      </a:r>
                      <a:endParaRPr lang="es-ES" sz="2800" b="1" dirty="0">
                        <a:latin typeface="+mj-lt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buNone/>
                      </a:pPr>
                      <a:endParaRPr lang="es-ES" sz="2400" b="1" dirty="0">
                        <a:latin typeface="+mj-lt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buNone/>
                      </a:pPr>
                      <a:endParaRPr lang="es-ES" sz="2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85A4ACD2-B2F8-42D3-B8CF-4863A798C0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659340"/>
              </p:ext>
            </p:extLst>
          </p:nvPr>
        </p:nvGraphicFramePr>
        <p:xfrm>
          <a:off x="0" y="76200"/>
          <a:ext cx="7092280" cy="1143000"/>
        </p:xfrm>
        <a:graphic>
          <a:graphicData uri="http://schemas.openxmlformats.org/drawingml/2006/table">
            <a:tbl>
              <a:tblPr/>
              <a:tblGrid>
                <a:gridCol w="7092280">
                  <a:extLst>
                    <a:ext uri="{9D8B030D-6E8A-4147-A177-3AD203B41FA5}">
                      <a16:colId xmlns:a16="http://schemas.microsoft.com/office/drawing/2014/main" val="981560525"/>
                    </a:ext>
                  </a:extLst>
                </a:gridCol>
              </a:tblGrid>
              <a:tr h="1143000">
                <a:tc>
                  <a:txBody>
                    <a:bodyPr/>
                    <a:lstStyle/>
                    <a:p>
                      <a:r>
                        <a:rPr lang="es-ES" altLang="es-ES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“</a:t>
                      </a:r>
                      <a:r>
                        <a:rPr lang="es-ES" altLang="es-ES" b="1" i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LA BIBLIOTECA DIGITAL FLORIDABLANCA</a:t>
                      </a:r>
                      <a:r>
                        <a:rPr lang="es-ES" altLang="es-ES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” </a:t>
                      </a:r>
                      <a:r>
                        <a:rPr lang="es-ES" altLang="es-ES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: PRESERVACIÓN DIGITAL DE FONDOS HISTÓRICOS DE LA BIBLIOTECA DE LA UNIVERSIDAD DE MURCIA</a:t>
                      </a:r>
                      <a:endParaRPr lang="es-E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56202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9649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ítulo 1"/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_tradnl" dirty="0">
              <a:solidFill>
                <a:schemeClr val="bg1"/>
              </a:solidFill>
              <a:cs typeface="Helvetica" pitchFamily="-112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5764502"/>
              </p:ext>
            </p:extLst>
          </p:nvPr>
        </p:nvGraphicFramePr>
        <p:xfrm>
          <a:off x="35496" y="1399854"/>
          <a:ext cx="8928992" cy="5821680"/>
        </p:xfrm>
        <a:graphic>
          <a:graphicData uri="http://schemas.openxmlformats.org/drawingml/2006/table">
            <a:tbl>
              <a:tblPr/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458146"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s-ES" sz="3200" b="1" u="sng" dirty="0">
                          <a:latin typeface="+mj-lt"/>
                          <a:cs typeface="Arial" panose="020B0604020202020204" pitchFamily="34" charset="0"/>
                        </a:rPr>
                        <a:t>2. Fase de Producción</a:t>
                      </a:r>
                    </a:p>
                    <a:p>
                      <a:pPr marL="457200" indent="-457200" algn="l">
                        <a:buFont typeface="Arial" panose="020B0604020202020204" pitchFamily="34" charset="0"/>
                        <a:buChar char="•"/>
                      </a:pPr>
                      <a:endParaRPr lang="es-ES" sz="3200" b="1" dirty="0">
                        <a:latin typeface="+mj-lt"/>
                        <a:cs typeface="Arial" panose="020B0604020202020204" pitchFamily="34" charset="0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s-ES" sz="2400" b="0" dirty="0">
                          <a:latin typeface="+mj-lt"/>
                          <a:cs typeface="Arial" panose="020B0604020202020204" pitchFamily="34" charset="0"/>
                        </a:rPr>
                        <a:t>Se elaboró</a:t>
                      </a:r>
                      <a:r>
                        <a:rPr lang="es-ES" sz="2400" b="0" baseline="0" dirty="0">
                          <a:latin typeface="+mj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2400" b="0" dirty="0">
                          <a:latin typeface="+mj-lt"/>
                          <a:cs typeface="Arial" panose="020B0604020202020204" pitchFamily="34" charset="0"/>
                        </a:rPr>
                        <a:t>el cronograma de trabajo, con todos los pasos a seguir.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s-ES" sz="2400" b="0" dirty="0">
                        <a:latin typeface="+mj-lt"/>
                        <a:cs typeface="Arial" panose="020B0604020202020204" pitchFamily="34" charset="0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s-ES" sz="2400" b="0" dirty="0">
                          <a:latin typeface="+mj-lt"/>
                          <a:cs typeface="Arial" panose="020B0604020202020204" pitchFamily="34" charset="0"/>
                        </a:rPr>
                        <a:t>Asignación de tareas, para cada uno de los participantes.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s-ES" sz="2400" b="0" dirty="0">
                        <a:latin typeface="+mj-lt"/>
                        <a:cs typeface="Arial" panose="020B0604020202020204" pitchFamily="34" charset="0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s-ES" sz="2400" b="0" dirty="0">
                          <a:latin typeface="+mj-lt"/>
                          <a:cs typeface="Arial" panose="020B0604020202020204" pitchFamily="34" charset="0"/>
                        </a:rPr>
                        <a:t>Conseguir los recursos tecnológicos (programas, </a:t>
                      </a:r>
                      <a:r>
                        <a:rPr lang="es-ES" sz="2400" b="0" dirty="0" err="1">
                          <a:latin typeface="+mj-lt"/>
                          <a:cs typeface="Arial" panose="020B0604020202020204" pitchFamily="34" charset="0"/>
                        </a:rPr>
                        <a:t>escaneres</a:t>
                      </a:r>
                      <a:r>
                        <a:rPr lang="es-ES" sz="2400" b="0" dirty="0">
                          <a:latin typeface="+mj-lt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s-ES" sz="2400" b="0" dirty="0" err="1">
                          <a:latin typeface="+mj-lt"/>
                          <a:cs typeface="Arial" panose="020B0604020202020204" pitchFamily="34" charset="0"/>
                        </a:rPr>
                        <a:t>etc</a:t>
                      </a:r>
                      <a:r>
                        <a:rPr lang="es-ES" sz="2400" b="0" dirty="0">
                          <a:latin typeface="+mj-lt"/>
                          <a:cs typeface="Arial" panose="020B0604020202020204" pitchFamily="34" charset="0"/>
                        </a:rPr>
                        <a:t>,).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s-ES" sz="2400" b="0" dirty="0">
                        <a:latin typeface="+mj-lt"/>
                        <a:cs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ES" sz="2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Selección del material a digitalizar, previa catalogación del mismo,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s-ES" sz="2400" b="0" dirty="0">
                        <a:latin typeface="+mj-lt"/>
                        <a:cs typeface="Arial" panose="020B0604020202020204" pitchFamily="34" charset="0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s-ES" sz="2400" b="0" dirty="0">
                          <a:latin typeface="+mj-lt"/>
                          <a:cs typeface="Arial" panose="020B0604020202020204" pitchFamily="34" charset="0"/>
                        </a:rPr>
                        <a:t>Elección del esquema de metadatos, diseño del </a:t>
                      </a:r>
                      <a:r>
                        <a:rPr lang="es-ES" sz="2400" b="1" dirty="0">
                          <a:latin typeface="+mj-lt"/>
                          <a:cs typeface="Arial" panose="020B0604020202020204" pitchFamily="34" charset="0"/>
                        </a:rPr>
                        <a:t>repositorio</a:t>
                      </a:r>
                      <a:r>
                        <a:rPr lang="es-ES" sz="2400" b="1" baseline="0" dirty="0">
                          <a:latin typeface="+mj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2400" b="1" baseline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y preservación digital que ofrece el programa </a:t>
                      </a:r>
                      <a:r>
                        <a:rPr lang="es-ES" sz="2400" b="1" baseline="0" dirty="0" err="1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Dspace</a:t>
                      </a:r>
                      <a:r>
                        <a:rPr lang="es-ES" sz="2400" b="1" baseline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 y el servidor FTP de la UM.</a:t>
                      </a:r>
                      <a:endParaRPr lang="es-ES" sz="2400" b="1" dirty="0">
                        <a:latin typeface="+mj-lt"/>
                        <a:cs typeface="Arial" panose="020B0604020202020204" pitchFamily="34" charset="0"/>
                      </a:endParaRP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s-ES" sz="2400" b="0" dirty="0">
                        <a:latin typeface="+mj-lt"/>
                        <a:cs typeface="Arial" panose="020B0604020202020204" pitchFamily="34" charset="0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s-ES" sz="2400" b="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85A4ACD2-B2F8-42D3-B8CF-4863A798C0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9754792"/>
              </p:ext>
            </p:extLst>
          </p:nvPr>
        </p:nvGraphicFramePr>
        <p:xfrm>
          <a:off x="35496" y="76200"/>
          <a:ext cx="7056784" cy="1143000"/>
        </p:xfrm>
        <a:graphic>
          <a:graphicData uri="http://schemas.openxmlformats.org/drawingml/2006/table">
            <a:tbl>
              <a:tblPr/>
              <a:tblGrid>
                <a:gridCol w="7056784">
                  <a:extLst>
                    <a:ext uri="{9D8B030D-6E8A-4147-A177-3AD203B41FA5}">
                      <a16:colId xmlns:a16="http://schemas.microsoft.com/office/drawing/2014/main" val="981560525"/>
                    </a:ext>
                  </a:extLst>
                </a:gridCol>
              </a:tblGrid>
              <a:tr h="1143000">
                <a:tc>
                  <a:txBody>
                    <a:bodyPr/>
                    <a:lstStyle/>
                    <a:p>
                      <a:r>
                        <a:rPr lang="es-ES" altLang="es-ES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“</a:t>
                      </a:r>
                      <a:r>
                        <a:rPr lang="es-ES" altLang="es-ES" b="1" i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LA BIBLIOTECA DIGITAL FLORIDABLANCA</a:t>
                      </a:r>
                      <a:r>
                        <a:rPr lang="es-ES" altLang="es-ES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” </a:t>
                      </a:r>
                      <a:r>
                        <a:rPr lang="es-ES" altLang="es-ES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: PRESERVACIÓN DIGITAL DE FONDOS HISTÓRICOS DE LA BIBLIOTECA DE LA UNIVERSIDAD DE MURCIA</a:t>
                      </a:r>
                      <a:endParaRPr lang="es-E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56202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5851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ítulo 1"/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_tradnl" dirty="0">
              <a:solidFill>
                <a:schemeClr val="bg1"/>
              </a:solidFill>
              <a:cs typeface="Helvetica" pitchFamily="-112" charset="0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1460404"/>
              </p:ext>
            </p:extLst>
          </p:nvPr>
        </p:nvGraphicFramePr>
        <p:xfrm>
          <a:off x="0" y="1340768"/>
          <a:ext cx="9144000" cy="5272608"/>
        </p:xfrm>
        <a:graphic>
          <a:graphicData uri="http://schemas.openxmlformats.org/drawingml/2006/table">
            <a:tbl>
              <a:tblPr/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27260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s-ES" sz="3200" b="1" u="sng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3. Fase de Ejecución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s-ES" dirty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s-ES" sz="2000" dirty="0">
                          <a:latin typeface="+mj-lt"/>
                        </a:rPr>
                        <a:t>Captura digital,</a:t>
                      </a:r>
                      <a:r>
                        <a:rPr lang="es-ES" sz="2000" baseline="0" dirty="0">
                          <a:latin typeface="+mj-lt"/>
                        </a:rPr>
                        <a:t> obteniendo imágenes en diferentes formatos (JPG, TIFF, sin compresión), mediante escáneres.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s-ES" sz="2000" baseline="0" dirty="0">
                          <a:latin typeface="+mj-lt"/>
                        </a:rPr>
                        <a:t>Retocado y procesamiento  de las imágenes digitales.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s-ES" sz="2000" baseline="0" dirty="0">
                          <a:latin typeface="+mj-lt"/>
                        </a:rPr>
                        <a:t>Control de calidad de dichas imágenes, a diferentes niveles, p.ej. Visualización  (resolución, linealidad, brillo, color, etc.).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s-ES" sz="2000" baseline="0" dirty="0">
                          <a:latin typeface="+mj-lt"/>
                        </a:rPr>
                        <a:t>Generación de copias masters  a máxima resolución, para preservación permanente (TIFF master)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s-ES" sz="2000" baseline="0" dirty="0">
                          <a:latin typeface="+mj-lt"/>
                        </a:rPr>
                        <a:t>Pasar las TIFF a PDF y/o JPG, para difusión en el repositorio.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s-ES" sz="2000" baseline="0" dirty="0">
                          <a:latin typeface="+mj-lt"/>
                        </a:rPr>
                        <a:t>Pasar el OCR (Reconocimiento óptico de caracteres en  el caso de  que sea texto).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s-ES" sz="2000" baseline="0" dirty="0">
                          <a:solidFill>
                            <a:schemeClr val="tx1"/>
                          </a:solidFill>
                          <a:latin typeface="+mj-lt"/>
                        </a:rPr>
                        <a:t>En nuestra Universidad, y como valor añadido, además de, en el Repositorio Biblioteca Digital Floridablanca,  se guardan en un servidor FTP para su preservación, creado al efecto.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s-ES" sz="2400" baseline="0" dirty="0">
                        <a:solidFill>
                          <a:srgbClr val="FF0000"/>
                        </a:solidFill>
                        <a:latin typeface="+mj-lt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s-E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C7C0120C-0056-46A0-AC01-F89E6B8118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8663345"/>
              </p:ext>
            </p:extLst>
          </p:nvPr>
        </p:nvGraphicFramePr>
        <p:xfrm>
          <a:off x="179512" y="0"/>
          <a:ext cx="6912767" cy="1219200"/>
        </p:xfrm>
        <a:graphic>
          <a:graphicData uri="http://schemas.openxmlformats.org/drawingml/2006/table">
            <a:tbl>
              <a:tblPr/>
              <a:tblGrid>
                <a:gridCol w="6912767">
                  <a:extLst>
                    <a:ext uri="{9D8B030D-6E8A-4147-A177-3AD203B41FA5}">
                      <a16:colId xmlns:a16="http://schemas.microsoft.com/office/drawing/2014/main" val="2196410277"/>
                    </a:ext>
                  </a:extLst>
                </a:gridCol>
              </a:tblGrid>
              <a:tr h="1219200">
                <a:tc>
                  <a:txBody>
                    <a:bodyPr/>
                    <a:lstStyle/>
                    <a:p>
                      <a:r>
                        <a:rPr lang="es-ES" altLang="es-ES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“</a:t>
                      </a:r>
                      <a:r>
                        <a:rPr lang="es-ES" altLang="es-ES" b="1" i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LA BIBLIOTECA DIGITAL FLORIDABLANCA</a:t>
                      </a:r>
                      <a:r>
                        <a:rPr lang="es-ES" altLang="es-ES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” </a:t>
                      </a:r>
                      <a:r>
                        <a:rPr lang="es-ES" altLang="es-ES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Bliss Pro Medium" panose="02000603050000020004" pitchFamily="50" charset="0"/>
                        </a:rPr>
                        <a:t>: PRESERVACIÓN DIGITAL DE FONDOS HISTÓRICOS DE LA BIBLIOTECA DE LA UNIVERSIDAD DE MURCIA</a:t>
                      </a:r>
                      <a:endParaRPr lang="es-E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06584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25439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6639</TotalTime>
  <Words>1722</Words>
  <Application>Microsoft Office PowerPoint</Application>
  <PresentationFormat>On-screen Show (4:3)</PresentationFormat>
  <Paragraphs>167</Paragraphs>
  <Slides>20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“LA BIBLIOTECA DIGITAL FLORIDABLANCA” : PRESERVACIÓN DIGITAL DE FONDOS HISTÓRICOS DE LA BIBLIOTECA DE LA UNIVERSIDAD DE MURCIA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DE LA PRESENTACIÓN</dc:title>
  <dc:creator>Administrador</dc:creator>
  <cp:lastModifiedBy>Maria Dolores Montesinos Gonzalez</cp:lastModifiedBy>
  <cp:revision>739</cp:revision>
  <cp:lastPrinted>2022-05-13T08:11:16Z</cp:lastPrinted>
  <dcterms:created xsi:type="dcterms:W3CDTF">2008-11-21T08:48:43Z</dcterms:created>
  <dcterms:modified xsi:type="dcterms:W3CDTF">2022-09-28T12:34:32Z</dcterms:modified>
</cp:coreProperties>
</file>