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67" r:id="rId2"/>
    <p:sldId id="266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Franklin Gothic" panose="020B0604020202020204" charset="0"/>
      <p:bold r:id="rId18"/>
    </p:embeddedFont>
    <p:embeddedFont>
      <p:font typeface="Verdana" panose="020B0604030504040204" pitchFamily="34" charset="0"/>
      <p:regular r:id="rId19"/>
      <p:bold r:id="rId20"/>
      <p:italic r:id="rId21"/>
      <p:boldItalic r:id="rId22"/>
    </p:embeddedFont>
    <p:embeddedFont>
      <p:font typeface="Candara" panose="020E0502030303020204" pitchFamily="34" charset="0"/>
      <p:regular r:id="rId23"/>
      <p:bold r:id="rId24"/>
      <p:italic r:id="rId25"/>
      <p:boldItalic r:id="rId26"/>
    </p:embeddedFont>
    <p:embeddedFont>
      <p:font typeface="Cambria" panose="02040503050406030204" pitchFamily="18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8B3DD8B-96CC-47C5-B9F5-A28FCB52BE55}">
  <a:tblStyle styleId="{28B3DD8B-96CC-47C5-B9F5-A28FCB52BE55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" name="Google Shape;6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" name="Google Shape;7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" name="Google Shape;8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43d4564cb3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43d4564cb3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43d4564cb3_2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" name="Google Shape;101;g43d4564cb3_2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43d4564cb3_2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g43d4564cb3_2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" name="Google Shape;12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bid.ub.edu/24/giones2.htm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oe.es/legislacion/codigos/codigo.php?id=55&amp;modo=1&amp;nota=0&amp;tab=2" TargetMode="External"/><Relationship Id="rId5" Type="http://schemas.openxmlformats.org/officeDocument/2006/relationships/hyperlink" Target="http://blogs.upm.es/rsemooc/1-5-identidad-digital-visibilidad-y-reputacion-online/" TargetMode="External"/><Relationship Id="rId4" Type="http://schemas.openxmlformats.org/officeDocument/2006/relationships/hyperlink" Target="https://issuu.com/fapacealmeria/docs/guia_identidad_reputacion_usuarios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" y="0"/>
            <a:ext cx="9140527" cy="51435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3253425" y="1097081"/>
            <a:ext cx="4853306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3742640" y="458231"/>
            <a:ext cx="5042535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7730132" y="604003"/>
            <a:ext cx="1798467" cy="9861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8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100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8086584" y="488810"/>
            <a:ext cx="69850" cy="1285875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1800"/>
          </a:p>
        </p:txBody>
      </p:sp>
      <p:sp>
        <p:nvSpPr>
          <p:cNvPr id="12" name="Rectangle 104"/>
          <p:cNvSpPr/>
          <p:nvPr/>
        </p:nvSpPr>
        <p:spPr>
          <a:xfrm>
            <a:off x="5812435" y="1851954"/>
            <a:ext cx="2265680" cy="6508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100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3546172" y="2850541"/>
            <a:ext cx="5576271" cy="108314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</a:t>
            </a: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DIGITAL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10487" marR="635" indent="-6350" algn="ctr">
              <a:lnSpc>
                <a:spcPct val="150000"/>
              </a:lnSpc>
              <a:spcBef>
                <a:spcPts val="225"/>
              </a:spcBef>
              <a:spcAft>
                <a:spcPts val="225"/>
              </a:spcAft>
            </a:pP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2. Comunicación y colaboración: 2.6. Gestión de la identidad digital: 2. Gestión de la identidad digital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06" y="4163306"/>
            <a:ext cx="3860545" cy="49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006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0"/>
          <p:cNvSpPr/>
          <p:nvPr/>
        </p:nvSpPr>
        <p:spPr>
          <a:xfrm>
            <a:off x="1359150" y="954125"/>
            <a:ext cx="6425700" cy="7569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0"/>
          <p:cNvSpPr/>
          <p:nvPr/>
        </p:nvSpPr>
        <p:spPr>
          <a:xfrm>
            <a:off x="1359050" y="1711025"/>
            <a:ext cx="6425700" cy="3219600"/>
          </a:xfrm>
          <a:prstGeom prst="rect">
            <a:avLst/>
          </a:prstGeom>
          <a:solidFill>
            <a:srgbClr val="DDE4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0"/>
          <p:cNvSpPr txBox="1"/>
          <p:nvPr/>
        </p:nvSpPr>
        <p:spPr>
          <a:xfrm>
            <a:off x="2780625" y="1015775"/>
            <a:ext cx="42423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s" sz="24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24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25" name="Google Shape;125;p20"/>
          <p:cNvSpPr txBox="1"/>
          <p:nvPr/>
        </p:nvSpPr>
        <p:spPr>
          <a:xfrm>
            <a:off x="1506150" y="1766525"/>
            <a:ext cx="6131700" cy="28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Artículo sobre la identidad digital y su gestión: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3"/>
              </a:rPr>
              <a:t>La gestión de la identidad digital</a:t>
            </a:r>
            <a:endParaRPr>
              <a:solidFill>
                <a:srgbClr val="FFFF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Capítulo 3 de la </a:t>
            </a:r>
            <a:r>
              <a:rPr lang="es" sz="1800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4"/>
              </a:rPr>
              <a:t>Guía de la identidad digital y reputación online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5"/>
              </a:rPr>
              <a:t>Identidad digital, visibilidad y reputación online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Legislación sobre: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6"/>
              </a:rPr>
              <a:t>Protección de datos de carácter personal</a:t>
            </a:r>
            <a:endParaRPr sz="1800">
              <a:solidFill>
                <a:schemeClr val="accent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/>
          <p:nvPr/>
        </p:nvSpPr>
        <p:spPr>
          <a:xfrm>
            <a:off x="2958875" y="0"/>
            <a:ext cx="6185100" cy="5143500"/>
          </a:xfrm>
          <a:prstGeom prst="rect">
            <a:avLst/>
          </a:prstGeom>
          <a:solidFill>
            <a:srgbClr val="BC55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1"/>
          <p:cNvSpPr/>
          <p:nvPr/>
        </p:nvSpPr>
        <p:spPr>
          <a:xfrm>
            <a:off x="2958875" y="3163850"/>
            <a:ext cx="3609600" cy="499200"/>
          </a:xfrm>
          <a:prstGeom prst="rect">
            <a:avLst/>
          </a:prstGeom>
          <a:solidFill>
            <a:srgbClr val="8C37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" name="Google Shape;132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617" y="3163850"/>
            <a:ext cx="2841158" cy="49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349240" y="457199"/>
            <a:ext cx="2795452" cy="184666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84563" y="904612"/>
            <a:ext cx="66709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</a:p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DE LA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200" b="1" dirty="0"/>
          </a:p>
          <a:p>
            <a:pPr algn="ctr"/>
            <a:r>
              <a:rPr lang="es-ES" sz="1200" b="1" dirty="0"/>
              <a:t> </a:t>
            </a:r>
            <a:endParaRPr lang="es-ES" sz="1200" dirty="0"/>
          </a:p>
          <a:p>
            <a:pPr algn="ctr">
              <a:lnSpc>
                <a:spcPct val="15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2. Comunicación y colaboración: 2.6. Gestión de la identidad digital</a:t>
            </a:r>
            <a:r>
              <a:rPr lang="es-ES" sz="120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120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120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20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. Gestión de la identidad digital</a:t>
            </a:r>
            <a:endParaRPr lang="es-ES" sz="1200" dirty="0"/>
          </a:p>
          <a:p>
            <a:pPr algn="ctr"/>
            <a:endParaRPr lang="es-ES" sz="1200" dirty="0"/>
          </a:p>
          <a:p>
            <a:pPr algn="ctr"/>
            <a:endParaRPr lang="es-ES" sz="1200" dirty="0"/>
          </a:p>
          <a:p>
            <a:pPr algn="ctr"/>
            <a:endParaRPr lang="es-ES" sz="1200" dirty="0"/>
          </a:p>
          <a:p>
            <a:pPr algn="ctr"/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94709" y="300518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422578" y="3667304"/>
            <a:ext cx="329609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18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2601710" y="4071030"/>
            <a:ext cx="3836670" cy="487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913" y="3542386"/>
            <a:ext cx="969663" cy="3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342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-8900" y="0"/>
            <a:ext cx="2932200" cy="5143500"/>
          </a:xfrm>
          <a:prstGeom prst="rect">
            <a:avLst/>
          </a:prstGeom>
          <a:solidFill>
            <a:srgbClr val="BC55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2923300" y="1069475"/>
            <a:ext cx="5659200" cy="11496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175275" y="1069475"/>
            <a:ext cx="2748000" cy="1907100"/>
          </a:xfrm>
          <a:prstGeom prst="rect">
            <a:avLst/>
          </a:prstGeom>
          <a:solidFill>
            <a:srgbClr val="8C37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3021100" y="1069475"/>
            <a:ext cx="5864400" cy="6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s" sz="3000" b="1">
                <a:solidFill>
                  <a:srgbClr val="8C3743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Gestión de la identidad digital</a:t>
            </a:r>
            <a:endParaRPr sz="3000" b="1" i="0" u="none" strike="noStrike" cap="none">
              <a:solidFill>
                <a:srgbClr val="8C3743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152625" y="1069475"/>
            <a:ext cx="2793300" cy="14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Comunicación y colaboración. </a:t>
            </a:r>
            <a:br>
              <a:rPr lang="es" sz="18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s" sz="18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Gestión de la identidad digital</a:t>
            </a:r>
            <a:endParaRPr sz="1800" b="1" i="0" u="none" strike="noStrike" cap="none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3154950" y="2682600"/>
            <a:ext cx="2268900" cy="4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" name="Google Shape;6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873500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9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873500" y="1381400"/>
            <a:ext cx="5810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" sz="20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Al finalizar esta actividad tienes que ser capaz de:</a:t>
            </a:r>
            <a:endParaRPr sz="20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3140225" y="2286450"/>
            <a:ext cx="5370900" cy="24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Identificar las herramientas que se utilizan para </a:t>
            </a:r>
            <a:r>
              <a:rPr lang="es" sz="1800" b="1">
                <a:latin typeface="Cambria"/>
                <a:ea typeface="Cambria"/>
                <a:cs typeface="Cambria"/>
                <a:sym typeface="Cambria"/>
              </a:rPr>
              <a:t>configurar la identidad digital</a:t>
            </a:r>
            <a:r>
              <a:rPr lang="es" sz="180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  <a:br>
              <a:rPr lang="es" sz="180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s" sz="180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/>
            </a:r>
            <a:br>
              <a:rPr lang="es" sz="180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Saber qué es l</a:t>
            </a:r>
            <a:r>
              <a:rPr lang="es" sz="1800" b="1">
                <a:latin typeface="Cambria"/>
                <a:ea typeface="Cambria"/>
                <a:cs typeface="Cambria"/>
                <a:sym typeface="Cambria"/>
              </a:rPr>
              <a:t>a visibilidad, la reputación y la privacidad de la identidad digital</a:t>
            </a:r>
            <a:r>
              <a:rPr lang="es" sz="180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  <a:br>
              <a:rPr lang="es" sz="180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s" sz="180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/>
            </a:r>
            <a:br>
              <a:rPr lang="es" sz="180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s" sz="180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Conoc</a:t>
            </a: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er las </a:t>
            </a:r>
            <a:r>
              <a:rPr lang="es" sz="1800" b="1">
                <a:latin typeface="Cambria"/>
                <a:ea typeface="Cambria"/>
                <a:cs typeface="Cambria"/>
                <a:sym typeface="Cambria"/>
              </a:rPr>
              <a:t>recomendaciones para gestionarla de forma eficaz</a:t>
            </a: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.</a:t>
            </a:r>
            <a:r>
              <a:rPr lang="es" sz="180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endParaRPr sz="180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69" name="Google Shape;69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428975"/>
            <a:ext cx="3064025" cy="1905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/>
          <p:nvPr/>
        </p:nvSpPr>
        <p:spPr>
          <a:xfrm>
            <a:off x="1506200" y="1263875"/>
            <a:ext cx="6176100" cy="3150900"/>
          </a:xfrm>
          <a:prstGeom prst="rect">
            <a:avLst/>
          </a:prstGeom>
          <a:solidFill>
            <a:srgbClr val="BC55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5"/>
          <p:cNvSpPr/>
          <p:nvPr/>
        </p:nvSpPr>
        <p:spPr>
          <a:xfrm>
            <a:off x="0" y="764675"/>
            <a:ext cx="3761100" cy="4992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31465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1643875" y="764675"/>
            <a:ext cx="21210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2400" b="1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2400" b="1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7" name="Google Shape;77;p15"/>
          <p:cNvSpPr txBox="1"/>
          <p:nvPr/>
        </p:nvSpPr>
        <p:spPr>
          <a:xfrm>
            <a:off x="1720075" y="1384525"/>
            <a:ext cx="5793000" cy="30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8825"/>
              </a:buClr>
              <a:buSzPts val="2800"/>
              <a:buFont typeface="Franklin Gothic"/>
              <a:buChar char="●"/>
            </a:pPr>
            <a:r>
              <a:rPr lang="es" sz="18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Herramientas para configurar la identidad digital</a:t>
            </a:r>
            <a:endParaRPr sz="1800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38825"/>
              </a:buClr>
              <a:buSzPts val="2800"/>
              <a:buFont typeface="Franklin Gothic"/>
              <a:buChar char="●"/>
            </a:pPr>
            <a:r>
              <a:rPr lang="es" sz="18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Visibilidad</a:t>
            </a:r>
            <a:endParaRPr sz="180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38825"/>
              </a:buClr>
              <a:buSzPts val="2800"/>
              <a:buFont typeface="Franklin Gothic"/>
              <a:buChar char="●"/>
            </a:pPr>
            <a:r>
              <a:rPr lang="es" sz="18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Reputación</a:t>
            </a:r>
            <a:endParaRPr sz="180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38825"/>
              </a:buClr>
              <a:buSzPts val="2800"/>
              <a:buFont typeface="Franklin Gothic"/>
              <a:buChar char="●"/>
            </a:pPr>
            <a:r>
              <a:rPr lang="es" sz="18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Privacidad</a:t>
            </a:r>
            <a:endParaRPr sz="180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38825"/>
              </a:buClr>
              <a:buSzPts val="2800"/>
              <a:buFont typeface="Franklin Gothic"/>
              <a:buChar char="●"/>
            </a:pPr>
            <a:r>
              <a:rPr lang="es" sz="1800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1800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4825" y="2823000"/>
            <a:ext cx="6345800" cy="214975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/>
          <p:nvPr/>
        </p:nvSpPr>
        <p:spPr>
          <a:xfrm>
            <a:off x="8900" y="0"/>
            <a:ext cx="6777600" cy="10161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928025" y="49350"/>
            <a:ext cx="5802600" cy="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4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HERRAMIENTAS PARA CONFIGURAR LA IDENTIDAD DIGITAL</a:t>
            </a:r>
            <a:endParaRPr sz="24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85" name="Google Shape;85;p16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6"/>
          <p:cNvSpPr txBox="1"/>
          <p:nvPr/>
        </p:nvSpPr>
        <p:spPr>
          <a:xfrm>
            <a:off x="1009900" y="3294275"/>
            <a:ext cx="1236000" cy="9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2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Blogs</a:t>
            </a:r>
            <a:br>
              <a:rPr lang="es" sz="12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</a:br>
            <a:endParaRPr sz="1200" b="1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2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Microblogs</a:t>
            </a:r>
            <a:br>
              <a:rPr lang="es" sz="12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</a:br>
            <a:endParaRPr sz="1200" b="1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2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Sitios </a:t>
            </a:r>
            <a:endParaRPr sz="1200" b="1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2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web</a:t>
            </a:r>
            <a:endParaRPr sz="1200" b="1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7" name="Google Shape;87;p16"/>
          <p:cNvSpPr txBox="1"/>
          <p:nvPr/>
        </p:nvSpPr>
        <p:spPr>
          <a:xfrm>
            <a:off x="2994400" y="3651150"/>
            <a:ext cx="1347900" cy="10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200" b="1">
                <a:solidFill>
                  <a:srgbClr val="BC5561"/>
                </a:solidFill>
                <a:latin typeface="Cambria"/>
                <a:ea typeface="Cambria"/>
                <a:cs typeface="Cambria"/>
                <a:sym typeface="Cambria"/>
              </a:rPr>
              <a:t>Redes sociales genéricas o profesionales</a:t>
            </a:r>
            <a:endParaRPr sz="1200" b="1">
              <a:solidFill>
                <a:srgbClr val="BC556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1">
              <a:solidFill>
                <a:srgbClr val="BC556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8" name="Google Shape;88;p16"/>
          <p:cNvSpPr txBox="1"/>
          <p:nvPr/>
        </p:nvSpPr>
        <p:spPr>
          <a:xfrm>
            <a:off x="4766075" y="3339425"/>
            <a:ext cx="1798500" cy="8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" sz="12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Servicios de mensajería</a:t>
            </a:r>
            <a:endParaRPr sz="1200" b="1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200" b="1">
              <a:solidFill>
                <a:srgbClr val="BC556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2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Correo electrónico</a:t>
            </a:r>
            <a:endParaRPr sz="120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9" name="Google Shape;89;p16"/>
          <p:cNvSpPr txBox="1"/>
          <p:nvPr/>
        </p:nvSpPr>
        <p:spPr>
          <a:xfrm>
            <a:off x="429650" y="1148028"/>
            <a:ext cx="6206700" cy="14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" sz="1600">
                <a:latin typeface="Cambria"/>
                <a:ea typeface="Cambria"/>
                <a:cs typeface="Cambria"/>
                <a:sym typeface="Cambria"/>
              </a:rPr>
              <a:t>Configurar de forma adecuada la identidad digital supone gestionar con éxito la propia visibilidad, la reputación y la privacidad en la red.</a:t>
            </a:r>
            <a:endParaRPr sz="1600"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6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" sz="1600">
                <a:latin typeface="Cambria"/>
                <a:ea typeface="Cambria"/>
                <a:cs typeface="Cambria"/>
                <a:sym typeface="Cambria"/>
              </a:rPr>
              <a:t>Una persona puede tener una o varias identidades diferentes, y para configurarlas puede utilizar varias herramientas disponibles en Internet.</a:t>
            </a:r>
            <a:endParaRPr sz="1600"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/>
          <p:nvPr/>
        </p:nvSpPr>
        <p:spPr>
          <a:xfrm>
            <a:off x="8900" y="0"/>
            <a:ext cx="4236600" cy="10161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7"/>
          <p:cNvSpPr txBox="1"/>
          <p:nvPr/>
        </p:nvSpPr>
        <p:spPr>
          <a:xfrm>
            <a:off x="2437825" y="254550"/>
            <a:ext cx="1807800" cy="5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4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VISIBILIDAD</a:t>
            </a:r>
            <a:endParaRPr sz="24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96" name="Google Shape;96;p17"/>
          <p:cNvSpPr/>
          <p:nvPr/>
        </p:nvSpPr>
        <p:spPr>
          <a:xfrm rot="-469442">
            <a:off x="139149" y="2444704"/>
            <a:ext cx="2406503" cy="2080028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2000" marR="7200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" b="1" i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El impacto de tus publicaciones puede determinar tu mayor o menor visibilidad.</a:t>
            </a:r>
            <a:endParaRPr sz="1600" b="1" i="1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97" name="Google Shape;97;p17"/>
          <p:cNvSpPr txBox="1"/>
          <p:nvPr/>
        </p:nvSpPr>
        <p:spPr>
          <a:xfrm>
            <a:off x="535350" y="1221450"/>
            <a:ext cx="7216800" cy="973200"/>
          </a:xfrm>
          <a:prstGeom prst="rect">
            <a:avLst/>
          </a:prstGeom>
          <a:solidFill>
            <a:srgbClr val="BFAF03"/>
          </a:solidFill>
          <a:ln w="28575" cap="flat" cmpd="sng">
            <a:solidFill>
              <a:srgbClr val="8C37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72000" marR="720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La visibilidad viene determinada por todas las actividades que una persona realiza en la red: fotos, vídeos, mensajes o comentarios publicados en blogs, redes sociales, etc.,  pero también con las referencias, comentarios o etiquetas que otras personas publican sobre ti.</a:t>
            </a:r>
            <a:endParaRPr sz="1150" b="1"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98" name="Google Shape;98;p17"/>
          <p:cNvGraphicFramePr/>
          <p:nvPr/>
        </p:nvGraphicFramePr>
        <p:xfrm>
          <a:off x="2882700" y="2654550"/>
          <a:ext cx="5767050" cy="1699275"/>
        </p:xfrm>
        <a:graphic>
          <a:graphicData uri="http://schemas.openxmlformats.org/drawingml/2006/table">
            <a:tbl>
              <a:tblPr>
                <a:noFill/>
                <a:tableStyleId>{28B3DD8B-96CC-47C5-B9F5-A28FCB52BE55}</a:tableStyleId>
              </a:tblPr>
              <a:tblGrid>
                <a:gridCol w="5767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99275">
                <a:tc>
                  <a:txBody>
                    <a:bodyPr/>
                    <a:lstStyle/>
                    <a:p>
                      <a:pPr marL="72000" marR="720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72000" marR="7200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La visibilidad de una persona en el mundo digital se puede medir por el número de visitantes, el número de contactos o amigos, el número de seguidores, por las veces que sus publicaciones son reenviadas o compartidas o por el número de páginas que enlazan tus publicaciones. 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72000" marR="7200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C55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/>
          <p:nvPr/>
        </p:nvSpPr>
        <p:spPr>
          <a:xfrm>
            <a:off x="8900" y="0"/>
            <a:ext cx="5062200" cy="10161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8"/>
          <p:cNvSpPr txBox="1"/>
          <p:nvPr/>
        </p:nvSpPr>
        <p:spPr>
          <a:xfrm>
            <a:off x="1364200" y="185850"/>
            <a:ext cx="3504300" cy="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4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REPUTACIÓN</a:t>
            </a:r>
            <a:r>
              <a:rPr lang="es" sz="29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29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29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aphicFrame>
        <p:nvGraphicFramePr>
          <p:cNvPr id="105" name="Google Shape;105;p18"/>
          <p:cNvGraphicFramePr/>
          <p:nvPr/>
        </p:nvGraphicFramePr>
        <p:xfrm>
          <a:off x="4543888" y="1543725"/>
          <a:ext cx="4480725" cy="3135150"/>
        </p:xfrm>
        <a:graphic>
          <a:graphicData uri="http://schemas.openxmlformats.org/drawingml/2006/table">
            <a:tbl>
              <a:tblPr>
                <a:noFill/>
                <a:tableStyleId>{28B3DD8B-96CC-47C5-B9F5-A28FCB52BE55}</a:tableStyleId>
              </a:tblPr>
              <a:tblGrid>
                <a:gridCol w="4480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35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107999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Hay</a:t>
                      </a:r>
                      <a:r>
                        <a:rPr lang="es" b="1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tres factores</a:t>
                      </a: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determinantes en la reputación online: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719999" marR="107999" lvl="0" indent="-34290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38825"/>
                        </a:buClr>
                        <a:buSzPts val="18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Las acciones y el contenido generado por nosotros mismos.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719999" marR="107999" lvl="0" indent="-34290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38825"/>
                        </a:buClr>
                        <a:buSzPts val="18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El contenido sobre nosotros generado por otros y accesible en la red.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719999" marR="107999" lvl="0" indent="-34290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38825"/>
                        </a:buClr>
                        <a:buSzPts val="18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El contenido generado en el ámbito de las relaciones sociales en Internet: comentarios en las redes sociales, foros, blogs, etc.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720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0000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C55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6" name="Google Shape;106;p18"/>
          <p:cNvSpPr/>
          <p:nvPr/>
        </p:nvSpPr>
        <p:spPr>
          <a:xfrm rot="-469353">
            <a:off x="35086" y="2448863"/>
            <a:ext cx="2576678" cy="2401328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2000" marR="7200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" b="1" i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Todo lo que se publica en la red puede tener consecuencias en la imagen y la reputación de una persona.</a:t>
            </a:r>
            <a:endParaRPr sz="1600" b="1" i="1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07" name="Google Shape;107;p18"/>
          <p:cNvSpPr/>
          <p:nvPr/>
        </p:nvSpPr>
        <p:spPr>
          <a:xfrm>
            <a:off x="2886875" y="3142450"/>
            <a:ext cx="1148100" cy="461400"/>
          </a:xfrm>
          <a:prstGeom prst="homePlate">
            <a:avLst>
              <a:gd name="adj" fmla="val 50000"/>
            </a:avLst>
          </a:prstGeom>
          <a:solidFill>
            <a:srgbClr val="BFAF03"/>
          </a:solidFill>
          <a:ln w="76200" cap="flat" cmpd="sng">
            <a:solidFill>
              <a:srgbClr val="9388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07999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08" name="Google Shape;108;p18"/>
          <p:cNvSpPr txBox="1"/>
          <p:nvPr/>
        </p:nvSpPr>
        <p:spPr>
          <a:xfrm>
            <a:off x="207950" y="1115850"/>
            <a:ext cx="3661800" cy="836700"/>
          </a:xfrm>
          <a:prstGeom prst="rect">
            <a:avLst/>
          </a:prstGeom>
          <a:solidFill>
            <a:srgbClr val="BFAF03"/>
          </a:solidFill>
          <a:ln w="28575" cap="flat" cmpd="sng">
            <a:solidFill>
              <a:srgbClr val="8C37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72000" marR="720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La reputación digital es el reflejo del prestigio o estima de una persona, de una organización o de una marca en Internet. </a:t>
            </a:r>
            <a:endParaRPr sz="1150" b="1"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9"/>
          <p:cNvSpPr/>
          <p:nvPr/>
        </p:nvSpPr>
        <p:spPr>
          <a:xfrm>
            <a:off x="8900" y="0"/>
            <a:ext cx="5062200" cy="10161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9"/>
          <p:cNvSpPr txBox="1"/>
          <p:nvPr/>
        </p:nvSpPr>
        <p:spPr>
          <a:xfrm>
            <a:off x="1364200" y="185850"/>
            <a:ext cx="3504300" cy="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4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PRIVACIDAD</a:t>
            </a:r>
            <a:r>
              <a:rPr lang="es" sz="29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29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29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aphicFrame>
        <p:nvGraphicFramePr>
          <p:cNvPr id="115" name="Google Shape;115;p19"/>
          <p:cNvGraphicFramePr/>
          <p:nvPr/>
        </p:nvGraphicFramePr>
        <p:xfrm>
          <a:off x="4991663" y="1674475"/>
          <a:ext cx="4053725" cy="2891400"/>
        </p:xfrm>
        <a:graphic>
          <a:graphicData uri="http://schemas.openxmlformats.org/drawingml/2006/table">
            <a:tbl>
              <a:tblPr>
                <a:noFill/>
                <a:tableStyleId>{28B3DD8B-96CC-47C5-B9F5-A28FCB52BE55}</a:tableStyleId>
              </a:tblPr>
              <a:tblGrid>
                <a:gridCol w="4053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914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TE RECOMENDAMOS: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630000" lvl="0" indent="-344699" algn="l" rtl="0"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938825"/>
                        </a:buClr>
                        <a:buSzPts val="18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Elegir bien qué herramientas quieres usar en función de lo que quieras hacer y del grado de privacidad que permiten esas herramientas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630000" lvl="0" indent="-344699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38825"/>
                        </a:buClr>
                        <a:buSzPts val="18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Definir qué información personal quieres hacer pública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630000" lvl="0" indent="-344699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38825"/>
                        </a:buClr>
                        <a:buSzPts val="18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Decidir con quién quieres compartir tus datos personales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marR="720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0000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C55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6" name="Google Shape;116;p19"/>
          <p:cNvSpPr/>
          <p:nvPr/>
        </p:nvSpPr>
        <p:spPr>
          <a:xfrm rot="-323006">
            <a:off x="91763" y="1524151"/>
            <a:ext cx="3079282" cy="2905398"/>
          </a:xfrm>
          <a:prstGeom prst="ellipse">
            <a:avLst/>
          </a:prstGeom>
          <a:solidFill>
            <a:srgbClr val="93882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2000" marR="7200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b="1" i="1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72000" marR="7200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" b="1" i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La privacidad en internet es el derecho a determinar con quién, cómo, cuándo y en qué medida compartimos nuestros datos personales.</a:t>
            </a:r>
            <a:endParaRPr b="1" i="1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72000" marR="7200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b="1" i="1">
              <a:solidFill>
                <a:schemeClr val="lt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17" name="Google Shape;117;p19"/>
          <p:cNvSpPr/>
          <p:nvPr/>
        </p:nvSpPr>
        <p:spPr>
          <a:xfrm>
            <a:off x="3478200" y="2975100"/>
            <a:ext cx="1148100" cy="461400"/>
          </a:xfrm>
          <a:prstGeom prst="homePlate">
            <a:avLst>
              <a:gd name="adj" fmla="val 50000"/>
            </a:avLst>
          </a:prstGeom>
          <a:solidFill>
            <a:srgbClr val="BFAF03"/>
          </a:solidFill>
          <a:ln w="76200" cap="flat" cmpd="sng">
            <a:solidFill>
              <a:srgbClr val="93882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07999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497</Words>
  <Application>Microsoft Office PowerPoint</Application>
  <PresentationFormat>Presentación en pantalla (16:9)</PresentationFormat>
  <Paragraphs>72</Paragraphs>
  <Slides>11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9" baseType="lpstr">
      <vt:lpstr>Arial</vt:lpstr>
      <vt:lpstr>Calibri</vt:lpstr>
      <vt:lpstr>Franklin Gothic</vt:lpstr>
      <vt:lpstr>Verdana</vt:lpstr>
      <vt:lpstr>Bliss Pro</vt:lpstr>
      <vt:lpstr>Candara</vt:lpstr>
      <vt:lpstr>Cambria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Garbiñe Ustarroz</dc:creator>
  <cp:lastModifiedBy>Garbiñe Ustarroz</cp:lastModifiedBy>
  <cp:revision>4</cp:revision>
  <dcterms:modified xsi:type="dcterms:W3CDTF">2019-07-18T15:01:37Z</dcterms:modified>
</cp:coreProperties>
</file>