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77" r:id="rId3"/>
    <p:sldId id="276" r:id="rId4"/>
    <p:sldId id="261" r:id="rId5"/>
    <p:sldId id="262" r:id="rId6"/>
    <p:sldId id="263" r:id="rId7"/>
    <p:sldId id="256" r:id="rId8"/>
    <p:sldId id="260" r:id="rId9"/>
    <p:sldId id="272" r:id="rId10"/>
    <p:sldId id="257" r:id="rId11"/>
    <p:sldId id="259" r:id="rId12"/>
    <p:sldId id="264" r:id="rId13"/>
    <p:sldId id="265" r:id="rId14"/>
    <p:sldId id="269" r:id="rId15"/>
    <p:sldId id="274" r:id="rId16"/>
    <p:sldId id="270" r:id="rId17"/>
    <p:sldId id="271" r:id="rId18"/>
    <p:sldId id="273" r:id="rId19"/>
    <p:sldId id="268" r:id="rId2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DCC8E-30B7-4183-86A4-11AEA67644BF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ED9FAC-0143-4912-B20F-C4561F2BB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410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4893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3127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5215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04f3d141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04f3d141c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7885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650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5293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3788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7986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4826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71743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4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5638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5669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3679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47934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648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00847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88956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6869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67629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9225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517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656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304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1367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7893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8292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2348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B05ED-B1B9-44E2-BA0C-98D60829CA7B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6C177-F559-435C-91AB-59C354176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8783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397380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plans.pbworks.com/signup/edubasic20" TargetMode="External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hyperlink" Target="https://my.pbworks.com/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8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umanual.pbworks.com/w/page/58006589/Hom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" y="0"/>
            <a:ext cx="12187369" cy="68580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4337899" y="1462774"/>
            <a:ext cx="6471075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4990187" y="610974"/>
            <a:ext cx="6723380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10306842" y="805337"/>
            <a:ext cx="2397956" cy="131487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4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467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10782111" y="651747"/>
            <a:ext cx="93133" cy="1714500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2400"/>
          </a:p>
        </p:txBody>
      </p:sp>
      <p:sp>
        <p:nvSpPr>
          <p:cNvPr id="12" name="Rectangle 104"/>
          <p:cNvSpPr/>
          <p:nvPr/>
        </p:nvSpPr>
        <p:spPr>
          <a:xfrm>
            <a:off x="7749912" y="2469272"/>
            <a:ext cx="3020907" cy="86783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5467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4728229" y="3800721"/>
            <a:ext cx="7435028" cy="144419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2000" dirty="0" smtClean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47316" marR="847" indent="-8466"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s-ES" sz="1400" kern="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2.4. Colaboración mediante tecnologías </a:t>
            </a: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digitales:</a:t>
            </a:r>
            <a:b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4</a:t>
            </a:r>
            <a:r>
              <a:rPr lang="es-ES" sz="1400" kern="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Wikis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608" y="5551075"/>
            <a:ext cx="5147393" cy="65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889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5208" y="1709866"/>
            <a:ext cx="4788195" cy="49229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000" dirty="0" err="1" smtClean="0">
                <a:latin typeface="Cambria" panose="02040503050406030204" pitchFamily="18" charset="0"/>
              </a:rPr>
              <a:t>PBWorks</a:t>
            </a:r>
            <a:r>
              <a:rPr lang="es-ES" sz="2000" dirty="0" smtClean="0">
                <a:latin typeface="Cambria" panose="02040503050406030204" pitchFamily="18" charset="0"/>
              </a:rPr>
              <a:t> es uno de los servicios de construcción de wikis más utilizados en entornos académicos para facilitar el trabajo en grupo.</a:t>
            </a:r>
          </a:p>
          <a:p>
            <a:pPr marL="0" indent="0" algn="just">
              <a:buNone/>
            </a:pPr>
            <a:endParaRPr lang="es-ES" sz="2000" dirty="0" smtClean="0">
              <a:latin typeface="Cambria" panose="02040503050406030204" pitchFamily="18" charset="0"/>
            </a:endParaRPr>
          </a:p>
          <a:p>
            <a:pPr marL="0" indent="0" algn="just">
              <a:buNone/>
            </a:pPr>
            <a:r>
              <a:rPr lang="es-ES" sz="2000" dirty="0" smtClean="0">
                <a:latin typeface="Cambria" panose="02040503050406030204" pitchFamily="18" charset="0"/>
              </a:rPr>
              <a:t>Permite la creación de espacios de trabajo de tamaño medio para un grupo reducido de miembros.</a:t>
            </a:r>
          </a:p>
          <a:p>
            <a:pPr marL="0" indent="0" algn="just">
              <a:buNone/>
            </a:pPr>
            <a:endParaRPr lang="es-ES" sz="2000" dirty="0" smtClean="0">
              <a:latin typeface="Cambria" panose="02040503050406030204" pitchFamily="18" charset="0"/>
            </a:endParaRPr>
          </a:p>
          <a:p>
            <a:pPr marL="0" indent="0" algn="just">
              <a:buNone/>
            </a:pPr>
            <a:r>
              <a:rPr lang="es-ES" sz="2000" dirty="0" smtClean="0">
                <a:latin typeface="Cambria" panose="02040503050406030204" pitchFamily="18" charset="0"/>
              </a:rPr>
              <a:t>Sus principales funciones son:</a:t>
            </a:r>
          </a:p>
          <a:p>
            <a:pPr algn="just"/>
            <a:r>
              <a:rPr lang="es-ES" sz="2000" dirty="0" smtClean="0">
                <a:latin typeface="Cambria" panose="02040503050406030204" pitchFamily="18" charset="0"/>
              </a:rPr>
              <a:t>Creación de contenido</a:t>
            </a:r>
          </a:p>
          <a:p>
            <a:pPr algn="just"/>
            <a:r>
              <a:rPr lang="es-ES" sz="2000" dirty="0" smtClean="0">
                <a:latin typeface="Cambria" panose="02040503050406030204" pitchFamily="18" charset="0"/>
              </a:rPr>
              <a:t>Edición colaborativa en línea</a:t>
            </a:r>
          </a:p>
          <a:p>
            <a:pPr algn="just"/>
            <a:endParaRPr lang="es-ES" sz="2000" dirty="0" smtClean="0">
              <a:latin typeface="Cambria" panose="02040503050406030204" pitchFamily="18" charset="0"/>
            </a:endParaRPr>
          </a:p>
          <a:p>
            <a:pPr marL="0" indent="0" algn="just">
              <a:buNone/>
            </a:pPr>
            <a:endParaRPr lang="es-ES" sz="2400" dirty="0">
              <a:latin typeface="Cambria" panose="02040503050406030204" pitchFamily="18" charset="0"/>
            </a:endParaRPr>
          </a:p>
        </p:txBody>
      </p:sp>
      <p:sp>
        <p:nvSpPr>
          <p:cNvPr id="4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PBWORKS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" name="Shape 66"/>
          <p:cNvSpPr txBox="1"/>
          <p:nvPr/>
        </p:nvSpPr>
        <p:spPr>
          <a:xfrm>
            <a:off x="327546" y="-39489"/>
            <a:ext cx="5043521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CONSTRUIR WIKIS: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8079" y="613663"/>
            <a:ext cx="1989004" cy="48253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138"/>
          <a:stretch/>
        </p:blipFill>
        <p:spPr>
          <a:xfrm>
            <a:off x="5881506" y="1354800"/>
            <a:ext cx="5962151" cy="404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7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6"/>
          <p:cNvSpPr txBox="1"/>
          <p:nvPr/>
        </p:nvSpPr>
        <p:spPr>
          <a:xfrm>
            <a:off x="0" y="0"/>
            <a:ext cx="5371067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6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CREACIÓN DEL ESPACIO DE TRABAJO</a:t>
            </a:r>
            <a:endParaRPr sz="36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6762105" y="5264356"/>
            <a:ext cx="4356999" cy="999284"/>
          </a:xfrm>
          <a:prstGeom prst="roundRect">
            <a:avLst/>
          </a:prstGeom>
          <a:solidFill>
            <a:srgbClr val="BC55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Cambria" panose="02040503050406030204" pitchFamily="18" charset="0"/>
              </a:rPr>
              <a:t>El creador de la wiki tendrá el nivel de </a:t>
            </a:r>
            <a:r>
              <a:rPr lang="es-ES" dirty="0">
                <a:latin typeface="Cambria" panose="02040503050406030204" pitchFamily="18" charset="0"/>
              </a:rPr>
              <a:t>a</a:t>
            </a:r>
            <a:r>
              <a:rPr lang="es-ES" dirty="0" smtClean="0">
                <a:latin typeface="Cambria" panose="02040503050406030204" pitchFamily="18" charset="0"/>
              </a:rPr>
              <a:t>dministrador, que podrá otorgar también a otros usuarios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8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PBWORKS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" name="Shape 66"/>
          <p:cNvSpPr txBox="1"/>
          <p:nvPr/>
        </p:nvSpPr>
        <p:spPr>
          <a:xfrm>
            <a:off x="327546" y="-39489"/>
            <a:ext cx="5043521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CONSTRUIR WIKIS: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838200" y="1750258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Crear espacio de trabajo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2" name="Shape 121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51924" y="1691640"/>
            <a:ext cx="482328" cy="4865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838200" y="2092606"/>
            <a:ext cx="5504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hlinkClick r:id="rId3"/>
              </a:rPr>
              <a:t>https://plans.pbworks.com/signup/edubasic20</a:t>
            </a:r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737561" y="3025042"/>
            <a:ext cx="5137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Elegir un nombre de subdominio para el espacio de trabajo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4" name="Shape 149"/>
          <p:cNvPicPr preferRelativeResize="0">
            <a:picLocks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924" y="2973589"/>
            <a:ext cx="482400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86" y="3717085"/>
            <a:ext cx="4626681" cy="353751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809310" y="4447268"/>
            <a:ext cx="4777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Añadir una dirección de correo válida para acceder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8" name="Shape 163"/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7546" y="4388934"/>
            <a:ext cx="481764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287" y="5182186"/>
            <a:ext cx="3682592" cy="779702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6934204" y="1745119"/>
            <a:ext cx="314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Acceder a la wiki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42888" y="1754049"/>
            <a:ext cx="486000" cy="486000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21619" y="2570677"/>
            <a:ext cx="3224940" cy="2399199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6934204" y="2092606"/>
            <a:ext cx="3599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hlinkClick r:id="rId10"/>
              </a:rPr>
              <a:t>https://my.pbworks.com/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896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" name="Shape 66"/>
          <p:cNvSpPr txBox="1"/>
          <p:nvPr/>
        </p:nvSpPr>
        <p:spPr>
          <a:xfrm>
            <a:off x="11867" y="183761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 EN PBWORKS: </a:t>
            </a:r>
            <a:endParaRPr lang="es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INVITAR A OTROS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26" y="2178209"/>
            <a:ext cx="2327032" cy="1277752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982225" y="3063128"/>
            <a:ext cx="2327033" cy="3199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/>
          <p:cNvSpPr txBox="1"/>
          <p:nvPr/>
        </p:nvSpPr>
        <p:spPr>
          <a:xfrm>
            <a:off x="812146" y="1697543"/>
            <a:ext cx="443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Invitar a participar en el espacio de trabajo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1" name="Shape 121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924" y="1691640"/>
            <a:ext cx="482328" cy="486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59" y="4104251"/>
            <a:ext cx="4974771" cy="2353649"/>
          </a:xfrm>
          <a:prstGeom prst="rect">
            <a:avLst/>
          </a:prstGeom>
        </p:spPr>
      </p:pic>
      <p:cxnSp>
        <p:nvCxnSpPr>
          <p:cNvPr id="14" name="Conector angular 13"/>
          <p:cNvCxnSpPr/>
          <p:nvPr/>
        </p:nvCxnSpPr>
        <p:spPr>
          <a:xfrm rot="16200000" flipH="1">
            <a:off x="3023661" y="3502632"/>
            <a:ext cx="1725078" cy="1153885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ángulo 16"/>
          <p:cNvSpPr/>
          <p:nvPr/>
        </p:nvSpPr>
        <p:spPr>
          <a:xfrm>
            <a:off x="3940629" y="6132507"/>
            <a:ext cx="892628" cy="3199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/>
          <p:cNvSpPr txBox="1"/>
          <p:nvPr/>
        </p:nvSpPr>
        <p:spPr>
          <a:xfrm>
            <a:off x="6360874" y="1697543"/>
            <a:ext cx="5137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Establecer nivel de permisos (por defecto </a:t>
            </a:r>
            <a:r>
              <a:rPr lang="es-ES" dirty="0" err="1" smtClean="0">
                <a:latin typeface="Cambria" panose="02040503050406030204" pitchFamily="18" charset="0"/>
              </a:rPr>
              <a:t>Writer</a:t>
            </a:r>
            <a:r>
              <a:rPr lang="es-ES" dirty="0" smtClean="0">
                <a:latin typeface="Cambria" panose="02040503050406030204" pitchFamily="18" charset="0"/>
              </a:rPr>
              <a:t>)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9" name="Shape 149"/>
          <p:cNvPicPr preferRelativeResize="0">
            <a:picLocks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75237" y="1646090"/>
            <a:ext cx="482400" cy="486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0" name="Tab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044159"/>
              </p:ext>
            </p:extLst>
          </p:nvPr>
        </p:nvGraphicFramePr>
        <p:xfrm>
          <a:off x="6464778" y="2239301"/>
          <a:ext cx="5509507" cy="267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901">
                  <a:extLst>
                    <a:ext uri="{9D8B030D-6E8A-4147-A177-3AD203B41FA5}">
                      <a16:colId xmlns:a16="http://schemas.microsoft.com/office/drawing/2014/main" val="1628269238"/>
                    </a:ext>
                  </a:extLst>
                </a:gridCol>
                <a:gridCol w="3716606">
                  <a:extLst>
                    <a:ext uri="{9D8B030D-6E8A-4147-A177-3AD203B41FA5}">
                      <a16:colId xmlns:a16="http://schemas.microsoft.com/office/drawing/2014/main" val="36835145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Nivel de permiso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Acciones</a:t>
                      </a:r>
                      <a:r>
                        <a:rPr lang="es-ES" sz="1600" baseline="0" dirty="0" smtClean="0">
                          <a:latin typeface="Cambria" panose="02040503050406030204" pitchFamily="18" charset="0"/>
                        </a:rPr>
                        <a:t> permitidas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838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err="1" smtClean="0">
                          <a:latin typeface="Cambria" panose="02040503050406030204" pitchFamily="18" charset="0"/>
                        </a:rPr>
                        <a:t>Administrator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Ver,</a:t>
                      </a:r>
                      <a:r>
                        <a:rPr lang="es-ES" sz="1600" baseline="0" dirty="0" smtClean="0">
                          <a:latin typeface="Cambria" panose="02040503050406030204" pitchFamily="18" charset="0"/>
                        </a:rPr>
                        <a:t> editar, mover y borrar contenido; añadir usuarios y modificar configuración. 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958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Editor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Ver,</a:t>
                      </a:r>
                      <a:r>
                        <a:rPr lang="es-ES" sz="1600" baseline="0" dirty="0" smtClean="0">
                          <a:latin typeface="Cambria" panose="02040503050406030204" pitchFamily="18" charset="0"/>
                        </a:rPr>
                        <a:t> editar, mover y borrar contenido 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704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err="1" smtClean="0">
                          <a:latin typeface="Cambria" panose="02040503050406030204" pitchFamily="18" charset="0"/>
                        </a:rPr>
                        <a:t>Writer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Ver</a:t>
                      </a:r>
                      <a:r>
                        <a:rPr lang="es-ES" sz="16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y editar contenido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662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Reader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Ver contenido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850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Page-</a:t>
                      </a:r>
                      <a:r>
                        <a:rPr lang="es-ES" sz="1600" dirty="0" err="1" smtClean="0">
                          <a:latin typeface="Cambria" panose="02040503050406030204" pitchFamily="18" charset="0"/>
                        </a:rPr>
                        <a:t>level</a:t>
                      </a:r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s-ES" sz="1600" dirty="0" err="1" smtClean="0">
                          <a:latin typeface="Cambria" panose="02040503050406030204" pitchFamily="18" charset="0"/>
                        </a:rPr>
                        <a:t>only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Acceso a páginas concretas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462967"/>
                  </a:ext>
                </a:extLst>
              </a:tr>
            </a:tbl>
          </a:graphicData>
        </a:graphic>
      </p:graphicFrame>
      <p:sp>
        <p:nvSpPr>
          <p:cNvPr id="21" name="Rectángulo 20"/>
          <p:cNvSpPr/>
          <p:nvPr/>
        </p:nvSpPr>
        <p:spPr>
          <a:xfrm>
            <a:off x="523611" y="5664814"/>
            <a:ext cx="2284903" cy="3199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/>
          <p:cNvSpPr txBox="1"/>
          <p:nvPr/>
        </p:nvSpPr>
        <p:spPr>
          <a:xfrm>
            <a:off x="6357637" y="5006160"/>
            <a:ext cx="314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Confirmar invitación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23" name="Shape 163"/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75873" y="4947826"/>
            <a:ext cx="481764" cy="486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" name="Conector angular 33"/>
          <p:cNvCxnSpPr>
            <a:endCxn id="21" idx="3"/>
          </p:cNvCxnSpPr>
          <p:nvPr/>
        </p:nvCxnSpPr>
        <p:spPr>
          <a:xfrm rot="10800000" flipV="1">
            <a:off x="2808515" y="3744684"/>
            <a:ext cx="3656267" cy="2080093"/>
          </a:xfrm>
          <a:prstGeom prst="bentConnector3">
            <a:avLst>
              <a:gd name="adj1" fmla="val 29457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angular 40"/>
          <p:cNvCxnSpPr/>
          <p:nvPr/>
        </p:nvCxnSpPr>
        <p:spPr>
          <a:xfrm rot="10800000" flipV="1">
            <a:off x="4833258" y="5314081"/>
            <a:ext cx="2950029" cy="978389"/>
          </a:xfrm>
          <a:prstGeom prst="bentConnector3">
            <a:avLst>
              <a:gd name="adj1" fmla="val 185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ángulo redondeado 42"/>
          <p:cNvSpPr/>
          <p:nvPr/>
        </p:nvSpPr>
        <p:spPr>
          <a:xfrm>
            <a:off x="6116437" y="194249"/>
            <a:ext cx="5638800" cy="999284"/>
          </a:xfrm>
          <a:prstGeom prst="roundRect">
            <a:avLst/>
          </a:prstGeom>
          <a:solidFill>
            <a:srgbClr val="BC55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>
                <a:latin typeface="Cambria" panose="02040503050406030204" pitchFamily="18" charset="0"/>
              </a:rPr>
              <a:t>El principal objetivo de una wiki es colaborar con otros en la elaboración de </a:t>
            </a:r>
            <a:r>
              <a:rPr lang="es-ES" dirty="0" smtClean="0">
                <a:latin typeface="Cambria" panose="02040503050406030204" pitchFamily="18" charset="0"/>
              </a:rPr>
              <a:t>contenido. Así, el primer paso es invitar a los miembros del grupo de trabajo.</a:t>
            </a:r>
            <a:endParaRPr lang="es-E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75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193" y="2288824"/>
            <a:ext cx="6379920" cy="434641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98" y="4049692"/>
            <a:ext cx="4258269" cy="2105319"/>
          </a:xfrm>
          <a:prstGeom prst="rect">
            <a:avLst/>
          </a:prstGeom>
        </p:spPr>
      </p:pic>
      <p:sp>
        <p:nvSpPr>
          <p:cNvPr id="4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" name="CuadroTexto 7"/>
          <p:cNvSpPr txBox="1"/>
          <p:nvPr/>
        </p:nvSpPr>
        <p:spPr>
          <a:xfrm>
            <a:off x="812147" y="1697543"/>
            <a:ext cx="3576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Crear una nueva página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9" name="Shape 121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924" y="1691640"/>
            <a:ext cx="482328" cy="486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25" y="2178209"/>
            <a:ext cx="2619741" cy="1438476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982225" y="2249424"/>
            <a:ext cx="2619741" cy="4572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1847088" y="5675836"/>
            <a:ext cx="905256" cy="2860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6213981" y="1691640"/>
            <a:ext cx="314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Añadir y editar contenidos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5" name="Shape 149"/>
          <p:cNvPicPr preferRelativeResize="0">
            <a:picLocks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3685" y="1691640"/>
            <a:ext cx="482400" cy="4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ángulo redondeado 15"/>
          <p:cNvSpPr/>
          <p:nvPr/>
        </p:nvSpPr>
        <p:spPr>
          <a:xfrm>
            <a:off x="6975030" y="198628"/>
            <a:ext cx="4356999" cy="999284"/>
          </a:xfrm>
          <a:prstGeom prst="roundRect">
            <a:avLst/>
          </a:prstGeom>
          <a:solidFill>
            <a:srgbClr val="BC55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Cambria" panose="02040503050406030204" pitchFamily="18" charset="0"/>
              </a:rPr>
              <a:t>Además de texto, en cada página de la wiki es posible añadir enlaces internos o externos, imágenes y archivos adjuntos</a:t>
            </a:r>
            <a:endParaRPr lang="es-ES" dirty="0">
              <a:latin typeface="Cambria" panose="02040503050406030204" pitchFamily="18" charset="0"/>
            </a:endParaRPr>
          </a:p>
        </p:txBody>
      </p:sp>
      <p:cxnSp>
        <p:nvCxnSpPr>
          <p:cNvPr id="17" name="Conector angular 16"/>
          <p:cNvCxnSpPr>
            <a:stCxn id="12" idx="3"/>
          </p:cNvCxnSpPr>
          <p:nvPr/>
        </p:nvCxnSpPr>
        <p:spPr>
          <a:xfrm>
            <a:off x="3601966" y="2478024"/>
            <a:ext cx="512834" cy="1920240"/>
          </a:xfrm>
          <a:prstGeom prst="bentConnector2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6336825" y="2292824"/>
            <a:ext cx="638205" cy="28420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/>
        </p:nvSpPr>
        <p:spPr>
          <a:xfrm>
            <a:off x="5795190" y="6285722"/>
            <a:ext cx="703561" cy="28420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Shape 66"/>
          <p:cNvSpPr txBox="1"/>
          <p:nvPr/>
        </p:nvSpPr>
        <p:spPr>
          <a:xfrm>
            <a:off x="11867" y="183761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 EN PBWORKS: </a:t>
            </a:r>
            <a:endParaRPr lang="es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7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CREAR Y EDITAR CONTENIDO</a:t>
            </a:r>
            <a:endParaRPr sz="27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1702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062" y="2899295"/>
            <a:ext cx="6358346" cy="3721959"/>
          </a:xfrm>
          <a:prstGeom prst="rect">
            <a:avLst/>
          </a:prstGeom>
        </p:spPr>
      </p:pic>
      <p:sp>
        <p:nvSpPr>
          <p:cNvPr id="4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8" name="Rectángulo 17"/>
          <p:cNvSpPr/>
          <p:nvPr/>
        </p:nvSpPr>
        <p:spPr>
          <a:xfrm>
            <a:off x="6300249" y="2872530"/>
            <a:ext cx="638205" cy="28420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Shape 66"/>
          <p:cNvSpPr txBox="1"/>
          <p:nvPr/>
        </p:nvSpPr>
        <p:spPr>
          <a:xfrm>
            <a:off x="11867" y="183761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 EN PBWORKS: </a:t>
            </a:r>
            <a:endParaRPr lang="es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7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CREAR Y EDITAR CONTENIDO</a:t>
            </a:r>
            <a:endParaRPr sz="27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268023" y="1832891"/>
            <a:ext cx="5004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En </a:t>
            </a:r>
            <a:r>
              <a:rPr lang="es-ES" sz="1600" dirty="0" err="1" smtClean="0">
                <a:latin typeface="Cambria" panose="02040503050406030204" pitchFamily="18" charset="0"/>
              </a:rPr>
              <a:t>PBWorks</a:t>
            </a:r>
            <a:r>
              <a:rPr lang="es-ES" sz="1600" dirty="0" smtClean="0">
                <a:latin typeface="Cambria" panose="02040503050406030204" pitchFamily="18" charset="0"/>
              </a:rPr>
              <a:t> la edición colaborativa se desarrolla de forma asíncrona, por lo que dos miembros no pueden editar el mismo contenido de forma simultánea.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268023" y="2899295"/>
            <a:ext cx="50049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En el modo vista [VIEW] recibiremos un aviso si otro miembro de nuestro grupo está editando en ese momento la página o documento, lo que significa que la edición estará bloqueada para el resto de miembros.. 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851" y="4329766"/>
            <a:ext cx="2999232" cy="1460802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1191851" y="4329766"/>
            <a:ext cx="638205" cy="28420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/>
        </p:nvSpPr>
        <p:spPr>
          <a:xfrm>
            <a:off x="1268001" y="5435312"/>
            <a:ext cx="2087847" cy="28420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5675062" y="183289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Pese a que el contenido está bloqueado cuando otro miembro se encuentra editando, en caso de necesidad, se puede desbloquear mediante la opción [</a:t>
            </a:r>
            <a:r>
              <a:rPr lang="es-ES" sz="1600" dirty="0" err="1" smtClean="0">
                <a:latin typeface="Cambria" panose="02040503050406030204" pitchFamily="18" charset="0"/>
              </a:rPr>
              <a:t>Steal</a:t>
            </a:r>
            <a:r>
              <a:rPr lang="es-ES" sz="1600" dirty="0" smtClean="0">
                <a:latin typeface="Cambria" panose="02040503050406030204" pitchFamily="18" charset="0"/>
              </a:rPr>
              <a:t> </a:t>
            </a:r>
            <a:r>
              <a:rPr lang="es-ES" sz="1600" dirty="0" err="1" smtClean="0">
                <a:latin typeface="Cambria" panose="02040503050406030204" pitchFamily="18" charset="0"/>
              </a:rPr>
              <a:t>lock</a:t>
            </a:r>
            <a:r>
              <a:rPr lang="es-ES" sz="1600" dirty="0" smtClean="0">
                <a:latin typeface="Cambria" panose="02040503050406030204" pitchFamily="18" charset="0"/>
              </a:rPr>
              <a:t>] desde el modo edición [EDIT]. 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10219977" y="5297411"/>
            <a:ext cx="752823" cy="28420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653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3" name="Rectángulo redondeado 42"/>
          <p:cNvSpPr/>
          <p:nvPr/>
        </p:nvSpPr>
        <p:spPr>
          <a:xfrm>
            <a:off x="6357637" y="194249"/>
            <a:ext cx="5260683" cy="999284"/>
          </a:xfrm>
          <a:prstGeom prst="roundRect">
            <a:avLst/>
          </a:prstGeom>
          <a:solidFill>
            <a:srgbClr val="BC55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>
                <a:latin typeface="Cambria" panose="02040503050406030204" pitchFamily="18" charset="0"/>
              </a:rPr>
              <a:t>En un espacio de trabajo colaborativo como la wiki es fundamental dar y recibir retroalimentación con el objetivo de llegar a un contenido consensuado.</a:t>
            </a:r>
            <a:endParaRPr lang="es-ES" dirty="0">
              <a:latin typeface="Cambria" panose="02040503050406030204" pitchFamily="18" charset="0"/>
            </a:endParaRPr>
          </a:p>
        </p:txBody>
      </p:sp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133368"/>
              </p:ext>
            </p:extLst>
          </p:nvPr>
        </p:nvGraphicFramePr>
        <p:xfrm>
          <a:off x="576072" y="1970314"/>
          <a:ext cx="10652760" cy="4126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9344">
                  <a:extLst>
                    <a:ext uri="{9D8B030D-6E8A-4147-A177-3AD203B41FA5}">
                      <a16:colId xmlns:a16="http://schemas.microsoft.com/office/drawing/2014/main" val="1670801388"/>
                    </a:ext>
                  </a:extLst>
                </a:gridCol>
                <a:gridCol w="1353312">
                  <a:extLst>
                    <a:ext uri="{9D8B030D-6E8A-4147-A177-3AD203B41FA5}">
                      <a16:colId xmlns:a16="http://schemas.microsoft.com/office/drawing/2014/main" val="820381398"/>
                    </a:ext>
                  </a:extLst>
                </a:gridCol>
                <a:gridCol w="826034">
                  <a:extLst>
                    <a:ext uri="{9D8B030D-6E8A-4147-A177-3AD203B41FA5}">
                      <a16:colId xmlns:a16="http://schemas.microsoft.com/office/drawing/2014/main" val="4028450089"/>
                    </a:ext>
                  </a:extLst>
                </a:gridCol>
                <a:gridCol w="3887478">
                  <a:extLst>
                    <a:ext uri="{9D8B030D-6E8A-4147-A177-3AD203B41FA5}">
                      <a16:colId xmlns:a16="http://schemas.microsoft.com/office/drawing/2014/main" val="1959471620"/>
                    </a:ext>
                  </a:extLst>
                </a:gridCol>
                <a:gridCol w="2976592">
                  <a:extLst>
                    <a:ext uri="{9D8B030D-6E8A-4147-A177-3AD203B41FA5}">
                      <a16:colId xmlns:a16="http://schemas.microsoft.com/office/drawing/2014/main" val="1920869894"/>
                    </a:ext>
                  </a:extLst>
                </a:gridCol>
              </a:tblGrid>
              <a:tr h="316470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Acción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Comunicación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Modo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Descripción 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Visualización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105765"/>
                  </a:ext>
                </a:extLst>
              </a:tr>
              <a:tr h="949409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Comentar</a:t>
                      </a:r>
                    </a:p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[</a:t>
                      </a:r>
                      <a:r>
                        <a:rPr lang="es-ES" sz="1400" dirty="0" err="1" smtClean="0">
                          <a:latin typeface="Cambria" panose="02040503050406030204" pitchFamily="18" charset="0"/>
                        </a:rPr>
                        <a:t>Add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 a </a:t>
                      </a:r>
                      <a:r>
                        <a:rPr lang="es-ES" sz="1400" dirty="0" err="1" smtClean="0">
                          <a:latin typeface="Cambria" panose="02040503050406030204" pitchFamily="18" charset="0"/>
                        </a:rPr>
                        <a:t>comment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]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Asíncrona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Vista [VIEW]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Para facilitar la comunicación entre los miembros del espacio de trabajo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e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s posible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añadir comentarios y responder a los mismos de forma anidada.</a:t>
                      </a:r>
                    </a:p>
                    <a:p>
                      <a:endParaRPr lang="es-ES" sz="1400" baseline="0" dirty="0" smtClean="0">
                        <a:latin typeface="Cambria" panose="02040503050406030204" pitchFamily="18" charset="0"/>
                      </a:endParaRPr>
                    </a:p>
                    <a:p>
                      <a:endParaRPr lang="es-ES" sz="1400" baseline="0" dirty="0" smtClean="0">
                        <a:latin typeface="Cambria" panose="02040503050406030204" pitchFamily="18" charset="0"/>
                      </a:endParaRPr>
                    </a:p>
                    <a:p>
                      <a:endParaRPr lang="es-ES" sz="1400" dirty="0" smtClean="0">
                        <a:latin typeface="Cambria" panose="02040503050406030204" pitchFamily="18" charset="0"/>
                      </a:endParaRPr>
                    </a:p>
                    <a:p>
                      <a:endParaRPr lang="es-ES" sz="1400" dirty="0" smtClean="0">
                        <a:latin typeface="Cambria" panose="02040503050406030204" pitchFamily="18" charset="0"/>
                      </a:endParaRPr>
                    </a:p>
                    <a:p>
                      <a:endParaRPr lang="es-ES" sz="1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866684"/>
                  </a:ext>
                </a:extLst>
              </a:tr>
              <a:tr h="1060174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Describir cambios</a:t>
                      </a:r>
                    </a:p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[Describe </a:t>
                      </a:r>
                      <a:r>
                        <a:rPr lang="es-ES" sz="1400" dirty="0" err="1" smtClean="0">
                          <a:latin typeface="Cambria" panose="02040503050406030204" pitchFamily="18" charset="0"/>
                        </a:rPr>
                        <a:t>your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s-ES" sz="1400" dirty="0" err="1" smtClean="0">
                          <a:latin typeface="Cambria" panose="02040503050406030204" pitchFamily="18" charset="0"/>
                        </a:rPr>
                        <a:t>changes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]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Asíncrona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Edición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[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EDIT]</a:t>
                      </a:r>
                      <a:endParaRPr lang="es-ES" sz="1400" baseline="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  <a:p>
                      <a:endParaRPr lang="es-ES" sz="14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Cuando añadimos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o editamos una página de la wiki, podemos describir el cambio para explicar la modificación al resto de miembros del grupo.</a:t>
                      </a:r>
                    </a:p>
                    <a:p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Es posible ver la descripción del cambio en la información sobre la última edición de la página en el modo vista [VIEW]. Además, se visualiza en el historial de cambios [Page </a:t>
                      </a:r>
                      <a:r>
                        <a:rPr lang="es-ES" sz="1400" baseline="0" dirty="0" err="1" smtClean="0">
                          <a:latin typeface="Cambria" panose="02040503050406030204" pitchFamily="18" charset="0"/>
                        </a:rPr>
                        <a:t>history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].</a:t>
                      </a:r>
                    </a:p>
                    <a:p>
                      <a:endParaRPr lang="es-ES" sz="1400" baseline="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aseline="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721400"/>
                  </a:ext>
                </a:extLst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754" y="2326888"/>
            <a:ext cx="2517590" cy="191920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754" y="5215177"/>
            <a:ext cx="2543530" cy="54300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887" y="4655607"/>
            <a:ext cx="2731263" cy="34235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0817352" y="4655608"/>
            <a:ext cx="265798" cy="26881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Shape 66"/>
          <p:cNvSpPr txBox="1"/>
          <p:nvPr/>
        </p:nvSpPr>
        <p:spPr>
          <a:xfrm>
            <a:off x="11867" y="183761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 EN PBWORKS: </a:t>
            </a:r>
            <a:endParaRPr lang="es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RETROALIMENTACIÓN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6252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20000" y="1533150"/>
            <a:ext cx="4956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Cuando se realizan modificaciones en los contenidos de la wiki, se deben guardar dichos cambios.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20000" y="2734020"/>
            <a:ext cx="49569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En el modo vista [VIEW] de cada página, es posible acceder al historial de versiones [Page </a:t>
            </a:r>
            <a:r>
              <a:rPr lang="es-ES" sz="1600" dirty="0" err="1" smtClean="0">
                <a:latin typeface="Cambria" panose="02040503050406030204" pitchFamily="18" charset="0"/>
              </a:rPr>
              <a:t>history</a:t>
            </a:r>
            <a:r>
              <a:rPr lang="es-ES" sz="1600" dirty="0" smtClean="0">
                <a:latin typeface="Cambria" panose="02040503050406030204" pitchFamily="18" charset="0"/>
              </a:rPr>
              <a:t>].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337471" y="1533150"/>
            <a:ext cx="495697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En el historial de versiones de cada página figuran todas las modificaciones realizadas desde su creación con la información sobre cuándo y quién la realizó.</a:t>
            </a:r>
          </a:p>
          <a:p>
            <a:pPr algn="just"/>
            <a:endParaRPr lang="es-ES" sz="1200" dirty="0">
              <a:latin typeface="Cambria" panose="02040503050406030204" pitchFamily="18" charset="0"/>
            </a:endParaRPr>
          </a:p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Es posible comparar dichas versiones para conocer los cambios efectuados en cada una de ellas.</a:t>
            </a:r>
          </a:p>
        </p:txBody>
      </p:sp>
      <p:sp>
        <p:nvSpPr>
          <p:cNvPr id="17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65" y="2155946"/>
            <a:ext cx="952633" cy="41915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99" y="3258808"/>
            <a:ext cx="1596670" cy="508031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749363" y="3934890"/>
            <a:ext cx="459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latin typeface="Cambria" panose="02040503050406030204" pitchFamily="18" charset="0"/>
              </a:rPr>
              <a:t>Cada uno de los cambios realizados en una página de la wiki, da lugar a una versión (</a:t>
            </a:r>
            <a:r>
              <a:rPr lang="es-ES" sz="1600" i="1" dirty="0" err="1">
                <a:latin typeface="Cambria" panose="02040503050406030204" pitchFamily="18" charset="0"/>
              </a:rPr>
              <a:t>revision</a:t>
            </a:r>
            <a:r>
              <a:rPr lang="es-ES" sz="1600" dirty="0">
                <a:latin typeface="Cambria" panose="02040503050406030204" pitchFamily="18" charset="0"/>
              </a:rPr>
              <a:t>).</a:t>
            </a:r>
            <a:endParaRPr lang="es-ES" sz="1600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234" y="3102810"/>
            <a:ext cx="2692097" cy="1768154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35" b="87662"/>
          <a:stretch/>
        </p:blipFill>
        <p:spPr>
          <a:xfrm>
            <a:off x="774666" y="4526809"/>
            <a:ext cx="1542004" cy="266667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6433234" y="4870964"/>
            <a:ext cx="4861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/>
              <a:t>Al pinchar sobre la fecha de cada modificación accedemos a su visualización completa, desde donde podemos reestablecer la versión.</a:t>
            </a:r>
            <a:endParaRPr lang="es-ES" sz="1600" dirty="0"/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234" y="5701961"/>
            <a:ext cx="3595196" cy="632059"/>
          </a:xfrm>
          <a:prstGeom prst="rect">
            <a:avLst/>
          </a:prstGeom>
        </p:spPr>
      </p:pic>
      <p:sp>
        <p:nvSpPr>
          <p:cNvPr id="24" name="Shape 66"/>
          <p:cNvSpPr txBox="1"/>
          <p:nvPr/>
        </p:nvSpPr>
        <p:spPr>
          <a:xfrm>
            <a:off x="11867" y="183761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 EN PBWORKS: </a:t>
            </a:r>
            <a:endParaRPr lang="es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CONTROL DE VERSIONES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7150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/>
          <p:nvPr/>
        </p:nvSpPr>
        <p:spPr>
          <a:xfrm>
            <a:off x="1812200" y="1475367"/>
            <a:ext cx="8567600" cy="10092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58" name="Google Shape;258;p29"/>
          <p:cNvSpPr/>
          <p:nvPr/>
        </p:nvSpPr>
        <p:spPr>
          <a:xfrm>
            <a:off x="1812200" y="2484567"/>
            <a:ext cx="8567600" cy="2697600"/>
          </a:xfrm>
          <a:prstGeom prst="rect">
            <a:avLst/>
          </a:prstGeom>
          <a:solidFill>
            <a:srgbClr val="F0E8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>
                <a:solidFill>
                  <a:srgbClr val="BC556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lang="es-ES" sz="2400" b="1" dirty="0">
              <a:solidFill>
                <a:srgbClr val="BC5561"/>
              </a:solidFill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endParaRPr lang="es-ES" sz="2400" b="1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¡Si tienes dudas pregunta a los bibliotecarios!</a:t>
            </a:r>
          </a:p>
        </p:txBody>
      </p:sp>
      <p:sp>
        <p:nvSpPr>
          <p:cNvPr id="259" name="Google Shape;259;p29"/>
          <p:cNvSpPr txBox="1"/>
          <p:nvPr/>
        </p:nvSpPr>
        <p:spPr>
          <a:xfrm>
            <a:off x="3707500" y="1557567"/>
            <a:ext cx="5656400" cy="7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40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40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907043" y="2706624"/>
            <a:ext cx="2377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Cambria" panose="02040503050406030204" pitchFamily="18" charset="0"/>
                <a:hlinkClick r:id="rId3"/>
              </a:rPr>
              <a:t>Manual de </a:t>
            </a:r>
            <a:r>
              <a:rPr lang="es-ES" sz="2000" dirty="0" err="1" smtClean="0">
                <a:latin typeface="Cambria" panose="02040503050406030204" pitchFamily="18" charset="0"/>
                <a:hlinkClick r:id="rId3"/>
              </a:rPr>
              <a:t>PBWorks</a:t>
            </a:r>
            <a:endParaRPr lang="es-ES" sz="2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20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3945167" y="0"/>
            <a:ext cx="8246800" cy="68580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18" name="Shape 218"/>
          <p:cNvSpPr/>
          <p:nvPr/>
        </p:nvSpPr>
        <p:spPr>
          <a:xfrm>
            <a:off x="3945167" y="4218467"/>
            <a:ext cx="4812800" cy="6656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219" name="Shape 2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56" y="4218467"/>
            <a:ext cx="3788211" cy="6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385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132320" y="609599"/>
            <a:ext cx="3727269" cy="246221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579417" y="1206149"/>
            <a:ext cx="88946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  <a:endParaRPr lang="es-E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LA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600" b="1" dirty="0"/>
          </a:p>
          <a:p>
            <a:pPr algn="ctr"/>
            <a:r>
              <a:rPr lang="es-ES" sz="1600" b="1" dirty="0"/>
              <a:t> </a:t>
            </a:r>
            <a:endParaRPr lang="es-ES" sz="1600" dirty="0"/>
          </a:p>
          <a:p>
            <a:pPr algn="ctr"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2.4. Colaboración mediante tecnologías digitales:</a:t>
            </a:r>
          </a:p>
          <a:p>
            <a:pPr algn="ctr"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4. Wikis</a:t>
            </a:r>
          </a:p>
          <a:p>
            <a:pPr algn="ctr"/>
            <a:endParaRPr lang="es-ES" sz="1600" dirty="0"/>
          </a:p>
          <a:p>
            <a:pPr algn="ctr"/>
            <a:r>
              <a:rPr lang="es-ES" sz="1600" dirty="0"/>
              <a:t> </a:t>
            </a:r>
            <a:endParaRPr lang="es-ES" sz="1600" dirty="0" smtClean="0"/>
          </a:p>
          <a:p>
            <a:pPr algn="ctr"/>
            <a:endParaRPr lang="es-ES" sz="1600" dirty="0"/>
          </a:p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92946" y="4006916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24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563437" y="4889738"/>
            <a:ext cx="44060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24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3468947" y="5428040"/>
            <a:ext cx="5115560" cy="65033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551" y="4723181"/>
            <a:ext cx="1292884" cy="45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07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11867" y="0"/>
            <a:ext cx="3909600" cy="68580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55" name="Shape 55"/>
          <p:cNvSpPr/>
          <p:nvPr/>
        </p:nvSpPr>
        <p:spPr>
          <a:xfrm>
            <a:off x="233700" y="1425967"/>
            <a:ext cx="3664000" cy="24468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3897733" y="1425966"/>
            <a:ext cx="4146809" cy="1393433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59" name="Shape 59"/>
          <p:cNvSpPr txBox="1"/>
          <p:nvPr/>
        </p:nvSpPr>
        <p:spPr>
          <a:xfrm>
            <a:off x="4143267" y="1709386"/>
            <a:ext cx="3683561" cy="826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8C3743"/>
                </a:solidFill>
                <a:effectLst/>
                <a:uLnTx/>
                <a:uFillTx/>
                <a:latin typeface="Franklin Gothic"/>
                <a:ea typeface="Franklin Gothic"/>
                <a:cs typeface="Franklin Gothic"/>
                <a:sym typeface="Franklin Gothic"/>
              </a:rPr>
              <a:t>WIKIS</a:t>
            </a:r>
            <a:endParaRPr kumimoji="0" sz="4000" b="1" i="0" u="none" strike="noStrike" kern="0" cap="none" spc="0" normalizeH="0" baseline="0" noProof="0" dirty="0">
              <a:ln>
                <a:noFill/>
              </a:ln>
              <a:solidFill>
                <a:srgbClr val="8C3743"/>
              </a:solidFill>
              <a:effectLst/>
              <a:uLnTx/>
              <a:uFillTx/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79267" y="5671801"/>
            <a:ext cx="4120767" cy="72403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58"/>
          <p:cNvSpPr txBox="1"/>
          <p:nvPr/>
        </p:nvSpPr>
        <p:spPr>
          <a:xfrm>
            <a:off x="203501" y="1425967"/>
            <a:ext cx="3595615" cy="23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s" sz="2400" b="0" i="0" u="none" strike="noStrike" kern="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mbria"/>
                <a:ea typeface="Cambria"/>
                <a:cs typeface="Cambria"/>
                <a:sym typeface="Cambria"/>
              </a:rPr>
              <a:t>Comunicación y colaboración. 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s" sz="2400" b="0" i="0" u="none" strike="noStrike" kern="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mbria"/>
                <a:ea typeface="Cambria"/>
                <a:cs typeface="Cambria"/>
                <a:sym typeface="Cambria"/>
              </a:rPr>
              <a:t>Colaboración mediante tecnologías digitales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mbria"/>
              <a:ea typeface="Cambria"/>
              <a:cs typeface="Cambria"/>
              <a:sym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51999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" y="2926907"/>
            <a:ext cx="4266752" cy="2541600"/>
          </a:xfrm>
          <a:prstGeom prst="rect">
            <a:avLst/>
          </a:prstGeom>
        </p:spPr>
      </p:pic>
      <p:sp>
        <p:nvSpPr>
          <p:cNvPr id="6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" sz="3867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kumimoji="0" sz="3867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1164667" y="1841867"/>
            <a:ext cx="77476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4139342" y="2926907"/>
            <a:ext cx="7161200" cy="3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Saber qué es y para qué sirve una wiki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/>
            </a:r>
            <a:br>
              <a:rPr kumimoji="0" lang="e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</a:br>
            <a:r>
              <a:rPr kumimoji="0" lang="e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/>
            </a:r>
            <a:br>
              <a:rPr kumimoji="0" lang="e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</a:br>
            <a:r>
              <a:rPr kumimoji="0" lang="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Conocer</a:t>
            </a:r>
            <a:r>
              <a:rPr kumimoji="0" lang="es" sz="2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 la herramienta de construcción de wikis PBWorks</a:t>
            </a:r>
            <a:endParaRPr kumimoji="0" lang="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9216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2008267" y="1685167"/>
            <a:ext cx="8234800" cy="42012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0" y="1019567"/>
            <a:ext cx="5014800" cy="6656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31465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2193000" y="1126500"/>
            <a:ext cx="28280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" sz="2400" b="1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1872809" y="1963038"/>
            <a:ext cx="7724000" cy="40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Definición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Características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Componentes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Ejemplo de éxito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Construir wikis: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PBWorks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Colaborar en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PBWorks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Invitar a otros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Crear y editar contenido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lang="es-ES" sz="2400" dirty="0">
                <a:solidFill>
                  <a:srgbClr val="FFFFFF"/>
                </a:solidFill>
                <a:latin typeface="Arial"/>
              </a:rPr>
              <a:t>R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etroalimentación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Control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versiones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Shape 78"/>
          <p:cNvSpPr/>
          <p:nvPr/>
        </p:nvSpPr>
        <p:spPr>
          <a:xfrm>
            <a:off x="2580967" y="2205379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Shape 79"/>
          <p:cNvSpPr/>
          <p:nvPr/>
        </p:nvSpPr>
        <p:spPr>
          <a:xfrm>
            <a:off x="2580967" y="2565633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2580967" y="2926704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1" name="Shape 81"/>
          <p:cNvSpPr/>
          <p:nvPr/>
        </p:nvSpPr>
        <p:spPr>
          <a:xfrm>
            <a:off x="2580967" y="3329366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2580967" y="3684085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2580967" y="4038804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469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69128" y="1709866"/>
            <a:ext cx="81564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Wiki es una herramienta para la </a:t>
            </a:r>
            <a:r>
              <a:rPr lang="es-ES" b="1" dirty="0" smtClean="0">
                <a:latin typeface="Cambria" panose="02040503050406030204" pitchFamily="18" charset="0"/>
              </a:rPr>
              <a:t>escritura colaborativa en línea </a:t>
            </a:r>
            <a:r>
              <a:rPr lang="es-ES" dirty="0" smtClean="0">
                <a:latin typeface="Cambria" panose="02040503050406030204" pitchFamily="18" charset="0"/>
              </a:rPr>
              <a:t>definida como un espacio web colaborativo donde cualquiera puede añadir contenido y editar o eliminar contenidos ya publicados.</a:t>
            </a:r>
          </a:p>
          <a:p>
            <a:pPr algn="just"/>
            <a:endParaRPr lang="es-ES" dirty="0">
              <a:latin typeface="Cambria" panose="02040503050406030204" pitchFamily="18" charset="0"/>
            </a:endParaRPr>
          </a:p>
          <a:p>
            <a:pPr algn="just"/>
            <a:r>
              <a:rPr lang="es-ES" dirty="0">
                <a:latin typeface="Cambria" panose="02040503050406030204" pitchFamily="18" charset="0"/>
              </a:rPr>
              <a:t>E</a:t>
            </a:r>
            <a:r>
              <a:rPr lang="es-ES" dirty="0" smtClean="0">
                <a:latin typeface="Cambria" panose="02040503050406030204" pitchFamily="18" charset="0"/>
              </a:rPr>
              <a:t>specíficamente diseñada para la </a:t>
            </a:r>
            <a:r>
              <a:rPr lang="es-ES" b="1" dirty="0" smtClean="0">
                <a:latin typeface="Cambria" panose="02040503050406030204" pitchFamily="18" charset="0"/>
              </a:rPr>
              <a:t>colaboración en grupo</a:t>
            </a:r>
            <a:r>
              <a:rPr lang="es-ES" dirty="0" smtClean="0">
                <a:latin typeface="Cambria" panose="02040503050406030204" pitchFamily="18" charset="0"/>
              </a:rPr>
              <a:t>, fomentando la participación conjunta de múltiples autores en la creación de conocimiento y caracterizada por una edición colaborativa dinámica, donde cualquier miembro puede usar, crear, modificar o incluso eliminar contenido previo.</a:t>
            </a:r>
          </a:p>
          <a:p>
            <a:pPr algn="just"/>
            <a:endParaRPr lang="es-ES" dirty="0">
              <a:latin typeface="Cambria" panose="02040503050406030204" pitchFamily="18" charset="0"/>
            </a:endParaRPr>
          </a:p>
          <a:p>
            <a:pPr algn="just"/>
            <a:r>
              <a:rPr lang="es-ES" dirty="0">
                <a:latin typeface="Cambria" panose="02040503050406030204" pitchFamily="18" charset="0"/>
              </a:rPr>
              <a:t>A</a:t>
            </a:r>
            <a:r>
              <a:rPr lang="es-ES" dirty="0" smtClean="0">
                <a:latin typeface="Cambria" panose="02040503050406030204" pitchFamily="18" charset="0"/>
              </a:rPr>
              <a:t> diferencia de otras herramientas web asíncronas como los blogs o los foros, facilitan un espacio para el trabajo en grupo que permite refinar ideas, resolver problemas y llegar a consensos mediante la </a:t>
            </a:r>
            <a:r>
              <a:rPr lang="es-ES" b="1" dirty="0" smtClean="0">
                <a:latin typeface="Cambria" panose="02040503050406030204" pitchFamily="18" charset="0"/>
              </a:rPr>
              <a:t>contribución</a:t>
            </a:r>
            <a:r>
              <a:rPr lang="es-ES" dirty="0" smtClean="0">
                <a:latin typeface="Cambria" panose="02040503050406030204" pitchFamily="18" charset="0"/>
              </a:rPr>
              <a:t> de los diferentes miembros a la elaboración de contenido.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3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DEFINICIÓN</a:t>
            </a:r>
            <a:endParaRPr sz="3867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927" y="1509966"/>
            <a:ext cx="4480997" cy="448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427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hape 66"/>
          <p:cNvSpPr txBox="1"/>
          <p:nvPr/>
        </p:nvSpPr>
        <p:spPr>
          <a:xfrm>
            <a:off x="361950" y="516333"/>
            <a:ext cx="5009117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CARACTERÍSTICAS</a:t>
            </a:r>
            <a:endParaRPr sz="3867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129143"/>
              </p:ext>
            </p:extLst>
          </p:nvPr>
        </p:nvGraphicFramePr>
        <p:xfrm>
          <a:off x="1066801" y="1871132"/>
          <a:ext cx="10163174" cy="4162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5074">
                  <a:extLst>
                    <a:ext uri="{9D8B030D-6E8A-4147-A177-3AD203B41FA5}">
                      <a16:colId xmlns:a16="http://schemas.microsoft.com/office/drawing/2014/main" val="1628269238"/>
                    </a:ext>
                  </a:extLst>
                </a:gridCol>
                <a:gridCol w="7658100">
                  <a:extLst>
                    <a:ext uri="{9D8B030D-6E8A-4147-A177-3AD203B41FA5}">
                      <a16:colId xmlns:a16="http://schemas.microsoft.com/office/drawing/2014/main" val="3683514526"/>
                    </a:ext>
                  </a:extLst>
                </a:gridCol>
              </a:tblGrid>
              <a:tr h="522378"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Característica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Descripción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838131"/>
                  </a:ext>
                </a:extLst>
              </a:tr>
              <a:tr h="753591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Cambria" panose="02040503050406030204" pitchFamily="18" charset="0"/>
                        </a:rPr>
                        <a:t>Rapidez</a:t>
                      </a:r>
                      <a:endParaRPr lang="es-ES" sz="2000" b="1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Las páginas de una</a:t>
                      </a:r>
                      <a:r>
                        <a:rPr lang="es-ES" sz="2000" baseline="0" dirty="0" smtClean="0">
                          <a:latin typeface="Cambria" panose="02040503050406030204" pitchFamily="18" charset="0"/>
                        </a:rPr>
                        <a:t> wiki pueden ser creadas, publicadas y modificadas de forma rápida.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958881"/>
                  </a:ext>
                </a:extLst>
              </a:tr>
              <a:tr h="778057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Cambria" panose="02040503050406030204" pitchFamily="18" charset="0"/>
                        </a:rPr>
                        <a:t>Sencillez</a:t>
                      </a:r>
                      <a:endParaRPr lang="es-ES" sz="2000" b="1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Para</a:t>
                      </a:r>
                      <a:r>
                        <a:rPr lang="es-ES" sz="2000" baseline="0" dirty="0" smtClean="0">
                          <a:latin typeface="Cambria" panose="02040503050406030204" pitchFamily="18" charset="0"/>
                        </a:rPr>
                        <a:t> dar formato a la wiki se utiliza una versión simplificada de HTML que facilita su creación.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704274"/>
                  </a:ext>
                </a:extLst>
              </a:tr>
              <a:tr h="1103068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Cambria" panose="02040503050406030204" pitchFamily="18" charset="0"/>
                        </a:rPr>
                        <a:t>Contenido</a:t>
                      </a:r>
                      <a:r>
                        <a:rPr lang="es-ES" sz="2000" b="1" baseline="0" dirty="0" smtClean="0">
                          <a:latin typeface="Cambria" panose="02040503050406030204" pitchFamily="18" charset="0"/>
                        </a:rPr>
                        <a:t> abierto</a:t>
                      </a:r>
                      <a:endParaRPr lang="es-ES" sz="2000" b="1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Cada miembro del equipo de trabajo puede crear,</a:t>
                      </a:r>
                      <a:r>
                        <a:rPr lang="es-ES" sz="2000" baseline="0" dirty="0" smtClean="0">
                          <a:latin typeface="Cambria" panose="02040503050406030204" pitchFamily="18" charset="0"/>
                        </a:rPr>
                        <a:t> modificar y eliminar contenido. La wiki se actualiza sin necesidad de una revisión previa a la publicación de los contenidos.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850921"/>
                  </a:ext>
                </a:extLst>
              </a:tr>
              <a:tr h="724873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Cambria" panose="02040503050406030204" pitchFamily="18" charset="0"/>
                        </a:rPr>
                        <a:t>Capacidad de mantenimiento</a:t>
                      </a:r>
                      <a:endParaRPr lang="es-ES" sz="2000" b="1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La wiki registra en un historial de versiones cada cambio en la edición</a:t>
                      </a:r>
                      <a:r>
                        <a:rPr lang="es-ES" sz="2000" baseline="0" dirty="0" smtClean="0">
                          <a:latin typeface="Cambria" panose="02040503050406030204" pitchFamily="18" charset="0"/>
                        </a:rPr>
                        <a:t> del contenido, permitiendo así gestionar estas versiones.</a:t>
                      </a:r>
                    </a:p>
                    <a:p>
                      <a:pPr algn="just"/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462967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914526" y="6034066"/>
            <a:ext cx="93154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Adaptado de </a:t>
            </a:r>
            <a:r>
              <a:rPr lang="en-US" sz="900" dirty="0"/>
              <a:t>Shih, </a:t>
            </a:r>
            <a:r>
              <a:rPr lang="en-US" sz="900" dirty="0" smtClean="0"/>
              <a:t>W., Tseng, S. </a:t>
            </a:r>
            <a:r>
              <a:rPr lang="en-US" sz="900" dirty="0"/>
              <a:t>y</a:t>
            </a:r>
            <a:r>
              <a:rPr lang="en-US" sz="900" dirty="0" smtClean="0"/>
              <a:t> Yang, C. </a:t>
            </a:r>
            <a:r>
              <a:rPr lang="en-US" sz="900" dirty="0"/>
              <a:t>(2008</a:t>
            </a:r>
            <a:r>
              <a:rPr lang="en-US" sz="900" dirty="0" smtClean="0"/>
              <a:t>). </a:t>
            </a:r>
            <a:r>
              <a:rPr lang="en-US" sz="900" dirty="0"/>
              <a:t>Wiki-based rapid prototyping for teaching-material design in e-Learning </a:t>
            </a:r>
            <a:r>
              <a:rPr lang="en-US" sz="900" dirty="0" smtClean="0"/>
              <a:t>grids. </a:t>
            </a:r>
            <a:r>
              <a:rPr lang="es-ES" sz="900" i="1" dirty="0" err="1"/>
              <a:t>Computer</a:t>
            </a:r>
            <a:r>
              <a:rPr lang="es-ES" sz="900" i="1" dirty="0"/>
              <a:t> &amp; </a:t>
            </a:r>
            <a:r>
              <a:rPr lang="es-ES" sz="900" i="1" dirty="0" err="1"/>
              <a:t>Education</a:t>
            </a:r>
            <a:r>
              <a:rPr lang="es-ES" sz="900" dirty="0"/>
              <a:t>, 57 (3). doi:10.1016/j.compedu.2007.10.007</a:t>
            </a:r>
          </a:p>
        </p:txBody>
      </p:sp>
    </p:spTree>
    <p:extLst>
      <p:ext uri="{BB962C8B-B14F-4D97-AF65-F5344CB8AC3E}">
        <p14:creationId xmlns:p14="http://schemas.microsoft.com/office/powerpoint/2010/main" val="1411011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COMPONENTES</a:t>
            </a:r>
            <a:endParaRPr sz="3867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951426"/>
              </p:ext>
            </p:extLst>
          </p:nvPr>
        </p:nvGraphicFramePr>
        <p:xfrm>
          <a:off x="1047751" y="1871133"/>
          <a:ext cx="10163174" cy="4364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74">
                  <a:extLst>
                    <a:ext uri="{9D8B030D-6E8A-4147-A177-3AD203B41FA5}">
                      <a16:colId xmlns:a16="http://schemas.microsoft.com/office/drawing/2014/main" val="1628269238"/>
                    </a:ext>
                  </a:extLst>
                </a:gridCol>
                <a:gridCol w="7543800">
                  <a:extLst>
                    <a:ext uri="{9D8B030D-6E8A-4147-A177-3AD203B41FA5}">
                      <a16:colId xmlns:a16="http://schemas.microsoft.com/office/drawing/2014/main" val="3683514526"/>
                    </a:ext>
                  </a:extLst>
                </a:gridCol>
              </a:tblGrid>
              <a:tr h="522378"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Componente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Descripción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838131"/>
                  </a:ext>
                </a:extLst>
              </a:tr>
              <a:tr h="511615"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Página</a:t>
                      </a:r>
                      <a:r>
                        <a:rPr lang="es-ES" sz="2000" baseline="0" dirty="0" smtClean="0">
                          <a:latin typeface="Cambria" panose="02040503050406030204" pitchFamily="18" charset="0"/>
                        </a:rPr>
                        <a:t> o artículo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Contenido principal de la wiki.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958881"/>
                  </a:ext>
                </a:extLst>
              </a:tr>
              <a:tr h="778057"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Apartado de edición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Facilita la creación y modificación de contenido.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704274"/>
                  </a:ext>
                </a:extLst>
              </a:tr>
              <a:tr h="1103068"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Apartado de discusión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Permite la interacción entre los miembros del espacio de trabajo, fomentando la retroalimentación</a:t>
                      </a:r>
                      <a:r>
                        <a:rPr lang="es-ES" sz="2000" baseline="0" dirty="0" smtClean="0">
                          <a:latin typeface="Cambria" panose="02040503050406030204" pitchFamily="18" charset="0"/>
                        </a:rPr>
                        <a:t> y el debate sobre los contenidos.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850921"/>
                  </a:ext>
                </a:extLst>
              </a:tr>
              <a:tr h="724873"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Historial de cambios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Permite</a:t>
                      </a:r>
                      <a:r>
                        <a:rPr lang="es-ES" sz="2000" baseline="0" dirty="0" smtClean="0">
                          <a:latin typeface="Cambria" panose="02040503050406030204" pitchFamily="18" charset="0"/>
                        </a:rPr>
                        <a:t> conocer los cambios realizados en el contenido, así como quién y cuándo se han realizado.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462967"/>
                  </a:ext>
                </a:extLst>
              </a:tr>
              <a:tr h="724873"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Motor de búsqueda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>
                          <a:latin typeface="Cambria" panose="02040503050406030204" pitchFamily="18" charset="0"/>
                        </a:rPr>
                        <a:t>Facilita la consulta de contenido dentro de la wiki.</a:t>
                      </a:r>
                      <a:endParaRPr lang="es-ES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499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7035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534314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La wiki más conocida es </a:t>
            </a:r>
            <a:r>
              <a:rPr lang="es-ES" b="1" dirty="0" smtClean="0"/>
              <a:t>Wikipedia</a:t>
            </a:r>
            <a:r>
              <a:rPr lang="es-ES" dirty="0" smtClean="0"/>
              <a:t>, enciclopedia en línea de contenido abierto donde cada artículo puede ser editado por los miembros de la wiki. Utiliza el motor de wikis </a:t>
            </a:r>
            <a:r>
              <a:rPr lang="es-ES" dirty="0" err="1" smtClean="0"/>
              <a:t>MediaWiki</a:t>
            </a:r>
            <a:r>
              <a:rPr lang="es-ES" dirty="0" smtClean="0"/>
              <a:t> y su gran éxito ha dado lugar a la creación de </a:t>
            </a:r>
            <a:r>
              <a:rPr lang="es-ES" dirty="0" err="1" smtClean="0"/>
              <a:t>Wikimedia</a:t>
            </a:r>
            <a:r>
              <a:rPr lang="es-ES" dirty="0" smtClean="0"/>
              <a:t> </a:t>
            </a:r>
            <a:r>
              <a:rPr lang="es-ES" dirty="0" err="1" smtClean="0"/>
              <a:t>Foundation</a:t>
            </a:r>
            <a:r>
              <a:rPr lang="es-ES" dirty="0" smtClean="0"/>
              <a:t>, organización que tiene como objetivo la creación de </a:t>
            </a:r>
            <a:r>
              <a:rPr lang="es-ES" b="1" dirty="0" smtClean="0"/>
              <a:t>conocimiento abierto</a:t>
            </a:r>
            <a:r>
              <a:rPr lang="es-ES" dirty="0" smtClean="0"/>
              <a:t> basado en wikis.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341" y="1460311"/>
            <a:ext cx="3874459" cy="4449170"/>
          </a:xfrm>
          <a:prstGeom prst="rect">
            <a:avLst/>
          </a:prstGeom>
        </p:spPr>
      </p:pic>
      <p:sp>
        <p:nvSpPr>
          <p:cNvPr id="7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Shape 66"/>
          <p:cNvSpPr txBox="1"/>
          <p:nvPr/>
        </p:nvSpPr>
        <p:spPr>
          <a:xfrm>
            <a:off x="150125" y="516333"/>
            <a:ext cx="5220942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EJEMPLO DE ÉXITO</a:t>
            </a:r>
            <a:endParaRPr sz="3867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6049081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1641</TotalTime>
  <Words>1143</Words>
  <Application>Microsoft Office PowerPoint</Application>
  <PresentationFormat>Panorámica</PresentationFormat>
  <Paragraphs>153</Paragraphs>
  <Slides>18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8" baseType="lpstr">
      <vt:lpstr>Arial</vt:lpstr>
      <vt:lpstr>Bliss Pro</vt:lpstr>
      <vt:lpstr>Calibri</vt:lpstr>
      <vt:lpstr>Calibri Light</vt:lpstr>
      <vt:lpstr>Cambria</vt:lpstr>
      <vt:lpstr>Candara</vt:lpstr>
      <vt:lpstr>Franklin Gothic</vt:lpstr>
      <vt:lpstr>Verdana</vt:lpstr>
      <vt:lpstr>Tema de Office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UC3M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GARCIA HERNANDEZ, PABLO</dc:creator>
  <cp:lastModifiedBy>Garbiñe Ustarroz</cp:lastModifiedBy>
  <cp:revision>83</cp:revision>
  <dcterms:created xsi:type="dcterms:W3CDTF">2018-08-24T06:30:56Z</dcterms:created>
  <dcterms:modified xsi:type="dcterms:W3CDTF">2019-07-18T15:20:16Z</dcterms:modified>
</cp:coreProperties>
</file>