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</p:sldIdLst>
  <p:sldSz cx="10287000" cy="182880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Lato" panose="020F0502020204030203" pitchFamily="34" charset="0"/>
      <p:regular r:id="rId8"/>
      <p:bold r:id="rId9"/>
    </p:embeddedFont>
    <p:embeddedFont>
      <p:font typeface="Lato Bold" panose="020F0502020204030203" charset="0"/>
      <p:regular r:id="rId10"/>
    </p:embeddedFont>
    <p:embeddedFont>
      <p:font typeface="Lato Bold Italics" panose="020B0604020202020204" charset="0"/>
      <p:regular r:id="rId11"/>
    </p:embeddedFont>
    <p:embeddedFont>
      <p:font typeface="Roboto Bold" panose="020B0604020202020204" charset="0"/>
      <p:regular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0" d="100"/>
          <a:sy n="40" d="100"/>
        </p:scale>
        <p:origin x="3432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heme" Target="theme/theme1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8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hyperlink" Target="http://hdl.handle.net/10261/335232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hyperlink" Target="https://www.aneca.es/" TargetMode="External"/><Relationship Id="rId5" Type="http://schemas.openxmlformats.org/officeDocument/2006/relationships/image" Target="../media/image4.svg"/><Relationship Id="rId10" Type="http://schemas.openxmlformats.org/officeDocument/2006/relationships/hyperlink" Target="https://www.boe.es/eli/es/lo/2023/03/22/2/con" TargetMode="External"/><Relationship Id="rId4" Type="http://schemas.openxmlformats.org/officeDocument/2006/relationships/image" Target="../media/image3.png"/><Relationship Id="rId9" Type="http://schemas.openxmlformats.org/officeDocument/2006/relationships/hyperlink" Target="https://www.boe.es/eli/es/l/2011/06/01/14/con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neca.es/" TargetMode="External"/><Relationship Id="rId3" Type="http://schemas.openxmlformats.org/officeDocument/2006/relationships/image" Target="../media/image2.svg"/><Relationship Id="rId7" Type="http://schemas.openxmlformats.org/officeDocument/2006/relationships/hyperlink" Target="https://www.boe.es/eli/es/lo/2023/03/22/2/co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boe.es/eli/es/l/2011/06/01/14/con" TargetMode="External"/><Relationship Id="rId11" Type="http://schemas.openxmlformats.org/officeDocument/2006/relationships/image" Target="../media/image8.png"/><Relationship Id="rId5" Type="http://schemas.openxmlformats.org/officeDocument/2006/relationships/image" Target="../media/image4.sv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hyperlink" Target="http://hdl.handle.net/10261/33523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403411">
            <a:off x="-2780861" y="16689916"/>
            <a:ext cx="13352151" cy="4104550"/>
          </a:xfrm>
          <a:custGeom>
            <a:avLst/>
            <a:gdLst/>
            <a:ahLst/>
            <a:cxnLst/>
            <a:rect l="l" t="t" r="r" b="b"/>
            <a:pathLst>
              <a:path w="13352151" h="4104550">
                <a:moveTo>
                  <a:pt x="0" y="0"/>
                </a:moveTo>
                <a:lnTo>
                  <a:pt x="13352152" y="0"/>
                </a:lnTo>
                <a:lnTo>
                  <a:pt x="13352152" y="4104550"/>
                </a:lnTo>
                <a:lnTo>
                  <a:pt x="0" y="41045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3" name="Group 3"/>
          <p:cNvGrpSpPr/>
          <p:nvPr/>
        </p:nvGrpSpPr>
        <p:grpSpPr>
          <a:xfrm>
            <a:off x="-19050" y="2483799"/>
            <a:ext cx="10325100" cy="7101171"/>
            <a:chOff x="0" y="0"/>
            <a:chExt cx="2719368" cy="187026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19368" cy="1870267"/>
            </a:xfrm>
            <a:custGeom>
              <a:avLst/>
              <a:gdLst/>
              <a:ahLst/>
              <a:cxnLst/>
              <a:rect l="l" t="t" r="r" b="b"/>
              <a:pathLst>
                <a:path w="2719368" h="1870267">
                  <a:moveTo>
                    <a:pt x="18745" y="0"/>
                  </a:moveTo>
                  <a:lnTo>
                    <a:pt x="2700623" y="0"/>
                  </a:lnTo>
                  <a:cubicBezTo>
                    <a:pt x="2710975" y="0"/>
                    <a:pt x="2719368" y="8393"/>
                    <a:pt x="2719368" y="18745"/>
                  </a:cubicBezTo>
                  <a:lnTo>
                    <a:pt x="2719368" y="1851522"/>
                  </a:lnTo>
                  <a:cubicBezTo>
                    <a:pt x="2719368" y="1856493"/>
                    <a:pt x="2717393" y="1861261"/>
                    <a:pt x="2713878" y="1864777"/>
                  </a:cubicBezTo>
                  <a:cubicBezTo>
                    <a:pt x="2710362" y="1868292"/>
                    <a:pt x="2705594" y="1870267"/>
                    <a:pt x="2700623" y="1870267"/>
                  </a:cubicBezTo>
                  <a:lnTo>
                    <a:pt x="18745" y="1870267"/>
                  </a:lnTo>
                  <a:cubicBezTo>
                    <a:pt x="8393" y="1870267"/>
                    <a:pt x="0" y="1861875"/>
                    <a:pt x="0" y="1851522"/>
                  </a:cubicBezTo>
                  <a:lnTo>
                    <a:pt x="0" y="18745"/>
                  </a:lnTo>
                  <a:cubicBezTo>
                    <a:pt x="0" y="13774"/>
                    <a:pt x="1975" y="9006"/>
                    <a:pt x="5490" y="5490"/>
                  </a:cubicBezTo>
                  <a:cubicBezTo>
                    <a:pt x="9006" y="1975"/>
                    <a:pt x="13774" y="0"/>
                    <a:pt x="18745" y="0"/>
                  </a:cubicBezTo>
                  <a:close/>
                </a:path>
              </a:pathLst>
            </a:custGeom>
            <a:solidFill>
              <a:srgbClr val="CEDBDC">
                <a:alpha val="30980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719368" cy="19083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AutoShape 6"/>
          <p:cNvSpPr/>
          <p:nvPr/>
        </p:nvSpPr>
        <p:spPr>
          <a:xfrm>
            <a:off x="3742786" y="2483799"/>
            <a:ext cx="6563264" cy="0"/>
          </a:xfrm>
          <a:prstGeom prst="line">
            <a:avLst/>
          </a:prstGeom>
          <a:ln w="28575" cap="flat">
            <a:solidFill>
              <a:srgbClr val="DD414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ES"/>
          </a:p>
        </p:txBody>
      </p:sp>
      <p:sp>
        <p:nvSpPr>
          <p:cNvPr id="7" name="TextBox 7"/>
          <p:cNvSpPr txBox="1"/>
          <p:nvPr/>
        </p:nvSpPr>
        <p:spPr>
          <a:xfrm>
            <a:off x="719625" y="517712"/>
            <a:ext cx="9004112" cy="7867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6239"/>
              </a:lnSpc>
            </a:pPr>
            <a:r>
              <a:rPr lang="en-US" sz="4799" b="1" spc="71">
                <a:solidFill>
                  <a:srgbClr val="393D47"/>
                </a:solidFill>
                <a:latin typeface="Roboto Bold"/>
                <a:ea typeface="Roboto Bold"/>
                <a:cs typeface="Roboto Bold"/>
                <a:sym typeface="Roboto Bold"/>
              </a:rPr>
              <a:t>¿DÓNDE DEPOSITAR TUS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77927" y="4840806"/>
            <a:ext cx="4461975" cy="2089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599"/>
              </a:lnSpc>
            </a:pPr>
            <a:r>
              <a:rPr lang="en-US" sz="3999" b="1" dirty="0">
                <a:solidFill>
                  <a:srgbClr val="DD4141"/>
                </a:solidFill>
                <a:latin typeface="Lato Bold"/>
                <a:ea typeface="Lato Bold"/>
                <a:cs typeface="Lato Bold"/>
                <a:sym typeface="Lato Bold"/>
              </a:rPr>
              <a:t>EN REPOSITORIOS</a:t>
            </a:r>
          </a:p>
          <a:p>
            <a:pPr algn="just">
              <a:lnSpc>
                <a:spcPts val="5599"/>
              </a:lnSpc>
            </a:pPr>
            <a:r>
              <a:rPr lang="en-US" sz="3999" b="1" dirty="0">
                <a:solidFill>
                  <a:srgbClr val="DD4141"/>
                </a:solidFill>
                <a:latin typeface="Lato Bold"/>
                <a:ea typeface="Lato Bold"/>
                <a:cs typeface="Lato Bold"/>
                <a:sym typeface="Lato Bold"/>
              </a:rPr>
              <a:t>DE CONFIANZA</a:t>
            </a:r>
          </a:p>
        </p:txBody>
      </p:sp>
      <p:sp>
        <p:nvSpPr>
          <p:cNvPr id="9" name="Freeform 9"/>
          <p:cNvSpPr/>
          <p:nvPr/>
        </p:nvSpPr>
        <p:spPr>
          <a:xfrm>
            <a:off x="9685638" y="477609"/>
            <a:ext cx="243132" cy="194505"/>
          </a:xfrm>
          <a:custGeom>
            <a:avLst/>
            <a:gdLst/>
            <a:ahLst/>
            <a:cxnLst/>
            <a:rect l="l" t="t" r="r" b="b"/>
            <a:pathLst>
              <a:path w="243132" h="194505">
                <a:moveTo>
                  <a:pt x="0" y="0"/>
                </a:moveTo>
                <a:lnTo>
                  <a:pt x="243131" y="0"/>
                </a:lnTo>
                <a:lnTo>
                  <a:pt x="243131" y="194505"/>
                </a:lnTo>
                <a:lnTo>
                  <a:pt x="0" y="19450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0" name="Freeform 10"/>
          <p:cNvSpPr/>
          <p:nvPr/>
        </p:nvSpPr>
        <p:spPr>
          <a:xfrm rot="-5400000">
            <a:off x="2514333" y="7211107"/>
            <a:ext cx="1319659" cy="1631726"/>
          </a:xfrm>
          <a:custGeom>
            <a:avLst/>
            <a:gdLst/>
            <a:ahLst/>
            <a:cxnLst/>
            <a:rect l="l" t="t" r="r" b="b"/>
            <a:pathLst>
              <a:path w="1319659" h="1631726">
                <a:moveTo>
                  <a:pt x="0" y="0"/>
                </a:moveTo>
                <a:lnTo>
                  <a:pt x="1319659" y="0"/>
                </a:lnTo>
                <a:lnTo>
                  <a:pt x="1319659" y="1631727"/>
                </a:lnTo>
                <a:lnTo>
                  <a:pt x="0" y="163172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1" name="TextBox 11"/>
          <p:cNvSpPr txBox="1"/>
          <p:nvPr/>
        </p:nvSpPr>
        <p:spPr>
          <a:xfrm>
            <a:off x="872475" y="10032645"/>
            <a:ext cx="3672879" cy="4578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24"/>
              </a:lnSpc>
            </a:pPr>
            <a:r>
              <a:rPr lang="en-US" sz="2899" b="1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VENTAJAS</a:t>
            </a:r>
          </a:p>
        </p:txBody>
      </p:sp>
      <p:sp>
        <p:nvSpPr>
          <p:cNvPr id="12" name="Freeform 12"/>
          <p:cNvSpPr/>
          <p:nvPr/>
        </p:nvSpPr>
        <p:spPr>
          <a:xfrm>
            <a:off x="4308659" y="16002000"/>
            <a:ext cx="4949641" cy="1861421"/>
          </a:xfrm>
          <a:custGeom>
            <a:avLst/>
            <a:gdLst/>
            <a:ahLst/>
            <a:cxnLst/>
            <a:rect l="l" t="t" r="r" b="b"/>
            <a:pathLst>
              <a:path w="4949641" h="1861421">
                <a:moveTo>
                  <a:pt x="0" y="0"/>
                </a:moveTo>
                <a:lnTo>
                  <a:pt x="4949641" y="0"/>
                </a:lnTo>
                <a:lnTo>
                  <a:pt x="4949641" y="1861422"/>
                </a:lnTo>
                <a:lnTo>
                  <a:pt x="0" y="186142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3" name="AutoShape 13"/>
          <p:cNvSpPr/>
          <p:nvPr/>
        </p:nvSpPr>
        <p:spPr>
          <a:xfrm>
            <a:off x="3761836" y="9599257"/>
            <a:ext cx="6563264" cy="0"/>
          </a:xfrm>
          <a:prstGeom prst="line">
            <a:avLst/>
          </a:prstGeom>
          <a:ln w="28575" cap="flat">
            <a:solidFill>
              <a:srgbClr val="DD414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ES"/>
          </a:p>
        </p:txBody>
      </p:sp>
      <p:sp>
        <p:nvSpPr>
          <p:cNvPr id="14" name="Freeform 14"/>
          <p:cNvSpPr/>
          <p:nvPr/>
        </p:nvSpPr>
        <p:spPr>
          <a:xfrm rot="-5400000" flipH="1">
            <a:off x="2419522" y="3795948"/>
            <a:ext cx="1319659" cy="1631726"/>
          </a:xfrm>
          <a:custGeom>
            <a:avLst/>
            <a:gdLst/>
            <a:ahLst/>
            <a:cxnLst/>
            <a:rect l="l" t="t" r="r" b="b"/>
            <a:pathLst>
              <a:path w="1319659" h="1631726">
                <a:moveTo>
                  <a:pt x="1319659" y="0"/>
                </a:moveTo>
                <a:lnTo>
                  <a:pt x="0" y="0"/>
                </a:lnTo>
                <a:lnTo>
                  <a:pt x="0" y="1631727"/>
                </a:lnTo>
                <a:lnTo>
                  <a:pt x="1319659" y="1631727"/>
                </a:lnTo>
                <a:lnTo>
                  <a:pt x="1319659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5" name="TextBox 15"/>
          <p:cNvSpPr txBox="1"/>
          <p:nvPr/>
        </p:nvSpPr>
        <p:spPr>
          <a:xfrm>
            <a:off x="719625" y="1317119"/>
            <a:ext cx="9605475" cy="7867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6239"/>
              </a:lnSpc>
            </a:pPr>
            <a:r>
              <a:rPr lang="en-US" sz="4799" b="1" spc="71">
                <a:solidFill>
                  <a:srgbClr val="DD4141"/>
                </a:solidFill>
                <a:latin typeface="Roboto Bold"/>
                <a:ea typeface="Roboto Bold"/>
                <a:cs typeface="Roboto Bold"/>
                <a:sym typeface="Roboto Bold"/>
              </a:rPr>
              <a:t>DATOS DE INVESTIGACIÓN?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477927" y="10502862"/>
            <a:ext cx="9603337" cy="4747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9666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Asignan identificadores persistentes: DOI,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Handle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</a:t>
            </a:r>
          </a:p>
          <a:p>
            <a:pPr marL="599666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Cumplen con los requisitos de la </a:t>
            </a:r>
            <a:r>
              <a:rPr lang="es-ES" sz="2777" dirty="0">
                <a:solidFill>
                  <a:schemeClr val="accent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Ley de la Ciencia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, la </a:t>
            </a:r>
            <a:r>
              <a:rPr lang="es-ES" sz="2777" dirty="0">
                <a:solidFill>
                  <a:schemeClr val="accent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LOSU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y la </a:t>
            </a:r>
            <a:r>
              <a:rPr lang="es-ES" sz="2777" dirty="0">
                <a:solidFill>
                  <a:schemeClr val="accent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ANECA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</a:t>
            </a:r>
          </a:p>
          <a:p>
            <a:pPr marL="599666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Permiten describir los datos de forma completa. </a:t>
            </a:r>
          </a:p>
          <a:p>
            <a:pPr marL="599666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Protegen la integridad de los datos.</a:t>
            </a:r>
          </a:p>
          <a:p>
            <a:pPr marL="599666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Salvaguardan los derechos de acceso.</a:t>
            </a:r>
          </a:p>
          <a:p>
            <a:pPr marL="599666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Usan licencias abiertas (por ejemplo, Creative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Commons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).</a:t>
            </a:r>
          </a:p>
          <a:p>
            <a:pPr marL="599666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Aseguran la preservación de los datos.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4090205" y="2971800"/>
            <a:ext cx="6171511" cy="4325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59"/>
              </a:lnSpc>
            </a:pPr>
            <a:r>
              <a:rPr lang="en-US" sz="2471" b="1" dirty="0">
                <a:solidFill>
                  <a:srgbClr val="393D47"/>
                </a:solidFill>
                <a:latin typeface="Roboto Bold"/>
                <a:ea typeface="Roboto Bold"/>
                <a:cs typeface="Roboto Bold"/>
                <a:sym typeface="Roboto Bold"/>
              </a:rPr>
              <a:t>REPOSITORIOS INSTITUCIONALES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200822" y="8061213"/>
            <a:ext cx="5838825" cy="4320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52"/>
              </a:lnSpc>
            </a:pPr>
            <a:r>
              <a:rPr lang="en-US" sz="2466" b="1" dirty="0">
                <a:solidFill>
                  <a:srgbClr val="393D47"/>
                </a:solidFill>
                <a:latin typeface="Roboto Bold"/>
                <a:ea typeface="Roboto Bold"/>
                <a:cs typeface="Roboto Bold"/>
                <a:sym typeface="Roboto Bold"/>
              </a:rPr>
              <a:t>REPOSITORIOS TEMÁTICOS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520013" y="16180734"/>
            <a:ext cx="3788647" cy="384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000"/>
              </a:lnSpc>
            </a:pPr>
            <a:r>
              <a:rPr lang="en-US" sz="2400" b="1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Más información...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0" y="15455893"/>
            <a:ext cx="10261717" cy="2703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50"/>
              </a:lnSpc>
            </a:pPr>
            <a:r>
              <a:rPr lang="es-ES" sz="1800" b="1" dirty="0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Adaptado de: Bernal, Isabel (2023). </a:t>
            </a:r>
            <a:r>
              <a:rPr lang="es-ES" sz="1800" b="1" i="1" dirty="0">
                <a:solidFill>
                  <a:schemeClr val="accent2">
                    <a:lumMod val="75000"/>
                  </a:schemeClr>
                </a:solidFill>
                <a:latin typeface="Lato Bold Italics"/>
                <a:ea typeface="Lato Bold Italics"/>
                <a:cs typeface="Lato Bold Italics"/>
                <a:sym typeface="Lato Bold Italics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Buenas prácticas en repositorios de datos</a:t>
            </a:r>
            <a:r>
              <a:rPr lang="es-ES" sz="1800" b="1" dirty="0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.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0614B26-D898-4C24-A41D-9F92B8184AF7}"/>
              </a:ext>
            </a:extLst>
          </p:cNvPr>
          <p:cNvSpPr/>
          <p:nvPr/>
        </p:nvSpPr>
        <p:spPr>
          <a:xfrm>
            <a:off x="4782939" y="3722287"/>
            <a:ext cx="4461975" cy="364989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ESPACIO PARA PERSONALIZACIÓN </a:t>
            </a:r>
          </a:p>
          <a:p>
            <a:pPr algn="ctr"/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DE LA INSTITUCIÓN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08D4DC3E-C262-4B7E-A279-00CC7EC5DB8F}"/>
              </a:ext>
            </a:extLst>
          </p:cNvPr>
          <p:cNvSpPr/>
          <p:nvPr/>
        </p:nvSpPr>
        <p:spPr>
          <a:xfrm>
            <a:off x="1552375" y="16565544"/>
            <a:ext cx="3534330" cy="71063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ESPACIO PARA PERSONALIZACIÓN </a:t>
            </a:r>
          </a:p>
          <a:p>
            <a:pPr algn="ctr"/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DE LA INSTITUCIÓN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40BEA32-B1D4-496B-A4F1-AE181AAFAF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212" y="17839723"/>
            <a:ext cx="1722765" cy="60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403411">
            <a:off x="-2780861" y="16689916"/>
            <a:ext cx="13352151" cy="4104550"/>
          </a:xfrm>
          <a:custGeom>
            <a:avLst/>
            <a:gdLst/>
            <a:ahLst/>
            <a:cxnLst/>
            <a:rect l="l" t="t" r="r" b="b"/>
            <a:pathLst>
              <a:path w="13352151" h="4104550">
                <a:moveTo>
                  <a:pt x="0" y="0"/>
                </a:moveTo>
                <a:lnTo>
                  <a:pt x="13352152" y="0"/>
                </a:lnTo>
                <a:lnTo>
                  <a:pt x="13352152" y="4104550"/>
                </a:lnTo>
                <a:lnTo>
                  <a:pt x="0" y="41045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3" name="AutoShape 3"/>
          <p:cNvSpPr/>
          <p:nvPr/>
        </p:nvSpPr>
        <p:spPr>
          <a:xfrm>
            <a:off x="3698452" y="2438400"/>
            <a:ext cx="6563264" cy="0"/>
          </a:xfrm>
          <a:prstGeom prst="line">
            <a:avLst/>
          </a:prstGeom>
          <a:ln w="28575" cap="flat">
            <a:solidFill>
              <a:srgbClr val="DD414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ES"/>
          </a:p>
        </p:txBody>
      </p:sp>
      <p:sp>
        <p:nvSpPr>
          <p:cNvPr id="4" name="TextBox 4"/>
          <p:cNvSpPr txBox="1"/>
          <p:nvPr/>
        </p:nvSpPr>
        <p:spPr>
          <a:xfrm>
            <a:off x="681525" y="517712"/>
            <a:ext cx="9004112" cy="733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849"/>
              </a:lnSpc>
            </a:pPr>
            <a:r>
              <a:rPr lang="en-US" sz="4499" b="1" spc="67">
                <a:solidFill>
                  <a:srgbClr val="000000"/>
                </a:solidFill>
                <a:latin typeface="Roboto Bold"/>
                <a:ea typeface="Roboto Bold"/>
                <a:cs typeface="Roboto Bold"/>
                <a:sym typeface="Roboto Bold"/>
              </a:rPr>
              <a:t>¿REPOSITORIOS DE</a:t>
            </a:r>
            <a:r>
              <a:rPr lang="en-US" sz="4499" b="1" spc="67">
                <a:solidFill>
                  <a:srgbClr val="DD4141"/>
                </a:solidFill>
                <a:latin typeface="Roboto Bold"/>
                <a:ea typeface="Roboto Bold"/>
                <a:cs typeface="Roboto Bold"/>
                <a:sym typeface="Roboto Bold"/>
              </a:rPr>
              <a:t> DATOS</a:t>
            </a:r>
          </a:p>
        </p:txBody>
      </p:sp>
      <p:sp>
        <p:nvSpPr>
          <p:cNvPr id="5" name="Freeform 5"/>
          <p:cNvSpPr/>
          <p:nvPr/>
        </p:nvSpPr>
        <p:spPr>
          <a:xfrm>
            <a:off x="9685638" y="477609"/>
            <a:ext cx="243132" cy="194505"/>
          </a:xfrm>
          <a:custGeom>
            <a:avLst/>
            <a:gdLst/>
            <a:ahLst/>
            <a:cxnLst/>
            <a:rect l="l" t="t" r="r" b="b"/>
            <a:pathLst>
              <a:path w="243132" h="194505">
                <a:moveTo>
                  <a:pt x="0" y="0"/>
                </a:moveTo>
                <a:lnTo>
                  <a:pt x="243131" y="0"/>
                </a:lnTo>
                <a:lnTo>
                  <a:pt x="243131" y="194505"/>
                </a:lnTo>
                <a:lnTo>
                  <a:pt x="0" y="19450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6" name="TextBox 6"/>
          <p:cNvSpPr txBox="1"/>
          <p:nvPr/>
        </p:nvSpPr>
        <p:spPr>
          <a:xfrm>
            <a:off x="633384" y="5214013"/>
            <a:ext cx="9173819" cy="97211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es-ES" sz="2721" dirty="0">
                <a:solidFill>
                  <a:srgbClr val="393D47"/>
                </a:solidFill>
                <a:latin typeface="Lato"/>
                <a:ea typeface="Lato"/>
                <a:cs typeface="Lato"/>
                <a:sym typeface="Lato"/>
              </a:rPr>
              <a:t>Acepten </a:t>
            </a:r>
            <a:r>
              <a:rPr lang="es-ES" sz="2721" b="1" dirty="0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datos y metadatos </a:t>
            </a:r>
            <a:r>
              <a:rPr lang="es-ES" sz="2721" dirty="0">
                <a:solidFill>
                  <a:srgbClr val="393D47"/>
                </a:solidFill>
                <a:latin typeface="Lato"/>
                <a:ea typeface="Lato"/>
                <a:cs typeface="Lato"/>
                <a:sym typeface="Lato"/>
              </a:rPr>
              <a:t>según criterios definidos para garantizar la relevancia y la comprensión para los usuarios de los datos.</a:t>
            </a:r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es-ES" sz="2721" dirty="0">
                <a:solidFill>
                  <a:srgbClr val="393D47"/>
                </a:solidFill>
                <a:latin typeface="Lato"/>
                <a:ea typeface="Lato"/>
                <a:cs typeface="Lato"/>
                <a:sym typeface="Lato"/>
              </a:rPr>
              <a:t>Permitan a los usuarios </a:t>
            </a:r>
            <a:r>
              <a:rPr lang="es-ES" sz="2721" b="1" dirty="0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descubrir</a:t>
            </a:r>
            <a:r>
              <a:rPr lang="es-ES" sz="2721" dirty="0">
                <a:solidFill>
                  <a:srgbClr val="393D47"/>
                </a:solidFill>
                <a:latin typeface="Lato"/>
                <a:ea typeface="Lato"/>
                <a:cs typeface="Lato"/>
                <a:sym typeface="Lato"/>
              </a:rPr>
              <a:t> los datos y hacer referencia a ellos de forma persistente mediante una </a:t>
            </a:r>
            <a:r>
              <a:rPr lang="es-ES" sz="2721" b="1" dirty="0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citación adecuada.</a:t>
            </a:r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es-ES" sz="2721" dirty="0">
                <a:solidFill>
                  <a:srgbClr val="393D47"/>
                </a:solidFill>
                <a:latin typeface="Lato"/>
                <a:ea typeface="Lato"/>
                <a:cs typeface="Lato"/>
                <a:sym typeface="Lato"/>
              </a:rPr>
              <a:t>Garanticen, en la medida de lo posible, que los datos se creen, se conserven, se acceda a ellos y se utilicen de conformidad con las </a:t>
            </a:r>
            <a:r>
              <a:rPr lang="es-ES" sz="2721" b="1" dirty="0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normas disciplinarias y éticas.</a:t>
            </a:r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es-ES" sz="2721" dirty="0">
                <a:solidFill>
                  <a:srgbClr val="393D47"/>
                </a:solidFill>
                <a:latin typeface="Lato"/>
                <a:ea typeface="Lato"/>
                <a:cs typeface="Lato"/>
                <a:sym typeface="Lato"/>
              </a:rPr>
              <a:t>Garanticen el </a:t>
            </a:r>
            <a:r>
              <a:rPr lang="es-ES" sz="2721" b="1" dirty="0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acceso continuo, la integridad y autenticidad</a:t>
            </a:r>
            <a:r>
              <a:rPr lang="es-ES" sz="2721" dirty="0">
                <a:solidFill>
                  <a:srgbClr val="393D47"/>
                </a:solidFill>
                <a:latin typeface="Lato"/>
                <a:ea typeface="Lato"/>
                <a:cs typeface="Lato"/>
                <a:sym typeface="Lato"/>
              </a:rPr>
              <a:t> de los datos y su preservación.</a:t>
            </a:r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es-ES" sz="2721" dirty="0">
                <a:solidFill>
                  <a:srgbClr val="393D47"/>
                </a:solidFill>
                <a:latin typeface="Lato"/>
                <a:ea typeface="Lato"/>
                <a:cs typeface="Lato"/>
                <a:sym typeface="Lato"/>
              </a:rPr>
              <a:t>Utilicen licencias abiertas </a:t>
            </a:r>
            <a:r>
              <a:rPr lang="es-ES" sz="2721" b="1" dirty="0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Creative </a:t>
            </a:r>
            <a:r>
              <a:rPr lang="es-ES" sz="2721" b="1" dirty="0" err="1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Commons</a:t>
            </a:r>
            <a:r>
              <a:rPr lang="es-ES" sz="2721" b="1" dirty="0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.</a:t>
            </a:r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es-ES" sz="2721" dirty="0">
                <a:solidFill>
                  <a:srgbClr val="393D47"/>
                </a:solidFill>
                <a:latin typeface="Lato"/>
                <a:ea typeface="Lato"/>
                <a:cs typeface="Lato"/>
                <a:sym typeface="Lato"/>
              </a:rPr>
              <a:t>Asignen </a:t>
            </a:r>
            <a:r>
              <a:rPr lang="es-ES" sz="2721" b="1" dirty="0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identificadores persistentes</a:t>
            </a:r>
            <a:r>
              <a:rPr lang="es-ES" sz="2721" dirty="0">
                <a:solidFill>
                  <a:srgbClr val="393D47"/>
                </a:solidFill>
                <a:latin typeface="Lato"/>
                <a:ea typeface="Lato"/>
                <a:cs typeface="Lato"/>
                <a:sym typeface="Lato"/>
              </a:rPr>
              <a:t>: DOI, </a:t>
            </a:r>
            <a:r>
              <a:rPr lang="es-ES" sz="2721" dirty="0" err="1">
                <a:solidFill>
                  <a:srgbClr val="393D47"/>
                </a:solidFill>
                <a:latin typeface="Lato"/>
                <a:ea typeface="Lato"/>
                <a:cs typeface="Lato"/>
                <a:sym typeface="Lato"/>
              </a:rPr>
              <a:t>Handle</a:t>
            </a:r>
            <a:r>
              <a:rPr lang="es-ES" sz="2721" dirty="0">
                <a:solidFill>
                  <a:srgbClr val="393D47"/>
                </a:solidFill>
                <a:latin typeface="Lato"/>
                <a:ea typeface="Lato"/>
                <a:cs typeface="Lato"/>
                <a:sym typeface="Lato"/>
              </a:rPr>
              <a:t>.</a:t>
            </a:r>
          </a:p>
        </p:txBody>
      </p:sp>
      <p:sp>
        <p:nvSpPr>
          <p:cNvPr id="8" name="AutoShape 8"/>
          <p:cNvSpPr/>
          <p:nvPr/>
        </p:nvSpPr>
        <p:spPr>
          <a:xfrm>
            <a:off x="3895215" y="15908117"/>
            <a:ext cx="6563264" cy="0"/>
          </a:xfrm>
          <a:prstGeom prst="line">
            <a:avLst/>
          </a:prstGeom>
          <a:ln w="28575" cap="flat">
            <a:solidFill>
              <a:srgbClr val="DD414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ES"/>
          </a:p>
        </p:txBody>
      </p:sp>
      <p:sp>
        <p:nvSpPr>
          <p:cNvPr id="9" name="TextBox 9"/>
          <p:cNvSpPr txBox="1"/>
          <p:nvPr/>
        </p:nvSpPr>
        <p:spPr>
          <a:xfrm>
            <a:off x="-25283" y="2940194"/>
            <a:ext cx="10287000" cy="6872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97"/>
              </a:lnSpc>
            </a:pPr>
            <a:r>
              <a:rPr lang="en-US" sz="4069" b="1">
                <a:solidFill>
                  <a:srgbClr val="DD4141"/>
                </a:solidFill>
                <a:latin typeface="Lato Bold"/>
                <a:ea typeface="Lato Bold"/>
                <a:cs typeface="Lato Bold"/>
                <a:sym typeface="Lato Bold"/>
              </a:rPr>
              <a:t>INSTITUCIONALES</a:t>
            </a:r>
            <a:r>
              <a:rPr lang="en-US" sz="4069" b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O TEMÁTICOS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523620" y="1193987"/>
            <a:ext cx="9605475" cy="733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849"/>
              </a:lnSpc>
            </a:pPr>
            <a:r>
              <a:rPr lang="en-US" sz="4499" b="1" spc="67">
                <a:solidFill>
                  <a:srgbClr val="DD4141"/>
                </a:solidFill>
                <a:latin typeface="Roboto Bold"/>
                <a:ea typeface="Roboto Bold"/>
                <a:cs typeface="Roboto Bold"/>
                <a:sym typeface="Roboto Bold"/>
              </a:rPr>
              <a:t> DE INVESTIGACIÓN</a:t>
            </a:r>
            <a:r>
              <a:rPr lang="en-US" sz="4499" b="1" spc="67">
                <a:solidFill>
                  <a:srgbClr val="000000"/>
                </a:solidFill>
                <a:latin typeface="Roboto Bold"/>
                <a:ea typeface="Roboto Bold"/>
                <a:cs typeface="Roboto Bold"/>
                <a:sym typeface="Roboto Bold"/>
              </a:rPr>
              <a:t> CONFIABLES?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-25283" y="4038600"/>
            <a:ext cx="10312283" cy="1142998"/>
            <a:chOff x="0" y="0"/>
            <a:chExt cx="2769348" cy="119161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769348" cy="119161"/>
            </a:xfrm>
            <a:custGeom>
              <a:avLst/>
              <a:gdLst/>
              <a:ahLst/>
              <a:cxnLst/>
              <a:rect l="l" t="t" r="r" b="b"/>
              <a:pathLst>
                <a:path w="2769348" h="119161">
                  <a:moveTo>
                    <a:pt x="18407" y="0"/>
                  </a:moveTo>
                  <a:lnTo>
                    <a:pt x="2750941" y="0"/>
                  </a:lnTo>
                  <a:cubicBezTo>
                    <a:pt x="2761107" y="0"/>
                    <a:pt x="2769348" y="8241"/>
                    <a:pt x="2769348" y="18407"/>
                  </a:cubicBezTo>
                  <a:lnTo>
                    <a:pt x="2769348" y="100753"/>
                  </a:lnTo>
                  <a:cubicBezTo>
                    <a:pt x="2769348" y="110919"/>
                    <a:pt x="2761107" y="119161"/>
                    <a:pt x="2750941" y="119161"/>
                  </a:cubicBezTo>
                  <a:lnTo>
                    <a:pt x="18407" y="119161"/>
                  </a:lnTo>
                  <a:cubicBezTo>
                    <a:pt x="8241" y="119161"/>
                    <a:pt x="0" y="110919"/>
                    <a:pt x="0" y="100753"/>
                  </a:cubicBezTo>
                  <a:lnTo>
                    <a:pt x="0" y="18407"/>
                  </a:lnTo>
                  <a:cubicBezTo>
                    <a:pt x="0" y="8241"/>
                    <a:pt x="8241" y="0"/>
                    <a:pt x="18407" y="0"/>
                  </a:cubicBezTo>
                  <a:close/>
                </a:path>
              </a:pathLst>
            </a:custGeom>
            <a:solidFill>
              <a:srgbClr val="CEDBDC">
                <a:alpha val="80000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38100"/>
              <a:ext cx="2769348" cy="1572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0" y="4087858"/>
            <a:ext cx="10287000" cy="106394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395"/>
              </a:lnSpc>
            </a:pPr>
            <a:r>
              <a:rPr lang="es-ES" sz="28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/>
              </a:rPr>
              <a:t>Conformes con la </a:t>
            </a:r>
            <a:r>
              <a:rPr lang="es-ES" sz="2800" b="1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Ley de la Ciencia</a:t>
            </a:r>
            <a:r>
              <a:rPr lang="es-ES" sz="28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/>
              </a:rPr>
              <a:t>, la </a:t>
            </a:r>
            <a:r>
              <a:rPr lang="es-ES" sz="2800" b="1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LOSU</a:t>
            </a:r>
            <a:r>
              <a:rPr lang="es-ES" sz="28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/>
              </a:rPr>
              <a:t> y la </a:t>
            </a:r>
            <a:r>
              <a:rPr lang="es-ES" sz="2800" b="1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ANECA</a:t>
            </a:r>
            <a:r>
              <a:rPr lang="es-ES" sz="28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/>
              </a:rPr>
              <a:t> </a:t>
            </a:r>
          </a:p>
          <a:p>
            <a:pPr algn="ctr">
              <a:lnSpc>
                <a:spcPts val="4395"/>
              </a:lnSpc>
            </a:pPr>
            <a:r>
              <a:rPr lang="es-ES" sz="28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/>
              </a:rPr>
              <a:t>s</a:t>
            </a:r>
            <a:r>
              <a:rPr lang="es-ES" sz="2800" b="1" dirty="0">
                <a:solidFill>
                  <a:srgbClr val="393D47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 Bold"/>
              </a:rPr>
              <a:t>iempre que cumplan con estos requisitos mínimos: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0" y="15224259"/>
            <a:ext cx="10261717" cy="2703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50"/>
              </a:lnSpc>
            </a:pPr>
            <a:r>
              <a:rPr lang="es-ES" sz="1800" b="1" dirty="0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Adaptado de: Bernal, Isabel (2023). </a:t>
            </a:r>
            <a:r>
              <a:rPr lang="es-ES" sz="1800" b="1" i="1" dirty="0">
                <a:solidFill>
                  <a:schemeClr val="accent2">
                    <a:lumMod val="75000"/>
                  </a:schemeClr>
                </a:solidFill>
                <a:latin typeface="Lato Bold Italics"/>
                <a:ea typeface="Lato Bold Italics"/>
                <a:cs typeface="Lato Bold Italics"/>
                <a:sym typeface="Lato Bold Itali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Buenas prácticas en repositorios de datos</a:t>
            </a:r>
            <a:r>
              <a:rPr lang="es-ES" sz="1800" b="1" dirty="0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.</a:t>
            </a:r>
          </a:p>
        </p:txBody>
      </p:sp>
      <p:sp>
        <p:nvSpPr>
          <p:cNvPr id="18" name="Freeform 12">
            <a:extLst>
              <a:ext uri="{FF2B5EF4-FFF2-40B4-BE49-F238E27FC236}">
                <a16:creationId xmlns:a16="http://schemas.microsoft.com/office/drawing/2014/main" id="{CD3291CC-4FB0-4E2A-8E65-391D8CCD8F01}"/>
              </a:ext>
            </a:extLst>
          </p:cNvPr>
          <p:cNvSpPr/>
          <p:nvPr/>
        </p:nvSpPr>
        <p:spPr>
          <a:xfrm>
            <a:off x="4308659" y="16002000"/>
            <a:ext cx="4949641" cy="1861421"/>
          </a:xfrm>
          <a:custGeom>
            <a:avLst/>
            <a:gdLst/>
            <a:ahLst/>
            <a:cxnLst/>
            <a:rect l="l" t="t" r="r" b="b"/>
            <a:pathLst>
              <a:path w="4949641" h="1861421">
                <a:moveTo>
                  <a:pt x="0" y="0"/>
                </a:moveTo>
                <a:lnTo>
                  <a:pt x="4949641" y="0"/>
                </a:lnTo>
                <a:lnTo>
                  <a:pt x="4949641" y="1861422"/>
                </a:lnTo>
                <a:lnTo>
                  <a:pt x="0" y="186142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9" name="TextBox 19">
            <a:extLst>
              <a:ext uri="{FF2B5EF4-FFF2-40B4-BE49-F238E27FC236}">
                <a16:creationId xmlns:a16="http://schemas.microsoft.com/office/drawing/2014/main" id="{4466C71A-80E4-436E-A1AB-0413357D47A6}"/>
              </a:ext>
            </a:extLst>
          </p:cNvPr>
          <p:cNvSpPr txBox="1"/>
          <p:nvPr/>
        </p:nvSpPr>
        <p:spPr>
          <a:xfrm>
            <a:off x="520013" y="16180734"/>
            <a:ext cx="3788647" cy="384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000"/>
              </a:lnSpc>
            </a:pPr>
            <a:r>
              <a:rPr lang="en-US" sz="2400" b="1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Más información...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40F7D05A-7F19-4606-B468-6CE310AD7EB8}"/>
              </a:ext>
            </a:extLst>
          </p:cNvPr>
          <p:cNvSpPr/>
          <p:nvPr/>
        </p:nvSpPr>
        <p:spPr>
          <a:xfrm>
            <a:off x="1552375" y="16565544"/>
            <a:ext cx="3534330" cy="71063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ESPACIO PARA PERSONALIZACIÓN </a:t>
            </a:r>
          </a:p>
          <a:p>
            <a:pPr algn="ctr"/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DE LA INSTITUCIÓN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B4BCAEDE-496E-4EF6-89EA-8675AFA0FC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212" y="17839723"/>
            <a:ext cx="1722765" cy="60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274</Words>
  <Application>Microsoft Office PowerPoint</Application>
  <PresentationFormat>Personalizado</PresentationFormat>
  <Paragraphs>35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Calibri</vt:lpstr>
      <vt:lpstr>Lato</vt:lpstr>
      <vt:lpstr>Arial</vt:lpstr>
      <vt:lpstr>Lato Bold</vt:lpstr>
      <vt:lpstr>Lato Bold Italics</vt:lpstr>
      <vt:lpstr>Roboto Bold</vt:lpstr>
      <vt:lpstr>Office Theme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Còpia de Repositorios confiables 2024</dc:title>
  <cp:lastModifiedBy>Raúl Aguilera Ortega</cp:lastModifiedBy>
  <cp:revision>6</cp:revision>
  <dcterms:created xsi:type="dcterms:W3CDTF">2006-08-16T00:00:00Z</dcterms:created>
  <dcterms:modified xsi:type="dcterms:W3CDTF">2024-10-30T15:16:46Z</dcterms:modified>
  <dc:identifier>DAGTROqKMxM</dc:identifier>
</cp:coreProperties>
</file>