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8"/>
  </p:notesMasterIdLst>
  <p:sldIdLst>
    <p:sldId id="270" r:id="rId2"/>
    <p:sldId id="271"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9926638" cy="6797675"/>
  <p:embeddedFontLst>
    <p:embeddedFont>
      <p:font typeface="Candara" panose="020E0502030303020204" pitchFamily="34" charset="0"/>
      <p:regular r:id="rId19"/>
      <p:bold r:id="rId20"/>
      <p:italic r:id="rId21"/>
      <p:boldItalic r:id="rId22"/>
    </p:embeddedFont>
    <p:embeddedFont>
      <p:font typeface="Franklin Gothic" panose="020B0604020202020204" charset="0"/>
      <p:bold r:id="rId23"/>
    </p:embeddedFont>
    <p:embeddedFont>
      <p:font typeface="Cambria" panose="02040503050406030204" pitchFamily="18" charset="0"/>
      <p:regular r:id="rId24"/>
      <p:bold r:id="rId25"/>
      <p:italic r:id="rId26"/>
      <p:boldItalic r:id="rId27"/>
    </p:embeddedFont>
    <p:embeddedFont>
      <p:font typeface="Calibri" panose="020F0502020204030204" pitchFamily="34" charset="0"/>
      <p:regular r:id="rId28"/>
      <p:bold r:id="rId29"/>
      <p:italic r:id="rId30"/>
      <p:boldItalic r:id="rId31"/>
    </p:embeddedFont>
    <p:embeddedFont>
      <p:font typeface="Verdana" panose="020B060403050404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110">
          <p15:clr>
            <a:srgbClr val="A4A3A4"/>
          </p15:clr>
        </p15:guide>
        <p15:guide id="2" pos="3863">
          <p15:clr>
            <a:srgbClr val="A4A3A4"/>
          </p15:clr>
        </p15:guide>
        <p15:guide id="3" orient="horz" pos="2183">
          <p15:clr>
            <a:srgbClr val="A4A3A4"/>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ilYVtd2SIjZTT+cLZyDfvuCcleL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835" y="48"/>
      </p:cViewPr>
      <p:guideLst>
        <p:guide orient="horz" pos="4110"/>
        <p:guide pos="3863"/>
        <p:guide orient="horz"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4301543" cy="341064"/>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622798" y="1"/>
            <a:ext cx="4301543" cy="341064"/>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92664" y="3271381"/>
            <a:ext cx="7941310" cy="2676585"/>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456612"/>
            <a:ext cx="4301543" cy="3410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622798" y="6456612"/>
            <a:ext cx="4301543" cy="341063"/>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E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1:notes"/>
          <p:cNvSpPr txBox="1">
            <a:spLocks noGrp="1"/>
          </p:cNvSpPr>
          <p:nvPr>
            <p:ph type="body" idx="1"/>
          </p:nvPr>
        </p:nvSpPr>
        <p:spPr>
          <a:xfrm>
            <a:off x="992664" y="3228896"/>
            <a:ext cx="7941310" cy="305895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0: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p10: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1: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p11: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2: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12: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3:notes"/>
          <p:cNvSpPr txBox="1">
            <a:spLocks noGrp="1"/>
          </p:cNvSpPr>
          <p:nvPr>
            <p:ph type="body" idx="1"/>
          </p:nvPr>
        </p:nvSpPr>
        <p:spPr>
          <a:xfrm>
            <a:off x="992664" y="3228896"/>
            <a:ext cx="7941310" cy="305895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4:notes"/>
          <p:cNvSpPr txBox="1">
            <a:spLocks noGrp="1"/>
          </p:cNvSpPr>
          <p:nvPr>
            <p:ph type="body" idx="1"/>
          </p:nvPr>
        </p:nvSpPr>
        <p:spPr>
          <a:xfrm>
            <a:off x="992664" y="3228896"/>
            <a:ext cx="7941310" cy="305895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2:notes"/>
          <p:cNvSpPr txBox="1">
            <a:spLocks noGrp="1"/>
          </p:cNvSpPr>
          <p:nvPr>
            <p:ph type="body" idx="1"/>
          </p:nvPr>
        </p:nvSpPr>
        <p:spPr>
          <a:xfrm>
            <a:off x="992664" y="3228896"/>
            <a:ext cx="7941310" cy="305895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a:spLocks noGrp="1" noRot="1" noChangeAspect="1"/>
          </p:cNvSpPr>
          <p:nvPr>
            <p:ph type="sldImg" idx="2"/>
          </p:nvPr>
        </p:nvSpPr>
        <p:spPr>
          <a:xfrm>
            <a:off x="2697163" y="509588"/>
            <a:ext cx="4532400" cy="2549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3:notes"/>
          <p:cNvSpPr txBox="1">
            <a:spLocks noGrp="1"/>
          </p:cNvSpPr>
          <p:nvPr>
            <p:ph type="body" idx="1"/>
          </p:nvPr>
        </p:nvSpPr>
        <p:spPr>
          <a:xfrm>
            <a:off x="992664" y="3228896"/>
            <a:ext cx="7941300" cy="305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4: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5: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6: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6: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7: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p7: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8: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p8: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9:notes"/>
          <p:cNvSpPr txBox="1">
            <a:spLocks noGrp="1"/>
          </p:cNvSpPr>
          <p:nvPr>
            <p:ph type="body" idx="1"/>
          </p:nvPr>
        </p:nvSpPr>
        <p:spPr>
          <a:xfrm>
            <a:off x="992664" y="3271381"/>
            <a:ext cx="7941310" cy="267658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p9:notes"/>
          <p:cNvSpPr>
            <a:spLocks noGrp="1" noRot="1" noChangeAspect="1"/>
          </p:cNvSpPr>
          <p:nvPr>
            <p:ph type="sldImg" idx="2"/>
          </p:nvPr>
        </p:nvSpPr>
        <p:spPr>
          <a:xfrm>
            <a:off x="2924175" y="849313"/>
            <a:ext cx="4078288" cy="229393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1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9"/>
        <p:cNvGrpSpPr/>
        <p:nvPr/>
      </p:nvGrpSpPr>
      <p:grpSpPr>
        <a:xfrm>
          <a:off x="0" y="0"/>
          <a:ext cx="0" cy="0"/>
          <a:chOff x="0" y="0"/>
          <a:chExt cx="0" cy="0"/>
        </a:xfrm>
      </p:grpSpPr>
      <p:sp>
        <p:nvSpPr>
          <p:cNvPr id="70" name="Google Shape;70;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25"/>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2" name="Google Shape;72;p2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6"/>
        <p:cNvGrpSpPr/>
        <p:nvPr/>
      </p:nvGrpSpPr>
      <p:grpSpPr>
        <a:xfrm>
          <a:off x="0" y="0"/>
          <a:ext cx="0" cy="0"/>
          <a:chOff x="0" y="0"/>
          <a:chExt cx="0" cy="0"/>
        </a:xfrm>
      </p:grpSpPr>
      <p:sp>
        <p:nvSpPr>
          <p:cNvPr id="77" name="Google Shape;77;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2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82"/>
        <p:cNvGrpSpPr/>
        <p:nvPr/>
      </p:nvGrpSpPr>
      <p:grpSpPr>
        <a:xfrm>
          <a:off x="0" y="0"/>
          <a:ext cx="0" cy="0"/>
          <a:chOff x="0" y="0"/>
          <a:chExt cx="0" cy="0"/>
        </a:xfrm>
      </p:grpSpPr>
      <p:sp>
        <p:nvSpPr>
          <p:cNvPr id="83" name="Google Shape;83;p2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2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828611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17"/>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90000"/>
              </a:lnSpc>
              <a:spcBef>
                <a:spcPts val="0"/>
              </a:spcBef>
              <a:spcAft>
                <a:spcPts val="0"/>
              </a:spcAft>
              <a:buClr>
                <a:schemeClr val="dk1"/>
              </a:buClr>
              <a:buSzPts val="2800"/>
              <a:buFont typeface="Calibri"/>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17"/>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Clr>
                <a:schemeClr val="dk1"/>
              </a:buClr>
              <a:buSzPts val="1800"/>
              <a:buChar char="●"/>
              <a:defRPr/>
            </a:lvl1pPr>
            <a:lvl2pPr marL="914400" lvl="1" indent="-317500" algn="l">
              <a:lnSpc>
                <a:spcPct val="90000"/>
              </a:lnSpc>
              <a:spcBef>
                <a:spcPts val="2133"/>
              </a:spcBef>
              <a:spcAft>
                <a:spcPts val="0"/>
              </a:spcAft>
              <a:buClr>
                <a:schemeClr val="dk1"/>
              </a:buClr>
              <a:buSzPts val="1400"/>
              <a:buChar char="○"/>
              <a:defRPr/>
            </a:lvl2pPr>
            <a:lvl3pPr marL="1371600" lvl="2" indent="-317500" algn="l">
              <a:lnSpc>
                <a:spcPct val="90000"/>
              </a:lnSpc>
              <a:spcBef>
                <a:spcPts val="2133"/>
              </a:spcBef>
              <a:spcAft>
                <a:spcPts val="0"/>
              </a:spcAft>
              <a:buClr>
                <a:schemeClr val="dk1"/>
              </a:buClr>
              <a:buSzPts val="1400"/>
              <a:buChar char="■"/>
              <a:defRPr/>
            </a:lvl3pPr>
            <a:lvl4pPr marL="1828800" lvl="3" indent="-317500" algn="l">
              <a:lnSpc>
                <a:spcPct val="90000"/>
              </a:lnSpc>
              <a:spcBef>
                <a:spcPts val="2133"/>
              </a:spcBef>
              <a:spcAft>
                <a:spcPts val="0"/>
              </a:spcAft>
              <a:buClr>
                <a:schemeClr val="dk1"/>
              </a:buClr>
              <a:buSzPts val="1400"/>
              <a:buChar char="●"/>
              <a:defRPr/>
            </a:lvl4pPr>
            <a:lvl5pPr marL="2286000" lvl="4" indent="-317500" algn="l">
              <a:lnSpc>
                <a:spcPct val="90000"/>
              </a:lnSpc>
              <a:spcBef>
                <a:spcPts val="2133"/>
              </a:spcBef>
              <a:spcAft>
                <a:spcPts val="0"/>
              </a:spcAft>
              <a:buClr>
                <a:schemeClr val="dk1"/>
              </a:buClr>
              <a:buSzPts val="1400"/>
              <a:buChar char="○"/>
              <a:defRPr/>
            </a:lvl5pPr>
            <a:lvl6pPr marL="2743200" lvl="5" indent="-317500" algn="l">
              <a:lnSpc>
                <a:spcPct val="90000"/>
              </a:lnSpc>
              <a:spcBef>
                <a:spcPts val="2133"/>
              </a:spcBef>
              <a:spcAft>
                <a:spcPts val="0"/>
              </a:spcAft>
              <a:buClr>
                <a:schemeClr val="dk1"/>
              </a:buClr>
              <a:buSzPts val="1400"/>
              <a:buChar char="■"/>
              <a:defRPr/>
            </a:lvl6pPr>
            <a:lvl7pPr marL="3200400" lvl="6" indent="-317500" algn="l">
              <a:lnSpc>
                <a:spcPct val="90000"/>
              </a:lnSpc>
              <a:spcBef>
                <a:spcPts val="2133"/>
              </a:spcBef>
              <a:spcAft>
                <a:spcPts val="0"/>
              </a:spcAft>
              <a:buClr>
                <a:schemeClr val="dk1"/>
              </a:buClr>
              <a:buSzPts val="1400"/>
              <a:buChar char="●"/>
              <a:defRPr/>
            </a:lvl7pPr>
            <a:lvl8pPr marL="3657600" lvl="7" indent="-317500" algn="l">
              <a:lnSpc>
                <a:spcPct val="90000"/>
              </a:lnSpc>
              <a:spcBef>
                <a:spcPts val="2133"/>
              </a:spcBef>
              <a:spcAft>
                <a:spcPts val="0"/>
              </a:spcAft>
              <a:buClr>
                <a:schemeClr val="dk1"/>
              </a:buClr>
              <a:buSzPts val="1400"/>
              <a:buChar char="○"/>
              <a:defRPr/>
            </a:lvl8pPr>
            <a:lvl9pPr marL="4114800" lvl="8" indent="-317500" algn="l">
              <a:lnSpc>
                <a:spcPct val="90000"/>
              </a:lnSpc>
              <a:spcBef>
                <a:spcPts val="2133"/>
              </a:spcBef>
              <a:spcAft>
                <a:spcPts val="2133"/>
              </a:spcAft>
              <a:buClr>
                <a:schemeClr val="dk1"/>
              </a:buClr>
              <a:buSzPts val="1400"/>
              <a:buChar char="■"/>
              <a:defRPr/>
            </a:lvl9pPr>
          </a:lstStyle>
          <a:p>
            <a:endParaRPr/>
          </a:p>
        </p:txBody>
      </p:sp>
      <p:sp>
        <p:nvSpPr>
          <p:cNvPr id="24" name="Google Shape;24;p1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lvl="0"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lvl="1"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lvl="2"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lvl="3"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lvl="4"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lvl="5"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lvl="6"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lvl="7"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lvl="8" indent="0" algn="r">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5"/>
        <p:cNvGrpSpPr/>
        <p:nvPr/>
      </p:nvGrpSpPr>
      <p:grpSpPr>
        <a:xfrm>
          <a:off x="0" y="0"/>
          <a:ext cx="0" cy="0"/>
          <a:chOff x="0" y="0"/>
          <a:chExt cx="0" cy="0"/>
        </a:xfrm>
      </p:grpSpPr>
      <p:sp>
        <p:nvSpPr>
          <p:cNvPr id="26" name="Google Shape;2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31"/>
        <p:cNvGrpSpPr/>
        <p:nvPr/>
      </p:nvGrpSpPr>
      <p:grpSpPr>
        <a:xfrm>
          <a:off x="0" y="0"/>
          <a:ext cx="0" cy="0"/>
          <a:chOff x="0" y="0"/>
          <a:chExt cx="0" cy="0"/>
        </a:xfrm>
      </p:grpSpPr>
      <p:sp>
        <p:nvSpPr>
          <p:cNvPr id="32" name="Google Shape;32;p19"/>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7"/>
        <p:cNvGrpSpPr/>
        <p:nvPr/>
      </p:nvGrpSpPr>
      <p:grpSpPr>
        <a:xfrm>
          <a:off x="0" y="0"/>
          <a:ext cx="0" cy="0"/>
          <a:chOff x="0" y="0"/>
          <a:chExt cx="0" cy="0"/>
        </a:xfrm>
      </p:grpSpPr>
      <p:sp>
        <p:nvSpPr>
          <p:cNvPr id="38" name="Google Shape;38;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2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4"/>
        <p:cNvGrpSpPr/>
        <p:nvPr/>
      </p:nvGrpSpPr>
      <p:grpSpPr>
        <a:xfrm>
          <a:off x="0" y="0"/>
          <a:ext cx="0" cy="0"/>
          <a:chOff x="0" y="0"/>
          <a:chExt cx="0" cy="0"/>
        </a:xfrm>
      </p:grpSpPr>
      <p:sp>
        <p:nvSpPr>
          <p:cNvPr id="45" name="Google Shape;45;p2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2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2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2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2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53"/>
        <p:cNvGrpSpPr/>
        <p:nvPr/>
      </p:nvGrpSpPr>
      <p:grpSpPr>
        <a:xfrm>
          <a:off x="0" y="0"/>
          <a:ext cx="0" cy="0"/>
          <a:chOff x="0" y="0"/>
          <a:chExt cx="0" cy="0"/>
        </a:xfrm>
      </p:grpSpPr>
      <p:sp>
        <p:nvSpPr>
          <p:cNvPr id="54" name="Google Shape;54;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8"/>
        <p:cNvGrpSpPr/>
        <p:nvPr/>
      </p:nvGrpSpPr>
      <p:grpSpPr>
        <a:xfrm>
          <a:off x="0" y="0"/>
          <a:ext cx="0" cy="0"/>
          <a:chOff x="0" y="0"/>
          <a:chExt cx="0" cy="0"/>
        </a:xfrm>
      </p:grpSpPr>
      <p:sp>
        <p:nvSpPr>
          <p:cNvPr id="59" name="Google Shape;59;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62"/>
        <p:cNvGrpSpPr/>
        <p:nvPr/>
      </p:nvGrpSpPr>
      <p:grpSpPr>
        <a:xfrm>
          <a:off x="0" y="0"/>
          <a:ext cx="0" cy="0"/>
          <a:chOff x="0" y="0"/>
          <a:chExt cx="0" cy="0"/>
        </a:xfrm>
      </p:grpSpPr>
      <p:sp>
        <p:nvSpPr>
          <p:cNvPr id="63" name="Google Shape;63;p2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2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2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hyperlink" Target="http://www.basel.int/" TargetMode="External"/><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feniss.org/sello-issop/" TargetMode="External"/><Relationship Id="rId5" Type="http://schemas.openxmlformats.org/officeDocument/2006/relationships/hyperlink" Target="http://www.congreso.es/public_oficiales/L12/CONG/BOCG/B/BOCG-12-B-302-1.PDF" TargetMode="External"/><Relationship Id="rId10" Type="http://schemas.openxmlformats.org/officeDocument/2006/relationships/image" Target="../media/image24.png"/><Relationship Id="rId4" Type="http://schemas.openxmlformats.org/officeDocument/2006/relationships/hyperlink" Target="http://www.europarl.europa.eu/doceo/document/A-8-2017-0214_ES.html?redirect" TargetMode="External"/><Relationship Id="rId9"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channel/UCHranSHHa1qo6Pg4JStkL7Q" TargetMode="External"/><Relationship Id="rId13"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hyperlink" Target="https://es.ifixit.com/" TargetMode="External"/><Relationship Id="rId12"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hyperlink" Target="https://repaircafe.org/es/" TargetMode="External"/><Relationship Id="rId11" Type="http://schemas.openxmlformats.org/officeDocument/2006/relationships/image" Target="../media/image31.png"/><Relationship Id="rId5" Type="http://schemas.openxmlformats.org/officeDocument/2006/relationships/hyperlink" Target="https://www.tragamovil.es/" TargetMode="External"/><Relationship Id="rId10" Type="http://schemas.openxmlformats.org/officeDocument/2006/relationships/image" Target="../media/image30.png"/><Relationship Id="rId4" Type="http://schemas.openxmlformats.org/officeDocument/2006/relationships/image" Target="../media/image28.png"/><Relationship Id="rId9"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greenpeace.org/usa/reports/greener-electronics-2017/" TargetMode="External"/><Relationship Id="rId5" Type="http://schemas.openxmlformats.org/officeDocument/2006/relationships/hyperlink" Target="http://www.rtve.es/alacarta/videos/el-documental/documental-comprar-tirar-comprar/1382261/" TargetMode="Externa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entennialbulb.org/"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6" y="0"/>
            <a:ext cx="12187369" cy="6858000"/>
          </a:xfrm>
          <a:prstGeom prst="rect">
            <a:avLst/>
          </a:prstGeom>
        </p:spPr>
      </p:pic>
      <p:sp>
        <p:nvSpPr>
          <p:cNvPr id="8" name="Rectangle 103"/>
          <p:cNvSpPr/>
          <p:nvPr/>
        </p:nvSpPr>
        <p:spPr>
          <a:xfrm>
            <a:off x="4337899" y="1462774"/>
            <a:ext cx="6471075" cy="1281007"/>
          </a:xfrm>
          <a:prstGeom prst="rect">
            <a:avLst/>
          </a:prstGeom>
          <a:ln>
            <a:noFill/>
          </a:ln>
        </p:spPr>
        <p:txBody>
          <a:bodyPr vert="horz" lIns="0" tIns="0" rIns="0" bIns="0" rtlCol="0">
            <a:noAutofit/>
          </a:bodyPr>
          <a:lstStyle/>
          <a:p>
            <a:pPr>
              <a:lnSpc>
                <a:spcPct val="107000"/>
              </a:lnSpc>
              <a:spcAft>
                <a:spcPts val="1067"/>
              </a:spcAft>
            </a:pPr>
            <a:r>
              <a:rPr lang="es-ES" sz="6267"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467" dirty="0">
              <a:solidFill>
                <a:srgbClr val="000000"/>
              </a:solidFill>
              <a:latin typeface="Calibri" panose="020F0502020204030204" pitchFamily="34" charset="0"/>
              <a:ea typeface="Calibri" panose="020F0502020204030204" pitchFamily="34" charset="0"/>
            </a:endParaRPr>
          </a:p>
        </p:txBody>
      </p:sp>
      <p:sp>
        <p:nvSpPr>
          <p:cNvPr id="9" name="Rectangle 101"/>
          <p:cNvSpPr/>
          <p:nvPr/>
        </p:nvSpPr>
        <p:spPr>
          <a:xfrm>
            <a:off x="4990187" y="610974"/>
            <a:ext cx="6723380" cy="1281007"/>
          </a:xfrm>
          <a:prstGeom prst="rect">
            <a:avLst/>
          </a:prstGeom>
          <a:ln>
            <a:noFill/>
          </a:ln>
        </p:spPr>
        <p:txBody>
          <a:bodyPr vert="horz" lIns="0" tIns="0" rIns="0" bIns="0" rtlCol="0">
            <a:noAutofit/>
          </a:bodyPr>
          <a:lstStyle/>
          <a:p>
            <a:pPr>
              <a:lnSpc>
                <a:spcPct val="107000"/>
              </a:lnSpc>
              <a:spcAft>
                <a:spcPts val="1067"/>
              </a:spcAft>
            </a:pPr>
            <a:r>
              <a:rPr lang="es-ES" sz="6267"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467" dirty="0">
              <a:solidFill>
                <a:srgbClr val="000000"/>
              </a:solidFill>
              <a:latin typeface="Calibri" panose="020F0502020204030204" pitchFamily="34" charset="0"/>
              <a:ea typeface="Calibri" panose="020F0502020204030204" pitchFamily="34" charset="0"/>
            </a:endParaRPr>
          </a:p>
        </p:txBody>
      </p:sp>
      <p:sp>
        <p:nvSpPr>
          <p:cNvPr id="10" name="Rectangle 105"/>
          <p:cNvSpPr/>
          <p:nvPr/>
        </p:nvSpPr>
        <p:spPr>
          <a:xfrm rot="16200001">
            <a:off x="10306842" y="805337"/>
            <a:ext cx="2397956" cy="1314873"/>
          </a:xfrm>
          <a:prstGeom prst="rect">
            <a:avLst/>
          </a:prstGeom>
          <a:ln>
            <a:noFill/>
          </a:ln>
        </p:spPr>
        <p:txBody>
          <a:bodyPr vert="horz" lIns="0" tIns="0" rIns="0" bIns="0" rtlCol="0">
            <a:noAutofit/>
          </a:bodyPr>
          <a:lstStyle/>
          <a:p>
            <a:pPr>
              <a:lnSpc>
                <a:spcPct val="107000"/>
              </a:lnSpc>
              <a:spcAft>
                <a:spcPts val="1067"/>
              </a:spcAft>
            </a:pPr>
            <a:r>
              <a:rPr lang="es-ES" sz="64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467"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10782111" y="651747"/>
            <a:ext cx="93133" cy="1714500"/>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2400"/>
          </a:p>
        </p:txBody>
      </p:sp>
      <p:sp>
        <p:nvSpPr>
          <p:cNvPr id="12" name="Rectangle 104"/>
          <p:cNvSpPr/>
          <p:nvPr/>
        </p:nvSpPr>
        <p:spPr>
          <a:xfrm>
            <a:off x="7749912" y="2469272"/>
            <a:ext cx="3020907" cy="867833"/>
          </a:xfrm>
          <a:prstGeom prst="rect">
            <a:avLst/>
          </a:prstGeom>
          <a:ln>
            <a:noFill/>
          </a:ln>
        </p:spPr>
        <p:txBody>
          <a:bodyPr vert="horz" lIns="0" tIns="0" rIns="0" bIns="0" rtlCol="0">
            <a:noAutofit/>
          </a:bodyPr>
          <a:lstStyle/>
          <a:p>
            <a:pPr>
              <a:lnSpc>
                <a:spcPct val="107000"/>
              </a:lnSpc>
              <a:spcAft>
                <a:spcPts val="1067"/>
              </a:spcAft>
            </a:pPr>
            <a:r>
              <a:rPr lang="es-ES" sz="5467"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467" dirty="0">
              <a:solidFill>
                <a:srgbClr val="000000"/>
              </a:solidFill>
              <a:latin typeface="Calibri" panose="020F0502020204030204" pitchFamily="34" charset="0"/>
              <a:ea typeface="Calibri" panose="020F0502020204030204" pitchFamily="34" charset="0"/>
            </a:endParaRPr>
          </a:p>
        </p:txBody>
      </p:sp>
      <p:sp>
        <p:nvSpPr>
          <p:cNvPr id="13" name="Rectangle 99"/>
          <p:cNvSpPr/>
          <p:nvPr/>
        </p:nvSpPr>
        <p:spPr>
          <a:xfrm>
            <a:off x="4728229" y="3800721"/>
            <a:ext cx="7435028" cy="1444199"/>
          </a:xfrm>
          <a:prstGeom prst="rect">
            <a:avLst/>
          </a:prstGeom>
          <a:ln>
            <a:noFill/>
          </a:ln>
        </p:spPr>
        <p:txBody>
          <a:bodyPr vert="horz" lIns="0" tIns="0" rIns="0" bIns="0" rtlCol="0">
            <a:noAutofit/>
          </a:bodyPr>
          <a:lstStyle/>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2000" dirty="0">
              <a:solidFill>
                <a:srgbClr val="000000"/>
              </a:solidFill>
              <a:latin typeface="Bliss Pro" panose="02000506050000020004" pitchFamily="50" charset="0"/>
              <a:ea typeface="Calibri" panose="020F0502020204030204" pitchFamily="34" charset="0"/>
            </a:endParaRPr>
          </a:p>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2000" dirty="0" smtClean="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2000" dirty="0">
              <a:solidFill>
                <a:srgbClr val="000000"/>
              </a:solidFill>
              <a:latin typeface="Bliss Pro" panose="02000506050000020004" pitchFamily="50" charset="0"/>
              <a:ea typeface="Calibri" panose="020F0502020204030204" pitchFamily="34" charset="0"/>
            </a:endParaRPr>
          </a:p>
          <a:p>
            <a:pPr marL="147316" marR="847" indent="-8466" algn="ctr">
              <a:lnSpc>
                <a:spcPct val="150000"/>
              </a:lnSpc>
              <a:spcBef>
                <a:spcPts val="300"/>
              </a:spcBef>
              <a:spcAft>
                <a:spcPts val="300"/>
              </a:spcAft>
            </a:pPr>
            <a:r>
              <a:rPr lang="es-ES" sz="1400" kern="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 Seguridad: </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4.4. </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Protección </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del entorno:</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
            </a:r>
            <a:b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3. </a:t>
            </a:r>
            <a:r>
              <a:rPr lang="es-ES" sz="14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Obsolescencia de los dispositivos móviles</a:t>
            </a:r>
            <a:endParaRPr lang="es-ES" sz="1400" kern="0" dirty="0">
              <a:solidFill>
                <a:srgbClr val="1A1A1A"/>
              </a:solidFill>
              <a:latin typeface="Bliss Pro" panose="02000506050000020004" pitchFamily="50" charset="0"/>
              <a:ea typeface="Arial" panose="020B0604020202020204" pitchFamily="34" charset="0"/>
              <a:cs typeface="Candara" panose="020E050203030302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608" y="5551075"/>
            <a:ext cx="5147393" cy="654820"/>
          </a:xfrm>
          <a:prstGeom prst="rect">
            <a:avLst/>
          </a:prstGeom>
        </p:spPr>
      </p:pic>
    </p:spTree>
    <p:extLst>
      <p:ext uri="{BB962C8B-B14F-4D97-AF65-F5344CB8AC3E}">
        <p14:creationId xmlns:p14="http://schemas.microsoft.com/office/powerpoint/2010/main" val="1889784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p8"/>
          <p:cNvPicPr preferRelativeResize="0"/>
          <p:nvPr/>
        </p:nvPicPr>
        <p:blipFill rotWithShape="1">
          <a:blip r:embed="rId3">
            <a:alphaModFix/>
          </a:blip>
          <a:srcRect/>
          <a:stretch/>
        </p:blipFill>
        <p:spPr>
          <a:xfrm>
            <a:off x="6457008" y="0"/>
            <a:ext cx="5611358" cy="6559549"/>
          </a:xfrm>
          <a:prstGeom prst="rect">
            <a:avLst/>
          </a:prstGeom>
          <a:noFill/>
          <a:ln>
            <a:noFill/>
          </a:ln>
        </p:spPr>
      </p:pic>
      <p:pic>
        <p:nvPicPr>
          <p:cNvPr id="182" name="Google Shape;182;p8"/>
          <p:cNvPicPr preferRelativeResize="0"/>
          <p:nvPr/>
        </p:nvPicPr>
        <p:blipFill rotWithShape="1">
          <a:blip r:embed="rId4">
            <a:alphaModFix/>
          </a:blip>
          <a:srcRect/>
          <a:stretch/>
        </p:blipFill>
        <p:spPr>
          <a:xfrm>
            <a:off x="11867" y="2451100"/>
            <a:ext cx="6524230" cy="4394200"/>
          </a:xfrm>
          <a:prstGeom prst="rect">
            <a:avLst/>
          </a:prstGeom>
          <a:noFill/>
          <a:ln>
            <a:noFill/>
          </a:ln>
        </p:spPr>
      </p:pic>
      <p:sp>
        <p:nvSpPr>
          <p:cNvPr id="183" name="Google Shape;183;p8"/>
          <p:cNvSpPr txBox="1"/>
          <p:nvPr/>
        </p:nvSpPr>
        <p:spPr>
          <a:xfrm>
            <a:off x="488727" y="1596602"/>
            <a:ext cx="5546776" cy="1015663"/>
          </a:xfrm>
          <a:prstGeom prst="rect">
            <a:avLst/>
          </a:prstGeom>
          <a:solidFill>
            <a:schemeClr val="lt1"/>
          </a:solid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s-ES" sz="2000">
                <a:solidFill>
                  <a:srgbClr val="002060"/>
                </a:solidFill>
                <a:latin typeface="Calibri"/>
                <a:ea typeface="Calibri"/>
                <a:cs typeface="Calibri"/>
                <a:sym typeface="Calibri"/>
              </a:rPr>
              <a:t>En 2016 se generaron </a:t>
            </a:r>
            <a:r>
              <a:rPr lang="es-ES" sz="2000" b="1">
                <a:solidFill>
                  <a:srgbClr val="002060"/>
                </a:solidFill>
                <a:latin typeface="Calibri"/>
                <a:ea typeface="Calibri"/>
                <a:cs typeface="Calibri"/>
                <a:sym typeface="Calibri"/>
              </a:rPr>
              <a:t>44,7</a:t>
            </a:r>
            <a:r>
              <a:rPr lang="es-ES" sz="2000">
                <a:solidFill>
                  <a:srgbClr val="002060"/>
                </a:solidFill>
                <a:latin typeface="Calibri"/>
                <a:ea typeface="Calibri"/>
                <a:cs typeface="Calibri"/>
                <a:sym typeface="Calibri"/>
              </a:rPr>
              <a:t> millones de toneladas métricas de residuos electrónicos, lo que equivale a casi 4.500 torres Eiffel.</a:t>
            </a:r>
            <a:endParaRPr sz="2000">
              <a:solidFill>
                <a:srgbClr val="002060"/>
              </a:solidFill>
              <a:latin typeface="Calibri"/>
              <a:ea typeface="Calibri"/>
              <a:cs typeface="Calibri"/>
              <a:sym typeface="Calibri"/>
            </a:endParaRPr>
          </a:p>
        </p:txBody>
      </p:sp>
      <p:sp>
        <p:nvSpPr>
          <p:cNvPr id="184" name="Google Shape;184;p8"/>
          <p:cNvSpPr/>
          <p:nvPr/>
        </p:nvSpPr>
        <p:spPr>
          <a:xfrm>
            <a:off x="0"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s-ES" sz="3200" b="1">
                <a:solidFill>
                  <a:schemeClr val="lt1"/>
                </a:solidFill>
                <a:latin typeface="Franklin Gothic"/>
                <a:ea typeface="Franklin Gothic"/>
                <a:cs typeface="Franklin Gothic"/>
                <a:sym typeface="Franklin Gothic"/>
              </a:rPr>
              <a:t>Algunos datos…</a:t>
            </a:r>
            <a:endParaRPr sz="3200" b="1">
              <a:solidFill>
                <a:schemeClr val="lt1"/>
              </a:solidFill>
              <a:latin typeface="Franklin Gothic"/>
              <a:ea typeface="Franklin Gothic"/>
              <a:cs typeface="Franklin Gothic"/>
              <a:sym typeface="Franklin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89" name="Google Shape;189;p9"/>
          <p:cNvPicPr preferRelativeResize="0"/>
          <p:nvPr/>
        </p:nvPicPr>
        <p:blipFill rotWithShape="1">
          <a:blip r:embed="rId3">
            <a:alphaModFix/>
          </a:blip>
          <a:srcRect/>
          <a:stretch/>
        </p:blipFill>
        <p:spPr>
          <a:xfrm>
            <a:off x="6221413" y="0"/>
            <a:ext cx="1868487" cy="1839670"/>
          </a:xfrm>
          <a:prstGeom prst="rect">
            <a:avLst/>
          </a:prstGeom>
          <a:noFill/>
          <a:ln>
            <a:noFill/>
          </a:ln>
          <a:effectLst>
            <a:outerShdw blurRad="44450" dist="27940" dir="5400000" algn="ctr">
              <a:srgbClr val="000000">
                <a:alpha val="31764"/>
              </a:srgbClr>
            </a:outerShdw>
          </a:effectLst>
        </p:spPr>
      </p:pic>
      <p:grpSp>
        <p:nvGrpSpPr>
          <p:cNvPr id="190" name="Google Shape;190;p9"/>
          <p:cNvGrpSpPr/>
          <p:nvPr/>
        </p:nvGrpSpPr>
        <p:grpSpPr>
          <a:xfrm>
            <a:off x="-6339373" y="363002"/>
            <a:ext cx="17522914" cy="7452796"/>
            <a:chOff x="-6339372" y="-957798"/>
            <a:chExt cx="17522914" cy="7452796"/>
          </a:xfrm>
        </p:grpSpPr>
        <p:sp>
          <p:nvSpPr>
            <p:cNvPr id="191" name="Google Shape;191;p9"/>
            <p:cNvSpPr/>
            <p:nvPr/>
          </p:nvSpPr>
          <p:spPr>
            <a:xfrm>
              <a:off x="-6339372" y="-957798"/>
              <a:ext cx="7452796" cy="7452796"/>
            </a:xfrm>
            <a:prstGeom prst="blockArc">
              <a:avLst>
                <a:gd name="adj1" fmla="val 18900000"/>
                <a:gd name="adj2" fmla="val 2700000"/>
                <a:gd name="adj3" fmla="val 290"/>
              </a:avLst>
            </a:prstGeom>
            <a:noFill/>
            <a:ln w="12700" cap="flat" cmpd="sng">
              <a:solidFill>
                <a:schemeClr val="accent6"/>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9"/>
            <p:cNvSpPr/>
            <p:nvPr/>
          </p:nvSpPr>
          <p:spPr>
            <a:xfrm>
              <a:off x="541536" y="400079"/>
              <a:ext cx="10628054" cy="1414721"/>
            </a:xfrm>
            <a:prstGeom prst="rect">
              <a:avLst/>
            </a:prstGeom>
            <a:solidFill>
              <a:srgbClr val="BFDDD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9"/>
            <p:cNvSpPr txBox="1"/>
            <p:nvPr/>
          </p:nvSpPr>
          <p:spPr>
            <a:xfrm>
              <a:off x="541536" y="400079"/>
              <a:ext cx="10628054" cy="1414721"/>
            </a:xfrm>
            <a:prstGeom prst="rect">
              <a:avLst/>
            </a:prstGeom>
            <a:noFill/>
            <a:ln>
              <a:noFill/>
            </a:ln>
          </p:spPr>
          <p:txBody>
            <a:bodyPr spcFirstLastPara="1" wrap="square" lIns="879025" tIns="45700" rIns="45700" bIns="45700" anchor="ctr" anchorCtr="0">
              <a:noAutofit/>
            </a:bodyPr>
            <a:lstStyle/>
            <a:p>
              <a:pPr marL="0" marR="0" lvl="0" indent="0" algn="l" rtl="0">
                <a:lnSpc>
                  <a:spcPct val="90000"/>
                </a:lnSpc>
                <a:spcBef>
                  <a:spcPts val="0"/>
                </a:spcBef>
                <a:spcAft>
                  <a:spcPts val="0"/>
                </a:spcAft>
                <a:buNone/>
              </a:pPr>
              <a:r>
                <a:rPr lang="es-ES" sz="1800">
                  <a:solidFill>
                    <a:schemeClr val="dk1"/>
                  </a:solidFill>
                  <a:latin typeface="Cambria"/>
                  <a:ea typeface="Cambria"/>
                  <a:cs typeface="Cambria"/>
                  <a:sym typeface="Cambria"/>
                </a:rPr>
                <a:t>Los dispositivos que retiramos como teléfonos móviles, ordenadores, tabletas, ebooks, etc., generalmente van a parar a los puntos de recogida. Los vertederos más grandes a nivel </a:t>
              </a:r>
              <a:br>
                <a:rPr lang="es-ES" sz="18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mundial donde los países envían los productos desechados están en Ghana; Karachi en</a:t>
              </a:r>
              <a:br>
                <a:rPr lang="es-ES" sz="18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Pakistán; Indonesia; Guiyu en China, etc.</a:t>
              </a:r>
              <a:endParaRPr sz="1800">
                <a:solidFill>
                  <a:schemeClr val="dk1"/>
                </a:solidFill>
                <a:latin typeface="Calibri"/>
                <a:ea typeface="Calibri"/>
                <a:cs typeface="Calibri"/>
                <a:sym typeface="Calibri"/>
              </a:endParaRPr>
            </a:p>
          </p:txBody>
        </p:sp>
        <p:sp>
          <p:nvSpPr>
            <p:cNvPr id="194" name="Google Shape;194;p9"/>
            <p:cNvSpPr/>
            <p:nvPr/>
          </p:nvSpPr>
          <p:spPr>
            <a:xfrm rot="10800000">
              <a:off x="8819248" y="3276603"/>
              <a:ext cx="265051" cy="177813"/>
            </a:xfrm>
            <a:prstGeom prst="ellipse">
              <a:avLst/>
            </a:prstGeom>
            <a:gradFill>
              <a:gsLst>
                <a:gs pos="0">
                  <a:schemeClr val="lt1"/>
                </a:gs>
                <a:gs pos="50000">
                  <a:schemeClr val="lt1"/>
                </a:gs>
                <a:gs pos="100000">
                  <a:schemeClr val="lt1"/>
                </a:gs>
              </a:gsLst>
              <a:lin ang="5400000" scaled="0"/>
            </a:gradFill>
            <a:ln w="9525"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9"/>
            <p:cNvSpPr/>
            <p:nvPr/>
          </p:nvSpPr>
          <p:spPr>
            <a:xfrm>
              <a:off x="1156255" y="2139092"/>
              <a:ext cx="10023374" cy="1400368"/>
            </a:xfrm>
            <a:prstGeom prst="rect">
              <a:avLst/>
            </a:prstGeom>
            <a:solidFill>
              <a:srgbClr val="BFDDD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9"/>
            <p:cNvSpPr txBox="1"/>
            <p:nvPr/>
          </p:nvSpPr>
          <p:spPr>
            <a:xfrm>
              <a:off x="1156255" y="2139092"/>
              <a:ext cx="10023374" cy="1400368"/>
            </a:xfrm>
            <a:prstGeom prst="rect">
              <a:avLst/>
            </a:prstGeom>
            <a:noFill/>
            <a:ln>
              <a:noFill/>
            </a:ln>
          </p:spPr>
          <p:txBody>
            <a:bodyPr spcFirstLastPara="1" wrap="square" lIns="879025" tIns="50800" rIns="50800" bIns="50800" anchor="ctr" anchorCtr="0">
              <a:noAutofit/>
            </a:bodyPr>
            <a:lstStyle/>
            <a:p>
              <a:pPr marL="0" marR="0" lvl="0" indent="0" algn="l" rtl="0">
                <a:lnSpc>
                  <a:spcPct val="100000"/>
                </a:lnSpc>
                <a:spcBef>
                  <a:spcPts val="0"/>
                </a:spcBef>
                <a:spcAft>
                  <a:spcPts val="0"/>
                </a:spcAft>
                <a:buNone/>
              </a:pPr>
              <a:r>
                <a:rPr lang="es-ES" sz="2000">
                  <a:solidFill>
                    <a:schemeClr val="dk1"/>
                  </a:solidFill>
                  <a:latin typeface="Cambria"/>
                  <a:ea typeface="Cambria"/>
                  <a:cs typeface="Cambria"/>
                  <a:sym typeface="Cambria"/>
                </a:rPr>
                <a:t/>
              </a:r>
              <a:br>
                <a:rPr lang="es-ES" sz="20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Personas y medio ambiente son contaminados y envenenados con sustancias como </a:t>
              </a:r>
              <a:br>
                <a:rPr lang="es-ES" sz="18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metales pesados (cadmio, plomo), ftalatos , antimonio, PCBs (bifilenos policlorados), </a:t>
              </a:r>
              <a:br>
                <a:rPr lang="es-ES" sz="18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PBDE (polibromodifenil éteres) y TPP (trifenilfosfato). </a:t>
              </a:r>
              <a:br>
                <a:rPr lang="es-ES" sz="18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Productos químicos que se han encontrado incluso en los ecosistemas más profundo</a:t>
              </a:r>
              <a:br>
                <a:rPr lang="es-ES" sz="18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del océano Pacífico.  </a:t>
              </a:r>
              <a:br>
                <a:rPr lang="es-ES" sz="1800">
                  <a:solidFill>
                    <a:schemeClr val="dk1"/>
                  </a:solidFill>
                  <a:latin typeface="Cambria"/>
                  <a:ea typeface="Cambria"/>
                  <a:cs typeface="Cambria"/>
                  <a:sym typeface="Cambria"/>
                </a:rPr>
              </a:br>
              <a:endParaRPr sz="1800">
                <a:solidFill>
                  <a:schemeClr val="dk1"/>
                </a:solidFill>
                <a:latin typeface="Calibri"/>
                <a:ea typeface="Calibri"/>
                <a:cs typeface="Calibri"/>
                <a:sym typeface="Calibri"/>
              </a:endParaRPr>
            </a:p>
          </p:txBody>
        </p:sp>
        <p:sp>
          <p:nvSpPr>
            <p:cNvPr id="197" name="Google Shape;197;p9"/>
            <p:cNvSpPr/>
            <p:nvPr/>
          </p:nvSpPr>
          <p:spPr>
            <a:xfrm>
              <a:off x="333759" y="2140909"/>
              <a:ext cx="1384300" cy="1410227"/>
            </a:xfrm>
            <a:prstGeom prst="ellipse">
              <a:avLst/>
            </a:prstGeom>
            <a:gradFill>
              <a:gsLst>
                <a:gs pos="0">
                  <a:schemeClr val="lt1"/>
                </a:gs>
                <a:gs pos="50000">
                  <a:schemeClr val="lt1"/>
                </a:gs>
                <a:gs pos="100000">
                  <a:schemeClr val="lt1"/>
                </a:gs>
              </a:gsLst>
              <a:lin ang="5400000" scaled="0"/>
            </a:gradFill>
            <a:ln w="9525" cap="flat" cmpd="sng">
              <a:solidFill>
                <a:srgbClr val="44B78C"/>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9"/>
            <p:cNvSpPr/>
            <p:nvPr/>
          </p:nvSpPr>
          <p:spPr>
            <a:xfrm>
              <a:off x="527585" y="3749465"/>
              <a:ext cx="10655957" cy="1360589"/>
            </a:xfrm>
            <a:prstGeom prst="rect">
              <a:avLst/>
            </a:prstGeom>
            <a:solidFill>
              <a:srgbClr val="BFDDD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9"/>
            <p:cNvSpPr txBox="1"/>
            <p:nvPr/>
          </p:nvSpPr>
          <p:spPr>
            <a:xfrm>
              <a:off x="527585" y="3749465"/>
              <a:ext cx="10655957" cy="1360589"/>
            </a:xfrm>
            <a:prstGeom prst="rect">
              <a:avLst/>
            </a:prstGeom>
            <a:noFill/>
            <a:ln>
              <a:noFill/>
            </a:ln>
          </p:spPr>
          <p:txBody>
            <a:bodyPr spcFirstLastPara="1" wrap="square" lIns="879025" tIns="45700" rIns="45700" bIns="45700" anchor="ctr" anchorCtr="0">
              <a:noAutofit/>
            </a:bodyPr>
            <a:lstStyle/>
            <a:p>
              <a:pPr marL="0" marR="0" lvl="0" indent="0" algn="l" rtl="0">
                <a:lnSpc>
                  <a:spcPct val="90000"/>
                </a:lnSpc>
                <a:spcBef>
                  <a:spcPts val="0"/>
                </a:spcBef>
                <a:spcAft>
                  <a:spcPts val="0"/>
                </a:spcAft>
                <a:buNone/>
              </a:pPr>
              <a:r>
                <a:rPr lang="es-ES" sz="1800">
                  <a:solidFill>
                    <a:schemeClr val="dk1"/>
                  </a:solidFill>
                  <a:latin typeface="Cambria"/>
                  <a:ea typeface="Cambria"/>
                  <a:cs typeface="Cambria"/>
                  <a:sym typeface="Cambria"/>
                </a:rPr>
                <a:t>Al ritmo que llevamos de producción nos quedamos sin recursos, la materia prima se acaba. Se necesitan muchos más materiales para crear un nuevo producto que para ofrecer los repuestos para la reparación. Ya no se puede mantener este modelo de fabricación masiva, de fuerte impacto en los recursos naturales y el cambio climático</a:t>
              </a:r>
              <a:endParaRPr sz="1800">
                <a:solidFill>
                  <a:schemeClr val="dk1"/>
                </a:solidFill>
                <a:latin typeface="Calibri"/>
                <a:ea typeface="Calibri"/>
                <a:cs typeface="Calibri"/>
                <a:sym typeface="Calibri"/>
              </a:endParaRPr>
            </a:p>
          </p:txBody>
        </p:sp>
        <p:sp>
          <p:nvSpPr>
            <p:cNvPr id="200" name="Google Shape;200;p9"/>
            <p:cNvSpPr/>
            <p:nvPr/>
          </p:nvSpPr>
          <p:spPr>
            <a:xfrm>
              <a:off x="-3912" y="3737610"/>
              <a:ext cx="1384300" cy="1384300"/>
            </a:xfrm>
            <a:prstGeom prst="ellipse">
              <a:avLst/>
            </a:prstGeom>
            <a:gradFill>
              <a:gsLst>
                <a:gs pos="0">
                  <a:schemeClr val="lt1"/>
                </a:gs>
                <a:gs pos="50000">
                  <a:schemeClr val="lt1"/>
                </a:gs>
                <a:gs pos="100000">
                  <a:schemeClr val="lt1"/>
                </a:gs>
              </a:gsLst>
              <a:lin ang="5400000" scaled="0"/>
            </a:gradFill>
            <a:ln w="9525" cap="flat" cmpd="sng">
              <a:solidFill>
                <a:srgbClr val="6FAA47"/>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 name="Google Shape;201;p9"/>
          <p:cNvSpPr/>
          <p:nvPr/>
        </p:nvSpPr>
        <p:spPr>
          <a:xfrm>
            <a:off x="-833"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02" name="Google Shape;202;p9"/>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ctr" rtl="0">
              <a:spcBef>
                <a:spcPts val="0"/>
              </a:spcBef>
              <a:spcAft>
                <a:spcPts val="0"/>
              </a:spcAft>
              <a:buNone/>
            </a:pPr>
            <a:r>
              <a:rPr lang="es-ES" sz="3200" b="1">
                <a:solidFill>
                  <a:schemeClr val="lt1"/>
                </a:solidFill>
                <a:latin typeface="Franklin Gothic"/>
                <a:ea typeface="Franklin Gothic"/>
                <a:cs typeface="Franklin Gothic"/>
                <a:sym typeface="Franklin Gothic"/>
              </a:rPr>
              <a:t>¿Dónde van a parar los residuos-e desechados?</a:t>
            </a:r>
            <a:endParaRPr sz="3200" b="1">
              <a:solidFill>
                <a:schemeClr val="lt1"/>
              </a:solidFill>
              <a:latin typeface="Franklin Gothic"/>
              <a:ea typeface="Franklin Gothic"/>
              <a:cs typeface="Franklin Gothic"/>
              <a:sym typeface="Franklin Gothic"/>
            </a:endParaRPr>
          </a:p>
        </p:txBody>
      </p:sp>
      <p:sp>
        <p:nvSpPr>
          <p:cNvPr id="203" name="Google Shape;203;p9"/>
          <p:cNvSpPr/>
          <p:nvPr/>
        </p:nvSpPr>
        <p:spPr>
          <a:xfrm>
            <a:off x="8802852" y="74448"/>
            <a:ext cx="3300248" cy="1205903"/>
          </a:xfrm>
          <a:prstGeom prst="wedgeRoundRectCallout">
            <a:avLst>
              <a:gd name="adj1" fmla="val -79677"/>
              <a:gd name="adj2" fmla="val 64009"/>
              <a:gd name="adj3" fmla="val 16667"/>
            </a:avLst>
          </a:prstGeom>
          <a:solidFill>
            <a:srgbClr val="BFDDD1"/>
          </a:solidFill>
          <a:ln>
            <a:noFill/>
          </a:ln>
          <a:effectLst>
            <a:outerShdw blurRad="107950" dist="12700" dir="5400000" algn="ctr">
              <a:srgbClr val="000000"/>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a:solidFill>
                  <a:schemeClr val="dk1"/>
                </a:solidFill>
                <a:latin typeface="Calibri"/>
                <a:ea typeface="Calibri"/>
                <a:cs typeface="Calibri"/>
                <a:sym typeface="Calibri"/>
              </a:rPr>
              <a:t>¿Sabes que un Smartphone requiere 100g de minerales para lo que se deben minar 34kg de rocas?</a:t>
            </a:r>
            <a:endParaRPr sz="1800">
              <a:solidFill>
                <a:schemeClr val="dk1"/>
              </a:solidFill>
              <a:latin typeface="Calibri"/>
              <a:ea typeface="Calibri"/>
              <a:cs typeface="Calibri"/>
              <a:sym typeface="Calibri"/>
            </a:endParaRPr>
          </a:p>
        </p:txBody>
      </p:sp>
      <p:sp>
        <p:nvSpPr>
          <p:cNvPr id="204" name="Google Shape;204;p9"/>
          <p:cNvSpPr/>
          <p:nvPr/>
        </p:nvSpPr>
        <p:spPr>
          <a:xfrm>
            <a:off x="-833" y="1725370"/>
            <a:ext cx="1384300" cy="1410227"/>
          </a:xfrm>
          <a:prstGeom prst="ellipse">
            <a:avLst/>
          </a:prstGeom>
          <a:gradFill>
            <a:gsLst>
              <a:gs pos="0">
                <a:schemeClr val="lt1"/>
              </a:gs>
              <a:gs pos="50000">
                <a:schemeClr val="lt1"/>
              </a:gs>
              <a:gs pos="100000">
                <a:schemeClr val="lt1"/>
              </a:gs>
            </a:gsLst>
            <a:lin ang="5400000" scaled="0"/>
          </a:gradFill>
          <a:ln w="9525" cap="flat" cmpd="sng">
            <a:solidFill>
              <a:srgbClr val="44B78C"/>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5" name="Google Shape;205;p9"/>
          <p:cNvPicPr preferRelativeResize="0"/>
          <p:nvPr/>
        </p:nvPicPr>
        <p:blipFill rotWithShape="1">
          <a:blip r:embed="rId4">
            <a:alphaModFix/>
          </a:blip>
          <a:srcRect/>
          <a:stretch/>
        </p:blipFill>
        <p:spPr>
          <a:xfrm>
            <a:off x="-51570" y="1596030"/>
            <a:ext cx="1569684" cy="1633011"/>
          </a:xfrm>
          <a:prstGeom prst="rect">
            <a:avLst/>
          </a:prstGeom>
          <a:noFill/>
          <a:ln>
            <a:noFill/>
          </a:ln>
        </p:spPr>
      </p:pic>
      <p:pic>
        <p:nvPicPr>
          <p:cNvPr id="206" name="Google Shape;206;p9"/>
          <p:cNvPicPr preferRelativeResize="0"/>
          <p:nvPr/>
        </p:nvPicPr>
        <p:blipFill rotWithShape="1">
          <a:blip r:embed="rId4">
            <a:alphaModFix/>
          </a:blip>
          <a:srcRect/>
          <a:stretch/>
        </p:blipFill>
        <p:spPr>
          <a:xfrm>
            <a:off x="300430" y="3381394"/>
            <a:ext cx="1504009" cy="1539546"/>
          </a:xfrm>
          <a:prstGeom prst="rect">
            <a:avLst/>
          </a:prstGeom>
          <a:noFill/>
          <a:ln>
            <a:noFill/>
          </a:ln>
        </p:spPr>
      </p:pic>
      <p:pic>
        <p:nvPicPr>
          <p:cNvPr id="207" name="Google Shape;207;p9"/>
          <p:cNvPicPr preferRelativeResize="0"/>
          <p:nvPr/>
        </p:nvPicPr>
        <p:blipFill rotWithShape="1">
          <a:blip r:embed="rId5">
            <a:alphaModFix/>
          </a:blip>
          <a:srcRect/>
          <a:stretch/>
        </p:blipFill>
        <p:spPr>
          <a:xfrm>
            <a:off x="704497" y="3789930"/>
            <a:ext cx="695876" cy="740302"/>
          </a:xfrm>
          <a:prstGeom prst="rect">
            <a:avLst/>
          </a:prstGeom>
          <a:noFill/>
          <a:ln>
            <a:noFill/>
          </a:ln>
        </p:spPr>
      </p:pic>
      <p:pic>
        <p:nvPicPr>
          <p:cNvPr id="208" name="Google Shape;208;p9"/>
          <p:cNvPicPr preferRelativeResize="0"/>
          <p:nvPr/>
        </p:nvPicPr>
        <p:blipFill rotWithShape="1">
          <a:blip r:embed="rId4">
            <a:alphaModFix/>
          </a:blip>
          <a:srcRect/>
          <a:stretch/>
        </p:blipFill>
        <p:spPr>
          <a:xfrm>
            <a:off x="-51570" y="4961389"/>
            <a:ext cx="1510241" cy="1537382"/>
          </a:xfrm>
          <a:prstGeom prst="rect">
            <a:avLst/>
          </a:prstGeom>
          <a:noFill/>
          <a:ln>
            <a:noFill/>
          </a:ln>
        </p:spPr>
      </p:pic>
      <p:pic>
        <p:nvPicPr>
          <p:cNvPr id="209" name="Google Shape;209;p9"/>
          <p:cNvPicPr preferRelativeResize="0"/>
          <p:nvPr/>
        </p:nvPicPr>
        <p:blipFill rotWithShape="1">
          <a:blip r:embed="rId6">
            <a:alphaModFix/>
          </a:blip>
          <a:srcRect/>
          <a:stretch/>
        </p:blipFill>
        <p:spPr>
          <a:xfrm rot="311420">
            <a:off x="11344469" y="3530473"/>
            <a:ext cx="478455" cy="124138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0"/>
          <p:cNvSpPr txBox="1"/>
          <p:nvPr/>
        </p:nvSpPr>
        <p:spPr>
          <a:xfrm>
            <a:off x="343825" y="1567543"/>
            <a:ext cx="11521604" cy="5254957"/>
          </a:xfrm>
          <a:prstGeom prst="rect">
            <a:avLst/>
          </a:prstGeom>
          <a:solidFill>
            <a:srgbClr val="BFDDD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10"/>
          <p:cNvSpPr txBox="1">
            <a:spLocks noGrp="1"/>
          </p:cNvSpPr>
          <p:nvPr>
            <p:ph type="body" idx="1"/>
          </p:nvPr>
        </p:nvSpPr>
        <p:spPr>
          <a:xfrm>
            <a:off x="320552" y="1354800"/>
            <a:ext cx="11544877" cy="5467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rmAutofit lnSpcReduction="10000"/>
          </a:bodyPr>
          <a:lstStyle/>
          <a:p>
            <a:pPr marL="228600" lvl="0" indent="-228600" algn="just" rtl="0">
              <a:lnSpc>
                <a:spcPct val="100000"/>
              </a:lnSpc>
              <a:spcBef>
                <a:spcPts val="0"/>
              </a:spcBef>
              <a:spcAft>
                <a:spcPts val="0"/>
              </a:spcAft>
              <a:buClr>
                <a:schemeClr val="accent2"/>
              </a:buClr>
              <a:buSzPts val="1800"/>
              <a:buChar char="•"/>
            </a:pPr>
            <a:r>
              <a:rPr lang="es-ES" sz="1800">
                <a:latin typeface="Cambria"/>
                <a:ea typeface="Cambria"/>
                <a:cs typeface="Cambria"/>
                <a:sym typeface="Cambria"/>
              </a:rPr>
              <a:t>La </a:t>
            </a:r>
            <a:r>
              <a:rPr lang="es-ES" sz="1800" b="1" u="sng">
                <a:solidFill>
                  <a:schemeClr val="hlink"/>
                </a:solidFill>
                <a:latin typeface="Cambria"/>
                <a:ea typeface="Cambria"/>
                <a:cs typeface="Cambria"/>
                <a:sym typeface="Cambria"/>
                <a:hlinkClick r:id="rId3"/>
              </a:rPr>
              <a:t>Convención de Basilea</a:t>
            </a:r>
            <a:r>
              <a:rPr lang="es-ES" sz="1800" b="1">
                <a:latin typeface="Cambria"/>
                <a:ea typeface="Cambria"/>
                <a:cs typeface="Cambria"/>
                <a:sym typeface="Cambria"/>
              </a:rPr>
              <a:t> </a:t>
            </a:r>
            <a:r>
              <a:rPr lang="es-ES" sz="1800">
                <a:latin typeface="Cambria"/>
                <a:ea typeface="Cambria"/>
                <a:cs typeface="Cambria"/>
                <a:sym typeface="Cambria"/>
              </a:rPr>
              <a:t>establece desde 1992 la prohibición expresa de exportar residuos-e a países del Tercer Mundo. La realidad es bien distinta. </a:t>
            </a:r>
            <a:endParaRPr sz="1800">
              <a:latin typeface="Cambria"/>
              <a:ea typeface="Cambria"/>
              <a:cs typeface="Cambria"/>
              <a:sym typeface="Cambria"/>
            </a:endParaRPr>
          </a:p>
          <a:p>
            <a:pPr marL="228600" lvl="0" indent="-228600" algn="just" rtl="0">
              <a:lnSpc>
                <a:spcPct val="100000"/>
              </a:lnSpc>
              <a:spcBef>
                <a:spcPts val="1000"/>
              </a:spcBef>
              <a:spcAft>
                <a:spcPts val="0"/>
              </a:spcAft>
              <a:buClr>
                <a:schemeClr val="accent2"/>
              </a:buClr>
              <a:buSzPts val="1800"/>
              <a:buChar char="•"/>
            </a:pPr>
            <a:r>
              <a:rPr lang="es-ES" sz="1800">
                <a:latin typeface="Cambria"/>
                <a:ea typeface="Cambria"/>
                <a:cs typeface="Cambria"/>
                <a:sym typeface="Cambria"/>
              </a:rPr>
              <a:t>El </a:t>
            </a:r>
            <a:r>
              <a:rPr lang="es-ES" sz="1800" b="1">
                <a:latin typeface="Cambria"/>
                <a:ea typeface="Cambria"/>
                <a:cs typeface="Cambria"/>
                <a:sym typeface="Cambria"/>
              </a:rPr>
              <a:t>Parlamento Europeo </a:t>
            </a:r>
            <a:r>
              <a:rPr lang="es-ES" sz="1800">
                <a:latin typeface="Cambria"/>
                <a:ea typeface="Cambria"/>
                <a:cs typeface="Cambria"/>
                <a:sym typeface="Cambria"/>
              </a:rPr>
              <a:t>aprobó la </a:t>
            </a:r>
            <a:r>
              <a:rPr lang="es-ES" sz="1800" b="1" u="sng">
                <a:solidFill>
                  <a:schemeClr val="hlink"/>
                </a:solidFill>
                <a:latin typeface="Cambria"/>
                <a:ea typeface="Cambria"/>
                <a:cs typeface="Cambria"/>
                <a:sym typeface="Cambria"/>
                <a:hlinkClick r:id="rId4"/>
              </a:rPr>
              <a:t>Resolución de 4 de abril de 2017 </a:t>
            </a:r>
            <a:r>
              <a:rPr lang="es-ES" sz="1800">
                <a:latin typeface="Cambria"/>
                <a:ea typeface="Cambria"/>
                <a:cs typeface="Cambria"/>
                <a:sym typeface="Cambria"/>
              </a:rPr>
              <a:t>en la que se solicitaba a la Comisión Europea que garantizase una mejor información a los consumidores sobre la durabilidad de los productos. Sin embargo, actualmente no hay planes para definir un ciclo de vida del producto en toda la UE ni existe una legislación europea que declare en general que la OP sea un delito. </a:t>
            </a:r>
            <a:endParaRPr sz="1600">
              <a:latin typeface="Cambria"/>
              <a:ea typeface="Cambria"/>
              <a:cs typeface="Cambria"/>
              <a:sym typeface="Cambria"/>
            </a:endParaRPr>
          </a:p>
          <a:p>
            <a:pPr marL="892175" lvl="0" indent="-892175" algn="just" rtl="0">
              <a:lnSpc>
                <a:spcPct val="100000"/>
              </a:lnSpc>
              <a:spcBef>
                <a:spcPts val="1000"/>
              </a:spcBef>
              <a:spcAft>
                <a:spcPts val="0"/>
              </a:spcAft>
              <a:buClr>
                <a:schemeClr val="accent2"/>
              </a:buClr>
              <a:buSzPts val="1600"/>
              <a:buNone/>
            </a:pPr>
            <a:r>
              <a:rPr lang="es-ES" sz="1600">
                <a:latin typeface="Cambria"/>
                <a:ea typeface="Cambria"/>
                <a:cs typeface="Cambria"/>
                <a:sym typeface="Cambria"/>
              </a:rPr>
              <a:t>	</a:t>
            </a:r>
            <a:r>
              <a:rPr lang="es-ES" sz="1600" b="1">
                <a:latin typeface="Cambria"/>
                <a:ea typeface="Cambria"/>
                <a:cs typeface="Cambria"/>
                <a:sym typeface="Cambria"/>
              </a:rPr>
              <a:t>Francia</a:t>
            </a:r>
            <a:r>
              <a:rPr lang="es-ES" sz="1600">
                <a:latin typeface="Cambria"/>
                <a:ea typeface="Cambria"/>
                <a:cs typeface="Cambria"/>
                <a:sym typeface="Cambria"/>
              </a:rPr>
              <a:t> es el país de la UE que más en serio se ha tomado la lucha contra la obsolescencia, estableciendo penas y multas en defensa del consumidor. </a:t>
            </a:r>
            <a:r>
              <a:rPr lang="es-ES" sz="1600" b="1">
                <a:latin typeface="Cambria"/>
                <a:ea typeface="Cambria"/>
                <a:cs typeface="Cambria"/>
                <a:sym typeface="Cambria"/>
              </a:rPr>
              <a:t>Holanda</a:t>
            </a:r>
            <a:r>
              <a:rPr lang="es-ES" sz="1600">
                <a:latin typeface="Cambria"/>
                <a:ea typeface="Cambria"/>
                <a:cs typeface="Cambria"/>
                <a:sym typeface="Cambria"/>
              </a:rPr>
              <a:t> o </a:t>
            </a:r>
            <a:r>
              <a:rPr lang="es-ES" sz="1600" b="1">
                <a:latin typeface="Cambria"/>
                <a:ea typeface="Cambria"/>
                <a:cs typeface="Cambria"/>
                <a:sym typeface="Cambria"/>
              </a:rPr>
              <a:t>Finlandia</a:t>
            </a:r>
            <a:r>
              <a:rPr lang="es-ES" sz="1600">
                <a:latin typeface="Cambria"/>
                <a:ea typeface="Cambria"/>
                <a:cs typeface="Cambria"/>
                <a:sym typeface="Cambria"/>
              </a:rPr>
              <a:t> avanzan en la línea de determinar que los 2 años previstos de garantía sean solo un límite mínimo. </a:t>
            </a:r>
            <a:r>
              <a:rPr lang="es-ES" sz="1600" b="1">
                <a:latin typeface="Cambria"/>
                <a:ea typeface="Cambria"/>
                <a:cs typeface="Cambria"/>
                <a:sym typeface="Cambria"/>
              </a:rPr>
              <a:t>Suecia</a:t>
            </a:r>
            <a:r>
              <a:rPr lang="es-ES" sz="1600">
                <a:latin typeface="Cambria"/>
                <a:ea typeface="Cambria"/>
                <a:cs typeface="Cambria"/>
                <a:sym typeface="Cambria"/>
              </a:rPr>
              <a:t> ha adoptado una serie de medidas fiscales con el objetivo de reforzar el sector de la reparación, el reciclaje y la economía circular.</a:t>
            </a:r>
            <a:endParaRPr sz="1600">
              <a:latin typeface="Cambria"/>
              <a:ea typeface="Cambria"/>
              <a:cs typeface="Cambria"/>
              <a:sym typeface="Cambria"/>
            </a:endParaRPr>
          </a:p>
          <a:p>
            <a:pPr marL="228600" lvl="0" indent="-228600" algn="just" rtl="0">
              <a:lnSpc>
                <a:spcPct val="100000"/>
              </a:lnSpc>
              <a:spcBef>
                <a:spcPts val="1000"/>
              </a:spcBef>
              <a:spcAft>
                <a:spcPts val="0"/>
              </a:spcAft>
              <a:buClr>
                <a:schemeClr val="accent2"/>
              </a:buClr>
              <a:buSzPts val="1800"/>
              <a:buChar char="•"/>
            </a:pPr>
            <a:r>
              <a:rPr lang="es-ES" sz="1800">
                <a:latin typeface="Cambria"/>
                <a:ea typeface="Cambria"/>
                <a:cs typeface="Cambria"/>
                <a:sym typeface="Cambria"/>
              </a:rPr>
              <a:t>En </a:t>
            </a:r>
            <a:r>
              <a:rPr lang="es-ES" sz="1800" b="1">
                <a:latin typeface="Cambria"/>
                <a:ea typeface="Cambria"/>
                <a:cs typeface="Cambria"/>
                <a:sym typeface="Cambria"/>
              </a:rPr>
              <a:t>España</a:t>
            </a:r>
            <a:r>
              <a:rPr lang="es-ES" sz="1800">
                <a:latin typeface="Cambria"/>
                <a:ea typeface="Cambria"/>
                <a:cs typeface="Cambria"/>
                <a:sym typeface="Cambria"/>
              </a:rPr>
              <a:t>, la </a:t>
            </a:r>
            <a:r>
              <a:rPr lang="es-ES" sz="1800" b="1">
                <a:latin typeface="Cambria"/>
                <a:ea typeface="Cambria"/>
                <a:cs typeface="Cambria"/>
                <a:sym typeface="Cambria"/>
              </a:rPr>
              <a:t>Proposición de Ley sobre Cambio Climático y Transición Energética </a:t>
            </a:r>
            <a:r>
              <a:rPr lang="es-ES" sz="1800">
                <a:latin typeface="Cambria"/>
                <a:ea typeface="Cambria"/>
                <a:cs typeface="Cambria"/>
                <a:sym typeface="Cambria"/>
              </a:rPr>
              <a:t>(</a:t>
            </a:r>
            <a:r>
              <a:rPr lang="es-ES" sz="1800" u="sng">
                <a:solidFill>
                  <a:schemeClr val="hlink"/>
                </a:solidFill>
                <a:latin typeface="Cambria"/>
                <a:ea typeface="Cambria"/>
                <a:cs typeface="Cambria"/>
                <a:sym typeface="Cambria"/>
                <a:hlinkClick r:id="rId5"/>
              </a:rPr>
              <a:t>BOCG núm. 302-1, de 7 de septiembre de 2018</a:t>
            </a:r>
            <a:r>
              <a:rPr lang="es-ES" sz="1800">
                <a:latin typeface="Cambria"/>
                <a:ea typeface="Cambria"/>
                <a:cs typeface="Cambria"/>
                <a:sym typeface="Cambria"/>
              </a:rPr>
              <a:t>) prevé un sistema de etiquetado que permita al consumidor identificar los “productos fácilmente reparables” y, la aprobación por el Gobierno de “un Plan de Incremento de la Vida Útil con la finalidad de fomentar el segundo uso, la reutilización, la reparación y el reciclaje de los productos, de forma que se consiga un mejor equilibrio entre protección del medio ambiente y creación de empleo”, lo que se revela totalmente insuficiente, atendida la magnitud del problema</a:t>
            </a:r>
            <a:r>
              <a:rPr lang="es-ES" sz="1600">
                <a:latin typeface="Cambria"/>
                <a:ea typeface="Cambria"/>
                <a:cs typeface="Cambria"/>
                <a:sym typeface="Cambria"/>
              </a:rPr>
              <a:t>.</a:t>
            </a:r>
            <a:endParaRPr/>
          </a:p>
          <a:p>
            <a:pPr marL="892175" lvl="0" indent="0" algn="l" rtl="0">
              <a:lnSpc>
                <a:spcPct val="100000"/>
              </a:lnSpc>
              <a:spcBef>
                <a:spcPts val="1000"/>
              </a:spcBef>
              <a:spcAft>
                <a:spcPts val="0"/>
              </a:spcAft>
              <a:buClr>
                <a:srgbClr val="FFAB61"/>
              </a:buClr>
              <a:buSzPts val="1600"/>
              <a:buNone/>
            </a:pPr>
            <a:r>
              <a:rPr lang="es-ES" sz="1600">
                <a:latin typeface="Cambria"/>
                <a:ea typeface="Cambria"/>
                <a:cs typeface="Cambria"/>
                <a:sym typeface="Cambria"/>
              </a:rPr>
              <a:t>La </a:t>
            </a:r>
            <a:r>
              <a:rPr lang="es-ES" sz="1600" b="1">
                <a:latin typeface="Cambria"/>
                <a:ea typeface="Cambria"/>
                <a:cs typeface="Cambria"/>
                <a:sym typeface="Cambria"/>
              </a:rPr>
              <a:t>Fundación de energía e innovación sostenible sin OP</a:t>
            </a:r>
            <a:r>
              <a:rPr lang="es-ES" sz="1600">
                <a:latin typeface="Cambria"/>
                <a:ea typeface="Cambria"/>
                <a:cs typeface="Cambria"/>
                <a:sym typeface="Cambria"/>
              </a:rPr>
              <a:t> ha desarrollado el </a:t>
            </a:r>
            <a:r>
              <a:rPr lang="es-ES" sz="1600" b="1" u="sng">
                <a:solidFill>
                  <a:schemeClr val="hlink"/>
                </a:solidFill>
                <a:latin typeface="Cambria"/>
                <a:ea typeface="Cambria"/>
                <a:cs typeface="Cambria"/>
                <a:sym typeface="Cambria"/>
                <a:hlinkClick r:id="rId6"/>
              </a:rPr>
              <a:t>sello ISSOP   </a:t>
            </a:r>
            <a:r>
              <a:rPr lang="es-ES" sz="1600" b="1">
                <a:latin typeface="Cambria"/>
                <a:ea typeface="Cambria"/>
                <a:cs typeface="Cambria"/>
                <a:sym typeface="Cambria"/>
              </a:rPr>
              <a:t/>
            </a:r>
            <a:br>
              <a:rPr lang="es-ES" sz="1600" b="1">
                <a:latin typeface="Cambria"/>
                <a:ea typeface="Cambria"/>
                <a:cs typeface="Cambria"/>
                <a:sym typeface="Cambria"/>
              </a:rPr>
            </a:br>
            <a:r>
              <a:rPr lang="es-ES" sz="1600">
                <a:latin typeface="Cambria"/>
                <a:ea typeface="Cambria"/>
                <a:cs typeface="Cambria"/>
                <a:sym typeface="Cambria"/>
              </a:rPr>
              <a:t>que se otorga a empresas que cumplan ciertos objetivos de sostenibilidad sin OP.</a:t>
            </a:r>
            <a:r>
              <a:rPr lang="es-ES" sz="1600"/>
              <a:t/>
            </a:r>
            <a:br>
              <a:rPr lang="es-ES" sz="1600"/>
            </a:br>
            <a:endParaRPr sz="1600">
              <a:latin typeface="Cambria"/>
              <a:ea typeface="Cambria"/>
              <a:cs typeface="Cambria"/>
              <a:sym typeface="Cambria"/>
            </a:endParaRPr>
          </a:p>
          <a:p>
            <a:pPr marL="273050" lvl="0" indent="-254000" algn="just" rtl="0">
              <a:lnSpc>
                <a:spcPct val="70000"/>
              </a:lnSpc>
              <a:spcBef>
                <a:spcPts val="1000"/>
              </a:spcBef>
              <a:spcAft>
                <a:spcPts val="0"/>
              </a:spcAft>
              <a:buClr>
                <a:srgbClr val="FFAB61"/>
              </a:buClr>
              <a:buSzPts val="300"/>
              <a:buFont typeface="Noto Sans Symbols"/>
              <a:buNone/>
            </a:pPr>
            <a:endParaRPr sz="300">
              <a:latin typeface="Cambria"/>
              <a:ea typeface="Cambria"/>
              <a:cs typeface="Cambria"/>
              <a:sym typeface="Cambria"/>
            </a:endParaRPr>
          </a:p>
          <a:p>
            <a:pPr marL="273050" lvl="0" indent="-254000" algn="just" rtl="0">
              <a:lnSpc>
                <a:spcPct val="70000"/>
              </a:lnSpc>
              <a:spcBef>
                <a:spcPts val="1000"/>
              </a:spcBef>
              <a:spcAft>
                <a:spcPts val="0"/>
              </a:spcAft>
              <a:buClr>
                <a:srgbClr val="FFAB61"/>
              </a:buClr>
              <a:buSzPts val="300"/>
              <a:buFont typeface="Noto Sans Symbols"/>
              <a:buNone/>
            </a:pPr>
            <a:endParaRPr sz="300">
              <a:solidFill>
                <a:srgbClr val="38967B"/>
              </a:solidFill>
              <a:latin typeface="Cambria"/>
              <a:ea typeface="Cambria"/>
              <a:cs typeface="Cambria"/>
              <a:sym typeface="Cambria"/>
            </a:endParaRPr>
          </a:p>
        </p:txBody>
      </p:sp>
      <p:sp>
        <p:nvSpPr>
          <p:cNvPr id="216" name="Google Shape;216;p10"/>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s-ES" sz="3200" b="1">
                <a:solidFill>
                  <a:schemeClr val="lt1"/>
                </a:solidFill>
                <a:latin typeface="Franklin Gothic"/>
                <a:ea typeface="Franklin Gothic"/>
                <a:cs typeface="Franklin Gothic"/>
                <a:sym typeface="Franklin Gothic"/>
              </a:rPr>
              <a:t>Legislación en la UE</a:t>
            </a:r>
            <a:endParaRPr sz="3200" b="1">
              <a:solidFill>
                <a:schemeClr val="lt1"/>
              </a:solidFill>
              <a:latin typeface="Franklin Gothic"/>
              <a:ea typeface="Franklin Gothic"/>
              <a:cs typeface="Franklin Gothic"/>
              <a:sym typeface="Franklin Gothic"/>
            </a:endParaRPr>
          </a:p>
        </p:txBody>
      </p:sp>
      <p:pic>
        <p:nvPicPr>
          <p:cNvPr id="217" name="Google Shape;217;p10"/>
          <p:cNvPicPr preferRelativeResize="0"/>
          <p:nvPr/>
        </p:nvPicPr>
        <p:blipFill rotWithShape="1">
          <a:blip r:embed="rId7">
            <a:alphaModFix/>
          </a:blip>
          <a:srcRect/>
          <a:stretch/>
        </p:blipFill>
        <p:spPr>
          <a:xfrm>
            <a:off x="8816016" y="43507"/>
            <a:ext cx="1267786" cy="1267786"/>
          </a:xfrm>
          <a:prstGeom prst="rect">
            <a:avLst/>
          </a:prstGeom>
          <a:noFill/>
          <a:ln>
            <a:noFill/>
          </a:ln>
        </p:spPr>
      </p:pic>
      <p:sp>
        <p:nvSpPr>
          <p:cNvPr id="218" name="Google Shape;218;p10"/>
          <p:cNvSpPr txBox="1"/>
          <p:nvPr/>
        </p:nvSpPr>
        <p:spPr>
          <a:xfrm>
            <a:off x="-1189197" y="4539343"/>
            <a:ext cx="2975956" cy="5511286"/>
          </a:xfrm>
          <a:prstGeom prst="rect">
            <a:avLst/>
          </a:prstGeom>
          <a:noFill/>
          <a:ln>
            <a:noFill/>
          </a:ln>
        </p:spPr>
        <p:txBody>
          <a:bodyPr spcFirstLastPara="1" wrap="square" lIns="72000" tIns="45700" rIns="91425" bIns="45700" anchor="ctr" anchorCtr="0">
            <a:noAutofit/>
          </a:bodyPr>
          <a:lstStyle/>
          <a:p>
            <a:pPr marL="0" marR="0" lvl="0" indent="0" algn="l" rtl="0">
              <a:lnSpc>
                <a:spcPct val="90000"/>
              </a:lnSpc>
              <a:spcBef>
                <a:spcPts val="0"/>
              </a:spcBef>
              <a:spcAft>
                <a:spcPts val="0"/>
              </a:spcAft>
              <a:buClr>
                <a:schemeClr val="dk1"/>
              </a:buClr>
              <a:buSzPts val="1600"/>
              <a:buFont typeface="Arial"/>
              <a:buNone/>
            </a:pPr>
            <a:endParaRPr sz="1600">
              <a:solidFill>
                <a:srgbClr val="38967B"/>
              </a:solidFill>
              <a:latin typeface="Cambria"/>
              <a:ea typeface="Cambria"/>
              <a:cs typeface="Cambria"/>
              <a:sym typeface="Cambria"/>
            </a:endParaRPr>
          </a:p>
        </p:txBody>
      </p:sp>
      <p:pic>
        <p:nvPicPr>
          <p:cNvPr id="219" name="Google Shape;219;p10"/>
          <p:cNvPicPr preferRelativeResize="0"/>
          <p:nvPr/>
        </p:nvPicPr>
        <p:blipFill rotWithShape="1">
          <a:blip r:embed="rId8">
            <a:alphaModFix/>
          </a:blip>
          <a:srcRect/>
          <a:stretch/>
        </p:blipFill>
        <p:spPr>
          <a:xfrm>
            <a:off x="9362823" y="5861782"/>
            <a:ext cx="935063" cy="944519"/>
          </a:xfrm>
          <a:prstGeom prst="rect">
            <a:avLst/>
          </a:prstGeom>
          <a:solidFill>
            <a:schemeClr val="lt1"/>
          </a:solidFill>
          <a:ln>
            <a:noFill/>
          </a:ln>
        </p:spPr>
      </p:pic>
      <p:sp>
        <p:nvSpPr>
          <p:cNvPr id="220" name="Google Shape;220;p10"/>
          <p:cNvSpPr/>
          <p:nvPr/>
        </p:nvSpPr>
        <p:spPr>
          <a:xfrm>
            <a:off x="343825" y="3513299"/>
            <a:ext cx="740229" cy="413657"/>
          </a:xfrm>
          <a:prstGeom prst="stripedRightArrow">
            <a:avLst>
              <a:gd name="adj1" fmla="val 50000"/>
              <a:gd name="adj2" fmla="val 50000"/>
            </a:avLst>
          </a:prstGeom>
          <a:solidFill>
            <a:schemeClr val="accent2"/>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2"/>
              </a:solidFill>
              <a:latin typeface="Calibri"/>
              <a:ea typeface="Calibri"/>
              <a:cs typeface="Calibri"/>
              <a:sym typeface="Calibri"/>
            </a:endParaRPr>
          </a:p>
        </p:txBody>
      </p:sp>
      <p:sp>
        <p:nvSpPr>
          <p:cNvPr id="221" name="Google Shape;221;p10"/>
          <p:cNvSpPr/>
          <p:nvPr/>
        </p:nvSpPr>
        <p:spPr>
          <a:xfrm>
            <a:off x="343825" y="6177773"/>
            <a:ext cx="740229" cy="413657"/>
          </a:xfrm>
          <a:prstGeom prst="stripedRightArrow">
            <a:avLst>
              <a:gd name="adj1" fmla="val 50000"/>
              <a:gd name="adj2" fmla="val 50000"/>
            </a:avLst>
          </a:prstGeom>
          <a:solidFill>
            <a:schemeClr val="accent2"/>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2"/>
              </a:solidFill>
              <a:latin typeface="Calibri"/>
              <a:ea typeface="Calibri"/>
              <a:cs typeface="Calibri"/>
              <a:sym typeface="Calibri"/>
            </a:endParaRPr>
          </a:p>
        </p:txBody>
      </p:sp>
      <p:pic>
        <p:nvPicPr>
          <p:cNvPr id="222" name="Google Shape;222;p10"/>
          <p:cNvPicPr preferRelativeResize="0"/>
          <p:nvPr/>
        </p:nvPicPr>
        <p:blipFill rotWithShape="1">
          <a:blip r:embed="rId9">
            <a:alphaModFix/>
          </a:blip>
          <a:srcRect/>
          <a:stretch/>
        </p:blipFill>
        <p:spPr>
          <a:xfrm>
            <a:off x="10491934" y="36345"/>
            <a:ext cx="1274948" cy="1274948"/>
          </a:xfrm>
          <a:prstGeom prst="rect">
            <a:avLst/>
          </a:prstGeom>
          <a:noFill/>
          <a:ln>
            <a:noFill/>
          </a:ln>
        </p:spPr>
      </p:pic>
      <p:pic>
        <p:nvPicPr>
          <p:cNvPr id="223" name="Google Shape;223;p10"/>
          <p:cNvPicPr preferRelativeResize="0"/>
          <p:nvPr/>
        </p:nvPicPr>
        <p:blipFill rotWithShape="1">
          <a:blip r:embed="rId10">
            <a:alphaModFix/>
          </a:blip>
          <a:srcRect/>
          <a:stretch/>
        </p:blipFill>
        <p:spPr>
          <a:xfrm>
            <a:off x="7132747" y="43507"/>
            <a:ext cx="1267786" cy="126778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grpSp>
        <p:nvGrpSpPr>
          <p:cNvPr id="228" name="Google Shape;228;p11"/>
          <p:cNvGrpSpPr/>
          <p:nvPr/>
        </p:nvGrpSpPr>
        <p:grpSpPr>
          <a:xfrm>
            <a:off x="326570" y="1519988"/>
            <a:ext cx="11506201" cy="5036239"/>
            <a:chOff x="-1" y="-36669"/>
            <a:chExt cx="11506201" cy="5036239"/>
          </a:xfrm>
        </p:grpSpPr>
        <p:sp>
          <p:nvSpPr>
            <p:cNvPr id="229" name="Google Shape;229;p11"/>
            <p:cNvSpPr/>
            <p:nvPr/>
          </p:nvSpPr>
          <p:spPr>
            <a:xfrm rot="-5400000">
              <a:off x="1642084" y="-1678754"/>
              <a:ext cx="2468931" cy="5753100"/>
            </a:xfrm>
            <a:prstGeom prst="round1Rect">
              <a:avLst>
                <a:gd name="adj" fmla="val 16667"/>
              </a:avLst>
            </a:prstGeom>
            <a:solidFill>
              <a:srgbClr val="BFDDD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1"/>
            <p:cNvSpPr txBox="1"/>
            <p:nvPr/>
          </p:nvSpPr>
          <p:spPr>
            <a:xfrm>
              <a:off x="-1" y="-36669"/>
              <a:ext cx="5753100" cy="1851698"/>
            </a:xfrm>
            <a:prstGeom prst="rect">
              <a:avLst/>
            </a:prstGeom>
            <a:noFill/>
            <a:ln>
              <a:noFill/>
            </a:ln>
          </p:spPr>
          <p:txBody>
            <a:bodyPr spcFirstLastPara="1" wrap="square" lIns="142225" tIns="142225" rIns="142225" bIns="142225" anchor="ctr" anchorCtr="0">
              <a:noAutofit/>
            </a:bodyPr>
            <a:lstStyle/>
            <a:p>
              <a:pPr marL="0" marR="0" lvl="0" indent="0" algn="l" rtl="0">
                <a:lnSpc>
                  <a:spcPct val="90000"/>
                </a:lnSpc>
                <a:spcBef>
                  <a:spcPts val="0"/>
                </a:spcBef>
                <a:spcAft>
                  <a:spcPts val="0"/>
                </a:spcAft>
                <a:buNone/>
              </a:pPr>
              <a:endParaRPr sz="2000">
                <a:solidFill>
                  <a:schemeClr val="dk1"/>
                </a:solidFill>
                <a:latin typeface="Cambria"/>
                <a:ea typeface="Cambria"/>
                <a:cs typeface="Cambria"/>
                <a:sym typeface="Cambria"/>
              </a:endParaRPr>
            </a:p>
            <a:p>
              <a:pPr marL="0" marR="0" lvl="0" indent="0" algn="l" rtl="0">
                <a:lnSpc>
                  <a:spcPct val="90000"/>
                </a:lnSpc>
                <a:spcBef>
                  <a:spcPts val="700"/>
                </a:spcBef>
                <a:spcAft>
                  <a:spcPts val="0"/>
                </a:spcAft>
                <a:buNone/>
              </a:pPr>
              <a:r>
                <a:rPr lang="es-ES" sz="2000" b="1">
                  <a:solidFill>
                    <a:schemeClr val="dk1"/>
                  </a:solidFill>
                  <a:latin typeface="Cambria"/>
                  <a:ea typeface="Cambria"/>
                  <a:cs typeface="Cambria"/>
                  <a:sym typeface="Cambria"/>
                </a:rPr>
                <a:t>Reutilízalo</a:t>
              </a:r>
              <a:r>
                <a:rPr lang="es-ES" sz="2000">
                  <a:solidFill>
                    <a:schemeClr val="dk1"/>
                  </a:solidFill>
                  <a:latin typeface="Cambria"/>
                  <a:ea typeface="Cambria"/>
                  <a:cs typeface="Cambria"/>
                  <a:sym typeface="Cambria"/>
                </a:rPr>
                <a:t>: En el caso de los </a:t>
              </a:r>
              <a:r>
                <a:rPr lang="es-ES" sz="2000" i="1" u="sng">
                  <a:solidFill>
                    <a:schemeClr val="dk1"/>
                  </a:solidFill>
                  <a:latin typeface="Cambria"/>
                  <a:ea typeface="Cambria"/>
                  <a:cs typeface="Cambria"/>
                  <a:sym typeface="Cambria"/>
                </a:rPr>
                <a:t>smartphones</a:t>
              </a:r>
              <a:r>
                <a:rPr lang="es-ES" sz="2000">
                  <a:solidFill>
                    <a:schemeClr val="dk1"/>
                  </a:solidFill>
                  <a:latin typeface="Cambria"/>
                  <a:ea typeface="Cambria"/>
                  <a:cs typeface="Cambria"/>
                  <a:sym typeface="Cambria"/>
                </a:rPr>
                <a:t> puedes usarlo como despertador, radio, cámara doméstica de seguridad; </a:t>
              </a:r>
              <a:br>
                <a:rPr lang="es-ES" sz="2000">
                  <a:solidFill>
                    <a:schemeClr val="dk1"/>
                  </a:solidFill>
                  <a:latin typeface="Cambria"/>
                  <a:ea typeface="Cambria"/>
                  <a:cs typeface="Cambria"/>
                  <a:sym typeface="Cambria"/>
                </a:rPr>
              </a:br>
              <a:r>
                <a:rPr lang="es-ES" sz="2000">
                  <a:solidFill>
                    <a:schemeClr val="dk1"/>
                  </a:solidFill>
                  <a:latin typeface="Cambria"/>
                  <a:ea typeface="Cambria"/>
                  <a:cs typeface="Cambria"/>
                  <a:sym typeface="Cambria"/>
                </a:rPr>
                <a:t>un </a:t>
              </a:r>
              <a:r>
                <a:rPr lang="es-ES" sz="2000" u="sng">
                  <a:solidFill>
                    <a:schemeClr val="dk1"/>
                  </a:solidFill>
                  <a:latin typeface="Cambria"/>
                  <a:ea typeface="Cambria"/>
                  <a:cs typeface="Cambria"/>
                  <a:sym typeface="Cambria"/>
                </a:rPr>
                <a:t>ordenador viejo</a:t>
              </a:r>
              <a:r>
                <a:rPr lang="es-ES" sz="2000" u="none">
                  <a:solidFill>
                    <a:schemeClr val="dk1"/>
                  </a:solidFill>
                  <a:latin typeface="Cambria"/>
                  <a:ea typeface="Cambria"/>
                  <a:cs typeface="Cambria"/>
                  <a:sym typeface="Cambria"/>
                </a:rPr>
                <a:t> </a:t>
              </a:r>
              <a:r>
                <a:rPr lang="es-ES" sz="2000">
                  <a:solidFill>
                    <a:schemeClr val="dk1"/>
                  </a:solidFill>
                  <a:latin typeface="Cambria"/>
                  <a:ea typeface="Cambria"/>
                  <a:cs typeface="Cambria"/>
                  <a:sym typeface="Cambria"/>
                </a:rPr>
                <a:t>puede servir como centro multimedia, servidor personal o puedes reutilizar sus componentes como su disco duro</a:t>
              </a:r>
              <a:r>
                <a:rPr lang="es-ES" sz="1800">
                  <a:solidFill>
                    <a:schemeClr val="dk1"/>
                  </a:solidFill>
                  <a:latin typeface="Cambria"/>
                  <a:ea typeface="Cambria"/>
                  <a:cs typeface="Cambria"/>
                  <a:sym typeface="Cambria"/>
                </a:rPr>
                <a:t>.</a:t>
              </a:r>
              <a:endParaRPr sz="1800">
                <a:solidFill>
                  <a:schemeClr val="dk1"/>
                </a:solidFill>
                <a:latin typeface="Calibri"/>
                <a:ea typeface="Calibri"/>
                <a:cs typeface="Calibri"/>
                <a:sym typeface="Calibri"/>
              </a:endParaRPr>
            </a:p>
          </p:txBody>
        </p:sp>
        <p:sp>
          <p:nvSpPr>
            <p:cNvPr id="231" name="Google Shape;231;p11"/>
            <p:cNvSpPr/>
            <p:nvPr/>
          </p:nvSpPr>
          <p:spPr>
            <a:xfrm>
              <a:off x="5753100" y="-35353"/>
              <a:ext cx="5753100" cy="2466298"/>
            </a:xfrm>
            <a:prstGeom prst="round1Rect">
              <a:avLst>
                <a:gd name="adj" fmla="val 16667"/>
              </a:avLst>
            </a:prstGeom>
            <a:solidFill>
              <a:srgbClr val="BFDDD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1"/>
            <p:cNvSpPr txBox="1"/>
            <p:nvPr/>
          </p:nvSpPr>
          <p:spPr>
            <a:xfrm>
              <a:off x="5753100" y="-35353"/>
              <a:ext cx="5753100" cy="1849723"/>
            </a:xfrm>
            <a:prstGeom prst="rect">
              <a:avLst/>
            </a:prstGeom>
            <a:noFill/>
            <a:ln>
              <a:noFill/>
            </a:ln>
          </p:spPr>
          <p:txBody>
            <a:bodyPr spcFirstLastPara="1" wrap="square" lIns="142225" tIns="142225" rIns="142225" bIns="142225" anchor="ctr" anchorCtr="0">
              <a:noAutofit/>
            </a:bodyPr>
            <a:lstStyle/>
            <a:p>
              <a:pPr marL="0" marR="0" lvl="0" indent="0" algn="just" rtl="0">
                <a:lnSpc>
                  <a:spcPct val="90000"/>
                </a:lnSpc>
                <a:spcBef>
                  <a:spcPts val="0"/>
                </a:spcBef>
                <a:spcAft>
                  <a:spcPts val="0"/>
                </a:spcAft>
                <a:buNone/>
              </a:pPr>
              <a:r>
                <a:rPr lang="es-ES" sz="2000" b="1">
                  <a:solidFill>
                    <a:schemeClr val="dk1"/>
                  </a:solidFill>
                  <a:latin typeface="Cambria"/>
                  <a:ea typeface="Cambria"/>
                  <a:cs typeface="Cambria"/>
                  <a:sym typeface="Cambria"/>
                </a:rPr>
                <a:t>Actualiza</a:t>
              </a:r>
              <a:r>
                <a:rPr lang="es-ES" sz="2000">
                  <a:solidFill>
                    <a:schemeClr val="dk1"/>
                  </a:solidFill>
                  <a:latin typeface="Cambria"/>
                  <a:ea typeface="Cambria"/>
                  <a:cs typeface="Cambria"/>
                  <a:sym typeface="Cambria"/>
                </a:rPr>
                <a:t> tu portátil en vez de comprar uno nuevo: amplia la memoria RAM, instala un disco SSD, escoge las tareas y programas de inicio, desinstala los programas que no uses, restaura el sistema operativo...</a:t>
              </a:r>
              <a:endParaRPr/>
            </a:p>
          </p:txBody>
        </p:sp>
        <p:sp>
          <p:nvSpPr>
            <p:cNvPr id="233" name="Google Shape;233;p11"/>
            <p:cNvSpPr/>
            <p:nvPr/>
          </p:nvSpPr>
          <p:spPr>
            <a:xfrm rot="10800000">
              <a:off x="0" y="2322258"/>
              <a:ext cx="5753100" cy="2645716"/>
            </a:xfrm>
            <a:prstGeom prst="round1Rect">
              <a:avLst>
                <a:gd name="adj" fmla="val 16667"/>
              </a:avLst>
            </a:prstGeom>
            <a:solidFill>
              <a:srgbClr val="BFDDD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1"/>
            <p:cNvSpPr txBox="1"/>
            <p:nvPr/>
          </p:nvSpPr>
          <p:spPr>
            <a:xfrm>
              <a:off x="0" y="2983687"/>
              <a:ext cx="5753100" cy="1984287"/>
            </a:xfrm>
            <a:prstGeom prst="rect">
              <a:avLst/>
            </a:prstGeom>
            <a:noFill/>
            <a:ln>
              <a:noFill/>
            </a:ln>
          </p:spPr>
          <p:txBody>
            <a:bodyPr spcFirstLastPara="1" wrap="square" lIns="128000" tIns="128000" rIns="128000" bIns="128000" anchor="ctr" anchorCtr="0">
              <a:noAutofit/>
            </a:bodyPr>
            <a:lstStyle/>
            <a:p>
              <a:pPr marL="0" marR="0" lvl="0" indent="0" algn="just" rtl="0">
                <a:lnSpc>
                  <a:spcPct val="90000"/>
                </a:lnSpc>
                <a:spcBef>
                  <a:spcPts val="0"/>
                </a:spcBef>
                <a:spcAft>
                  <a:spcPts val="0"/>
                </a:spcAft>
                <a:buNone/>
              </a:pPr>
              <a:endParaRPr sz="1800">
                <a:solidFill>
                  <a:schemeClr val="dk1"/>
                </a:solidFill>
                <a:latin typeface="Cambria"/>
                <a:ea typeface="Cambria"/>
                <a:cs typeface="Cambria"/>
                <a:sym typeface="Cambria"/>
              </a:endParaRPr>
            </a:p>
            <a:p>
              <a:pPr marL="0" marR="0" lvl="0" indent="0" algn="just" rtl="0">
                <a:lnSpc>
                  <a:spcPct val="90000"/>
                </a:lnSpc>
                <a:spcBef>
                  <a:spcPts val="630"/>
                </a:spcBef>
                <a:spcAft>
                  <a:spcPts val="0"/>
                </a:spcAft>
                <a:buNone/>
              </a:pPr>
              <a:endParaRPr sz="2400" b="1" i="0">
                <a:solidFill>
                  <a:schemeClr val="dk1"/>
                </a:solidFill>
                <a:latin typeface="Cambria"/>
                <a:ea typeface="Cambria"/>
                <a:cs typeface="Cambria"/>
                <a:sym typeface="Cambria"/>
              </a:endParaRPr>
            </a:p>
            <a:p>
              <a:pPr marL="0" marR="0" lvl="0" indent="0" algn="just" rtl="0">
                <a:lnSpc>
                  <a:spcPct val="90000"/>
                </a:lnSpc>
                <a:spcBef>
                  <a:spcPts val="840"/>
                </a:spcBef>
                <a:spcAft>
                  <a:spcPts val="0"/>
                </a:spcAft>
                <a:buNone/>
              </a:pPr>
              <a:r>
                <a:rPr lang="es-ES" sz="2000" b="1" i="0">
                  <a:solidFill>
                    <a:schemeClr val="dk1"/>
                  </a:solidFill>
                  <a:latin typeface="Cambria"/>
                  <a:ea typeface="Cambria"/>
                  <a:cs typeface="Cambria"/>
                  <a:sym typeface="Cambria"/>
                </a:rPr>
                <a:t>Recicla</a:t>
              </a:r>
              <a:r>
                <a:rPr lang="es-ES" sz="2000">
                  <a:solidFill>
                    <a:schemeClr val="dk1"/>
                  </a:solidFill>
                  <a:latin typeface="Cambria"/>
                  <a:ea typeface="Cambria"/>
                  <a:cs typeface="Cambria"/>
                  <a:sym typeface="Cambria"/>
                </a:rPr>
                <a:t>: Llévalo al Ecoparc o a puntos de recogida. Las piezas de tu antiguo aparato servirán para arreglar otros</a:t>
              </a:r>
              <a:r>
                <a:rPr lang="es-ES" sz="2400">
                  <a:solidFill>
                    <a:schemeClr val="dk1"/>
                  </a:solidFill>
                  <a:latin typeface="Cambria"/>
                  <a:ea typeface="Cambria"/>
                  <a:cs typeface="Cambria"/>
                  <a:sym typeface="Cambria"/>
                </a:rPr>
                <a:t>.</a:t>
              </a:r>
              <a:endParaRPr sz="2400">
                <a:solidFill>
                  <a:schemeClr val="dk1"/>
                </a:solidFill>
                <a:latin typeface="Calibri"/>
                <a:ea typeface="Calibri"/>
                <a:cs typeface="Calibri"/>
                <a:sym typeface="Calibri"/>
              </a:endParaRPr>
            </a:p>
          </p:txBody>
        </p:sp>
        <p:sp>
          <p:nvSpPr>
            <p:cNvPr id="235" name="Google Shape;235;p11"/>
            <p:cNvSpPr/>
            <p:nvPr/>
          </p:nvSpPr>
          <p:spPr>
            <a:xfrm rot="5400000">
              <a:off x="7311859" y="805229"/>
              <a:ext cx="2635581" cy="5753100"/>
            </a:xfrm>
            <a:prstGeom prst="round1Rect">
              <a:avLst>
                <a:gd name="adj" fmla="val 16667"/>
              </a:avLst>
            </a:prstGeom>
            <a:solidFill>
              <a:srgbClr val="BFDDD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1"/>
            <p:cNvSpPr txBox="1"/>
            <p:nvPr/>
          </p:nvSpPr>
          <p:spPr>
            <a:xfrm>
              <a:off x="5753099" y="3022884"/>
              <a:ext cx="5753100" cy="1976686"/>
            </a:xfrm>
            <a:prstGeom prst="rect">
              <a:avLst/>
            </a:prstGeom>
            <a:noFill/>
            <a:ln>
              <a:noFill/>
            </a:ln>
          </p:spPr>
          <p:txBody>
            <a:bodyPr spcFirstLastPara="1" wrap="square" lIns="142225" tIns="142225" rIns="142225" bIns="142225" anchor="ctr" anchorCtr="0">
              <a:noAutofit/>
            </a:bodyPr>
            <a:lstStyle/>
            <a:p>
              <a:pPr marL="0" marR="0" lvl="0" indent="0" algn="just" rtl="0">
                <a:lnSpc>
                  <a:spcPct val="90000"/>
                </a:lnSpc>
                <a:spcBef>
                  <a:spcPts val="0"/>
                </a:spcBef>
                <a:spcAft>
                  <a:spcPts val="0"/>
                </a:spcAft>
                <a:buNone/>
              </a:pPr>
              <a:endParaRPr sz="2000">
                <a:solidFill>
                  <a:schemeClr val="dk1"/>
                </a:solidFill>
                <a:latin typeface="Cambria"/>
                <a:ea typeface="Cambria"/>
                <a:cs typeface="Cambria"/>
                <a:sym typeface="Cambria"/>
              </a:endParaRPr>
            </a:p>
            <a:p>
              <a:pPr marL="0" marR="0" lvl="0" indent="0" algn="just" rtl="0">
                <a:lnSpc>
                  <a:spcPct val="90000"/>
                </a:lnSpc>
                <a:spcBef>
                  <a:spcPts val="700"/>
                </a:spcBef>
                <a:spcAft>
                  <a:spcPts val="0"/>
                </a:spcAft>
                <a:buNone/>
              </a:pPr>
              <a:endParaRPr sz="2000">
                <a:solidFill>
                  <a:schemeClr val="dk1"/>
                </a:solidFill>
                <a:latin typeface="Cambria"/>
                <a:ea typeface="Cambria"/>
                <a:cs typeface="Cambria"/>
                <a:sym typeface="Cambria"/>
              </a:endParaRPr>
            </a:p>
            <a:p>
              <a:pPr marL="0" marR="0" lvl="0" indent="0" algn="just" rtl="0">
                <a:lnSpc>
                  <a:spcPct val="90000"/>
                </a:lnSpc>
                <a:spcBef>
                  <a:spcPts val="700"/>
                </a:spcBef>
                <a:spcAft>
                  <a:spcPts val="0"/>
                </a:spcAft>
                <a:buNone/>
              </a:pPr>
              <a:r>
                <a:rPr lang="es-ES" sz="2000">
                  <a:solidFill>
                    <a:schemeClr val="dk1"/>
                  </a:solidFill>
                  <a:latin typeface="Cambria"/>
                  <a:ea typeface="Cambria"/>
                  <a:cs typeface="Cambria"/>
                  <a:sym typeface="Cambria"/>
                </a:rPr>
                <a:t>Compra y vende en el mercado de </a:t>
              </a:r>
              <a:r>
                <a:rPr lang="es-ES" sz="2000" b="1">
                  <a:solidFill>
                    <a:schemeClr val="dk1"/>
                  </a:solidFill>
                  <a:latin typeface="Cambria"/>
                  <a:ea typeface="Cambria"/>
                  <a:cs typeface="Cambria"/>
                  <a:sym typeface="Cambria"/>
                </a:rPr>
                <a:t>2ª mano</a:t>
              </a:r>
              <a:r>
                <a:rPr lang="es-ES" sz="2000">
                  <a:solidFill>
                    <a:schemeClr val="dk1"/>
                  </a:solidFill>
                  <a:latin typeface="Cambria"/>
                  <a:ea typeface="Cambria"/>
                  <a:cs typeface="Cambria"/>
                  <a:sym typeface="Cambria"/>
                </a:rPr>
                <a:t>. </a:t>
              </a:r>
              <a:r>
                <a:rPr lang="es-ES" sz="2000" b="1">
                  <a:solidFill>
                    <a:schemeClr val="dk1"/>
                  </a:solidFill>
                  <a:latin typeface="Cambria"/>
                  <a:ea typeface="Cambria"/>
                  <a:cs typeface="Cambria"/>
                  <a:sym typeface="Cambria"/>
                </a:rPr>
                <a:t>Alquila</a:t>
              </a:r>
              <a:r>
                <a:rPr lang="es-ES" sz="2000">
                  <a:solidFill>
                    <a:schemeClr val="dk1"/>
                  </a:solidFill>
                  <a:latin typeface="Cambria"/>
                  <a:ea typeface="Cambria"/>
                  <a:cs typeface="Cambria"/>
                  <a:sym typeface="Cambria"/>
                </a:rPr>
                <a:t> en caso de necesidades puntuales. Dónalos a ONG´s</a:t>
              </a:r>
              <a:r>
                <a:rPr lang="es-ES" sz="2400">
                  <a:solidFill>
                    <a:schemeClr val="dk1"/>
                  </a:solidFill>
                  <a:latin typeface="Cambria"/>
                  <a:ea typeface="Cambria"/>
                  <a:cs typeface="Cambria"/>
                  <a:sym typeface="Cambria"/>
                </a:rPr>
                <a:t>.</a:t>
              </a:r>
              <a:endParaRPr sz="2400">
                <a:solidFill>
                  <a:schemeClr val="dk1"/>
                </a:solidFill>
                <a:latin typeface="Calibri"/>
                <a:ea typeface="Calibri"/>
                <a:cs typeface="Calibri"/>
                <a:sym typeface="Calibri"/>
              </a:endParaRPr>
            </a:p>
          </p:txBody>
        </p:sp>
        <p:sp>
          <p:nvSpPr>
            <p:cNvPr id="237" name="Google Shape;237;p11"/>
            <p:cNvSpPr/>
            <p:nvPr/>
          </p:nvSpPr>
          <p:spPr>
            <a:xfrm>
              <a:off x="1842470" y="2189464"/>
              <a:ext cx="5950212" cy="1656208"/>
            </a:xfrm>
            <a:prstGeom prst="roundRect">
              <a:avLst>
                <a:gd name="adj" fmla="val 16667"/>
              </a:avLst>
            </a:prstGeom>
            <a:solidFill>
              <a:schemeClr val="lt1"/>
            </a:soli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1"/>
            <p:cNvSpPr txBox="1"/>
            <p:nvPr/>
          </p:nvSpPr>
          <p:spPr>
            <a:xfrm>
              <a:off x="1923319" y="2270313"/>
              <a:ext cx="5788514" cy="1494510"/>
            </a:xfrm>
            <a:prstGeom prst="rect">
              <a:avLst/>
            </a:prstGeom>
            <a:noFill/>
            <a:ln>
              <a:noFill/>
            </a:ln>
          </p:spPr>
          <p:txBody>
            <a:bodyPr spcFirstLastPara="1" wrap="square" lIns="83800" tIns="83800" rIns="83800" bIns="83800" anchor="ctr" anchorCtr="0">
              <a:noAutofit/>
            </a:bodyPr>
            <a:lstStyle/>
            <a:p>
              <a:pPr marL="0" marR="0" lvl="0" indent="0" algn="ctr" rtl="0">
                <a:lnSpc>
                  <a:spcPct val="90000"/>
                </a:lnSpc>
                <a:spcBef>
                  <a:spcPts val="0"/>
                </a:spcBef>
                <a:spcAft>
                  <a:spcPts val="0"/>
                </a:spcAft>
                <a:buNone/>
              </a:pPr>
              <a:r>
                <a:rPr lang="es-ES" sz="2200" b="1">
                  <a:solidFill>
                    <a:schemeClr val="dk1"/>
                  </a:solidFill>
                  <a:latin typeface="Cambria"/>
                  <a:ea typeface="Cambria"/>
                  <a:cs typeface="Cambria"/>
                  <a:sym typeface="Cambria"/>
                </a:rPr>
                <a:t>Reflexiona</a:t>
              </a:r>
              <a:r>
                <a:rPr lang="es-ES" sz="2000">
                  <a:solidFill>
                    <a:schemeClr val="dk1"/>
                  </a:solidFill>
                  <a:latin typeface="Cambria"/>
                  <a:ea typeface="Cambria"/>
                  <a:cs typeface="Cambria"/>
                  <a:sym typeface="Cambria"/>
                </a:rPr>
                <a:t> sobre tus necesidades reales. </a:t>
              </a:r>
              <a:br>
                <a:rPr lang="es-ES" sz="2000">
                  <a:solidFill>
                    <a:schemeClr val="dk1"/>
                  </a:solidFill>
                  <a:latin typeface="Cambria"/>
                  <a:ea typeface="Cambria"/>
                  <a:cs typeface="Cambria"/>
                  <a:sym typeface="Cambria"/>
                </a:rPr>
              </a:br>
              <a:r>
                <a:rPr lang="es-ES" sz="2000">
                  <a:solidFill>
                    <a:schemeClr val="dk1"/>
                  </a:solidFill>
                  <a:latin typeface="Cambria"/>
                  <a:ea typeface="Cambria"/>
                  <a:cs typeface="Cambria"/>
                  <a:sym typeface="Cambria"/>
                </a:rPr>
                <a:t>Sé respetuoso con el medio ambiente. </a:t>
              </a:r>
              <a:br>
                <a:rPr lang="es-ES" sz="2000">
                  <a:solidFill>
                    <a:schemeClr val="dk1"/>
                  </a:solidFill>
                  <a:latin typeface="Cambria"/>
                  <a:ea typeface="Cambria"/>
                  <a:cs typeface="Cambria"/>
                  <a:sym typeface="Cambria"/>
                </a:rPr>
              </a:br>
              <a:r>
                <a:rPr lang="es-ES" sz="2000">
                  <a:solidFill>
                    <a:schemeClr val="dk1"/>
                  </a:solidFill>
                  <a:latin typeface="Cambria"/>
                  <a:ea typeface="Cambria"/>
                  <a:cs typeface="Cambria"/>
                  <a:sym typeface="Cambria"/>
                </a:rPr>
                <a:t>Alarga la vida de tu dispositivo </a:t>
              </a:r>
              <a:br>
                <a:rPr lang="es-ES" sz="2000">
                  <a:solidFill>
                    <a:schemeClr val="dk1"/>
                  </a:solidFill>
                  <a:latin typeface="Cambria"/>
                  <a:ea typeface="Cambria"/>
                  <a:cs typeface="Cambria"/>
                  <a:sym typeface="Cambria"/>
                </a:rPr>
              </a:br>
              <a:r>
                <a:rPr lang="es-ES" sz="2000">
                  <a:solidFill>
                    <a:schemeClr val="dk1"/>
                  </a:solidFill>
                  <a:latin typeface="Cambria"/>
                  <a:ea typeface="Cambria"/>
                  <a:cs typeface="Cambria"/>
                  <a:sym typeface="Cambria"/>
                </a:rPr>
                <a:t>¡Ayudarás al planeta!</a:t>
              </a:r>
              <a:endParaRPr sz="2000">
                <a:solidFill>
                  <a:schemeClr val="dk1"/>
                </a:solidFill>
                <a:latin typeface="Calibri"/>
                <a:ea typeface="Calibri"/>
                <a:cs typeface="Calibri"/>
                <a:sym typeface="Calibri"/>
              </a:endParaRPr>
            </a:p>
          </p:txBody>
        </p:sp>
      </p:grpSp>
      <p:sp>
        <p:nvSpPr>
          <p:cNvPr id="239" name="Google Shape;239;p11"/>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40" name="Google Shape;240;p11"/>
          <p:cNvSpPr txBox="1"/>
          <p:nvPr/>
        </p:nvSpPr>
        <p:spPr>
          <a:xfrm>
            <a:off x="0" y="0"/>
            <a:ext cx="5359200" cy="1193533"/>
          </a:xfrm>
          <a:prstGeom prst="rect">
            <a:avLst/>
          </a:prstGeom>
          <a:noFill/>
          <a:ln>
            <a:noFill/>
          </a:ln>
        </p:spPr>
        <p:txBody>
          <a:bodyPr spcFirstLastPara="1" wrap="square" lIns="121900" tIns="121900" rIns="121900" bIns="121900" anchor="ctr" anchorCtr="0">
            <a:noAutofit/>
          </a:bodyPr>
          <a:lstStyle/>
          <a:p>
            <a:pPr marL="0" marR="0" lvl="0" indent="0" algn="ctr" rtl="0">
              <a:lnSpc>
                <a:spcPct val="150000"/>
              </a:lnSpc>
              <a:spcBef>
                <a:spcPts val="0"/>
              </a:spcBef>
              <a:spcAft>
                <a:spcPts val="0"/>
              </a:spcAft>
              <a:buNone/>
            </a:pPr>
            <a:r>
              <a:rPr lang="es-ES" sz="3200" b="1">
                <a:solidFill>
                  <a:schemeClr val="lt1"/>
                </a:solidFill>
                <a:latin typeface="Franklin Gothic"/>
                <a:ea typeface="Franklin Gothic"/>
                <a:cs typeface="Franklin Gothic"/>
                <a:sym typeface="Franklin Gothic"/>
              </a:rPr>
              <a:t> ¿Qué puedes hacer?</a:t>
            </a:r>
            <a:endParaRPr sz="3200" b="1">
              <a:solidFill>
                <a:schemeClr val="lt1"/>
              </a:solidFill>
              <a:latin typeface="Franklin Gothic"/>
              <a:ea typeface="Franklin Gothic"/>
              <a:cs typeface="Franklin Gothic"/>
              <a:sym typeface="Franklin Gothic"/>
            </a:endParaRPr>
          </a:p>
        </p:txBody>
      </p:sp>
      <p:sp>
        <p:nvSpPr>
          <p:cNvPr id="241" name="Google Shape;241;p11"/>
          <p:cNvSpPr/>
          <p:nvPr/>
        </p:nvSpPr>
        <p:spPr>
          <a:xfrm>
            <a:off x="6132512" y="502680"/>
            <a:ext cx="5032793" cy="733534"/>
          </a:xfrm>
          <a:prstGeom prst="rect">
            <a:avLst/>
          </a:prstGeom>
          <a:solidFill>
            <a:srgbClr val="BFDDD1"/>
          </a:solidFill>
          <a:ln>
            <a:noFill/>
          </a:ln>
          <a:effectLst>
            <a:outerShdw blurRad="44450" dist="27940" dir="5400000" algn="ctr">
              <a:srgbClr val="000000">
                <a:alpha val="31764"/>
              </a:srgbClr>
            </a:outerShdw>
          </a:effectLst>
        </p:spPr>
        <p:txBody>
          <a:bodyPr spcFirstLastPara="1" wrap="square" lIns="91425" tIns="45700" rIns="91425" bIns="45700" anchor="t" anchorCtr="0">
            <a:spAutoFit/>
          </a:bodyPr>
          <a:lstStyle/>
          <a:p>
            <a:pPr marL="0" marR="0" lvl="0" indent="0" algn="ctr" rtl="0">
              <a:lnSpc>
                <a:spcPct val="138888"/>
              </a:lnSpc>
              <a:spcBef>
                <a:spcPts val="0"/>
              </a:spcBef>
              <a:spcAft>
                <a:spcPts val="0"/>
              </a:spcAft>
              <a:buNone/>
            </a:pPr>
            <a:r>
              <a:rPr lang="es-ES" sz="1800" b="1">
                <a:solidFill>
                  <a:schemeClr val="dk1"/>
                </a:solidFill>
                <a:latin typeface="Cambria"/>
                <a:ea typeface="Cambria"/>
                <a:cs typeface="Cambria"/>
                <a:sym typeface="Cambria"/>
              </a:rPr>
              <a:t>Repara la deficiencia de tú dispositivo.</a:t>
            </a:r>
            <a:endParaRPr/>
          </a:p>
          <a:p>
            <a:pPr marL="0" marR="0" lvl="0" indent="0" algn="ctr" rtl="0">
              <a:lnSpc>
                <a:spcPct val="138888"/>
              </a:lnSpc>
              <a:spcBef>
                <a:spcPts val="0"/>
              </a:spcBef>
              <a:spcAft>
                <a:spcPts val="0"/>
              </a:spcAft>
              <a:buNone/>
            </a:pPr>
            <a:r>
              <a:rPr lang="es-ES" sz="1800" b="1">
                <a:solidFill>
                  <a:schemeClr val="dk1"/>
                </a:solidFill>
                <a:latin typeface="Cambria"/>
                <a:ea typeface="Cambria"/>
                <a:cs typeface="Cambria"/>
                <a:sym typeface="Cambria"/>
              </a:rPr>
              <a:t> Y si no tiene solución…</a:t>
            </a:r>
            <a:endParaRPr sz="1800" b="1">
              <a:solidFill>
                <a:schemeClr val="dk1"/>
              </a:solidFill>
              <a:latin typeface="Cambria"/>
              <a:ea typeface="Cambria"/>
              <a:cs typeface="Cambria"/>
              <a:sym typeface="Cambria"/>
            </a:endParaRPr>
          </a:p>
        </p:txBody>
      </p:sp>
      <p:pic>
        <p:nvPicPr>
          <p:cNvPr id="242" name="Google Shape;242;p11"/>
          <p:cNvPicPr preferRelativeResize="0"/>
          <p:nvPr/>
        </p:nvPicPr>
        <p:blipFill rotWithShape="1">
          <a:blip r:embed="rId3">
            <a:alphaModFix/>
          </a:blip>
          <a:srcRect/>
          <a:stretch/>
        </p:blipFill>
        <p:spPr>
          <a:xfrm>
            <a:off x="8033129" y="3467064"/>
            <a:ext cx="2341206" cy="2034894"/>
          </a:xfrm>
          <a:prstGeom prst="rect">
            <a:avLst/>
          </a:prstGeom>
          <a:noFill/>
          <a:ln>
            <a:noFill/>
          </a:ln>
          <a:effectLst>
            <a:outerShdw blurRad="190500" dist="228600" dir="2700000" algn="ctr">
              <a:srgbClr val="000000">
                <a:alpha val="29803"/>
              </a:srgbClr>
            </a:outerShdw>
          </a:effectLst>
        </p:spPr>
      </p:pic>
      <p:pic>
        <p:nvPicPr>
          <p:cNvPr id="243" name="Google Shape;243;p11"/>
          <p:cNvPicPr preferRelativeResize="0"/>
          <p:nvPr/>
        </p:nvPicPr>
        <p:blipFill rotWithShape="1">
          <a:blip r:embed="rId4">
            <a:alphaModFix/>
          </a:blip>
          <a:srcRect/>
          <a:stretch/>
        </p:blipFill>
        <p:spPr>
          <a:xfrm>
            <a:off x="8588823" y="3938628"/>
            <a:ext cx="1229818" cy="109176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248" name="Google Shape;248;p12"/>
          <p:cNvPicPr preferRelativeResize="0"/>
          <p:nvPr/>
        </p:nvPicPr>
        <p:blipFill rotWithShape="1">
          <a:blip r:embed="rId3">
            <a:alphaModFix/>
          </a:blip>
          <a:srcRect/>
          <a:stretch/>
        </p:blipFill>
        <p:spPr>
          <a:xfrm rot="10005862">
            <a:off x="-412535" y="1317027"/>
            <a:ext cx="1625600" cy="1625600"/>
          </a:xfrm>
          <a:prstGeom prst="rect">
            <a:avLst/>
          </a:prstGeom>
          <a:noFill/>
          <a:ln>
            <a:noFill/>
          </a:ln>
        </p:spPr>
      </p:pic>
      <p:pic>
        <p:nvPicPr>
          <p:cNvPr id="249" name="Google Shape;249;p12"/>
          <p:cNvPicPr preferRelativeResize="0"/>
          <p:nvPr/>
        </p:nvPicPr>
        <p:blipFill rotWithShape="1">
          <a:blip r:embed="rId4">
            <a:alphaModFix/>
          </a:blip>
          <a:srcRect/>
          <a:stretch/>
        </p:blipFill>
        <p:spPr>
          <a:xfrm>
            <a:off x="10419785" y="5243625"/>
            <a:ext cx="1625600" cy="1625600"/>
          </a:xfrm>
          <a:prstGeom prst="rect">
            <a:avLst/>
          </a:prstGeom>
          <a:noFill/>
          <a:ln>
            <a:noFill/>
          </a:ln>
        </p:spPr>
      </p:pic>
      <p:sp>
        <p:nvSpPr>
          <p:cNvPr id="250" name="Google Shape;250;p12"/>
          <p:cNvSpPr txBox="1">
            <a:spLocks noGrp="1"/>
          </p:cNvSpPr>
          <p:nvPr>
            <p:ph type="body" idx="1"/>
          </p:nvPr>
        </p:nvSpPr>
        <p:spPr>
          <a:xfrm>
            <a:off x="683467" y="1242526"/>
            <a:ext cx="10472049" cy="528209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030A0"/>
              </a:buClr>
              <a:buSzPts val="2800"/>
              <a:buNone/>
            </a:pPr>
            <a:endParaRPr>
              <a:solidFill>
                <a:srgbClr val="38967B"/>
              </a:solidFill>
            </a:endParaRPr>
          </a:p>
          <a:p>
            <a:pPr marL="228600" lvl="0" indent="-228600" algn="l" rtl="0">
              <a:lnSpc>
                <a:spcPct val="90000"/>
              </a:lnSpc>
              <a:spcBef>
                <a:spcPts val="1000"/>
              </a:spcBef>
              <a:spcAft>
                <a:spcPts val="0"/>
              </a:spcAft>
              <a:buClr>
                <a:schemeClr val="accent2"/>
              </a:buClr>
              <a:buSzPts val="2000"/>
              <a:buChar char="•"/>
            </a:pPr>
            <a:r>
              <a:rPr lang="es-ES" sz="2000" b="1"/>
              <a:t>Tragamóvil</a:t>
            </a:r>
            <a:r>
              <a:rPr lang="es-ES" sz="2000"/>
              <a:t>: organización sin ánimo de lucro para la gestión de los residuos de aparatos de telefonía y comunicaciones y sus accesorios, impulsada por una decena de empresas del sector.</a:t>
            </a:r>
            <a:br>
              <a:rPr lang="es-ES" sz="2000"/>
            </a:br>
            <a:r>
              <a:rPr lang="es-ES" sz="2000" u="sng">
                <a:solidFill>
                  <a:schemeClr val="hlink"/>
                </a:solidFill>
                <a:hlinkClick r:id="rId5"/>
              </a:rPr>
              <a:t>https://www.tragamovil.es/</a:t>
            </a:r>
            <a:endParaRPr sz="2000"/>
          </a:p>
          <a:p>
            <a:pPr marL="228600" lvl="0" indent="-228600" algn="l" rtl="0">
              <a:lnSpc>
                <a:spcPct val="90000"/>
              </a:lnSpc>
              <a:spcBef>
                <a:spcPts val="1000"/>
              </a:spcBef>
              <a:spcAft>
                <a:spcPts val="0"/>
              </a:spcAft>
              <a:buClr>
                <a:schemeClr val="accent2"/>
              </a:buClr>
              <a:buSzPts val="2000"/>
              <a:buChar char="•"/>
            </a:pPr>
            <a:r>
              <a:rPr lang="es-ES" sz="2000" b="1"/>
              <a:t>Repair café International</a:t>
            </a:r>
            <a:r>
              <a:rPr lang="es-ES" sz="2000"/>
              <a:t>: Fundación que quiere volver a introducir la reparación en la sociedad local de una manera moderna. Se plantea como objetivo mantener y difundir los conocimientos sobre reparación y fomentar la cohesión social estableciendo contacto entre vecinos con múltiples orígenes e intereses diferentes a través de reuniones inspiradoras y de fácil acceso.</a:t>
            </a:r>
            <a:br>
              <a:rPr lang="es-ES" sz="2000"/>
            </a:br>
            <a:r>
              <a:rPr lang="es-ES" sz="2000" u="sng">
                <a:solidFill>
                  <a:schemeClr val="hlink"/>
                </a:solidFill>
                <a:hlinkClick r:id="rId6"/>
              </a:rPr>
              <a:t>https://repaircafe.org/es/</a:t>
            </a:r>
            <a:endParaRPr sz="2400"/>
          </a:p>
          <a:p>
            <a:pPr marL="228600" lvl="0" indent="-228600" algn="l" rtl="0">
              <a:lnSpc>
                <a:spcPct val="90000"/>
              </a:lnSpc>
              <a:spcBef>
                <a:spcPts val="1000"/>
              </a:spcBef>
              <a:spcAft>
                <a:spcPts val="0"/>
              </a:spcAft>
              <a:buClr>
                <a:schemeClr val="accent2"/>
              </a:buClr>
              <a:buSzPts val="2000"/>
              <a:buChar char="•"/>
            </a:pPr>
            <a:r>
              <a:rPr lang="es-ES" sz="2000" b="1"/>
              <a:t>Ifixit</a:t>
            </a:r>
            <a:r>
              <a:rPr lang="es-ES" sz="2000"/>
              <a:t>: Guías de reparación para todo tipo de aparatos y marcas, escritas por todos.</a:t>
            </a:r>
            <a:br>
              <a:rPr lang="es-ES" sz="2000"/>
            </a:br>
            <a:r>
              <a:rPr lang="es-ES" sz="2000" u="sng">
                <a:solidFill>
                  <a:schemeClr val="hlink"/>
                </a:solidFill>
                <a:hlinkClick r:id="rId7"/>
              </a:rPr>
              <a:t>https://es.ifixit.com</a:t>
            </a:r>
            <a:endParaRPr sz="2000"/>
          </a:p>
          <a:p>
            <a:pPr marL="228600" lvl="0" indent="-228600" algn="l" rtl="0">
              <a:lnSpc>
                <a:spcPct val="90000"/>
              </a:lnSpc>
              <a:spcBef>
                <a:spcPts val="1000"/>
              </a:spcBef>
              <a:spcAft>
                <a:spcPts val="0"/>
              </a:spcAft>
              <a:buClr>
                <a:schemeClr val="accent2"/>
              </a:buClr>
              <a:buSzPts val="2000"/>
              <a:buChar char="•"/>
            </a:pPr>
            <a:r>
              <a:rPr lang="es-ES" sz="2000" b="1"/>
              <a:t>HP support</a:t>
            </a:r>
            <a:r>
              <a:rPr lang="es-ES" sz="2000"/>
              <a:t>: canal de youtube con cientos de videos sobre reparación y sustitución de  componentes de una gran variedad de modelos de la marca.</a:t>
            </a:r>
            <a:br>
              <a:rPr lang="es-ES" sz="2000"/>
            </a:br>
            <a:r>
              <a:rPr lang="es-ES" sz="2000" u="sng">
                <a:solidFill>
                  <a:schemeClr val="hlink"/>
                </a:solidFill>
                <a:hlinkClick r:id="rId8"/>
              </a:rPr>
              <a:t>https://www.youtube.com/channel/UCHranSHHa1qo6Pg4JStkL7Q</a:t>
            </a:r>
            <a:endParaRPr sz="2000"/>
          </a:p>
          <a:p>
            <a:pPr marL="0" lvl="0" indent="0" algn="l" rtl="0">
              <a:lnSpc>
                <a:spcPct val="90000"/>
              </a:lnSpc>
              <a:spcBef>
                <a:spcPts val="1000"/>
              </a:spcBef>
              <a:spcAft>
                <a:spcPts val="0"/>
              </a:spcAft>
              <a:buClr>
                <a:schemeClr val="dk1"/>
              </a:buClr>
              <a:buSzPts val="1600"/>
              <a:buNone/>
            </a:pPr>
            <a:endParaRPr sz="1600"/>
          </a:p>
          <a:p>
            <a:pPr marL="0" lvl="0" indent="0" algn="l" rtl="0">
              <a:lnSpc>
                <a:spcPct val="90000"/>
              </a:lnSpc>
              <a:spcBef>
                <a:spcPts val="1000"/>
              </a:spcBef>
              <a:spcAft>
                <a:spcPts val="0"/>
              </a:spcAft>
              <a:buClr>
                <a:schemeClr val="dk1"/>
              </a:buClr>
              <a:buSzPts val="2400"/>
              <a:buNone/>
            </a:pPr>
            <a:endParaRPr sz="2400"/>
          </a:p>
        </p:txBody>
      </p:sp>
      <p:sp>
        <p:nvSpPr>
          <p:cNvPr id="251" name="Google Shape;251;p12"/>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52" name="Google Shape;252;p12"/>
          <p:cNvSpPr txBox="1"/>
          <p:nvPr/>
        </p:nvSpPr>
        <p:spPr>
          <a:xfrm>
            <a:off x="-690362" y="205765"/>
            <a:ext cx="6371771"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s-ES" sz="3200" b="1">
                <a:solidFill>
                  <a:schemeClr val="lt1"/>
                </a:solidFill>
                <a:latin typeface="Franklin Gothic"/>
                <a:ea typeface="Franklin Gothic"/>
                <a:cs typeface="Franklin Gothic"/>
                <a:sym typeface="Franklin Gothic"/>
              </a:rPr>
              <a:t>¿Qué puedes hacer?</a:t>
            </a:r>
            <a:endParaRPr/>
          </a:p>
        </p:txBody>
      </p:sp>
      <p:pic>
        <p:nvPicPr>
          <p:cNvPr id="253" name="Google Shape;253;p12"/>
          <p:cNvPicPr preferRelativeResize="0"/>
          <p:nvPr/>
        </p:nvPicPr>
        <p:blipFill rotWithShape="1">
          <a:blip r:embed="rId9">
            <a:alphaModFix/>
          </a:blip>
          <a:srcRect/>
          <a:stretch/>
        </p:blipFill>
        <p:spPr>
          <a:xfrm>
            <a:off x="8939005" y="5309052"/>
            <a:ext cx="1625600" cy="1625600"/>
          </a:xfrm>
          <a:prstGeom prst="rect">
            <a:avLst/>
          </a:prstGeom>
          <a:noFill/>
          <a:ln>
            <a:noFill/>
          </a:ln>
        </p:spPr>
      </p:pic>
      <p:pic>
        <p:nvPicPr>
          <p:cNvPr id="254" name="Google Shape;254;p12"/>
          <p:cNvPicPr preferRelativeResize="0"/>
          <p:nvPr/>
        </p:nvPicPr>
        <p:blipFill rotWithShape="1">
          <a:blip r:embed="rId3">
            <a:alphaModFix/>
          </a:blip>
          <a:srcRect/>
          <a:stretch/>
        </p:blipFill>
        <p:spPr>
          <a:xfrm rot="-9554485">
            <a:off x="11002846" y="-144308"/>
            <a:ext cx="1625600" cy="1625600"/>
          </a:xfrm>
          <a:prstGeom prst="rect">
            <a:avLst/>
          </a:prstGeom>
          <a:noFill/>
          <a:ln>
            <a:noFill/>
          </a:ln>
        </p:spPr>
      </p:pic>
      <p:pic>
        <p:nvPicPr>
          <p:cNvPr id="255" name="Google Shape;255;p12"/>
          <p:cNvPicPr preferRelativeResize="0"/>
          <p:nvPr/>
        </p:nvPicPr>
        <p:blipFill rotWithShape="1">
          <a:blip r:embed="rId10">
            <a:alphaModFix/>
          </a:blip>
          <a:srcRect/>
          <a:stretch/>
        </p:blipFill>
        <p:spPr>
          <a:xfrm>
            <a:off x="0" y="5232400"/>
            <a:ext cx="1625600" cy="1625600"/>
          </a:xfrm>
          <a:prstGeom prst="rect">
            <a:avLst/>
          </a:prstGeom>
          <a:noFill/>
          <a:ln>
            <a:noFill/>
          </a:ln>
        </p:spPr>
      </p:pic>
      <p:pic>
        <p:nvPicPr>
          <p:cNvPr id="256" name="Google Shape;256;p12"/>
          <p:cNvPicPr preferRelativeResize="0"/>
          <p:nvPr/>
        </p:nvPicPr>
        <p:blipFill rotWithShape="1">
          <a:blip r:embed="rId11">
            <a:alphaModFix/>
          </a:blip>
          <a:srcRect/>
          <a:stretch/>
        </p:blipFill>
        <p:spPr>
          <a:xfrm>
            <a:off x="11140557" y="5007240"/>
            <a:ext cx="603624" cy="603624"/>
          </a:xfrm>
          <a:prstGeom prst="rect">
            <a:avLst/>
          </a:prstGeom>
          <a:noFill/>
          <a:ln>
            <a:noFill/>
          </a:ln>
        </p:spPr>
      </p:pic>
      <p:pic>
        <p:nvPicPr>
          <p:cNvPr id="257" name="Google Shape;257;p12"/>
          <p:cNvPicPr preferRelativeResize="0"/>
          <p:nvPr/>
        </p:nvPicPr>
        <p:blipFill rotWithShape="1">
          <a:blip r:embed="rId12">
            <a:alphaModFix/>
          </a:blip>
          <a:srcRect/>
          <a:stretch/>
        </p:blipFill>
        <p:spPr>
          <a:xfrm>
            <a:off x="929812" y="6230710"/>
            <a:ext cx="696686" cy="703942"/>
          </a:xfrm>
          <a:prstGeom prst="rect">
            <a:avLst/>
          </a:prstGeom>
          <a:noFill/>
          <a:ln>
            <a:noFill/>
          </a:ln>
        </p:spPr>
      </p:pic>
      <p:pic>
        <p:nvPicPr>
          <p:cNvPr id="258" name="Google Shape;258;p12"/>
          <p:cNvPicPr preferRelativeResize="0"/>
          <p:nvPr/>
        </p:nvPicPr>
        <p:blipFill rotWithShape="1">
          <a:blip r:embed="rId13">
            <a:alphaModFix/>
          </a:blip>
          <a:srcRect/>
          <a:stretch/>
        </p:blipFill>
        <p:spPr>
          <a:xfrm>
            <a:off x="-5734" y="6180024"/>
            <a:ext cx="689201" cy="6892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3"/>
          <p:cNvSpPr/>
          <p:nvPr/>
        </p:nvSpPr>
        <p:spPr>
          <a:xfrm>
            <a:off x="1267077" y="658263"/>
            <a:ext cx="9705722" cy="1009200"/>
          </a:xfrm>
          <a:prstGeom prst="rect">
            <a:avLst/>
          </a:prstGeom>
          <a:solidFill>
            <a:srgbClr val="250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64" name="Google Shape;264;p13"/>
          <p:cNvSpPr/>
          <p:nvPr/>
        </p:nvSpPr>
        <p:spPr>
          <a:xfrm>
            <a:off x="1267076" y="1912628"/>
            <a:ext cx="9705723" cy="4365080"/>
          </a:xfrm>
          <a:prstGeom prst="rect">
            <a:avLst/>
          </a:prstGeom>
          <a:solidFill>
            <a:srgbClr val="9086B5"/>
          </a:solidFill>
          <a:ln>
            <a:noFill/>
          </a:ln>
        </p:spPr>
        <p:txBody>
          <a:bodyPr spcFirstLastPara="1" wrap="square" lIns="121900" tIns="121900" rIns="121900" bIns="121900" anchor="ctr" anchorCtr="0">
            <a:noAutofit/>
          </a:bodyPr>
          <a:lstStyle/>
          <a:p>
            <a:pPr marL="0" marR="0" lvl="0" indent="0" algn="ctr" rtl="0">
              <a:lnSpc>
                <a:spcPct val="115000"/>
              </a:lnSpc>
              <a:spcBef>
                <a:spcPts val="0"/>
              </a:spcBef>
              <a:spcAft>
                <a:spcPts val="0"/>
              </a:spcAft>
              <a:buNone/>
            </a:pPr>
            <a:endParaRPr sz="2400" b="1">
              <a:solidFill>
                <a:schemeClr val="dk1"/>
              </a:solidFill>
              <a:latin typeface="Cambria"/>
              <a:ea typeface="Cambria"/>
              <a:cs typeface="Cambria"/>
              <a:sym typeface="Cambria"/>
            </a:endParaRPr>
          </a:p>
          <a:p>
            <a:pPr marL="0" marR="0" lvl="0" indent="0" algn="ctr" rtl="0">
              <a:lnSpc>
                <a:spcPct val="115000"/>
              </a:lnSpc>
              <a:spcBef>
                <a:spcPts val="0"/>
              </a:spcBef>
              <a:spcAft>
                <a:spcPts val="0"/>
              </a:spcAft>
              <a:buNone/>
            </a:pPr>
            <a:endParaRPr sz="2400" b="1">
              <a:solidFill>
                <a:schemeClr val="dk1"/>
              </a:solidFill>
              <a:latin typeface="Cambria"/>
              <a:ea typeface="Cambria"/>
              <a:cs typeface="Cambria"/>
              <a:sym typeface="Cambria"/>
            </a:endParaRPr>
          </a:p>
          <a:p>
            <a:pPr marL="0" marR="0" lvl="0" indent="0" algn="ctr" rtl="0">
              <a:lnSpc>
                <a:spcPct val="115000"/>
              </a:lnSpc>
              <a:spcBef>
                <a:spcPts val="0"/>
              </a:spcBef>
              <a:spcAft>
                <a:spcPts val="0"/>
              </a:spcAft>
              <a:buNone/>
            </a:pPr>
            <a:endParaRPr sz="2400" b="1">
              <a:solidFill>
                <a:schemeClr val="dk1"/>
              </a:solidFill>
              <a:latin typeface="Cambria"/>
              <a:ea typeface="Cambria"/>
              <a:cs typeface="Cambria"/>
              <a:sym typeface="Cambria"/>
            </a:endParaRPr>
          </a:p>
          <a:p>
            <a:pPr marL="0" marR="0" lvl="0" indent="0" algn="ctr" rtl="0">
              <a:lnSpc>
                <a:spcPct val="115000"/>
              </a:lnSpc>
              <a:spcBef>
                <a:spcPts val="0"/>
              </a:spcBef>
              <a:spcAft>
                <a:spcPts val="0"/>
              </a:spcAft>
              <a:buNone/>
            </a:pPr>
            <a:r>
              <a:rPr lang="es-ES" sz="2400" b="1">
                <a:solidFill>
                  <a:schemeClr val="dk1"/>
                </a:solidFill>
                <a:latin typeface="Cambria"/>
                <a:ea typeface="Cambria"/>
                <a:cs typeface="Cambria"/>
                <a:sym typeface="Cambria"/>
              </a:rPr>
              <a:t/>
            </a:r>
            <a:br>
              <a:rPr lang="es-ES" sz="2400" b="1">
                <a:solidFill>
                  <a:schemeClr val="dk1"/>
                </a:solidFill>
                <a:latin typeface="Cambria"/>
                <a:ea typeface="Cambria"/>
                <a:cs typeface="Cambria"/>
                <a:sym typeface="Cambria"/>
              </a:rPr>
            </a:br>
            <a:r>
              <a:rPr lang="es-ES" sz="2400" b="1">
                <a:solidFill>
                  <a:schemeClr val="dk1"/>
                </a:solidFill>
                <a:latin typeface="Cambria"/>
                <a:ea typeface="Cambria"/>
                <a:cs typeface="Cambria"/>
                <a:sym typeface="Cambria"/>
              </a:rPr>
              <a:t/>
            </a:r>
            <a:br>
              <a:rPr lang="es-ES" sz="2400" b="1">
                <a:solidFill>
                  <a:schemeClr val="dk1"/>
                </a:solidFill>
                <a:latin typeface="Cambria"/>
                <a:ea typeface="Cambria"/>
                <a:cs typeface="Cambria"/>
                <a:sym typeface="Cambria"/>
              </a:rPr>
            </a:br>
            <a:r>
              <a:rPr lang="es-ES" sz="2400" b="1">
                <a:solidFill>
                  <a:schemeClr val="dk1"/>
                </a:solidFill>
                <a:latin typeface="Cambria"/>
                <a:ea typeface="Cambria"/>
                <a:cs typeface="Cambria"/>
                <a:sym typeface="Cambria"/>
              </a:rPr>
              <a:t>¡Si tienes dudas pregunta a los bibliotecari@s!</a:t>
            </a:r>
            <a:endParaRPr sz="2400" b="1">
              <a:solidFill>
                <a:schemeClr val="dk1"/>
              </a:solidFill>
              <a:latin typeface="Cambria"/>
              <a:ea typeface="Cambria"/>
              <a:cs typeface="Cambria"/>
              <a:sym typeface="Cambria"/>
            </a:endParaRPr>
          </a:p>
        </p:txBody>
      </p:sp>
      <p:sp>
        <p:nvSpPr>
          <p:cNvPr id="265" name="Google Shape;265;p13"/>
          <p:cNvSpPr txBox="1"/>
          <p:nvPr/>
        </p:nvSpPr>
        <p:spPr>
          <a:xfrm>
            <a:off x="3285755" y="785951"/>
            <a:ext cx="6407798" cy="7732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s-ES" sz="4000" b="1">
                <a:solidFill>
                  <a:srgbClr val="FFFFFF"/>
                </a:solidFill>
                <a:latin typeface="Franklin Gothic"/>
                <a:ea typeface="Franklin Gothic"/>
                <a:cs typeface="Franklin Gothic"/>
                <a:sym typeface="Franklin Gothic"/>
              </a:rPr>
              <a:t>PARA SABER MÁS...</a:t>
            </a:r>
            <a:endParaRPr sz="4000" b="1">
              <a:solidFill>
                <a:srgbClr val="FFFFFF"/>
              </a:solidFill>
              <a:latin typeface="Franklin Gothic"/>
              <a:ea typeface="Franklin Gothic"/>
              <a:cs typeface="Franklin Gothic"/>
              <a:sym typeface="Franklin Gothic"/>
            </a:endParaRPr>
          </a:p>
        </p:txBody>
      </p:sp>
      <p:pic>
        <p:nvPicPr>
          <p:cNvPr id="266" name="Google Shape;266;p13"/>
          <p:cNvPicPr preferRelativeResize="0"/>
          <p:nvPr/>
        </p:nvPicPr>
        <p:blipFill rotWithShape="1">
          <a:blip r:embed="rId3">
            <a:alphaModFix/>
          </a:blip>
          <a:srcRect/>
          <a:stretch/>
        </p:blipFill>
        <p:spPr>
          <a:xfrm rot="-1543134">
            <a:off x="1770301" y="2365312"/>
            <a:ext cx="501494" cy="347458"/>
          </a:xfrm>
          <a:prstGeom prst="rect">
            <a:avLst/>
          </a:prstGeom>
          <a:noFill/>
          <a:ln>
            <a:noFill/>
          </a:ln>
        </p:spPr>
      </p:pic>
      <p:pic>
        <p:nvPicPr>
          <p:cNvPr id="267" name="Google Shape;267;p13"/>
          <p:cNvPicPr preferRelativeResize="0"/>
          <p:nvPr/>
        </p:nvPicPr>
        <p:blipFill rotWithShape="1">
          <a:blip r:embed="rId4">
            <a:alphaModFix/>
          </a:blip>
          <a:srcRect/>
          <a:stretch/>
        </p:blipFill>
        <p:spPr>
          <a:xfrm rot="9256866" flipH="1">
            <a:off x="1782929" y="3484314"/>
            <a:ext cx="476239" cy="329960"/>
          </a:xfrm>
          <a:prstGeom prst="rect">
            <a:avLst/>
          </a:prstGeom>
          <a:noFill/>
          <a:ln>
            <a:noFill/>
          </a:ln>
        </p:spPr>
      </p:pic>
      <p:sp>
        <p:nvSpPr>
          <p:cNvPr id="268" name="Google Shape;268;p13"/>
          <p:cNvSpPr txBox="1"/>
          <p:nvPr/>
        </p:nvSpPr>
        <p:spPr>
          <a:xfrm>
            <a:off x="2405894" y="2379637"/>
            <a:ext cx="8266460"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rgbClr val="000000"/>
                </a:solidFill>
                <a:latin typeface="Franklin Gothic"/>
                <a:ea typeface="Franklin Gothic"/>
                <a:cs typeface="Franklin Gothic"/>
                <a:sym typeface="Franklin Gothic"/>
              </a:rPr>
              <a:t>BALDÉ, C.P., FORTI V., GRAY, V., KUEHR, R., STEGMANN, P.: Observatorio Mundial de los Residuos Electrónicos 2017. Bonn/Ginebra/Viena: UNU, UIT y ISWA, 2017. [en línea] Disponible en: https://www.itu.int/en/ITU-D/Climate-Change/Documents/GEM%202017/GEM%202017-S.pdf</a:t>
            </a:r>
            <a:endParaRPr/>
          </a:p>
        </p:txBody>
      </p:sp>
      <p:pic>
        <p:nvPicPr>
          <p:cNvPr id="269" name="Google Shape;269;p13"/>
          <p:cNvPicPr preferRelativeResize="0"/>
          <p:nvPr/>
        </p:nvPicPr>
        <p:blipFill rotWithShape="1">
          <a:blip r:embed="rId4">
            <a:alphaModFix/>
          </a:blip>
          <a:srcRect/>
          <a:stretch/>
        </p:blipFill>
        <p:spPr>
          <a:xfrm rot="9256866" flipH="1">
            <a:off x="1793733" y="3933519"/>
            <a:ext cx="476239" cy="329960"/>
          </a:xfrm>
          <a:prstGeom prst="rect">
            <a:avLst/>
          </a:prstGeom>
          <a:noFill/>
          <a:ln>
            <a:noFill/>
          </a:ln>
        </p:spPr>
      </p:pic>
      <p:sp>
        <p:nvSpPr>
          <p:cNvPr id="270" name="Google Shape;270;p13"/>
          <p:cNvSpPr txBox="1"/>
          <p:nvPr/>
        </p:nvSpPr>
        <p:spPr>
          <a:xfrm>
            <a:off x="2390379" y="3784043"/>
            <a:ext cx="798874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271" name="Google Shape;271;p13"/>
          <p:cNvPicPr preferRelativeResize="0"/>
          <p:nvPr/>
        </p:nvPicPr>
        <p:blipFill rotWithShape="1">
          <a:blip r:embed="rId4">
            <a:alphaModFix/>
          </a:blip>
          <a:srcRect/>
          <a:stretch/>
        </p:blipFill>
        <p:spPr>
          <a:xfrm rot="9256866" flipH="1">
            <a:off x="1793733" y="4437811"/>
            <a:ext cx="476239" cy="329960"/>
          </a:xfrm>
          <a:prstGeom prst="rect">
            <a:avLst/>
          </a:prstGeom>
          <a:noFill/>
          <a:ln>
            <a:noFill/>
          </a:ln>
        </p:spPr>
      </p:pic>
      <p:sp>
        <p:nvSpPr>
          <p:cNvPr id="272" name="Google Shape;272;p13"/>
          <p:cNvSpPr txBox="1"/>
          <p:nvPr/>
        </p:nvSpPr>
        <p:spPr>
          <a:xfrm>
            <a:off x="2390379" y="4204828"/>
            <a:ext cx="798874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273" name="Google Shape;273;p13"/>
          <p:cNvPicPr preferRelativeResize="0"/>
          <p:nvPr/>
        </p:nvPicPr>
        <p:blipFill rotWithShape="1">
          <a:blip r:embed="rId4">
            <a:alphaModFix/>
          </a:blip>
          <a:srcRect/>
          <a:stretch/>
        </p:blipFill>
        <p:spPr>
          <a:xfrm rot="9256866" flipH="1">
            <a:off x="1767753" y="2953007"/>
            <a:ext cx="476239" cy="329960"/>
          </a:xfrm>
          <a:prstGeom prst="rect">
            <a:avLst/>
          </a:prstGeom>
          <a:noFill/>
          <a:ln>
            <a:noFill/>
          </a:ln>
        </p:spPr>
      </p:pic>
      <p:sp>
        <p:nvSpPr>
          <p:cNvPr id="274" name="Google Shape;274;p13"/>
          <p:cNvSpPr txBox="1"/>
          <p:nvPr/>
        </p:nvSpPr>
        <p:spPr>
          <a:xfrm>
            <a:off x="2405894" y="2948758"/>
            <a:ext cx="7717820" cy="67710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rgbClr val="000000"/>
                </a:solidFill>
                <a:latin typeface="Franklin Gothic"/>
                <a:ea typeface="Franklin Gothic"/>
                <a:cs typeface="Franklin Gothic"/>
                <a:sym typeface="Franklin Gothic"/>
              </a:rPr>
              <a:t>Comprar, tirar, comprar (2010). DANNORITZER, C. [vídeo]. Disponible en: </a:t>
            </a:r>
            <a:r>
              <a:rPr lang="es-ES" sz="1000" u="sng">
                <a:solidFill>
                  <a:srgbClr val="000000"/>
                </a:solidFill>
                <a:latin typeface="Franklin Gothic"/>
                <a:ea typeface="Franklin Gothic"/>
                <a:cs typeface="Franklin Gothic"/>
                <a:sym typeface="Franklin Gothic"/>
                <a:hlinkClick r:id="rId5"/>
              </a:rPr>
              <a:t>http://www.rtve.es/alacarta/videos/el-documental/documental-comprar-tirar-comprar/1382261/</a:t>
            </a:r>
            <a:endParaRPr sz="1000">
              <a:solidFill>
                <a:srgbClr val="000000"/>
              </a:solidFill>
              <a:latin typeface="Franklin Gothic"/>
              <a:ea typeface="Franklin Gothic"/>
              <a:cs typeface="Franklin Gothic"/>
              <a:sym typeface="Franklin Gothic"/>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5" name="Google Shape;275;p13"/>
          <p:cNvSpPr txBox="1"/>
          <p:nvPr/>
        </p:nvSpPr>
        <p:spPr>
          <a:xfrm>
            <a:off x="2411987" y="3455591"/>
            <a:ext cx="6516037"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rgbClr val="000000"/>
                </a:solidFill>
                <a:latin typeface="Franklin Gothic"/>
                <a:ea typeface="Franklin Gothic"/>
                <a:cs typeface="Franklin Gothic"/>
                <a:sym typeface="Franklin Gothic"/>
              </a:rPr>
              <a:t>COOK, G., JARDIM, E.: Guide to Greener Electronics 2017. Greenpeace Reports, 2017. [en línea]. Disponible en: </a:t>
            </a:r>
            <a:r>
              <a:rPr lang="es-ES" sz="1000" u="sng">
                <a:solidFill>
                  <a:srgbClr val="000000"/>
                </a:solidFill>
                <a:latin typeface="Franklin Gothic"/>
                <a:ea typeface="Franklin Gothic"/>
                <a:cs typeface="Franklin Gothic"/>
                <a:sym typeface="Franklin Gothic"/>
                <a:hlinkClick r:id="rId6"/>
              </a:rPr>
              <a:t>https://www.greenpeace.org/usa/reports/greener-electronics-2017/</a:t>
            </a:r>
            <a:endParaRPr sz="1000">
              <a:solidFill>
                <a:srgbClr val="000000"/>
              </a:solidFill>
              <a:latin typeface="Franklin Gothic"/>
              <a:ea typeface="Franklin Gothic"/>
              <a:cs typeface="Franklin Gothic"/>
              <a:sym typeface="Franklin Gothic"/>
            </a:endParaRPr>
          </a:p>
          <a:p>
            <a:pPr marL="0" marR="0" lvl="0" indent="0" algn="l" rtl="0">
              <a:spcBef>
                <a:spcPts val="0"/>
              </a:spcBef>
              <a:spcAft>
                <a:spcPts val="0"/>
              </a:spcAft>
              <a:buNone/>
            </a:pPr>
            <a:endParaRPr sz="1000">
              <a:solidFill>
                <a:srgbClr val="000000"/>
              </a:solidFill>
              <a:latin typeface="Franklin Gothic"/>
              <a:ea typeface="Franklin Gothic"/>
              <a:cs typeface="Franklin Gothic"/>
              <a:sym typeface="Franklin Gothic"/>
            </a:endParaRPr>
          </a:p>
        </p:txBody>
      </p:sp>
      <p:sp>
        <p:nvSpPr>
          <p:cNvPr id="276" name="Google Shape;276;p13"/>
          <p:cNvSpPr txBox="1"/>
          <p:nvPr/>
        </p:nvSpPr>
        <p:spPr>
          <a:xfrm>
            <a:off x="2390379" y="3989384"/>
            <a:ext cx="6516037"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rgbClr val="000000"/>
                </a:solidFill>
                <a:latin typeface="Franklin Gothic"/>
                <a:ea typeface="Franklin Gothic"/>
                <a:cs typeface="Franklin Gothic"/>
                <a:sym typeface="Franklin Gothic"/>
              </a:rPr>
              <a:t>HARRIS, G. P.: Seeking for Sustainability in an Age of Complexity. Cambridge: CUP, 2007.</a:t>
            </a:r>
            <a:endParaRPr/>
          </a:p>
          <a:p>
            <a:pPr marL="0" marR="0" lvl="0" indent="0" algn="l" rtl="0">
              <a:spcBef>
                <a:spcPts val="0"/>
              </a:spcBef>
              <a:spcAft>
                <a:spcPts val="0"/>
              </a:spcAft>
              <a:buNone/>
            </a:pPr>
            <a:endParaRPr sz="1000">
              <a:solidFill>
                <a:srgbClr val="000000"/>
              </a:solidFill>
              <a:latin typeface="Franklin Gothic"/>
              <a:ea typeface="Franklin Gothic"/>
              <a:cs typeface="Franklin Gothic"/>
              <a:sym typeface="Franklin Gothic"/>
            </a:endParaRPr>
          </a:p>
        </p:txBody>
      </p:sp>
      <p:sp>
        <p:nvSpPr>
          <p:cNvPr id="277" name="Google Shape;277;p13"/>
          <p:cNvSpPr txBox="1"/>
          <p:nvPr/>
        </p:nvSpPr>
        <p:spPr>
          <a:xfrm>
            <a:off x="2401183" y="4389494"/>
            <a:ext cx="6516037"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000">
                <a:solidFill>
                  <a:srgbClr val="000000"/>
                </a:solidFill>
                <a:latin typeface="Franklin Gothic"/>
                <a:ea typeface="Franklin Gothic"/>
                <a:cs typeface="Franklin Gothic"/>
                <a:sym typeface="Franklin Gothic"/>
              </a:rPr>
              <a:t>LATOUCHE, S.: Hecho para tirar: la irracionalidad de la obsolescencia programada. Barcelona: Octaedro, 2013.</a:t>
            </a:r>
            <a:endParaRPr sz="1000">
              <a:solidFill>
                <a:srgbClr val="000000"/>
              </a:solidFill>
              <a:latin typeface="Franklin Gothic"/>
              <a:ea typeface="Franklin Gothic"/>
              <a:cs typeface="Franklin Gothic"/>
              <a:sym typeface="Franklin Gothic"/>
            </a:endParaRPr>
          </a:p>
          <a:p>
            <a:pPr marL="0" marR="0" lvl="0" indent="0" algn="l" rtl="0">
              <a:spcBef>
                <a:spcPts val="0"/>
              </a:spcBef>
              <a:spcAft>
                <a:spcPts val="0"/>
              </a:spcAft>
              <a:buNone/>
            </a:pPr>
            <a:endParaRPr sz="1000">
              <a:solidFill>
                <a:srgbClr val="000000"/>
              </a:solidFill>
              <a:latin typeface="Franklin Gothic"/>
              <a:ea typeface="Franklin Gothic"/>
              <a:cs typeface="Franklin Gothic"/>
              <a:sym typeface="Franklin Gothic"/>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4"/>
          <p:cNvSpPr/>
          <p:nvPr/>
        </p:nvSpPr>
        <p:spPr>
          <a:xfrm>
            <a:off x="3945167" y="0"/>
            <a:ext cx="8246800" cy="68580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83" name="Google Shape;283;p14"/>
          <p:cNvSpPr/>
          <p:nvPr/>
        </p:nvSpPr>
        <p:spPr>
          <a:xfrm>
            <a:off x="3945167" y="4218467"/>
            <a:ext cx="4812800" cy="665600"/>
          </a:xfrm>
          <a:prstGeom prst="rect">
            <a:avLst/>
          </a:prstGeom>
          <a:solidFill>
            <a:srgbClr val="3896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pic>
        <p:nvPicPr>
          <p:cNvPr id="284" name="Google Shape;284;p14"/>
          <p:cNvPicPr preferRelativeResize="0"/>
          <p:nvPr/>
        </p:nvPicPr>
        <p:blipFill rotWithShape="1">
          <a:blip r:embed="rId3">
            <a:alphaModFix/>
          </a:blip>
          <a:srcRect/>
          <a:stretch/>
        </p:blipFill>
        <p:spPr>
          <a:xfrm>
            <a:off x="50156" y="4218467"/>
            <a:ext cx="3788211" cy="665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132320" y="609599"/>
            <a:ext cx="3727269" cy="246221"/>
          </a:xfrm>
          <a:prstGeom prst="rect">
            <a:avLst/>
          </a:prstGeom>
          <a:solidFill>
            <a:schemeClr val="bg2">
              <a:lumMod val="90000"/>
            </a:schemeClr>
          </a:solidFill>
        </p:spPr>
        <p:txBody>
          <a:bodyPr wrap="square" lIns="0" tIns="0" rIns="0" bIns="0" rtlCol="0">
            <a:spAutoFit/>
          </a:bodyPr>
          <a:lstStyle/>
          <a:p>
            <a:pPr algn="ctr"/>
            <a:r>
              <a:rPr lang="es-ES" sz="16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579417" y="1206149"/>
            <a:ext cx="8894619" cy="3046988"/>
          </a:xfrm>
          <a:prstGeom prst="rect">
            <a:avLst/>
          </a:prstGeom>
          <a:noFill/>
        </p:spPr>
        <p:txBody>
          <a:bodyPr wrap="square" rtlCol="0">
            <a:spAutoFit/>
          </a:bodyPr>
          <a:lstStyle/>
          <a:p>
            <a:pPr algn="ctr">
              <a:lnSpc>
                <a:spcPct val="150000"/>
              </a:lnSpc>
            </a:pPr>
            <a:r>
              <a:rPr lang="es-ES" sz="1600" b="1" dirty="0">
                <a:latin typeface="Arial" panose="020B0604020202020204" pitchFamily="34" charset="0"/>
                <a:cs typeface="Arial" panose="020B0604020202020204" pitchFamily="34" charset="0"/>
              </a:rPr>
              <a:t>MATERIALES DE FORMACIÓN PARA ESTUDIANTES DE GRADO </a:t>
            </a:r>
            <a:endParaRPr lang="es-ES" sz="1600" b="1" dirty="0" smtClean="0">
              <a:latin typeface="Arial" panose="020B0604020202020204" pitchFamily="34" charset="0"/>
              <a:cs typeface="Arial" panose="020B0604020202020204" pitchFamily="34" charset="0"/>
            </a:endParaRPr>
          </a:p>
          <a:p>
            <a:pPr algn="ctr">
              <a:lnSpc>
                <a:spcPct val="150000"/>
              </a:lnSpc>
            </a:pPr>
            <a:r>
              <a:rPr lang="es-ES" sz="1600" b="1" dirty="0" smtClean="0">
                <a:latin typeface="Arial" panose="020B0604020202020204" pitchFamily="34" charset="0"/>
                <a:cs typeface="Arial" panose="020B0604020202020204" pitchFamily="34" charset="0"/>
              </a:rPr>
              <a:t>DE </a:t>
            </a:r>
            <a:r>
              <a:rPr lang="es-ES" sz="1600" b="1" dirty="0">
                <a:latin typeface="Arial" panose="020B0604020202020204" pitchFamily="34" charset="0"/>
                <a:cs typeface="Arial" panose="020B0604020202020204" pitchFamily="34" charset="0"/>
              </a:rPr>
              <a:t>LA COMPETENCIA DIGITAL</a:t>
            </a:r>
            <a:endParaRPr lang="es-ES" sz="1600" dirty="0">
              <a:latin typeface="Arial" panose="020B0604020202020204" pitchFamily="34" charset="0"/>
              <a:cs typeface="Arial" panose="020B0604020202020204" pitchFamily="34" charset="0"/>
            </a:endParaRPr>
          </a:p>
          <a:p>
            <a:pPr algn="ctr"/>
            <a:endParaRPr lang="es-ES" sz="1600" b="1" dirty="0"/>
          </a:p>
          <a:p>
            <a:pPr algn="ctr"/>
            <a:r>
              <a:rPr lang="es-ES" sz="1600" b="1" dirty="0"/>
              <a:t> </a:t>
            </a:r>
            <a:endParaRPr lang="es-ES" sz="1600" dirty="0"/>
          </a:p>
          <a:p>
            <a:pPr algn="ctr">
              <a:lnSpc>
                <a:spcPct val="150000"/>
              </a:lnSpc>
            </a:pPr>
            <a:r>
              <a:rPr lang="es-ES" sz="1600" dirty="0">
                <a:latin typeface="Arial" panose="020B0604020202020204" pitchFamily="34" charset="0"/>
                <a:cs typeface="Arial" panose="020B0604020202020204" pitchFamily="34" charset="0"/>
              </a:rPr>
              <a:t>4. Seguridad: 4.4. Protección del entorno:</a:t>
            </a:r>
            <a:br>
              <a:rPr lang="es-ES" sz="1600" dirty="0">
                <a:latin typeface="Arial" panose="020B0604020202020204" pitchFamily="34" charset="0"/>
                <a:cs typeface="Arial" panose="020B0604020202020204" pitchFamily="34" charset="0"/>
              </a:rPr>
            </a:br>
            <a:r>
              <a:rPr lang="es-ES" sz="1600" dirty="0">
                <a:latin typeface="Arial" panose="020B0604020202020204" pitchFamily="34" charset="0"/>
                <a:cs typeface="Arial" panose="020B0604020202020204" pitchFamily="34" charset="0"/>
              </a:rPr>
              <a:t>3. Obsolescencia de los dispositivos móviles</a:t>
            </a:r>
          </a:p>
          <a:p>
            <a:pPr algn="ctr"/>
            <a:endParaRPr lang="es-ES" sz="1600" dirty="0"/>
          </a:p>
          <a:p>
            <a:pPr algn="ctr"/>
            <a:r>
              <a:rPr lang="es-ES" sz="1600" dirty="0"/>
              <a:t> </a:t>
            </a:r>
            <a:endParaRPr lang="es-ES" sz="1600" dirty="0" smtClean="0"/>
          </a:p>
          <a:p>
            <a:pPr algn="ctr"/>
            <a:endParaRPr lang="es-ES" sz="1600" dirty="0"/>
          </a:p>
          <a:p>
            <a:pPr algn="ctr"/>
            <a:r>
              <a:rPr lang="es-ES" sz="1600" b="1" dirty="0">
                <a:latin typeface="Arial" panose="020B0604020202020204" pitchFamily="34" charset="0"/>
                <a:cs typeface="Arial" panose="020B0604020202020204" pitchFamily="34" charset="0"/>
              </a:rPr>
              <a:t>REBIUN Línea 2 (3er. P.E.) Grupo de Competencia Digital</a:t>
            </a:r>
            <a:endParaRPr lang="es-ES" sz="16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3592946" y="4006916"/>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s-ES" sz="2400"/>
          </a:p>
        </p:txBody>
      </p:sp>
      <p:sp>
        <p:nvSpPr>
          <p:cNvPr id="9" name="Rectangle 8"/>
          <p:cNvSpPr>
            <a:spLocks noChangeArrowheads="1"/>
          </p:cNvSpPr>
          <p:nvPr/>
        </p:nvSpPr>
        <p:spPr bwMode="auto">
          <a:xfrm>
            <a:off x="4563437" y="4889738"/>
            <a:ext cx="44060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eaLnBrk="0" fontAlgn="base" hangingPunct="0">
              <a:spcBef>
                <a:spcPct val="0"/>
              </a:spcBef>
              <a:spcAft>
                <a:spcPct val="0"/>
              </a:spcAft>
            </a:pPr>
            <a:r>
              <a:rPr lang="es-ES" altLang="es-ES" sz="1600" dirty="0">
                <a:solidFill>
                  <a:srgbClr val="000000"/>
                </a:solidFill>
                <a:latin typeface="Arial" panose="020B0604020202020204" pitchFamily="34" charset="0"/>
                <a:ea typeface="Arial" panose="020B0604020202020204" pitchFamily="34" charset="0"/>
              </a:rPr>
              <a:t> Documento bajo licencia </a:t>
            </a:r>
            <a:r>
              <a:rPr lang="es-ES" altLang="es-ES" sz="1600" dirty="0" err="1">
                <a:solidFill>
                  <a:srgbClr val="000000"/>
                </a:solidFill>
                <a:latin typeface="Arial" panose="020B0604020202020204" pitchFamily="34" charset="0"/>
                <a:ea typeface="Arial" panose="020B0604020202020204" pitchFamily="34" charset="0"/>
              </a:rPr>
              <a:t>Creative</a:t>
            </a:r>
            <a:r>
              <a:rPr lang="es-ES" altLang="es-ES" sz="1600" dirty="0">
                <a:solidFill>
                  <a:srgbClr val="000000"/>
                </a:solidFill>
                <a:latin typeface="Arial" panose="020B0604020202020204" pitchFamily="34" charset="0"/>
                <a:ea typeface="Arial" panose="020B0604020202020204" pitchFamily="34" charset="0"/>
              </a:rPr>
              <a:t> </a:t>
            </a:r>
            <a:r>
              <a:rPr lang="es-ES" altLang="es-ES" sz="1600" dirty="0" err="1">
                <a:solidFill>
                  <a:srgbClr val="000000"/>
                </a:solidFill>
                <a:latin typeface="Arial" panose="020B0604020202020204" pitchFamily="34" charset="0"/>
                <a:ea typeface="Arial" panose="020B0604020202020204" pitchFamily="34" charset="0"/>
              </a:rPr>
              <a:t>Commons</a:t>
            </a:r>
            <a:r>
              <a:rPr lang="es-ES" altLang="es-ES" sz="1600" dirty="0">
                <a:solidFill>
                  <a:srgbClr val="000000"/>
                </a:solidFill>
                <a:latin typeface="Arial" panose="020B0604020202020204" pitchFamily="34" charset="0"/>
                <a:ea typeface="Arial" panose="020B0604020202020204" pitchFamily="34" charset="0"/>
              </a:rPr>
              <a:t> </a:t>
            </a:r>
            <a:endParaRPr lang="es-ES" altLang="es-ES" sz="2400" dirty="0">
              <a:latin typeface="Arial" panose="020B0604020202020204" pitchFamily="34" charset="0"/>
            </a:endParaRPr>
          </a:p>
        </p:txBody>
      </p:sp>
      <p:pic>
        <p:nvPicPr>
          <p:cNvPr id="13" name="Picture 124"/>
          <p:cNvPicPr/>
          <p:nvPr/>
        </p:nvPicPr>
        <p:blipFill>
          <a:blip r:embed="rId2"/>
          <a:stretch>
            <a:fillRect/>
          </a:stretch>
        </p:blipFill>
        <p:spPr>
          <a:xfrm>
            <a:off x="3468947" y="5428040"/>
            <a:ext cx="5115560" cy="650333"/>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0551" y="4723181"/>
            <a:ext cx="1292884" cy="455448"/>
          </a:xfrm>
          <a:prstGeom prst="rect">
            <a:avLst/>
          </a:prstGeom>
        </p:spPr>
      </p:pic>
    </p:spTree>
    <p:extLst>
      <p:ext uri="{BB962C8B-B14F-4D97-AF65-F5344CB8AC3E}">
        <p14:creationId xmlns:p14="http://schemas.microsoft.com/office/powerpoint/2010/main" val="1242369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
          <p:cNvSpPr/>
          <p:nvPr/>
        </p:nvSpPr>
        <p:spPr>
          <a:xfrm>
            <a:off x="-11867" y="0"/>
            <a:ext cx="3909600" cy="68580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Calibri"/>
              <a:ea typeface="Calibri"/>
              <a:cs typeface="Calibri"/>
              <a:sym typeface="Calibri"/>
            </a:endParaRPr>
          </a:p>
        </p:txBody>
      </p:sp>
      <p:sp>
        <p:nvSpPr>
          <p:cNvPr id="93" name="Google Shape;93;p1"/>
          <p:cNvSpPr/>
          <p:nvPr/>
        </p:nvSpPr>
        <p:spPr>
          <a:xfrm>
            <a:off x="3897733" y="1425966"/>
            <a:ext cx="7545600" cy="1756145"/>
          </a:xfrm>
          <a:prstGeom prst="rect">
            <a:avLst/>
          </a:prstGeom>
          <a:solidFill>
            <a:srgbClr val="A2D6A8"/>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Calibri"/>
              <a:ea typeface="Calibri"/>
              <a:cs typeface="Calibri"/>
              <a:sym typeface="Calibri"/>
            </a:endParaRPr>
          </a:p>
        </p:txBody>
      </p:sp>
      <p:sp>
        <p:nvSpPr>
          <p:cNvPr id="94" name="Google Shape;94;p1"/>
          <p:cNvSpPr/>
          <p:nvPr/>
        </p:nvSpPr>
        <p:spPr>
          <a:xfrm>
            <a:off x="233700" y="1425967"/>
            <a:ext cx="3664000" cy="2542800"/>
          </a:xfrm>
          <a:prstGeom prst="rect">
            <a:avLst/>
          </a:prstGeom>
          <a:solidFill>
            <a:srgbClr val="38967B"/>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Calibri"/>
              <a:ea typeface="Calibri"/>
              <a:cs typeface="Calibri"/>
              <a:sym typeface="Calibri"/>
            </a:endParaRPr>
          </a:p>
        </p:txBody>
      </p:sp>
      <p:sp>
        <p:nvSpPr>
          <p:cNvPr id="95" name="Google Shape;95;p1"/>
          <p:cNvSpPr txBox="1"/>
          <p:nvPr/>
        </p:nvSpPr>
        <p:spPr>
          <a:xfrm>
            <a:off x="203500" y="1425967"/>
            <a:ext cx="3724400" cy="2388400"/>
          </a:xfrm>
          <a:prstGeom prst="rect">
            <a:avLst/>
          </a:prstGeom>
          <a:no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F2F2F2"/>
              </a:buClr>
              <a:buSzPts val="2400"/>
              <a:buFont typeface="Cambria"/>
              <a:buNone/>
            </a:pPr>
            <a:r>
              <a:rPr lang="es-ES" sz="2400" b="0" i="0" u="none" strike="noStrike" cap="none">
                <a:solidFill>
                  <a:srgbClr val="F2F2F2"/>
                </a:solidFill>
                <a:latin typeface="Cambria"/>
                <a:ea typeface="Cambria"/>
                <a:cs typeface="Cambria"/>
                <a:sym typeface="Cambria"/>
              </a:rPr>
              <a:t>Seguridad. </a:t>
            </a:r>
            <a:endParaRPr sz="2400" b="0" i="0" u="none" strike="noStrike" cap="none">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rgbClr val="F2F2F2"/>
              </a:buClr>
              <a:buSzPts val="2400"/>
              <a:buFont typeface="Cambria"/>
              <a:buNone/>
            </a:pPr>
            <a:r>
              <a:rPr lang="es-ES" sz="2400" b="0" i="0" u="none" strike="noStrike" cap="none">
                <a:solidFill>
                  <a:srgbClr val="F2F2F2"/>
                </a:solidFill>
                <a:latin typeface="Cambria"/>
                <a:ea typeface="Cambria"/>
                <a:cs typeface="Cambria"/>
                <a:sym typeface="Cambria"/>
              </a:rPr>
              <a:t>Protección del entorno</a:t>
            </a:r>
            <a:endParaRPr sz="2400" b="0" i="0" u="none" strike="noStrike" cap="none">
              <a:solidFill>
                <a:srgbClr val="F2F2F2"/>
              </a:solidFill>
              <a:latin typeface="Cambria"/>
              <a:ea typeface="Cambria"/>
              <a:cs typeface="Cambria"/>
              <a:sym typeface="Cambria"/>
            </a:endParaRPr>
          </a:p>
        </p:txBody>
      </p:sp>
      <p:pic>
        <p:nvPicPr>
          <p:cNvPr id="96" name="Google Shape;96;p1"/>
          <p:cNvPicPr preferRelativeResize="0"/>
          <p:nvPr/>
        </p:nvPicPr>
        <p:blipFill rotWithShape="1">
          <a:blip r:embed="rId3">
            <a:alphaModFix/>
          </a:blip>
          <a:srcRect/>
          <a:stretch/>
        </p:blipFill>
        <p:spPr>
          <a:xfrm>
            <a:off x="7679267" y="5671801"/>
            <a:ext cx="4120767" cy="724033"/>
          </a:xfrm>
          <a:prstGeom prst="rect">
            <a:avLst/>
          </a:prstGeom>
          <a:noFill/>
          <a:ln>
            <a:noFill/>
          </a:ln>
        </p:spPr>
      </p:pic>
      <p:sp>
        <p:nvSpPr>
          <p:cNvPr id="97" name="Google Shape;97;p1"/>
          <p:cNvSpPr txBox="1"/>
          <p:nvPr/>
        </p:nvSpPr>
        <p:spPr>
          <a:xfrm>
            <a:off x="4173467" y="1581211"/>
            <a:ext cx="7084317" cy="1445654"/>
          </a:xfrm>
          <a:prstGeom prst="rect">
            <a:avLst/>
          </a:prstGeom>
          <a:noFill/>
          <a:ln>
            <a:noFill/>
          </a:ln>
        </p:spPr>
        <p:txBody>
          <a:bodyPr spcFirstLastPara="1" wrap="square" lIns="121900" tIns="121900" rIns="121900" bIns="121900" anchor="t" anchorCtr="0">
            <a:noAutofit/>
          </a:bodyPr>
          <a:lstStyle/>
          <a:p>
            <a:pPr marL="0" marR="0" lvl="0" indent="0" algn="ctr" rtl="0">
              <a:lnSpc>
                <a:spcPct val="100000"/>
              </a:lnSpc>
              <a:spcBef>
                <a:spcPts val="0"/>
              </a:spcBef>
              <a:spcAft>
                <a:spcPts val="0"/>
              </a:spcAft>
              <a:buClr>
                <a:srgbClr val="000000"/>
              </a:buClr>
              <a:buSzPts val="4000"/>
              <a:buFont typeface="Franklin Gothic"/>
              <a:buNone/>
            </a:pPr>
            <a:r>
              <a:rPr lang="es-ES" sz="4000" b="1" i="0" u="none" strike="noStrike" cap="none">
                <a:solidFill>
                  <a:srgbClr val="38967B"/>
                </a:solidFill>
                <a:latin typeface="Franklin Gothic"/>
                <a:ea typeface="Franklin Gothic"/>
                <a:cs typeface="Franklin Gothic"/>
                <a:sym typeface="Franklin Gothic"/>
              </a:rPr>
              <a:t>Obsolescencia de los dispositivos móviles</a:t>
            </a:r>
            <a:endParaRPr sz="2400" b="1" i="0" u="none" strike="noStrike" cap="none">
              <a:solidFill>
                <a:srgbClr val="38967B"/>
              </a:solidFill>
              <a:latin typeface="Franklin Gothic"/>
              <a:ea typeface="Franklin Gothic"/>
              <a:cs typeface="Franklin Gothic"/>
              <a:sym typeface="Franklin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p:nvPr/>
        </p:nvSpPr>
        <p:spPr>
          <a:xfrm>
            <a:off x="0" y="1019567"/>
            <a:ext cx="5014800" cy="6656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314656"/>
              </a:solidFill>
              <a:latin typeface="Arial"/>
              <a:ea typeface="Arial"/>
              <a:cs typeface="Arial"/>
              <a:sym typeface="Arial"/>
            </a:endParaRPr>
          </a:p>
        </p:txBody>
      </p:sp>
      <p:sp>
        <p:nvSpPr>
          <p:cNvPr id="103" name="Google Shape;103;p2"/>
          <p:cNvSpPr txBox="1"/>
          <p:nvPr/>
        </p:nvSpPr>
        <p:spPr>
          <a:xfrm>
            <a:off x="2193000" y="1126500"/>
            <a:ext cx="2828000" cy="439600"/>
          </a:xfrm>
          <a:prstGeom prst="rect">
            <a:avLst/>
          </a:prstGeom>
          <a:noFill/>
          <a:ln>
            <a:noFill/>
          </a:ln>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Clr>
                <a:schemeClr val="lt1"/>
              </a:buClr>
              <a:buSzPts val="2400"/>
              <a:buFont typeface="Franklin Gothic"/>
              <a:buNone/>
            </a:pPr>
            <a:r>
              <a:rPr lang="es-ES" sz="2400" b="1" i="0" u="none" strike="noStrike" cap="none">
                <a:solidFill>
                  <a:schemeClr val="lt1"/>
                </a:solidFill>
                <a:latin typeface="Franklin Gothic"/>
                <a:ea typeface="Franklin Gothic"/>
                <a:cs typeface="Franklin Gothic"/>
                <a:sym typeface="Franklin Gothic"/>
              </a:rPr>
              <a:t>SUMARIO</a:t>
            </a:r>
            <a:endParaRPr sz="2400" b="1" i="0" u="none" strike="noStrike" cap="none">
              <a:solidFill>
                <a:schemeClr val="lt1"/>
              </a:solidFill>
              <a:latin typeface="Franklin Gothic"/>
              <a:ea typeface="Franklin Gothic"/>
              <a:cs typeface="Franklin Gothic"/>
              <a:sym typeface="Franklin Gothic"/>
            </a:endParaRPr>
          </a:p>
        </p:txBody>
      </p:sp>
      <p:sp>
        <p:nvSpPr>
          <p:cNvPr id="104" name="Google Shape;104;p2"/>
          <p:cNvSpPr txBox="1"/>
          <p:nvPr/>
        </p:nvSpPr>
        <p:spPr>
          <a:xfrm>
            <a:off x="3193112" y="1685167"/>
            <a:ext cx="7862849" cy="4493538"/>
          </a:xfrm>
          <a:prstGeom prst="rect">
            <a:avLst/>
          </a:prstGeom>
          <a:solidFill>
            <a:srgbClr val="38967B"/>
          </a:solidFill>
          <a:ln>
            <a:noFill/>
          </a:ln>
        </p:spPr>
        <p:txBody>
          <a:bodyPr spcFirstLastPara="1" wrap="square" lIns="91425" tIns="45700" rIns="91425" bIns="45700" anchor="ctr" anchorCtr="1">
            <a:spAutoFit/>
          </a:bodyPr>
          <a:lstStyle/>
          <a:p>
            <a:pPr marL="342900" marR="0" lvl="0" indent="-342900" algn="l" rtl="0">
              <a:spcBef>
                <a:spcPts val="0"/>
              </a:spcBef>
              <a:spcAft>
                <a:spcPts val="0"/>
              </a:spcAft>
              <a:buClr>
                <a:srgbClr val="FFAB61"/>
              </a:buClr>
              <a:buSzPts val="2400"/>
              <a:buFont typeface="Arial"/>
              <a:buChar char="•"/>
            </a:pPr>
            <a:r>
              <a:rPr lang="es-ES" sz="2400" b="0" i="0" u="none" strike="noStrike" cap="none">
                <a:solidFill>
                  <a:schemeClr val="lt1"/>
                </a:solidFill>
                <a:latin typeface="Cambria"/>
                <a:ea typeface="Cambria"/>
                <a:cs typeface="Cambria"/>
                <a:sym typeface="Cambria"/>
              </a:rPr>
              <a:t>¿Qué es la obsolescencia?</a:t>
            </a:r>
            <a:endParaRPr/>
          </a:p>
          <a:p>
            <a:pPr marL="342900" marR="0" lvl="0" indent="-190500" algn="l" rtl="0">
              <a:spcBef>
                <a:spcPts val="0"/>
              </a:spcBef>
              <a:spcAft>
                <a:spcPts val="0"/>
              </a:spcAft>
              <a:buClr>
                <a:srgbClr val="FFAB61"/>
              </a:buClr>
              <a:buSzPts val="2400"/>
              <a:buFont typeface="Arial"/>
              <a:buNone/>
            </a:pPr>
            <a:endParaRPr sz="2400" b="0" i="0" u="none" strike="noStrike" cap="none">
              <a:solidFill>
                <a:schemeClr val="lt1"/>
              </a:solidFill>
              <a:latin typeface="Cambria"/>
              <a:ea typeface="Cambria"/>
              <a:cs typeface="Cambria"/>
              <a:sym typeface="Cambria"/>
            </a:endParaRPr>
          </a:p>
          <a:p>
            <a:pPr marL="342900" marR="0" lvl="0" indent="-342900" algn="l" rtl="0">
              <a:spcBef>
                <a:spcPts val="0"/>
              </a:spcBef>
              <a:spcAft>
                <a:spcPts val="0"/>
              </a:spcAft>
              <a:buClr>
                <a:srgbClr val="FFAB61"/>
              </a:buClr>
              <a:buSzPts val="2400"/>
              <a:buFont typeface="Arial"/>
              <a:buChar char="•"/>
            </a:pPr>
            <a:r>
              <a:rPr lang="es-ES" sz="2400" b="0" i="0" u="none" strike="noStrike" cap="none">
                <a:solidFill>
                  <a:schemeClr val="lt1"/>
                </a:solidFill>
                <a:latin typeface="Cambria"/>
                <a:ea typeface="Cambria"/>
                <a:cs typeface="Cambria"/>
                <a:sym typeface="Cambria"/>
              </a:rPr>
              <a:t>Comprar, usar y tirar.</a:t>
            </a:r>
            <a:endParaRPr/>
          </a:p>
          <a:p>
            <a:pPr marL="342900" marR="0" lvl="0" indent="-190500" algn="l" rtl="0">
              <a:spcBef>
                <a:spcPts val="0"/>
              </a:spcBef>
              <a:spcAft>
                <a:spcPts val="0"/>
              </a:spcAft>
              <a:buClr>
                <a:srgbClr val="FFAB61"/>
              </a:buClr>
              <a:buSzPts val="2400"/>
              <a:buFont typeface="Arial"/>
              <a:buNone/>
            </a:pPr>
            <a:endParaRPr sz="2400" b="0" i="0" u="none" strike="noStrike" cap="none">
              <a:solidFill>
                <a:schemeClr val="lt1"/>
              </a:solidFill>
              <a:latin typeface="Cambria"/>
              <a:ea typeface="Cambria"/>
              <a:cs typeface="Cambria"/>
              <a:sym typeface="Cambria"/>
            </a:endParaRPr>
          </a:p>
          <a:p>
            <a:pPr marL="342900" marR="0" lvl="0" indent="-342900" algn="l" rtl="0">
              <a:spcBef>
                <a:spcPts val="0"/>
              </a:spcBef>
              <a:spcAft>
                <a:spcPts val="0"/>
              </a:spcAft>
              <a:buClr>
                <a:srgbClr val="FFAB61"/>
              </a:buClr>
              <a:buSzPts val="2400"/>
              <a:buFont typeface="Arial"/>
              <a:buChar char="•"/>
            </a:pPr>
            <a:r>
              <a:rPr lang="es-ES" sz="2400" b="0" i="0" u="none" strike="noStrike" cap="none">
                <a:solidFill>
                  <a:schemeClr val="lt1"/>
                </a:solidFill>
                <a:latin typeface="Cambria"/>
                <a:ea typeface="Cambria"/>
                <a:cs typeface="Cambria"/>
                <a:sym typeface="Cambria"/>
              </a:rPr>
              <a:t>Algunos datos para reflexionar.</a:t>
            </a:r>
            <a:endParaRPr/>
          </a:p>
          <a:p>
            <a:pPr marL="342900" marR="0" lvl="0" indent="-190500" algn="l" rtl="0">
              <a:spcBef>
                <a:spcPts val="0"/>
              </a:spcBef>
              <a:spcAft>
                <a:spcPts val="0"/>
              </a:spcAft>
              <a:buClr>
                <a:srgbClr val="FFAB61"/>
              </a:buClr>
              <a:buSzPts val="2400"/>
              <a:buFont typeface="Arial"/>
              <a:buNone/>
            </a:pPr>
            <a:endParaRPr sz="2400" b="0" i="0" u="none" strike="noStrike" cap="none">
              <a:solidFill>
                <a:schemeClr val="lt1"/>
              </a:solidFill>
              <a:latin typeface="Cambria"/>
              <a:ea typeface="Cambria"/>
              <a:cs typeface="Cambria"/>
              <a:sym typeface="Cambria"/>
            </a:endParaRPr>
          </a:p>
          <a:p>
            <a:pPr marL="342900" marR="0" lvl="0" indent="-342900" algn="l" rtl="0">
              <a:spcBef>
                <a:spcPts val="0"/>
              </a:spcBef>
              <a:spcAft>
                <a:spcPts val="0"/>
              </a:spcAft>
              <a:buClr>
                <a:srgbClr val="FFAB61"/>
              </a:buClr>
              <a:buSzPts val="2400"/>
              <a:buFont typeface="Arial"/>
              <a:buChar char="•"/>
            </a:pPr>
            <a:r>
              <a:rPr lang="es-ES" sz="2400" b="0" i="0" u="none" strike="noStrike" cap="none">
                <a:solidFill>
                  <a:schemeClr val="lt1"/>
                </a:solidFill>
                <a:latin typeface="Cambria"/>
                <a:ea typeface="Cambria"/>
                <a:cs typeface="Cambria"/>
                <a:sym typeface="Cambria"/>
              </a:rPr>
              <a:t>¿Y qué hacemos con los residuos tecnológicos?</a:t>
            </a:r>
            <a:endParaRPr/>
          </a:p>
          <a:p>
            <a:pPr marL="342900" marR="0" lvl="0" indent="-190500" algn="l" rtl="0">
              <a:spcBef>
                <a:spcPts val="0"/>
              </a:spcBef>
              <a:spcAft>
                <a:spcPts val="0"/>
              </a:spcAft>
              <a:buClr>
                <a:srgbClr val="FFAB61"/>
              </a:buClr>
              <a:buSzPts val="2400"/>
              <a:buFont typeface="Arial"/>
              <a:buNone/>
            </a:pPr>
            <a:endParaRPr sz="2400" b="0" i="0" u="none" strike="noStrike" cap="none">
              <a:solidFill>
                <a:schemeClr val="lt1"/>
              </a:solidFill>
              <a:latin typeface="Cambria"/>
              <a:ea typeface="Cambria"/>
              <a:cs typeface="Cambria"/>
              <a:sym typeface="Cambria"/>
            </a:endParaRPr>
          </a:p>
          <a:p>
            <a:pPr marL="342900" marR="0" lvl="0" indent="-342900" algn="l" rtl="0">
              <a:spcBef>
                <a:spcPts val="0"/>
              </a:spcBef>
              <a:spcAft>
                <a:spcPts val="0"/>
              </a:spcAft>
              <a:buClr>
                <a:srgbClr val="FFAB61"/>
              </a:buClr>
              <a:buSzPts val="2400"/>
              <a:buFont typeface="Arial"/>
              <a:buChar char="•"/>
            </a:pPr>
            <a:r>
              <a:rPr lang="es-ES" sz="2400" b="0" i="0" u="none" strike="noStrike" cap="none">
                <a:solidFill>
                  <a:schemeClr val="lt1"/>
                </a:solidFill>
                <a:latin typeface="Cambria"/>
                <a:ea typeface="Cambria"/>
                <a:cs typeface="Cambria"/>
                <a:sym typeface="Cambria"/>
              </a:rPr>
              <a:t>Seguir la normativa legal.</a:t>
            </a:r>
            <a:endParaRPr/>
          </a:p>
          <a:p>
            <a:pPr marL="342900" marR="0" lvl="0" indent="-190500" algn="l" rtl="0">
              <a:spcBef>
                <a:spcPts val="0"/>
              </a:spcBef>
              <a:spcAft>
                <a:spcPts val="0"/>
              </a:spcAft>
              <a:buClr>
                <a:srgbClr val="FFAB61"/>
              </a:buClr>
              <a:buSzPts val="2400"/>
              <a:buFont typeface="Arial"/>
              <a:buNone/>
            </a:pPr>
            <a:endParaRPr sz="2400" b="0" i="0" u="none" strike="noStrike" cap="none">
              <a:solidFill>
                <a:schemeClr val="lt1"/>
              </a:solidFill>
              <a:latin typeface="Cambria"/>
              <a:ea typeface="Cambria"/>
              <a:cs typeface="Cambria"/>
              <a:sym typeface="Cambria"/>
            </a:endParaRPr>
          </a:p>
          <a:p>
            <a:pPr marL="342900" marR="0" lvl="0" indent="-342900" algn="l" rtl="0">
              <a:spcBef>
                <a:spcPts val="0"/>
              </a:spcBef>
              <a:spcAft>
                <a:spcPts val="0"/>
              </a:spcAft>
              <a:buClr>
                <a:srgbClr val="FFAB61"/>
              </a:buClr>
              <a:buSzPts val="2400"/>
              <a:buFont typeface="Arial"/>
              <a:buChar char="•"/>
            </a:pPr>
            <a:r>
              <a:rPr lang="es-ES" sz="2400" b="0" i="0" u="none" strike="noStrike" cap="none">
                <a:solidFill>
                  <a:schemeClr val="lt1"/>
                </a:solidFill>
                <a:latin typeface="Cambria"/>
                <a:ea typeface="Cambria"/>
                <a:cs typeface="Cambria"/>
                <a:sym typeface="Cambria"/>
              </a:rPr>
              <a:t>Acciones a seguir.</a:t>
            </a:r>
            <a:endParaRPr/>
          </a:p>
          <a:p>
            <a:pPr marL="0" marR="0" lvl="0" indent="0" algn="l" rtl="0">
              <a:spcBef>
                <a:spcPts val="0"/>
              </a:spcBef>
              <a:spcAft>
                <a:spcPts val="0"/>
              </a:spcAft>
              <a:buNone/>
            </a:pPr>
            <a:endParaRPr sz="2200" b="0" i="0" u="none" strike="noStrike" cap="none">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3"/>
          <p:cNvPicPr preferRelativeResize="0"/>
          <p:nvPr/>
        </p:nvPicPr>
        <p:blipFill rotWithShape="1">
          <a:blip r:embed="rId3">
            <a:alphaModFix/>
          </a:blip>
          <a:srcRect/>
          <a:stretch/>
        </p:blipFill>
        <p:spPr>
          <a:xfrm>
            <a:off x="4491" y="3235762"/>
            <a:ext cx="4086000" cy="2541600"/>
          </a:xfrm>
          <a:prstGeom prst="rect">
            <a:avLst/>
          </a:prstGeom>
          <a:noFill/>
          <a:ln>
            <a:noFill/>
          </a:ln>
        </p:spPr>
      </p:pic>
      <p:sp>
        <p:nvSpPr>
          <p:cNvPr id="110" name="Google Shape;110;p3"/>
          <p:cNvSpPr txBox="1"/>
          <p:nvPr/>
        </p:nvSpPr>
        <p:spPr>
          <a:xfrm>
            <a:off x="1164667" y="1841867"/>
            <a:ext cx="7747500" cy="6771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s-ES" sz="2667" b="0" i="0" u="none" strike="noStrike" cap="none">
                <a:solidFill>
                  <a:srgbClr val="38967B"/>
                </a:solidFill>
                <a:latin typeface="Cambria"/>
                <a:ea typeface="Cambria"/>
                <a:cs typeface="Cambria"/>
                <a:sym typeface="Cambria"/>
              </a:rPr>
              <a:t>Al finalizar esta actividad tienes que ser capaz de:</a:t>
            </a:r>
            <a:endParaRPr sz="2667">
              <a:solidFill>
                <a:srgbClr val="38967B"/>
              </a:solidFill>
              <a:latin typeface="Cambria"/>
              <a:ea typeface="Cambria"/>
              <a:cs typeface="Cambria"/>
              <a:sym typeface="Cambria"/>
            </a:endParaRPr>
          </a:p>
        </p:txBody>
      </p:sp>
      <p:sp>
        <p:nvSpPr>
          <p:cNvPr id="111" name="Google Shape;111;p3"/>
          <p:cNvSpPr txBox="1"/>
          <p:nvPr/>
        </p:nvSpPr>
        <p:spPr>
          <a:xfrm>
            <a:off x="4186967" y="3070634"/>
            <a:ext cx="7659000" cy="3303600"/>
          </a:xfrm>
          <a:prstGeom prst="rect">
            <a:avLst/>
          </a:prstGeom>
          <a:noFill/>
          <a:ln>
            <a:noFill/>
          </a:ln>
        </p:spPr>
        <p:txBody>
          <a:bodyPr spcFirstLastPara="1" wrap="square" lIns="121900" tIns="121900" rIns="121900" bIns="121900" anchor="t" anchorCtr="0">
            <a:noAutofit/>
          </a:bodyPr>
          <a:lstStyle/>
          <a:p>
            <a:pPr marL="0" marR="0" lvl="0" indent="0" algn="just" rtl="0">
              <a:spcBef>
                <a:spcPts val="0"/>
              </a:spcBef>
              <a:spcAft>
                <a:spcPts val="0"/>
              </a:spcAft>
              <a:buNone/>
            </a:pPr>
            <a:r>
              <a:rPr lang="es-ES" sz="2400">
                <a:solidFill>
                  <a:srgbClr val="568577"/>
                </a:solidFill>
                <a:latin typeface="Cambria"/>
                <a:ea typeface="Cambria"/>
                <a:cs typeface="Cambria"/>
                <a:sym typeface="Cambria"/>
              </a:rPr>
              <a:t>Conocer el concepto de obsolescencia y los beneficios asociados a la reducción de generación de residuos.</a:t>
            </a:r>
            <a:endParaRPr/>
          </a:p>
          <a:p>
            <a:pPr marL="0" marR="0" lvl="0" indent="0" algn="just" rtl="0">
              <a:spcBef>
                <a:spcPts val="0"/>
              </a:spcBef>
              <a:spcAft>
                <a:spcPts val="0"/>
              </a:spcAft>
              <a:buNone/>
            </a:pPr>
            <a:r>
              <a:rPr lang="es-ES" sz="2400">
                <a:solidFill>
                  <a:srgbClr val="38967B"/>
                </a:solidFill>
                <a:latin typeface="Cambria"/>
                <a:ea typeface="Cambria"/>
                <a:cs typeface="Cambria"/>
                <a:sym typeface="Cambria"/>
              </a:rPr>
              <a:t/>
            </a:r>
            <a:br>
              <a:rPr lang="es-ES" sz="2400">
                <a:solidFill>
                  <a:srgbClr val="38967B"/>
                </a:solidFill>
                <a:latin typeface="Cambria"/>
                <a:ea typeface="Cambria"/>
                <a:cs typeface="Cambria"/>
                <a:sym typeface="Cambria"/>
              </a:rPr>
            </a:br>
            <a:r>
              <a:rPr lang="es-ES" sz="2400">
                <a:solidFill>
                  <a:srgbClr val="38967B"/>
                </a:solidFill>
                <a:latin typeface="Cambria"/>
                <a:ea typeface="Cambria"/>
                <a:cs typeface="Cambria"/>
                <a:sym typeface="Cambria"/>
              </a:rPr>
              <a:t>Entender los problemas asociados a un consumo de productos electrónicos no sostenible.</a:t>
            </a:r>
            <a:endParaRPr/>
          </a:p>
          <a:p>
            <a:pPr marL="0" marR="0" lvl="0" indent="0" algn="just" rtl="0">
              <a:spcBef>
                <a:spcPts val="0"/>
              </a:spcBef>
              <a:spcAft>
                <a:spcPts val="0"/>
              </a:spcAft>
              <a:buNone/>
            </a:pPr>
            <a:r>
              <a:rPr lang="es-ES" sz="2400">
                <a:solidFill>
                  <a:srgbClr val="38967B"/>
                </a:solidFill>
                <a:latin typeface="Cambria"/>
                <a:ea typeface="Cambria"/>
                <a:cs typeface="Cambria"/>
                <a:sym typeface="Cambria"/>
              </a:rPr>
              <a:t/>
            </a:r>
            <a:br>
              <a:rPr lang="es-ES" sz="2400">
                <a:solidFill>
                  <a:srgbClr val="38967B"/>
                </a:solidFill>
                <a:latin typeface="Cambria"/>
                <a:ea typeface="Cambria"/>
                <a:cs typeface="Cambria"/>
                <a:sym typeface="Cambria"/>
              </a:rPr>
            </a:br>
            <a:r>
              <a:rPr lang="es-ES" sz="2400">
                <a:solidFill>
                  <a:srgbClr val="38967B"/>
                </a:solidFill>
                <a:latin typeface="Cambria"/>
                <a:ea typeface="Cambria"/>
                <a:cs typeface="Cambria"/>
                <a:sym typeface="Cambria"/>
              </a:rPr>
              <a:t>Desarrollar actitudes personales que favorezcan un consumo responsable.</a:t>
            </a:r>
            <a:endParaRPr sz="2400">
              <a:solidFill>
                <a:srgbClr val="38967B"/>
              </a:solidFill>
              <a:latin typeface="Cambria"/>
              <a:ea typeface="Cambria"/>
              <a:cs typeface="Cambria"/>
              <a:sym typeface="Cambria"/>
            </a:endParaRPr>
          </a:p>
        </p:txBody>
      </p:sp>
      <p:sp>
        <p:nvSpPr>
          <p:cNvPr id="112" name="Google Shape;112;p3"/>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38967B"/>
              </a:solidFill>
              <a:latin typeface="Calibri"/>
              <a:ea typeface="Calibri"/>
              <a:cs typeface="Calibri"/>
              <a:sym typeface="Calibri"/>
            </a:endParaRPr>
          </a:p>
        </p:txBody>
      </p:sp>
      <p:sp>
        <p:nvSpPr>
          <p:cNvPr id="113" name="Google Shape;113;p3"/>
          <p:cNvSpPr txBox="1"/>
          <p:nvPr/>
        </p:nvSpPr>
        <p:spPr>
          <a:xfrm>
            <a:off x="588267" y="99420"/>
            <a:ext cx="4206300" cy="977700"/>
          </a:xfrm>
          <a:prstGeom prst="rect">
            <a:avLst/>
          </a:prstGeom>
          <a:no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s-ES" sz="3866" b="1">
                <a:solidFill>
                  <a:schemeClr val="lt1"/>
                </a:solidFill>
                <a:latin typeface="Franklin Gothic"/>
                <a:ea typeface="Franklin Gothic"/>
                <a:cs typeface="Franklin Gothic"/>
                <a:sym typeface="Franklin Gothic"/>
              </a:rPr>
              <a:t>OBJETIVOS</a:t>
            </a:r>
            <a:endParaRPr sz="3866" b="1">
              <a:solidFill>
                <a:schemeClr val="lt1"/>
              </a:solidFill>
              <a:latin typeface="Franklin Gothic"/>
              <a:ea typeface="Franklin Gothic"/>
              <a:cs typeface="Franklin Gothic"/>
              <a:sym typeface="Franklin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p:nvPr/>
        </p:nvSpPr>
        <p:spPr>
          <a:xfrm>
            <a:off x="337456" y="1442907"/>
            <a:ext cx="11590593" cy="4985980"/>
          </a:xfrm>
          <a:prstGeom prst="rect">
            <a:avLst/>
          </a:prstGeom>
          <a:solidFill>
            <a:srgbClr val="BFDDD1"/>
          </a:solidFill>
          <a:ln w="19050" cap="flat" cmpd="sng">
            <a:solidFill>
              <a:schemeClr val="lt1"/>
            </a:solidFill>
            <a:prstDash val="solid"/>
            <a:round/>
            <a:headEnd type="none" w="sm" len="sm"/>
            <a:tailEnd type="none" w="sm" len="sm"/>
          </a:ln>
        </p:spPr>
        <p:txBody>
          <a:bodyPr spcFirstLastPara="1" wrap="square" lIns="91425" tIns="45700" rIns="91425" bIns="45700" anchor="t" anchorCtr="0">
            <a:spAutoFit/>
          </a:bodyPr>
          <a:lstStyle/>
          <a:p>
            <a:pPr marL="342900" marR="0" lvl="0" indent="-190500" algn="just" rtl="0">
              <a:spcBef>
                <a:spcPts val="0"/>
              </a:spcBef>
              <a:spcAft>
                <a:spcPts val="0"/>
              </a:spcAft>
              <a:buClr>
                <a:schemeClr val="accent2"/>
              </a:buClr>
              <a:buSzPts val="2400"/>
              <a:buFont typeface="Arial"/>
              <a:buNone/>
            </a:pPr>
            <a:endParaRPr sz="2400">
              <a:solidFill>
                <a:srgbClr val="38967B"/>
              </a:solidFill>
              <a:latin typeface="Cambria"/>
              <a:ea typeface="Cambria"/>
              <a:cs typeface="Cambria"/>
              <a:sym typeface="Cambria"/>
            </a:endParaRPr>
          </a:p>
          <a:p>
            <a:pPr marL="285750" marR="0" lvl="0" indent="-285750" algn="just" rtl="0">
              <a:spcBef>
                <a:spcPts val="0"/>
              </a:spcBef>
              <a:spcAft>
                <a:spcPts val="0"/>
              </a:spcAft>
              <a:buClr>
                <a:schemeClr val="accent2"/>
              </a:buClr>
              <a:buSzPts val="2000"/>
              <a:buFont typeface="Arial"/>
              <a:buChar char="•"/>
            </a:pPr>
            <a:r>
              <a:rPr lang="es-ES" sz="2000">
                <a:solidFill>
                  <a:schemeClr val="dk1"/>
                </a:solidFill>
                <a:latin typeface="Cambria"/>
                <a:ea typeface="Cambria"/>
                <a:cs typeface="Cambria"/>
                <a:sym typeface="Cambria"/>
              </a:rPr>
              <a:t>La </a:t>
            </a:r>
            <a:r>
              <a:rPr lang="es-ES" sz="2000" b="1">
                <a:solidFill>
                  <a:schemeClr val="dk1"/>
                </a:solidFill>
                <a:latin typeface="Cambria"/>
                <a:ea typeface="Cambria"/>
                <a:cs typeface="Cambria"/>
                <a:sym typeface="Cambria"/>
              </a:rPr>
              <a:t>obsolescencia programada (OP) </a:t>
            </a:r>
            <a:r>
              <a:rPr lang="es-ES" sz="2000">
                <a:solidFill>
                  <a:schemeClr val="dk1"/>
                </a:solidFill>
                <a:latin typeface="Cambria"/>
                <a:ea typeface="Cambria"/>
                <a:cs typeface="Cambria"/>
                <a:sym typeface="Cambria"/>
              </a:rPr>
              <a:t>consiste en limitar la vida útil de un producto de manera planificada, para lo que la empresa, en su diseño, introduce elementos de forma que tenga una durabilidad determinada. Esto obliga a que el consumidor, llegado el momento, deba sustituir un producto por otro, al volverse inútil, no funcional o desfasado.</a:t>
            </a:r>
            <a:endParaRPr/>
          </a:p>
          <a:p>
            <a:pPr marL="285750" marR="0" lvl="0" indent="-158750" algn="just" rtl="0">
              <a:spcBef>
                <a:spcPts val="0"/>
              </a:spcBef>
              <a:spcAft>
                <a:spcPts val="0"/>
              </a:spcAft>
              <a:buClr>
                <a:schemeClr val="accent2"/>
              </a:buClr>
              <a:buSzPts val="2000"/>
              <a:buFont typeface="Arial"/>
              <a:buNone/>
            </a:pPr>
            <a:endParaRPr sz="2000">
              <a:solidFill>
                <a:schemeClr val="dk1"/>
              </a:solidFill>
              <a:latin typeface="Cambria"/>
              <a:ea typeface="Cambria"/>
              <a:cs typeface="Cambria"/>
              <a:sym typeface="Cambria"/>
            </a:endParaRPr>
          </a:p>
          <a:p>
            <a:pPr marL="285750" marR="0" lvl="0" indent="-285750" algn="just" rtl="0">
              <a:spcBef>
                <a:spcPts val="0"/>
              </a:spcBef>
              <a:spcAft>
                <a:spcPts val="0"/>
              </a:spcAft>
              <a:buClr>
                <a:schemeClr val="accent2"/>
              </a:buClr>
              <a:buSzPts val="2000"/>
              <a:buFont typeface="Arial"/>
              <a:buChar char="•"/>
            </a:pPr>
            <a:r>
              <a:rPr lang="es-ES" sz="2000">
                <a:solidFill>
                  <a:schemeClr val="dk1"/>
                </a:solidFill>
                <a:latin typeface="Cambria"/>
                <a:ea typeface="Cambria"/>
                <a:cs typeface="Cambria"/>
                <a:sym typeface="Cambria"/>
              </a:rPr>
              <a:t>La OP puede darse porque el producto deje de funcionar o falle algún elemento, por la ausencia de repuestos, por descatalogación, por incompatibilidades con nuevos productos, por causas tecnológicas o por la mera caducidad de los materiales.</a:t>
            </a:r>
            <a:endParaRPr/>
          </a:p>
          <a:p>
            <a:pPr marL="285750" marR="0" lvl="0" indent="-158750" algn="just" rtl="0">
              <a:spcBef>
                <a:spcPts val="0"/>
              </a:spcBef>
              <a:spcAft>
                <a:spcPts val="0"/>
              </a:spcAft>
              <a:buClr>
                <a:schemeClr val="accent2"/>
              </a:buClr>
              <a:buSzPts val="2000"/>
              <a:buFont typeface="Arial"/>
              <a:buNone/>
            </a:pPr>
            <a:endParaRPr sz="2000">
              <a:solidFill>
                <a:schemeClr val="dk1"/>
              </a:solidFill>
              <a:latin typeface="Cambria"/>
              <a:ea typeface="Cambria"/>
              <a:cs typeface="Cambria"/>
              <a:sym typeface="Cambria"/>
            </a:endParaRPr>
          </a:p>
          <a:p>
            <a:pPr marL="285750" marR="0" lvl="0" indent="-285750" algn="just" rtl="0">
              <a:spcBef>
                <a:spcPts val="0"/>
              </a:spcBef>
              <a:spcAft>
                <a:spcPts val="0"/>
              </a:spcAft>
              <a:buClr>
                <a:schemeClr val="accent2"/>
              </a:buClr>
              <a:buSzPts val="2000"/>
              <a:buFont typeface="Arial"/>
              <a:buChar char="•"/>
            </a:pPr>
            <a:r>
              <a:rPr lang="es-ES" sz="2000">
                <a:solidFill>
                  <a:schemeClr val="dk1"/>
                </a:solidFill>
                <a:latin typeface="Cambria"/>
                <a:ea typeface="Cambria"/>
                <a:cs typeface="Cambria"/>
                <a:sym typeface="Cambria"/>
              </a:rPr>
              <a:t>En tanto que producto de una estrategia premeditada por parte de los fabricantes es una modalidad de </a:t>
            </a:r>
            <a:r>
              <a:rPr lang="es-ES" sz="2000" b="1">
                <a:solidFill>
                  <a:schemeClr val="dk1"/>
                </a:solidFill>
                <a:latin typeface="Cambria"/>
                <a:ea typeface="Cambria"/>
                <a:cs typeface="Cambria"/>
                <a:sym typeface="Cambria"/>
              </a:rPr>
              <a:t>fraude</a:t>
            </a:r>
            <a:r>
              <a:rPr lang="es-ES" sz="2000">
                <a:solidFill>
                  <a:schemeClr val="dk1"/>
                </a:solidFill>
                <a:latin typeface="Cambria"/>
                <a:ea typeface="Cambria"/>
                <a:cs typeface="Cambria"/>
                <a:sym typeface="Cambria"/>
              </a:rPr>
              <a:t>. Un modelo económico basado en producir aparatos perecederos y obligar al consumidor a entrar en un ciclo sin fin de consumo: comprar, tirar, contaminar y comprar</a:t>
            </a:r>
            <a:r>
              <a:rPr lang="es-ES" sz="1800">
                <a:solidFill>
                  <a:schemeClr val="dk1"/>
                </a:solidFill>
                <a:latin typeface="Cambria"/>
                <a:ea typeface="Cambria"/>
                <a:cs typeface="Cambria"/>
                <a:sym typeface="Cambria"/>
              </a:rPr>
              <a:t>.</a:t>
            </a:r>
            <a:endParaRPr/>
          </a:p>
          <a:p>
            <a:pPr marL="0" marR="0" lvl="0" indent="0" algn="just" rtl="0">
              <a:spcBef>
                <a:spcPts val="0"/>
              </a:spcBef>
              <a:spcAft>
                <a:spcPts val="0"/>
              </a:spcAft>
              <a:buNone/>
            </a:pPr>
            <a:r>
              <a:rPr lang="es-ES" sz="1800">
                <a:solidFill>
                  <a:schemeClr val="dk1"/>
                </a:solidFill>
                <a:latin typeface="Cambria"/>
                <a:ea typeface="Cambria"/>
                <a:cs typeface="Cambria"/>
                <a:sym typeface="Cambria"/>
              </a:rPr>
              <a:t/>
            </a:r>
            <a:br>
              <a:rPr lang="es-ES" sz="1800">
                <a:solidFill>
                  <a:schemeClr val="dk1"/>
                </a:solidFill>
                <a:latin typeface="Cambria"/>
                <a:ea typeface="Cambria"/>
                <a:cs typeface="Cambria"/>
                <a:sym typeface="Cambria"/>
              </a:rPr>
            </a:br>
            <a:endParaRPr sz="1800">
              <a:solidFill>
                <a:schemeClr val="dk1"/>
              </a:solidFill>
              <a:latin typeface="Cambria"/>
              <a:ea typeface="Cambria"/>
              <a:cs typeface="Cambria"/>
              <a:sym typeface="Cambria"/>
            </a:endParaRPr>
          </a:p>
          <a:p>
            <a:pPr marL="0" marR="0" lvl="0" indent="0" algn="just" rtl="0">
              <a:spcBef>
                <a:spcPts val="0"/>
              </a:spcBef>
              <a:spcAft>
                <a:spcPts val="0"/>
              </a:spcAft>
              <a:buNone/>
            </a:pPr>
            <a:endParaRPr sz="1800">
              <a:solidFill>
                <a:schemeClr val="dk1"/>
              </a:solidFill>
              <a:latin typeface="Cambria"/>
              <a:ea typeface="Cambria"/>
              <a:cs typeface="Cambria"/>
              <a:sym typeface="Cambria"/>
            </a:endParaRPr>
          </a:p>
        </p:txBody>
      </p:sp>
      <p:sp>
        <p:nvSpPr>
          <p:cNvPr id="119" name="Google Shape;119;p4"/>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20" name="Google Shape;120;p4"/>
          <p:cNvSpPr txBox="1"/>
          <p:nvPr/>
        </p:nvSpPr>
        <p:spPr>
          <a:xfrm>
            <a:off x="11866" y="0"/>
            <a:ext cx="5549838" cy="1871831"/>
          </a:xfrm>
          <a:prstGeom prst="rect">
            <a:avLst/>
          </a:prstGeom>
          <a:no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s-ES" sz="2800" b="1">
                <a:solidFill>
                  <a:schemeClr val="lt1"/>
                </a:solidFill>
                <a:latin typeface="Franklin Gothic"/>
                <a:ea typeface="Franklin Gothic"/>
                <a:cs typeface="Franklin Gothic"/>
                <a:sym typeface="Franklin Gothic"/>
              </a:rPr>
              <a:t>¿Qué es la obsolescencia</a:t>
            </a:r>
            <a:r>
              <a:rPr lang="es-ES" sz="2800" b="1">
                <a:solidFill>
                  <a:srgbClr val="BFDDD1"/>
                </a:solidFill>
                <a:latin typeface="Franklin Gothic"/>
                <a:ea typeface="Franklin Gothic"/>
                <a:cs typeface="Franklin Gothic"/>
                <a:sym typeface="Franklin Gothic"/>
              </a:rPr>
              <a:t>?</a:t>
            </a:r>
            <a:endParaRPr/>
          </a:p>
          <a:p>
            <a:pPr marL="0" marR="0" lvl="0" indent="0" algn="l" rtl="0">
              <a:spcBef>
                <a:spcPts val="0"/>
              </a:spcBef>
              <a:spcAft>
                <a:spcPts val="0"/>
              </a:spcAft>
              <a:buNone/>
            </a:pPr>
            <a:r>
              <a:rPr lang="es-ES" sz="3200" b="1">
                <a:solidFill>
                  <a:srgbClr val="BFDDD1"/>
                </a:solidFill>
                <a:latin typeface="Franklin Gothic"/>
                <a:ea typeface="Franklin Gothic"/>
                <a:cs typeface="Franklin Gothic"/>
                <a:sym typeface="Franklin Gothic"/>
              </a:rPr>
              <a:t>	</a:t>
            </a:r>
            <a:endParaRPr sz="3200" b="1">
              <a:solidFill>
                <a:srgbClr val="BFDDD1"/>
              </a:solidFill>
              <a:latin typeface="Franklin Gothic"/>
              <a:ea typeface="Franklin Gothic"/>
              <a:cs typeface="Franklin Gothic"/>
              <a:sym typeface="Franklin Gothic"/>
            </a:endParaRPr>
          </a:p>
        </p:txBody>
      </p:sp>
      <p:sp>
        <p:nvSpPr>
          <p:cNvPr id="121" name="Google Shape;121;p4"/>
          <p:cNvSpPr/>
          <p:nvPr/>
        </p:nvSpPr>
        <p:spPr>
          <a:xfrm>
            <a:off x="3619791" y="5794776"/>
            <a:ext cx="8308258" cy="1061884"/>
          </a:xfrm>
          <a:prstGeom prst="round2DiagRect">
            <a:avLst>
              <a:gd name="adj1" fmla="val 16667"/>
              <a:gd name="adj2" fmla="val 0"/>
            </a:avLst>
          </a:prstGeom>
          <a:solidFill>
            <a:srgbClr val="BFDDD1"/>
          </a:solidFill>
          <a:ln w="127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just" rtl="0">
              <a:spcBef>
                <a:spcPts val="0"/>
              </a:spcBef>
              <a:spcAft>
                <a:spcPts val="0"/>
              </a:spcAft>
              <a:buNone/>
            </a:pPr>
            <a:r>
              <a:rPr lang="es-ES" sz="2000">
                <a:solidFill>
                  <a:schemeClr val="dk1"/>
                </a:solidFill>
                <a:latin typeface="Cambria"/>
                <a:ea typeface="Cambria"/>
                <a:cs typeface="Cambria"/>
                <a:sym typeface="Cambria"/>
              </a:rPr>
              <a:t>La </a:t>
            </a:r>
            <a:r>
              <a:rPr lang="es-ES" sz="2000" b="1" i="1">
                <a:solidFill>
                  <a:schemeClr val="dk1"/>
                </a:solidFill>
                <a:latin typeface="Cambria"/>
                <a:ea typeface="Cambria"/>
                <a:cs typeface="Cambria"/>
                <a:sym typeface="Cambria"/>
              </a:rPr>
              <a:t>Centennial Bulb</a:t>
            </a:r>
            <a:r>
              <a:rPr lang="es-ES" sz="2000" b="1">
                <a:solidFill>
                  <a:schemeClr val="dk1"/>
                </a:solidFill>
                <a:latin typeface="Cambria"/>
                <a:ea typeface="Cambria"/>
                <a:cs typeface="Cambria"/>
                <a:sym typeface="Cambria"/>
              </a:rPr>
              <a:t> </a:t>
            </a:r>
            <a:r>
              <a:rPr lang="es-ES" sz="2000">
                <a:solidFill>
                  <a:schemeClr val="dk1"/>
                </a:solidFill>
                <a:latin typeface="Cambria"/>
                <a:ea typeface="Cambria"/>
                <a:cs typeface="Cambria"/>
                <a:sym typeface="Cambria"/>
              </a:rPr>
              <a:t>es una bombilla que alumbró por primera vez en 1901 y lleva en funcionamiento de forma ininterrumpida desde 1972. Puedes verla en directo a través de una webcam: </a:t>
            </a:r>
            <a:r>
              <a:rPr lang="es-ES" sz="2000" u="sng">
                <a:solidFill>
                  <a:schemeClr val="dk1"/>
                </a:solidFill>
                <a:latin typeface="Cambria"/>
                <a:ea typeface="Cambria"/>
                <a:cs typeface="Cambria"/>
                <a:sym typeface="Cambria"/>
                <a:hlinkClick r:id="rId3"/>
              </a:rPr>
              <a:t>www.centennialbulb.org</a:t>
            </a:r>
            <a:endParaRPr sz="2000">
              <a:solidFill>
                <a:schemeClr val="dk1"/>
              </a:solidFill>
              <a:latin typeface="Cambria"/>
              <a:ea typeface="Cambria"/>
              <a:cs typeface="Cambria"/>
              <a:sym typeface="Cambria"/>
            </a:endParaRPr>
          </a:p>
        </p:txBody>
      </p:sp>
      <p:pic>
        <p:nvPicPr>
          <p:cNvPr id="122" name="Google Shape;122;p4"/>
          <p:cNvPicPr preferRelativeResize="0"/>
          <p:nvPr/>
        </p:nvPicPr>
        <p:blipFill rotWithShape="1">
          <a:blip r:embed="rId4">
            <a:alphaModFix/>
          </a:blip>
          <a:srcRect/>
          <a:stretch/>
        </p:blipFill>
        <p:spPr>
          <a:xfrm>
            <a:off x="2391320" y="5673661"/>
            <a:ext cx="1228471" cy="121211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grpSp>
        <p:nvGrpSpPr>
          <p:cNvPr id="127" name="Google Shape;127;p5"/>
          <p:cNvGrpSpPr/>
          <p:nvPr/>
        </p:nvGrpSpPr>
        <p:grpSpPr>
          <a:xfrm>
            <a:off x="4444408" y="225786"/>
            <a:ext cx="7646219" cy="6413280"/>
            <a:chOff x="0" y="2502"/>
            <a:chExt cx="7646219" cy="6413280"/>
          </a:xfrm>
        </p:grpSpPr>
        <p:sp>
          <p:nvSpPr>
            <p:cNvPr id="128" name="Google Shape;128;p5"/>
            <p:cNvSpPr/>
            <p:nvPr/>
          </p:nvSpPr>
          <p:spPr>
            <a:xfrm>
              <a:off x="3735" y="2502"/>
              <a:ext cx="7642484" cy="2777210"/>
            </a:xfrm>
            <a:prstGeom prst="roundRect">
              <a:avLst>
                <a:gd name="adj" fmla="val 10000"/>
              </a:avLst>
            </a:prstGeom>
            <a:solidFill>
              <a:srgbClr val="BFDDD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5"/>
            <p:cNvSpPr txBox="1"/>
            <p:nvPr/>
          </p:nvSpPr>
          <p:spPr>
            <a:xfrm>
              <a:off x="85077" y="83844"/>
              <a:ext cx="7479800" cy="2614526"/>
            </a:xfrm>
            <a:prstGeom prst="rect">
              <a:avLst/>
            </a:prstGeom>
            <a:noFill/>
            <a:ln>
              <a:noFill/>
            </a:ln>
          </p:spPr>
          <p:txBody>
            <a:bodyPr spcFirstLastPara="1" wrap="square" lIns="68575" tIns="68575" rIns="68575" bIns="68575" anchor="ctr" anchorCtr="0">
              <a:noAutofit/>
            </a:bodyPr>
            <a:lstStyle/>
            <a:p>
              <a:pPr marL="0" marR="0" lvl="0" indent="0" algn="just" rtl="0">
                <a:lnSpc>
                  <a:spcPct val="90000"/>
                </a:lnSpc>
                <a:spcBef>
                  <a:spcPts val="0"/>
                </a:spcBef>
                <a:spcAft>
                  <a:spcPts val="0"/>
                </a:spcAft>
                <a:buNone/>
              </a:pPr>
              <a:r>
                <a:rPr lang="es-ES" sz="1800">
                  <a:solidFill>
                    <a:schemeClr val="dk1"/>
                  </a:solidFill>
                  <a:latin typeface="Cambria"/>
                  <a:ea typeface="Cambria"/>
                  <a:cs typeface="Cambria"/>
                  <a:sym typeface="Cambria"/>
                </a:rPr>
                <a:t>Desde la Revolución Industrial, los fabricantes de productos fabriles buscaron que sus productos fuesen de calidad y duraderos.</a:t>
              </a:r>
              <a:endParaRPr/>
            </a:p>
            <a:p>
              <a:pPr marL="0" marR="0" lvl="0" indent="0" algn="just" rtl="0">
                <a:lnSpc>
                  <a:spcPct val="90000"/>
                </a:lnSpc>
                <a:spcBef>
                  <a:spcPts val="630"/>
                </a:spcBef>
                <a:spcAft>
                  <a:spcPts val="0"/>
                </a:spcAft>
                <a:buNone/>
              </a:pPr>
              <a:r>
                <a:rPr lang="es-ES" sz="1800">
                  <a:solidFill>
                    <a:schemeClr val="dk1"/>
                  </a:solidFill>
                  <a:latin typeface="Cambria"/>
                  <a:ea typeface="Cambria"/>
                  <a:cs typeface="Cambria"/>
                  <a:sym typeface="Cambria"/>
                </a:rPr>
                <a:t>La </a:t>
              </a:r>
              <a:r>
                <a:rPr lang="es-ES" sz="1800" b="1">
                  <a:solidFill>
                    <a:schemeClr val="dk1"/>
                  </a:solidFill>
                  <a:latin typeface="Cambria"/>
                  <a:ea typeface="Cambria"/>
                  <a:cs typeface="Cambria"/>
                  <a:sym typeface="Cambria"/>
                </a:rPr>
                <a:t>Crisis de 1929 </a:t>
              </a:r>
              <a:r>
                <a:rPr lang="es-ES" sz="1800">
                  <a:solidFill>
                    <a:schemeClr val="dk1"/>
                  </a:solidFill>
                  <a:latin typeface="Cambria"/>
                  <a:ea typeface="Cambria"/>
                  <a:cs typeface="Cambria"/>
                  <a:sym typeface="Cambria"/>
                </a:rPr>
                <a:t>cambio la situación. En 1933, el empresario </a:t>
              </a:r>
              <a:br>
                <a:rPr lang="es-ES" sz="1800">
                  <a:solidFill>
                    <a:schemeClr val="dk1"/>
                  </a:solidFill>
                  <a:latin typeface="Cambria"/>
                  <a:ea typeface="Cambria"/>
                  <a:cs typeface="Cambria"/>
                  <a:sym typeface="Cambria"/>
                </a:rPr>
              </a:br>
              <a:r>
                <a:rPr lang="es-ES" sz="1800" b="1">
                  <a:solidFill>
                    <a:schemeClr val="dk1"/>
                  </a:solidFill>
                  <a:latin typeface="Cambria"/>
                  <a:ea typeface="Cambria"/>
                  <a:cs typeface="Cambria"/>
                  <a:sym typeface="Cambria"/>
                </a:rPr>
                <a:t>B. London </a:t>
              </a:r>
              <a:r>
                <a:rPr lang="es-ES" sz="1800">
                  <a:solidFill>
                    <a:schemeClr val="dk1"/>
                  </a:solidFill>
                  <a:latin typeface="Cambria"/>
                  <a:ea typeface="Cambria"/>
                  <a:cs typeface="Cambria"/>
                  <a:sym typeface="Cambria"/>
                </a:rPr>
                <a:t>publicó </a:t>
              </a:r>
              <a:r>
                <a:rPr lang="es-ES" sz="1800" i="1">
                  <a:solidFill>
                    <a:schemeClr val="dk1"/>
                  </a:solidFill>
                  <a:latin typeface="Cambria"/>
                  <a:ea typeface="Cambria"/>
                  <a:cs typeface="Cambria"/>
                  <a:sym typeface="Cambria"/>
                </a:rPr>
                <a:t>Ending the Depression Through Planned Obsolescence, </a:t>
              </a:r>
              <a:r>
                <a:rPr lang="es-ES" sz="1800">
                  <a:solidFill>
                    <a:schemeClr val="dk1"/>
                  </a:solidFill>
                  <a:latin typeface="Cambria"/>
                  <a:ea typeface="Cambria"/>
                  <a:cs typeface="Cambria"/>
                  <a:sym typeface="Cambria"/>
                </a:rPr>
                <a:t>en la que proponía entrar en un periodo de nueva prosperidad gracias a la OP en tanto que</a:t>
              </a:r>
              <a:r>
                <a:rPr lang="es-ES" sz="1800" i="1">
                  <a:solidFill>
                    <a:schemeClr val="dk1"/>
                  </a:solidFill>
                  <a:latin typeface="Cambria"/>
                  <a:ea typeface="Cambria"/>
                  <a:cs typeface="Cambria"/>
                  <a:sym typeface="Cambria"/>
                </a:rPr>
                <a:t> </a:t>
              </a:r>
              <a:r>
                <a:rPr lang="es-ES" sz="1800">
                  <a:solidFill>
                    <a:schemeClr val="dk1"/>
                  </a:solidFill>
                  <a:latin typeface="Cambria"/>
                  <a:ea typeface="Cambria"/>
                  <a:cs typeface="Cambria"/>
                  <a:sym typeface="Cambria"/>
                </a:rPr>
                <a:t>todos los productos tuvieran fecha de caducidad innata, consiguiendo así un mayor beneficio para el fabricante al incentivar el consumo y un aumento en la creación de empleo.</a:t>
              </a:r>
              <a:endParaRPr sz="1800">
                <a:solidFill>
                  <a:schemeClr val="dk1"/>
                </a:solidFill>
                <a:latin typeface="Calibri"/>
                <a:ea typeface="Calibri"/>
                <a:cs typeface="Calibri"/>
                <a:sym typeface="Calibri"/>
              </a:endParaRPr>
            </a:p>
          </p:txBody>
        </p:sp>
        <p:sp>
          <p:nvSpPr>
            <p:cNvPr id="130" name="Google Shape;130;p5"/>
            <p:cNvSpPr/>
            <p:nvPr/>
          </p:nvSpPr>
          <p:spPr>
            <a:xfrm>
              <a:off x="0" y="2881092"/>
              <a:ext cx="7627564" cy="2066199"/>
            </a:xfrm>
            <a:prstGeom prst="roundRect">
              <a:avLst>
                <a:gd name="adj" fmla="val 10000"/>
              </a:avLst>
            </a:prstGeom>
            <a:solidFill>
              <a:srgbClr val="BFDDD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5"/>
            <p:cNvSpPr txBox="1"/>
            <p:nvPr/>
          </p:nvSpPr>
          <p:spPr>
            <a:xfrm>
              <a:off x="60517" y="2941609"/>
              <a:ext cx="7506530" cy="1945165"/>
            </a:xfrm>
            <a:prstGeom prst="rect">
              <a:avLst/>
            </a:prstGeom>
            <a:noFill/>
            <a:ln>
              <a:noFill/>
            </a:ln>
          </p:spPr>
          <p:txBody>
            <a:bodyPr spcFirstLastPara="1" wrap="square" lIns="68575" tIns="68575" rIns="68575" bIns="68575" anchor="ctr" anchorCtr="0">
              <a:noAutofit/>
            </a:bodyPr>
            <a:lstStyle/>
            <a:p>
              <a:pPr marL="0" marR="0" lvl="0" indent="0" algn="just" rtl="0">
                <a:lnSpc>
                  <a:spcPct val="90000"/>
                </a:lnSpc>
                <a:spcBef>
                  <a:spcPts val="0"/>
                </a:spcBef>
                <a:spcAft>
                  <a:spcPts val="0"/>
                </a:spcAft>
                <a:buNone/>
              </a:pPr>
              <a:r>
                <a:rPr lang="es-ES" sz="1800">
                  <a:solidFill>
                    <a:schemeClr val="dk1"/>
                  </a:solidFill>
                  <a:latin typeface="Cambria"/>
                  <a:ea typeface="Cambria"/>
                  <a:cs typeface="Cambria"/>
                  <a:sym typeface="Cambria"/>
                </a:rPr>
                <a:t>Desde 1924 y hasta 1939 estuvo en funcionamiento el </a:t>
              </a:r>
              <a:r>
                <a:rPr lang="es-ES" sz="1800" b="1">
                  <a:solidFill>
                    <a:schemeClr val="dk1"/>
                  </a:solidFill>
                  <a:latin typeface="Cambria"/>
                  <a:ea typeface="Cambria"/>
                  <a:cs typeface="Cambria"/>
                  <a:sym typeface="Cambria"/>
                </a:rPr>
                <a:t>cartel </a:t>
              </a:r>
              <a:r>
                <a:rPr lang="es-ES" sz="1800" b="1" i="1">
                  <a:solidFill>
                    <a:schemeClr val="dk1"/>
                  </a:solidFill>
                  <a:latin typeface="Cambria"/>
                  <a:ea typeface="Cambria"/>
                  <a:cs typeface="Cambria"/>
                  <a:sym typeface="Cambria"/>
                </a:rPr>
                <a:t>Phoebus</a:t>
              </a:r>
              <a:r>
                <a:rPr lang="es-ES" sz="1800">
                  <a:solidFill>
                    <a:schemeClr val="dk1"/>
                  </a:solidFill>
                  <a:latin typeface="Cambria"/>
                  <a:ea typeface="Cambria"/>
                  <a:cs typeface="Cambria"/>
                  <a:sym typeface="Cambria"/>
                </a:rPr>
                <a:t>, formado por Osram, Philips y General Electric, dirigido a controlar la  fabricación y venta de bombillas y a reducir su vida útil a unas 1.000 horas. El cartel ha sido acusado de haber impedido avances tecnógicos que podrían haber llevado a la producción de bombillas de una duración mayor. </a:t>
              </a:r>
              <a:endParaRPr sz="1800">
                <a:solidFill>
                  <a:schemeClr val="dk1"/>
                </a:solidFill>
                <a:latin typeface="Calibri"/>
                <a:ea typeface="Calibri"/>
                <a:cs typeface="Calibri"/>
                <a:sym typeface="Calibri"/>
              </a:endParaRPr>
            </a:p>
          </p:txBody>
        </p:sp>
        <p:sp>
          <p:nvSpPr>
            <p:cNvPr id="132" name="Google Shape;132;p5"/>
            <p:cNvSpPr/>
            <p:nvPr/>
          </p:nvSpPr>
          <p:spPr>
            <a:xfrm>
              <a:off x="0" y="5140009"/>
              <a:ext cx="7627564" cy="1275773"/>
            </a:xfrm>
            <a:prstGeom prst="roundRect">
              <a:avLst>
                <a:gd name="adj" fmla="val 10000"/>
              </a:avLst>
            </a:prstGeom>
            <a:solidFill>
              <a:srgbClr val="BFDDD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5"/>
            <p:cNvSpPr txBox="1"/>
            <p:nvPr/>
          </p:nvSpPr>
          <p:spPr>
            <a:xfrm>
              <a:off x="37366" y="5177375"/>
              <a:ext cx="7552832" cy="1201041"/>
            </a:xfrm>
            <a:prstGeom prst="rect">
              <a:avLst/>
            </a:prstGeom>
            <a:noFill/>
            <a:ln>
              <a:noFill/>
            </a:ln>
          </p:spPr>
          <p:txBody>
            <a:bodyPr spcFirstLastPara="1" wrap="square" lIns="68575" tIns="68575" rIns="68575" bIns="68575" anchor="ctr" anchorCtr="0">
              <a:noAutofit/>
            </a:bodyPr>
            <a:lstStyle/>
            <a:p>
              <a:pPr marL="0" marR="0" lvl="0" indent="0" algn="just" rtl="0">
                <a:lnSpc>
                  <a:spcPct val="90000"/>
                </a:lnSpc>
                <a:spcBef>
                  <a:spcPts val="0"/>
                </a:spcBef>
                <a:spcAft>
                  <a:spcPts val="0"/>
                </a:spcAft>
                <a:buNone/>
              </a:pPr>
              <a:r>
                <a:rPr lang="es-ES" sz="1800" b="1">
                  <a:solidFill>
                    <a:schemeClr val="dk1"/>
                  </a:solidFill>
                  <a:latin typeface="Cambria"/>
                  <a:ea typeface="Cambria"/>
                  <a:cs typeface="Cambria"/>
                  <a:sym typeface="Cambria"/>
                </a:rPr>
                <a:t>Otros casos </a:t>
              </a:r>
              <a:r>
                <a:rPr lang="es-ES" sz="1800">
                  <a:solidFill>
                    <a:schemeClr val="dk1"/>
                  </a:solidFill>
                  <a:latin typeface="Cambria"/>
                  <a:ea typeface="Cambria"/>
                  <a:cs typeface="Cambria"/>
                  <a:sym typeface="Cambria"/>
                </a:rPr>
                <a:t>contrastados de productos sometidos a una OP, han sido el nailon y más recientemente, las baterías de los iPod, cuyas baterías fueron diseñadas para que durasen 18 meses, y además, diferentes marcas de impresoras domésticas</a:t>
              </a:r>
              <a:r>
                <a:rPr lang="es-ES" sz="1800">
                  <a:solidFill>
                    <a:srgbClr val="385623"/>
                  </a:solidFill>
                  <a:latin typeface="Cambria"/>
                  <a:ea typeface="Cambria"/>
                  <a:cs typeface="Cambria"/>
                  <a:sym typeface="Cambria"/>
                </a:rPr>
                <a:t>.</a:t>
              </a:r>
              <a:endParaRPr sz="1800">
                <a:solidFill>
                  <a:srgbClr val="385623"/>
                </a:solidFill>
                <a:latin typeface="Calibri"/>
                <a:ea typeface="Calibri"/>
                <a:cs typeface="Calibri"/>
                <a:sym typeface="Calibri"/>
              </a:endParaRPr>
            </a:p>
          </p:txBody>
        </p:sp>
      </p:grpSp>
      <p:sp>
        <p:nvSpPr>
          <p:cNvPr id="134" name="Google Shape;134;p5"/>
          <p:cNvSpPr/>
          <p:nvPr/>
        </p:nvSpPr>
        <p:spPr>
          <a:xfrm>
            <a:off x="0" y="0"/>
            <a:ext cx="4284921"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35" name="Google Shape;135;p5"/>
          <p:cNvSpPr txBox="1"/>
          <p:nvPr/>
        </p:nvSpPr>
        <p:spPr>
          <a:xfrm>
            <a:off x="0" y="80633"/>
            <a:ext cx="4104167" cy="1193533"/>
          </a:xfrm>
          <a:prstGeom prst="rect">
            <a:avLst/>
          </a:prstGeom>
          <a:no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s-ES" sz="2400" b="1">
                <a:solidFill>
                  <a:schemeClr val="lt1"/>
                </a:solidFill>
                <a:latin typeface="Franklin Gothic"/>
                <a:ea typeface="Franklin Gothic"/>
                <a:cs typeface="Franklin Gothic"/>
                <a:sym typeface="Franklin Gothic"/>
              </a:rPr>
              <a:t>Un poco de historia</a:t>
            </a:r>
            <a:endParaRPr/>
          </a:p>
          <a:p>
            <a:pPr marL="0" marR="0" lvl="0" indent="0" algn="ctr" rtl="0">
              <a:spcBef>
                <a:spcPts val="0"/>
              </a:spcBef>
              <a:spcAft>
                <a:spcPts val="0"/>
              </a:spcAft>
              <a:buNone/>
            </a:pPr>
            <a:r>
              <a:rPr lang="es-ES" sz="2400" b="1">
                <a:solidFill>
                  <a:schemeClr val="lt1"/>
                </a:solidFill>
                <a:latin typeface="Franklin Gothic"/>
                <a:ea typeface="Franklin Gothic"/>
                <a:cs typeface="Franklin Gothic"/>
                <a:sym typeface="Franklin Gothic"/>
              </a:rPr>
              <a:t> sobre el origen de la OP</a:t>
            </a:r>
            <a:endParaRPr sz="2400" b="1">
              <a:solidFill>
                <a:schemeClr val="lt1"/>
              </a:solidFill>
              <a:latin typeface="Franklin Gothic"/>
              <a:ea typeface="Franklin Gothic"/>
              <a:cs typeface="Franklin Gothic"/>
              <a:sym typeface="Franklin Gothic"/>
            </a:endParaRPr>
          </a:p>
        </p:txBody>
      </p:sp>
      <p:pic>
        <p:nvPicPr>
          <p:cNvPr id="136" name="Google Shape;136;p5"/>
          <p:cNvPicPr preferRelativeResize="0"/>
          <p:nvPr/>
        </p:nvPicPr>
        <p:blipFill rotWithShape="1">
          <a:blip r:embed="rId3">
            <a:alphaModFix/>
          </a:blip>
          <a:srcRect/>
          <a:stretch/>
        </p:blipFill>
        <p:spPr>
          <a:xfrm>
            <a:off x="631371" y="4610985"/>
            <a:ext cx="1925693" cy="2028082"/>
          </a:xfrm>
          <a:prstGeom prst="rect">
            <a:avLst/>
          </a:prstGeom>
          <a:noFill/>
          <a:ln>
            <a:noFill/>
          </a:ln>
        </p:spPr>
      </p:pic>
      <p:pic>
        <p:nvPicPr>
          <p:cNvPr id="137" name="Google Shape;137;p5"/>
          <p:cNvPicPr preferRelativeResize="0"/>
          <p:nvPr/>
        </p:nvPicPr>
        <p:blipFill rotWithShape="1">
          <a:blip r:embed="rId4">
            <a:alphaModFix/>
          </a:blip>
          <a:srcRect/>
          <a:stretch/>
        </p:blipFill>
        <p:spPr>
          <a:xfrm>
            <a:off x="928760" y="4237003"/>
            <a:ext cx="1298064" cy="1327803"/>
          </a:xfrm>
          <a:prstGeom prst="rect">
            <a:avLst/>
          </a:prstGeom>
          <a:noFill/>
          <a:ln>
            <a:noFill/>
          </a:ln>
        </p:spPr>
      </p:pic>
      <p:pic>
        <p:nvPicPr>
          <p:cNvPr id="138" name="Google Shape;138;p5"/>
          <p:cNvPicPr preferRelativeResize="0"/>
          <p:nvPr/>
        </p:nvPicPr>
        <p:blipFill rotWithShape="1">
          <a:blip r:embed="rId5">
            <a:alphaModFix/>
          </a:blip>
          <a:srcRect/>
          <a:stretch/>
        </p:blipFill>
        <p:spPr>
          <a:xfrm>
            <a:off x="897144" y="3104376"/>
            <a:ext cx="1394145" cy="1426085"/>
          </a:xfrm>
          <a:prstGeom prst="rect">
            <a:avLst/>
          </a:prstGeom>
          <a:noFill/>
          <a:ln>
            <a:noFill/>
          </a:ln>
        </p:spPr>
      </p:pic>
      <p:sp>
        <p:nvSpPr>
          <p:cNvPr id="139" name="Google Shape;139;p5"/>
          <p:cNvSpPr/>
          <p:nvPr/>
        </p:nvSpPr>
        <p:spPr>
          <a:xfrm flipH="1">
            <a:off x="1655453" y="1473695"/>
            <a:ext cx="2629468" cy="1955305"/>
          </a:xfrm>
          <a:prstGeom prst="wedgeEllipseCallout">
            <a:avLst>
              <a:gd name="adj1" fmla="val 28452"/>
              <a:gd name="adj2" fmla="val 118143"/>
            </a:avLst>
          </a:prstGeom>
          <a:gradFill>
            <a:gsLst>
              <a:gs pos="0">
                <a:srgbClr val="F7FBF4"/>
              </a:gs>
              <a:gs pos="74000">
                <a:srgbClr val="BDDCA8"/>
              </a:gs>
              <a:gs pos="83000">
                <a:srgbClr val="BDDCA8"/>
              </a:gs>
              <a:gs pos="100000">
                <a:srgbClr val="D3E7C5"/>
              </a:gs>
            </a:gsLst>
            <a:lin ang="5400000" scaled="0"/>
          </a:gradFill>
          <a:ln w="12700" cap="flat" cmpd="sng">
            <a:solidFill>
              <a:srgbClr val="38967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2000" i="1">
                <a:solidFill>
                  <a:schemeClr val="dk1"/>
                </a:solidFill>
                <a:latin typeface="Cambria"/>
                <a:ea typeface="Cambria"/>
                <a:cs typeface="Cambria"/>
                <a:sym typeface="Cambria"/>
              </a:rPr>
              <a:t>“Un artículo que no se desgaste es una tragedia para los negocios”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6"/>
          <p:cNvSpPr/>
          <p:nvPr/>
        </p:nvSpPr>
        <p:spPr>
          <a:xfrm>
            <a:off x="3952156" y="-29581"/>
            <a:ext cx="8239844" cy="2677656"/>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s-ES" sz="2000">
                <a:solidFill>
                  <a:schemeClr val="dk1"/>
                </a:solidFill>
                <a:latin typeface="Cambria"/>
                <a:ea typeface="Cambria"/>
                <a:cs typeface="Cambria"/>
                <a:sym typeface="Cambria"/>
              </a:rPr>
              <a:t>					</a:t>
            </a:r>
            <a:endParaRPr/>
          </a:p>
          <a:p>
            <a:pPr marL="0" marR="0" lvl="0" indent="0" algn="l" rtl="0">
              <a:spcBef>
                <a:spcPts val="0"/>
              </a:spcBef>
              <a:spcAft>
                <a:spcPts val="0"/>
              </a:spcAft>
              <a:buNone/>
            </a:pPr>
            <a:r>
              <a:rPr lang="es-ES" sz="2000">
                <a:solidFill>
                  <a:schemeClr val="dk1"/>
                </a:solidFill>
                <a:latin typeface="Cambria"/>
                <a:ea typeface="Cambria"/>
                <a:cs typeface="Cambria"/>
                <a:sym typeface="Cambria"/>
              </a:rPr>
              <a:t>				</a:t>
            </a:r>
            <a:r>
              <a:rPr lang="es-ES" sz="2400">
                <a:solidFill>
                  <a:schemeClr val="dk1"/>
                </a:solidFill>
                <a:latin typeface="Cambria"/>
                <a:ea typeface="Cambria"/>
                <a:cs typeface="Cambria"/>
                <a:sym typeface="Cambria"/>
              </a:rPr>
              <a:t>Las </a:t>
            </a:r>
            <a:r>
              <a:rPr lang="es-ES" sz="2400" b="1">
                <a:solidFill>
                  <a:schemeClr val="dk1"/>
                </a:solidFill>
                <a:latin typeface="Cambria"/>
                <a:ea typeface="Cambria"/>
                <a:cs typeface="Cambria"/>
                <a:sym typeface="Cambria"/>
              </a:rPr>
              <a:t>razones</a:t>
            </a:r>
            <a:r>
              <a:rPr lang="es-ES" sz="2400">
                <a:solidFill>
                  <a:schemeClr val="dk1"/>
                </a:solidFill>
                <a:latin typeface="Cambria"/>
                <a:ea typeface="Cambria"/>
                <a:cs typeface="Cambria"/>
                <a:sym typeface="Cambria"/>
              </a:rPr>
              <a:t> más comunes de la escasa vida útil                                               	 de los                                  aparatos electrónicos son:</a:t>
            </a:r>
            <a:endParaRPr/>
          </a:p>
          <a:p>
            <a:pPr marL="0" marR="0" lvl="0" indent="0" algn="l" rtl="0">
              <a:spcBef>
                <a:spcPts val="0"/>
              </a:spcBef>
              <a:spcAft>
                <a:spcPts val="0"/>
              </a:spcAft>
              <a:buNone/>
            </a:pPr>
            <a:endParaRPr sz="2000">
              <a:solidFill>
                <a:schemeClr val="dk1"/>
              </a:solidFill>
              <a:latin typeface="Cambria"/>
              <a:ea typeface="Cambria"/>
              <a:cs typeface="Cambria"/>
              <a:sym typeface="Cambria"/>
            </a:endParaRPr>
          </a:p>
          <a:p>
            <a:pPr marL="0" marR="0" lvl="0" indent="0" algn="l" rtl="0">
              <a:spcBef>
                <a:spcPts val="0"/>
              </a:spcBef>
              <a:spcAft>
                <a:spcPts val="0"/>
              </a:spcAft>
              <a:buNone/>
            </a:pPr>
            <a:endParaRPr sz="2000">
              <a:solidFill>
                <a:schemeClr val="dk1"/>
              </a:solidFill>
              <a:latin typeface="Cambria"/>
              <a:ea typeface="Cambria"/>
              <a:cs typeface="Cambria"/>
              <a:sym typeface="Cambria"/>
            </a:endParaRPr>
          </a:p>
          <a:p>
            <a:pPr marL="0" marR="0" lvl="0" indent="0" algn="just" rtl="0">
              <a:spcBef>
                <a:spcPts val="0"/>
              </a:spcBef>
              <a:spcAft>
                <a:spcPts val="0"/>
              </a:spcAft>
              <a:buNone/>
            </a:pPr>
            <a:endParaRPr sz="2000">
              <a:solidFill>
                <a:schemeClr val="dk1"/>
              </a:solidFill>
              <a:latin typeface="Cambria"/>
              <a:ea typeface="Cambria"/>
              <a:cs typeface="Cambria"/>
              <a:sym typeface="Cambria"/>
            </a:endParaRPr>
          </a:p>
          <a:p>
            <a:pPr marL="0" marR="0" lvl="0" indent="0" algn="l" rtl="0">
              <a:spcBef>
                <a:spcPts val="0"/>
              </a:spcBef>
              <a:spcAft>
                <a:spcPts val="0"/>
              </a:spcAft>
              <a:buNone/>
            </a:pPr>
            <a:endParaRPr sz="2000">
              <a:solidFill>
                <a:schemeClr val="dk1"/>
              </a:solidFill>
              <a:latin typeface="Cambria"/>
              <a:ea typeface="Cambria"/>
              <a:cs typeface="Cambria"/>
              <a:sym typeface="Cambria"/>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p:txBody>
      </p:sp>
      <p:grpSp>
        <p:nvGrpSpPr>
          <p:cNvPr id="145" name="Google Shape;145;p6"/>
          <p:cNvGrpSpPr/>
          <p:nvPr/>
        </p:nvGrpSpPr>
        <p:grpSpPr>
          <a:xfrm>
            <a:off x="4159626" y="1736164"/>
            <a:ext cx="8032374" cy="5092224"/>
            <a:chOff x="0" y="4563"/>
            <a:chExt cx="8032374" cy="5092224"/>
          </a:xfrm>
        </p:grpSpPr>
        <p:sp>
          <p:nvSpPr>
            <p:cNvPr id="146" name="Google Shape;146;p6"/>
            <p:cNvSpPr/>
            <p:nvPr/>
          </p:nvSpPr>
          <p:spPr>
            <a:xfrm>
              <a:off x="0" y="4563"/>
              <a:ext cx="8032373" cy="716117"/>
            </a:xfrm>
            <a:prstGeom prst="roundRect">
              <a:avLst>
                <a:gd name="adj" fmla="val 16667"/>
              </a:avLst>
            </a:prstGeom>
            <a:gradFill>
              <a:gsLst>
                <a:gs pos="0">
                  <a:srgbClr val="5E81C9"/>
                </a:gs>
                <a:gs pos="50000">
                  <a:srgbClr val="3B70C9"/>
                </a:gs>
                <a:gs pos="100000">
                  <a:srgbClr val="2E60B8"/>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6"/>
            <p:cNvSpPr txBox="1"/>
            <p:nvPr/>
          </p:nvSpPr>
          <p:spPr>
            <a:xfrm>
              <a:off x="34958" y="39521"/>
              <a:ext cx="7962457" cy="646201"/>
            </a:xfrm>
            <a:prstGeom prst="rect">
              <a:avLst/>
            </a:prstGeom>
            <a:noFill/>
            <a:ln>
              <a:noFill/>
            </a:ln>
          </p:spPr>
          <p:txBody>
            <a:bodyPr spcFirstLastPara="1" wrap="square" lIns="76200" tIns="76200" rIns="76200" bIns="76200" anchor="ctr" anchorCtr="0">
              <a:noAutofit/>
            </a:bodyPr>
            <a:lstStyle/>
            <a:p>
              <a:pPr marL="0" marR="0" lvl="0" indent="0" algn="just" rtl="0">
                <a:lnSpc>
                  <a:spcPct val="90000"/>
                </a:lnSpc>
                <a:spcBef>
                  <a:spcPts val="0"/>
                </a:spcBef>
                <a:spcAft>
                  <a:spcPts val="0"/>
                </a:spcAft>
                <a:buNone/>
              </a:pPr>
              <a:r>
                <a:rPr lang="es-ES" sz="2000" b="1">
                  <a:solidFill>
                    <a:schemeClr val="dk1"/>
                  </a:solidFill>
                  <a:latin typeface="Cambria"/>
                  <a:ea typeface="Cambria"/>
                  <a:cs typeface="Cambria"/>
                  <a:sym typeface="Cambria"/>
                </a:rPr>
                <a:t>Materiales frágiles.</a:t>
              </a:r>
              <a:endParaRPr sz="2000" b="1">
                <a:solidFill>
                  <a:schemeClr val="dk1"/>
                </a:solidFill>
                <a:latin typeface="Calibri"/>
                <a:ea typeface="Calibri"/>
                <a:cs typeface="Calibri"/>
                <a:sym typeface="Calibri"/>
              </a:endParaRPr>
            </a:p>
          </p:txBody>
        </p:sp>
        <p:sp>
          <p:nvSpPr>
            <p:cNvPr id="148" name="Google Shape;148;p6"/>
            <p:cNvSpPr/>
            <p:nvPr/>
          </p:nvSpPr>
          <p:spPr>
            <a:xfrm>
              <a:off x="0" y="733914"/>
              <a:ext cx="8032374" cy="716117"/>
            </a:xfrm>
            <a:prstGeom prst="roundRect">
              <a:avLst>
                <a:gd name="adj" fmla="val 16667"/>
              </a:avLst>
            </a:prstGeom>
            <a:gradFill>
              <a:gsLst>
                <a:gs pos="0">
                  <a:srgbClr val="5EA4C5"/>
                </a:gs>
                <a:gs pos="50000">
                  <a:srgbClr val="3C9BC4"/>
                </a:gs>
                <a:gs pos="100000">
                  <a:srgbClr val="2E8BB4"/>
                </a:gs>
              </a:gsLst>
              <a:lin ang="5400000" scaled="0"/>
            </a:gra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6"/>
            <p:cNvSpPr txBox="1"/>
            <p:nvPr/>
          </p:nvSpPr>
          <p:spPr>
            <a:xfrm>
              <a:off x="34958" y="768872"/>
              <a:ext cx="7962458" cy="646201"/>
            </a:xfrm>
            <a:prstGeom prst="rect">
              <a:avLst/>
            </a:prstGeom>
            <a:noFill/>
            <a:ln>
              <a:noFill/>
            </a:ln>
          </p:spPr>
          <p:txBody>
            <a:bodyPr spcFirstLastPara="1" wrap="square" lIns="76200" tIns="76200" rIns="76200" bIns="76200" anchor="ctr" anchorCtr="0">
              <a:noAutofit/>
            </a:bodyPr>
            <a:lstStyle/>
            <a:p>
              <a:pPr marL="0" marR="0" lvl="0" indent="0" algn="just" rtl="0">
                <a:lnSpc>
                  <a:spcPct val="90000"/>
                </a:lnSpc>
                <a:spcBef>
                  <a:spcPts val="0"/>
                </a:spcBef>
                <a:spcAft>
                  <a:spcPts val="0"/>
                </a:spcAft>
                <a:buNone/>
              </a:pPr>
              <a:r>
                <a:rPr lang="es-ES" sz="2000" b="1">
                  <a:solidFill>
                    <a:schemeClr val="dk1"/>
                  </a:solidFill>
                  <a:latin typeface="Cambria"/>
                  <a:ea typeface="Cambria"/>
                  <a:cs typeface="Cambria"/>
                  <a:sym typeface="Cambria"/>
                </a:rPr>
                <a:t>Dispositivos con carcasas que no permiten que se disipe el calor.</a:t>
              </a:r>
              <a:endParaRPr sz="2000" b="1">
                <a:solidFill>
                  <a:schemeClr val="dk1"/>
                </a:solidFill>
                <a:latin typeface="Calibri"/>
                <a:ea typeface="Calibri"/>
                <a:cs typeface="Calibri"/>
                <a:sym typeface="Calibri"/>
              </a:endParaRPr>
            </a:p>
          </p:txBody>
        </p:sp>
        <p:sp>
          <p:nvSpPr>
            <p:cNvPr id="150" name="Google Shape;150;p6"/>
            <p:cNvSpPr/>
            <p:nvPr/>
          </p:nvSpPr>
          <p:spPr>
            <a:xfrm>
              <a:off x="0" y="1463265"/>
              <a:ext cx="8032374" cy="716117"/>
            </a:xfrm>
            <a:prstGeom prst="roundRect">
              <a:avLst>
                <a:gd name="adj" fmla="val 16667"/>
              </a:avLst>
            </a:prstGeom>
            <a:gradFill>
              <a:gsLst>
                <a:gs pos="0">
                  <a:srgbClr val="5EC3BF"/>
                </a:gs>
                <a:gs pos="50000">
                  <a:srgbClr val="3BC2BC"/>
                </a:gs>
                <a:gs pos="100000">
                  <a:srgbClr val="30B0AC"/>
                </a:gs>
              </a:gsLst>
              <a:lin ang="5400000" scaled="0"/>
            </a:gra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6"/>
            <p:cNvSpPr txBox="1"/>
            <p:nvPr/>
          </p:nvSpPr>
          <p:spPr>
            <a:xfrm>
              <a:off x="34958" y="1498223"/>
              <a:ext cx="7962458" cy="646201"/>
            </a:xfrm>
            <a:prstGeom prst="rect">
              <a:avLst/>
            </a:prstGeom>
            <a:noFill/>
            <a:ln>
              <a:noFill/>
            </a:ln>
          </p:spPr>
          <p:txBody>
            <a:bodyPr spcFirstLastPara="1" wrap="square" lIns="76200" tIns="76200" rIns="76200" bIns="76200" anchor="ctr" anchorCtr="0">
              <a:noAutofit/>
            </a:bodyPr>
            <a:lstStyle/>
            <a:p>
              <a:pPr marL="0" marR="0" lvl="0" indent="0" algn="just" rtl="0">
                <a:lnSpc>
                  <a:spcPct val="90000"/>
                </a:lnSpc>
                <a:spcBef>
                  <a:spcPts val="0"/>
                </a:spcBef>
                <a:spcAft>
                  <a:spcPts val="0"/>
                </a:spcAft>
                <a:buNone/>
              </a:pPr>
              <a:r>
                <a:rPr lang="es-ES" sz="2000" b="1">
                  <a:solidFill>
                    <a:schemeClr val="dk1"/>
                  </a:solidFill>
                  <a:latin typeface="Cambria"/>
                  <a:ea typeface="Cambria"/>
                  <a:cs typeface="Cambria"/>
                  <a:sym typeface="Cambria"/>
                </a:rPr>
                <a:t>Chips que actúan como contadores y que están programados para que, tras  un determinado número de usos, el sistema se detenga</a:t>
              </a:r>
              <a:endParaRPr sz="2000" b="1">
                <a:solidFill>
                  <a:schemeClr val="dk1"/>
                </a:solidFill>
                <a:latin typeface="Calibri"/>
                <a:ea typeface="Calibri"/>
                <a:cs typeface="Calibri"/>
                <a:sym typeface="Calibri"/>
              </a:endParaRPr>
            </a:p>
          </p:txBody>
        </p:sp>
        <p:sp>
          <p:nvSpPr>
            <p:cNvPr id="152" name="Google Shape;152;p6"/>
            <p:cNvSpPr/>
            <p:nvPr/>
          </p:nvSpPr>
          <p:spPr>
            <a:xfrm>
              <a:off x="0" y="2192616"/>
              <a:ext cx="8032374" cy="716117"/>
            </a:xfrm>
            <a:prstGeom prst="roundRect">
              <a:avLst>
                <a:gd name="adj" fmla="val 16667"/>
              </a:avLst>
            </a:prstGeom>
            <a:gradFill>
              <a:gsLst>
                <a:gs pos="0">
                  <a:srgbClr val="5DC098"/>
                </a:gs>
                <a:gs pos="50000">
                  <a:srgbClr val="3EBB8C"/>
                </a:gs>
                <a:gs pos="100000">
                  <a:srgbClr val="31AB7D"/>
                </a:gs>
              </a:gsLst>
              <a:lin ang="5400000" scaled="0"/>
            </a:gra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6"/>
            <p:cNvSpPr txBox="1"/>
            <p:nvPr/>
          </p:nvSpPr>
          <p:spPr>
            <a:xfrm>
              <a:off x="34958" y="2227574"/>
              <a:ext cx="7962458" cy="646201"/>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s-ES" sz="2000" b="1">
                  <a:solidFill>
                    <a:schemeClr val="dk1"/>
                  </a:solidFill>
                  <a:latin typeface="Cambria"/>
                  <a:ea typeface="Cambria"/>
                  <a:cs typeface="Cambria"/>
                  <a:sym typeface="Cambria"/>
                </a:rPr>
                <a:t>Altos costes de reparación.</a:t>
              </a:r>
              <a:endParaRPr sz="2000" b="1">
                <a:solidFill>
                  <a:schemeClr val="dk1"/>
                </a:solidFill>
                <a:latin typeface="Calibri"/>
                <a:ea typeface="Calibri"/>
                <a:cs typeface="Calibri"/>
                <a:sym typeface="Calibri"/>
              </a:endParaRPr>
            </a:p>
          </p:txBody>
        </p:sp>
        <p:sp>
          <p:nvSpPr>
            <p:cNvPr id="154" name="Google Shape;154;p6"/>
            <p:cNvSpPr/>
            <p:nvPr/>
          </p:nvSpPr>
          <p:spPr>
            <a:xfrm>
              <a:off x="0" y="2921968"/>
              <a:ext cx="8032374" cy="716117"/>
            </a:xfrm>
            <a:prstGeom prst="roundRect">
              <a:avLst>
                <a:gd name="adj" fmla="val 16667"/>
              </a:avLst>
            </a:prstGeom>
            <a:gradFill>
              <a:gsLst>
                <a:gs pos="0">
                  <a:srgbClr val="5EBC74"/>
                </a:gs>
                <a:gs pos="50000">
                  <a:srgbClr val="3EB85F"/>
                </a:gs>
                <a:gs pos="100000">
                  <a:srgbClr val="32A753"/>
                </a:gs>
              </a:gsLst>
              <a:lin ang="5400000" scaled="0"/>
            </a:gra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6"/>
            <p:cNvSpPr txBox="1"/>
            <p:nvPr/>
          </p:nvSpPr>
          <p:spPr>
            <a:xfrm>
              <a:off x="34958" y="2956926"/>
              <a:ext cx="7962458" cy="646201"/>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s-ES" sz="2000" b="1">
                  <a:solidFill>
                    <a:schemeClr val="dk1"/>
                  </a:solidFill>
                  <a:latin typeface="Cambria"/>
                  <a:ea typeface="Cambria"/>
                  <a:cs typeface="Cambria"/>
                  <a:sym typeface="Cambria"/>
                </a:rPr>
                <a:t>Baterías irremplazables.</a:t>
              </a:r>
              <a:endParaRPr sz="2000" b="1">
                <a:solidFill>
                  <a:schemeClr val="dk1"/>
                </a:solidFill>
                <a:latin typeface="Calibri"/>
                <a:ea typeface="Calibri"/>
                <a:cs typeface="Calibri"/>
                <a:sym typeface="Calibri"/>
              </a:endParaRPr>
            </a:p>
          </p:txBody>
        </p:sp>
        <p:sp>
          <p:nvSpPr>
            <p:cNvPr id="156" name="Google Shape;156;p6"/>
            <p:cNvSpPr/>
            <p:nvPr/>
          </p:nvSpPr>
          <p:spPr>
            <a:xfrm>
              <a:off x="0" y="3651319"/>
              <a:ext cx="8032374" cy="716117"/>
            </a:xfrm>
            <a:prstGeom prst="roundRect">
              <a:avLst>
                <a:gd name="adj" fmla="val 16667"/>
              </a:avLst>
            </a:prstGeom>
            <a:gradFill>
              <a:gsLst>
                <a:gs pos="0">
                  <a:srgbClr val="63B95F"/>
                </a:gs>
                <a:gs pos="50000">
                  <a:srgbClr val="47B440"/>
                </a:gs>
                <a:gs pos="100000">
                  <a:srgbClr val="3AA333"/>
                </a:gs>
              </a:gsLst>
              <a:lin ang="5400000" scaled="0"/>
            </a:gra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6"/>
            <p:cNvSpPr txBox="1"/>
            <p:nvPr/>
          </p:nvSpPr>
          <p:spPr>
            <a:xfrm>
              <a:off x="34958" y="3686277"/>
              <a:ext cx="7962458" cy="646201"/>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s-ES" sz="2000" b="1">
                  <a:solidFill>
                    <a:schemeClr val="dk1"/>
                  </a:solidFill>
                  <a:latin typeface="Cambria"/>
                  <a:ea typeface="Cambria"/>
                  <a:cs typeface="Cambria"/>
                  <a:sym typeface="Cambria"/>
                </a:rPr>
                <a:t>Componentes no estándar que requieren de herramientas especiales.</a:t>
              </a:r>
              <a:endParaRPr sz="2000" b="1">
                <a:solidFill>
                  <a:schemeClr val="dk1"/>
                </a:solidFill>
                <a:latin typeface="Calibri"/>
                <a:ea typeface="Calibri"/>
                <a:cs typeface="Calibri"/>
                <a:sym typeface="Calibri"/>
              </a:endParaRPr>
            </a:p>
          </p:txBody>
        </p:sp>
        <p:sp>
          <p:nvSpPr>
            <p:cNvPr id="158" name="Google Shape;158;p6"/>
            <p:cNvSpPr/>
            <p:nvPr/>
          </p:nvSpPr>
          <p:spPr>
            <a:xfrm>
              <a:off x="0" y="4380670"/>
              <a:ext cx="8032374" cy="716117"/>
            </a:xfrm>
            <a:prstGeom prst="roundRect">
              <a:avLst>
                <a:gd name="adj" fmla="val 16667"/>
              </a:avLst>
            </a:prstGeom>
            <a:gradFill>
              <a:gsLst>
                <a:gs pos="0">
                  <a:srgbClr val="7EB45F"/>
                </a:gs>
                <a:gs pos="50000">
                  <a:srgbClr val="6EAE41"/>
                </a:gs>
                <a:gs pos="100000">
                  <a:srgbClr val="5F9E35"/>
                </a:gs>
              </a:gsLst>
              <a:lin ang="5400000" scaled="0"/>
            </a:gradFill>
            <a:ln>
              <a:noFill/>
            </a:ln>
            <a:effectLst>
              <a:outerShdw blurRad="44450" dist="27940" dir="5400000" algn="ctr" rotWithShape="0">
                <a:srgbClr val="000000">
                  <a:alpha val="31764"/>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6"/>
            <p:cNvSpPr txBox="1"/>
            <p:nvPr/>
          </p:nvSpPr>
          <p:spPr>
            <a:xfrm>
              <a:off x="34958" y="4415628"/>
              <a:ext cx="7962458" cy="646201"/>
            </a:xfrm>
            <a:prstGeom prst="rect">
              <a:avLst/>
            </a:prstGeom>
            <a:noFill/>
            <a:ln>
              <a:noFill/>
            </a:ln>
          </p:spPr>
          <p:txBody>
            <a:bodyPr spcFirstLastPara="1" wrap="square" lIns="76200" tIns="76200" rIns="76200" bIns="76200" anchor="ctr" anchorCtr="0">
              <a:noAutofit/>
            </a:bodyPr>
            <a:lstStyle/>
            <a:p>
              <a:pPr marL="0" marR="0" lvl="0" indent="0" algn="l" rtl="0">
                <a:lnSpc>
                  <a:spcPct val="90000"/>
                </a:lnSpc>
                <a:spcBef>
                  <a:spcPts val="0"/>
                </a:spcBef>
                <a:spcAft>
                  <a:spcPts val="0"/>
                </a:spcAft>
                <a:buNone/>
              </a:pPr>
              <a:r>
                <a:rPr lang="es-ES" sz="2000" b="1">
                  <a:solidFill>
                    <a:schemeClr val="dk1"/>
                  </a:solidFill>
                  <a:latin typeface="Cambria"/>
                  <a:ea typeface="Cambria"/>
                  <a:cs typeface="Cambria"/>
                  <a:sym typeface="Cambria"/>
                </a:rPr>
                <a:t>No acceso a manuales de reparación o repuestos.</a:t>
              </a:r>
              <a:endParaRPr sz="2000" b="1">
                <a:solidFill>
                  <a:schemeClr val="dk1"/>
                </a:solidFill>
                <a:latin typeface="Calibri"/>
                <a:ea typeface="Calibri"/>
                <a:cs typeface="Calibri"/>
                <a:sym typeface="Calibri"/>
              </a:endParaRPr>
            </a:p>
          </p:txBody>
        </p:sp>
      </p:grpSp>
      <p:sp>
        <p:nvSpPr>
          <p:cNvPr id="160" name="Google Shape;160;p6"/>
          <p:cNvSpPr txBox="1">
            <a:spLocks noGrp="1"/>
          </p:cNvSpPr>
          <p:nvPr>
            <p:ph type="title"/>
          </p:nvPr>
        </p:nvSpPr>
        <p:spPr>
          <a:xfrm>
            <a:off x="170714" y="1384382"/>
            <a:ext cx="3781442" cy="5425429"/>
          </a:xfrm>
          <a:prstGeom prst="rect">
            <a:avLst/>
          </a:prstGeom>
          <a:solidFill>
            <a:srgbClr val="C4E0B2"/>
          </a:solidFill>
          <a:ln w="9525" cap="flat" cmpd="sng">
            <a:solidFill>
              <a:srgbClr val="38967B"/>
            </a:solidFill>
            <a:prstDash val="solid"/>
            <a:round/>
            <a:headEnd type="none" w="sm" len="sm"/>
            <a:tailEnd type="none" w="sm" len="sm"/>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2400"/>
              <a:buFont typeface="Cambria"/>
              <a:buNone/>
            </a:pPr>
            <a:r>
              <a:rPr lang="es-ES" sz="2400">
                <a:latin typeface="Cambria"/>
                <a:ea typeface="Cambria"/>
                <a:cs typeface="Cambria"/>
                <a:sym typeface="Cambria"/>
              </a:rPr>
              <a:t>Los residuos electrónicos se deben </a:t>
            </a:r>
            <a:r>
              <a:rPr lang="es-ES" sz="2400" b="1">
                <a:latin typeface="Cambria"/>
                <a:ea typeface="Cambria"/>
                <a:cs typeface="Cambria"/>
                <a:sym typeface="Cambria"/>
              </a:rPr>
              <a:t>minimizar</a:t>
            </a:r>
            <a:r>
              <a:rPr lang="es-ES" sz="2400">
                <a:latin typeface="Cambria"/>
                <a:ea typeface="Cambria"/>
                <a:cs typeface="Cambria"/>
                <a:sym typeface="Cambria"/>
              </a:rPr>
              <a:t>. Los que sean inevitables se deben </a:t>
            </a:r>
            <a:r>
              <a:rPr lang="es-ES" sz="2400" b="1">
                <a:latin typeface="Cambria"/>
                <a:ea typeface="Cambria"/>
                <a:cs typeface="Cambria"/>
                <a:sym typeface="Cambria"/>
              </a:rPr>
              <a:t>reciclar</a:t>
            </a:r>
            <a:r>
              <a:rPr lang="es-ES" sz="2400">
                <a:latin typeface="Cambria"/>
                <a:ea typeface="Cambria"/>
                <a:cs typeface="Cambria"/>
                <a:sym typeface="Cambria"/>
              </a:rPr>
              <a:t> y eliminar de la forma más segura posible. Esto, en parte, se podría lograr diseñando productos con una vida útil más larga, que sean más seguros y fáciles de reparar, mejorar y reciclar, y evitando en lo posible el uso de sustancias químicas peligrosas.</a:t>
            </a:r>
            <a:endParaRPr sz="2400">
              <a:latin typeface="Cambria"/>
              <a:ea typeface="Cambria"/>
              <a:cs typeface="Cambria"/>
              <a:sym typeface="Cambria"/>
            </a:endParaRPr>
          </a:p>
        </p:txBody>
      </p:sp>
      <p:sp>
        <p:nvSpPr>
          <p:cNvPr id="161" name="Google Shape;161;p6"/>
          <p:cNvSpPr/>
          <p:nvPr/>
        </p:nvSpPr>
        <p:spPr>
          <a:xfrm>
            <a:off x="0" y="-29581"/>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mbria"/>
              <a:ea typeface="Cambria"/>
              <a:cs typeface="Cambria"/>
              <a:sym typeface="Cambria"/>
            </a:endParaRPr>
          </a:p>
        </p:txBody>
      </p:sp>
      <p:sp>
        <p:nvSpPr>
          <p:cNvPr id="162" name="Google Shape;162;p6"/>
          <p:cNvSpPr txBox="1"/>
          <p:nvPr/>
        </p:nvSpPr>
        <p:spPr>
          <a:xfrm>
            <a:off x="181726" y="385013"/>
            <a:ext cx="4995747" cy="584775"/>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s-ES" sz="3200" b="1">
                <a:solidFill>
                  <a:schemeClr val="lt1"/>
                </a:solidFill>
                <a:latin typeface="Franklin Gothic"/>
                <a:ea typeface="Franklin Gothic"/>
                <a:cs typeface="Franklin Gothic"/>
                <a:sym typeface="Franklin Gothic"/>
              </a:rPr>
              <a:t>Comprar, usar y tirar</a:t>
            </a:r>
            <a:endParaRPr sz="3200" b="1">
              <a:solidFill>
                <a:schemeClr val="lt1"/>
              </a:solidFill>
              <a:latin typeface="Franklin Gothic"/>
              <a:ea typeface="Franklin Gothic"/>
              <a:cs typeface="Franklin Gothic"/>
              <a:sym typeface="Franklin Gothic"/>
            </a:endParaRPr>
          </a:p>
        </p:txBody>
      </p:sp>
      <p:pic>
        <p:nvPicPr>
          <p:cNvPr id="163" name="Google Shape;163;p6"/>
          <p:cNvPicPr preferRelativeResize="0"/>
          <p:nvPr/>
        </p:nvPicPr>
        <p:blipFill rotWithShape="1">
          <a:blip r:embed="rId3">
            <a:alphaModFix/>
          </a:blip>
          <a:srcRect/>
          <a:stretch/>
        </p:blipFill>
        <p:spPr>
          <a:xfrm>
            <a:off x="9988158" y="4052874"/>
            <a:ext cx="1230651" cy="1167893"/>
          </a:xfrm>
          <a:prstGeom prst="rect">
            <a:avLst/>
          </a:prstGeom>
          <a:noFill/>
          <a:ln>
            <a:noFill/>
          </a:ln>
          <a:effectLst>
            <a:outerShdw blurRad="50800" dist="38100" dir="2700000" algn="tl" rotWithShape="0">
              <a:srgbClr val="000000">
                <a:alpha val="40000"/>
              </a:srgbClr>
            </a:outerShdw>
          </a:effectLst>
        </p:spPr>
      </p:pic>
      <p:pic>
        <p:nvPicPr>
          <p:cNvPr id="164" name="Google Shape;164;p6"/>
          <p:cNvPicPr preferRelativeResize="0"/>
          <p:nvPr/>
        </p:nvPicPr>
        <p:blipFill rotWithShape="1">
          <a:blip r:embed="rId4">
            <a:alphaModFix/>
          </a:blip>
          <a:srcRect/>
          <a:stretch/>
        </p:blipFill>
        <p:spPr>
          <a:xfrm>
            <a:off x="9272425" y="3907043"/>
            <a:ext cx="1230651" cy="1167893"/>
          </a:xfrm>
          <a:prstGeom prst="rect">
            <a:avLst/>
          </a:prstGeom>
          <a:noFill/>
          <a:ln>
            <a:noFill/>
          </a:ln>
        </p:spPr>
      </p:pic>
      <p:sp>
        <p:nvSpPr>
          <p:cNvPr id="165" name="Google Shape;165;p6"/>
          <p:cNvSpPr/>
          <p:nvPr/>
        </p:nvSpPr>
        <p:spPr>
          <a:xfrm rot="5400000">
            <a:off x="6427241" y="804351"/>
            <a:ext cx="858817" cy="796720"/>
          </a:xfrm>
          <a:prstGeom prst="stripedRightArrow">
            <a:avLst>
              <a:gd name="adj1" fmla="val 50000"/>
              <a:gd name="adj2" fmla="val 50000"/>
            </a:avLst>
          </a:prstGeom>
          <a:gradFill>
            <a:gsLst>
              <a:gs pos="0">
                <a:srgbClr val="5F82CA"/>
              </a:gs>
              <a:gs pos="50000">
                <a:srgbClr val="3C70CA"/>
              </a:gs>
              <a:gs pos="100000">
                <a:srgbClr val="2E60B9"/>
              </a:gs>
            </a:gsLst>
            <a:lin ang="5400000" scaled="0"/>
          </a:gradFill>
          <a:ln w="9525"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lt2"/>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7"/>
          <p:cNvPicPr preferRelativeResize="0"/>
          <p:nvPr/>
        </p:nvPicPr>
        <p:blipFill rotWithShape="1">
          <a:blip r:embed="rId3">
            <a:alphaModFix/>
          </a:blip>
          <a:srcRect/>
          <a:stretch/>
        </p:blipFill>
        <p:spPr>
          <a:xfrm>
            <a:off x="10734674" y="1341805"/>
            <a:ext cx="1457326" cy="1457326"/>
          </a:xfrm>
          <a:prstGeom prst="rect">
            <a:avLst/>
          </a:prstGeom>
          <a:noFill/>
          <a:ln>
            <a:noFill/>
          </a:ln>
        </p:spPr>
      </p:pic>
      <p:pic>
        <p:nvPicPr>
          <p:cNvPr id="171" name="Google Shape;171;p7"/>
          <p:cNvPicPr preferRelativeResize="0"/>
          <p:nvPr/>
        </p:nvPicPr>
        <p:blipFill rotWithShape="1">
          <a:blip r:embed="rId4">
            <a:alphaModFix/>
          </a:blip>
          <a:srcRect/>
          <a:stretch/>
        </p:blipFill>
        <p:spPr>
          <a:xfrm>
            <a:off x="10824378" y="5409166"/>
            <a:ext cx="1367622" cy="1342876"/>
          </a:xfrm>
          <a:prstGeom prst="rect">
            <a:avLst/>
          </a:prstGeom>
          <a:noFill/>
          <a:ln>
            <a:noFill/>
          </a:ln>
        </p:spPr>
      </p:pic>
      <p:sp>
        <p:nvSpPr>
          <p:cNvPr id="172" name="Google Shape;172;p7"/>
          <p:cNvSpPr txBox="1"/>
          <p:nvPr/>
        </p:nvSpPr>
        <p:spPr>
          <a:xfrm>
            <a:off x="315686" y="1443322"/>
            <a:ext cx="11166249" cy="5414678"/>
          </a:xfrm>
          <a:prstGeom prst="rect">
            <a:avLst/>
          </a:prstGeom>
          <a:solidFill>
            <a:srgbClr val="8ED8A5">
              <a:alpha val="41960"/>
            </a:srgbClr>
          </a:solidFill>
          <a:ln>
            <a:noFill/>
          </a:ln>
          <a:effectLst>
            <a:outerShdw blurRad="44450" dist="27940" dir="5400000" algn="ctr">
              <a:srgbClr val="000000">
                <a:alpha val="31764"/>
              </a:srgbClr>
            </a:outerShdw>
          </a:effectLst>
        </p:spPr>
        <p:txBody>
          <a:bodyPr spcFirstLastPara="1" wrap="square" lIns="91425" tIns="45700" rIns="91425" bIns="45700" anchor="ctr" anchorCtr="0">
            <a:noAutofit/>
          </a:bodyPr>
          <a:lstStyle/>
          <a:p>
            <a:pPr marL="285750" marR="0" lvl="0" indent="-158750" algn="just" rtl="0">
              <a:spcBef>
                <a:spcPts val="0"/>
              </a:spcBef>
              <a:spcAft>
                <a:spcPts val="0"/>
              </a:spcAft>
              <a:buClr>
                <a:schemeClr val="accent2"/>
              </a:buClr>
              <a:buSzPts val="2000"/>
              <a:buFont typeface="Arial"/>
              <a:buNone/>
            </a:pPr>
            <a:endParaRPr sz="2000">
              <a:solidFill>
                <a:schemeClr val="dk1"/>
              </a:solidFill>
              <a:latin typeface="Cambria"/>
              <a:ea typeface="Cambria"/>
              <a:cs typeface="Cambria"/>
              <a:sym typeface="Cambria"/>
            </a:endParaRPr>
          </a:p>
          <a:p>
            <a:pPr marL="0" marR="0" lvl="0" indent="0" algn="just" rtl="0">
              <a:spcBef>
                <a:spcPts val="0"/>
              </a:spcBef>
              <a:spcAft>
                <a:spcPts val="0"/>
              </a:spcAft>
              <a:buNone/>
            </a:pPr>
            <a:endParaRPr sz="2000">
              <a:solidFill>
                <a:schemeClr val="dk1"/>
              </a:solidFill>
              <a:latin typeface="Cambria"/>
              <a:ea typeface="Cambria"/>
              <a:cs typeface="Cambria"/>
              <a:sym typeface="Cambria"/>
            </a:endParaRPr>
          </a:p>
          <a:p>
            <a:pPr marL="342900" marR="0" lvl="0" indent="-342900" algn="just" rtl="0">
              <a:spcBef>
                <a:spcPts val="0"/>
              </a:spcBef>
              <a:spcAft>
                <a:spcPts val="0"/>
              </a:spcAft>
              <a:buClr>
                <a:schemeClr val="accent2"/>
              </a:buClr>
              <a:buSzPts val="1800"/>
              <a:buFont typeface="Arial"/>
              <a:buChar char="•"/>
            </a:pPr>
            <a:r>
              <a:rPr lang="es-ES" sz="1800">
                <a:solidFill>
                  <a:schemeClr val="dk1"/>
                </a:solidFill>
                <a:latin typeface="Cambria"/>
                <a:ea typeface="Cambria"/>
                <a:cs typeface="Cambria"/>
                <a:sym typeface="Cambria"/>
              </a:rPr>
              <a:t>En </a:t>
            </a:r>
            <a:r>
              <a:rPr lang="es-ES" sz="1800" b="1">
                <a:solidFill>
                  <a:schemeClr val="dk1"/>
                </a:solidFill>
                <a:latin typeface="Cambria"/>
                <a:ea typeface="Cambria"/>
                <a:cs typeface="Cambria"/>
                <a:sym typeface="Cambria"/>
              </a:rPr>
              <a:t>2018 </a:t>
            </a:r>
            <a:r>
              <a:rPr lang="es-ES" sz="1800">
                <a:solidFill>
                  <a:schemeClr val="dk1"/>
                </a:solidFill>
                <a:latin typeface="Cambria"/>
                <a:ea typeface="Cambria"/>
                <a:cs typeface="Cambria"/>
                <a:sym typeface="Cambria"/>
              </a:rPr>
              <a:t>se produjeron: </a:t>
            </a:r>
            <a:endParaRPr/>
          </a:p>
          <a:p>
            <a:pPr marL="804863" marR="0" lvl="1" indent="-347663" algn="just" rtl="0">
              <a:spcBef>
                <a:spcPts val="0"/>
              </a:spcBef>
              <a:spcAft>
                <a:spcPts val="0"/>
              </a:spcAft>
              <a:buClr>
                <a:schemeClr val="accent2"/>
              </a:buClr>
              <a:buSzPts val="1800"/>
              <a:buFont typeface="Arial"/>
              <a:buChar char="•"/>
            </a:pPr>
            <a:r>
              <a:rPr lang="es-ES" sz="1800" b="0" i="0" u="none" strike="noStrike" cap="none">
                <a:solidFill>
                  <a:schemeClr val="dk1"/>
                </a:solidFill>
                <a:latin typeface="Cambria"/>
                <a:ea typeface="Cambria"/>
                <a:cs typeface="Cambria"/>
                <a:sym typeface="Cambria"/>
              </a:rPr>
              <a:t>2.000 M. de teléfonos móviles </a:t>
            </a:r>
            <a:endParaRPr sz="1800" b="0" i="0" u="none" strike="noStrike" cap="none">
              <a:solidFill>
                <a:schemeClr val="dk1"/>
              </a:solidFill>
              <a:latin typeface="Cambria"/>
              <a:ea typeface="Cambria"/>
              <a:cs typeface="Cambria"/>
              <a:sym typeface="Cambria"/>
            </a:endParaRPr>
          </a:p>
          <a:p>
            <a:pPr marL="804863" marR="0" lvl="1" indent="-347663" algn="just" rtl="0">
              <a:spcBef>
                <a:spcPts val="0"/>
              </a:spcBef>
              <a:spcAft>
                <a:spcPts val="0"/>
              </a:spcAft>
              <a:buClr>
                <a:schemeClr val="accent2"/>
              </a:buClr>
              <a:buSzPts val="1800"/>
              <a:buFont typeface="Arial"/>
              <a:buChar char="•"/>
            </a:pPr>
            <a:r>
              <a:rPr lang="es-ES" sz="1800" b="0" i="0" u="none" strike="noStrike" cap="none">
                <a:solidFill>
                  <a:schemeClr val="dk1"/>
                </a:solidFill>
                <a:latin typeface="Cambria"/>
                <a:ea typeface="Cambria"/>
                <a:cs typeface="Cambria"/>
                <a:sym typeface="Cambria"/>
              </a:rPr>
              <a:t>300 M. de ordenadores </a:t>
            </a:r>
            <a:endParaRPr/>
          </a:p>
          <a:p>
            <a:pPr marL="457200" marR="0" lvl="1" indent="-98425" algn="just" rtl="0">
              <a:spcBef>
                <a:spcPts val="0"/>
              </a:spcBef>
              <a:spcAft>
                <a:spcPts val="0"/>
              </a:spcAft>
              <a:buNone/>
            </a:pPr>
            <a:r>
              <a:rPr lang="es-ES" sz="1800" b="0" i="0" u="none" strike="noStrike" cap="none">
                <a:solidFill>
                  <a:schemeClr val="dk1"/>
                </a:solidFill>
                <a:latin typeface="Cambria"/>
                <a:ea typeface="Cambria"/>
                <a:cs typeface="Cambria"/>
                <a:sym typeface="Cambria"/>
              </a:rPr>
              <a:t>generando 50 M. de toneladas métricas de residuos electrónicos. </a:t>
            </a:r>
            <a:endParaRPr/>
          </a:p>
          <a:p>
            <a:pPr marL="742950" marR="0" lvl="1" indent="-171450" algn="just" rtl="0">
              <a:spcBef>
                <a:spcPts val="0"/>
              </a:spcBef>
              <a:spcAft>
                <a:spcPts val="0"/>
              </a:spcAft>
              <a:buClr>
                <a:schemeClr val="accent2"/>
              </a:buClr>
              <a:buSzPts val="1800"/>
              <a:buFont typeface="Arial"/>
              <a:buNone/>
            </a:pPr>
            <a:endParaRPr sz="1800" b="0" i="0" u="none" strike="noStrike" cap="none">
              <a:solidFill>
                <a:schemeClr val="dk1"/>
              </a:solidFill>
              <a:latin typeface="Cambria"/>
              <a:ea typeface="Cambria"/>
              <a:cs typeface="Cambria"/>
              <a:sym typeface="Cambria"/>
            </a:endParaRPr>
          </a:p>
          <a:p>
            <a:pPr marL="358775" marR="0" lvl="1" indent="-358775" algn="just" rtl="0">
              <a:spcBef>
                <a:spcPts val="0"/>
              </a:spcBef>
              <a:spcAft>
                <a:spcPts val="0"/>
              </a:spcAft>
              <a:buClr>
                <a:schemeClr val="accent2"/>
              </a:buClr>
              <a:buSzPts val="1800"/>
              <a:buFont typeface="Arial"/>
              <a:buChar char="•"/>
            </a:pPr>
            <a:r>
              <a:rPr lang="es-ES" sz="1800" b="0" i="0" u="none" strike="noStrike" cap="none">
                <a:solidFill>
                  <a:schemeClr val="dk1"/>
                </a:solidFill>
                <a:latin typeface="Cambria"/>
                <a:ea typeface="Cambria"/>
                <a:cs typeface="Cambria"/>
                <a:sym typeface="Cambria"/>
              </a:rPr>
              <a:t>La </a:t>
            </a:r>
            <a:r>
              <a:rPr lang="es-ES" sz="1800" b="1" i="0" u="none" strike="noStrike" cap="none">
                <a:solidFill>
                  <a:schemeClr val="dk1"/>
                </a:solidFill>
                <a:latin typeface="Cambria"/>
                <a:ea typeface="Cambria"/>
                <a:cs typeface="Cambria"/>
                <a:sym typeface="Cambria"/>
              </a:rPr>
              <a:t>Oficina Internacional de Reciclaje </a:t>
            </a:r>
            <a:r>
              <a:rPr lang="es-ES" sz="1800" b="0" i="0" u="none" strike="noStrike" cap="none">
                <a:solidFill>
                  <a:schemeClr val="dk1"/>
                </a:solidFill>
                <a:latin typeface="Cambria"/>
                <a:ea typeface="Cambria"/>
                <a:cs typeface="Cambria"/>
                <a:sym typeface="Cambria"/>
              </a:rPr>
              <a:t>estima que menos del 20% de los residuos eléctricos y electrónicos producidos mundialmente se reciclan.</a:t>
            </a:r>
            <a:endParaRPr/>
          </a:p>
          <a:p>
            <a:pPr marL="0" marR="0" lvl="1" indent="0" algn="just" rtl="0">
              <a:spcBef>
                <a:spcPts val="0"/>
              </a:spcBef>
              <a:spcAft>
                <a:spcPts val="0"/>
              </a:spcAft>
              <a:buNone/>
            </a:pPr>
            <a:r>
              <a:rPr lang="es-ES" sz="1800" b="0" i="0" u="none" strike="noStrike" cap="none">
                <a:solidFill>
                  <a:schemeClr val="dk1"/>
                </a:solidFill>
                <a:latin typeface="Cambria"/>
                <a:ea typeface="Cambria"/>
                <a:cs typeface="Cambria"/>
                <a:sym typeface="Cambria"/>
              </a:rPr>
              <a:t> </a:t>
            </a:r>
            <a:endParaRPr/>
          </a:p>
          <a:p>
            <a:pPr marL="358775" marR="0" lvl="1" indent="-358775" algn="just" rtl="0">
              <a:spcBef>
                <a:spcPts val="0"/>
              </a:spcBef>
              <a:spcAft>
                <a:spcPts val="0"/>
              </a:spcAft>
              <a:buClr>
                <a:schemeClr val="accent2"/>
              </a:buClr>
              <a:buSzPts val="1800"/>
              <a:buFont typeface="Arial"/>
              <a:buChar char="•"/>
            </a:pPr>
            <a:r>
              <a:rPr lang="es-ES" sz="1800" b="0" i="0" u="none" strike="noStrike" cap="none">
                <a:solidFill>
                  <a:schemeClr val="dk1"/>
                </a:solidFill>
                <a:latin typeface="Cambria"/>
                <a:ea typeface="Cambria"/>
                <a:cs typeface="Cambria"/>
                <a:sym typeface="Cambria"/>
              </a:rPr>
              <a:t>En </a:t>
            </a:r>
            <a:r>
              <a:rPr lang="es-ES" sz="1800" b="1" i="0" u="none" strike="noStrike" cap="none">
                <a:solidFill>
                  <a:schemeClr val="dk1"/>
                </a:solidFill>
                <a:latin typeface="Cambria"/>
                <a:ea typeface="Cambria"/>
                <a:cs typeface="Cambria"/>
                <a:sym typeface="Cambria"/>
              </a:rPr>
              <a:t>Europa</a:t>
            </a:r>
            <a:r>
              <a:rPr lang="es-ES" sz="1800" b="0" i="0" u="none" strike="noStrike" cap="none">
                <a:solidFill>
                  <a:schemeClr val="dk1"/>
                </a:solidFill>
                <a:latin typeface="Cambria"/>
                <a:ea typeface="Cambria"/>
                <a:cs typeface="Cambria"/>
                <a:sym typeface="Cambria"/>
              </a:rPr>
              <a:t>, a la cabeza mundial en reciclaje, sólo se recicla el 35% de los residuos-e generados aunque produce el 77% de los equipos electrónicos, exportándose a países como Ghana, Pakistán y China.</a:t>
            </a:r>
            <a:endParaRPr/>
          </a:p>
          <a:p>
            <a:pPr marL="342900" marR="0" lvl="0" indent="-228600" algn="l" rtl="0">
              <a:spcBef>
                <a:spcPts val="0"/>
              </a:spcBef>
              <a:spcAft>
                <a:spcPts val="0"/>
              </a:spcAft>
              <a:buClr>
                <a:schemeClr val="accent2"/>
              </a:buClr>
              <a:buSzPts val="1800"/>
              <a:buFont typeface="Arial"/>
              <a:buNone/>
            </a:pPr>
            <a:endParaRPr sz="1800">
              <a:solidFill>
                <a:schemeClr val="dk1"/>
              </a:solidFill>
              <a:latin typeface="Cambria"/>
              <a:ea typeface="Cambria"/>
              <a:cs typeface="Cambria"/>
              <a:sym typeface="Cambria"/>
            </a:endParaRPr>
          </a:p>
          <a:p>
            <a:pPr marL="342900" marR="0" lvl="0" indent="-342900" algn="l" rtl="0">
              <a:spcBef>
                <a:spcPts val="0"/>
              </a:spcBef>
              <a:spcAft>
                <a:spcPts val="0"/>
              </a:spcAft>
              <a:buClr>
                <a:schemeClr val="accent2"/>
              </a:buClr>
              <a:buSzPts val="1800"/>
              <a:buFont typeface="Arial"/>
              <a:buChar char="•"/>
            </a:pPr>
            <a:r>
              <a:rPr lang="es-ES" sz="1800" b="1">
                <a:solidFill>
                  <a:schemeClr val="dk1"/>
                </a:solidFill>
                <a:latin typeface="Cambria"/>
                <a:ea typeface="Cambria"/>
                <a:cs typeface="Cambria"/>
                <a:sym typeface="Cambria"/>
              </a:rPr>
              <a:t>España es el 5º país europeo que más basura electrónica genera, supone de 15 a 20 kg  anuales por habitante.  Sólo en España, el consumo anual de materias primas se sitúa en 60.000 M. de t.</a:t>
            </a:r>
            <a:endParaRPr/>
          </a:p>
          <a:p>
            <a:pPr marL="342900" marR="0" lvl="0" indent="-228600" algn="l" rtl="0">
              <a:spcBef>
                <a:spcPts val="0"/>
              </a:spcBef>
              <a:spcAft>
                <a:spcPts val="0"/>
              </a:spcAft>
              <a:buClr>
                <a:schemeClr val="accent2"/>
              </a:buClr>
              <a:buSzPts val="1800"/>
              <a:buFont typeface="Arial"/>
              <a:buNone/>
            </a:pPr>
            <a:endParaRPr sz="1800">
              <a:solidFill>
                <a:schemeClr val="dk1"/>
              </a:solidFill>
              <a:latin typeface="Cambria"/>
              <a:ea typeface="Cambria"/>
              <a:cs typeface="Cambria"/>
              <a:sym typeface="Cambria"/>
            </a:endParaRPr>
          </a:p>
          <a:p>
            <a:pPr marL="342900" marR="0" lvl="0" indent="-342900" algn="l" rtl="0">
              <a:spcBef>
                <a:spcPts val="0"/>
              </a:spcBef>
              <a:spcAft>
                <a:spcPts val="0"/>
              </a:spcAft>
              <a:buClr>
                <a:schemeClr val="accent2"/>
              </a:buClr>
              <a:buSzPts val="1800"/>
              <a:buFont typeface="Arial"/>
              <a:buChar char="•"/>
            </a:pPr>
            <a:r>
              <a:rPr lang="es-ES" sz="1800">
                <a:solidFill>
                  <a:schemeClr val="dk1"/>
                </a:solidFill>
                <a:latin typeface="Cambria"/>
                <a:ea typeface="Cambria"/>
                <a:cs typeface="Cambria"/>
                <a:sym typeface="Cambria"/>
              </a:rPr>
              <a:t>Los datos revelan que para mantener nuestro nivel de vida y población actuales necesitaríamos </a:t>
            </a:r>
            <a:br>
              <a:rPr lang="es-ES" sz="1800">
                <a:solidFill>
                  <a:schemeClr val="dk1"/>
                </a:solidFill>
                <a:latin typeface="Cambria"/>
                <a:ea typeface="Cambria"/>
                <a:cs typeface="Cambria"/>
                <a:sym typeface="Cambria"/>
              </a:rPr>
            </a:br>
            <a:r>
              <a:rPr lang="es-ES" sz="1800">
                <a:solidFill>
                  <a:schemeClr val="dk1"/>
                </a:solidFill>
                <a:latin typeface="Cambria"/>
                <a:ea typeface="Cambria"/>
                <a:cs typeface="Cambria"/>
                <a:sym typeface="Cambria"/>
              </a:rPr>
              <a:t>3 Españas (nuestra </a:t>
            </a:r>
            <a:r>
              <a:rPr lang="es-ES" sz="1800" b="1">
                <a:solidFill>
                  <a:schemeClr val="dk1"/>
                </a:solidFill>
                <a:latin typeface="Cambria"/>
                <a:ea typeface="Cambria"/>
                <a:cs typeface="Cambria"/>
                <a:sym typeface="Cambria"/>
              </a:rPr>
              <a:t>huella ecológica </a:t>
            </a:r>
            <a:r>
              <a:rPr lang="es-ES" sz="1800">
                <a:solidFill>
                  <a:schemeClr val="dk1"/>
                </a:solidFill>
                <a:latin typeface="Cambria"/>
                <a:ea typeface="Cambria"/>
                <a:cs typeface="Cambria"/>
                <a:sym typeface="Cambria"/>
              </a:rPr>
              <a:t>es de 2,9, esto es, la superficie en hectáreas necesaria por </a:t>
            </a:r>
            <a:endParaRPr/>
          </a:p>
          <a:p>
            <a:pPr marL="0" marR="0" lvl="0" indent="0" algn="l" rtl="0">
              <a:spcBef>
                <a:spcPts val="0"/>
              </a:spcBef>
              <a:spcAft>
                <a:spcPts val="0"/>
              </a:spcAft>
              <a:buNone/>
            </a:pPr>
            <a:r>
              <a:rPr lang="es-ES" sz="1800">
                <a:solidFill>
                  <a:schemeClr val="dk1"/>
                </a:solidFill>
                <a:latin typeface="Cambria"/>
                <a:ea typeface="Cambria"/>
                <a:cs typeface="Cambria"/>
                <a:sym typeface="Cambria"/>
              </a:rPr>
              <a:t>      persona para producir los recursos y absorber los impactos de dicha actividad).</a:t>
            </a:r>
            <a:br>
              <a:rPr lang="es-ES" sz="1800">
                <a:solidFill>
                  <a:schemeClr val="dk1"/>
                </a:solidFill>
                <a:latin typeface="Cambria"/>
                <a:ea typeface="Cambria"/>
                <a:cs typeface="Cambria"/>
                <a:sym typeface="Cambria"/>
              </a:rPr>
            </a:br>
            <a:endParaRPr sz="1800">
              <a:solidFill>
                <a:schemeClr val="dk1"/>
              </a:solidFill>
              <a:latin typeface="Cambria"/>
              <a:ea typeface="Cambria"/>
              <a:cs typeface="Cambria"/>
              <a:sym typeface="Cambria"/>
            </a:endParaRPr>
          </a:p>
          <a:p>
            <a:pPr marL="0" marR="0" lvl="0" indent="0" algn="l" rtl="0">
              <a:spcBef>
                <a:spcPts val="0"/>
              </a:spcBef>
              <a:spcAft>
                <a:spcPts val="0"/>
              </a:spcAft>
              <a:buNone/>
            </a:pPr>
            <a:r>
              <a:rPr lang="es-ES" sz="1800">
                <a:solidFill>
                  <a:srgbClr val="38967B"/>
                </a:solidFill>
                <a:latin typeface="Calibri"/>
                <a:ea typeface="Calibri"/>
                <a:cs typeface="Calibri"/>
                <a:sym typeface="Calibri"/>
              </a:rPr>
              <a:t/>
            </a:r>
            <a:br>
              <a:rPr lang="es-ES" sz="1800">
                <a:solidFill>
                  <a:srgbClr val="38967B"/>
                </a:solidFill>
                <a:latin typeface="Calibri"/>
                <a:ea typeface="Calibri"/>
                <a:cs typeface="Calibri"/>
                <a:sym typeface="Calibri"/>
              </a:rPr>
            </a:br>
            <a:endParaRPr sz="1800">
              <a:solidFill>
                <a:srgbClr val="38967B"/>
              </a:solidFill>
              <a:latin typeface="Calibri"/>
              <a:ea typeface="Calibri"/>
              <a:cs typeface="Calibri"/>
              <a:sym typeface="Calibri"/>
            </a:endParaRPr>
          </a:p>
          <a:p>
            <a:pPr marL="0" marR="0" lvl="0" indent="0" algn="l" rtl="0">
              <a:spcBef>
                <a:spcPts val="0"/>
              </a:spcBef>
              <a:spcAft>
                <a:spcPts val="0"/>
              </a:spcAft>
              <a:buNone/>
            </a:pPr>
            <a:r>
              <a:rPr lang="es-ES" sz="400">
                <a:solidFill>
                  <a:srgbClr val="38967B"/>
                </a:solidFill>
                <a:latin typeface="Calibri"/>
                <a:ea typeface="Calibri"/>
                <a:cs typeface="Calibri"/>
                <a:sym typeface="Calibri"/>
              </a:rPr>
              <a:t/>
            </a:r>
            <a:br>
              <a:rPr lang="es-ES" sz="400">
                <a:solidFill>
                  <a:srgbClr val="38967B"/>
                </a:solidFill>
                <a:latin typeface="Calibri"/>
                <a:ea typeface="Calibri"/>
                <a:cs typeface="Calibri"/>
                <a:sym typeface="Calibri"/>
              </a:rPr>
            </a:br>
            <a:endParaRPr sz="400">
              <a:solidFill>
                <a:srgbClr val="38967B"/>
              </a:solidFill>
              <a:latin typeface="Calibri"/>
              <a:ea typeface="Calibri"/>
              <a:cs typeface="Calibri"/>
              <a:sym typeface="Calibri"/>
            </a:endParaRPr>
          </a:p>
        </p:txBody>
      </p:sp>
      <p:sp>
        <p:nvSpPr>
          <p:cNvPr id="173" name="Google Shape;173;p7"/>
          <p:cNvSpPr/>
          <p:nvPr/>
        </p:nvSpPr>
        <p:spPr>
          <a:xfrm>
            <a:off x="981" y="0"/>
            <a:ext cx="5370086" cy="1341805"/>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74" name="Google Shape;174;p7"/>
          <p:cNvSpPr txBox="1"/>
          <p:nvPr/>
        </p:nvSpPr>
        <p:spPr>
          <a:xfrm>
            <a:off x="11867" y="0"/>
            <a:ext cx="5359200" cy="1193533"/>
          </a:xfrm>
          <a:prstGeom prst="rect">
            <a:avLst/>
          </a:prstGeom>
          <a:noFill/>
          <a:ln>
            <a:noFill/>
          </a:ln>
        </p:spPr>
        <p:txBody>
          <a:bodyPr spcFirstLastPara="1" wrap="square" lIns="121900" tIns="121900" rIns="121900" bIns="121900" anchor="ctr" anchorCtr="0">
            <a:noAutofit/>
          </a:bodyPr>
          <a:lstStyle/>
          <a:p>
            <a:pPr marL="0" marR="0" lvl="0" indent="0" algn="ctr" rtl="0">
              <a:spcBef>
                <a:spcPts val="0"/>
              </a:spcBef>
              <a:spcAft>
                <a:spcPts val="0"/>
              </a:spcAft>
              <a:buNone/>
            </a:pPr>
            <a:r>
              <a:rPr lang="es-ES" sz="3200" b="1">
                <a:solidFill>
                  <a:schemeClr val="lt1"/>
                </a:solidFill>
                <a:latin typeface="Franklin Gothic"/>
                <a:ea typeface="Franklin Gothic"/>
                <a:cs typeface="Franklin Gothic"/>
                <a:sym typeface="Franklin Gothic"/>
              </a:rPr>
              <a:t>Algunos datos…</a:t>
            </a:r>
            <a:endParaRPr sz="3200" b="1">
              <a:solidFill>
                <a:schemeClr val="lt1"/>
              </a:solidFill>
              <a:latin typeface="Franklin Gothic"/>
              <a:ea typeface="Franklin Gothic"/>
              <a:cs typeface="Franklin Gothic"/>
              <a:sym typeface="Franklin Gothic"/>
            </a:endParaRPr>
          </a:p>
        </p:txBody>
      </p:sp>
      <p:sp>
        <p:nvSpPr>
          <p:cNvPr id="175" name="Google Shape;175;p7"/>
          <p:cNvSpPr txBox="1"/>
          <p:nvPr/>
        </p:nvSpPr>
        <p:spPr>
          <a:xfrm>
            <a:off x="7048524" y="101515"/>
            <a:ext cx="4433411" cy="1138773"/>
          </a:xfrm>
          <a:prstGeom prst="rect">
            <a:avLst/>
          </a:prstGeom>
          <a:noFill/>
          <a:ln w="38100" cap="flat" cmpd="sng">
            <a:solidFill>
              <a:srgbClr val="FFAB6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spcBef>
                <a:spcPts val="0"/>
              </a:spcBef>
              <a:spcAft>
                <a:spcPts val="0"/>
              </a:spcAft>
              <a:buNone/>
            </a:pPr>
            <a:r>
              <a:rPr lang="es-ES" sz="1700">
                <a:solidFill>
                  <a:schemeClr val="dk1"/>
                </a:solidFill>
                <a:latin typeface="Cambria"/>
                <a:ea typeface="Cambria"/>
                <a:cs typeface="Cambria"/>
                <a:sym typeface="Cambria"/>
              </a:rPr>
              <a:t>Un </a:t>
            </a:r>
            <a:r>
              <a:rPr lang="es-ES" sz="1700" b="1">
                <a:solidFill>
                  <a:schemeClr val="dk1"/>
                </a:solidFill>
                <a:latin typeface="Cambria"/>
                <a:ea typeface="Cambria"/>
                <a:cs typeface="Cambria"/>
                <a:sym typeface="Cambria"/>
              </a:rPr>
              <a:t>teléfono móvil </a:t>
            </a:r>
            <a:r>
              <a:rPr lang="es-ES" sz="1700">
                <a:solidFill>
                  <a:schemeClr val="dk1"/>
                </a:solidFill>
                <a:latin typeface="Cambria"/>
                <a:ea typeface="Cambria"/>
                <a:cs typeface="Cambria"/>
                <a:sym typeface="Cambria"/>
              </a:rPr>
              <a:t>tiene una vida media de entre 18 y 24 meses, unos </a:t>
            </a:r>
            <a:r>
              <a:rPr lang="es-ES" sz="1700" b="1">
                <a:solidFill>
                  <a:schemeClr val="dk1"/>
                </a:solidFill>
                <a:latin typeface="Cambria"/>
                <a:ea typeface="Cambria"/>
                <a:cs typeface="Cambria"/>
                <a:sym typeface="Cambria"/>
              </a:rPr>
              <a:t>auriculares inalámbricos </a:t>
            </a:r>
            <a:r>
              <a:rPr lang="es-ES" sz="1700">
                <a:solidFill>
                  <a:schemeClr val="dk1"/>
                </a:solidFill>
                <a:latin typeface="Cambria"/>
                <a:ea typeface="Cambria"/>
                <a:cs typeface="Cambria"/>
                <a:sym typeface="Cambria"/>
              </a:rPr>
              <a:t>entre 36 y 42 meses y un </a:t>
            </a:r>
            <a:r>
              <a:rPr lang="es-ES" sz="1700" b="1">
                <a:solidFill>
                  <a:schemeClr val="dk1"/>
                </a:solidFill>
                <a:latin typeface="Cambria"/>
                <a:ea typeface="Cambria"/>
                <a:cs typeface="Cambria"/>
                <a:sym typeface="Cambria"/>
              </a:rPr>
              <a:t>ordenador portátil </a:t>
            </a:r>
            <a:r>
              <a:rPr lang="es-ES" sz="1700">
                <a:solidFill>
                  <a:schemeClr val="dk1"/>
                </a:solidFill>
                <a:latin typeface="Cambria"/>
                <a:ea typeface="Cambria"/>
                <a:cs typeface="Cambria"/>
                <a:sym typeface="Cambria"/>
              </a:rPr>
              <a:t>en torno a los 60 meses.</a:t>
            </a:r>
            <a:endParaRPr sz="1700">
              <a:solidFill>
                <a:schemeClr val="dk1"/>
              </a:solidFill>
              <a:latin typeface="Calibri"/>
              <a:ea typeface="Calibri"/>
              <a:cs typeface="Calibri"/>
              <a:sym typeface="Calibri"/>
            </a:endParaRPr>
          </a:p>
        </p:txBody>
      </p:sp>
      <p:pic>
        <p:nvPicPr>
          <p:cNvPr id="176" name="Google Shape;176;p7"/>
          <p:cNvPicPr preferRelativeResize="0"/>
          <p:nvPr/>
        </p:nvPicPr>
        <p:blipFill rotWithShape="1">
          <a:blip r:embed="rId5">
            <a:alphaModFix/>
          </a:blip>
          <a:srcRect/>
          <a:stretch/>
        </p:blipFill>
        <p:spPr>
          <a:xfrm>
            <a:off x="5422924" y="-141966"/>
            <a:ext cx="1625600" cy="1625734"/>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Tema de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1356</Words>
  <Application>Microsoft Office PowerPoint</Application>
  <PresentationFormat>Panorámica</PresentationFormat>
  <Paragraphs>130</Paragraphs>
  <Slides>16</Slides>
  <Notes>14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16</vt:i4>
      </vt:variant>
    </vt:vector>
  </HeadingPairs>
  <TitlesOfParts>
    <vt:vector size="25" baseType="lpstr">
      <vt:lpstr>Candara</vt:lpstr>
      <vt:lpstr>Franklin Gothic</vt:lpstr>
      <vt:lpstr>Cambria</vt:lpstr>
      <vt:lpstr>Noto Sans Symbols</vt:lpstr>
      <vt:lpstr>Arial</vt:lpstr>
      <vt:lpstr>Calibri</vt:lpstr>
      <vt:lpstr>Verdana</vt:lpstr>
      <vt:lpstr>Bliss Pro</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residuos electrónicos se deben minimizar. Los que sean inevitables se deben reciclar y eliminar de la forma más segura posible. Esto, en parte, se podría lograr diseñando productos con una vida útil más larga, que sean más seguros y fáciles de reparar, mejorar y reciclar, y evitando en lo posible el uso de sustancias químicas peligrosas.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Rafael Lillo Carboenll;Marita Hernández</dc:creator>
  <cp:lastModifiedBy>Garbiñe Ustarroz</cp:lastModifiedBy>
  <cp:revision>1</cp:revision>
  <dcterms:created xsi:type="dcterms:W3CDTF">2018-07-04T14:22:37Z</dcterms:created>
  <dcterms:modified xsi:type="dcterms:W3CDTF">2019-11-08T11:52:31Z</dcterms:modified>
</cp:coreProperties>
</file>