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68" r:id="rId3"/>
    <p:sldId id="267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Franklin Gothic" panose="020B0604020202020204" charset="0"/>
      <p:bold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  <p:embeddedFont>
      <p:font typeface="Candara" panose="020E0502030303020204" pitchFamily="34" charset="0"/>
      <p:regular r:id="rId25"/>
      <p:bold r:id="rId26"/>
      <p:italic r:id="rId27"/>
      <p:boldItalic r:id="rId28"/>
    </p:embeddedFont>
    <p:embeddedFont>
      <p:font typeface="Cambria" panose="02040503050406030204" pitchFamily="18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3C932F-E773-4D56-BF4C-1D816A225DDD}">
  <a:tblStyle styleId="{823C932F-E773-4D56-BF4C-1D816A225DD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a868912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3a868912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a86891289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3a86891289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a8689128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a8689128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38bbd6407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438bbd6407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a8689128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3a8689128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a86891289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3a86891289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a8689128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3a86891289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a86891289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3a86891289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dc0c652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3dc0c652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a86891289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3a86891289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pH-zSRV6U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hyperlink" Target="https://www.aepd.es/areas/internet/derecho-al-olvido.html" TargetMode="External"/><Relationship Id="rId4" Type="http://schemas.openxmlformats.org/officeDocument/2006/relationships/hyperlink" Target="https://www.internetsociety.org/es/tutorials/your-digital-footprint-matter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uckduckgo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yacy.net/es/" TargetMode="External"/><Relationship Id="rId5" Type="http://schemas.openxmlformats.org/officeDocument/2006/relationships/hyperlink" Target="https://www.lukol.com/" TargetMode="External"/><Relationship Id="rId4" Type="http://schemas.openxmlformats.org/officeDocument/2006/relationships/hyperlink" Target="https://www.startpage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2.6. Gestión de la identidad digital: 3. Huella digital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29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2"/>
          <p:cNvSpPr txBox="1"/>
          <p:nvPr/>
        </p:nvSpPr>
        <p:spPr>
          <a:xfrm>
            <a:off x="912650" y="128875"/>
            <a:ext cx="2839500" cy="5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TEN EN CUENTA...</a:t>
            </a:r>
            <a:r>
              <a:rPr lang="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470400" y="1138550"/>
            <a:ext cx="8290800" cy="11580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20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vinculación de la huella digital con números de teléfono,  direcciones IP, el comercio electrónico, o las actividades en línea… permite </a:t>
            </a:r>
            <a:r>
              <a:rPr lang="es" b="1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atribuir acciones anónimas a una identidad real. </a:t>
            </a:r>
            <a:r>
              <a:rPr lang="es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Por ello, es fundamental ser consciente del tipo de rastro que dejas, y cuáles pueden ser sus posibles efectos.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sz="15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4" name="Google Shape;184;p32"/>
          <p:cNvGraphicFramePr/>
          <p:nvPr/>
        </p:nvGraphicFramePr>
        <p:xfrm>
          <a:off x="394188" y="2446050"/>
          <a:ext cx="8506875" cy="2529810"/>
        </p:xfrm>
        <a:graphic>
          <a:graphicData uri="http://schemas.openxmlformats.org/drawingml/2006/table">
            <a:tbl>
              <a:tblPr>
                <a:noFill/>
                <a:tableStyleId>{823C932F-E773-4D56-BF4C-1D816A225DDD}</a:tableStyleId>
              </a:tblPr>
              <a:tblGrid>
                <a:gridCol w="369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5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5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Cuando inicias una sesión en cualquier red social o sitio web es más cómodo y ahorras tiempo al no tener que volver a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introducir tus </a:t>
                      </a: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datos personales</a:t>
                      </a: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Recibes </a:t>
                      </a: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anuncios personalizados</a:t>
                      </a: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o relativos a los intereses que has manifestado en tu historial de búsquedas en la red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BC556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pero…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pero...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BC556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BC556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tu huella digital proporciona </a:t>
                      </a:r>
                      <a:r>
                        <a:rPr lang="es" b="1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información con valor económico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que es comercializada por algunas empresas.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puedes </a:t>
                      </a:r>
                      <a:r>
                        <a:rPr lang="es" b="1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perder información relevante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si dejas que los servicios web seleccionen los resultados por ti.</a:t>
                      </a:r>
                      <a:b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BC556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BC556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3"/>
          <p:cNvSpPr/>
          <p:nvPr/>
        </p:nvSpPr>
        <p:spPr>
          <a:xfrm>
            <a:off x="1359150" y="1711025"/>
            <a:ext cx="6425700" cy="21450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3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2" name="Google Shape;192;p33"/>
          <p:cNvSpPr txBox="1"/>
          <p:nvPr/>
        </p:nvSpPr>
        <p:spPr>
          <a:xfrm>
            <a:off x="1556225" y="1997150"/>
            <a:ext cx="6131700" cy="18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Echa un vistazo a los siguientes enlaces de interés: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Cuatro Razones Para Cuidar Nuestras Huellas Digitales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"La huella digital", de Internet Society</a:t>
            </a:r>
            <a:r>
              <a:rPr lang="es" sz="18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3" name="Google Shape;193;p33"/>
          <p:cNvSpPr txBox="1"/>
          <p:nvPr/>
        </p:nvSpPr>
        <p:spPr>
          <a:xfrm>
            <a:off x="2284800" y="4136475"/>
            <a:ext cx="4574400" cy="873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¡Y no olvides que tienes </a:t>
            </a:r>
            <a:r>
              <a:rPr lang="es" sz="1800" b="1" u="sng">
                <a:solidFill>
                  <a:srgbClr val="0000FF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Derecho al olvido</a:t>
            </a:r>
            <a:endParaRPr sz="1800" b="1">
              <a:solidFill>
                <a:srgbClr val="0000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4" name="Google Shape;194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311420">
            <a:off x="6950471" y="4063883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4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2.6. Gestión de la identidad digital: 3. Huella digital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66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166600"/>
            <a:ext cx="28761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Huella digital</a:t>
            </a:r>
            <a:endParaRPr sz="3000" b="1" i="0" u="none" strike="noStrike" cap="none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5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Gestión de la identidad digital</a:t>
            </a:r>
            <a:endParaRPr sz="36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</a:t>
            </a: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deberías</a:t>
            </a: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Saber qué es y qué conforma tu huella digital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las razones para cuidar tu huella digital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Aprender cómo gestionar tu huella digital</a:t>
            </a:r>
            <a:b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/>
          <p:nvPr/>
        </p:nvSpPr>
        <p:spPr>
          <a:xfrm>
            <a:off x="1506200" y="1263875"/>
            <a:ext cx="6176100" cy="32649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1697750" y="1263875"/>
            <a:ext cx="5793000" cy="3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¿Qué es y qué conforma tu huella digital?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Actividad en las redes sociales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Uso de buscadores y visitas a páginas web, blogs...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Uso de teléfonos móviles, tabletas y sus aplicaciones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¿Por qué cuidar tu huella digital?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¿Cómo gestionar tu huella digital?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más… 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8"/>
          <p:cNvSpPr/>
          <p:nvPr/>
        </p:nvSpPr>
        <p:spPr>
          <a:xfrm>
            <a:off x="8900" y="0"/>
            <a:ext cx="6032400" cy="9804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8"/>
          <p:cNvSpPr txBox="1"/>
          <p:nvPr/>
        </p:nvSpPr>
        <p:spPr>
          <a:xfrm>
            <a:off x="590800" y="0"/>
            <a:ext cx="54504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¿QUÉ ES Y CÓMO SE CONFORMA</a:t>
            </a:r>
            <a:endParaRPr sz="24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LA HUELLA DIGITAL?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259450" y="1278525"/>
            <a:ext cx="6194100" cy="13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Nuestra huella digital es ese rastro que dejamos al navegar e interactuar en la red y que se genera a través de la actividad desarrollada en: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8"/>
          <p:cNvSpPr txBox="1"/>
          <p:nvPr/>
        </p:nvSpPr>
        <p:spPr>
          <a:xfrm>
            <a:off x="951400" y="3179800"/>
            <a:ext cx="1650000" cy="13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1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8"/>
          <p:cNvSpPr txBox="1"/>
          <p:nvPr/>
        </p:nvSpPr>
        <p:spPr>
          <a:xfrm>
            <a:off x="3228800" y="3179800"/>
            <a:ext cx="15729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8"/>
          <p:cNvSpPr txBox="1"/>
          <p:nvPr/>
        </p:nvSpPr>
        <p:spPr>
          <a:xfrm>
            <a:off x="5575950" y="3298600"/>
            <a:ext cx="17892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134" name="Google Shape;13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0685" y="980403"/>
            <a:ext cx="1640700" cy="1566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425" y="2309025"/>
            <a:ext cx="6364626" cy="285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/>
        </p:nvSpPr>
        <p:spPr>
          <a:xfrm>
            <a:off x="3286525" y="-815500"/>
            <a:ext cx="1120200" cy="9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8"/>
          <p:cNvSpPr txBox="1"/>
          <p:nvPr/>
        </p:nvSpPr>
        <p:spPr>
          <a:xfrm>
            <a:off x="5510900" y="-342900"/>
            <a:ext cx="16500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8"/>
          <p:cNvSpPr txBox="1"/>
          <p:nvPr/>
        </p:nvSpPr>
        <p:spPr>
          <a:xfrm>
            <a:off x="7729950" y="-416375"/>
            <a:ext cx="1572900" cy="10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39" name="Google Shape;139;p28"/>
          <p:cNvSpPr txBox="1"/>
          <p:nvPr/>
        </p:nvSpPr>
        <p:spPr>
          <a:xfrm>
            <a:off x="1021300" y="2959950"/>
            <a:ext cx="1265400" cy="10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Interacciones en redes sociales</a:t>
            </a: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8"/>
          <p:cNvSpPr txBox="1"/>
          <p:nvPr/>
        </p:nvSpPr>
        <p:spPr>
          <a:xfrm>
            <a:off x="2937600" y="3358000"/>
            <a:ext cx="13770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8C3743"/>
                </a:solidFill>
                <a:latin typeface="Cambria"/>
                <a:ea typeface="Cambria"/>
                <a:cs typeface="Cambria"/>
                <a:sym typeface="Cambria"/>
              </a:rPr>
              <a:t>Comentarios y visitas a sitios web, blogs, foros, chats..</a:t>
            </a:r>
            <a:r>
              <a:rPr lang="es" sz="1200">
                <a:solidFill>
                  <a:srgbClr val="8C3743"/>
                </a:solidFill>
              </a:rPr>
              <a:t>.</a:t>
            </a:r>
            <a:endParaRPr sz="1200" b="1">
              <a:solidFill>
                <a:srgbClr val="8C37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8C3743"/>
              </a:solidFill>
            </a:endParaRPr>
          </a:p>
        </p:txBody>
      </p:sp>
      <p:sp>
        <p:nvSpPr>
          <p:cNvPr id="141" name="Google Shape;141;p28"/>
          <p:cNvSpPr txBox="1"/>
          <p:nvPr/>
        </p:nvSpPr>
        <p:spPr>
          <a:xfrm>
            <a:off x="4844825" y="2852775"/>
            <a:ext cx="1756500" cy="10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Uso de dispositivos móviles: teléfonos, tabletas y aplicaciones como whatsapp…</a:t>
            </a:r>
            <a:endParaRPr sz="120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/>
          <p:nvPr/>
        </p:nvSpPr>
        <p:spPr>
          <a:xfrm>
            <a:off x="8900" y="0"/>
            <a:ext cx="52680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203850" y="151525"/>
            <a:ext cx="5073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ACTIVIDAD EN LAS REDES SOCIALES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8" name="Google Shape;148;p29"/>
          <p:cNvSpPr/>
          <p:nvPr/>
        </p:nvSpPr>
        <p:spPr>
          <a:xfrm>
            <a:off x="927150" y="3590325"/>
            <a:ext cx="6743700" cy="917400"/>
          </a:xfrm>
          <a:prstGeom prst="rect">
            <a:avLst/>
          </a:prstGeom>
          <a:solidFill>
            <a:srgbClr val="938825"/>
          </a:solidFill>
          <a:ln w="38100" cap="flat" cmpd="sng">
            <a:solidFill>
              <a:srgbClr val="BC55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9"/>
          <p:cNvSpPr txBox="1"/>
          <p:nvPr/>
        </p:nvSpPr>
        <p:spPr>
          <a:xfrm>
            <a:off x="973950" y="3689600"/>
            <a:ext cx="6696900" cy="10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" sz="16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Elimina todas las cuentas de redes sociales que no uses y configura la privacidad de tus cuentas activas para controlar mejor tu imagen pública.</a:t>
            </a:r>
            <a:endParaRPr sz="160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0" name="Google Shape;150;p29"/>
          <p:cNvSpPr/>
          <p:nvPr/>
        </p:nvSpPr>
        <p:spPr>
          <a:xfrm>
            <a:off x="1485025" y="1266748"/>
            <a:ext cx="5728500" cy="15366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Toda la actividad desarrollada en las redes sociales forma parte de tu huella digital. 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Cada uno de los “</a:t>
            </a: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Me gusta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”, así como los </a:t>
            </a: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enlaces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 que compartes o simplemente visitas proporcionan mucha información sobre ti mismo, tus aficiones, tendencias políticas, intereses...</a:t>
            </a:r>
            <a:endParaRPr sz="160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 rot="10800000" flipH="1">
            <a:off x="2856525" y="2051206"/>
            <a:ext cx="7227300" cy="1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40" y="1266702"/>
            <a:ext cx="1158072" cy="78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7818" y="1100100"/>
            <a:ext cx="1394345" cy="66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9072" y="316426"/>
            <a:ext cx="831878" cy="6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9"/>
          <p:cNvSpPr txBox="1"/>
          <p:nvPr/>
        </p:nvSpPr>
        <p:spPr>
          <a:xfrm>
            <a:off x="2803350" y="3134675"/>
            <a:ext cx="2270700" cy="3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8C3743"/>
                </a:solidFill>
                <a:latin typeface="Cambria"/>
                <a:ea typeface="Cambria"/>
                <a:cs typeface="Cambria"/>
                <a:sym typeface="Cambria"/>
              </a:rPr>
              <a:t>Recomendaciones</a:t>
            </a:r>
            <a:endParaRPr sz="1800" b="1">
              <a:solidFill>
                <a:srgbClr val="8C374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/>
          <p:nvPr/>
        </p:nvSpPr>
        <p:spPr>
          <a:xfrm>
            <a:off x="8900" y="0"/>
            <a:ext cx="60759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0"/>
          <p:cNvSpPr txBox="1"/>
          <p:nvPr/>
        </p:nvSpPr>
        <p:spPr>
          <a:xfrm>
            <a:off x="438150" y="151525"/>
            <a:ext cx="5622600" cy="8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USO DE BUSCADORES Y VISITAS A SITIOS WEB, BLOGS...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2" name="Google Shape;162;p30"/>
          <p:cNvSpPr/>
          <p:nvPr/>
        </p:nvSpPr>
        <p:spPr>
          <a:xfrm>
            <a:off x="352300" y="3592025"/>
            <a:ext cx="8365800" cy="1338000"/>
          </a:xfrm>
          <a:prstGeom prst="rect">
            <a:avLst/>
          </a:prstGeom>
          <a:solidFill>
            <a:srgbClr val="938825"/>
          </a:solidFill>
          <a:ln w="38100" cap="flat" cmpd="sng">
            <a:solidFill>
              <a:srgbClr val="BC55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00875" y="1430875"/>
            <a:ext cx="6828900" cy="15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Cada vez que usas los servicios de Internet (buscadores, correo electrónico, sitios web…) dejas constancia de tus gustos, horarios, localización geográfica e intereses personales.  Al utilizar estos servicios gratuitos aceptas que esta información pueda ser compartida con terceros, a menudo con el pretexto de ofrecerte resultados de búsqueda y publicidad personalizada.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364800" y="3681275"/>
            <a:ext cx="8294100" cy="1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40000" lvl="0" indent="-204299" algn="l" rtl="0">
              <a:spcBef>
                <a:spcPts val="0"/>
              </a:spcBef>
              <a:spcAft>
                <a:spcPts val="0"/>
              </a:spcAft>
              <a:buClr>
                <a:srgbClr val="8C3743"/>
              </a:buClr>
              <a:buSzPts val="1800"/>
              <a:buFont typeface="Franklin Gothic"/>
              <a:buChar char="●"/>
            </a:pP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Aprende a navegar sin dejar rastro en internet: hay  buscadores que no rastrean ni recopilan datos personales, son los buscadores confidenciales: </a:t>
            </a:r>
            <a:r>
              <a:rPr lang="es" b="1" i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DuckDuckGo</a:t>
            </a:r>
            <a:r>
              <a:rPr lang="es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" b="1" i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StartPage</a:t>
            </a:r>
            <a:r>
              <a:rPr lang="es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" b="1" i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Lukol</a:t>
            </a:r>
            <a:r>
              <a:rPr lang="es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</a:t>
            </a:r>
            <a:r>
              <a:rPr lang="es" b="1" i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6"/>
              </a:rPr>
              <a:t>YaCy</a:t>
            </a:r>
            <a:r>
              <a:rPr lang="es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endParaRPr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540000" lvl="0" indent="-209550" algn="l" rtl="0">
              <a:spcBef>
                <a:spcPts val="0"/>
              </a:spcBef>
              <a:spcAft>
                <a:spcPts val="0"/>
              </a:spcAft>
              <a:buClr>
                <a:srgbClr val="8C3743"/>
              </a:buClr>
              <a:buSzPts val="1800"/>
              <a:buFont typeface="Franklin Gothic"/>
              <a:buChar char="●"/>
            </a:pP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Limita la instalación de</a:t>
            </a:r>
            <a:r>
              <a:rPr lang="es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cookies</a:t>
            </a: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 servicios similares y borra tus datos de navegación (historial, caché)</a:t>
            </a:r>
            <a:endParaRPr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3105150" y="3094275"/>
            <a:ext cx="21795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8C3743"/>
                </a:solidFill>
                <a:latin typeface="Cambria"/>
                <a:ea typeface="Cambria"/>
                <a:cs typeface="Cambria"/>
                <a:sym typeface="Cambria"/>
              </a:rPr>
              <a:t>Recomendaciones</a:t>
            </a:r>
            <a:endParaRPr sz="1800" b="1">
              <a:solidFill>
                <a:srgbClr val="8C374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/>
          <p:nvPr/>
        </p:nvSpPr>
        <p:spPr>
          <a:xfrm>
            <a:off x="8900" y="0"/>
            <a:ext cx="6526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>
            <a:off x="532850" y="75750"/>
            <a:ext cx="6045300" cy="8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USO DE DISPOSITIVOS MÓVILES Y SUS APLICACIONES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2" name="Google Shape;172;p31"/>
          <p:cNvSpPr txBox="1"/>
          <p:nvPr/>
        </p:nvSpPr>
        <p:spPr>
          <a:xfrm>
            <a:off x="267000" y="1199425"/>
            <a:ext cx="8520900" cy="35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11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3743"/>
              </a:buClr>
              <a:buSzPts val="1800"/>
              <a:buFont typeface="Cambria"/>
              <a:buChar char="●"/>
            </a:pPr>
            <a:r>
              <a:rPr lang="es">
                <a:latin typeface="Cambria"/>
                <a:ea typeface="Cambria"/>
                <a:cs typeface="Cambria"/>
                <a:sym typeface="Cambria"/>
              </a:rPr>
              <a:t>Algunos sitios web identifican los diferentes dispositivos desde los que accedes. Aunque muchas veces esto se hace como una forma de ayudar a proteger nuestras cuentas, es importante comprender qué información recogen sobre nuestros hábitos.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211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3743"/>
              </a:buClr>
              <a:buSzPts val="1800"/>
              <a:buFont typeface="Cambria"/>
              <a:buChar char="●"/>
            </a:pPr>
            <a:r>
              <a:rPr lang="es">
                <a:latin typeface="Cambria"/>
                <a:ea typeface="Cambria"/>
                <a:cs typeface="Cambria"/>
                <a:sym typeface="Cambria"/>
              </a:rPr>
              <a:t>En general los dispositivos móviles generan una huella digital más detallada que los ordenadores portátiles o de sobremesa debido a la configuración de sus aplicaciones específicas: datos de localización, identificadores personales...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						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3" name="Google Shape;173;p31"/>
          <p:cNvSpPr/>
          <p:nvPr/>
        </p:nvSpPr>
        <p:spPr>
          <a:xfrm>
            <a:off x="771975" y="3594775"/>
            <a:ext cx="7468500" cy="1164900"/>
          </a:xfrm>
          <a:prstGeom prst="rect">
            <a:avLst/>
          </a:prstGeom>
          <a:solidFill>
            <a:srgbClr val="938825"/>
          </a:solidFill>
          <a:ln w="38100" cap="flat" cmpd="sng">
            <a:solidFill>
              <a:srgbClr val="BC55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771975" y="3648175"/>
            <a:ext cx="7468500" cy="8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pesar de los sistemas de encriptado de los </a:t>
            </a:r>
            <a:r>
              <a:rPr lang="es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mensajes de WhatsApp,</a:t>
            </a: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la mejor forma de asegurar que eliminas tu huella es inhabilitar las copias de seguridad “en la nube”, o incluso borrar la aplicación en tu dispositivo y volver a instalarla para limpiar la base de datos.</a:t>
            </a:r>
            <a:endParaRPr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5" name="Google Shape;175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11420">
            <a:off x="8350646" y="3447758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1"/>
          <p:cNvSpPr txBox="1"/>
          <p:nvPr/>
        </p:nvSpPr>
        <p:spPr>
          <a:xfrm>
            <a:off x="3068100" y="3146350"/>
            <a:ext cx="2439600" cy="3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8C3743"/>
                </a:solidFill>
                <a:latin typeface="Cambria"/>
                <a:ea typeface="Cambria"/>
                <a:cs typeface="Cambria"/>
                <a:sym typeface="Cambria"/>
              </a:rPr>
              <a:t>Recomendación</a:t>
            </a:r>
            <a:endParaRPr sz="1600" b="1">
              <a:solidFill>
                <a:srgbClr val="8C374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707</Words>
  <Application>Microsoft Office PowerPoint</Application>
  <PresentationFormat>Presentación en pantalla (16:9)</PresentationFormat>
  <Paragraphs>90</Paragraphs>
  <Slides>12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21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3</cp:revision>
  <dcterms:modified xsi:type="dcterms:W3CDTF">2019-07-18T15:03:06Z</dcterms:modified>
</cp:coreProperties>
</file>