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8"/>
  </p:notesMasterIdLst>
  <p:sldIdLst>
    <p:sldId id="270" r:id="rId2"/>
    <p:sldId id="271"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9144000" cy="5143500" type="screen16x9"/>
  <p:notesSz cx="6858000" cy="9144000"/>
  <p:embeddedFontLst>
    <p:embeddedFont>
      <p:font typeface="Calibri" panose="020F0502020204030204" pitchFamily="34" charset="0"/>
      <p:regular r:id="rId19"/>
      <p:bold r:id="rId20"/>
      <p:italic r:id="rId21"/>
      <p:boldItalic r:id="rId22"/>
    </p:embeddedFont>
    <p:embeddedFont>
      <p:font typeface="Verdana" panose="020B0604030504040204" pitchFamily="34" charset="0"/>
      <p:regular r:id="rId23"/>
      <p:bold r:id="rId24"/>
      <p:italic r:id="rId25"/>
      <p:boldItalic r:id="rId26"/>
    </p:embeddedFont>
    <p:embeddedFont>
      <p:font typeface="Franklin Gothic" panose="020B0604020202020204" charset="0"/>
      <p:bold r:id="rId27"/>
    </p:embeddedFont>
    <p:embeddedFont>
      <p:font typeface="Candara" panose="020E0502030303020204" pitchFamily="34" charset="0"/>
      <p:regular r:id="rId28"/>
      <p:bold r:id="rId29"/>
      <p:italic r:id="rId30"/>
      <p:boldItalic r:id="rId31"/>
    </p:embeddedFont>
    <p:embeddedFont>
      <p:font typeface="Cambria" panose="02040503050406030204" pitchFamily="18"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3E5C05B-F43E-4D0E-B3DD-B83C283F2CB9}">
  <a:tblStyle styleId="{A3E5C05B-F43E-4D0E-B3DD-B83C283F2CB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6" d="100"/>
          <a:sy n="146" d="100"/>
        </p:scale>
        <p:origin x="600" y="10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font" Target="fonts/font1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557715fd60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g557715fd60_0_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557715fd60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g557715fd60_0_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3dc82ffcf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g3dc82ffcfd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0" name="Google Shape;19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 name="Google Shape;6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5561a7acca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g5561a7acca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5561a7acca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g5561a7acca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5561a7acca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g5561a7acca_0_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557715fd6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g557715fd60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557715fd60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g557715fd60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marR="0" lvl="0" indent="-342900" algn="ctr"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www.lucidpress.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tiki-toki.com/" TargetMode="External"/><Relationship Id="rId4" Type="http://schemas.openxmlformats.org/officeDocument/2006/relationships/hyperlink" Target="https://piktochart.com/"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audacityteam.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online-video-cutter.com/es/" TargetMode="External"/><Relationship Id="rId4" Type="http://schemas.openxmlformats.org/officeDocument/2006/relationships/hyperlink" Target="https://www.youtube.com/?gl=ES&amp;hl=e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hippovideo.io/"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bearaudiotool.com/sp/"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es.wordpress.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portfolium.com/" TargetMode="External"/><Relationship Id="rId4" Type="http://schemas.openxmlformats.org/officeDocument/2006/relationships/hyperlink" Target="https://gsuite.google.es/intl/es/products/site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guiesbibtic.upf.edu/signatura-cientifica/esp/normalitzacio"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knovio.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google.es/intl/es/slides/about/" TargetMode="External"/><Relationship Id="rId4" Type="http://schemas.openxmlformats.org/officeDocument/2006/relationships/hyperlink" Target="https://prezi.com/e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swipe.to/"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sway.office.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draw.io/"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lucidchart.com/pages/es" TargetMode="External"/><Relationship Id="rId4" Type="http://schemas.openxmlformats.org/officeDocument/2006/relationships/hyperlink" Target="https://www.gliffy.co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canva.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genial.ly/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3. Creación de contenido digital: 3.1. Desarrollo de contenidos digitales: </a:t>
            </a:r>
            <a:b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1. Crea y gestiona espacios web donde publicar contenidos</a:t>
            </a:r>
            <a:r>
              <a:rPr lang="es-ES" sz="1100" dirty="0">
                <a:latin typeface="Bliss Pro" panose="02000506050000020004" pitchFamily="50" charset="0"/>
                <a:ea typeface="Calibri" panose="020F0502020204030204" pitchFamily="34" charset="0"/>
              </a:rPr>
              <a:t> </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14923132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0"/>
          <p:cNvSpPr/>
          <p:nvPr/>
        </p:nvSpPr>
        <p:spPr>
          <a:xfrm>
            <a:off x="0" y="-1300"/>
            <a:ext cx="62364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20"/>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PARA LA CREACIÓN DE CARTELES, PÓSTERS</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Y PUBLICACIONES </a:t>
            </a:r>
            <a:endParaRPr sz="2400" b="1" i="0" u="none" strike="noStrike" cap="none">
              <a:solidFill>
                <a:srgbClr val="FFFFFF"/>
              </a:solidFill>
              <a:latin typeface="Franklin Gothic"/>
              <a:ea typeface="Franklin Gothic"/>
              <a:cs typeface="Franklin Gothic"/>
              <a:sym typeface="Franklin Gothic"/>
            </a:endParaRPr>
          </a:p>
        </p:txBody>
      </p:sp>
      <p:sp>
        <p:nvSpPr>
          <p:cNvPr id="133" name="Google Shape;133;p20"/>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20"/>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35" name="Google Shape;135;p20"/>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136" name="Google Shape;136;p20"/>
          <p:cNvGraphicFramePr/>
          <p:nvPr/>
        </p:nvGraphicFramePr>
        <p:xfrm>
          <a:off x="952500" y="1619250"/>
          <a:ext cx="7239000" cy="3913542"/>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Permite diseñar publicaciones, carteles y otros elementos gráficos desde el navegador web. Excelente integración con los productos Google permitiendo conectividad directa con Drive guardando allí los resultados obtenidos para su uso posterior. Recomendado para importar trabajos creados con InDeisgn y editarlos por web. </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Permite crear infografías muy vistosas sin conocimientos de diseño o maquetación. Ofrece multitud de plantillas con la posibilidad de añadir elementos gráficos propios. Recomendado para la creación de infografías para descargar o incrustar en un sitio web. </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Permite crear líneas de tiempo interactivas para ser compartidas en un entorno web. Ofrece la posibilidad de añadir imágenes y videos, así como efectos 3D. Recomendado para la creación de cronologías visuales.</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37" name="Google Shape;137;p20">
            <a:hlinkClick r:id="rId3"/>
          </p:cNvPr>
          <p:cNvSpPr txBox="1"/>
          <p:nvPr/>
        </p:nvSpPr>
        <p:spPr>
          <a:xfrm>
            <a:off x="956475" y="161925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a:solidFill>
                  <a:srgbClr val="FFFFFF"/>
                </a:solidFill>
              </a:rPr>
              <a:t>LUCIDPRESS</a:t>
            </a:r>
            <a:endParaRPr>
              <a:solidFill>
                <a:srgbClr val="FFFFFF"/>
              </a:solidFill>
              <a:highlight>
                <a:srgbClr val="449C39"/>
              </a:highlight>
            </a:endParaRPr>
          </a:p>
        </p:txBody>
      </p:sp>
      <p:sp>
        <p:nvSpPr>
          <p:cNvPr id="138" name="Google Shape;138;p20">
            <a:hlinkClick r:id="rId4"/>
          </p:cNvPr>
          <p:cNvSpPr txBox="1"/>
          <p:nvPr/>
        </p:nvSpPr>
        <p:spPr>
          <a:xfrm>
            <a:off x="956475" y="30594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a:solidFill>
                  <a:srgbClr val="FFFFFF"/>
                </a:solidFill>
              </a:rPr>
              <a:t>PIKTOCHART</a:t>
            </a:r>
            <a:endParaRPr>
              <a:solidFill>
                <a:srgbClr val="FFFFFF"/>
              </a:solidFill>
              <a:highlight>
                <a:srgbClr val="449C39"/>
              </a:highlight>
            </a:endParaRPr>
          </a:p>
        </p:txBody>
      </p:sp>
      <p:sp>
        <p:nvSpPr>
          <p:cNvPr id="139" name="Google Shape;139;p20">
            <a:hlinkClick r:id="rId5"/>
          </p:cNvPr>
          <p:cNvSpPr txBox="1"/>
          <p:nvPr/>
        </p:nvSpPr>
        <p:spPr>
          <a:xfrm>
            <a:off x="956475" y="42900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TIKI-TOKI</a:t>
            </a:r>
            <a:endParaRPr sz="1800">
              <a:solidFill>
                <a:srgbClr val="FFFFFF"/>
              </a:solidFill>
              <a:highlight>
                <a:srgbClr val="449C39"/>
              </a:high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1"/>
          <p:cNvSpPr/>
          <p:nvPr/>
        </p:nvSpPr>
        <p:spPr>
          <a:xfrm>
            <a:off x="0" y="-1300"/>
            <a:ext cx="47634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1"/>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PARA LA CREACIÓN Y GESTIÓN </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DE AUDIO Y VIDEO</a:t>
            </a:r>
            <a:endParaRPr sz="2400" b="1" i="0" u="none" strike="noStrike" cap="none">
              <a:solidFill>
                <a:srgbClr val="FFFFFF"/>
              </a:solidFill>
              <a:latin typeface="Franklin Gothic"/>
              <a:ea typeface="Franklin Gothic"/>
              <a:cs typeface="Franklin Gothic"/>
              <a:sym typeface="Franklin Gothic"/>
            </a:endParaRPr>
          </a:p>
        </p:txBody>
      </p:sp>
      <p:sp>
        <p:nvSpPr>
          <p:cNvPr id="146" name="Google Shape;146;p21"/>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21"/>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48" name="Google Shape;148;p21"/>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149" name="Google Shape;149;p21"/>
          <p:cNvGraphicFramePr/>
          <p:nvPr/>
        </p:nvGraphicFramePr>
        <p:xfrm>
          <a:off x="952500" y="1619250"/>
          <a:ext cx="7239000" cy="3492918"/>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Herramienta open source de edición de audio. Es multiplataforma y permite editar, manipular, añadir efectos sonoros, además de exportarlos a diferentes formatos. Recomendada para editar audios sin importar el nivel, abarca desde funciones sencillas a soluciones profesionales. </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Plataforma para alojar videos y compartirlos mediante web. Ofrece la opción de gestionar los videos, así como mostrar analiticas de visionado y estadísticas de uso. Recomendado para compartir un video en la web y gestionar su acceso.</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Permite recortar o girar un video rápidamente desde el navegador web, sin tener que darse de alta a un servicio o descargar un programa. Recomendado para realizar una edición básica de un video grabado.</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50" name="Google Shape;150;p21">
            <a:hlinkClick r:id="rId3"/>
          </p:cNvPr>
          <p:cNvSpPr txBox="1"/>
          <p:nvPr/>
        </p:nvSpPr>
        <p:spPr>
          <a:xfrm>
            <a:off x="956475" y="161925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AUDACITY</a:t>
            </a:r>
            <a:endParaRPr sz="1800">
              <a:solidFill>
                <a:srgbClr val="FFFFFF"/>
              </a:solidFill>
              <a:highlight>
                <a:srgbClr val="449C39"/>
              </a:highlight>
            </a:endParaRPr>
          </a:p>
        </p:txBody>
      </p:sp>
      <p:sp>
        <p:nvSpPr>
          <p:cNvPr id="151" name="Google Shape;151;p21">
            <a:hlinkClick r:id="rId4"/>
          </p:cNvPr>
          <p:cNvSpPr txBox="1"/>
          <p:nvPr/>
        </p:nvSpPr>
        <p:spPr>
          <a:xfrm>
            <a:off x="956475" y="284985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YOUTUBE</a:t>
            </a:r>
            <a:endParaRPr sz="1800">
              <a:solidFill>
                <a:srgbClr val="FFFFFF"/>
              </a:solidFill>
              <a:highlight>
                <a:srgbClr val="449C39"/>
              </a:highlight>
            </a:endParaRPr>
          </a:p>
        </p:txBody>
      </p:sp>
      <p:sp>
        <p:nvSpPr>
          <p:cNvPr id="152" name="Google Shape;152;p21">
            <a:hlinkClick r:id="rId5"/>
          </p:cNvPr>
          <p:cNvSpPr txBox="1"/>
          <p:nvPr/>
        </p:nvSpPr>
        <p:spPr>
          <a:xfrm>
            <a:off x="956475" y="3870900"/>
            <a:ext cx="1348500" cy="54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200">
                <a:solidFill>
                  <a:srgbClr val="FFFFFF"/>
                </a:solidFill>
              </a:rPr>
              <a:t>ONLINE </a:t>
            </a:r>
            <a:endParaRPr sz="1200">
              <a:solidFill>
                <a:srgbClr val="FFFFFF"/>
              </a:solidFill>
            </a:endParaRPr>
          </a:p>
          <a:p>
            <a:pPr marL="0" lvl="0" indent="0" algn="l" rtl="0">
              <a:spcBef>
                <a:spcPts val="0"/>
              </a:spcBef>
              <a:spcAft>
                <a:spcPts val="0"/>
              </a:spcAft>
              <a:buNone/>
            </a:pPr>
            <a:r>
              <a:rPr lang="es" sz="1200">
                <a:solidFill>
                  <a:srgbClr val="FFFFFF"/>
                </a:solidFill>
              </a:rPr>
              <a:t>VIDEO CUTTER</a:t>
            </a:r>
            <a:endParaRPr sz="1200">
              <a:solidFill>
                <a:srgbClr val="FFFFFF"/>
              </a:solidFill>
              <a:highlight>
                <a:srgbClr val="449C39"/>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2"/>
          <p:cNvSpPr/>
          <p:nvPr/>
        </p:nvSpPr>
        <p:spPr>
          <a:xfrm>
            <a:off x="0" y="-1300"/>
            <a:ext cx="47634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22"/>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PARA LA CREACIÓN Y GESTIÓN </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DE AUDIO Y VIDEO</a:t>
            </a:r>
            <a:endParaRPr sz="2400" b="1" i="0" u="none" strike="noStrike" cap="none">
              <a:solidFill>
                <a:srgbClr val="FFFFFF"/>
              </a:solidFill>
              <a:latin typeface="Franklin Gothic"/>
              <a:ea typeface="Franklin Gothic"/>
              <a:cs typeface="Franklin Gothic"/>
              <a:sym typeface="Franklin Gothic"/>
            </a:endParaRPr>
          </a:p>
        </p:txBody>
      </p:sp>
      <p:sp>
        <p:nvSpPr>
          <p:cNvPr id="159" name="Google Shape;159;p22"/>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22"/>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61" name="Google Shape;161;p22"/>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162" name="Google Shape;162;p22"/>
          <p:cNvGraphicFramePr/>
          <p:nvPr/>
        </p:nvGraphicFramePr>
        <p:xfrm>
          <a:off x="952500" y="1619250"/>
          <a:ext cx="7239000" cy="2258508"/>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Permite editar video online sin tener que instalar ningún programa. Ofrece muchas posibilidades de edición, así como la descarga del video una vez finalizado. Recomendado para crear o editar un video directamente desde la web. </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Permite crear, editar y añadir efectos a los archivos de audio. Funciona directamente desde el navegador ofreciendo la posibilidad de guardar el archivo en el disco duro del ordenador. Recomendado para editar o manipular un audio sin necesidad de tener instalado un programa específico. </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63" name="Google Shape;163;p22">
            <a:hlinkClick r:id="rId3"/>
          </p:cNvPr>
          <p:cNvSpPr txBox="1"/>
          <p:nvPr/>
        </p:nvSpPr>
        <p:spPr>
          <a:xfrm>
            <a:off x="956475" y="161925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a:solidFill>
                  <a:srgbClr val="FFFFFF"/>
                </a:solidFill>
              </a:rPr>
              <a:t>HIPPO VIDEO</a:t>
            </a:r>
            <a:endParaRPr>
              <a:solidFill>
                <a:srgbClr val="FFFFFF"/>
              </a:solidFill>
              <a:highlight>
                <a:srgbClr val="449C39"/>
              </a:highlight>
            </a:endParaRPr>
          </a:p>
        </p:txBody>
      </p:sp>
      <p:sp>
        <p:nvSpPr>
          <p:cNvPr id="164" name="Google Shape;164;p22">
            <a:hlinkClick r:id="rId4"/>
          </p:cNvPr>
          <p:cNvSpPr txBox="1"/>
          <p:nvPr/>
        </p:nvSpPr>
        <p:spPr>
          <a:xfrm>
            <a:off x="956475" y="26403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a:solidFill>
                  <a:srgbClr val="FFFFFF"/>
                </a:solidFill>
              </a:rPr>
              <a:t>BEARAUDIO</a:t>
            </a:r>
            <a:endParaRPr>
              <a:solidFill>
                <a:srgbClr val="FFFFFF"/>
              </a:solidFill>
              <a:highlight>
                <a:srgbClr val="449C39"/>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3"/>
          <p:cNvSpPr/>
          <p:nvPr/>
        </p:nvSpPr>
        <p:spPr>
          <a:xfrm>
            <a:off x="0" y="-1300"/>
            <a:ext cx="53085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23"/>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PARA LA CREACIÓN Y GESTIÓN </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DE BLOGS Y PÁGINAS PERSONALES</a:t>
            </a:r>
            <a:endParaRPr sz="2400" b="1" i="0" u="none" strike="noStrike" cap="none">
              <a:solidFill>
                <a:srgbClr val="FFFFFF"/>
              </a:solidFill>
              <a:latin typeface="Franklin Gothic"/>
              <a:ea typeface="Franklin Gothic"/>
              <a:cs typeface="Franklin Gothic"/>
              <a:sym typeface="Franklin Gothic"/>
            </a:endParaRPr>
          </a:p>
        </p:txBody>
      </p:sp>
      <p:sp>
        <p:nvSpPr>
          <p:cNvPr id="171" name="Google Shape;171;p23"/>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23"/>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73" name="Google Shape;173;p23"/>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174" name="Google Shape;174;p23"/>
          <p:cNvGraphicFramePr/>
          <p:nvPr/>
        </p:nvGraphicFramePr>
        <p:xfrm>
          <a:off x="952500" y="1619250"/>
          <a:ext cx="7239000" cy="3913542"/>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dirty="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Permite crear un blog o página web con muchas opciones de edición sin necesidad de tener conocimientos de maquetación web. Ofrece alojamiento gratuito utilizando su propio dominio y herramientas de analitica para posicionar el blog en las primeras posiciones de una búsqueda. Recomendado para crear un blog profesional con idea de ubicarlo en un futuro en un dominio propio. </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Solución de Google para crear una página web simple donde alojar y publicar los contenidos multimedia elaborados. Recomendado para crear un portfolio web personal en muy pocos clicks vinculado a tus archivos almacenados en Drive</a:t>
                      </a:r>
                      <a:r>
                        <a:rPr lang="es" sz="1100">
                          <a:solidFill>
                            <a:schemeClr val="dk1"/>
                          </a:solidFill>
                        </a:rPr>
                        <a:t>. </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s" sz="1200" dirty="0">
                          <a:solidFill>
                            <a:schemeClr val="dk1"/>
                          </a:solidFill>
                          <a:latin typeface="Cambria"/>
                          <a:ea typeface="Cambria"/>
                          <a:cs typeface="Cambria"/>
                          <a:sym typeface="Cambria"/>
                        </a:rPr>
                        <a:t>Permite la crear un portfolio personal sincronizado con las herramientas de Google, Prezi y Linkedin. Además ofrece la posibilidad de interactuar mediante una red social propia donde compartir conocimientos y habilidades. Recomendado para crear un portfolio digital vinculado a empresas y el mundo académico.</a:t>
                      </a:r>
                      <a:endParaRPr sz="12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75" name="Google Shape;175;p23">
            <a:hlinkClick r:id="rId3"/>
          </p:cNvPr>
          <p:cNvSpPr txBox="1"/>
          <p:nvPr/>
        </p:nvSpPr>
        <p:spPr>
          <a:xfrm>
            <a:off x="956474" y="1619250"/>
            <a:ext cx="1350307"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300" dirty="0">
                <a:solidFill>
                  <a:srgbClr val="FFFFFF"/>
                </a:solidFill>
              </a:rPr>
              <a:t>WORDPRESS</a:t>
            </a:r>
            <a:endParaRPr sz="1300" dirty="0">
              <a:solidFill>
                <a:srgbClr val="FFFFFF"/>
              </a:solidFill>
              <a:highlight>
                <a:srgbClr val="449C39"/>
              </a:highlight>
            </a:endParaRPr>
          </a:p>
        </p:txBody>
      </p:sp>
      <p:sp>
        <p:nvSpPr>
          <p:cNvPr id="176" name="Google Shape;176;p23">
            <a:hlinkClick r:id="rId4"/>
          </p:cNvPr>
          <p:cNvSpPr txBox="1"/>
          <p:nvPr/>
        </p:nvSpPr>
        <p:spPr>
          <a:xfrm>
            <a:off x="956475" y="30594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200">
                <a:solidFill>
                  <a:srgbClr val="FFFFFF"/>
                </a:solidFill>
              </a:rPr>
              <a:t>GOOGLE SITES</a:t>
            </a:r>
            <a:endParaRPr sz="1200">
              <a:solidFill>
                <a:srgbClr val="FFFFFF"/>
              </a:solidFill>
              <a:highlight>
                <a:srgbClr val="449C39"/>
              </a:highlight>
            </a:endParaRPr>
          </a:p>
        </p:txBody>
      </p:sp>
      <p:sp>
        <p:nvSpPr>
          <p:cNvPr id="177" name="Google Shape;177;p23">
            <a:hlinkClick r:id="rId5"/>
          </p:cNvPr>
          <p:cNvSpPr txBox="1"/>
          <p:nvPr/>
        </p:nvSpPr>
        <p:spPr>
          <a:xfrm>
            <a:off x="956475" y="4080450"/>
            <a:ext cx="1348500" cy="393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a:solidFill>
                  <a:srgbClr val="FFFFFF"/>
                </a:solidFill>
              </a:rPr>
              <a:t>PORTFOLIUM</a:t>
            </a:r>
            <a:endParaRPr>
              <a:solidFill>
                <a:srgbClr val="FFFFFF"/>
              </a:solidFill>
              <a:highlight>
                <a:srgbClr val="449C39"/>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4"/>
          <p:cNvSpPr/>
          <p:nvPr/>
        </p:nvSpPr>
        <p:spPr>
          <a:xfrm>
            <a:off x="8900" y="0"/>
            <a:ext cx="5538600" cy="10161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24"/>
          <p:cNvSpPr txBox="1"/>
          <p:nvPr/>
        </p:nvSpPr>
        <p:spPr>
          <a:xfrm>
            <a:off x="306300" y="210450"/>
            <a:ext cx="4896900" cy="595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s" sz="2400" b="1">
                <a:solidFill>
                  <a:srgbClr val="FFFFFF"/>
                </a:solidFill>
                <a:latin typeface="Franklin Gothic"/>
                <a:ea typeface="Franklin Gothic"/>
                <a:cs typeface="Franklin Gothic"/>
                <a:sym typeface="Franklin Gothic"/>
              </a:rPr>
              <a:t>¿QUÉ ES LA FIRMA NORMALIZADA?</a:t>
            </a:r>
            <a:endParaRPr sz="2400" b="1" i="0" u="none" strike="noStrike" cap="none">
              <a:solidFill>
                <a:srgbClr val="FFFFFF"/>
              </a:solidFill>
              <a:latin typeface="Franklin Gothic"/>
              <a:ea typeface="Franklin Gothic"/>
              <a:cs typeface="Franklin Gothic"/>
              <a:sym typeface="Franklin Gothic"/>
            </a:endParaRPr>
          </a:p>
        </p:txBody>
      </p:sp>
      <p:sp>
        <p:nvSpPr>
          <p:cNvPr id="184" name="Google Shape;184;p24"/>
          <p:cNvSpPr txBox="1"/>
          <p:nvPr/>
        </p:nvSpPr>
        <p:spPr>
          <a:xfrm>
            <a:off x="-8850" y="1424250"/>
            <a:ext cx="9161700" cy="1048800"/>
          </a:xfrm>
          <a:prstGeom prst="rect">
            <a:avLst/>
          </a:prstGeom>
          <a:solidFill>
            <a:srgbClr val="449C39"/>
          </a:solidFill>
          <a:ln>
            <a:noFill/>
          </a:ln>
        </p:spPr>
        <p:txBody>
          <a:bodyPr spcFirstLastPara="1" wrap="square" lIns="91425" tIns="91425" rIns="91425" bIns="91425" anchor="t" anchorCtr="0">
            <a:noAutofit/>
          </a:bodyPr>
          <a:lstStyle/>
          <a:p>
            <a:pPr marL="72000" marR="72000" lvl="0" indent="0" algn="l" rtl="0">
              <a:lnSpc>
                <a:spcPct val="115000"/>
              </a:lnSpc>
              <a:spcBef>
                <a:spcPts val="0"/>
              </a:spcBef>
              <a:spcAft>
                <a:spcPts val="0"/>
              </a:spcAft>
              <a:buClr>
                <a:srgbClr val="000000"/>
              </a:buClr>
              <a:buSzPts val="1800"/>
              <a:buFont typeface="Arial"/>
              <a:buNone/>
            </a:pPr>
            <a:r>
              <a:rPr lang="es" sz="1800">
                <a:solidFill>
                  <a:srgbClr val="FFFFFF"/>
                </a:solidFill>
                <a:latin typeface="Franklin Gothic"/>
                <a:ea typeface="Franklin Gothic"/>
                <a:cs typeface="Franklin Gothic"/>
                <a:sym typeface="Franklin Gothic"/>
              </a:rPr>
              <a:t>Es la forma como se introduce el nombre y apellidos en la elaboración de un trabajo académico para que en todos los materiales realizados tengan la misma identificación y puedan ser identificados bajo una misma autoría.</a:t>
            </a:r>
            <a:endParaRPr sz="1800">
              <a:solidFill>
                <a:srgbClr val="FFFFFF"/>
              </a:solidFill>
              <a:latin typeface="Franklin Gothic"/>
              <a:ea typeface="Franklin Gothic"/>
              <a:cs typeface="Franklin Gothic"/>
              <a:sym typeface="Franklin Gothic"/>
            </a:endParaRPr>
          </a:p>
        </p:txBody>
      </p:sp>
      <p:sp>
        <p:nvSpPr>
          <p:cNvPr id="185" name="Google Shape;185;p24"/>
          <p:cNvSpPr/>
          <p:nvPr/>
        </p:nvSpPr>
        <p:spPr>
          <a:xfrm>
            <a:off x="3767100" y="2678150"/>
            <a:ext cx="5376900" cy="2018100"/>
          </a:xfrm>
          <a:prstGeom prst="rect">
            <a:avLst/>
          </a:prstGeom>
          <a:solidFill>
            <a:srgbClr val="AF5F3C"/>
          </a:solidFill>
          <a:ln w="38100" cap="flat" cmpd="sng">
            <a:solidFill>
              <a:srgbClr val="E8B79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24"/>
          <p:cNvSpPr txBox="1"/>
          <p:nvPr/>
        </p:nvSpPr>
        <p:spPr>
          <a:xfrm>
            <a:off x="3767100" y="2848500"/>
            <a:ext cx="5220600" cy="650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a:solidFill>
                  <a:srgbClr val="FFFFFF"/>
                </a:solidFill>
                <a:latin typeface="Franklin Gothic"/>
                <a:ea typeface="Franklin Gothic"/>
                <a:cs typeface="Franklin Gothic"/>
                <a:sym typeface="Franklin Gothic"/>
              </a:rPr>
              <a:t>Utilizar una firma normalizada permite:</a:t>
            </a:r>
            <a:endParaRPr>
              <a:solidFill>
                <a:srgbClr val="FFFFFF"/>
              </a:solidFill>
              <a:latin typeface="Franklin Gothic"/>
              <a:ea typeface="Franklin Gothic"/>
              <a:cs typeface="Franklin Gothic"/>
              <a:sym typeface="Franklin Gothic"/>
            </a:endParaRPr>
          </a:p>
          <a:p>
            <a:pPr marL="0" lvl="0" indent="0" algn="l" rtl="0">
              <a:lnSpc>
                <a:spcPct val="115000"/>
              </a:lnSpc>
              <a:spcBef>
                <a:spcPts val="0"/>
              </a:spcBef>
              <a:spcAft>
                <a:spcPts val="0"/>
              </a:spcAft>
              <a:buClr>
                <a:schemeClr val="dk1"/>
              </a:buClr>
              <a:buSzPts val="1100"/>
              <a:buFont typeface="Arial"/>
              <a:buNone/>
            </a:pPr>
            <a:endParaRPr>
              <a:solidFill>
                <a:srgbClr val="FFFFFF"/>
              </a:solidFill>
              <a:latin typeface="Franklin Gothic"/>
              <a:ea typeface="Franklin Gothic"/>
              <a:cs typeface="Franklin Gothic"/>
              <a:sym typeface="Franklin Gothic"/>
            </a:endParaRPr>
          </a:p>
          <a:p>
            <a:pPr marL="457200" lvl="0" indent="-317500" algn="l" rtl="0">
              <a:lnSpc>
                <a:spcPct val="115000"/>
              </a:lnSpc>
              <a:spcBef>
                <a:spcPts val="0"/>
              </a:spcBef>
              <a:spcAft>
                <a:spcPts val="0"/>
              </a:spcAft>
              <a:buClr>
                <a:srgbClr val="FFFFFF"/>
              </a:buClr>
              <a:buSzPts val="1400"/>
              <a:buFont typeface="Franklin Gothic"/>
              <a:buChar char="●"/>
            </a:pPr>
            <a:r>
              <a:rPr lang="es">
                <a:solidFill>
                  <a:srgbClr val="FFFFFF"/>
                </a:solidFill>
                <a:latin typeface="Franklin Gothic"/>
                <a:ea typeface="Franklin Gothic"/>
                <a:cs typeface="Franklin Gothic"/>
                <a:sym typeface="Franklin Gothic"/>
              </a:rPr>
              <a:t>Ser correctamente indexados</a:t>
            </a:r>
            <a:endParaRPr>
              <a:solidFill>
                <a:srgbClr val="FFFFFF"/>
              </a:solidFill>
              <a:latin typeface="Franklin Gothic"/>
              <a:ea typeface="Franklin Gothic"/>
              <a:cs typeface="Franklin Gothic"/>
              <a:sym typeface="Franklin Gothic"/>
            </a:endParaRPr>
          </a:p>
          <a:p>
            <a:pPr marL="457200" lvl="0" indent="-317500" algn="l" rtl="0">
              <a:lnSpc>
                <a:spcPct val="115000"/>
              </a:lnSpc>
              <a:spcBef>
                <a:spcPts val="0"/>
              </a:spcBef>
              <a:spcAft>
                <a:spcPts val="0"/>
              </a:spcAft>
              <a:buClr>
                <a:srgbClr val="FFFFFF"/>
              </a:buClr>
              <a:buSzPts val="1400"/>
              <a:buFont typeface="Franklin Gothic"/>
              <a:buChar char="●"/>
            </a:pPr>
            <a:r>
              <a:rPr lang="es">
                <a:solidFill>
                  <a:srgbClr val="FFFFFF"/>
                </a:solidFill>
                <a:latin typeface="Franklin Gothic"/>
                <a:ea typeface="Franklin Gothic"/>
                <a:cs typeface="Franklin Gothic"/>
                <a:sym typeface="Franklin Gothic"/>
              </a:rPr>
              <a:t>Distinguirse de otros autores con nombre iguales</a:t>
            </a:r>
            <a:endParaRPr>
              <a:solidFill>
                <a:srgbClr val="FFFFFF"/>
              </a:solidFill>
              <a:latin typeface="Franklin Gothic"/>
              <a:ea typeface="Franklin Gothic"/>
              <a:cs typeface="Franklin Gothic"/>
              <a:sym typeface="Franklin Gothic"/>
            </a:endParaRPr>
          </a:p>
          <a:p>
            <a:pPr marL="457200" marR="0" lvl="0" indent="-317500" algn="l" rtl="0">
              <a:lnSpc>
                <a:spcPct val="100000"/>
              </a:lnSpc>
              <a:spcBef>
                <a:spcPts val="0"/>
              </a:spcBef>
              <a:spcAft>
                <a:spcPts val="0"/>
              </a:spcAft>
              <a:buClr>
                <a:srgbClr val="FFFFFF"/>
              </a:buClr>
              <a:buSzPts val="1400"/>
              <a:buFont typeface="Franklin Gothic"/>
              <a:buChar char="●"/>
            </a:pPr>
            <a:r>
              <a:rPr lang="es">
                <a:solidFill>
                  <a:srgbClr val="FFFFFF"/>
                </a:solidFill>
                <a:latin typeface="Franklin Gothic"/>
                <a:ea typeface="Franklin Gothic"/>
                <a:cs typeface="Franklin Gothic"/>
                <a:sym typeface="Franklin Gothic"/>
              </a:rPr>
              <a:t>Aumentar la visibilidad y el factor de impacto de las publicaciones.</a:t>
            </a:r>
            <a:br>
              <a:rPr lang="es">
                <a:solidFill>
                  <a:srgbClr val="FFFFFF"/>
                </a:solidFill>
                <a:latin typeface="Franklin Gothic"/>
                <a:ea typeface="Franklin Gothic"/>
                <a:cs typeface="Franklin Gothic"/>
                <a:sym typeface="Franklin Gothic"/>
              </a:rPr>
            </a:br>
            <a:endParaRPr sz="1400" b="0" i="0" u="none" strike="noStrike" cap="none">
              <a:solidFill>
                <a:srgbClr val="FFFFFF"/>
              </a:solidFill>
              <a:latin typeface="Arial"/>
              <a:ea typeface="Arial"/>
              <a:cs typeface="Arial"/>
              <a:sym typeface="Arial"/>
            </a:endParaRPr>
          </a:p>
        </p:txBody>
      </p:sp>
      <p:pic>
        <p:nvPicPr>
          <p:cNvPr id="187" name="Google Shape;187;p24"/>
          <p:cNvPicPr preferRelativeResize="0"/>
          <p:nvPr/>
        </p:nvPicPr>
        <p:blipFill>
          <a:blip r:embed="rId3">
            <a:alphaModFix/>
          </a:blip>
          <a:stretch>
            <a:fillRect/>
          </a:stretch>
        </p:blipFill>
        <p:spPr>
          <a:xfrm>
            <a:off x="927150" y="2678150"/>
            <a:ext cx="1662525" cy="16625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5"/>
          <p:cNvSpPr/>
          <p:nvPr/>
        </p:nvSpPr>
        <p:spPr>
          <a:xfrm>
            <a:off x="1359150" y="954125"/>
            <a:ext cx="6425700" cy="7569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25"/>
          <p:cNvSpPr/>
          <p:nvPr/>
        </p:nvSpPr>
        <p:spPr>
          <a:xfrm>
            <a:off x="1359150" y="1711025"/>
            <a:ext cx="6425700" cy="3026400"/>
          </a:xfrm>
          <a:prstGeom prst="rect">
            <a:avLst/>
          </a:prstGeom>
          <a:solidFill>
            <a:srgbClr val="DDE4E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25"/>
          <p:cNvSpPr txBox="1"/>
          <p:nvPr/>
        </p:nvSpPr>
        <p:spPr>
          <a:xfrm>
            <a:off x="2780625" y="1015775"/>
            <a:ext cx="4242300" cy="579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2400" b="1" i="0" u="none" strike="noStrike" cap="none">
                <a:solidFill>
                  <a:srgbClr val="FFFFFF"/>
                </a:solidFill>
                <a:latin typeface="Franklin Gothic"/>
                <a:ea typeface="Franklin Gothic"/>
                <a:cs typeface="Franklin Gothic"/>
                <a:sym typeface="Franklin Gothic"/>
              </a:rPr>
              <a:t>PARA SABER MÁS...</a:t>
            </a:r>
            <a:endParaRPr sz="2400" b="1" i="0" u="none" strike="noStrike" cap="none">
              <a:solidFill>
                <a:srgbClr val="FFFFFF"/>
              </a:solidFill>
              <a:latin typeface="Franklin Gothic"/>
              <a:ea typeface="Franklin Gothic"/>
              <a:cs typeface="Franklin Gothic"/>
              <a:sym typeface="Franklin Gothic"/>
            </a:endParaRPr>
          </a:p>
        </p:txBody>
      </p:sp>
      <p:sp>
        <p:nvSpPr>
          <p:cNvPr id="195" name="Google Shape;195;p25"/>
          <p:cNvSpPr txBox="1"/>
          <p:nvPr/>
        </p:nvSpPr>
        <p:spPr>
          <a:xfrm>
            <a:off x="1506150" y="1866300"/>
            <a:ext cx="6131700" cy="2871000"/>
          </a:xfrm>
          <a:prstGeom prst="rect">
            <a:avLst/>
          </a:prstGeom>
          <a:noFill/>
          <a:ln>
            <a:noFill/>
          </a:ln>
        </p:spPr>
        <p:txBody>
          <a:bodyPr spcFirstLastPara="1" wrap="square" lIns="91425" tIns="91425" rIns="91425" bIns="91425" anchor="t" anchorCtr="0">
            <a:noAutofit/>
          </a:bodyPr>
          <a:lstStyle/>
          <a:p>
            <a:pPr marL="457200" lvl="0" indent="457200" algn="l" rtl="0">
              <a:lnSpc>
                <a:spcPct val="115000"/>
              </a:lnSpc>
              <a:spcBef>
                <a:spcPts val="0"/>
              </a:spcBef>
              <a:spcAft>
                <a:spcPts val="0"/>
              </a:spcAft>
              <a:buClr>
                <a:schemeClr val="dk1"/>
              </a:buClr>
              <a:buSzPts val="1100"/>
              <a:buFont typeface="Arial"/>
              <a:buNone/>
            </a:pPr>
            <a:endParaRPr/>
          </a:p>
          <a:p>
            <a:pPr marL="457200" lvl="0" indent="0" algn="l" rtl="0">
              <a:lnSpc>
                <a:spcPct val="115000"/>
              </a:lnSpc>
              <a:spcBef>
                <a:spcPts val="0"/>
              </a:spcBef>
              <a:spcAft>
                <a:spcPts val="0"/>
              </a:spcAft>
              <a:buClr>
                <a:schemeClr val="dk1"/>
              </a:buClr>
              <a:buSzPts val="1100"/>
              <a:buFont typeface="Arial"/>
              <a:buNone/>
            </a:pPr>
            <a:endParaRPr/>
          </a:p>
          <a:p>
            <a:pPr marL="457200" lvl="0" indent="0" algn="l" rtl="0">
              <a:lnSpc>
                <a:spcPct val="115000"/>
              </a:lnSpc>
              <a:spcBef>
                <a:spcPts val="0"/>
              </a:spcBef>
              <a:spcAft>
                <a:spcPts val="0"/>
              </a:spcAft>
              <a:buClr>
                <a:schemeClr val="dk1"/>
              </a:buClr>
              <a:buSzPts val="1100"/>
              <a:buFont typeface="Arial"/>
              <a:buNone/>
            </a:pPr>
            <a:endParaRPr/>
          </a:p>
          <a:p>
            <a:pPr marL="457200" lvl="0" indent="0" algn="l" rtl="0">
              <a:lnSpc>
                <a:spcPct val="115000"/>
              </a:lnSpc>
              <a:spcBef>
                <a:spcPts val="0"/>
              </a:spcBef>
              <a:spcAft>
                <a:spcPts val="0"/>
              </a:spcAft>
              <a:buClr>
                <a:schemeClr val="dk1"/>
              </a:buClr>
              <a:buSzPts val="1100"/>
              <a:buFont typeface="Arial"/>
              <a:buNone/>
            </a:pPr>
            <a:r>
              <a:rPr lang="es" sz="1800">
                <a:latin typeface="Cambria"/>
                <a:ea typeface="Cambria"/>
                <a:cs typeface="Cambria"/>
                <a:sym typeface="Cambria"/>
              </a:rPr>
              <a:t>Consulta la guía </a:t>
            </a:r>
            <a:r>
              <a:rPr lang="es" sz="1800" b="1" u="sng">
                <a:solidFill>
                  <a:schemeClr val="hlink"/>
                </a:solidFill>
                <a:latin typeface="Cambria"/>
                <a:ea typeface="Cambria"/>
                <a:cs typeface="Cambria"/>
                <a:sym typeface="Cambria"/>
                <a:hlinkClick r:id="rId3"/>
              </a:rPr>
              <a:t>normalización del nombre del autor</a:t>
            </a:r>
            <a:r>
              <a:rPr lang="es" sz="1800">
                <a:latin typeface="Cambria"/>
                <a:ea typeface="Cambria"/>
                <a:cs typeface="Cambria"/>
                <a:sym typeface="Cambria"/>
              </a:rPr>
              <a:t> </a:t>
            </a:r>
            <a:r>
              <a:rPr lang="es"/>
              <a:t> </a:t>
            </a:r>
            <a:endParaRPr/>
          </a:p>
          <a:p>
            <a:pPr marL="457200" lvl="0" indent="457200" algn="l" rtl="0">
              <a:lnSpc>
                <a:spcPct val="115000"/>
              </a:lnSpc>
              <a:spcBef>
                <a:spcPts val="0"/>
              </a:spcBef>
              <a:spcAft>
                <a:spcPts val="0"/>
              </a:spcAft>
              <a:buClr>
                <a:schemeClr val="dk1"/>
              </a:buClr>
              <a:buSzPts val="1100"/>
              <a:buFont typeface="Arial"/>
              <a:buNone/>
            </a:pPr>
            <a:endParaRPr sz="1800" b="1">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endParaRPr sz="1800">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ctr" rtl="0">
              <a:lnSpc>
                <a:spcPct val="100000"/>
              </a:lnSpc>
              <a:spcBef>
                <a:spcPts val="0"/>
              </a:spcBef>
              <a:spcAft>
                <a:spcPts val="0"/>
              </a:spcAft>
              <a:buClr>
                <a:schemeClr val="dk1"/>
              </a:buClr>
              <a:buSzPts val="1100"/>
              <a:buFont typeface="Arial"/>
              <a:buNone/>
            </a:pPr>
            <a:r>
              <a:rPr lang="es" sz="1800" b="1">
                <a:solidFill>
                  <a:srgbClr val="FFFF00"/>
                </a:solidFill>
              </a:rPr>
              <a:t>[a personalizar por cada institución]</a:t>
            </a:r>
            <a:endParaRPr sz="1800" b="1" i="0" u="none" strike="noStrike" cap="none">
              <a:solidFill>
                <a:srgbClr val="FFFF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6"/>
          <p:cNvSpPr/>
          <p:nvPr/>
        </p:nvSpPr>
        <p:spPr>
          <a:xfrm>
            <a:off x="2958875" y="0"/>
            <a:ext cx="6185100" cy="51435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p26"/>
          <p:cNvSpPr/>
          <p:nvPr/>
        </p:nvSpPr>
        <p:spPr>
          <a:xfrm>
            <a:off x="2958875" y="3163850"/>
            <a:ext cx="3609600" cy="499200"/>
          </a:xfrm>
          <a:prstGeom prst="rect">
            <a:avLst/>
          </a:prstGeom>
          <a:solidFill>
            <a:srgbClr val="214C1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02" name="Google Shape;202;p26"/>
          <p:cNvPicPr preferRelativeResize="0"/>
          <p:nvPr/>
        </p:nvPicPr>
        <p:blipFill rotWithShape="1">
          <a:blip r:embed="rId3">
            <a:alphaModFix/>
          </a:blip>
          <a:srcRect/>
          <a:stretch/>
        </p:blipFill>
        <p:spPr>
          <a:xfrm>
            <a:off x="37617" y="3163850"/>
            <a:ext cx="2841158" cy="499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bg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p>
          <a:p>
            <a:pPr algn="ctr">
              <a:lnSpc>
                <a:spcPct val="150000"/>
              </a:lnSpc>
            </a:pPr>
            <a:r>
              <a:rPr lang="es-ES" sz="1200" b="1" dirty="0">
                <a:latin typeface="Arial" panose="020B0604020202020204" pitchFamily="34" charset="0"/>
                <a:cs typeface="Arial" panose="020B0604020202020204" pitchFamily="34" charset="0"/>
              </a:rPr>
              <a:t>DE 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3. Creación de contenido digital: 3.1. Desarrollo de contenidos digitales: </a:t>
            </a:r>
            <a:br>
              <a:rPr lang="es-ES" sz="1200" dirty="0">
                <a:latin typeface="Arial" panose="020B0604020202020204" pitchFamily="34" charset="0"/>
                <a:cs typeface="Arial" panose="020B0604020202020204" pitchFamily="34" charset="0"/>
              </a:rPr>
            </a:br>
            <a:r>
              <a:rPr lang="es-ES" sz="1200" dirty="0">
                <a:latin typeface="Arial" panose="020B0604020202020204" pitchFamily="34" charset="0"/>
                <a:cs typeface="Arial" panose="020B0604020202020204" pitchFamily="34" charset="0"/>
              </a:rPr>
              <a:t>1. Crea y gestiona espacios web donde publicar contenidos</a:t>
            </a:r>
            <a:r>
              <a:rPr lang="es-ES" sz="1200" dirty="0"/>
              <a:t> </a:t>
            </a:r>
          </a:p>
          <a:p>
            <a:pPr algn="ctr"/>
            <a:endParaRPr lang="es-ES" sz="1200" dirty="0"/>
          </a:p>
          <a:p>
            <a:pPr algn="ctr"/>
            <a:endParaRPr lang="es-ES" sz="1200" dirty="0"/>
          </a:p>
          <a:p>
            <a:pPr algn="ctr"/>
            <a:r>
              <a:rPr lang="es-ES" sz="1200" dirty="0"/>
              <a:t> </a:t>
            </a:r>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721612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8900" y="0"/>
            <a:ext cx="2932200" cy="51435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3"/>
          <p:cNvSpPr/>
          <p:nvPr/>
        </p:nvSpPr>
        <p:spPr>
          <a:xfrm>
            <a:off x="2923300" y="1069475"/>
            <a:ext cx="5659200" cy="11496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3"/>
          <p:cNvSpPr/>
          <p:nvPr/>
        </p:nvSpPr>
        <p:spPr>
          <a:xfrm>
            <a:off x="175275" y="1069475"/>
            <a:ext cx="2748000" cy="1907100"/>
          </a:xfrm>
          <a:prstGeom prst="rect">
            <a:avLst/>
          </a:prstGeom>
          <a:solidFill>
            <a:srgbClr val="214C1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3"/>
          <p:cNvSpPr txBox="1"/>
          <p:nvPr/>
        </p:nvSpPr>
        <p:spPr>
          <a:xfrm>
            <a:off x="2985625" y="1090400"/>
            <a:ext cx="5864400" cy="1128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3000" b="1">
                <a:solidFill>
                  <a:srgbClr val="214C19"/>
                </a:solidFill>
                <a:latin typeface="Franklin Gothic"/>
                <a:ea typeface="Franklin Gothic"/>
                <a:cs typeface="Franklin Gothic"/>
                <a:sym typeface="Franklin Gothic"/>
              </a:rPr>
              <a:t>Crea y gestiona espacios web donde publicar contenidos</a:t>
            </a:r>
            <a:endParaRPr sz="3000" b="1" i="0" u="none" strike="noStrike" cap="none">
              <a:solidFill>
                <a:srgbClr val="214C19"/>
              </a:solidFill>
              <a:latin typeface="Franklin Gothic"/>
              <a:ea typeface="Franklin Gothic"/>
              <a:cs typeface="Franklin Gothic"/>
              <a:sym typeface="Franklin Gothic"/>
            </a:endParaRPr>
          </a:p>
        </p:txBody>
      </p:sp>
      <p:sp>
        <p:nvSpPr>
          <p:cNvPr id="58" name="Google Shape;58;p13"/>
          <p:cNvSpPr txBox="1"/>
          <p:nvPr/>
        </p:nvSpPr>
        <p:spPr>
          <a:xfrm>
            <a:off x="152625" y="1069475"/>
            <a:ext cx="2793300" cy="1429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s" sz="1800" b="1">
                <a:solidFill>
                  <a:srgbClr val="F3F3F3"/>
                </a:solidFill>
                <a:latin typeface="Cambria"/>
                <a:ea typeface="Cambria"/>
                <a:cs typeface="Cambria"/>
                <a:sym typeface="Cambria"/>
              </a:rPr>
              <a:t>Creación de contenido digital. </a:t>
            </a:r>
            <a:br>
              <a:rPr lang="es" sz="1800" b="1">
                <a:solidFill>
                  <a:srgbClr val="F3F3F3"/>
                </a:solidFill>
                <a:latin typeface="Cambria"/>
                <a:ea typeface="Cambria"/>
                <a:cs typeface="Cambria"/>
                <a:sym typeface="Cambria"/>
              </a:rPr>
            </a:br>
            <a:r>
              <a:rPr lang="es" sz="1800" b="1">
                <a:solidFill>
                  <a:srgbClr val="F3F3F3"/>
                </a:solidFill>
                <a:latin typeface="Cambria"/>
                <a:ea typeface="Cambria"/>
                <a:cs typeface="Cambria"/>
                <a:sym typeface="Cambria"/>
              </a:rPr>
              <a:t>Desarrollo de contenidos digitales</a:t>
            </a:r>
            <a:endParaRPr sz="1800">
              <a:solidFill>
                <a:srgbClr val="F2F2F2"/>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800"/>
              <a:buFont typeface="Arial"/>
              <a:buNone/>
            </a:pPr>
            <a:endParaRPr sz="1800">
              <a:solidFill>
                <a:srgbClr val="F2F2F2"/>
              </a:solidFill>
              <a:latin typeface="Cambria"/>
              <a:ea typeface="Cambria"/>
              <a:cs typeface="Cambria"/>
              <a:sym typeface="Cambria"/>
            </a:endParaRPr>
          </a:p>
        </p:txBody>
      </p:sp>
      <p:pic>
        <p:nvPicPr>
          <p:cNvPr id="59" name="Google Shape;59;p13"/>
          <p:cNvPicPr preferRelativeResize="0"/>
          <p:nvPr/>
        </p:nvPicPr>
        <p:blipFill rotWithShape="1">
          <a:blip r:embed="rId3">
            <a:alphaModFix/>
          </a:blip>
          <a:srcRect/>
          <a:stretch/>
        </p:blipFill>
        <p:spPr>
          <a:xfrm>
            <a:off x="5759450" y="4253850"/>
            <a:ext cx="3090575" cy="543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p:nvPr/>
        </p:nvSpPr>
        <p:spPr>
          <a:xfrm>
            <a:off x="2998125" y="2186927"/>
            <a:ext cx="5370900" cy="2605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 sz="1800">
                <a:solidFill>
                  <a:schemeClr val="dk1"/>
                </a:solidFill>
                <a:latin typeface="Franklin Gothic"/>
                <a:ea typeface="Franklin Gothic"/>
                <a:cs typeface="Franklin Gothic"/>
                <a:sym typeface="Franklin Gothic"/>
              </a:rPr>
              <a:t>   Conocer las principales herramientas de edición</a:t>
            </a:r>
            <a:br>
              <a:rPr lang="es" sz="1800">
                <a:solidFill>
                  <a:schemeClr val="dk1"/>
                </a:solidFill>
                <a:latin typeface="Franklin Gothic"/>
                <a:ea typeface="Franklin Gothic"/>
                <a:cs typeface="Franklin Gothic"/>
                <a:sym typeface="Franklin Gothic"/>
              </a:rPr>
            </a:br>
            <a:r>
              <a:rPr lang="es" sz="1800">
                <a:solidFill>
                  <a:schemeClr val="dk1"/>
                </a:solidFill>
                <a:latin typeface="Franklin Gothic"/>
                <a:ea typeface="Franklin Gothic"/>
                <a:cs typeface="Franklin Gothic"/>
                <a:sym typeface="Franklin Gothic"/>
              </a:rPr>
              <a:t>   multimedia disponibles en la web</a:t>
            </a:r>
            <a:r>
              <a:rPr lang="es" sz="1800" b="1">
                <a:solidFill>
                  <a:schemeClr val="dk1"/>
                </a:solidFill>
                <a:latin typeface="Franklin Gothic"/>
                <a:ea typeface="Franklin Gothic"/>
                <a:cs typeface="Franklin Gothic"/>
                <a:sym typeface="Franklin Gothic"/>
              </a:rPr>
              <a:t>.</a:t>
            </a:r>
            <a:r>
              <a:rPr lang="es" sz="1800" b="0" i="0" u="none" strike="noStrike" cap="none">
                <a:solidFill>
                  <a:srgbClr val="000000"/>
                </a:solidFill>
                <a:latin typeface="Franklin Gothic"/>
                <a:ea typeface="Franklin Gothic"/>
                <a:cs typeface="Franklin Gothic"/>
                <a:sym typeface="Franklin Gothic"/>
              </a:rPr>
              <a:t/>
            </a:r>
            <a:br>
              <a:rPr lang="es" sz="1800" b="0" i="0" u="none" strike="noStrike" cap="none">
                <a:solidFill>
                  <a:srgbClr val="000000"/>
                </a:solidFill>
                <a:latin typeface="Franklin Gothic"/>
                <a:ea typeface="Franklin Gothic"/>
                <a:cs typeface="Franklin Gothic"/>
                <a:sym typeface="Franklin Gothic"/>
              </a:rPr>
            </a:b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a:latin typeface="Franklin Gothic"/>
                <a:ea typeface="Franklin Gothic"/>
                <a:cs typeface="Franklin Gothic"/>
                <a:sym typeface="Franklin Gothic"/>
              </a:rPr>
              <a:t>   </a:t>
            </a:r>
            <a:r>
              <a:rPr lang="es" sz="1800">
                <a:solidFill>
                  <a:schemeClr val="dk1"/>
                </a:solidFill>
                <a:latin typeface="Franklin Gothic"/>
                <a:ea typeface="Franklin Gothic"/>
                <a:cs typeface="Franklin Gothic"/>
                <a:sym typeface="Franklin Gothic"/>
              </a:rPr>
              <a:t>Valorar qué herramientas se adaptan mejor a las</a:t>
            </a:r>
            <a:br>
              <a:rPr lang="es" sz="1800">
                <a:solidFill>
                  <a:schemeClr val="dk1"/>
                </a:solidFill>
                <a:latin typeface="Franklin Gothic"/>
                <a:ea typeface="Franklin Gothic"/>
                <a:cs typeface="Franklin Gothic"/>
                <a:sym typeface="Franklin Gothic"/>
              </a:rPr>
            </a:br>
            <a:r>
              <a:rPr lang="es" sz="1800">
                <a:solidFill>
                  <a:schemeClr val="dk1"/>
                </a:solidFill>
                <a:latin typeface="Franklin Gothic"/>
                <a:ea typeface="Franklin Gothic"/>
                <a:cs typeface="Franklin Gothic"/>
                <a:sym typeface="Franklin Gothic"/>
              </a:rPr>
              <a:t>   necesidades de cada trabajo</a:t>
            </a:r>
            <a:r>
              <a:rPr lang="es" sz="1800">
                <a:latin typeface="Franklin Gothic"/>
                <a:ea typeface="Franklin Gothic"/>
                <a:cs typeface="Franklin Gothic"/>
                <a:sym typeface="Franklin Gothic"/>
              </a:rPr>
              <a:t>.</a:t>
            </a: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a:latin typeface="Franklin Gothic"/>
              <a:ea typeface="Franklin Gothic"/>
              <a:cs typeface="Franklin Gothic"/>
              <a:sym typeface="Franklin Gothic"/>
            </a:endParaRPr>
          </a:p>
          <a:p>
            <a:pPr marL="0" lvl="0" indent="0" algn="l" rtl="0">
              <a:spcBef>
                <a:spcPts val="0"/>
              </a:spcBef>
              <a:spcAft>
                <a:spcPts val="0"/>
              </a:spcAft>
              <a:buClr>
                <a:schemeClr val="dk1"/>
              </a:buClr>
              <a:buSzPts val="1800"/>
              <a:buFont typeface="Arial"/>
              <a:buNone/>
            </a:pPr>
            <a:r>
              <a:rPr lang="es" sz="1800">
                <a:solidFill>
                  <a:schemeClr val="dk1"/>
                </a:solidFill>
                <a:latin typeface="Franklin Gothic"/>
                <a:ea typeface="Franklin Gothic"/>
                <a:cs typeface="Franklin Gothic"/>
                <a:sym typeface="Franklin Gothic"/>
              </a:rPr>
              <a:t>   Aprender a usar una firma normalizada para</a:t>
            </a:r>
            <a:br>
              <a:rPr lang="es" sz="1800">
                <a:solidFill>
                  <a:schemeClr val="dk1"/>
                </a:solidFill>
                <a:latin typeface="Franklin Gothic"/>
                <a:ea typeface="Franklin Gothic"/>
                <a:cs typeface="Franklin Gothic"/>
                <a:sym typeface="Franklin Gothic"/>
              </a:rPr>
            </a:br>
            <a:r>
              <a:rPr lang="es" sz="1800">
                <a:solidFill>
                  <a:schemeClr val="dk1"/>
                </a:solidFill>
                <a:latin typeface="Franklin Gothic"/>
                <a:ea typeface="Franklin Gothic"/>
                <a:cs typeface="Franklin Gothic"/>
                <a:sym typeface="Franklin Gothic"/>
              </a:rPr>
              <a:t>   mejorar la visibilidad de las publicaciones</a:t>
            </a:r>
            <a:br>
              <a:rPr lang="es" sz="1800">
                <a:solidFill>
                  <a:schemeClr val="dk1"/>
                </a:solidFill>
                <a:latin typeface="Franklin Gothic"/>
                <a:ea typeface="Franklin Gothic"/>
                <a:cs typeface="Franklin Gothic"/>
                <a:sym typeface="Franklin Gothic"/>
              </a:rPr>
            </a:br>
            <a:r>
              <a:rPr lang="es" sz="1800">
                <a:solidFill>
                  <a:schemeClr val="dk1"/>
                </a:solidFill>
                <a:latin typeface="Franklin Gothic"/>
                <a:ea typeface="Franklin Gothic"/>
                <a:cs typeface="Franklin Gothic"/>
                <a:sym typeface="Franklin Gothic"/>
              </a:rPr>
              <a:t>   realizadas.</a:t>
            </a:r>
            <a:endParaRPr sz="1800">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a:latin typeface="Franklin Gothic"/>
                <a:ea typeface="Franklin Gothic"/>
                <a:cs typeface="Franklin Gothic"/>
                <a:sym typeface="Franklin Gothic"/>
              </a:rPr>
              <a:t>   </a:t>
            </a:r>
            <a:endParaRPr sz="1800" b="0" i="0" u="none" strike="noStrike" cap="none">
              <a:solidFill>
                <a:srgbClr val="000000"/>
              </a:solidFill>
              <a:latin typeface="Franklin Gothic"/>
              <a:ea typeface="Franklin Gothic"/>
              <a:cs typeface="Franklin Gothic"/>
              <a:sym typeface="Franklin Gothic"/>
            </a:endParaRPr>
          </a:p>
        </p:txBody>
      </p:sp>
      <p:sp>
        <p:nvSpPr>
          <p:cNvPr id="65" name="Google Shape;65;p14"/>
          <p:cNvSpPr/>
          <p:nvPr/>
        </p:nvSpPr>
        <p:spPr>
          <a:xfrm>
            <a:off x="8900" y="0"/>
            <a:ext cx="4019400" cy="10161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4"/>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a:solidFill>
                  <a:srgbClr val="FFFFFF"/>
                </a:solidFill>
                <a:latin typeface="Franklin Gothic"/>
                <a:ea typeface="Franklin Gothic"/>
                <a:cs typeface="Franklin Gothic"/>
                <a:sym typeface="Franklin Gothic"/>
              </a:rPr>
              <a:t>OBJETIVOS</a:t>
            </a:r>
            <a:endParaRPr sz="2900" b="1" i="0" u="none" strike="noStrike" cap="none">
              <a:solidFill>
                <a:srgbClr val="FFFFFF"/>
              </a:solidFill>
              <a:latin typeface="Franklin Gothic"/>
              <a:ea typeface="Franklin Gothic"/>
              <a:cs typeface="Franklin Gothic"/>
              <a:sym typeface="Franklin Gothic"/>
            </a:endParaRPr>
          </a:p>
        </p:txBody>
      </p:sp>
      <p:sp>
        <p:nvSpPr>
          <p:cNvPr id="67" name="Google Shape;67;p14"/>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s" sz="2000" b="0" i="0" u="none" strike="noStrike" cap="none">
                <a:solidFill>
                  <a:srgbClr val="000000"/>
                </a:solidFill>
                <a:latin typeface="Cambria"/>
                <a:ea typeface="Cambria"/>
                <a:cs typeface="Cambria"/>
                <a:sym typeface="Cambria"/>
              </a:rPr>
              <a:t>Al finalizar esta actividad tienes que ser capaz de:</a:t>
            </a:r>
            <a:endParaRPr sz="2000" b="0" i="0" u="none" strike="noStrike" cap="none">
              <a:solidFill>
                <a:srgbClr val="000000"/>
              </a:solidFill>
              <a:latin typeface="Cambria"/>
              <a:ea typeface="Cambria"/>
              <a:cs typeface="Cambria"/>
              <a:sym typeface="Cambria"/>
            </a:endParaRPr>
          </a:p>
        </p:txBody>
      </p:sp>
      <p:pic>
        <p:nvPicPr>
          <p:cNvPr id="68" name="Google Shape;68;p14"/>
          <p:cNvPicPr preferRelativeResize="0"/>
          <p:nvPr/>
        </p:nvPicPr>
        <p:blipFill rotWithShape="1">
          <a:blip r:embed="rId3">
            <a:alphaModFix/>
          </a:blip>
          <a:srcRect/>
          <a:stretch/>
        </p:blipFill>
        <p:spPr>
          <a:xfrm>
            <a:off x="8900" y="2312900"/>
            <a:ext cx="3064025" cy="19056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p:nvPr/>
        </p:nvSpPr>
        <p:spPr>
          <a:xfrm>
            <a:off x="1506200" y="1263875"/>
            <a:ext cx="6176100" cy="31509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5"/>
          <p:cNvSpPr/>
          <p:nvPr/>
        </p:nvSpPr>
        <p:spPr>
          <a:xfrm>
            <a:off x="0" y="764675"/>
            <a:ext cx="3761100" cy="4992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314656"/>
              </a:solidFill>
              <a:latin typeface="Arial"/>
              <a:ea typeface="Arial"/>
              <a:cs typeface="Arial"/>
              <a:sym typeface="Arial"/>
            </a:endParaRPr>
          </a:p>
        </p:txBody>
      </p:sp>
      <p:sp>
        <p:nvSpPr>
          <p:cNvPr id="75" name="Google Shape;75;p15"/>
          <p:cNvSpPr txBox="1"/>
          <p:nvPr/>
        </p:nvSpPr>
        <p:spPr>
          <a:xfrm>
            <a:off x="1644750" y="768675"/>
            <a:ext cx="2121000" cy="3297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s" sz="2400" b="1" i="0" u="none" strike="noStrike" cap="none">
                <a:solidFill>
                  <a:srgbClr val="F2F2F2"/>
                </a:solidFill>
                <a:latin typeface="Franklin Gothic"/>
                <a:ea typeface="Franklin Gothic"/>
                <a:cs typeface="Franklin Gothic"/>
                <a:sym typeface="Franklin Gothic"/>
              </a:rPr>
              <a:t>SUMARIO</a:t>
            </a:r>
            <a:endParaRPr sz="2400" b="1" i="0" u="none" strike="noStrike" cap="none">
              <a:solidFill>
                <a:srgbClr val="F2F2F2"/>
              </a:solidFill>
              <a:latin typeface="Franklin Gothic"/>
              <a:ea typeface="Franklin Gothic"/>
              <a:cs typeface="Franklin Gothic"/>
              <a:sym typeface="Franklin Gothic"/>
            </a:endParaRPr>
          </a:p>
        </p:txBody>
      </p:sp>
      <p:sp>
        <p:nvSpPr>
          <p:cNvPr id="76" name="Google Shape;76;p15"/>
          <p:cNvSpPr txBox="1"/>
          <p:nvPr/>
        </p:nvSpPr>
        <p:spPr>
          <a:xfrm>
            <a:off x="1720800" y="1384525"/>
            <a:ext cx="5828400" cy="25845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1000"/>
              </a:spcBef>
              <a:spcAft>
                <a:spcPts val="0"/>
              </a:spcAft>
              <a:buClr>
                <a:srgbClr val="214C19"/>
              </a:buClr>
              <a:buSzPts val="1400"/>
              <a:buFont typeface="Franklin Gothic"/>
              <a:buChar char="●"/>
            </a:pPr>
            <a:r>
              <a:rPr lang="es">
                <a:solidFill>
                  <a:srgbClr val="FFFFFF"/>
                </a:solidFill>
                <a:latin typeface="Franklin Gothic"/>
                <a:ea typeface="Franklin Gothic"/>
                <a:cs typeface="Franklin Gothic"/>
                <a:sym typeface="Franklin Gothic"/>
              </a:rPr>
              <a:t>Herramientas: </a:t>
            </a:r>
            <a:endParaRPr>
              <a:solidFill>
                <a:srgbClr val="FFFFFF"/>
              </a:solidFill>
              <a:latin typeface="Franklin Gothic"/>
              <a:ea typeface="Franklin Gothic"/>
              <a:cs typeface="Franklin Gothic"/>
              <a:sym typeface="Franklin Gothic"/>
            </a:endParaRPr>
          </a:p>
          <a:p>
            <a:pPr marL="914400" marR="0" lvl="1" indent="-317500" algn="l" rtl="0">
              <a:lnSpc>
                <a:spcPct val="100000"/>
              </a:lnSpc>
              <a:spcBef>
                <a:spcPts val="1000"/>
              </a:spcBef>
              <a:spcAft>
                <a:spcPts val="0"/>
              </a:spcAft>
              <a:buClr>
                <a:srgbClr val="FFFFFF"/>
              </a:buClr>
              <a:buSzPts val="1400"/>
              <a:buFont typeface="Franklin Gothic"/>
              <a:buChar char="○"/>
            </a:pPr>
            <a:r>
              <a:rPr lang="es">
                <a:solidFill>
                  <a:srgbClr val="FFFFFF"/>
                </a:solidFill>
                <a:latin typeface="Franklin Gothic"/>
                <a:ea typeface="Franklin Gothic"/>
                <a:cs typeface="Franklin Gothic"/>
                <a:sym typeface="Franklin Gothic"/>
              </a:rPr>
              <a:t>Para la creación de presentaciones</a:t>
            </a:r>
            <a:endParaRPr>
              <a:solidFill>
                <a:srgbClr val="FFFFFF"/>
              </a:solidFill>
              <a:latin typeface="Franklin Gothic"/>
              <a:ea typeface="Franklin Gothic"/>
              <a:cs typeface="Franklin Gothic"/>
              <a:sym typeface="Franklin Gothic"/>
            </a:endParaRPr>
          </a:p>
          <a:p>
            <a:pPr marL="914400" lvl="1" indent="-317500" algn="l" rtl="0">
              <a:spcBef>
                <a:spcPts val="1000"/>
              </a:spcBef>
              <a:spcAft>
                <a:spcPts val="0"/>
              </a:spcAft>
              <a:buClr>
                <a:srgbClr val="FFFFFF"/>
              </a:buClr>
              <a:buSzPts val="1400"/>
              <a:buFont typeface="Franklin Gothic"/>
              <a:buChar char="○"/>
            </a:pPr>
            <a:r>
              <a:rPr lang="es">
                <a:solidFill>
                  <a:srgbClr val="FFFFFF"/>
                </a:solidFill>
                <a:latin typeface="Franklin Gothic"/>
                <a:ea typeface="Franklin Gothic"/>
                <a:cs typeface="Franklin Gothic"/>
                <a:sym typeface="Franklin Gothic"/>
              </a:rPr>
              <a:t>Para la creación de diagramas</a:t>
            </a:r>
            <a:endParaRPr>
              <a:solidFill>
                <a:srgbClr val="FFFFFF"/>
              </a:solidFill>
              <a:latin typeface="Franklin Gothic"/>
              <a:ea typeface="Franklin Gothic"/>
              <a:cs typeface="Franklin Gothic"/>
              <a:sym typeface="Franklin Gothic"/>
            </a:endParaRPr>
          </a:p>
          <a:p>
            <a:pPr marL="914400" lvl="1" indent="-317500" algn="l" rtl="0">
              <a:spcBef>
                <a:spcPts val="1000"/>
              </a:spcBef>
              <a:spcAft>
                <a:spcPts val="0"/>
              </a:spcAft>
              <a:buClr>
                <a:srgbClr val="FFFFFF"/>
              </a:buClr>
              <a:buSzPts val="1400"/>
              <a:buFont typeface="Franklin Gothic"/>
              <a:buChar char="○"/>
            </a:pPr>
            <a:r>
              <a:rPr lang="es">
                <a:solidFill>
                  <a:srgbClr val="FFFFFF"/>
                </a:solidFill>
                <a:latin typeface="Franklin Gothic"/>
                <a:ea typeface="Franklin Gothic"/>
                <a:cs typeface="Franklin Gothic"/>
                <a:sym typeface="Franklin Gothic"/>
              </a:rPr>
              <a:t>Para la creación de carteles, pósters y publicaciones</a:t>
            </a:r>
            <a:endParaRPr>
              <a:solidFill>
                <a:srgbClr val="FFFFFF"/>
              </a:solidFill>
              <a:latin typeface="Franklin Gothic"/>
              <a:ea typeface="Franklin Gothic"/>
              <a:cs typeface="Franklin Gothic"/>
              <a:sym typeface="Franklin Gothic"/>
            </a:endParaRPr>
          </a:p>
          <a:p>
            <a:pPr marL="914400" lvl="1" indent="-317500" algn="l" rtl="0">
              <a:spcBef>
                <a:spcPts val="1000"/>
              </a:spcBef>
              <a:spcAft>
                <a:spcPts val="0"/>
              </a:spcAft>
              <a:buClr>
                <a:srgbClr val="FFFFFF"/>
              </a:buClr>
              <a:buSzPts val="1400"/>
              <a:buFont typeface="Franklin Gothic"/>
              <a:buChar char="○"/>
            </a:pPr>
            <a:r>
              <a:rPr lang="es">
                <a:solidFill>
                  <a:srgbClr val="FFFFFF"/>
                </a:solidFill>
                <a:latin typeface="Franklin Gothic"/>
                <a:ea typeface="Franklin Gothic"/>
                <a:cs typeface="Franklin Gothic"/>
                <a:sym typeface="Franklin Gothic"/>
              </a:rPr>
              <a:t>Para la creación y gestión de audio y video</a:t>
            </a:r>
            <a:endParaRPr>
              <a:solidFill>
                <a:srgbClr val="FFFFFF"/>
              </a:solidFill>
              <a:latin typeface="Franklin Gothic"/>
              <a:ea typeface="Franklin Gothic"/>
              <a:cs typeface="Franklin Gothic"/>
              <a:sym typeface="Franklin Gothic"/>
            </a:endParaRPr>
          </a:p>
          <a:p>
            <a:pPr marL="914400" lvl="1" indent="-317500" algn="l" rtl="0">
              <a:spcBef>
                <a:spcPts val="1000"/>
              </a:spcBef>
              <a:spcAft>
                <a:spcPts val="0"/>
              </a:spcAft>
              <a:buClr>
                <a:srgbClr val="FFFFFF"/>
              </a:buClr>
              <a:buSzPts val="1400"/>
              <a:buFont typeface="Franklin Gothic"/>
              <a:buChar char="○"/>
            </a:pPr>
            <a:r>
              <a:rPr lang="es">
                <a:solidFill>
                  <a:srgbClr val="FFFFFF"/>
                </a:solidFill>
                <a:latin typeface="Franklin Gothic"/>
                <a:ea typeface="Franklin Gothic"/>
                <a:cs typeface="Franklin Gothic"/>
                <a:sym typeface="Franklin Gothic"/>
              </a:rPr>
              <a:t>Para la creación y gestión de blogs y páginas personales</a:t>
            </a:r>
            <a:endParaRPr>
              <a:solidFill>
                <a:srgbClr val="FFFFFF"/>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0"/>
              </a:spcAft>
              <a:buClr>
                <a:srgbClr val="214C19"/>
              </a:buClr>
              <a:buSzPts val="1400"/>
              <a:buFont typeface="Franklin Gothic"/>
              <a:buChar char="●"/>
            </a:pPr>
            <a:r>
              <a:rPr lang="es">
                <a:solidFill>
                  <a:srgbClr val="FFFFFF"/>
                </a:solidFill>
                <a:latin typeface="Franklin Gothic"/>
                <a:ea typeface="Franklin Gothic"/>
                <a:cs typeface="Franklin Gothic"/>
                <a:sym typeface="Franklin Gothic"/>
              </a:rPr>
              <a:t>¿Qué es la firma normalizada?</a:t>
            </a:r>
            <a:endParaRPr i="0" u="none" strike="noStrike" cap="none">
              <a:solidFill>
                <a:srgbClr val="FFFFFF"/>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0"/>
              </a:spcAft>
              <a:buClr>
                <a:srgbClr val="214C19"/>
              </a:buClr>
              <a:buSzPts val="1400"/>
              <a:buFont typeface="Franklin Gothic"/>
              <a:buChar char="●"/>
            </a:pPr>
            <a:r>
              <a:rPr lang="es">
                <a:solidFill>
                  <a:srgbClr val="FFFFFF"/>
                </a:solidFill>
                <a:latin typeface="Franklin Gothic"/>
                <a:ea typeface="Franklin Gothic"/>
                <a:cs typeface="Franklin Gothic"/>
                <a:sym typeface="Franklin Gothic"/>
              </a:rPr>
              <a:t>Para saber más</a:t>
            </a:r>
            <a:r>
              <a:rPr lang="es" i="0" u="none" strike="noStrike" cap="none">
                <a:solidFill>
                  <a:srgbClr val="FFFFFF"/>
                </a:solidFill>
                <a:latin typeface="Franklin Gothic"/>
                <a:ea typeface="Franklin Gothic"/>
                <a:cs typeface="Franklin Gothic"/>
                <a:sym typeface="Franklin Gothic"/>
              </a:rPr>
              <a:t>...</a:t>
            </a:r>
            <a:endParaRPr i="0" u="none" strike="noStrike" cap="none">
              <a:solidFill>
                <a:srgbClr val="FFFFFF"/>
              </a:solidFill>
              <a:latin typeface="Franklin Gothic"/>
              <a:ea typeface="Franklin Gothic"/>
              <a:cs typeface="Franklin Gothic"/>
              <a:sym typeface="Franklin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6"/>
          <p:cNvSpPr/>
          <p:nvPr/>
        </p:nvSpPr>
        <p:spPr>
          <a:xfrm>
            <a:off x="0" y="-1300"/>
            <a:ext cx="6086400" cy="9498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6"/>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PARA LA CREACIÓN DE PRESENTACIONES  </a:t>
            </a:r>
            <a:endParaRPr sz="2400" b="1" i="0" u="none" strike="noStrike" cap="none">
              <a:solidFill>
                <a:srgbClr val="FFFFFF"/>
              </a:solidFill>
              <a:latin typeface="Franklin Gothic"/>
              <a:ea typeface="Franklin Gothic"/>
              <a:cs typeface="Franklin Gothic"/>
              <a:sym typeface="Franklin Gothic"/>
            </a:endParaRPr>
          </a:p>
        </p:txBody>
      </p:sp>
      <p:sp>
        <p:nvSpPr>
          <p:cNvPr id="83" name="Google Shape;83;p1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6"/>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85" name="Google Shape;85;p16"/>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86" name="Google Shape;86;p16"/>
          <p:cNvGraphicFramePr/>
          <p:nvPr/>
        </p:nvGraphicFramePr>
        <p:xfrm>
          <a:off x="952500" y="1619250"/>
          <a:ext cx="7239000" cy="3492918"/>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Permite añadir comentarios en formato video y audio a las presentaciones, documentos de texto o imágenes para compilarlos en un único archivo. Ofrece la posibilidad de compartir el resultado mediante un enlace para distribuirlo por redes sociales y correo electrónico. Recomendado para presentar un trabajo PPT en formato video.</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Permite crear presentaciones dinámicas añadiendo todo tipo de recursos multimedia. Recomendado para presentar un tema donde se incluyan videos ilustrativos.</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s">
                          <a:latin typeface="Franklin Gothic"/>
                          <a:ea typeface="Franklin Gothic"/>
                          <a:cs typeface="Franklin Gothic"/>
                          <a:sym typeface="Franklin Gothic"/>
                        </a:rPr>
                        <a:t>GOOGLE PRESENTACIONES</a:t>
                      </a: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Permite crear presentaciones de manera colaborativa y sincrónica entre los participantes, además de poder compartir el resultado por diferentes canales de distribución. El sustituto perfecto a la herramienta de Power Point. Recomendado para trabajar una presentación en grupo.</a:t>
                      </a:r>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87" name="Google Shape;87;p16">
            <a:hlinkClick r:id="rId3"/>
          </p:cNvPr>
          <p:cNvSpPr txBox="1"/>
          <p:nvPr/>
        </p:nvSpPr>
        <p:spPr>
          <a:xfrm>
            <a:off x="956475" y="1619250"/>
            <a:ext cx="11574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KNOVIO</a:t>
            </a:r>
            <a:endParaRPr sz="1800">
              <a:solidFill>
                <a:srgbClr val="FFFFFF"/>
              </a:solidFill>
              <a:highlight>
                <a:srgbClr val="449C39"/>
              </a:highlight>
            </a:endParaRPr>
          </a:p>
        </p:txBody>
      </p:sp>
      <p:sp>
        <p:nvSpPr>
          <p:cNvPr id="88" name="Google Shape;88;p16">
            <a:hlinkClick r:id="rId4"/>
          </p:cNvPr>
          <p:cNvSpPr txBox="1"/>
          <p:nvPr/>
        </p:nvSpPr>
        <p:spPr>
          <a:xfrm>
            <a:off x="956475" y="3059400"/>
            <a:ext cx="11574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PREZI</a:t>
            </a:r>
            <a:endParaRPr sz="1800">
              <a:solidFill>
                <a:srgbClr val="FFFFFF"/>
              </a:solidFill>
              <a:highlight>
                <a:srgbClr val="449C39"/>
              </a:highlight>
            </a:endParaRPr>
          </a:p>
        </p:txBody>
      </p:sp>
      <p:sp>
        <p:nvSpPr>
          <p:cNvPr id="89" name="Google Shape;89;p16">
            <a:hlinkClick r:id="rId5"/>
          </p:cNvPr>
          <p:cNvSpPr txBox="1"/>
          <p:nvPr/>
        </p:nvSpPr>
        <p:spPr>
          <a:xfrm>
            <a:off x="952500" y="4080450"/>
            <a:ext cx="1620000" cy="54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200">
                <a:solidFill>
                  <a:srgbClr val="FFFFFF"/>
                </a:solidFill>
              </a:rPr>
              <a:t>GOOGLE</a:t>
            </a:r>
            <a:endParaRPr sz="1200">
              <a:solidFill>
                <a:srgbClr val="FFFFFF"/>
              </a:solidFill>
            </a:endParaRPr>
          </a:p>
          <a:p>
            <a:pPr marL="0" lvl="0" indent="0" algn="l" rtl="0">
              <a:spcBef>
                <a:spcPts val="0"/>
              </a:spcBef>
              <a:spcAft>
                <a:spcPts val="0"/>
              </a:spcAft>
              <a:buNone/>
            </a:pPr>
            <a:r>
              <a:rPr lang="es" sz="1200">
                <a:solidFill>
                  <a:srgbClr val="FFFFFF"/>
                </a:solidFill>
              </a:rPr>
              <a:t>PRESENTACIONES</a:t>
            </a:r>
            <a:endParaRPr sz="1200">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7"/>
          <p:cNvSpPr/>
          <p:nvPr/>
        </p:nvSpPr>
        <p:spPr>
          <a:xfrm>
            <a:off x="0" y="-1300"/>
            <a:ext cx="6086400" cy="9498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7"/>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PARA LA CREACIÓN DE PRESENTACIONES  </a:t>
            </a:r>
            <a:endParaRPr sz="2400" b="1" i="0" u="none" strike="noStrike" cap="none">
              <a:solidFill>
                <a:srgbClr val="FFFFFF"/>
              </a:solidFill>
              <a:latin typeface="Franklin Gothic"/>
              <a:ea typeface="Franklin Gothic"/>
              <a:cs typeface="Franklin Gothic"/>
              <a:sym typeface="Franklin Gothic"/>
            </a:endParaRPr>
          </a:p>
        </p:txBody>
      </p:sp>
      <p:sp>
        <p:nvSpPr>
          <p:cNvPr id="96" name="Google Shape;96;p17"/>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7"/>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98" name="Google Shape;98;p17"/>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99" name="Google Shape;99;p17"/>
          <p:cNvGraphicFramePr/>
          <p:nvPr/>
        </p:nvGraphicFramePr>
        <p:xfrm>
          <a:off x="952500" y="1619250"/>
          <a:ext cx="7239000" cy="2679132"/>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Permite subir presentaciones creadas en Power Point e incrustar encuestas entre las diapositivas. Compartiendo el enlace de visualización entre los oyentes es posible efectuar preguntas teniendo respuesta en directo y de forma anónima. Recomendado para crear presentaciones que necesiten participación de los oyentes.</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Permite crear informes y presentaciones interactivas utilizando una interfaz gráfica intuitiva. Los trabajos realizados con Sway pueden ser compartidos sin que los destinatarios tengan que darse de alta o descargarse nada. Recomendado para dar un formato tipo página web a la presentación creada en Power Point.</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00" name="Google Shape;100;p17">
            <a:hlinkClick r:id="rId3"/>
          </p:cNvPr>
          <p:cNvSpPr txBox="1"/>
          <p:nvPr/>
        </p:nvSpPr>
        <p:spPr>
          <a:xfrm>
            <a:off x="956475" y="1619250"/>
            <a:ext cx="11574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SWIPE</a:t>
            </a:r>
            <a:endParaRPr sz="1800">
              <a:solidFill>
                <a:srgbClr val="FFFFFF"/>
              </a:solidFill>
              <a:highlight>
                <a:srgbClr val="449C39"/>
              </a:highlight>
            </a:endParaRPr>
          </a:p>
        </p:txBody>
      </p:sp>
      <p:sp>
        <p:nvSpPr>
          <p:cNvPr id="101" name="Google Shape;101;p17">
            <a:hlinkClick r:id="rId4"/>
          </p:cNvPr>
          <p:cNvSpPr txBox="1"/>
          <p:nvPr/>
        </p:nvSpPr>
        <p:spPr>
          <a:xfrm>
            <a:off x="956475" y="3059400"/>
            <a:ext cx="11574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SWAY</a:t>
            </a:r>
            <a:endParaRPr sz="1800">
              <a:solidFill>
                <a:srgbClr val="FFFFFF"/>
              </a:solidFill>
              <a:highlight>
                <a:srgbClr val="449C39"/>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8"/>
          <p:cNvSpPr/>
          <p:nvPr/>
        </p:nvSpPr>
        <p:spPr>
          <a:xfrm>
            <a:off x="0" y="-1300"/>
            <a:ext cx="5207100" cy="9498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18"/>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PARA LA CREACIÓN DE DIAGRAMAS  </a:t>
            </a:r>
            <a:endParaRPr sz="2400" b="1" i="0" u="none" strike="noStrike" cap="none">
              <a:solidFill>
                <a:srgbClr val="FFFFFF"/>
              </a:solidFill>
              <a:latin typeface="Franklin Gothic"/>
              <a:ea typeface="Franklin Gothic"/>
              <a:cs typeface="Franklin Gothic"/>
              <a:sym typeface="Franklin Gothic"/>
            </a:endParaRPr>
          </a:p>
        </p:txBody>
      </p:sp>
      <p:sp>
        <p:nvSpPr>
          <p:cNvPr id="108" name="Google Shape;108;p18"/>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18"/>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10" name="Google Shape;110;p18"/>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111" name="Google Shape;111;p18"/>
          <p:cNvGraphicFramePr/>
          <p:nvPr/>
        </p:nvGraphicFramePr>
        <p:xfrm>
          <a:off x="952500" y="1619250"/>
          <a:ext cx="7239000" cy="3913542"/>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Permite crear diagramas desde el navegador sin necesidad de instalar ningún programa. Ofrece la posibilidad de guardar los resultados en una cuenta de Google Drive, OneDrive o directamente en el disco duro del ordenador personal. Se puede exportar a múltiples formatos. Recomendado para crear diagramas rápidos que no requieran mucha complejidad.</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Solución profesional a la creación de diagramas. Ofrece gran variedad de plantillas y objetos a integrar en el trabajo final. Permite compartir el diagrama mediante url y incrustarlo en una página web o blog. Recomendado para crear diagramas de mucha complejidad que requieran el uso de elementos externos.</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s" sz="1200">
                          <a:solidFill>
                            <a:schemeClr val="dk1"/>
                          </a:solidFill>
                          <a:latin typeface="Cambria"/>
                          <a:ea typeface="Cambria"/>
                          <a:cs typeface="Cambria"/>
                          <a:sym typeface="Cambria"/>
                        </a:rPr>
                        <a:t>Permite crear diagramas complejos y exportarlos a diferentes formatos. Muy buena integración con los productos de Google. Recomendado para crear y guardar diagramas a fin de editarlos con posterioridad.</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12" name="Google Shape;112;p18">
            <a:hlinkClick r:id="rId3"/>
          </p:cNvPr>
          <p:cNvSpPr txBox="1"/>
          <p:nvPr/>
        </p:nvSpPr>
        <p:spPr>
          <a:xfrm>
            <a:off x="956475" y="1619250"/>
            <a:ext cx="12894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DRAW.IO</a:t>
            </a:r>
            <a:endParaRPr sz="1800">
              <a:solidFill>
                <a:srgbClr val="FFFFFF"/>
              </a:solidFill>
              <a:highlight>
                <a:srgbClr val="449C39"/>
              </a:highlight>
            </a:endParaRPr>
          </a:p>
        </p:txBody>
      </p:sp>
      <p:sp>
        <p:nvSpPr>
          <p:cNvPr id="113" name="Google Shape;113;p18">
            <a:hlinkClick r:id="rId4"/>
          </p:cNvPr>
          <p:cNvSpPr txBox="1"/>
          <p:nvPr/>
        </p:nvSpPr>
        <p:spPr>
          <a:xfrm>
            <a:off x="956475" y="30594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GLIFFY</a:t>
            </a:r>
            <a:endParaRPr sz="1800">
              <a:solidFill>
                <a:srgbClr val="FFFFFF"/>
              </a:solidFill>
              <a:highlight>
                <a:srgbClr val="449C39"/>
              </a:highlight>
            </a:endParaRPr>
          </a:p>
        </p:txBody>
      </p:sp>
      <p:sp>
        <p:nvSpPr>
          <p:cNvPr id="114" name="Google Shape;114;p18">
            <a:hlinkClick r:id="rId5"/>
          </p:cNvPr>
          <p:cNvSpPr txBox="1"/>
          <p:nvPr/>
        </p:nvSpPr>
        <p:spPr>
          <a:xfrm>
            <a:off x="956475" y="42900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a:solidFill>
                  <a:srgbClr val="FFFFFF"/>
                </a:solidFill>
              </a:rPr>
              <a:t>LUCIDCHART</a:t>
            </a:r>
            <a:endParaRPr>
              <a:solidFill>
                <a:srgbClr val="FFFFFF"/>
              </a:solidFill>
              <a:highlight>
                <a:srgbClr val="449C39"/>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9"/>
          <p:cNvSpPr/>
          <p:nvPr/>
        </p:nvSpPr>
        <p:spPr>
          <a:xfrm>
            <a:off x="0" y="-1300"/>
            <a:ext cx="62364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19"/>
          <p:cNvSpPr txBox="1"/>
          <p:nvPr/>
        </p:nvSpPr>
        <p:spPr>
          <a:xfrm>
            <a:off x="102000" y="232250"/>
            <a:ext cx="60864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PARA LA CREACIÓN DE CARTELES, PÓSTERS</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Y PUBLICACIONES </a:t>
            </a:r>
            <a:endParaRPr sz="2400" b="1" i="0" u="none" strike="noStrike" cap="none">
              <a:solidFill>
                <a:srgbClr val="FFFFFF"/>
              </a:solidFill>
              <a:latin typeface="Franklin Gothic"/>
              <a:ea typeface="Franklin Gothic"/>
              <a:cs typeface="Franklin Gothic"/>
              <a:sym typeface="Franklin Gothic"/>
            </a:endParaRPr>
          </a:p>
        </p:txBody>
      </p:sp>
      <p:sp>
        <p:nvSpPr>
          <p:cNvPr id="121" name="Google Shape;121;p19"/>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19"/>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123" name="Google Shape;123;p19"/>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124" name="Google Shape;124;p19"/>
          <p:cNvGraphicFramePr/>
          <p:nvPr/>
        </p:nvGraphicFramePr>
        <p:xfrm>
          <a:off x="952500" y="1619250"/>
          <a:ext cx="7239000" cy="2889444"/>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Permite la creación de todo tipo de carteles y pósters para publicaciones. Es una herramienta completa porque además ofrece la posibilidad de crear presentaciones y otros elementos de diseño gráfico sin la necesidad de instalar ningún programa. Recomendado para crear carteles llamativos sin tener conocimientos de grafismo.</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Herramienta muy versátil que permite crear todo tipo de publicaciones con la opción de añadir interactividad y animación en ellas. Se adapta a todos los formatos web actuales, permitiendo compartir los resultados por redes sociales y otros dispositivos. Recomendado para añadir animaciones e interactividad en las publicaciones a crear.</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25" name="Google Shape;125;p19">
            <a:hlinkClick r:id="rId3"/>
          </p:cNvPr>
          <p:cNvSpPr txBox="1"/>
          <p:nvPr/>
        </p:nvSpPr>
        <p:spPr>
          <a:xfrm>
            <a:off x="956475" y="1619250"/>
            <a:ext cx="12894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CANVA</a:t>
            </a:r>
            <a:endParaRPr sz="1800">
              <a:solidFill>
                <a:srgbClr val="FFFFFF"/>
              </a:solidFill>
              <a:highlight>
                <a:srgbClr val="449C39"/>
              </a:highlight>
            </a:endParaRPr>
          </a:p>
        </p:txBody>
      </p:sp>
      <p:sp>
        <p:nvSpPr>
          <p:cNvPr id="126" name="Google Shape;126;p19">
            <a:hlinkClick r:id="rId4"/>
          </p:cNvPr>
          <p:cNvSpPr txBox="1"/>
          <p:nvPr/>
        </p:nvSpPr>
        <p:spPr>
          <a:xfrm>
            <a:off x="956475" y="30594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GENIALLY</a:t>
            </a:r>
            <a:endParaRPr sz="1800">
              <a:solidFill>
                <a:srgbClr val="FFFFFF"/>
              </a:solidFill>
              <a:highlight>
                <a:srgbClr val="449C39"/>
              </a:highlight>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1563</Words>
  <Application>Microsoft Office PowerPoint</Application>
  <PresentationFormat>Presentación en pantalla (16:9)</PresentationFormat>
  <Paragraphs>126</Paragraphs>
  <Slides>16</Slides>
  <Notes>14</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16</vt:i4>
      </vt:variant>
    </vt:vector>
  </HeadingPairs>
  <TitlesOfParts>
    <vt:vector size="24" baseType="lpstr">
      <vt:lpstr>Arial</vt:lpstr>
      <vt:lpstr>Calibri</vt:lpstr>
      <vt:lpstr>Bliss Pro</vt:lpstr>
      <vt:lpstr>Verdana</vt:lpstr>
      <vt:lpstr>Franklin Gothic</vt:lpstr>
      <vt:lpstr>Candara</vt:lpstr>
      <vt:lpstr>Cambria</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Garbiñe Ustarroz</dc:creator>
  <cp:lastModifiedBy>Garbiñe Ustarroz</cp:lastModifiedBy>
  <cp:revision>3</cp:revision>
  <dcterms:modified xsi:type="dcterms:W3CDTF">2019-10-18T13:28:47Z</dcterms:modified>
</cp:coreProperties>
</file>