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</p:sldIdLst>
  <p:sldSz cx="10287000" cy="1828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Lato" panose="020F0502020204030203" pitchFamily="34" charset="0"/>
      <p:regular r:id="rId11"/>
      <p:bold r:id="rId12"/>
      <p:italic r:id="rId13"/>
      <p:boldItalic r:id="rId14"/>
    </p:embeddedFont>
    <p:embeddedFont>
      <p:font typeface="Lato Bold" panose="020F0502020204030203" charset="0"/>
      <p:regular r:id="rId15"/>
    </p:embeddedFont>
    <p:embeddedFont>
      <p:font typeface="Lato Bold Italics" panose="020B0604020202020204" charset="0"/>
      <p:regular r:id="rId16"/>
    </p:embeddedFont>
    <p:embeddedFont>
      <p:font typeface="Roboto Bold" panose="020B0604020202020204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343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8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hyperlink" Target="http://hdl.handle.net/10261/33523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hyperlink" Target="https://www.aneca.es" TargetMode="External"/><Relationship Id="rId5" Type="http://schemas.openxmlformats.org/officeDocument/2006/relationships/image" Target="../media/image4.svg"/><Relationship Id="rId10" Type="http://schemas.openxmlformats.org/officeDocument/2006/relationships/hyperlink" Target="https://www.boe.es/eli/es/lo/2023/03/22/2/con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www.boe.es/eli/es/l/2011/06/01/14/con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svg"/><Relationship Id="rId7" Type="http://schemas.openxmlformats.org/officeDocument/2006/relationships/hyperlink" Target="http://hdl.handle.net/10261/33523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03411">
            <a:off x="-2686050" y="16582725"/>
            <a:ext cx="13352151" cy="4104550"/>
          </a:xfrm>
          <a:custGeom>
            <a:avLst/>
            <a:gdLst/>
            <a:ahLst/>
            <a:cxnLst/>
            <a:rect l="l" t="t" r="r" b="b"/>
            <a:pathLst>
              <a:path w="13352151" h="4104550">
                <a:moveTo>
                  <a:pt x="0" y="0"/>
                </a:moveTo>
                <a:lnTo>
                  <a:pt x="13352152" y="0"/>
                </a:lnTo>
                <a:lnTo>
                  <a:pt x="13352152" y="4104550"/>
                </a:lnTo>
                <a:lnTo>
                  <a:pt x="0" y="41045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-38100" y="2472784"/>
            <a:ext cx="10325100" cy="7101171"/>
            <a:chOff x="0" y="0"/>
            <a:chExt cx="2719368" cy="18702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19368" cy="1870267"/>
            </a:xfrm>
            <a:custGeom>
              <a:avLst/>
              <a:gdLst/>
              <a:ahLst/>
              <a:cxnLst/>
              <a:rect l="l" t="t" r="r" b="b"/>
              <a:pathLst>
                <a:path w="2719368" h="1870267">
                  <a:moveTo>
                    <a:pt x="18745" y="0"/>
                  </a:moveTo>
                  <a:lnTo>
                    <a:pt x="2700623" y="0"/>
                  </a:lnTo>
                  <a:cubicBezTo>
                    <a:pt x="2710975" y="0"/>
                    <a:pt x="2719368" y="8393"/>
                    <a:pt x="2719368" y="18745"/>
                  </a:cubicBezTo>
                  <a:lnTo>
                    <a:pt x="2719368" y="1851522"/>
                  </a:lnTo>
                  <a:cubicBezTo>
                    <a:pt x="2719368" y="1856493"/>
                    <a:pt x="2717393" y="1861261"/>
                    <a:pt x="2713878" y="1864777"/>
                  </a:cubicBezTo>
                  <a:cubicBezTo>
                    <a:pt x="2710362" y="1868292"/>
                    <a:pt x="2705594" y="1870267"/>
                    <a:pt x="2700623" y="1870267"/>
                  </a:cubicBezTo>
                  <a:lnTo>
                    <a:pt x="18745" y="1870267"/>
                  </a:lnTo>
                  <a:cubicBezTo>
                    <a:pt x="8393" y="1870267"/>
                    <a:pt x="0" y="1861875"/>
                    <a:pt x="0" y="1851522"/>
                  </a:cubicBezTo>
                  <a:lnTo>
                    <a:pt x="0" y="18745"/>
                  </a:lnTo>
                  <a:cubicBezTo>
                    <a:pt x="0" y="13774"/>
                    <a:pt x="1975" y="9006"/>
                    <a:pt x="5490" y="5490"/>
                  </a:cubicBezTo>
                  <a:cubicBezTo>
                    <a:pt x="9006" y="1975"/>
                    <a:pt x="13774" y="0"/>
                    <a:pt x="18745" y="0"/>
                  </a:cubicBezTo>
                  <a:close/>
                </a:path>
              </a:pathLst>
            </a:custGeom>
            <a:solidFill>
              <a:srgbClr val="CEDBDC">
                <a:alpha val="30980"/>
              </a:srgbClr>
            </a:solid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719368" cy="19083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AutoShape 6"/>
          <p:cNvSpPr/>
          <p:nvPr/>
        </p:nvSpPr>
        <p:spPr>
          <a:xfrm>
            <a:off x="3742786" y="2483799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sp>
        <p:nvSpPr>
          <p:cNvPr id="7" name="TextBox 7"/>
          <p:cNvSpPr txBox="1"/>
          <p:nvPr/>
        </p:nvSpPr>
        <p:spPr>
          <a:xfrm>
            <a:off x="719625" y="517712"/>
            <a:ext cx="9004112" cy="750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239"/>
              </a:lnSpc>
            </a:pPr>
            <a:r>
              <a:rPr lang="en-US" sz="4799" b="1" spc="71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ON DIPOSITAR LES TEVES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38871" y="5248604"/>
            <a:ext cx="4461975" cy="1366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999" b="1" dirty="0">
                <a:solidFill>
                  <a:srgbClr val="DD4141"/>
                </a:solidFill>
                <a:latin typeface="Lato Bold"/>
                <a:ea typeface="Lato Bold"/>
                <a:cs typeface="Lato Bold"/>
                <a:sym typeface="Lato Bold"/>
              </a:rPr>
              <a:t>EN REPOSITORIS</a:t>
            </a:r>
          </a:p>
          <a:p>
            <a:pPr algn="just">
              <a:lnSpc>
                <a:spcPts val="5599"/>
              </a:lnSpc>
            </a:pPr>
            <a:r>
              <a:rPr lang="en-US" sz="3999" b="1" dirty="0">
                <a:solidFill>
                  <a:srgbClr val="DD4141"/>
                </a:solidFill>
                <a:latin typeface="Lato Bold"/>
                <a:ea typeface="Lato Bold"/>
                <a:cs typeface="Lato Bold"/>
                <a:sym typeface="Lato Bold"/>
              </a:rPr>
              <a:t>DE CONFIANÇA</a:t>
            </a:r>
          </a:p>
        </p:txBody>
      </p:sp>
      <p:sp>
        <p:nvSpPr>
          <p:cNvPr id="9" name="Freeform 9"/>
          <p:cNvSpPr/>
          <p:nvPr/>
        </p:nvSpPr>
        <p:spPr>
          <a:xfrm>
            <a:off x="9685638" y="477609"/>
            <a:ext cx="243132" cy="194505"/>
          </a:xfrm>
          <a:custGeom>
            <a:avLst/>
            <a:gdLst/>
            <a:ahLst/>
            <a:cxnLst/>
            <a:rect l="l" t="t" r="r" b="b"/>
            <a:pathLst>
              <a:path w="243132" h="194505">
                <a:moveTo>
                  <a:pt x="0" y="0"/>
                </a:moveTo>
                <a:lnTo>
                  <a:pt x="243131" y="0"/>
                </a:lnTo>
                <a:lnTo>
                  <a:pt x="243131" y="194505"/>
                </a:lnTo>
                <a:lnTo>
                  <a:pt x="0" y="1945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0" name="Freeform 10"/>
          <p:cNvSpPr/>
          <p:nvPr/>
        </p:nvSpPr>
        <p:spPr>
          <a:xfrm rot="-5400000">
            <a:off x="2514333" y="6919261"/>
            <a:ext cx="1319659" cy="1631726"/>
          </a:xfrm>
          <a:custGeom>
            <a:avLst/>
            <a:gdLst/>
            <a:ahLst/>
            <a:cxnLst/>
            <a:rect l="l" t="t" r="r" b="b"/>
            <a:pathLst>
              <a:path w="1319659" h="1631726">
                <a:moveTo>
                  <a:pt x="0" y="0"/>
                </a:moveTo>
                <a:lnTo>
                  <a:pt x="1319659" y="0"/>
                </a:lnTo>
                <a:lnTo>
                  <a:pt x="1319659" y="1631727"/>
                </a:lnTo>
                <a:lnTo>
                  <a:pt x="0" y="16317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1" name="Freeform 11"/>
          <p:cNvSpPr/>
          <p:nvPr/>
        </p:nvSpPr>
        <p:spPr>
          <a:xfrm>
            <a:off x="3851459" y="16383000"/>
            <a:ext cx="4949641" cy="1861421"/>
          </a:xfrm>
          <a:custGeom>
            <a:avLst/>
            <a:gdLst/>
            <a:ahLst/>
            <a:cxnLst/>
            <a:rect l="l" t="t" r="r" b="b"/>
            <a:pathLst>
              <a:path w="4949641" h="1861421">
                <a:moveTo>
                  <a:pt x="0" y="0"/>
                </a:moveTo>
                <a:lnTo>
                  <a:pt x="4949641" y="0"/>
                </a:lnTo>
                <a:lnTo>
                  <a:pt x="4949641" y="1861422"/>
                </a:lnTo>
                <a:lnTo>
                  <a:pt x="0" y="186142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2" name="AutoShape 12"/>
          <p:cNvSpPr/>
          <p:nvPr/>
        </p:nvSpPr>
        <p:spPr>
          <a:xfrm>
            <a:off x="3761836" y="9599257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sp>
        <p:nvSpPr>
          <p:cNvPr id="13" name="Freeform 13"/>
          <p:cNvSpPr/>
          <p:nvPr/>
        </p:nvSpPr>
        <p:spPr>
          <a:xfrm rot="-5400000" flipH="1">
            <a:off x="2419522" y="3504102"/>
            <a:ext cx="1319659" cy="1631726"/>
          </a:xfrm>
          <a:custGeom>
            <a:avLst/>
            <a:gdLst/>
            <a:ahLst/>
            <a:cxnLst/>
            <a:rect l="l" t="t" r="r" b="b"/>
            <a:pathLst>
              <a:path w="1319659" h="1631726">
                <a:moveTo>
                  <a:pt x="1319659" y="0"/>
                </a:moveTo>
                <a:lnTo>
                  <a:pt x="0" y="0"/>
                </a:lnTo>
                <a:lnTo>
                  <a:pt x="0" y="1631727"/>
                </a:lnTo>
                <a:lnTo>
                  <a:pt x="1319659" y="1631727"/>
                </a:lnTo>
                <a:lnTo>
                  <a:pt x="1319659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6" name="TextBox 16"/>
          <p:cNvSpPr txBox="1"/>
          <p:nvPr/>
        </p:nvSpPr>
        <p:spPr>
          <a:xfrm>
            <a:off x="933418" y="9842764"/>
            <a:ext cx="3672879" cy="4254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24"/>
              </a:lnSpc>
            </a:pPr>
            <a:r>
              <a:rPr lang="ca-ES" sz="289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AVANTATGES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19625" y="1317119"/>
            <a:ext cx="9605475" cy="750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239"/>
              </a:lnSpc>
            </a:pPr>
            <a:r>
              <a:rPr lang="en-US" sz="4799" b="1" spc="71" dirty="0">
                <a:solidFill>
                  <a:srgbClr val="DD4141"/>
                </a:solidFill>
                <a:latin typeface="Roboto Bold"/>
                <a:ea typeface="Roboto Bold"/>
                <a:cs typeface="Roboto Bold"/>
                <a:sym typeface="Roboto Bold"/>
              </a:rPr>
              <a:t>DADES DE RECERCA?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20012" y="10358556"/>
            <a:ext cx="9603337" cy="53497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Assignen identificadors persistents: DOI, </a:t>
            </a:r>
            <a:r>
              <a:rPr lang="ca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Handle</a:t>
            </a: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Compleixen amb els requisits de la </a:t>
            </a:r>
            <a:r>
              <a:rPr lang="ca-ES" sz="2777" u="sng" dirty="0" err="1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9" tooltip="https://www.boe.es/eli/es/l/2011/06/01/14/c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Ley</a:t>
            </a:r>
            <a:r>
              <a:rPr lang="ca-ES" sz="2777" u="sng" dirty="0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9" tooltip="https://www.boe.es/eli/es/l/2011/06/01/14/c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de la </a:t>
            </a:r>
            <a:r>
              <a:rPr lang="ca-ES" sz="2777" u="sng" dirty="0" err="1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9" tooltip="https://www.boe.es/eli/es/l/2011/06/01/14/c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Ciencia</a:t>
            </a: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, la </a:t>
            </a:r>
            <a:r>
              <a:rPr lang="ca-ES" sz="2777" u="sng" dirty="0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10" tooltip="https://www.boe.es/eli/es/lo/2023/03/22/2/c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LOSU</a:t>
            </a: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i l’</a:t>
            </a:r>
            <a:r>
              <a:rPr lang="ca-ES" sz="2777" u="sng" dirty="0">
                <a:solidFill>
                  <a:schemeClr val="accent2">
                    <a:lumMod val="75000"/>
                  </a:schemeClr>
                </a:solidFill>
                <a:latin typeface="Lato"/>
                <a:ea typeface="Lato"/>
                <a:cs typeface="Lato"/>
                <a:sym typeface="Lato"/>
                <a:hlinkClick r:id="rId11" tooltip="https://www.aneca.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ANECA</a:t>
            </a: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Permeten descriure les dades de manera completa. 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Protegeixen la integritat de les dades.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Salvaguarden els drets d'accés.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Fan servir llicències obertes (per exemple, </a:t>
            </a:r>
            <a:r>
              <a:rPr lang="ca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Creative</a:t>
            </a: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ca-ES" sz="2777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Commons</a:t>
            </a: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).</a:t>
            </a:r>
          </a:p>
          <a:p>
            <a:pPr marL="599667" lvl="1" indent="-299833" algn="just">
              <a:lnSpc>
                <a:spcPts val="4666"/>
              </a:lnSpc>
              <a:buFont typeface="Arial"/>
              <a:buChar char="•"/>
            </a:pPr>
            <a:r>
              <a:rPr lang="ca-ES" sz="2777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Asseguren la preservació de les dades.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090205" y="3650051"/>
            <a:ext cx="6171511" cy="4158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59"/>
              </a:lnSpc>
            </a:pPr>
            <a:r>
              <a:rPr lang="en-US" sz="2471" b="1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REPOSITORIS INSTITUCIONALS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895215" y="7800292"/>
            <a:ext cx="5838825" cy="4320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52"/>
              </a:lnSpc>
            </a:pPr>
            <a:r>
              <a:rPr lang="en-US" sz="2466" b="1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REPOSITORIS TEMÀTICS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-700708" y="16124091"/>
            <a:ext cx="3788647" cy="354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000"/>
              </a:lnSpc>
            </a:pPr>
            <a:r>
              <a:rPr lang="ca-ES" sz="24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Més informació...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630906" y="15764691"/>
            <a:ext cx="8739880" cy="2896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ca-ES" sz="16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Adaptat</a:t>
            </a:r>
            <a:r>
              <a:rPr lang="es-ES" sz="16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de: Bernal, Isabel (2023</a:t>
            </a:r>
            <a:r>
              <a:rPr lang="es-ES" sz="1600" b="1" dirty="0">
                <a:solidFill>
                  <a:schemeClr val="accent2">
                    <a:lumMod val="75000"/>
                  </a:schemeClr>
                </a:solidFill>
                <a:latin typeface="Lato Bold"/>
                <a:ea typeface="Lato Bold"/>
                <a:cs typeface="Lato Bold"/>
                <a:sym typeface="Lato Bold"/>
              </a:rPr>
              <a:t>).</a:t>
            </a:r>
            <a:r>
              <a:rPr lang="es-ES" sz="1600" b="1" i="1" dirty="0">
                <a:solidFill>
                  <a:schemeClr val="accent2">
                    <a:lumMod val="75000"/>
                  </a:schemeClr>
                </a:solidFill>
                <a:latin typeface="Lato Bold Italics"/>
                <a:ea typeface="Lato Bold Italics"/>
                <a:cs typeface="Lato Bold Italics"/>
                <a:sym typeface="Lato Bold Italics"/>
              </a:rPr>
              <a:t> </a:t>
            </a:r>
            <a:r>
              <a:rPr lang="es-ES" sz="1600" b="1" i="1" u="sng" dirty="0">
                <a:solidFill>
                  <a:schemeClr val="accent2">
                    <a:lumMod val="75000"/>
                  </a:schemeClr>
                </a:solidFill>
                <a:latin typeface="Lato Bold Italics"/>
                <a:ea typeface="Lato Bold Italics"/>
                <a:cs typeface="Lato Bold Italics"/>
                <a:sym typeface="Lato Bold Italics"/>
                <a:hlinkClick r:id="rId12" tooltip="http://hdl.handle.net/10261/33523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Buenas prácticas en repositorios de datos</a:t>
            </a:r>
            <a:r>
              <a:rPr lang="en-US" sz="1600" b="1" i="1" dirty="0">
                <a:solidFill>
                  <a:srgbClr val="928C76"/>
                </a:solidFill>
                <a:latin typeface="Lato Bold Italics"/>
                <a:ea typeface="Lato Bold Italics"/>
                <a:cs typeface="Lato Bold Italics"/>
                <a:sym typeface="Lato Bold Italics"/>
              </a:rPr>
              <a:t>.</a:t>
            </a:r>
            <a:r>
              <a:rPr lang="en-US" sz="1600" b="1" i="1" dirty="0">
                <a:solidFill>
                  <a:srgbClr val="000000"/>
                </a:solidFill>
                <a:latin typeface="Lato Bold Italics"/>
                <a:ea typeface="Lato Bold Italics"/>
                <a:cs typeface="Lato Bold Italics"/>
                <a:sym typeface="Lato Bold Italics"/>
              </a:rPr>
              <a:t>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C2B2491-5362-178F-16DE-19F6C77C527D}"/>
              </a:ext>
            </a:extLst>
          </p:cNvPr>
          <p:cNvSpPr txBox="1"/>
          <p:nvPr/>
        </p:nvSpPr>
        <p:spPr>
          <a:xfrm>
            <a:off x="6114768" y="5436505"/>
            <a:ext cx="2225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ESPAI PER A LA PERSONALITZACIÓ DE LA INSTITUCIÓ</a:t>
            </a:r>
            <a:endParaRPr lang="ca-E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8160968F-6B5E-E0CE-BE31-FAA22F883397}"/>
              </a:ext>
            </a:extLst>
          </p:cNvPr>
          <p:cNvSpPr/>
          <p:nvPr/>
        </p:nvSpPr>
        <p:spPr>
          <a:xfrm>
            <a:off x="5000846" y="4594617"/>
            <a:ext cx="4461976" cy="251477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B7D8037-E146-D1D5-21EC-417F16CD6E6D}"/>
              </a:ext>
            </a:extLst>
          </p:cNvPr>
          <p:cNvSpPr txBox="1"/>
          <p:nvPr/>
        </p:nvSpPr>
        <p:spPr>
          <a:xfrm>
            <a:off x="814726" y="16611600"/>
            <a:ext cx="2499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chemeClr val="accent1">
                    <a:lumMod val="75000"/>
                  </a:schemeClr>
                </a:solidFill>
              </a:rPr>
              <a:t>ESPAI PER A LA PERSONALITZACIÓ DE LA INSTITUCIÓ</a:t>
            </a:r>
            <a:endParaRPr lang="ca-E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59068146-C3D6-8311-938B-F09541E28FB4}"/>
              </a:ext>
            </a:extLst>
          </p:cNvPr>
          <p:cNvSpPr/>
          <p:nvPr/>
        </p:nvSpPr>
        <p:spPr>
          <a:xfrm>
            <a:off x="686519" y="16593942"/>
            <a:ext cx="2870265" cy="47485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336DC27F-933B-4B51-B009-BD3BC01C4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12" y="17839723"/>
            <a:ext cx="1722765" cy="60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03411">
            <a:off x="-2780860" y="16651814"/>
            <a:ext cx="13352151" cy="4104550"/>
          </a:xfrm>
          <a:custGeom>
            <a:avLst/>
            <a:gdLst/>
            <a:ahLst/>
            <a:cxnLst/>
            <a:rect l="l" t="t" r="r" b="b"/>
            <a:pathLst>
              <a:path w="13352151" h="4104550">
                <a:moveTo>
                  <a:pt x="0" y="0"/>
                </a:moveTo>
                <a:lnTo>
                  <a:pt x="13352152" y="0"/>
                </a:lnTo>
                <a:lnTo>
                  <a:pt x="13352152" y="4104550"/>
                </a:lnTo>
                <a:lnTo>
                  <a:pt x="0" y="41045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3" name="AutoShape 3"/>
          <p:cNvSpPr/>
          <p:nvPr/>
        </p:nvSpPr>
        <p:spPr>
          <a:xfrm>
            <a:off x="3698452" y="2187963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sp>
        <p:nvSpPr>
          <p:cNvPr id="4" name="TextBox 4"/>
          <p:cNvSpPr txBox="1"/>
          <p:nvPr/>
        </p:nvSpPr>
        <p:spPr>
          <a:xfrm>
            <a:off x="681525" y="517712"/>
            <a:ext cx="9004112" cy="702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849"/>
              </a:lnSpc>
            </a:pPr>
            <a:r>
              <a:rPr lang="en-US" sz="4499" b="1" spc="67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¿REPOSITORIS DE</a:t>
            </a:r>
            <a:r>
              <a:rPr lang="en-US" sz="4499" b="1" spc="67" dirty="0">
                <a:solidFill>
                  <a:srgbClr val="DD4141"/>
                </a:solidFill>
                <a:latin typeface="Roboto Bold"/>
                <a:ea typeface="Roboto Bold"/>
                <a:cs typeface="Roboto Bold"/>
                <a:sym typeface="Roboto Bold"/>
              </a:rPr>
              <a:t> DADES</a:t>
            </a:r>
          </a:p>
        </p:txBody>
      </p:sp>
      <p:sp>
        <p:nvSpPr>
          <p:cNvPr id="5" name="Freeform 5"/>
          <p:cNvSpPr/>
          <p:nvPr/>
        </p:nvSpPr>
        <p:spPr>
          <a:xfrm>
            <a:off x="9685638" y="477609"/>
            <a:ext cx="243132" cy="194505"/>
          </a:xfrm>
          <a:custGeom>
            <a:avLst/>
            <a:gdLst/>
            <a:ahLst/>
            <a:cxnLst/>
            <a:rect l="l" t="t" r="r" b="b"/>
            <a:pathLst>
              <a:path w="243132" h="194505">
                <a:moveTo>
                  <a:pt x="0" y="0"/>
                </a:moveTo>
                <a:lnTo>
                  <a:pt x="243131" y="0"/>
                </a:lnTo>
                <a:lnTo>
                  <a:pt x="243131" y="194505"/>
                </a:lnTo>
                <a:lnTo>
                  <a:pt x="0" y="1945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6" name="TextBox 6"/>
          <p:cNvSpPr txBox="1"/>
          <p:nvPr/>
        </p:nvSpPr>
        <p:spPr>
          <a:xfrm>
            <a:off x="633384" y="4370062"/>
            <a:ext cx="9173819" cy="97211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851"/>
              </a:lnSpc>
            </a:pPr>
            <a:endParaRPr dirty="0"/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ca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Acceptin </a:t>
            </a:r>
            <a:r>
              <a:rPr lang="ca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dades i metadades </a:t>
            </a:r>
            <a:r>
              <a:rPr lang="ca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segons criteris definits per garantir la rellevància i la comprensió de les dades.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ca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Permetin a les persones usuàries </a:t>
            </a:r>
            <a:r>
              <a:rPr lang="ca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descobrir</a:t>
            </a:r>
            <a:r>
              <a:rPr lang="ca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les dades i fer-hi referència de manera persistent mitjançant una </a:t>
            </a:r>
            <a:r>
              <a:rPr lang="ca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citació adequada.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ca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Garanteixin, en la mesura del possible, que les dades es creïn, es conservin, siguin accessibles i s’utilitzin d’acord amb les </a:t>
            </a:r>
            <a:r>
              <a:rPr lang="ca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normes disciplinàries i ètiques.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ca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Garanteixin l’</a:t>
            </a:r>
            <a:r>
              <a:rPr lang="ca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accés continu, la integritat i l’autenticitat</a:t>
            </a:r>
            <a:r>
              <a:rPr lang="ca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de les dades i la seva preservació.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ca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Utilitzin llicències d’ús </a:t>
            </a:r>
            <a:r>
              <a:rPr lang="ca-ES" sz="2721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Creative</a:t>
            </a:r>
            <a:r>
              <a:rPr lang="ca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ca-ES" sz="2721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Commons</a:t>
            </a:r>
            <a:r>
              <a:rPr lang="ca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.</a:t>
            </a:r>
          </a:p>
          <a:p>
            <a:pPr marL="587635" lvl="1" indent="-293817" algn="just">
              <a:lnSpc>
                <a:spcPts val="5851"/>
              </a:lnSpc>
              <a:buFont typeface="Arial"/>
              <a:buChar char="•"/>
            </a:pPr>
            <a:r>
              <a:rPr lang="ca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Assignin </a:t>
            </a:r>
            <a:r>
              <a:rPr lang="ca-ES" sz="2721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identificadors persistents</a:t>
            </a:r>
            <a:r>
              <a:rPr lang="ca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 DOI, </a:t>
            </a:r>
            <a:r>
              <a:rPr lang="ca-ES" sz="2721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Handle</a:t>
            </a:r>
            <a:r>
              <a:rPr lang="ca-ES" sz="272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.</a:t>
            </a:r>
          </a:p>
        </p:txBody>
      </p:sp>
      <p:sp>
        <p:nvSpPr>
          <p:cNvPr id="7" name="Freeform 7"/>
          <p:cNvSpPr/>
          <p:nvPr/>
        </p:nvSpPr>
        <p:spPr>
          <a:xfrm>
            <a:off x="3851459" y="16255645"/>
            <a:ext cx="4949641" cy="1861421"/>
          </a:xfrm>
          <a:custGeom>
            <a:avLst/>
            <a:gdLst/>
            <a:ahLst/>
            <a:cxnLst/>
            <a:rect l="l" t="t" r="r" b="b"/>
            <a:pathLst>
              <a:path w="4949641" h="1861421">
                <a:moveTo>
                  <a:pt x="0" y="0"/>
                </a:moveTo>
                <a:lnTo>
                  <a:pt x="4949641" y="0"/>
                </a:lnTo>
                <a:lnTo>
                  <a:pt x="4949641" y="1861421"/>
                </a:lnTo>
                <a:lnTo>
                  <a:pt x="0" y="18614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8" name="AutoShape 8"/>
          <p:cNvSpPr/>
          <p:nvPr/>
        </p:nvSpPr>
        <p:spPr>
          <a:xfrm>
            <a:off x="3895215" y="15908117"/>
            <a:ext cx="6563264" cy="0"/>
          </a:xfrm>
          <a:prstGeom prst="line">
            <a:avLst/>
          </a:prstGeom>
          <a:ln w="28575" cap="flat">
            <a:solidFill>
              <a:srgbClr val="DD414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ca-ES"/>
          </a:p>
        </p:txBody>
      </p:sp>
      <p:grpSp>
        <p:nvGrpSpPr>
          <p:cNvPr id="9" name="Group 9"/>
          <p:cNvGrpSpPr/>
          <p:nvPr/>
        </p:nvGrpSpPr>
        <p:grpSpPr>
          <a:xfrm>
            <a:off x="-253151" y="4184325"/>
            <a:ext cx="10514867" cy="452438"/>
            <a:chOff x="0" y="0"/>
            <a:chExt cx="2769348" cy="119161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69348" cy="119161"/>
            </a:xfrm>
            <a:custGeom>
              <a:avLst/>
              <a:gdLst/>
              <a:ahLst/>
              <a:cxnLst/>
              <a:rect l="l" t="t" r="r" b="b"/>
              <a:pathLst>
                <a:path w="2769348" h="119161">
                  <a:moveTo>
                    <a:pt x="18407" y="0"/>
                  </a:moveTo>
                  <a:lnTo>
                    <a:pt x="2750941" y="0"/>
                  </a:lnTo>
                  <a:cubicBezTo>
                    <a:pt x="2761107" y="0"/>
                    <a:pt x="2769348" y="8241"/>
                    <a:pt x="2769348" y="18407"/>
                  </a:cubicBezTo>
                  <a:lnTo>
                    <a:pt x="2769348" y="100753"/>
                  </a:lnTo>
                  <a:cubicBezTo>
                    <a:pt x="2769348" y="110919"/>
                    <a:pt x="2761107" y="119161"/>
                    <a:pt x="2750941" y="119161"/>
                  </a:cubicBezTo>
                  <a:lnTo>
                    <a:pt x="18407" y="119161"/>
                  </a:lnTo>
                  <a:cubicBezTo>
                    <a:pt x="8241" y="119161"/>
                    <a:pt x="0" y="110919"/>
                    <a:pt x="0" y="100753"/>
                  </a:cubicBezTo>
                  <a:lnTo>
                    <a:pt x="0" y="18407"/>
                  </a:lnTo>
                  <a:cubicBezTo>
                    <a:pt x="0" y="8241"/>
                    <a:pt x="8241" y="0"/>
                    <a:pt x="18407" y="0"/>
                  </a:cubicBezTo>
                  <a:close/>
                </a:path>
              </a:pathLst>
            </a:custGeom>
            <a:solidFill>
              <a:srgbClr val="CEDBDC">
                <a:alpha val="80000"/>
              </a:srgbClr>
            </a:solidFill>
          </p:spPr>
          <p:txBody>
            <a:bodyPr/>
            <a:lstStyle/>
            <a:p>
              <a:endParaRPr lang="ca-E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2769348" cy="1572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-25283" y="2940194"/>
            <a:ext cx="10287000" cy="6593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97"/>
              </a:lnSpc>
            </a:pPr>
            <a:r>
              <a:rPr lang="en-US" sz="4069" b="1" dirty="0">
                <a:solidFill>
                  <a:srgbClr val="DD4141"/>
                </a:solidFill>
                <a:latin typeface="Lato Bold"/>
                <a:ea typeface="Lato Bold"/>
                <a:cs typeface="Lato Bold"/>
                <a:sym typeface="Lato Bold"/>
              </a:rPr>
              <a:t>INSTITUCIONALS</a:t>
            </a:r>
            <a:r>
              <a:rPr lang="en-US" sz="406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O TEMÀTICS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23620" y="1193987"/>
            <a:ext cx="9605475" cy="702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849"/>
              </a:lnSpc>
            </a:pPr>
            <a:r>
              <a:rPr lang="en-US" sz="4499" b="1" spc="67" dirty="0">
                <a:solidFill>
                  <a:srgbClr val="DD4141"/>
                </a:solidFill>
                <a:latin typeface="Roboto Bold"/>
                <a:ea typeface="Roboto Bold"/>
                <a:cs typeface="Roboto Bold"/>
                <a:sym typeface="Roboto Bold"/>
              </a:rPr>
              <a:t> DE RECERCA</a:t>
            </a:r>
            <a:r>
              <a:rPr lang="en-US" sz="4499" b="1" spc="67" dirty="0">
                <a:solidFill>
                  <a:srgbClr val="000000"/>
                </a:solidFill>
                <a:latin typeface="Roboto Bold"/>
                <a:ea typeface="Roboto Bold"/>
                <a:cs typeface="Roboto Bold"/>
                <a:sym typeface="Roboto Bold"/>
              </a:rPr>
              <a:t> CONFIABLES?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-257565" y="15903354"/>
            <a:ext cx="4152781" cy="354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4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Més</a:t>
            </a:r>
            <a:r>
              <a:rPr lang="en-US" sz="24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informació</a:t>
            </a:r>
            <a:r>
              <a:rPr lang="en-US" sz="2400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...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-584897" y="4087858"/>
            <a:ext cx="11418694" cy="508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95"/>
              </a:lnSpc>
            </a:pPr>
            <a:r>
              <a:rPr lang="ca-ES" sz="3139" b="1" dirty="0">
                <a:solidFill>
                  <a:srgbClr val="000000"/>
                </a:solidFill>
                <a:latin typeface="Lato Bold"/>
                <a:ea typeface="Lato Bold"/>
                <a:cs typeface="Lato Bold"/>
                <a:sym typeface="Lato Bold"/>
              </a:rPr>
              <a:t>Sempre que compleixin amb aquests requisits mínims: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31995" y="15011400"/>
            <a:ext cx="9976597" cy="579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50"/>
              </a:lnSpc>
            </a:pPr>
            <a:r>
              <a:rPr lang="es-ES" sz="1800" b="1" dirty="0" err="1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Adapta</a:t>
            </a:r>
            <a:r>
              <a:rPr lang="es-ES" b="1" dirty="0" err="1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t</a:t>
            </a:r>
            <a:r>
              <a:rPr lang="es-ES" sz="1800" b="1" dirty="0">
                <a:solidFill>
                  <a:srgbClr val="393D47"/>
                </a:solidFill>
                <a:latin typeface="Lato Bold"/>
                <a:ea typeface="Lato Bold"/>
                <a:cs typeface="Lato Bold"/>
                <a:sym typeface="Lato Bold"/>
              </a:rPr>
              <a:t> de: Bernal, Isabel (2023). </a:t>
            </a:r>
            <a:r>
              <a:rPr lang="es-ES" sz="1800" b="1" i="1" u="sng" dirty="0">
                <a:solidFill>
                  <a:schemeClr val="accent2">
                    <a:lumMod val="75000"/>
                  </a:schemeClr>
                </a:solidFill>
                <a:latin typeface="Lato Bold Italics"/>
                <a:ea typeface="Lato Bold Italics"/>
                <a:cs typeface="Lato Bold Italics"/>
                <a:sym typeface="Lato Bold Italics"/>
                <a:hlinkClick r:id="rId7" tooltip="http://hdl.handle.net/10261/33523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Buenas prácticas en repositorios de datos</a:t>
            </a:r>
            <a:r>
              <a:rPr lang="es-ES" sz="1800" b="1" dirty="0">
                <a:solidFill>
                  <a:schemeClr val="accent2">
                    <a:lumMod val="75000"/>
                  </a:schemeClr>
                </a:solidFill>
                <a:latin typeface="Lato Bold"/>
                <a:ea typeface="Lato Bold"/>
                <a:cs typeface="Lato Bold"/>
                <a:sym typeface="Lato Bold"/>
              </a:rPr>
              <a:t>. </a:t>
            </a:r>
          </a:p>
          <a:p>
            <a:pPr algn="ctr">
              <a:lnSpc>
                <a:spcPts val="2250"/>
              </a:lnSpc>
            </a:pPr>
            <a:endParaRPr lang="en-US" sz="1800" b="1" dirty="0">
              <a:solidFill>
                <a:srgbClr val="393D47"/>
              </a:solidFill>
              <a:latin typeface="Lato Bold"/>
              <a:ea typeface="Lato Bold"/>
              <a:cs typeface="Lato Bold"/>
              <a:sym typeface="Lato Bold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B72D28E-CD45-5E20-0F7C-30ECDCA4CDBA}"/>
              </a:ext>
            </a:extLst>
          </p:cNvPr>
          <p:cNvSpPr txBox="1"/>
          <p:nvPr/>
        </p:nvSpPr>
        <p:spPr>
          <a:xfrm>
            <a:off x="814727" y="16611600"/>
            <a:ext cx="2225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chemeClr val="accent1">
                    <a:lumMod val="75000"/>
                  </a:schemeClr>
                </a:solidFill>
              </a:rPr>
              <a:t>ESPAI PER LA PERSONALITZACIÓ DE LA INSTITUCIÓ</a:t>
            </a:r>
            <a:endParaRPr lang="ca-E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050D8D89-CF16-FC40-2329-0FF10CC06574}"/>
              </a:ext>
            </a:extLst>
          </p:cNvPr>
          <p:cNvSpPr/>
          <p:nvPr/>
        </p:nvSpPr>
        <p:spPr>
          <a:xfrm>
            <a:off x="686519" y="16593942"/>
            <a:ext cx="2870265" cy="47485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0FE14267-72D7-4644-8D60-E2327976C4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12" y="17839723"/>
            <a:ext cx="1722765" cy="60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72d71d-b3e1-444c-95de-cb65d27b85a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6FBFD4F57BDB4A8EF79F6FF4B74446" ma:contentTypeVersion="12" ma:contentTypeDescription="Crea un document nou" ma:contentTypeScope="" ma:versionID="fd3caa50bdb6d7a092da1a8ce2b6abb8">
  <xsd:schema xmlns:xsd="http://www.w3.org/2001/XMLSchema" xmlns:xs="http://www.w3.org/2001/XMLSchema" xmlns:p="http://schemas.microsoft.com/office/2006/metadata/properties" xmlns:ns2="3672d71d-b3e1-444c-95de-cb65d27b85a4" xmlns:ns3="d798b554-ef01-4197-901c-39623311c66c" targetNamespace="http://schemas.microsoft.com/office/2006/metadata/properties" ma:root="true" ma:fieldsID="197f2449a7e6c7c1eee28a3995f98f81" ns2:_="" ns3:_="">
    <xsd:import namespace="3672d71d-b3e1-444c-95de-cb65d27b85a4"/>
    <xsd:import namespace="d798b554-ef01-4197-901c-39623311c66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72d71d-b3e1-444c-95de-cb65d27b85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Etiquetes de la imatge" ma:readOnly="false" ma:fieldId="{5cf76f15-5ced-4ddc-b409-7134ff3c332f}" ma:taxonomyMulti="true" ma:sspId="34c01127-bdf0-454e-9077-a20ba63b60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98b554-ef01-4197-901c-39623311c66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5AA17E-9882-43BE-93EA-55004A537E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253B71-5C10-4633-8E74-9FE7D7CC8097}">
  <ds:schemaRefs>
    <ds:schemaRef ds:uri="http://schemas.microsoft.com/office/2006/metadata/properties"/>
    <ds:schemaRef ds:uri="http://schemas.microsoft.com/office/infopath/2007/PartnerControls"/>
    <ds:schemaRef ds:uri="b952c67d-4a05-47f2-bf89-fd6a1c11a6e6"/>
    <ds:schemaRef ds:uri="3672d71d-b3e1-444c-95de-cb65d27b85a4"/>
  </ds:schemaRefs>
</ds:datastoreItem>
</file>

<file path=customXml/itemProps3.xml><?xml version="1.0" encoding="utf-8"?>
<ds:datastoreItem xmlns:ds="http://schemas.openxmlformats.org/officeDocument/2006/customXml" ds:itemID="{4990503E-98E7-42D3-8C31-E7BBF271C9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72d71d-b3e1-444c-95de-cb65d27b85a4"/>
    <ds:schemaRef ds:uri="d798b554-ef01-4197-901c-39623311c66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256</Words>
  <Application>Microsoft Office PowerPoint</Application>
  <PresentationFormat>Personalizado</PresentationFormat>
  <Paragraphs>32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Calibri</vt:lpstr>
      <vt:lpstr>Lato</vt:lpstr>
      <vt:lpstr>Arial</vt:lpstr>
      <vt:lpstr>Lato Bold</vt:lpstr>
      <vt:lpstr>Lato Bold Italics</vt:lpstr>
      <vt:lpstr>Roboto Bold</vt:lpstr>
      <vt:lpstr>Office Theme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Repositorios confiables 2024</dc:title>
  <dc:creator>REBIUN</dc:creator>
  <cp:lastModifiedBy>Raúl Aguilera Ortega</cp:lastModifiedBy>
  <cp:revision>6</cp:revision>
  <dcterms:created xsi:type="dcterms:W3CDTF">2006-08-16T00:00:00Z</dcterms:created>
  <dcterms:modified xsi:type="dcterms:W3CDTF">2024-10-30T15:16:38Z</dcterms:modified>
  <dc:identifier>DAGTROqKMxM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0x010100766FBFD4F57BDB4A8EF79F6FF4B74446</vt:lpwstr>
  </property>
</Properties>
</file>