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536" r:id="rId2"/>
    <p:sldId id="268" r:id="rId3"/>
    <p:sldId id="256" r:id="rId4"/>
    <p:sldId id="537" r:id="rId5"/>
    <p:sldId id="538" r:id="rId6"/>
    <p:sldId id="473" r:id="rId7"/>
    <p:sldId id="539" r:id="rId8"/>
    <p:sldId id="531" r:id="rId9"/>
    <p:sldId id="485" r:id="rId10"/>
    <p:sldId id="510" r:id="rId11"/>
    <p:sldId id="524" r:id="rId12"/>
    <p:sldId id="487" r:id="rId13"/>
    <p:sldId id="508" r:id="rId14"/>
    <p:sldId id="516" r:id="rId15"/>
    <p:sldId id="505" r:id="rId16"/>
    <p:sldId id="532" r:id="rId17"/>
    <p:sldId id="529" r:id="rId18"/>
    <p:sldId id="476" r:id="rId19"/>
    <p:sldId id="525" r:id="rId20"/>
    <p:sldId id="540" r:id="rId21"/>
    <p:sldId id="543" r:id="rId22"/>
    <p:sldId id="541" r:id="rId23"/>
    <p:sldId id="542" r:id="rId24"/>
    <p:sldId id="518" r:id="rId25"/>
    <p:sldId id="496" r:id="rId26"/>
    <p:sldId id="521" r:id="rId27"/>
    <p:sldId id="527" r:id="rId28"/>
    <p:sldId id="522" r:id="rId29"/>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14">
          <p15:clr>
            <a:srgbClr val="A4A3A4"/>
          </p15:clr>
        </p15:guide>
        <p15:guide id="2" pos="2788">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A24A"/>
    <a:srgbClr val="D95FAC"/>
    <a:srgbClr val="A6CF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87485" autoAdjust="0"/>
  </p:normalViewPr>
  <p:slideViewPr>
    <p:cSldViewPr>
      <p:cViewPr>
        <p:scale>
          <a:sx n="102" d="100"/>
          <a:sy n="102" d="100"/>
        </p:scale>
        <p:origin x="-1800" y="-72"/>
      </p:cViewPr>
      <p:guideLst>
        <p:guide orient="horz" pos="1014"/>
        <p:guide pos="2788"/>
      </p:guideLst>
    </p:cSldViewPr>
  </p:slideViewPr>
  <p:outlineViewPr>
    <p:cViewPr>
      <p:scale>
        <a:sx n="33" d="100"/>
        <a:sy n="33" d="100"/>
      </p:scale>
      <p:origin x="0" y="3184"/>
    </p:cViewPr>
  </p:outlineViewPr>
  <p:notesTextViewPr>
    <p:cViewPr>
      <p:scale>
        <a:sx n="1" d="1"/>
        <a:sy n="1" d="1"/>
      </p:scale>
      <p:origin x="0" y="0"/>
    </p:cViewPr>
  </p:notesTextViewPr>
  <p:sorterViewPr>
    <p:cViewPr>
      <p:scale>
        <a:sx n="85" d="100"/>
        <a:sy n="85" d="100"/>
      </p:scale>
      <p:origin x="0" y="0"/>
    </p:cViewPr>
  </p:sorterViewPr>
  <p:notesViewPr>
    <p:cSldViewPr snapToGrid="0" snapToObjects="1" showGuides="1">
      <p:cViewPr>
        <p:scale>
          <a:sx n="100" d="100"/>
          <a:sy n="100" d="100"/>
        </p:scale>
        <p:origin x="-2040" y="-6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D2C4D7-601A-4B45-8450-E4D1BBD3A3B9}" type="datetimeFigureOut">
              <a:rPr lang="sv-SE" smtClean="0"/>
              <a:t>2019-05-20</a:t>
            </a:fld>
            <a:endParaRPr lang="sv-SE"/>
          </a:p>
        </p:txBody>
      </p:sp>
      <p:sp>
        <p:nvSpPr>
          <p:cNvPr id="4" name="Platshållare för sidfo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AA5A7B-9D8A-CE46-AC9B-F5192075B534}" type="slidenum">
              <a:rPr lang="sv-SE" smtClean="0"/>
              <a:t>‹Nº›</a:t>
            </a:fld>
            <a:endParaRPr lang="sv-SE"/>
          </a:p>
        </p:txBody>
      </p:sp>
    </p:spTree>
    <p:extLst>
      <p:ext uri="{BB962C8B-B14F-4D97-AF65-F5344CB8AC3E}">
        <p14:creationId xmlns:p14="http://schemas.microsoft.com/office/powerpoint/2010/main" val="329218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A97A32-862F-0646-9B82-9528E65EC396}" type="datetimeFigureOut">
              <a:rPr lang="sv-SE" smtClean="0"/>
              <a:t>2019-05-20</a:t>
            </a:fld>
            <a:endParaRPr lang="sv-SE"/>
          </a:p>
        </p:txBody>
      </p:sp>
      <p:sp>
        <p:nvSpPr>
          <p:cNvPr id="4" name="Platshållare för bildobjekt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3A4AF5-49BF-554B-9274-5ECC6E9ABA83}" type="slidenum">
              <a:rPr lang="sv-SE" smtClean="0"/>
              <a:t>‹Nº›</a:t>
            </a:fld>
            <a:endParaRPr lang="sv-SE"/>
          </a:p>
        </p:txBody>
      </p:sp>
    </p:spTree>
    <p:extLst>
      <p:ext uri="{BB962C8B-B14F-4D97-AF65-F5344CB8AC3E}">
        <p14:creationId xmlns:p14="http://schemas.microsoft.com/office/powerpoint/2010/main" val="36084110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defRPr sz="2400">
                <a:solidFill>
                  <a:schemeClr val="tx1"/>
                </a:solidFill>
                <a:latin typeface="Berling" pitchFamily="18" charset="0"/>
                <a:ea typeface="ＭＳ Ｐゴシック" charset="-128"/>
              </a:defRPr>
            </a:lvl1pPr>
            <a:lvl2pPr marL="742950" indent="-285750">
              <a:defRPr sz="2400">
                <a:solidFill>
                  <a:schemeClr val="tx1"/>
                </a:solidFill>
                <a:latin typeface="Berling" pitchFamily="18" charset="0"/>
                <a:ea typeface="ＭＳ Ｐゴシック" charset="-128"/>
              </a:defRPr>
            </a:lvl2pPr>
            <a:lvl3pPr marL="1143000" indent="-228600">
              <a:defRPr sz="2400">
                <a:solidFill>
                  <a:schemeClr val="tx1"/>
                </a:solidFill>
                <a:latin typeface="Berling" pitchFamily="18" charset="0"/>
                <a:ea typeface="ＭＳ Ｐゴシック" charset="-128"/>
              </a:defRPr>
            </a:lvl3pPr>
            <a:lvl4pPr marL="1600200" indent="-228600">
              <a:defRPr sz="2400">
                <a:solidFill>
                  <a:schemeClr val="tx1"/>
                </a:solidFill>
                <a:latin typeface="Berling" pitchFamily="18" charset="0"/>
                <a:ea typeface="ＭＳ Ｐゴシック" charset="-128"/>
              </a:defRPr>
            </a:lvl4pPr>
            <a:lvl5pPr marL="2057400" indent="-228600">
              <a:defRPr sz="2400">
                <a:solidFill>
                  <a:schemeClr val="tx1"/>
                </a:solidFill>
                <a:latin typeface="Berling" pitchFamily="18" charset="0"/>
                <a:ea typeface="ＭＳ Ｐゴシック" charset="-128"/>
              </a:defRPr>
            </a:lvl5pPr>
            <a:lvl6pPr marL="2514600" indent="-228600" eaLnBrk="0" fontAlgn="base" hangingPunct="0">
              <a:spcBef>
                <a:spcPct val="0"/>
              </a:spcBef>
              <a:spcAft>
                <a:spcPct val="0"/>
              </a:spcAft>
              <a:defRPr sz="2400">
                <a:solidFill>
                  <a:schemeClr val="tx1"/>
                </a:solidFill>
                <a:latin typeface="Berling" pitchFamily="18" charset="0"/>
                <a:ea typeface="ＭＳ Ｐゴシック" charset="-128"/>
              </a:defRPr>
            </a:lvl6pPr>
            <a:lvl7pPr marL="2971800" indent="-228600" eaLnBrk="0" fontAlgn="base" hangingPunct="0">
              <a:spcBef>
                <a:spcPct val="0"/>
              </a:spcBef>
              <a:spcAft>
                <a:spcPct val="0"/>
              </a:spcAft>
              <a:defRPr sz="2400">
                <a:solidFill>
                  <a:schemeClr val="tx1"/>
                </a:solidFill>
                <a:latin typeface="Berling" pitchFamily="18" charset="0"/>
                <a:ea typeface="ＭＳ Ｐゴシック" charset="-128"/>
              </a:defRPr>
            </a:lvl7pPr>
            <a:lvl8pPr marL="3429000" indent="-228600" eaLnBrk="0" fontAlgn="base" hangingPunct="0">
              <a:spcBef>
                <a:spcPct val="0"/>
              </a:spcBef>
              <a:spcAft>
                <a:spcPct val="0"/>
              </a:spcAft>
              <a:defRPr sz="2400">
                <a:solidFill>
                  <a:schemeClr val="tx1"/>
                </a:solidFill>
                <a:latin typeface="Berling" pitchFamily="18" charset="0"/>
                <a:ea typeface="ＭＳ Ｐゴシック" charset="-128"/>
              </a:defRPr>
            </a:lvl8pPr>
            <a:lvl9pPr marL="3886200" indent="-228600" eaLnBrk="0" fontAlgn="base" hangingPunct="0">
              <a:spcBef>
                <a:spcPct val="0"/>
              </a:spcBef>
              <a:spcAft>
                <a:spcPct val="0"/>
              </a:spcAft>
              <a:defRPr sz="2400">
                <a:solidFill>
                  <a:schemeClr val="tx1"/>
                </a:solidFill>
                <a:latin typeface="Berling" pitchFamily="18" charset="0"/>
                <a:ea typeface="ＭＳ Ｐゴシック" charset="-128"/>
              </a:defRPr>
            </a:lvl9pPr>
          </a:lstStyle>
          <a:p>
            <a:pPr algn="l" rtl="0"/>
            <a:fld id="{95AC20B2-FBEA-4932-AED0-FFAC46FD219E}" type="slidenum">
              <a:rPr sz="1200">
                <a:latin typeface="Arial" charset="0"/>
              </a:rPr>
              <a:pPr algn="l" rtl="0"/>
              <a:t>2</a:t>
            </a:fld>
            <a:endParaRPr lang="x-none" sz="1200" smtClean="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algn="l" rtl="0" eaLnBrk="1" hangingPunct="1"/>
            <a:r>
              <a:rPr lang="sv-SE" dirty="0" smtClean="0">
                <a:latin typeface="Arial" charset="0"/>
                <a:ea typeface="ＭＳ Ｐゴシック" charset="-128"/>
              </a:rPr>
              <a:t>Linda</a:t>
            </a:r>
            <a:endParaRPr lang="x-none" dirty="0" smtClean="0">
              <a:latin typeface="Arial" charset="0"/>
              <a:ea typeface="ＭＳ Ｐゴシック" charset="-128"/>
            </a:endParaRPr>
          </a:p>
        </p:txBody>
      </p:sp>
    </p:spTree>
    <p:extLst>
      <p:ext uri="{BB962C8B-B14F-4D97-AF65-F5344CB8AC3E}">
        <p14:creationId xmlns:p14="http://schemas.microsoft.com/office/powerpoint/2010/main" val="1748882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Linda: the </a:t>
            </a:r>
            <a:r>
              <a:rPr lang="sv-SE" dirty="0" err="1" smtClean="0"/>
              <a:t>spaces</a:t>
            </a:r>
            <a:r>
              <a:rPr lang="sv-SE" dirty="0" smtClean="0"/>
              <a:t> is </a:t>
            </a:r>
            <a:r>
              <a:rPr lang="sv-SE" dirty="0" err="1" smtClean="0"/>
              <a:t>nothing</a:t>
            </a:r>
            <a:r>
              <a:rPr lang="sv-SE" dirty="0" smtClean="0"/>
              <a:t> </a:t>
            </a:r>
            <a:r>
              <a:rPr lang="sv-SE" dirty="0" err="1" smtClean="0"/>
              <a:t>without</a:t>
            </a:r>
            <a:r>
              <a:rPr lang="sv-SE" dirty="0" smtClean="0"/>
              <a:t> </a:t>
            </a:r>
            <a:r>
              <a:rPr lang="sv-SE" dirty="0" err="1" smtClean="0"/>
              <a:t>activities</a:t>
            </a:r>
            <a:r>
              <a:rPr lang="sv-SE" dirty="0" smtClean="0"/>
              <a:t>. </a:t>
            </a:r>
            <a:r>
              <a:rPr lang="sv-SE" dirty="0" err="1" smtClean="0"/>
              <a:t>Therefore</a:t>
            </a:r>
            <a:r>
              <a:rPr lang="sv-SE" dirty="0" smtClean="0"/>
              <a:t> </a:t>
            </a:r>
            <a:r>
              <a:rPr lang="sv-SE" dirty="0" err="1" smtClean="0"/>
              <a:t>we</a:t>
            </a:r>
            <a:r>
              <a:rPr lang="sv-SE" dirty="0" smtClean="0"/>
              <a:t> </a:t>
            </a:r>
            <a:r>
              <a:rPr lang="sv-SE" dirty="0" err="1" smtClean="0"/>
              <a:t>worked</a:t>
            </a:r>
            <a:r>
              <a:rPr lang="sv-SE" dirty="0" smtClean="0"/>
              <a:t> a </a:t>
            </a:r>
            <a:r>
              <a:rPr lang="sv-SE" dirty="0" err="1" smtClean="0"/>
              <a:t>lot</a:t>
            </a:r>
            <a:r>
              <a:rPr lang="sv-SE" dirty="0" smtClean="0"/>
              <a:t> </a:t>
            </a:r>
            <a:r>
              <a:rPr lang="sv-SE" dirty="0" err="1" smtClean="0"/>
              <a:t>with</a:t>
            </a:r>
            <a:r>
              <a:rPr lang="sv-SE" baseline="0" dirty="0" smtClean="0"/>
              <a:t> the </a:t>
            </a:r>
            <a:r>
              <a:rPr lang="sv-SE" baseline="0" dirty="0" err="1" smtClean="0"/>
              <a:t>concept</a:t>
            </a:r>
            <a:r>
              <a:rPr lang="sv-SE" baseline="0" dirty="0" smtClean="0"/>
              <a:t> for </a:t>
            </a:r>
            <a:r>
              <a:rPr lang="sv-SE" baseline="0" dirty="0" err="1" smtClean="0"/>
              <a:t>our</a:t>
            </a:r>
            <a:r>
              <a:rPr lang="sv-SE" baseline="0" dirty="0" smtClean="0"/>
              <a:t> presentation </a:t>
            </a:r>
            <a:r>
              <a:rPr lang="sv-SE" baseline="0" dirty="0" err="1" smtClean="0"/>
              <a:t>of</a:t>
            </a:r>
            <a:r>
              <a:rPr lang="sv-SE" baseline="0" dirty="0" smtClean="0"/>
              <a:t> the programs/ </a:t>
            </a:r>
            <a:r>
              <a:rPr lang="sv-SE" baseline="0" dirty="0" err="1" smtClean="0"/>
              <a:t>activites</a:t>
            </a:r>
            <a:r>
              <a:rPr lang="sv-SE" baseline="0" dirty="0" smtClean="0"/>
              <a:t> in </a:t>
            </a:r>
            <a:r>
              <a:rPr lang="sv-SE" baseline="0" dirty="0" err="1" smtClean="0"/>
              <a:t>lab</a:t>
            </a:r>
            <a:r>
              <a:rPr lang="sv-SE" baseline="0" dirty="0" smtClean="0"/>
              <a:t> and </a:t>
            </a:r>
            <a:r>
              <a:rPr lang="sv-SE" baseline="0" dirty="0" err="1" smtClean="0"/>
              <a:t>makerspace</a:t>
            </a:r>
            <a:r>
              <a:rPr lang="sv-SE" baseline="0" dirty="0" smtClean="0"/>
              <a:t>.</a:t>
            </a:r>
          </a:p>
          <a:p>
            <a:endParaRPr lang="sv-SE" baseline="0" dirty="0" smtClean="0"/>
          </a:p>
          <a:p>
            <a:r>
              <a:rPr lang="sv-SE" baseline="0" dirty="0" err="1" smtClean="0"/>
              <a:t>We</a:t>
            </a:r>
            <a:r>
              <a:rPr lang="sv-SE" baseline="0" dirty="0" smtClean="0"/>
              <a:t> </a:t>
            </a:r>
            <a:r>
              <a:rPr lang="sv-SE" baseline="0" dirty="0" err="1" smtClean="0"/>
              <a:t>aim</a:t>
            </a:r>
            <a:r>
              <a:rPr lang="sv-SE" baseline="0" dirty="0" smtClean="0"/>
              <a:t> </a:t>
            </a:r>
            <a:r>
              <a:rPr lang="sv-SE" baseline="0" dirty="0" err="1" smtClean="0"/>
              <a:t>to</a:t>
            </a:r>
            <a:r>
              <a:rPr lang="sv-SE" baseline="0" dirty="0" smtClean="0"/>
              <a:t> </a:t>
            </a:r>
            <a:r>
              <a:rPr lang="sv-SE" baseline="0" dirty="0" err="1" smtClean="0"/>
              <a:t>attract</a:t>
            </a:r>
            <a:r>
              <a:rPr lang="sv-SE" baseline="0" dirty="0" smtClean="0"/>
              <a:t> </a:t>
            </a:r>
            <a:r>
              <a:rPr lang="sv-SE" baseline="0" dirty="0" err="1" smtClean="0"/>
              <a:t>peoples</a:t>
            </a:r>
            <a:r>
              <a:rPr lang="sv-SE" baseline="0" dirty="0" smtClean="0"/>
              <a:t> </a:t>
            </a:r>
            <a:r>
              <a:rPr lang="sv-SE" baseline="0" dirty="0" err="1" smtClean="0"/>
              <a:t>couriosity</a:t>
            </a:r>
            <a:r>
              <a:rPr lang="sv-SE" baseline="0" dirty="0" smtClean="0"/>
              <a:t> and </a:t>
            </a:r>
            <a:r>
              <a:rPr lang="sv-SE" baseline="0" dirty="0" err="1" smtClean="0"/>
              <a:t>who</a:t>
            </a:r>
            <a:r>
              <a:rPr lang="sv-SE" baseline="0" dirty="0" smtClean="0"/>
              <a:t> </a:t>
            </a:r>
            <a:r>
              <a:rPr lang="sv-SE" baseline="0" dirty="0" err="1" smtClean="0"/>
              <a:t>perhaps</a:t>
            </a:r>
            <a:r>
              <a:rPr lang="sv-SE" baseline="0" dirty="0" smtClean="0"/>
              <a:t> </a:t>
            </a:r>
            <a:r>
              <a:rPr lang="sv-SE" baseline="0" dirty="0" err="1" smtClean="0"/>
              <a:t>dont</a:t>
            </a:r>
            <a:r>
              <a:rPr lang="sv-SE" baseline="0" dirty="0" smtClean="0"/>
              <a:t> do for </a:t>
            </a:r>
            <a:r>
              <a:rPr lang="sv-SE" baseline="0" dirty="0" err="1" smtClean="0"/>
              <a:t>example</a:t>
            </a:r>
            <a:r>
              <a:rPr lang="sv-SE" baseline="0" dirty="0" smtClean="0"/>
              <a:t> </a:t>
            </a:r>
            <a:r>
              <a:rPr lang="sv-SE" baseline="0" dirty="0" err="1" smtClean="0"/>
              <a:t>programming</a:t>
            </a:r>
            <a:r>
              <a:rPr lang="sv-SE" baseline="0" dirty="0" smtClean="0"/>
              <a:t> in </a:t>
            </a:r>
            <a:r>
              <a:rPr lang="sv-SE" baseline="0" dirty="0" err="1" smtClean="0"/>
              <a:t>their</a:t>
            </a:r>
            <a:r>
              <a:rPr lang="sv-SE" baseline="0" dirty="0" smtClean="0"/>
              <a:t> </a:t>
            </a:r>
            <a:r>
              <a:rPr lang="sv-SE" baseline="0" dirty="0" err="1" smtClean="0"/>
              <a:t>ordinary</a:t>
            </a:r>
            <a:r>
              <a:rPr lang="sv-SE" baseline="0" dirty="0" smtClean="0"/>
              <a:t> </a:t>
            </a:r>
            <a:r>
              <a:rPr lang="sv-SE" baseline="0" dirty="0" err="1" smtClean="0"/>
              <a:t>courses</a:t>
            </a:r>
            <a:r>
              <a:rPr lang="sv-SE" baseline="0" dirty="0" smtClean="0"/>
              <a:t>, or just </a:t>
            </a:r>
            <a:r>
              <a:rPr lang="sv-SE" baseline="0" dirty="0" err="1" smtClean="0"/>
              <a:t>want</a:t>
            </a:r>
            <a:r>
              <a:rPr lang="sv-SE" baseline="0" dirty="0" smtClean="0"/>
              <a:t> </a:t>
            </a:r>
            <a:r>
              <a:rPr lang="sv-SE" baseline="0" dirty="0" err="1" smtClean="0"/>
              <a:t>to</a:t>
            </a:r>
            <a:r>
              <a:rPr lang="sv-SE" baseline="0" dirty="0" smtClean="0"/>
              <a:t> try </a:t>
            </a:r>
            <a:r>
              <a:rPr lang="sv-SE" baseline="0" dirty="0" err="1" smtClean="0"/>
              <a:t>something</a:t>
            </a:r>
            <a:r>
              <a:rPr lang="sv-SE" baseline="0" dirty="0" smtClean="0"/>
              <a:t> new. </a:t>
            </a:r>
            <a:r>
              <a:rPr lang="sv-SE" baseline="0" dirty="0" err="1" smtClean="0"/>
              <a:t>Everyone</a:t>
            </a:r>
            <a:r>
              <a:rPr lang="sv-SE" baseline="0" dirty="0" smtClean="0"/>
              <a:t> is </a:t>
            </a:r>
            <a:r>
              <a:rPr lang="sv-SE" baseline="0" dirty="0" err="1" smtClean="0"/>
              <a:t>welcome</a:t>
            </a:r>
            <a:r>
              <a:rPr lang="sv-SE" baseline="0" dirty="0" smtClean="0"/>
              <a:t>! Just come and try </a:t>
            </a:r>
            <a:endParaRPr lang="sv-SE" dirty="0" smtClean="0"/>
          </a:p>
        </p:txBody>
      </p:sp>
      <p:sp>
        <p:nvSpPr>
          <p:cNvPr id="4" name="Platshållare för bildnummer 3"/>
          <p:cNvSpPr>
            <a:spLocks noGrp="1"/>
          </p:cNvSpPr>
          <p:nvPr>
            <p:ph type="sldNum" sz="quarter" idx="10"/>
          </p:nvPr>
        </p:nvSpPr>
        <p:spPr/>
        <p:txBody>
          <a:bodyPr/>
          <a:lstStyle/>
          <a:p>
            <a:fld id="{213A4AF5-49BF-554B-9274-5ECC6E9ABA83}" type="slidenum">
              <a:rPr lang="sv-SE" smtClean="0"/>
              <a:t>15</a:t>
            </a:fld>
            <a:endParaRPr lang="sv-SE"/>
          </a:p>
        </p:txBody>
      </p:sp>
    </p:spTree>
    <p:extLst>
      <p:ext uri="{BB962C8B-B14F-4D97-AF65-F5344CB8AC3E}">
        <p14:creationId xmlns:p14="http://schemas.microsoft.com/office/powerpoint/2010/main" val="3497283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err="1" smtClean="0"/>
              <a:t>Work</a:t>
            </a:r>
            <a:r>
              <a:rPr lang="sv-SE" dirty="0" smtClean="0"/>
              <a:t> </a:t>
            </a:r>
            <a:r>
              <a:rPr lang="sv-SE" dirty="0" err="1" smtClean="0"/>
              <a:t>with</a:t>
            </a:r>
            <a:r>
              <a:rPr lang="sv-SE" dirty="0" smtClean="0"/>
              <a:t> </a:t>
            </a:r>
            <a:r>
              <a:rPr lang="sv-SE" dirty="0" err="1" smtClean="0"/>
              <a:t>open</a:t>
            </a:r>
            <a:r>
              <a:rPr lang="sv-SE" dirty="0" smtClean="0"/>
              <a:t> </a:t>
            </a:r>
            <a:r>
              <a:rPr lang="sv-SE" dirty="0" err="1" smtClean="0"/>
              <a:t>dataset</a:t>
            </a:r>
            <a:endParaRPr lang="sv-SE" dirty="0"/>
          </a:p>
        </p:txBody>
      </p:sp>
      <p:sp>
        <p:nvSpPr>
          <p:cNvPr id="4" name="Platshållare för bildnummer 3"/>
          <p:cNvSpPr>
            <a:spLocks noGrp="1"/>
          </p:cNvSpPr>
          <p:nvPr>
            <p:ph type="sldNum" sz="quarter" idx="10"/>
          </p:nvPr>
        </p:nvSpPr>
        <p:spPr/>
        <p:txBody>
          <a:bodyPr/>
          <a:lstStyle/>
          <a:p>
            <a:fld id="{213A4AF5-49BF-554B-9274-5ECC6E9ABA83}" type="slidenum">
              <a:rPr lang="sv-SE" smtClean="0"/>
              <a:t>17</a:t>
            </a:fld>
            <a:endParaRPr lang="sv-SE"/>
          </a:p>
        </p:txBody>
      </p:sp>
    </p:spTree>
    <p:extLst>
      <p:ext uri="{BB962C8B-B14F-4D97-AF65-F5344CB8AC3E}">
        <p14:creationId xmlns:p14="http://schemas.microsoft.com/office/powerpoint/2010/main" val="1163174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Linda: In the library we now have two new creative spaces</a:t>
            </a:r>
            <a:r>
              <a:rPr lang="en-US" sz="1200" kern="1200" baseline="0" dirty="0" smtClean="0">
                <a:solidFill>
                  <a:schemeClr val="tx1"/>
                </a:solidFill>
                <a:effectLst/>
                <a:latin typeface="+mn-lt"/>
                <a:ea typeface="+mn-ea"/>
                <a:cs typeface="+mn-cs"/>
              </a:rPr>
              <a:t>. Those spaces are test beds for project development </a:t>
            </a:r>
            <a:r>
              <a:rPr lang="en-US" sz="1200" kern="1200" dirty="0" smtClean="0">
                <a:solidFill>
                  <a:schemeClr val="tx1"/>
                </a:solidFill>
                <a:effectLst/>
                <a:latin typeface="+mn-lt"/>
                <a:ea typeface="+mn-ea"/>
                <a:cs typeface="+mn-cs"/>
              </a:rPr>
              <a:t> and research of new free creative innovations within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Sceince</a:t>
            </a:r>
            <a:r>
              <a:rPr lang="en-US" sz="1200" kern="1200" baseline="0" dirty="0" smtClean="0">
                <a:solidFill>
                  <a:schemeClr val="tx1"/>
                </a:solidFill>
                <a:effectLst/>
                <a:latin typeface="+mn-lt"/>
                <a:ea typeface="+mn-ea"/>
                <a:cs typeface="+mn-cs"/>
              </a:rPr>
              <a:t> and technology. </a:t>
            </a:r>
            <a:r>
              <a:rPr lang="en-US" sz="1200" kern="1200" dirty="0" smtClean="0">
                <a:solidFill>
                  <a:schemeClr val="tx1"/>
                </a:solidFill>
                <a:effectLst/>
                <a:latin typeface="+mn-lt"/>
                <a:ea typeface="+mn-ea"/>
                <a:cs typeface="+mn-cs"/>
              </a:rPr>
              <a:t>Those spaces are formed by user experience methods and are </a:t>
            </a:r>
            <a:r>
              <a:rPr lang="en-US" sz="1200" kern="1200" baseline="0" dirty="0" smtClean="0">
                <a:solidFill>
                  <a:schemeClr val="tx1"/>
                </a:solidFill>
                <a:effectLst/>
                <a:latin typeface="+mn-lt"/>
                <a:ea typeface="+mn-ea"/>
                <a:cs typeface="+mn-cs"/>
              </a:rPr>
              <a:t>constantly evolving, We listen to the users to be sure we have the right equipment and technique within </a:t>
            </a:r>
            <a:r>
              <a:rPr lang="en-US" sz="1200" kern="1200" baseline="0" dirty="0" err="1" smtClean="0">
                <a:solidFill>
                  <a:schemeClr val="tx1"/>
                </a:solidFill>
                <a:effectLst/>
                <a:latin typeface="+mn-lt"/>
                <a:ea typeface="+mn-ea"/>
                <a:cs typeface="+mn-cs"/>
              </a:rPr>
              <a:t>visualisation</a:t>
            </a:r>
            <a:r>
              <a:rPr lang="en-US" sz="1200" kern="1200" baseline="0" dirty="0" smtClean="0">
                <a:solidFill>
                  <a:schemeClr val="tx1"/>
                </a:solidFill>
                <a:effectLst/>
                <a:latin typeface="+mn-lt"/>
                <a:ea typeface="+mn-ea"/>
                <a:cs typeface="+mn-cs"/>
              </a:rPr>
              <a:t> and </a:t>
            </a:r>
            <a:r>
              <a:rPr lang="en-US" sz="1200" kern="1200" baseline="0" dirty="0" err="1" smtClean="0">
                <a:solidFill>
                  <a:schemeClr val="tx1"/>
                </a:solidFill>
                <a:effectLst/>
                <a:latin typeface="+mn-lt"/>
                <a:ea typeface="+mn-ea"/>
                <a:cs typeface="+mn-cs"/>
              </a:rPr>
              <a:t>modelling</a:t>
            </a:r>
            <a:r>
              <a:rPr lang="en-US" sz="1200" kern="1200" baseline="0" dirty="0" smtClean="0">
                <a:solidFill>
                  <a:schemeClr val="tx1"/>
                </a:solidFill>
                <a:effectLst/>
                <a:latin typeface="+mn-lt"/>
                <a:ea typeface="+mn-ea"/>
                <a:cs typeface="+mn-cs"/>
              </a:rPr>
              <a:t> both virtually and physically.</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Here you can see our </a:t>
            </a:r>
            <a:r>
              <a:rPr lang="en-US" sz="1200" kern="1200" dirty="0" err="1" smtClean="0">
                <a:solidFill>
                  <a:schemeClr val="tx1"/>
                </a:solidFill>
                <a:effectLst/>
                <a:latin typeface="+mn-lt"/>
                <a:ea typeface="+mn-ea"/>
                <a:cs typeface="+mn-cs"/>
              </a:rPr>
              <a:t>makerspace</a:t>
            </a:r>
            <a:r>
              <a:rPr lang="en-US" sz="1200" kern="1200" dirty="0" smtClean="0">
                <a:solidFill>
                  <a:schemeClr val="tx1"/>
                </a:solidFill>
                <a:effectLst/>
                <a:latin typeface="+mn-lt"/>
                <a:ea typeface="+mn-ea"/>
                <a:cs typeface="+mn-cs"/>
              </a:rPr>
              <a:t>:  how can the more tactile ways through </a:t>
            </a:r>
            <a:r>
              <a:rPr lang="en-US" sz="1200" kern="1200" dirty="0" err="1" smtClean="0">
                <a:solidFill>
                  <a:schemeClr val="tx1"/>
                </a:solidFill>
                <a:effectLst/>
                <a:latin typeface="+mn-lt"/>
                <a:ea typeface="+mn-ea"/>
                <a:cs typeface="+mn-cs"/>
              </a:rPr>
              <a:t>mecanics</a:t>
            </a:r>
            <a:r>
              <a:rPr lang="en-US" sz="1200" kern="1200" dirty="0" smtClean="0">
                <a:solidFill>
                  <a:schemeClr val="tx1"/>
                </a:solidFill>
                <a:effectLst/>
                <a:latin typeface="+mn-lt"/>
                <a:ea typeface="+mn-ea"/>
                <a:cs typeface="+mn-cs"/>
              </a:rPr>
              <a:t>, engineering and 3D-printing support the learning at the university? By letting students using their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creativity both in projects connected to</a:t>
            </a:r>
            <a:r>
              <a:rPr lang="en-US" sz="1200" kern="1200" baseline="0" dirty="0" smtClean="0">
                <a:solidFill>
                  <a:schemeClr val="tx1"/>
                </a:solidFill>
                <a:effectLst/>
                <a:latin typeface="+mn-lt"/>
                <a:ea typeface="+mn-ea"/>
                <a:cs typeface="+mn-cs"/>
              </a:rPr>
              <a:t> school and on their free time, they get energy and feed their brains with learning that is not possible in the traditional environment.</a:t>
            </a:r>
            <a:endParaRPr lang="en-US" sz="1200" kern="1200" dirty="0" smtClean="0">
              <a:solidFill>
                <a:schemeClr val="tx1"/>
              </a:solidFill>
              <a:effectLst/>
              <a:latin typeface="+mn-lt"/>
              <a:ea typeface="+mn-ea"/>
              <a:cs typeface="+mn-cs"/>
            </a:endParaRPr>
          </a:p>
          <a:p>
            <a:endParaRPr lang="sv-SE" sz="1200" i="0" kern="1200" dirty="0" smtClean="0">
              <a:solidFill>
                <a:schemeClr val="tx1"/>
              </a:solidFill>
              <a:effectLst/>
              <a:latin typeface="+mn-lt"/>
              <a:ea typeface="+mn-ea"/>
              <a:cs typeface="+mn-cs"/>
            </a:endParaRPr>
          </a:p>
          <a:p>
            <a:r>
              <a:rPr lang="sv-SE" sz="1200" i="0" kern="1200" dirty="0" smtClean="0">
                <a:solidFill>
                  <a:schemeClr val="tx1"/>
                </a:solidFill>
                <a:effectLst/>
                <a:latin typeface="+mn-lt"/>
                <a:ea typeface="+mn-ea"/>
                <a:cs typeface="+mn-cs"/>
              </a:rPr>
              <a:t>In</a:t>
            </a:r>
            <a:r>
              <a:rPr lang="sv-SE" sz="1200" i="0" kern="1200" baseline="0" dirty="0" smtClean="0">
                <a:solidFill>
                  <a:schemeClr val="tx1"/>
                </a:solidFill>
                <a:effectLst/>
                <a:latin typeface="+mn-lt"/>
                <a:ea typeface="+mn-ea"/>
                <a:cs typeface="+mn-cs"/>
              </a:rPr>
              <a:t> Makerspace </a:t>
            </a:r>
            <a:r>
              <a:rPr lang="sv-SE" sz="1200" i="0" kern="1200" baseline="0" dirty="0" err="1" smtClean="0">
                <a:solidFill>
                  <a:schemeClr val="tx1"/>
                </a:solidFill>
                <a:effectLst/>
                <a:latin typeface="+mn-lt"/>
                <a:ea typeface="+mn-ea"/>
                <a:cs typeface="+mn-cs"/>
              </a:rPr>
              <a:t>there</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are</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opportunities</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to</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use</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tools</a:t>
            </a:r>
            <a:r>
              <a:rPr lang="sv-SE" sz="1200" i="0" kern="1200" baseline="0" dirty="0" smtClean="0">
                <a:solidFill>
                  <a:schemeClr val="tx1"/>
                </a:solidFill>
                <a:effectLst/>
                <a:latin typeface="+mn-lt"/>
                <a:ea typeface="+mn-ea"/>
                <a:cs typeface="+mn-cs"/>
              </a:rPr>
              <a:t> not </a:t>
            </a:r>
            <a:r>
              <a:rPr lang="sv-SE" sz="1200" i="0" kern="1200" baseline="0" dirty="0" err="1" smtClean="0">
                <a:solidFill>
                  <a:schemeClr val="tx1"/>
                </a:solidFill>
                <a:effectLst/>
                <a:latin typeface="+mn-lt"/>
                <a:ea typeface="+mn-ea"/>
                <a:cs typeface="+mn-cs"/>
              </a:rPr>
              <a:t>available</a:t>
            </a:r>
            <a:r>
              <a:rPr lang="sv-SE" sz="1200" i="0" kern="1200" baseline="0" dirty="0" smtClean="0">
                <a:solidFill>
                  <a:schemeClr val="tx1"/>
                </a:solidFill>
                <a:effectLst/>
                <a:latin typeface="+mn-lt"/>
                <a:ea typeface="+mn-ea"/>
                <a:cs typeface="+mn-cs"/>
              </a:rPr>
              <a:t> at </a:t>
            </a:r>
            <a:r>
              <a:rPr lang="sv-SE" sz="1200" i="0" kern="1200" baseline="0" dirty="0" err="1" smtClean="0">
                <a:solidFill>
                  <a:schemeClr val="tx1"/>
                </a:solidFill>
                <a:effectLst/>
                <a:latin typeface="+mn-lt"/>
                <a:ea typeface="+mn-ea"/>
                <a:cs typeface="+mn-cs"/>
              </a:rPr>
              <a:t>other</a:t>
            </a:r>
            <a:r>
              <a:rPr lang="sv-SE" sz="1200" i="0" kern="1200" baseline="0" dirty="0" smtClean="0">
                <a:solidFill>
                  <a:schemeClr val="tx1"/>
                </a:solidFill>
                <a:effectLst/>
                <a:latin typeface="+mn-lt"/>
                <a:ea typeface="+mn-ea"/>
                <a:cs typeface="+mn-cs"/>
              </a:rPr>
              <a:t> parts </a:t>
            </a:r>
            <a:r>
              <a:rPr lang="sv-SE" sz="1200" i="0" kern="1200" baseline="0" dirty="0" err="1" smtClean="0">
                <a:solidFill>
                  <a:schemeClr val="tx1"/>
                </a:solidFill>
                <a:effectLst/>
                <a:latin typeface="+mn-lt"/>
                <a:ea typeface="+mn-ea"/>
                <a:cs typeface="+mn-cs"/>
              </a:rPr>
              <a:t>of</a:t>
            </a:r>
            <a:r>
              <a:rPr lang="sv-SE" sz="1200" i="0" kern="1200" baseline="0" dirty="0" smtClean="0">
                <a:solidFill>
                  <a:schemeClr val="tx1"/>
                </a:solidFill>
                <a:effectLst/>
                <a:latin typeface="+mn-lt"/>
                <a:ea typeface="+mn-ea"/>
                <a:cs typeface="+mn-cs"/>
              </a:rPr>
              <a:t> the </a:t>
            </a:r>
            <a:r>
              <a:rPr lang="sv-SE" sz="1200" i="0" kern="1200" baseline="0" dirty="0" err="1" smtClean="0">
                <a:solidFill>
                  <a:schemeClr val="tx1"/>
                </a:solidFill>
                <a:effectLst/>
                <a:latin typeface="+mn-lt"/>
                <a:ea typeface="+mn-ea"/>
                <a:cs typeface="+mn-cs"/>
              </a:rPr>
              <a:t>university</a:t>
            </a:r>
            <a:r>
              <a:rPr lang="sv-SE" sz="1200" i="0" kern="1200" baseline="0" dirty="0" smtClean="0">
                <a:solidFill>
                  <a:schemeClr val="tx1"/>
                </a:solidFill>
                <a:effectLst/>
                <a:latin typeface="+mn-lt"/>
                <a:ea typeface="+mn-ea"/>
                <a:cs typeface="+mn-cs"/>
              </a:rPr>
              <a:t> or at </a:t>
            </a:r>
            <a:r>
              <a:rPr lang="sv-SE" sz="1200" i="0" kern="1200" baseline="0" dirty="0" err="1" smtClean="0">
                <a:solidFill>
                  <a:schemeClr val="tx1"/>
                </a:solidFill>
                <a:effectLst/>
                <a:latin typeface="+mn-lt"/>
                <a:ea typeface="+mn-ea"/>
                <a:cs typeface="+mn-cs"/>
              </a:rPr>
              <a:t>home</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You</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can</a:t>
            </a:r>
            <a:r>
              <a:rPr lang="sv-SE" sz="1200" i="0" kern="1200" baseline="0" dirty="0" smtClean="0">
                <a:solidFill>
                  <a:schemeClr val="tx1"/>
                </a:solidFill>
                <a:effectLst/>
                <a:latin typeface="+mn-lt"/>
                <a:ea typeface="+mn-ea"/>
                <a:cs typeface="+mn-cs"/>
              </a:rPr>
              <a:t> get </a:t>
            </a:r>
            <a:r>
              <a:rPr lang="sv-SE" sz="1200" i="0" kern="1200" baseline="0" dirty="0" err="1" smtClean="0">
                <a:solidFill>
                  <a:schemeClr val="tx1"/>
                </a:solidFill>
                <a:effectLst/>
                <a:latin typeface="+mn-lt"/>
                <a:ea typeface="+mn-ea"/>
                <a:cs typeface="+mn-cs"/>
              </a:rPr>
              <a:t>guidance</a:t>
            </a:r>
            <a:r>
              <a:rPr lang="sv-SE" sz="1200" i="0" kern="1200" baseline="0" dirty="0" smtClean="0">
                <a:solidFill>
                  <a:schemeClr val="tx1"/>
                </a:solidFill>
                <a:effectLst/>
                <a:latin typeface="+mn-lt"/>
                <a:ea typeface="+mn-ea"/>
                <a:cs typeface="+mn-cs"/>
              </a:rPr>
              <a:t> by students, </a:t>
            </a:r>
            <a:r>
              <a:rPr lang="sv-SE" sz="1200" i="0" kern="1200" baseline="0" dirty="0" err="1" smtClean="0">
                <a:solidFill>
                  <a:schemeClr val="tx1"/>
                </a:solidFill>
                <a:effectLst/>
                <a:latin typeface="+mn-lt"/>
                <a:ea typeface="+mn-ea"/>
                <a:cs typeface="+mn-cs"/>
              </a:rPr>
              <a:t>phds</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teachers</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librarians</a:t>
            </a:r>
            <a:r>
              <a:rPr lang="sv-SE" sz="1200" i="0" kern="1200" baseline="0" dirty="0" smtClean="0">
                <a:solidFill>
                  <a:schemeClr val="tx1"/>
                </a:solidFill>
                <a:effectLst/>
                <a:latin typeface="+mn-lt"/>
                <a:ea typeface="+mn-ea"/>
                <a:cs typeface="+mn-cs"/>
              </a:rPr>
              <a:t> </a:t>
            </a:r>
            <a:r>
              <a:rPr lang="sv-SE" sz="1200" i="0" kern="1200" baseline="0" dirty="0" err="1" smtClean="0">
                <a:solidFill>
                  <a:schemeClr val="tx1"/>
                </a:solidFill>
                <a:effectLst/>
                <a:latin typeface="+mn-lt"/>
                <a:ea typeface="+mn-ea"/>
                <a:cs typeface="+mn-cs"/>
              </a:rPr>
              <a:t>through</a:t>
            </a:r>
            <a:r>
              <a:rPr lang="sv-SE" sz="1200" i="0" kern="1200" baseline="0" dirty="0" smtClean="0">
                <a:solidFill>
                  <a:schemeClr val="tx1"/>
                </a:solidFill>
                <a:effectLst/>
                <a:latin typeface="+mn-lt"/>
                <a:ea typeface="+mn-ea"/>
                <a:cs typeface="+mn-cs"/>
              </a:rPr>
              <a:t> workshops, </a:t>
            </a:r>
            <a:r>
              <a:rPr lang="sv-SE" sz="1200" i="0" kern="1200" baseline="0" dirty="0" err="1" smtClean="0">
                <a:solidFill>
                  <a:schemeClr val="tx1"/>
                </a:solidFill>
                <a:effectLst/>
                <a:latin typeface="+mn-lt"/>
                <a:ea typeface="+mn-ea"/>
                <a:cs typeface="+mn-cs"/>
              </a:rPr>
              <a:t>drop</a:t>
            </a:r>
            <a:r>
              <a:rPr lang="sv-SE" sz="1200" i="0" kern="1200" baseline="0" dirty="0" smtClean="0">
                <a:solidFill>
                  <a:schemeClr val="tx1"/>
                </a:solidFill>
                <a:effectLst/>
                <a:latin typeface="+mn-lt"/>
                <a:ea typeface="+mn-ea"/>
                <a:cs typeface="+mn-cs"/>
              </a:rPr>
              <a:t>-in </a:t>
            </a:r>
            <a:r>
              <a:rPr lang="sv-SE" sz="1200" i="0" kern="1200" baseline="0" dirty="0" err="1" smtClean="0">
                <a:solidFill>
                  <a:schemeClr val="tx1"/>
                </a:solidFill>
                <a:effectLst/>
                <a:latin typeface="+mn-lt"/>
                <a:ea typeface="+mn-ea"/>
                <a:cs typeface="+mn-cs"/>
              </a:rPr>
              <a:t>during</a:t>
            </a:r>
            <a:r>
              <a:rPr lang="sv-SE" sz="1200" i="0" kern="1200" baseline="0" dirty="0" smtClean="0">
                <a:solidFill>
                  <a:schemeClr val="tx1"/>
                </a:solidFill>
                <a:effectLst/>
                <a:latin typeface="+mn-lt"/>
                <a:ea typeface="+mn-ea"/>
                <a:cs typeface="+mn-cs"/>
              </a:rPr>
              <a:t> the </a:t>
            </a:r>
            <a:r>
              <a:rPr lang="sv-SE" sz="1200" i="0" kern="1200" baseline="0" dirty="0" err="1" smtClean="0">
                <a:solidFill>
                  <a:schemeClr val="tx1"/>
                </a:solidFill>
                <a:effectLst/>
                <a:latin typeface="+mn-lt"/>
                <a:ea typeface="+mn-ea"/>
                <a:cs typeface="+mn-cs"/>
              </a:rPr>
              <a:t>day</a:t>
            </a:r>
            <a:r>
              <a:rPr lang="sv-SE" sz="1200" i="0" kern="1200" baseline="0" dirty="0" smtClean="0">
                <a:solidFill>
                  <a:schemeClr val="tx1"/>
                </a:solidFill>
                <a:effectLst/>
                <a:latin typeface="+mn-lt"/>
                <a:ea typeface="+mn-ea"/>
                <a:cs typeface="+mn-cs"/>
              </a:rPr>
              <a:t> or at focus </a:t>
            </a:r>
            <a:r>
              <a:rPr lang="sv-SE" sz="1200" i="0" kern="1200" baseline="0" dirty="0" err="1" smtClean="0">
                <a:solidFill>
                  <a:schemeClr val="tx1"/>
                </a:solidFill>
                <a:effectLst/>
                <a:latin typeface="+mn-lt"/>
                <a:ea typeface="+mn-ea"/>
                <a:cs typeface="+mn-cs"/>
              </a:rPr>
              <a:t>nights</a:t>
            </a:r>
            <a:r>
              <a:rPr lang="sv-SE" sz="1200" i="0" kern="1200" baseline="0" dirty="0" smtClean="0">
                <a:solidFill>
                  <a:schemeClr val="tx1"/>
                </a:solidFill>
                <a:effectLst/>
                <a:latin typeface="+mn-lt"/>
                <a:ea typeface="+mn-ea"/>
                <a:cs typeface="+mn-cs"/>
              </a:rPr>
              <a:t>. </a:t>
            </a:r>
            <a:endParaRPr lang="en-US" dirty="0" smtClean="0"/>
          </a:p>
          <a:p>
            <a:r>
              <a:rPr lang="en-US" dirty="0" smtClean="0"/>
              <a:t>Bachelor </a:t>
            </a:r>
            <a:r>
              <a:rPr lang="en-US" dirty="0" err="1" smtClean="0"/>
              <a:t>Programme</a:t>
            </a:r>
            <a:r>
              <a:rPr lang="en-US" dirty="0" smtClean="0"/>
              <a:t> in Electrical Engineering: 3D-printing and </a:t>
            </a:r>
            <a:r>
              <a:rPr lang="en-US" dirty="0" err="1" smtClean="0"/>
              <a:t>Arduinos</a:t>
            </a:r>
            <a:endParaRPr lang="sv-SE" dirty="0" smtClean="0"/>
          </a:p>
          <a:p>
            <a:r>
              <a:rPr lang="sv-SE" dirty="0" smtClean="0"/>
              <a:t>Student driven workshops </a:t>
            </a:r>
            <a:r>
              <a:rPr lang="sv-SE" dirty="0" err="1" smtClean="0"/>
              <a:t>with</a:t>
            </a:r>
            <a:r>
              <a:rPr lang="sv-SE" dirty="0" smtClean="0"/>
              <a:t> </a:t>
            </a:r>
            <a:r>
              <a:rPr lang="sv-SE" dirty="0" err="1" smtClean="0"/>
              <a:t>Arduinos</a:t>
            </a:r>
            <a:r>
              <a:rPr lang="sv-SE" dirty="0" smtClean="0"/>
              <a:t>, </a:t>
            </a:r>
            <a:r>
              <a:rPr lang="sv-SE" dirty="0" err="1" smtClean="0"/>
              <a:t>programming</a:t>
            </a:r>
            <a:r>
              <a:rPr lang="sv-SE" dirty="0" smtClean="0"/>
              <a:t> and 3D-printing</a:t>
            </a:r>
          </a:p>
          <a:p>
            <a:r>
              <a:rPr lang="sv-SE" dirty="0" smtClean="0"/>
              <a:t>Lego </a:t>
            </a:r>
            <a:r>
              <a:rPr lang="sv-SE" dirty="0" err="1" smtClean="0"/>
              <a:t>Serious</a:t>
            </a:r>
            <a:r>
              <a:rPr lang="sv-SE" dirty="0" smtClean="0"/>
              <a:t> play (</a:t>
            </a:r>
            <a:r>
              <a:rPr lang="sv-SE" dirty="0" err="1" smtClean="0"/>
              <a:t>teacher</a:t>
            </a:r>
            <a:r>
              <a:rPr lang="sv-SE" dirty="0" smtClean="0"/>
              <a:t>)</a:t>
            </a:r>
          </a:p>
          <a:p>
            <a:r>
              <a:rPr lang="sv-SE" dirty="0" smtClean="0"/>
              <a:t>Design </a:t>
            </a:r>
            <a:r>
              <a:rPr lang="sv-SE" dirty="0" err="1" smtClean="0"/>
              <a:t>Thinking</a:t>
            </a:r>
            <a:r>
              <a:rPr lang="sv-SE" dirty="0" smtClean="0"/>
              <a:t> (</a:t>
            </a:r>
            <a:r>
              <a:rPr lang="sv-SE" dirty="0" err="1" smtClean="0"/>
              <a:t>Librarians</a:t>
            </a:r>
            <a:r>
              <a:rPr lang="sv-SE" dirty="0" smtClean="0"/>
              <a:t>)</a:t>
            </a:r>
          </a:p>
          <a:p>
            <a:endParaRPr lang="sv-SE" dirty="0" smtClean="0"/>
          </a:p>
          <a:p>
            <a:pPr marL="0" indent="0">
              <a:buNone/>
            </a:pPr>
            <a:r>
              <a:rPr lang="sv-SE" dirty="0" smtClean="0"/>
              <a:t>The </a:t>
            </a:r>
            <a:r>
              <a:rPr lang="sv-SE" dirty="0" err="1" smtClean="0"/>
              <a:t>room</a:t>
            </a:r>
            <a:r>
              <a:rPr lang="sv-SE" baseline="0" dirty="0" smtClean="0"/>
              <a:t> is </a:t>
            </a:r>
            <a:r>
              <a:rPr lang="sv-SE" baseline="0" dirty="0" err="1" smtClean="0"/>
              <a:t>o</a:t>
            </a:r>
            <a:r>
              <a:rPr lang="sv-SE" dirty="0" err="1" smtClean="0"/>
              <a:t>pen</a:t>
            </a:r>
            <a:r>
              <a:rPr lang="sv-SE" dirty="0" smtClean="0"/>
              <a:t> 24/7 for </a:t>
            </a:r>
            <a:r>
              <a:rPr lang="sv-SE" dirty="0" err="1" smtClean="0"/>
              <a:t>own</a:t>
            </a:r>
            <a:r>
              <a:rPr lang="sv-SE" dirty="0" smtClean="0"/>
              <a:t> </a:t>
            </a:r>
            <a:r>
              <a:rPr lang="sv-SE" dirty="0" err="1" smtClean="0"/>
              <a:t>projects</a:t>
            </a:r>
            <a:r>
              <a:rPr lang="sv-SE" dirty="0" smtClean="0"/>
              <a:t> </a:t>
            </a:r>
            <a:r>
              <a:rPr lang="sv-SE" dirty="0" err="1" smtClean="0"/>
              <a:t>with</a:t>
            </a:r>
            <a:r>
              <a:rPr lang="sv-SE" dirty="0" smtClean="0"/>
              <a:t> </a:t>
            </a:r>
            <a:r>
              <a:rPr lang="sv-SE" dirty="0" err="1" smtClean="0"/>
              <a:t>opportunities</a:t>
            </a:r>
            <a:r>
              <a:rPr lang="sv-SE" dirty="0" smtClean="0"/>
              <a:t> </a:t>
            </a:r>
            <a:r>
              <a:rPr lang="sv-SE" dirty="0" err="1" smtClean="0"/>
              <a:t>to</a:t>
            </a:r>
            <a:r>
              <a:rPr lang="sv-SE" dirty="0" smtClean="0"/>
              <a:t> be </a:t>
            </a:r>
            <a:r>
              <a:rPr lang="sv-SE" dirty="0" err="1" smtClean="0"/>
              <a:t>guided</a:t>
            </a:r>
            <a:r>
              <a:rPr lang="sv-SE" dirty="0" smtClean="0"/>
              <a:t> by a </a:t>
            </a:r>
            <a:r>
              <a:rPr lang="sv-SE" dirty="0" err="1" smtClean="0"/>
              <a:t>teacher</a:t>
            </a:r>
            <a:r>
              <a:rPr lang="sv-SE" dirty="0" smtClean="0"/>
              <a:t> or students. </a:t>
            </a:r>
            <a:r>
              <a:rPr lang="sv-SE" dirty="0" err="1" smtClean="0"/>
              <a:t>This</a:t>
            </a:r>
            <a:r>
              <a:rPr lang="sv-SE" dirty="0" smtClean="0"/>
              <a:t> is the </a:t>
            </a:r>
            <a:r>
              <a:rPr lang="sv-SE" dirty="0" err="1" smtClean="0"/>
              <a:t>place</a:t>
            </a:r>
            <a:r>
              <a:rPr lang="sv-SE" dirty="0" smtClean="0"/>
              <a:t> </a:t>
            </a:r>
            <a:r>
              <a:rPr lang="sv-SE" dirty="0" err="1" smtClean="0"/>
              <a:t>to</a:t>
            </a:r>
            <a:r>
              <a:rPr lang="sv-SE" dirty="0" smtClean="0"/>
              <a:t> </a:t>
            </a:r>
            <a:r>
              <a:rPr lang="sv-SE" dirty="0" err="1" smtClean="0"/>
              <a:t>work</a:t>
            </a:r>
            <a:r>
              <a:rPr lang="sv-SE" dirty="0" smtClean="0"/>
              <a:t> </a:t>
            </a:r>
            <a:r>
              <a:rPr lang="sv-SE" dirty="0" err="1" smtClean="0"/>
              <a:t>threedimensional</a:t>
            </a:r>
            <a:r>
              <a:rPr lang="sv-SE" dirty="0" smtClean="0"/>
              <a:t> </a:t>
            </a:r>
            <a:r>
              <a:rPr lang="sv-SE" dirty="0" err="1" smtClean="0"/>
              <a:t>with</a:t>
            </a:r>
            <a:r>
              <a:rPr lang="sv-SE" dirty="0" smtClean="0"/>
              <a:t> </a:t>
            </a:r>
            <a:r>
              <a:rPr lang="sv-SE" dirty="0" err="1" smtClean="0"/>
              <a:t>models</a:t>
            </a:r>
            <a:r>
              <a:rPr lang="sv-SE" dirty="0" smtClean="0"/>
              <a:t> an </a:t>
            </a:r>
            <a:r>
              <a:rPr lang="sv-SE" dirty="0" err="1" smtClean="0"/>
              <a:t>important</a:t>
            </a:r>
            <a:r>
              <a:rPr lang="sv-SE" dirty="0" smtClean="0"/>
              <a:t> part </a:t>
            </a:r>
            <a:r>
              <a:rPr lang="sv-SE" dirty="0" err="1" smtClean="0"/>
              <a:t>to</a:t>
            </a:r>
            <a:r>
              <a:rPr lang="sv-SE" dirty="0" smtClean="0"/>
              <a:t> </a:t>
            </a:r>
            <a:r>
              <a:rPr lang="sv-SE" dirty="0" err="1" smtClean="0"/>
              <a:t>understand</a:t>
            </a:r>
            <a:r>
              <a:rPr lang="sv-SE" dirty="0" smtClean="0"/>
              <a:t> </a:t>
            </a:r>
            <a:r>
              <a:rPr lang="sv-SE" dirty="0" err="1" smtClean="0"/>
              <a:t>mecanics</a:t>
            </a:r>
            <a:r>
              <a:rPr lang="sv-SE" dirty="0" smtClean="0"/>
              <a:t>, </a:t>
            </a:r>
            <a:r>
              <a:rPr lang="sv-SE" dirty="0" err="1" smtClean="0"/>
              <a:t>electronics</a:t>
            </a:r>
            <a:r>
              <a:rPr lang="sv-SE" baseline="0" dirty="0" smtClean="0"/>
              <a:t> for </a:t>
            </a:r>
            <a:r>
              <a:rPr lang="sv-SE" baseline="0" dirty="0" err="1" smtClean="0"/>
              <a:t>construction</a:t>
            </a:r>
            <a:r>
              <a:rPr lang="sv-SE" baseline="0" dirty="0" smtClean="0"/>
              <a:t> and so on, </a:t>
            </a:r>
            <a:r>
              <a:rPr lang="sv-SE" baseline="0" dirty="0" err="1" smtClean="0"/>
              <a:t>to</a:t>
            </a:r>
            <a:r>
              <a:rPr lang="sv-SE" baseline="0" dirty="0" smtClean="0"/>
              <a:t> </a:t>
            </a:r>
            <a:r>
              <a:rPr lang="sv-SE" baseline="0" dirty="0" err="1" smtClean="0"/>
              <a:t>generate</a:t>
            </a:r>
            <a:r>
              <a:rPr lang="sv-SE" baseline="0" dirty="0" smtClean="0"/>
              <a:t> </a:t>
            </a:r>
            <a:r>
              <a:rPr lang="sv-SE" baseline="0" dirty="0" err="1" smtClean="0"/>
              <a:t>ideas</a:t>
            </a:r>
            <a:r>
              <a:rPr lang="sv-SE" baseline="0" dirty="0" smtClean="0"/>
              <a:t> and try new </a:t>
            </a:r>
            <a:r>
              <a:rPr lang="sv-SE" baseline="0" dirty="0" err="1" smtClean="0"/>
              <a:t>things</a:t>
            </a:r>
            <a:r>
              <a:rPr lang="sv-SE" baseline="0" dirty="0" smtClean="0"/>
              <a:t> and make </a:t>
            </a:r>
            <a:r>
              <a:rPr lang="sv-SE" baseline="0" dirty="0" err="1" smtClean="0"/>
              <a:t>prototypes</a:t>
            </a:r>
            <a:r>
              <a:rPr lang="sv-SE" baseline="0" dirty="0" smtClean="0"/>
              <a:t>. New </a:t>
            </a:r>
            <a:r>
              <a:rPr lang="sv-SE" baseline="0" dirty="0" err="1" smtClean="0"/>
              <a:t>users</a:t>
            </a:r>
            <a:r>
              <a:rPr lang="sv-SE" baseline="0" dirty="0" smtClean="0"/>
              <a:t> </a:t>
            </a:r>
            <a:r>
              <a:rPr lang="sv-SE" baseline="0" dirty="0" err="1" smtClean="0"/>
              <a:t>can</a:t>
            </a:r>
            <a:r>
              <a:rPr lang="sv-SE" baseline="0" dirty="0" smtClean="0"/>
              <a:t> </a:t>
            </a:r>
            <a:r>
              <a:rPr lang="sv-SE" baseline="0" dirty="0" err="1" smtClean="0"/>
              <a:t>explore</a:t>
            </a:r>
            <a:r>
              <a:rPr lang="sv-SE" baseline="0" dirty="0" smtClean="0"/>
              <a:t> </a:t>
            </a:r>
            <a:r>
              <a:rPr lang="sv-SE" baseline="0" dirty="0" err="1" smtClean="0"/>
              <a:t>things</a:t>
            </a:r>
            <a:r>
              <a:rPr lang="sv-SE" baseline="0" dirty="0" smtClean="0"/>
              <a:t> and </a:t>
            </a:r>
            <a:r>
              <a:rPr lang="sv-SE" baseline="0" dirty="0" err="1" smtClean="0"/>
              <a:t>use</a:t>
            </a:r>
            <a:r>
              <a:rPr lang="sv-SE" baseline="0" dirty="0" smtClean="0"/>
              <a:t> </a:t>
            </a:r>
            <a:r>
              <a:rPr lang="sv-SE" baseline="0" dirty="0" err="1" smtClean="0"/>
              <a:t>tools</a:t>
            </a:r>
            <a:r>
              <a:rPr lang="sv-SE" baseline="0" dirty="0" smtClean="0"/>
              <a:t> </a:t>
            </a:r>
            <a:r>
              <a:rPr lang="sv-SE" baseline="0" dirty="0" err="1" smtClean="0"/>
              <a:t>they</a:t>
            </a:r>
            <a:r>
              <a:rPr lang="sv-SE" baseline="0" dirty="0" smtClean="0"/>
              <a:t> </a:t>
            </a:r>
            <a:r>
              <a:rPr lang="sv-SE" baseline="0" dirty="0" err="1" smtClean="0"/>
              <a:t>havent</a:t>
            </a:r>
            <a:r>
              <a:rPr lang="sv-SE" baseline="0" dirty="0" smtClean="0"/>
              <a:t> </a:t>
            </a:r>
            <a:r>
              <a:rPr lang="sv-SE" baseline="0" dirty="0" err="1" smtClean="0"/>
              <a:t>tried</a:t>
            </a:r>
            <a:r>
              <a:rPr lang="sv-SE" baseline="0" dirty="0" smtClean="0"/>
              <a:t> </a:t>
            </a:r>
            <a:r>
              <a:rPr lang="sv-SE" baseline="0" dirty="0" err="1" smtClean="0"/>
              <a:t>before</a:t>
            </a:r>
            <a:r>
              <a:rPr lang="sv-SE" baseline="0" dirty="0" smtClean="0"/>
              <a:t>.</a:t>
            </a:r>
            <a:endParaRPr lang="sv-SE" dirty="0" smtClean="0"/>
          </a:p>
          <a:p>
            <a:endParaRPr lang="sv-SE" dirty="0"/>
          </a:p>
        </p:txBody>
      </p:sp>
      <p:sp>
        <p:nvSpPr>
          <p:cNvPr id="4" name="Platshållare för bildnummer 3"/>
          <p:cNvSpPr>
            <a:spLocks noGrp="1"/>
          </p:cNvSpPr>
          <p:nvPr>
            <p:ph type="sldNum" sz="quarter" idx="10"/>
          </p:nvPr>
        </p:nvSpPr>
        <p:spPr/>
        <p:txBody>
          <a:bodyPr/>
          <a:lstStyle/>
          <a:p>
            <a:fld id="{213A4AF5-49BF-554B-9274-5ECC6E9ABA83}" type="slidenum">
              <a:rPr lang="sv-SE" smtClean="0"/>
              <a:t>18</a:t>
            </a:fld>
            <a:endParaRPr lang="sv-SE"/>
          </a:p>
        </p:txBody>
      </p:sp>
    </p:spTree>
    <p:extLst>
      <p:ext uri="{BB962C8B-B14F-4D97-AF65-F5344CB8AC3E}">
        <p14:creationId xmlns:p14="http://schemas.microsoft.com/office/powerpoint/2010/main" val="1513152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fld id="{213A4AF5-49BF-554B-9274-5ECC6E9ABA83}" type="slidenum">
              <a:rPr lang="sv-SE" smtClean="0"/>
              <a:t>19</a:t>
            </a:fld>
            <a:endParaRPr lang="sv-SE"/>
          </a:p>
        </p:txBody>
      </p:sp>
    </p:spTree>
    <p:extLst>
      <p:ext uri="{BB962C8B-B14F-4D97-AF65-F5344CB8AC3E}">
        <p14:creationId xmlns:p14="http://schemas.microsoft.com/office/powerpoint/2010/main" val="11021183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10"/>
          </p:nvPr>
        </p:nvSpPr>
        <p:spPr/>
        <p:txBody>
          <a:bodyPr/>
          <a:lstStyle/>
          <a:p>
            <a:fld id="{213A4AF5-49BF-554B-9274-5ECC6E9ABA83}" type="slidenum">
              <a:rPr lang="sv-SE" smtClean="0"/>
              <a:t>24</a:t>
            </a:fld>
            <a:endParaRPr lang="sv-SE"/>
          </a:p>
        </p:txBody>
      </p:sp>
    </p:spTree>
    <p:extLst>
      <p:ext uri="{BB962C8B-B14F-4D97-AF65-F5344CB8AC3E}">
        <p14:creationId xmlns:p14="http://schemas.microsoft.com/office/powerpoint/2010/main" val="1102118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smtClean="0"/>
          </a:p>
          <a:p>
            <a:endParaRPr lang="sv-SE" dirty="0"/>
          </a:p>
        </p:txBody>
      </p:sp>
      <p:sp>
        <p:nvSpPr>
          <p:cNvPr id="4" name="Platshållare för bildnummer 3"/>
          <p:cNvSpPr>
            <a:spLocks noGrp="1"/>
          </p:cNvSpPr>
          <p:nvPr>
            <p:ph type="sldNum" sz="quarter" idx="10"/>
          </p:nvPr>
        </p:nvSpPr>
        <p:spPr/>
        <p:txBody>
          <a:bodyPr/>
          <a:lstStyle/>
          <a:p>
            <a:fld id="{213A4AF5-49BF-554B-9274-5ECC6E9ABA83}" type="slidenum">
              <a:rPr lang="sv-SE" smtClean="0"/>
              <a:t>25</a:t>
            </a:fld>
            <a:endParaRPr lang="sv-SE"/>
          </a:p>
        </p:txBody>
      </p:sp>
    </p:spTree>
    <p:extLst>
      <p:ext uri="{BB962C8B-B14F-4D97-AF65-F5344CB8AC3E}">
        <p14:creationId xmlns:p14="http://schemas.microsoft.com/office/powerpoint/2010/main" val="1378406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sv-SE" b="0" i="0" dirty="0" smtClean="0"/>
          </a:p>
        </p:txBody>
      </p:sp>
      <p:sp>
        <p:nvSpPr>
          <p:cNvPr id="4" name="Platshållare för bildnummer 3"/>
          <p:cNvSpPr>
            <a:spLocks noGrp="1"/>
          </p:cNvSpPr>
          <p:nvPr>
            <p:ph type="sldNum" sz="quarter" idx="10"/>
          </p:nvPr>
        </p:nvSpPr>
        <p:spPr/>
        <p:txBody>
          <a:bodyPr/>
          <a:lstStyle/>
          <a:p>
            <a:fld id="{213A4AF5-49BF-554B-9274-5ECC6E9ABA83}" type="slidenum">
              <a:rPr lang="sv-SE" smtClean="0"/>
              <a:t>26</a:t>
            </a:fld>
            <a:endParaRPr lang="sv-SE"/>
          </a:p>
        </p:txBody>
      </p:sp>
    </p:spTree>
    <p:extLst>
      <p:ext uri="{BB962C8B-B14F-4D97-AF65-F5344CB8AC3E}">
        <p14:creationId xmlns:p14="http://schemas.microsoft.com/office/powerpoint/2010/main" val="2262945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sv-SE" b="0" i="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sv-SE" b="0" i="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sv-SE" b="0" i="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sv-SE" b="0" i="0" dirty="0" smtClean="0"/>
          </a:p>
        </p:txBody>
      </p:sp>
      <p:sp>
        <p:nvSpPr>
          <p:cNvPr id="4" name="Platshållare för bildnummer 3"/>
          <p:cNvSpPr>
            <a:spLocks noGrp="1"/>
          </p:cNvSpPr>
          <p:nvPr>
            <p:ph type="sldNum" sz="quarter" idx="10"/>
          </p:nvPr>
        </p:nvSpPr>
        <p:spPr/>
        <p:txBody>
          <a:bodyPr/>
          <a:lstStyle/>
          <a:p>
            <a:fld id="{213A4AF5-49BF-554B-9274-5ECC6E9ABA83}" type="slidenum">
              <a:rPr lang="sv-SE" smtClean="0"/>
              <a:t>27</a:t>
            </a:fld>
            <a:endParaRPr lang="sv-SE"/>
          </a:p>
        </p:txBody>
      </p:sp>
    </p:spTree>
    <p:extLst>
      <p:ext uri="{BB962C8B-B14F-4D97-AF65-F5344CB8AC3E}">
        <p14:creationId xmlns:p14="http://schemas.microsoft.com/office/powerpoint/2010/main" val="2262945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b="1" i="1" dirty="0" smtClean="0"/>
          </a:p>
          <a:p>
            <a:endParaRPr lang="sv-SE" baseline="0" dirty="0" smtClean="0"/>
          </a:p>
          <a:p>
            <a:endParaRPr lang="sv-SE" dirty="0" smtClean="0"/>
          </a:p>
          <a:p>
            <a:endParaRPr lang="sv-SE" dirty="0"/>
          </a:p>
        </p:txBody>
      </p:sp>
      <p:sp>
        <p:nvSpPr>
          <p:cNvPr id="4" name="Platshållare för bildnummer 3"/>
          <p:cNvSpPr>
            <a:spLocks noGrp="1"/>
          </p:cNvSpPr>
          <p:nvPr>
            <p:ph type="sldNum" sz="quarter" idx="10"/>
          </p:nvPr>
        </p:nvSpPr>
        <p:spPr/>
        <p:txBody>
          <a:bodyPr/>
          <a:lstStyle/>
          <a:p>
            <a:fld id="{213A4AF5-49BF-554B-9274-5ECC6E9ABA83}" type="slidenum">
              <a:rPr lang="sv-SE" smtClean="0"/>
              <a:t>28</a:t>
            </a:fld>
            <a:endParaRPr lang="sv-SE"/>
          </a:p>
        </p:txBody>
      </p:sp>
    </p:spTree>
    <p:extLst>
      <p:ext uri="{BB962C8B-B14F-4D97-AF65-F5344CB8AC3E}">
        <p14:creationId xmlns:p14="http://schemas.microsoft.com/office/powerpoint/2010/main" val="778429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x-none" dirty="0"/>
          </a:p>
        </p:txBody>
      </p:sp>
      <p:sp>
        <p:nvSpPr>
          <p:cNvPr id="4" name="Platshållare för bildnummer 3"/>
          <p:cNvSpPr>
            <a:spLocks noGrp="1"/>
          </p:cNvSpPr>
          <p:nvPr>
            <p:ph type="sldNum" sz="quarter" idx="10"/>
          </p:nvPr>
        </p:nvSpPr>
        <p:spPr/>
        <p:txBody>
          <a:bodyPr/>
          <a:lstStyle/>
          <a:p>
            <a:pPr algn="l" rtl="0"/>
            <a:fld id="{213A4AF5-49BF-554B-9274-5ECC6E9ABA83}" type="slidenum">
              <a:rPr/>
              <a:t>3</a:t>
            </a:fld>
            <a:endParaRPr lang="x-none"/>
          </a:p>
        </p:txBody>
      </p:sp>
    </p:spTree>
    <p:extLst>
      <p:ext uri="{BB962C8B-B14F-4D97-AF65-F5344CB8AC3E}">
        <p14:creationId xmlns:p14="http://schemas.microsoft.com/office/powerpoint/2010/main" val="2478195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213A4AF5-49BF-554B-9274-5ECC6E9ABA83}" type="slidenum">
              <a:rPr lang="sv-SE" smtClean="0"/>
              <a:t>6</a:t>
            </a:fld>
            <a:endParaRPr lang="sv-SE"/>
          </a:p>
        </p:txBody>
      </p:sp>
    </p:spTree>
    <p:extLst>
      <p:ext uri="{BB962C8B-B14F-4D97-AF65-F5344CB8AC3E}">
        <p14:creationId xmlns:p14="http://schemas.microsoft.com/office/powerpoint/2010/main" val="1389225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Linda:</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Ångström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Visualisation</a:t>
            </a:r>
            <a:r>
              <a:rPr lang="en-US" sz="1200" kern="1200" dirty="0" smtClean="0">
                <a:solidFill>
                  <a:schemeClr val="tx1"/>
                </a:solidFill>
                <a:effectLst/>
                <a:latin typeface="+mn-lt"/>
                <a:ea typeface="+mn-ea"/>
                <a:cs typeface="+mn-cs"/>
              </a:rPr>
              <a:t> Lab is a flexible and creative learning environment where you can explore data, multimedia and </a:t>
            </a:r>
            <a:r>
              <a:rPr lang="en-US" sz="1200" kern="1200" dirty="0" err="1" smtClean="0">
                <a:solidFill>
                  <a:schemeClr val="tx1"/>
                </a:solidFill>
                <a:effectLst/>
                <a:latin typeface="+mn-lt"/>
                <a:ea typeface="+mn-ea"/>
                <a:cs typeface="+mn-cs"/>
              </a:rPr>
              <a:t>visualisation</a:t>
            </a:r>
            <a:r>
              <a:rPr lang="en-US" sz="1200" kern="1200" dirty="0" smtClean="0">
                <a:solidFill>
                  <a:schemeClr val="tx1"/>
                </a:solidFill>
                <a:effectLst/>
                <a:latin typeface="+mn-lt"/>
                <a:ea typeface="+mn-ea"/>
                <a:cs typeface="+mn-cs"/>
              </a:rPr>
              <a:t> techniques.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Providing the new way of learning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By offering open creative physical meeting spaces in an attractive way, where you can explore models both virtual and digital there is a deepening of the studies.</a:t>
            </a:r>
            <a:r>
              <a:rPr lang="en-US" sz="1200" kern="1200" baseline="0" dirty="0" smtClean="0">
                <a:solidFill>
                  <a:schemeClr val="tx1"/>
                </a:solidFill>
                <a:effectLst/>
                <a:latin typeface="+mn-lt"/>
                <a:ea typeface="+mn-ea"/>
                <a:cs typeface="+mn-cs"/>
              </a:rPr>
              <a:t> New innovative thoughts evolves through digital technique and </a:t>
            </a:r>
            <a:r>
              <a:rPr lang="en-US" sz="1200" kern="1200" baseline="0" dirty="0" err="1" smtClean="0">
                <a:solidFill>
                  <a:schemeClr val="tx1"/>
                </a:solidFill>
                <a:effectLst/>
                <a:latin typeface="+mn-lt"/>
                <a:ea typeface="+mn-ea"/>
                <a:cs typeface="+mn-cs"/>
              </a:rPr>
              <a:t>modelling</a:t>
            </a:r>
            <a:r>
              <a:rPr lang="en-US" sz="1200" kern="1200" baseline="0" dirty="0" smtClean="0">
                <a:solidFill>
                  <a:schemeClr val="tx1"/>
                </a:solidFill>
                <a:effectLst/>
                <a:latin typeface="+mn-lt"/>
                <a:ea typeface="+mn-ea"/>
                <a:cs typeface="+mn-cs"/>
              </a:rPr>
              <a:t> technique.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The </a:t>
            </a:r>
            <a:r>
              <a:rPr lang="en-US" sz="1200" kern="1200" baseline="0" dirty="0" err="1" smtClean="0">
                <a:solidFill>
                  <a:schemeClr val="tx1"/>
                </a:solidFill>
                <a:effectLst/>
                <a:latin typeface="+mn-lt"/>
                <a:ea typeface="+mn-ea"/>
                <a:cs typeface="+mn-cs"/>
              </a:rPr>
              <a:t>visualisation</a:t>
            </a:r>
            <a:r>
              <a:rPr lang="en-US" sz="1200" kern="1200" baseline="0" dirty="0" smtClean="0">
                <a:solidFill>
                  <a:schemeClr val="tx1"/>
                </a:solidFill>
                <a:effectLst/>
                <a:latin typeface="+mn-lt"/>
                <a:ea typeface="+mn-ea"/>
                <a:cs typeface="+mn-cs"/>
              </a:rPr>
              <a:t> lab is formed to offer different ways of </a:t>
            </a:r>
            <a:r>
              <a:rPr lang="en-US" sz="1200" kern="1200" baseline="0" dirty="0" err="1" smtClean="0">
                <a:solidFill>
                  <a:schemeClr val="tx1"/>
                </a:solidFill>
                <a:effectLst/>
                <a:latin typeface="+mn-lt"/>
                <a:ea typeface="+mn-ea"/>
                <a:cs typeface="+mn-cs"/>
              </a:rPr>
              <a:t>visualisation</a:t>
            </a:r>
            <a:r>
              <a:rPr lang="en-US" sz="1200" kern="1200" baseline="0" dirty="0" smtClean="0">
                <a:solidFill>
                  <a:schemeClr val="tx1"/>
                </a:solidFill>
                <a:effectLst/>
                <a:latin typeface="+mn-lt"/>
                <a:ea typeface="+mn-ea"/>
                <a:cs typeface="+mn-cs"/>
              </a:rPr>
              <a:t> and experiences. Different tasks and </a:t>
            </a:r>
            <a:r>
              <a:rPr lang="en-US" sz="1200" kern="1200" baseline="0" dirty="0" err="1" smtClean="0">
                <a:solidFill>
                  <a:schemeClr val="tx1"/>
                </a:solidFill>
                <a:effectLst/>
                <a:latin typeface="+mn-lt"/>
                <a:ea typeface="+mn-ea"/>
                <a:cs typeface="+mn-cs"/>
              </a:rPr>
              <a:t>constallation</a:t>
            </a:r>
            <a:r>
              <a:rPr lang="en-US" sz="1200" kern="1200" baseline="0" dirty="0" smtClean="0">
                <a:solidFill>
                  <a:schemeClr val="tx1"/>
                </a:solidFill>
                <a:effectLst/>
                <a:latin typeface="+mn-lt"/>
                <a:ea typeface="+mn-ea"/>
                <a:cs typeface="+mn-cs"/>
              </a:rPr>
              <a:t> of people needs different approach. We strongly encourage collaboration, and therefore is the room flexible and easy to change in the way the uses wishes.</a:t>
            </a:r>
            <a:endParaRPr lang="en-US" sz="1200" kern="1200" dirty="0" smtClean="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213A4AF5-49BF-554B-9274-5ECC6E9ABA83}" type="slidenum">
              <a:rPr lang="sv-SE" smtClean="0"/>
              <a:t>9</a:t>
            </a:fld>
            <a:endParaRPr lang="sv-SE"/>
          </a:p>
        </p:txBody>
      </p:sp>
    </p:spTree>
    <p:extLst>
      <p:ext uri="{BB962C8B-B14F-4D97-AF65-F5344CB8AC3E}">
        <p14:creationId xmlns:p14="http://schemas.microsoft.com/office/powerpoint/2010/main" val="2262945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kern="1200" dirty="0" smtClean="0">
                <a:solidFill>
                  <a:schemeClr val="tx1"/>
                </a:solidFill>
                <a:effectLst/>
                <a:latin typeface="+mn-lt"/>
                <a:ea typeface="+mn-ea"/>
                <a:cs typeface="+mn-cs"/>
              </a:rPr>
              <a:t>Linda:</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room is divided into three zones. When the room is used for scheduled activities all the spaces are reserved for that purpose. Otherwise you are free to use any zone or seat that is not being used by others.</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Zone 1</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Vid en </a:t>
            </a:r>
            <a:r>
              <a:rPr lang="en-US" sz="1200" kern="1200" dirty="0" err="1" smtClean="0">
                <a:solidFill>
                  <a:schemeClr val="tx1"/>
                </a:solidFill>
                <a:effectLst/>
                <a:latin typeface="+mn-lt"/>
                <a:ea typeface="+mn-ea"/>
                <a:cs typeface="+mn-cs"/>
              </a:rPr>
              <a:t>stor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pekskärm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som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är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kopplad</a:t>
            </a:r>
            <a:r>
              <a:rPr lang="en-US" sz="1200" kern="1200" dirty="0" smtClean="0">
                <a:solidFill>
                  <a:schemeClr val="tx1"/>
                </a:solidFill>
                <a:effectLst/>
                <a:latin typeface="+mn-lt"/>
                <a:ea typeface="+mn-ea"/>
                <a:cs typeface="+mn-cs"/>
              </a:rPr>
              <a:t> med en </a:t>
            </a:r>
            <a:r>
              <a:rPr lang="en-US" sz="1200" kern="1200" dirty="0" err="1" smtClean="0">
                <a:solidFill>
                  <a:schemeClr val="tx1"/>
                </a:solidFill>
                <a:effectLst/>
                <a:latin typeface="+mn-lt"/>
                <a:ea typeface="+mn-ea"/>
                <a:cs typeface="+mn-cs"/>
              </a:rPr>
              <a:t>ännu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större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vägghängd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skärm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skapa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tillsammans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dvs</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jobba</a:t>
            </a:r>
            <a:r>
              <a:rPr lang="en-US" sz="1200" kern="1200" dirty="0" smtClean="0">
                <a:solidFill>
                  <a:schemeClr val="tx1"/>
                </a:solidFill>
                <a:effectLst/>
                <a:latin typeface="+mn-lt"/>
                <a:ea typeface="+mn-ea"/>
                <a:cs typeface="+mn-cs"/>
              </a:rPr>
              <a:t> med en </a:t>
            </a:r>
            <a:r>
              <a:rPr lang="en-US" sz="1200" kern="1200" dirty="0" err="1" smtClean="0">
                <a:solidFill>
                  <a:schemeClr val="tx1"/>
                </a:solidFill>
                <a:effectLst/>
                <a:latin typeface="+mn-lt"/>
                <a:ea typeface="+mn-ea"/>
                <a:cs typeface="+mn-cs"/>
              </a:rPr>
              <a:t>datormodell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grupp</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rita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samtidigt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jobba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på</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datorn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tillsammans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samtidigt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Detta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skiljer</a:t>
            </a:r>
            <a:r>
              <a:rPr lang="en-US" sz="1200" kern="1200" dirty="0" smtClean="0">
                <a:solidFill>
                  <a:schemeClr val="tx1"/>
                </a:solidFill>
                <a:effectLst/>
                <a:latin typeface="+mn-lt"/>
                <a:ea typeface="+mn-ea"/>
                <a:cs typeface="+mn-cs"/>
              </a:rPr>
              <a:t> sig </a:t>
            </a:r>
            <a:r>
              <a:rPr lang="en-US" sz="1200" kern="1200" dirty="0" err="1" smtClean="0">
                <a:solidFill>
                  <a:schemeClr val="tx1"/>
                </a:solidFill>
                <a:effectLst/>
                <a:latin typeface="+mn-lt"/>
                <a:ea typeface="+mn-ea"/>
                <a:cs typeface="+mn-cs"/>
              </a:rPr>
              <a:t>från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arbetssättet</a:t>
            </a:r>
            <a:r>
              <a:rPr lang="en-US" sz="1200" kern="1200" dirty="0" smtClean="0">
                <a:solidFill>
                  <a:schemeClr val="tx1"/>
                </a:solidFill>
                <a:effectLst/>
                <a:latin typeface="+mn-lt"/>
                <a:ea typeface="+mn-ea"/>
                <a:cs typeface="+mn-cs"/>
              </a:rPr>
              <a:t> vid den </a:t>
            </a:r>
            <a:r>
              <a:rPr lang="en-US" sz="1200" kern="1200" dirty="0" err="1" smtClean="0">
                <a:solidFill>
                  <a:schemeClr val="tx1"/>
                </a:solidFill>
                <a:effectLst/>
                <a:latin typeface="+mn-lt"/>
                <a:ea typeface="+mn-ea"/>
                <a:cs typeface="+mn-cs"/>
              </a:rPr>
              <a:t>individuella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datorn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där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var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en </a:t>
            </a:r>
            <a:r>
              <a:rPr lang="en-US" sz="1200" kern="1200" dirty="0" err="1" smtClean="0">
                <a:solidFill>
                  <a:schemeClr val="tx1"/>
                </a:solidFill>
                <a:effectLst/>
                <a:latin typeface="+mn-lt"/>
                <a:ea typeface="+mn-ea"/>
                <a:cs typeface="+mn-cs"/>
              </a:rPr>
              <a:t>jobbar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ensam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vi sitter </a:t>
            </a:r>
            <a:r>
              <a:rPr lang="en-US" sz="1200" kern="1200" dirty="0" err="1" smtClean="0">
                <a:solidFill>
                  <a:schemeClr val="tx1"/>
                </a:solidFill>
                <a:effectLst/>
                <a:latin typeface="+mn-lt"/>
                <a:ea typeface="+mn-ea"/>
                <a:cs typeface="+mn-cs"/>
              </a:rPr>
              <a:t>kanske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bredvid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varandra</a:t>
            </a:r>
            <a:r>
              <a:rPr lang="en-US" sz="1200" kern="1200" dirty="0" smtClean="0">
                <a:solidFill>
                  <a:schemeClr val="tx1"/>
                </a:solidFill>
                <a:effectLst/>
                <a:latin typeface="+mn-lt"/>
                <a:ea typeface="+mn-ea"/>
                <a:cs typeface="+mn-cs"/>
              </a:rPr>
              <a:t>, men </a:t>
            </a:r>
            <a:r>
              <a:rPr lang="en-US" sz="1200" kern="1200" dirty="0" err="1" smtClean="0">
                <a:solidFill>
                  <a:schemeClr val="tx1"/>
                </a:solidFill>
                <a:effectLst/>
                <a:latin typeface="+mn-lt"/>
                <a:ea typeface="+mn-ea"/>
                <a:cs typeface="+mn-cs"/>
              </a:rPr>
              <a:t>bara</a:t>
            </a:r>
            <a:r>
              <a:rPr lang="en-US" sz="1200" kern="1200" dirty="0" smtClean="0">
                <a:solidFill>
                  <a:schemeClr val="tx1"/>
                </a:solidFill>
                <a:effectLst/>
                <a:latin typeface="+mn-lt"/>
                <a:ea typeface="+mn-ea"/>
                <a:cs typeface="+mn-cs"/>
              </a:rPr>
              <a:t> en person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jobba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modellen</a:t>
            </a:r>
            <a:r>
              <a:rPr lang="en-US" sz="1200" kern="1200" dirty="0" smtClean="0">
                <a:solidFill>
                  <a:schemeClr val="tx1"/>
                </a:solidFill>
                <a:effectLst/>
                <a:latin typeface="+mn-lt"/>
                <a:ea typeface="+mn-ea"/>
                <a:cs typeface="+mn-cs"/>
              </a:rPr>
              <a:t>. Vid den </a:t>
            </a:r>
            <a:r>
              <a:rPr lang="en-US" sz="1200" kern="1200" dirty="0" err="1" smtClean="0">
                <a:solidFill>
                  <a:schemeClr val="tx1"/>
                </a:solidFill>
                <a:effectLst/>
                <a:latin typeface="+mn-lt"/>
                <a:ea typeface="+mn-ea"/>
                <a:cs typeface="+mn-cs"/>
              </a:rPr>
              <a:t>stora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pekskärmen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delar</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upplevelse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jobbar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interaktivt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tillsammans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ett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projekt</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In this zone you can find two screens, one to connect your own computer to and a touchscreen that you can use with your student ID and password A, as well as a table for group </a:t>
            </a:r>
            <a:r>
              <a:rPr lang="en-US" sz="1200" kern="1200" dirty="0" err="1" smtClean="0">
                <a:solidFill>
                  <a:schemeClr val="tx1"/>
                </a:solidFill>
                <a:effectLst/>
                <a:latin typeface="+mn-lt"/>
                <a:ea typeface="+mn-ea"/>
                <a:cs typeface="+mn-cs"/>
              </a:rPr>
              <a:t>activies</a:t>
            </a:r>
            <a:r>
              <a:rPr lang="en-US" sz="1200" kern="1200" dirty="0" smtClean="0">
                <a:solidFill>
                  <a:schemeClr val="tx1"/>
                </a:solidFill>
                <a:effectLst/>
                <a:latin typeface="+mn-lt"/>
                <a:ea typeface="+mn-ea"/>
                <a:cs typeface="+mn-cs"/>
              </a:rPr>
              <a:t>.</a:t>
            </a:r>
          </a:p>
          <a:p>
            <a:r>
              <a:rPr lang="en-US" sz="1200" b="1" kern="1200" dirty="0" smtClean="0">
                <a:solidFill>
                  <a:schemeClr val="tx1"/>
                </a:solidFill>
                <a:effectLst/>
                <a:latin typeface="+mn-lt"/>
                <a:ea typeface="+mn-ea"/>
                <a:cs typeface="+mn-cs"/>
              </a:rPr>
              <a:t>Zone 2</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Virtual Reality (VR) </a:t>
            </a:r>
            <a:r>
              <a:rPr lang="en-US" sz="1200" kern="1200" dirty="0" err="1" smtClean="0">
                <a:solidFill>
                  <a:schemeClr val="tx1"/>
                </a:solidFill>
                <a:effectLst/>
                <a:latin typeface="+mn-lt"/>
                <a:ea typeface="+mn-ea"/>
                <a:cs typeface="+mn-cs"/>
              </a:rPr>
              <a:t>spänner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över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ämnesområden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från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stadsbyggande</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byggteknik</a:t>
            </a:r>
            <a:r>
              <a:rPr lang="en-US" sz="1200" kern="1200" dirty="0" smtClean="0">
                <a:solidFill>
                  <a:schemeClr val="tx1"/>
                </a:solidFill>
                <a:effectLst/>
                <a:latin typeface="+mn-lt"/>
                <a:ea typeface="+mn-ea"/>
                <a:cs typeface="+mn-cs"/>
              </a:rPr>
              <a:t> till </a:t>
            </a:r>
            <a:r>
              <a:rPr lang="en-US" sz="1200" kern="1200" dirty="0" err="1" smtClean="0">
                <a:solidFill>
                  <a:schemeClr val="tx1"/>
                </a:solidFill>
                <a:effectLst/>
                <a:latin typeface="+mn-lt"/>
                <a:ea typeface="+mn-ea"/>
                <a:cs typeface="+mn-cs"/>
              </a:rPr>
              <a:t>fysik</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astronomi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idag</a:t>
            </a:r>
            <a:r>
              <a:rPr lang="en-US" sz="1200" kern="1200" dirty="0" smtClean="0">
                <a:solidFill>
                  <a:schemeClr val="tx1"/>
                </a:solidFill>
                <a:effectLst/>
                <a:latin typeface="+mn-lt"/>
                <a:ea typeface="+mn-ea"/>
                <a:cs typeface="+mn-cs"/>
              </a:rPr>
              <a:t> –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är</a:t>
            </a:r>
            <a:r>
              <a:rPr lang="en-US" sz="1200" kern="1200" dirty="0" smtClean="0">
                <a:solidFill>
                  <a:schemeClr val="tx1"/>
                </a:solidFill>
                <a:effectLst/>
                <a:latin typeface="+mn-lt"/>
                <a:ea typeface="+mn-ea"/>
                <a:cs typeface="+mn-cs"/>
              </a:rPr>
              <a:t> en given del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den </a:t>
            </a:r>
            <a:r>
              <a:rPr lang="en-US" sz="1200" kern="1200" dirty="0" err="1" smtClean="0">
                <a:solidFill>
                  <a:schemeClr val="tx1"/>
                </a:solidFill>
                <a:effectLst/>
                <a:latin typeface="+mn-lt"/>
                <a:ea typeface="+mn-ea"/>
                <a:cs typeface="+mn-cs"/>
              </a:rPr>
              <a:t>digitala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utvecklingen</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vår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digitala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framtid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Genom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att</a:t>
            </a:r>
            <a:r>
              <a:rPr lang="en-US" sz="1200" kern="1200" dirty="0" smtClean="0">
                <a:solidFill>
                  <a:schemeClr val="tx1"/>
                </a:solidFill>
                <a:effectLst/>
                <a:latin typeface="+mn-lt"/>
                <a:ea typeface="+mn-ea"/>
                <a:cs typeface="+mn-cs"/>
              </a:rPr>
              <a:t> se </a:t>
            </a:r>
            <a:r>
              <a:rPr lang="en-US" sz="1200" kern="1200" dirty="0" err="1" smtClean="0">
                <a:solidFill>
                  <a:schemeClr val="tx1"/>
                </a:solidFill>
                <a:effectLst/>
                <a:latin typeface="+mn-lt"/>
                <a:ea typeface="+mn-ea"/>
                <a:cs typeface="+mn-cs"/>
              </a:rPr>
              <a:t>besöka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virtuella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världar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granska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ritningar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bedöma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ännu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inte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byggda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miljöer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då</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uppleva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bedöma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platser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virtuellt</a:t>
            </a:r>
            <a:r>
              <a:rPr lang="en-US" sz="1200" kern="1200" dirty="0" smtClean="0">
                <a:solidFill>
                  <a:schemeClr val="tx1"/>
                </a:solidFill>
                <a:effectLst/>
                <a:latin typeface="+mn-lt"/>
                <a:ea typeface="+mn-ea"/>
                <a:cs typeface="+mn-cs"/>
              </a:rPr>
              <a:t> – </a:t>
            </a:r>
            <a:r>
              <a:rPr lang="en-US" sz="1200" kern="1200" dirty="0" err="1" smtClean="0">
                <a:solidFill>
                  <a:schemeClr val="tx1"/>
                </a:solidFill>
                <a:effectLst/>
                <a:latin typeface="+mn-lt"/>
                <a:ea typeface="+mn-ea"/>
                <a:cs typeface="+mn-cs"/>
              </a:rPr>
              <a:t>det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är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enklare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förstå</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än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läsa</a:t>
            </a:r>
            <a:r>
              <a:rPr lang="en-US" sz="1200" kern="1200" dirty="0" smtClean="0">
                <a:solidFill>
                  <a:schemeClr val="tx1"/>
                </a:solidFill>
                <a:effectLst/>
                <a:latin typeface="+mn-lt"/>
                <a:ea typeface="+mn-ea"/>
                <a:cs typeface="+mn-cs"/>
              </a:rPr>
              <a:t> en </a:t>
            </a:r>
            <a:r>
              <a:rPr lang="en-US" sz="1200" kern="1200" dirty="0" err="1" smtClean="0">
                <a:solidFill>
                  <a:schemeClr val="tx1"/>
                </a:solidFill>
                <a:effectLst/>
                <a:latin typeface="+mn-lt"/>
                <a:ea typeface="+mn-ea"/>
                <a:cs typeface="+mn-cs"/>
              </a:rPr>
              <a:t>ritning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eller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höra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någon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berätta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miljon</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besöka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platser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virtuellt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kanske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prova</a:t>
            </a:r>
            <a:r>
              <a:rPr lang="en-US" sz="1200" kern="1200" dirty="0" smtClean="0">
                <a:solidFill>
                  <a:schemeClr val="tx1"/>
                </a:solidFill>
                <a:effectLst/>
                <a:latin typeface="+mn-lt"/>
                <a:ea typeface="+mn-ea"/>
                <a:cs typeface="+mn-cs"/>
              </a:rPr>
              <a:t> en </a:t>
            </a:r>
            <a:r>
              <a:rPr lang="en-US" sz="1200" kern="1200" dirty="0" err="1" smtClean="0">
                <a:solidFill>
                  <a:schemeClr val="tx1"/>
                </a:solidFill>
                <a:effectLst/>
                <a:latin typeface="+mn-lt"/>
                <a:ea typeface="+mn-ea"/>
                <a:cs typeface="+mn-cs"/>
              </a:rPr>
              <a:t>resmiljö</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innan</a:t>
            </a:r>
            <a:r>
              <a:rPr lang="en-US" sz="1200" kern="1200" dirty="0" smtClean="0">
                <a:solidFill>
                  <a:schemeClr val="tx1"/>
                </a:solidFill>
                <a:effectLst/>
                <a:latin typeface="+mn-lt"/>
                <a:ea typeface="+mn-ea"/>
                <a:cs typeface="+mn-cs"/>
              </a:rPr>
              <a:t> vi </a:t>
            </a:r>
            <a:r>
              <a:rPr lang="en-US" sz="1200" kern="1200" dirty="0" err="1" smtClean="0">
                <a:solidFill>
                  <a:schemeClr val="tx1"/>
                </a:solidFill>
                <a:effectLst/>
                <a:latin typeface="+mn-lt"/>
                <a:ea typeface="+mn-ea"/>
                <a:cs typeface="+mn-cs"/>
              </a:rPr>
              <a:t>faktiskt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åker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dit</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Try VR! Borrow the controls needed at the library’s information desk. </a:t>
            </a:r>
            <a:r>
              <a:rPr lang="sv-SE" baseline="0" dirty="0" smtClean="0"/>
              <a:t>Courses</a:t>
            </a:r>
          </a:p>
          <a:p>
            <a:r>
              <a:rPr lang="sv-SE" i="1" dirty="0" smtClean="0"/>
              <a:t>Construction </a:t>
            </a:r>
            <a:r>
              <a:rPr lang="sv-SE" i="1" dirty="0" err="1" smtClean="0"/>
              <a:t>Engineering</a:t>
            </a:r>
            <a:r>
              <a:rPr lang="sv-SE" i="1" dirty="0" smtClean="0"/>
              <a:t>: VR</a:t>
            </a:r>
          </a:p>
          <a:p>
            <a:r>
              <a:rPr lang="sv-SE" i="1" dirty="0" err="1" smtClean="0"/>
              <a:t>Teacher</a:t>
            </a:r>
            <a:r>
              <a:rPr lang="sv-SE" i="1" dirty="0" smtClean="0"/>
              <a:t> </a:t>
            </a:r>
            <a:r>
              <a:rPr lang="sv-SE" i="1" dirty="0" err="1" smtClean="0"/>
              <a:t>Education</a:t>
            </a:r>
            <a:r>
              <a:rPr lang="sv-SE" i="1" dirty="0" smtClean="0"/>
              <a:t> </a:t>
            </a:r>
            <a:r>
              <a:rPr lang="sv-SE" i="1" dirty="0" err="1" smtClean="0"/>
              <a:t>programme</a:t>
            </a:r>
            <a:r>
              <a:rPr lang="sv-SE" i="1" dirty="0" smtClean="0"/>
              <a:t>: VR</a:t>
            </a:r>
          </a:p>
          <a:p>
            <a:r>
              <a:rPr lang="sv-SE" i="1" baseline="0" dirty="0" err="1" smtClean="0"/>
              <a:t>Indtek</a:t>
            </a:r>
            <a:endParaRPr lang="sv-SE" i="1" baseline="0" dirty="0" smtClean="0"/>
          </a:p>
          <a:p>
            <a:r>
              <a:rPr lang="sv-SE" i="1" baseline="0" dirty="0" smtClean="0"/>
              <a:t>Astronomi</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Zone 3</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Experiment with visualization software and double screens, on your own or with a friend. Log on with your CAS-ID and password A and try out programs such as </a:t>
            </a:r>
            <a:r>
              <a:rPr lang="en-US" sz="1200" kern="1200" dirty="0" err="1" smtClean="0">
                <a:solidFill>
                  <a:schemeClr val="tx1"/>
                </a:solidFill>
                <a:effectLst/>
                <a:latin typeface="+mn-lt"/>
                <a:ea typeface="+mn-ea"/>
                <a:cs typeface="+mn-cs"/>
              </a:rPr>
              <a:t>SketchUp</a:t>
            </a:r>
            <a:r>
              <a:rPr lang="en-US" sz="1200" kern="1200" dirty="0" smtClean="0">
                <a:solidFill>
                  <a:schemeClr val="tx1"/>
                </a:solidFill>
                <a:effectLst/>
                <a:latin typeface="+mn-lt"/>
                <a:ea typeface="+mn-ea"/>
                <a:cs typeface="+mn-cs"/>
              </a:rPr>
              <a:t>, GIS, Adobe, </a:t>
            </a:r>
            <a:r>
              <a:rPr lang="en-US" sz="1200" kern="1200" dirty="0" err="1" smtClean="0">
                <a:solidFill>
                  <a:schemeClr val="tx1"/>
                </a:solidFill>
                <a:effectLst/>
                <a:latin typeface="+mn-lt"/>
                <a:ea typeface="+mn-ea"/>
                <a:cs typeface="+mn-cs"/>
              </a:rPr>
              <a:t>MatLab</a:t>
            </a:r>
            <a:r>
              <a:rPr lang="en-US" sz="1200" kern="1200" dirty="0" smtClean="0">
                <a:solidFill>
                  <a:schemeClr val="tx1"/>
                </a:solidFill>
                <a:effectLst/>
                <a:latin typeface="+mn-lt"/>
                <a:ea typeface="+mn-ea"/>
                <a:cs typeface="+mn-cs"/>
              </a:rPr>
              <a:t> or Python.</a:t>
            </a:r>
          </a:p>
          <a:p>
            <a:r>
              <a:rPr lang="en-US" sz="1200" u="sng" kern="1200" dirty="0" err="1" smtClean="0">
                <a:solidFill>
                  <a:schemeClr val="tx1"/>
                </a:solidFill>
                <a:effectLst/>
                <a:latin typeface="+mn-lt"/>
                <a:ea typeface="+mn-ea"/>
                <a:cs typeface="+mn-cs"/>
              </a:rPr>
              <a:t>Visualiseringsdatorer</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Vid </a:t>
            </a:r>
            <a:r>
              <a:rPr lang="en-US" sz="1200" kern="1200" dirty="0" err="1" smtClean="0">
                <a:solidFill>
                  <a:schemeClr val="tx1"/>
                </a:solidFill>
                <a:effectLst/>
                <a:latin typeface="+mn-lt"/>
                <a:ea typeface="+mn-ea"/>
                <a:cs typeface="+mn-cs"/>
              </a:rPr>
              <a:t>starka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datorer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studenter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över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ämnesgränserna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jobba</a:t>
            </a:r>
            <a:r>
              <a:rPr lang="en-US" sz="1200" kern="1200" dirty="0" smtClean="0">
                <a:solidFill>
                  <a:schemeClr val="tx1"/>
                </a:solidFill>
                <a:effectLst/>
                <a:latin typeface="+mn-lt"/>
                <a:ea typeface="+mn-ea"/>
                <a:cs typeface="+mn-cs"/>
              </a:rPr>
              <a:t> med </a:t>
            </a:r>
            <a:r>
              <a:rPr lang="en-US" sz="1200" kern="1200" dirty="0" err="1" smtClean="0">
                <a:solidFill>
                  <a:schemeClr val="tx1"/>
                </a:solidFill>
                <a:effectLst/>
                <a:latin typeface="+mn-lt"/>
                <a:ea typeface="+mn-ea"/>
                <a:cs typeface="+mn-cs"/>
              </a:rPr>
              <a:t>öppna</a:t>
            </a:r>
            <a:r>
              <a:rPr lang="en-US" sz="1200" kern="1200" dirty="0" smtClean="0">
                <a:solidFill>
                  <a:schemeClr val="tx1"/>
                </a:solidFill>
                <a:effectLst/>
                <a:latin typeface="+mn-lt"/>
                <a:ea typeface="+mn-ea"/>
                <a:cs typeface="+mn-cs"/>
              </a:rPr>
              <a:t> dataset </a:t>
            </a:r>
            <a:r>
              <a:rPr lang="en-US" sz="1200" kern="1200" dirty="0" err="1" smtClean="0">
                <a:solidFill>
                  <a:schemeClr val="tx1"/>
                </a:solidFill>
                <a:effectLst/>
                <a:latin typeface="+mn-lt"/>
                <a:ea typeface="+mn-ea"/>
                <a:cs typeface="+mn-cs"/>
              </a:rPr>
              <a:t>eller</a:t>
            </a:r>
            <a:r>
              <a:rPr lang="en-US" sz="1200" kern="1200" dirty="0" smtClean="0">
                <a:solidFill>
                  <a:schemeClr val="tx1"/>
                </a:solidFill>
                <a:effectLst/>
                <a:latin typeface="+mn-lt"/>
                <a:ea typeface="+mn-ea"/>
                <a:cs typeface="+mn-cs"/>
              </a:rPr>
              <a:t> dataset </a:t>
            </a:r>
            <a:r>
              <a:rPr lang="en-US" sz="1200" kern="1200" dirty="0" err="1" smtClean="0">
                <a:solidFill>
                  <a:schemeClr val="tx1"/>
                </a:solidFill>
                <a:effectLst/>
                <a:latin typeface="+mn-lt"/>
                <a:ea typeface="+mn-ea"/>
                <a:cs typeface="+mn-cs"/>
              </a:rPr>
              <a:t>från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bibliotekets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databaser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för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analys</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strukturering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visualisering</a:t>
            </a:r>
            <a:r>
              <a:rPr lang="en-US" sz="1200" kern="1200" dirty="0" smtClean="0">
                <a:solidFill>
                  <a:schemeClr val="tx1"/>
                </a:solidFill>
                <a:effectLst/>
                <a:latin typeface="+mn-lt"/>
                <a:ea typeface="+mn-ea"/>
                <a:cs typeface="+mn-cs"/>
              </a:rPr>
              <a:t>, med </a:t>
            </a:r>
            <a:r>
              <a:rPr lang="en-US" sz="1200" kern="1200" dirty="0" err="1" smtClean="0">
                <a:solidFill>
                  <a:schemeClr val="tx1"/>
                </a:solidFill>
                <a:effectLst/>
                <a:latin typeface="+mn-lt"/>
                <a:ea typeface="+mn-ea"/>
                <a:cs typeface="+mn-cs"/>
              </a:rPr>
              <a:t>möjlighet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för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textmining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bildanalys</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hantering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Här</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uttrycken</a:t>
            </a:r>
            <a:r>
              <a:rPr lang="en-US" sz="1200" kern="1200" dirty="0" smtClean="0">
                <a:solidFill>
                  <a:schemeClr val="tx1"/>
                </a:solidFill>
                <a:effectLst/>
                <a:latin typeface="+mn-lt"/>
                <a:ea typeface="+mn-ea"/>
                <a:cs typeface="+mn-cs"/>
              </a:rPr>
              <a:t> &amp; </a:t>
            </a:r>
            <a:r>
              <a:rPr lang="en-US" sz="1200" kern="1200" dirty="0" err="1" smtClean="0">
                <a:solidFill>
                  <a:schemeClr val="tx1"/>
                </a:solidFill>
                <a:effectLst/>
                <a:latin typeface="+mn-lt"/>
                <a:ea typeface="+mn-ea"/>
                <a:cs typeface="+mn-cs"/>
              </a:rPr>
              <a:t>förståelsen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förtydligas</a:t>
            </a:r>
            <a:r>
              <a:rPr lang="en-US" sz="1200" kern="1200" dirty="0" smtClean="0">
                <a:solidFill>
                  <a:schemeClr val="tx1"/>
                </a:solidFill>
                <a:effectLst/>
                <a:latin typeface="+mn-lt"/>
                <a:ea typeface="+mn-ea"/>
                <a:cs typeface="+mn-cs"/>
              </a:rPr>
              <a:t>, med </a:t>
            </a:r>
            <a:r>
              <a:rPr lang="en-US" sz="1200" kern="1200" dirty="0" err="1" smtClean="0">
                <a:solidFill>
                  <a:schemeClr val="tx1"/>
                </a:solidFill>
                <a:effectLst/>
                <a:latin typeface="+mn-lt"/>
                <a:ea typeface="+mn-ea"/>
                <a:cs typeface="+mn-cs"/>
              </a:rPr>
              <a:t>hjälp</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av</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visualiseringsprogram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andra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verktyg</a:t>
            </a:r>
            <a:r>
              <a:rPr lang="en-US" sz="120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sv-SE" i="1" dirty="0" smtClean="0"/>
              <a:t>Utveckla</a:t>
            </a:r>
          </a:p>
          <a:p>
            <a:pPr marL="0" marR="0" indent="0" algn="l" defTabSz="457200" rtl="0" eaLnBrk="1" fontAlgn="auto" latinLnBrk="0" hangingPunct="1">
              <a:lnSpc>
                <a:spcPct val="100000"/>
              </a:lnSpc>
              <a:spcBef>
                <a:spcPts val="0"/>
              </a:spcBef>
              <a:spcAft>
                <a:spcPts val="0"/>
              </a:spcAft>
              <a:buClrTx/>
              <a:buSzTx/>
              <a:buFontTx/>
              <a:buNone/>
              <a:tabLst/>
              <a:defRPr/>
            </a:pPr>
            <a:r>
              <a:rPr lang="sv-SE" i="1" dirty="0" smtClean="0"/>
              <a:t> förfina presentationer</a:t>
            </a:r>
          </a:p>
          <a:p>
            <a:pPr marL="0" marR="0" indent="0" algn="l" defTabSz="457200" rtl="0" eaLnBrk="1" fontAlgn="auto" latinLnBrk="0" hangingPunct="1">
              <a:lnSpc>
                <a:spcPct val="100000"/>
              </a:lnSpc>
              <a:spcBef>
                <a:spcPts val="0"/>
              </a:spcBef>
              <a:spcAft>
                <a:spcPts val="0"/>
              </a:spcAft>
              <a:buClrTx/>
              <a:buSzTx/>
              <a:buFontTx/>
              <a:buNone/>
              <a:tabLst/>
              <a:defRPr/>
            </a:pPr>
            <a:r>
              <a:rPr lang="sv-SE" i="1" dirty="0" err="1" smtClean="0"/>
              <a:t>Crossdisplin</a:t>
            </a:r>
            <a:r>
              <a:rPr lang="sv-SE" i="1" baseline="0" dirty="0" smtClean="0"/>
              <a:t> n(linda) På G</a:t>
            </a:r>
          </a:p>
          <a:p>
            <a:pPr marL="0" marR="0" indent="0" algn="l" defTabSz="457200" rtl="0" eaLnBrk="1" fontAlgn="auto" latinLnBrk="0" hangingPunct="1">
              <a:lnSpc>
                <a:spcPct val="100000"/>
              </a:lnSpc>
              <a:spcBef>
                <a:spcPts val="0"/>
              </a:spcBef>
              <a:spcAft>
                <a:spcPts val="0"/>
              </a:spcAft>
              <a:buClrTx/>
              <a:buSzTx/>
              <a:buFontTx/>
              <a:buNone/>
              <a:tabLst/>
              <a:defRPr/>
            </a:pPr>
            <a:r>
              <a:rPr lang="sv-SE" i="1" baseline="0" dirty="0" smtClean="0"/>
              <a:t>program</a:t>
            </a:r>
            <a:endParaRPr lang="sv-SE" i="1" dirty="0" smtClean="0"/>
          </a:p>
          <a:p>
            <a:endParaRPr lang="sv-SE" dirty="0"/>
          </a:p>
        </p:txBody>
      </p:sp>
      <p:sp>
        <p:nvSpPr>
          <p:cNvPr id="4" name="Platshållare för bildnummer 3"/>
          <p:cNvSpPr>
            <a:spLocks noGrp="1"/>
          </p:cNvSpPr>
          <p:nvPr>
            <p:ph type="sldNum" sz="quarter" idx="10"/>
          </p:nvPr>
        </p:nvSpPr>
        <p:spPr/>
        <p:txBody>
          <a:bodyPr/>
          <a:lstStyle/>
          <a:p>
            <a:fld id="{213A4AF5-49BF-554B-9274-5ECC6E9ABA83}" type="slidenum">
              <a:rPr lang="sv-SE" smtClean="0"/>
              <a:t>10</a:t>
            </a:fld>
            <a:endParaRPr lang="sv-SE"/>
          </a:p>
        </p:txBody>
      </p:sp>
    </p:spTree>
    <p:extLst>
      <p:ext uri="{BB962C8B-B14F-4D97-AF65-F5344CB8AC3E}">
        <p14:creationId xmlns:p14="http://schemas.microsoft.com/office/powerpoint/2010/main" val="2262945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Petra:</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As an architect and teacher in civil engineering I use the </a:t>
            </a:r>
            <a:r>
              <a:rPr lang="en-US" sz="1200" i="1" kern="1200" dirty="0" err="1" smtClean="0">
                <a:solidFill>
                  <a:schemeClr val="tx1"/>
                </a:solidFill>
                <a:effectLst/>
                <a:latin typeface="+mn-lt"/>
                <a:ea typeface="+mn-ea"/>
                <a:cs typeface="+mn-cs"/>
              </a:rPr>
              <a:t>VisLab</a:t>
            </a:r>
            <a:r>
              <a:rPr lang="en-US" sz="1200" i="1" kern="1200" dirty="0" smtClean="0">
                <a:solidFill>
                  <a:schemeClr val="tx1"/>
                </a:solidFill>
                <a:effectLst/>
                <a:latin typeface="+mn-lt"/>
                <a:ea typeface="+mn-ea"/>
                <a:cs typeface="+mn-cs"/>
              </a:rPr>
              <a:t> in my courses for designing houses.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Traditionally we work in </a:t>
            </a:r>
            <a:r>
              <a:rPr lang="en-US" sz="1200" i="1" kern="1200" dirty="0" err="1" smtClean="0">
                <a:solidFill>
                  <a:schemeClr val="tx1"/>
                </a:solidFill>
                <a:effectLst/>
                <a:latin typeface="+mn-lt"/>
                <a:ea typeface="+mn-ea"/>
                <a:cs typeface="+mn-cs"/>
              </a:rPr>
              <a:t>computerlabs</a:t>
            </a:r>
            <a:r>
              <a:rPr lang="en-US" sz="1200" i="1" kern="1200" dirty="0" smtClean="0">
                <a:solidFill>
                  <a:schemeClr val="tx1"/>
                </a:solidFill>
                <a:effectLst/>
                <a:latin typeface="+mn-lt"/>
                <a:ea typeface="+mn-ea"/>
                <a:cs typeface="+mn-cs"/>
              </a:rPr>
              <a:t>,</a:t>
            </a:r>
            <a:r>
              <a:rPr lang="en-US" sz="1200" i="1" kern="1200" baseline="0" dirty="0" smtClean="0">
                <a:solidFill>
                  <a:schemeClr val="tx1"/>
                </a:solidFill>
                <a:effectLst/>
                <a:latin typeface="+mn-lt"/>
                <a:ea typeface="+mn-ea"/>
                <a:cs typeface="+mn-cs"/>
              </a:rPr>
              <a:t>  where the student construct their houses as a model and make drawings and descriptions as a result – output. We use Revit a BIM program </a:t>
            </a:r>
            <a:r>
              <a:rPr lang="en-US" sz="1200" i="1" kern="1200" dirty="0" smtClean="0">
                <a:solidFill>
                  <a:schemeClr val="tx1"/>
                </a:solidFill>
                <a:effectLst/>
                <a:latin typeface="+mn-lt"/>
                <a:ea typeface="+mn-ea"/>
                <a:cs typeface="+mn-cs"/>
              </a:rPr>
              <a:t>(Building Information Modeling) , where every</a:t>
            </a:r>
            <a:r>
              <a:rPr lang="en-US" sz="1200" i="1" kern="1200" baseline="0" dirty="0" smtClean="0">
                <a:solidFill>
                  <a:schemeClr val="tx1"/>
                </a:solidFill>
                <a:effectLst/>
                <a:latin typeface="+mn-lt"/>
                <a:ea typeface="+mn-ea"/>
                <a:cs typeface="+mn-cs"/>
              </a:rPr>
              <a:t> part in the model contains information, like material, </a:t>
            </a:r>
            <a:r>
              <a:rPr lang="en-US" sz="1200" i="1" kern="1200" baseline="0" dirty="0" err="1" smtClean="0">
                <a:solidFill>
                  <a:schemeClr val="tx1"/>
                </a:solidFill>
                <a:effectLst/>
                <a:latin typeface="+mn-lt"/>
                <a:ea typeface="+mn-ea"/>
                <a:cs typeface="+mn-cs"/>
              </a:rPr>
              <a:t>coluur</a:t>
            </a:r>
            <a:r>
              <a:rPr lang="en-US" sz="1200" i="1" kern="1200" baseline="0" dirty="0" smtClean="0">
                <a:solidFill>
                  <a:schemeClr val="tx1"/>
                </a:solidFill>
                <a:effectLst/>
                <a:latin typeface="+mn-lt"/>
                <a:ea typeface="+mn-ea"/>
                <a:cs typeface="+mn-cs"/>
              </a:rPr>
              <a:t>, price anything </a:t>
            </a:r>
            <a:r>
              <a:rPr lang="en-US" sz="1200" i="1" kern="1200" baseline="0" dirty="0" err="1" smtClean="0">
                <a:solidFill>
                  <a:schemeClr val="tx1"/>
                </a:solidFill>
                <a:effectLst/>
                <a:latin typeface="+mn-lt"/>
                <a:ea typeface="+mn-ea"/>
                <a:cs typeface="+mn-cs"/>
              </a:rPr>
              <a:t>yous</a:t>
            </a:r>
            <a:r>
              <a:rPr lang="en-US" sz="1200" i="1" kern="1200" baseline="0" dirty="0" smtClean="0">
                <a:solidFill>
                  <a:schemeClr val="tx1"/>
                </a:solidFill>
                <a:effectLst/>
                <a:latin typeface="+mn-lt"/>
                <a:ea typeface="+mn-ea"/>
                <a:cs typeface="+mn-cs"/>
              </a:rPr>
              <a:t> want, while there is a </a:t>
            </a:r>
            <a:r>
              <a:rPr lang="en-US" sz="1200" i="1" kern="1200" dirty="0" smtClean="0">
                <a:solidFill>
                  <a:schemeClr val="tx1"/>
                </a:solidFill>
                <a:effectLst/>
                <a:latin typeface="+mn-lt"/>
                <a:ea typeface="+mn-ea"/>
                <a:cs typeface="+mn-cs"/>
              </a:rPr>
              <a:t>database linked in the program.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The </a:t>
            </a:r>
            <a:r>
              <a:rPr lang="en-US" sz="1200" i="1" kern="1200" baseline="0" dirty="0" smtClean="0">
                <a:solidFill>
                  <a:schemeClr val="tx1"/>
                </a:solidFill>
                <a:effectLst/>
                <a:latin typeface="+mn-lt"/>
                <a:ea typeface="+mn-ea"/>
                <a:cs typeface="+mn-cs"/>
              </a:rPr>
              <a:t>construction company NCC, with which the university has a partnership with, wanted to support our education in civil engineering with a VR station, while VR is a new technic used in business. We then decided to make this equipment </a:t>
            </a:r>
            <a:r>
              <a:rPr lang="en-US" sz="1200" i="1" kern="1200" baseline="0" dirty="0" err="1" smtClean="0">
                <a:solidFill>
                  <a:schemeClr val="tx1"/>
                </a:solidFill>
                <a:effectLst/>
                <a:latin typeface="+mn-lt"/>
                <a:ea typeface="+mn-ea"/>
                <a:cs typeface="+mn-cs"/>
              </a:rPr>
              <a:t>avaible</a:t>
            </a:r>
            <a:r>
              <a:rPr lang="en-US" sz="1200" i="1" kern="1200" baseline="0" dirty="0" smtClean="0">
                <a:solidFill>
                  <a:schemeClr val="tx1"/>
                </a:solidFill>
                <a:effectLst/>
                <a:latin typeface="+mn-lt"/>
                <a:ea typeface="+mn-ea"/>
                <a:cs typeface="+mn-cs"/>
              </a:rPr>
              <a:t> for everybody at the university, not only for the civil </a:t>
            </a:r>
            <a:r>
              <a:rPr lang="en-US" sz="1200" i="1" kern="1200" baseline="0" dirty="0" err="1" smtClean="0">
                <a:solidFill>
                  <a:schemeClr val="tx1"/>
                </a:solidFill>
                <a:effectLst/>
                <a:latin typeface="+mn-lt"/>
                <a:ea typeface="+mn-ea"/>
                <a:cs typeface="+mn-cs"/>
              </a:rPr>
              <a:t>engineerings</a:t>
            </a:r>
            <a:r>
              <a:rPr lang="en-US" sz="1200" i="1" kern="1200" baseline="0" dirty="0" smtClean="0">
                <a:solidFill>
                  <a:schemeClr val="tx1"/>
                </a:solidFill>
                <a:effectLst/>
                <a:latin typeface="+mn-lt"/>
                <a:ea typeface="+mn-ea"/>
                <a:cs typeface="+mn-cs"/>
              </a:rPr>
              <a:t>, to get a effective use (technics get old quick)</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baseline="0" dirty="0" smtClean="0">
                <a:solidFill>
                  <a:schemeClr val="tx1"/>
                </a:solidFill>
                <a:effectLst/>
                <a:latin typeface="+mn-lt"/>
                <a:ea typeface="+mn-ea"/>
                <a:cs typeface="+mn-cs"/>
              </a:rPr>
              <a:t>&amp; explore what happens when the use </a:t>
            </a:r>
            <a:r>
              <a:rPr lang="en-US" sz="1200" i="1" kern="1200" baseline="0" dirty="0" err="1" smtClean="0">
                <a:solidFill>
                  <a:schemeClr val="tx1"/>
                </a:solidFill>
                <a:effectLst/>
                <a:latin typeface="+mn-lt"/>
                <a:ea typeface="+mn-ea"/>
                <a:cs typeface="+mn-cs"/>
              </a:rPr>
              <a:t>isnt</a:t>
            </a:r>
            <a:r>
              <a:rPr lang="en-US" sz="1200" i="1" kern="1200" baseline="0" dirty="0" smtClean="0">
                <a:solidFill>
                  <a:schemeClr val="tx1"/>
                </a:solidFill>
                <a:effectLst/>
                <a:latin typeface="+mn-lt"/>
                <a:ea typeface="+mn-ea"/>
                <a:cs typeface="+mn-cs"/>
              </a:rPr>
              <a:t>  controlled – when </a:t>
            </a:r>
            <a:r>
              <a:rPr lang="en-US" sz="1200" i="1" kern="1200" baseline="0" dirty="0" err="1" smtClean="0">
                <a:solidFill>
                  <a:schemeClr val="tx1"/>
                </a:solidFill>
                <a:effectLst/>
                <a:latin typeface="+mn-lt"/>
                <a:ea typeface="+mn-ea"/>
                <a:cs typeface="+mn-cs"/>
              </a:rPr>
              <a:t>avaibility</a:t>
            </a:r>
            <a:r>
              <a:rPr lang="en-US" sz="1200" i="1" kern="1200" baseline="0" dirty="0" smtClean="0">
                <a:solidFill>
                  <a:schemeClr val="tx1"/>
                </a:solidFill>
                <a:effectLst/>
                <a:latin typeface="+mn-lt"/>
                <a:ea typeface="+mn-ea"/>
                <a:cs typeface="+mn-cs"/>
              </a:rPr>
              <a:t> is free, what new outcome would that make? What happens when VR station is placed  in  a context with even more new technics?</a:t>
            </a:r>
          </a:p>
          <a:p>
            <a:endParaRPr lang="sv-SE" baseline="0" dirty="0" smtClean="0"/>
          </a:p>
          <a:p>
            <a:r>
              <a:rPr lang="sv-SE" baseline="0" dirty="0" smtClean="0"/>
              <a:t>Students gets new </a:t>
            </a:r>
            <a:r>
              <a:rPr lang="sv-SE" baseline="0" dirty="0" err="1" smtClean="0"/>
              <a:t>tools</a:t>
            </a:r>
            <a:r>
              <a:rPr lang="sv-SE" baseline="0" dirty="0" smtClean="0"/>
              <a:t> i tiden, new </a:t>
            </a:r>
            <a:r>
              <a:rPr lang="sv-SE" baseline="0" dirty="0" err="1" smtClean="0"/>
              <a:t>ways</a:t>
            </a:r>
            <a:r>
              <a:rPr lang="sv-SE" baseline="0" dirty="0" smtClean="0"/>
              <a:t> </a:t>
            </a:r>
            <a:r>
              <a:rPr lang="sv-SE" baseline="0" dirty="0" err="1" smtClean="0"/>
              <a:t>of</a:t>
            </a:r>
            <a:r>
              <a:rPr lang="sv-SE" baseline="0" dirty="0" smtClean="0"/>
              <a:t> </a:t>
            </a:r>
            <a:r>
              <a:rPr lang="en-US" sz="1200" kern="1200" dirty="0" smtClean="0">
                <a:solidFill>
                  <a:schemeClr val="tx1"/>
                </a:solidFill>
                <a:effectLst/>
                <a:latin typeface="+mn-lt"/>
                <a:ea typeface="+mn-ea"/>
                <a:cs typeface="+mn-cs"/>
              </a:rPr>
              <a:t>collaboration</a:t>
            </a:r>
            <a:r>
              <a:rPr lang="sv-SE" baseline="0" dirty="0" smtClean="0"/>
              <a:t> i tiden</a:t>
            </a:r>
          </a:p>
          <a:p>
            <a:r>
              <a:rPr lang="sv-SE" baseline="0" dirty="0" err="1" smtClean="0"/>
              <a:t>Work</a:t>
            </a:r>
            <a:r>
              <a:rPr lang="sv-SE" baseline="0" dirty="0" smtClean="0"/>
              <a:t> in team, samarbeta, kala in folk &amp; kompetenser – komplexa projekt kräver det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Outcome VR; evaluate, discussion, experience, find faults and improvements, Outcome Touchscreen; preparation for the examines in groups, easy to see /change in the presentation, sitting round table Outcome Multimedia; refine their presentation</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Outcome VR; testing the technic</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Outcome Multimedia; exploring which software</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i="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Petra: So </a:t>
            </a:r>
            <a:r>
              <a:rPr lang="en-US" sz="1200" kern="1200" dirty="0" err="1" smtClean="0">
                <a:solidFill>
                  <a:schemeClr val="tx1"/>
                </a:solidFill>
                <a:effectLst/>
                <a:latin typeface="+mn-lt"/>
                <a:ea typeface="+mn-ea"/>
                <a:cs typeface="+mn-cs"/>
              </a:rPr>
              <a:t>whats</a:t>
            </a:r>
            <a:r>
              <a:rPr lang="en-US" sz="1200" kern="1200" dirty="0" smtClean="0">
                <a:solidFill>
                  <a:schemeClr val="tx1"/>
                </a:solidFill>
                <a:effectLst/>
                <a:latin typeface="+mn-lt"/>
                <a:ea typeface="+mn-ea"/>
                <a:cs typeface="+mn-cs"/>
              </a:rPr>
              <a:t> in the room (Tech) and what kind of teaching is possible? Pedagogy and outcome of new teaching -Images</a:t>
            </a:r>
          </a:p>
          <a:p>
            <a:r>
              <a:rPr lang="en-US" sz="1200" kern="1200" dirty="0" smtClean="0">
                <a:solidFill>
                  <a:schemeClr val="tx1"/>
                </a:solidFill>
                <a:effectLst/>
                <a:latin typeface="+mn-lt"/>
                <a:ea typeface="+mn-ea"/>
                <a:cs typeface="+mn-cs"/>
              </a:rPr>
              <a:t>Creating a room that’s appealing- to think about </a:t>
            </a:r>
          </a:p>
          <a:p>
            <a:r>
              <a:rPr lang="sv-SE" dirty="0" smtClean="0"/>
              <a:t>Engagerar </a:t>
            </a:r>
          </a:p>
          <a:p>
            <a:r>
              <a:rPr lang="sv-SE" dirty="0" smtClean="0"/>
              <a:t>Upplever</a:t>
            </a:r>
          </a:p>
          <a:p>
            <a:r>
              <a:rPr lang="sv-SE" dirty="0" smtClean="0"/>
              <a:t>Samarbete  </a:t>
            </a:r>
            <a:r>
              <a:rPr lang="sv-SE" baseline="0" dirty="0" smtClean="0"/>
              <a:t> social (hållbarhet)</a:t>
            </a:r>
          </a:p>
          <a:p>
            <a:r>
              <a:rPr lang="sv-SE" baseline="0" dirty="0" smtClean="0"/>
              <a:t>Ökar teknikintresset</a:t>
            </a:r>
            <a:endParaRPr lang="sv-SE" dirty="0"/>
          </a:p>
        </p:txBody>
      </p:sp>
      <p:sp>
        <p:nvSpPr>
          <p:cNvPr id="4" name="Platshållare för bildnummer 3"/>
          <p:cNvSpPr>
            <a:spLocks noGrp="1"/>
          </p:cNvSpPr>
          <p:nvPr>
            <p:ph type="sldNum" sz="quarter" idx="10"/>
          </p:nvPr>
        </p:nvSpPr>
        <p:spPr/>
        <p:txBody>
          <a:bodyPr/>
          <a:lstStyle/>
          <a:p>
            <a:fld id="{213A4AF5-49BF-554B-9274-5ECC6E9ABA83}" type="slidenum">
              <a:rPr lang="sv-SE" smtClean="0"/>
              <a:t>11</a:t>
            </a:fld>
            <a:endParaRPr lang="sv-SE"/>
          </a:p>
        </p:txBody>
      </p:sp>
    </p:spTree>
    <p:extLst>
      <p:ext uri="{BB962C8B-B14F-4D97-AF65-F5344CB8AC3E}">
        <p14:creationId xmlns:p14="http://schemas.microsoft.com/office/powerpoint/2010/main" val="3756448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i="0" kern="1200" dirty="0" smtClean="0">
                <a:solidFill>
                  <a:schemeClr val="tx1"/>
                </a:solidFill>
                <a:effectLst/>
                <a:latin typeface="+mn-lt"/>
                <a:ea typeface="+mn-ea"/>
                <a:cs typeface="+mn-cs"/>
              </a:rPr>
              <a:t>Petra:</a:t>
            </a:r>
            <a:r>
              <a:rPr lang="en-US" sz="1200"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In year 2 they design</a:t>
            </a:r>
            <a:r>
              <a:rPr lang="en-US" sz="1200"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multistory buildings, now they design</a:t>
            </a:r>
            <a:r>
              <a:rPr lang="en-US" sz="1200"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their building in groups of four students ,using the software Revit. </a:t>
            </a:r>
          </a:p>
          <a:p>
            <a:r>
              <a:rPr lang="en-US" sz="1200" i="0" kern="1200" dirty="0" smtClean="0">
                <a:solidFill>
                  <a:schemeClr val="tx1"/>
                </a:solidFill>
                <a:effectLst/>
                <a:latin typeface="+mn-lt"/>
                <a:ea typeface="+mn-ea"/>
                <a:cs typeface="+mn-cs"/>
              </a:rPr>
              <a:t>In this complex project, similar to a real project outside the university, it is a lot of building regulations, they have to fulfill, to get </a:t>
            </a:r>
            <a:r>
              <a:rPr lang="en-US" sz="1200" i="0" kern="1200" dirty="0" err="1" smtClean="0">
                <a:solidFill>
                  <a:schemeClr val="tx1"/>
                </a:solidFill>
                <a:effectLst/>
                <a:latin typeface="+mn-lt"/>
                <a:ea typeface="+mn-ea"/>
                <a:cs typeface="+mn-cs"/>
              </a:rPr>
              <a:t>examinated</a:t>
            </a:r>
            <a:endParaRPr lang="en-US" sz="1200" i="0" kern="1200" dirty="0" smtClean="0">
              <a:solidFill>
                <a:schemeClr val="tx1"/>
              </a:solidFill>
              <a:effectLst/>
              <a:latin typeface="+mn-lt"/>
              <a:ea typeface="+mn-ea"/>
              <a:cs typeface="+mn-cs"/>
            </a:endParaRPr>
          </a:p>
          <a:p>
            <a:r>
              <a:rPr lang="en-US" sz="1200" i="0" kern="1200" dirty="0" smtClean="0">
                <a:solidFill>
                  <a:schemeClr val="tx1"/>
                </a:solidFill>
                <a:effectLst/>
                <a:latin typeface="+mn-lt"/>
                <a:ea typeface="+mn-ea"/>
                <a:cs typeface="+mn-cs"/>
              </a:rPr>
              <a:t>Like fire performance, </a:t>
            </a:r>
            <a:r>
              <a:rPr lang="en-US" sz="1200" i="0" kern="1200" dirty="0" err="1" smtClean="0">
                <a:solidFill>
                  <a:schemeClr val="tx1"/>
                </a:solidFill>
                <a:effectLst/>
                <a:latin typeface="+mn-lt"/>
                <a:ea typeface="+mn-ea"/>
                <a:cs typeface="+mn-cs"/>
              </a:rPr>
              <a:t>disabily</a:t>
            </a:r>
            <a:r>
              <a:rPr lang="en-US" sz="1200" i="0" kern="1200" dirty="0" smtClean="0">
                <a:solidFill>
                  <a:schemeClr val="tx1"/>
                </a:solidFill>
                <a:effectLst/>
                <a:latin typeface="+mn-lt"/>
                <a:ea typeface="+mn-ea"/>
                <a:cs typeface="+mn-cs"/>
              </a:rPr>
              <a:t> claim, where measure f the</a:t>
            </a:r>
            <a:r>
              <a:rPr lang="en-US" sz="1200" i="0" kern="1200" baseline="0" dirty="0" smtClean="0">
                <a:solidFill>
                  <a:schemeClr val="tx1"/>
                </a:solidFill>
                <a:effectLst/>
                <a:latin typeface="+mn-lt"/>
                <a:ea typeface="+mn-ea"/>
                <a:cs typeface="+mn-cs"/>
              </a:rPr>
              <a:t> buildings must be </a:t>
            </a:r>
            <a:r>
              <a:rPr lang="en-US" sz="1200" i="0" kern="1200" baseline="0" dirty="0" err="1" smtClean="0">
                <a:solidFill>
                  <a:schemeClr val="tx1"/>
                </a:solidFill>
                <a:effectLst/>
                <a:latin typeface="+mn-lt"/>
                <a:ea typeface="+mn-ea"/>
                <a:cs typeface="+mn-cs"/>
              </a:rPr>
              <a:t>correc</a:t>
            </a:r>
            <a:r>
              <a:rPr lang="en-US" sz="1200" i="0" kern="1200" baseline="0" dirty="0" smtClean="0">
                <a:solidFill>
                  <a:schemeClr val="tx1"/>
                </a:solidFill>
                <a:effectLst/>
                <a:latin typeface="+mn-lt"/>
                <a:ea typeface="+mn-ea"/>
                <a:cs typeface="+mn-cs"/>
              </a:rPr>
              <a:t>, as well as choice of </a:t>
            </a:r>
            <a:r>
              <a:rPr lang="en-US" sz="1200" i="0" kern="1200" baseline="0" dirty="0" err="1" smtClean="0">
                <a:solidFill>
                  <a:schemeClr val="tx1"/>
                </a:solidFill>
                <a:effectLst/>
                <a:latin typeface="+mn-lt"/>
                <a:ea typeface="+mn-ea"/>
                <a:cs typeface="+mn-cs"/>
              </a:rPr>
              <a:t>aterials</a:t>
            </a:r>
            <a:r>
              <a:rPr lang="en-US" sz="1200" i="0" kern="1200" baseline="0" dirty="0" smtClean="0">
                <a:solidFill>
                  <a:schemeClr val="tx1"/>
                </a:solidFill>
                <a:effectLst/>
                <a:latin typeface="+mn-lt"/>
                <a:ea typeface="+mn-ea"/>
                <a:cs typeface="+mn-cs"/>
              </a:rPr>
              <a:t> &amp; construction type</a:t>
            </a:r>
            <a:r>
              <a:rPr lang="en-US" sz="1200" i="0" kern="1200" dirty="0" smtClean="0">
                <a:solidFill>
                  <a:schemeClr val="tx1"/>
                </a:solidFill>
                <a:effectLst/>
                <a:latin typeface="+mn-lt"/>
                <a:ea typeface="+mn-ea"/>
                <a:cs typeface="+mn-cs"/>
              </a:rPr>
              <a:t> heights of room </a:t>
            </a:r>
            <a:r>
              <a:rPr lang="en-US" sz="1200" i="0" kern="1200" dirty="0" err="1" smtClean="0">
                <a:solidFill>
                  <a:schemeClr val="tx1"/>
                </a:solidFill>
                <a:effectLst/>
                <a:latin typeface="+mn-lt"/>
                <a:ea typeface="+mn-ea"/>
                <a:cs typeface="+mn-cs"/>
              </a:rPr>
              <a:t>etc</a:t>
            </a:r>
            <a:r>
              <a:rPr lang="en-US" sz="1200" i="0" kern="1200" dirty="0" smtClean="0">
                <a:solidFill>
                  <a:schemeClr val="tx1"/>
                </a:solidFill>
                <a:effectLst/>
                <a:latin typeface="+mn-lt"/>
                <a:ea typeface="+mn-ea"/>
                <a:cs typeface="+mn-cs"/>
              </a:rPr>
              <a:t>, </a:t>
            </a:r>
            <a:r>
              <a:rPr lang="en-US" sz="1200" i="0" kern="1200" dirty="0" err="1" smtClean="0">
                <a:solidFill>
                  <a:schemeClr val="tx1"/>
                </a:solidFill>
                <a:effectLst/>
                <a:latin typeface="+mn-lt"/>
                <a:ea typeface="+mn-ea"/>
                <a:cs typeface="+mn-cs"/>
              </a:rPr>
              <a:t>etc</a:t>
            </a:r>
            <a:endParaRPr lang="en-US" sz="1200" i="0" kern="1200" dirty="0" smtClean="0">
              <a:solidFill>
                <a:schemeClr val="tx1"/>
              </a:solidFill>
              <a:effectLst/>
              <a:latin typeface="+mn-lt"/>
              <a:ea typeface="+mn-ea"/>
              <a:cs typeface="+mn-cs"/>
            </a:endParaRPr>
          </a:p>
          <a:p>
            <a:endParaRPr lang="en-US" sz="1200" i="0" kern="1200" dirty="0" smtClean="0">
              <a:solidFill>
                <a:schemeClr val="tx1"/>
              </a:solidFill>
              <a:effectLst/>
              <a:latin typeface="+mn-lt"/>
              <a:ea typeface="+mn-ea"/>
              <a:cs typeface="+mn-cs"/>
            </a:endParaRPr>
          </a:p>
          <a:p>
            <a:r>
              <a:rPr lang="en-US" sz="1200" i="0" kern="1200" dirty="0" smtClean="0">
                <a:solidFill>
                  <a:schemeClr val="tx1"/>
                </a:solidFill>
                <a:effectLst/>
                <a:latin typeface="+mn-lt"/>
                <a:ea typeface="+mn-ea"/>
                <a:cs typeface="+mn-cs"/>
              </a:rPr>
              <a:t>Here the VR</a:t>
            </a:r>
            <a:r>
              <a:rPr lang="en-US" sz="1200" i="0" kern="1200" baseline="0" dirty="0" smtClean="0">
                <a:solidFill>
                  <a:schemeClr val="tx1"/>
                </a:solidFill>
                <a:effectLst/>
                <a:latin typeface="+mn-lt"/>
                <a:ea typeface="+mn-ea"/>
                <a:cs typeface="+mn-cs"/>
              </a:rPr>
              <a:t> station is a opportunity for the students to </a:t>
            </a:r>
            <a:r>
              <a:rPr lang="en-US" sz="1200" i="0" kern="1200" dirty="0" smtClean="0">
                <a:solidFill>
                  <a:schemeClr val="tx1"/>
                </a:solidFill>
                <a:effectLst/>
                <a:latin typeface="+mn-lt"/>
                <a:ea typeface="+mn-ea"/>
                <a:cs typeface="+mn-cs"/>
              </a:rPr>
              <a:t>review their projects, </a:t>
            </a:r>
            <a:r>
              <a:rPr lang="en-US" sz="1200" i="0" kern="1200" baseline="0" dirty="0" smtClean="0">
                <a:solidFill>
                  <a:schemeClr val="tx1"/>
                </a:solidFill>
                <a:effectLst/>
                <a:latin typeface="+mn-lt"/>
                <a:ea typeface="+mn-ea"/>
                <a:cs typeface="+mn-cs"/>
              </a:rPr>
              <a:t> before examination, its 3D for real, not 2D 3D </a:t>
            </a:r>
            <a:r>
              <a:rPr lang="en-US" sz="1200" b="0" i="0" kern="1200" baseline="0" dirty="0" smtClean="0">
                <a:solidFill>
                  <a:schemeClr val="tx1"/>
                </a:solidFill>
                <a:effectLst/>
                <a:latin typeface="+mn-lt"/>
                <a:ea typeface="+mn-ea"/>
                <a:cs typeface="+mn-cs"/>
              </a:rPr>
              <a:t>They move inside the building, </a:t>
            </a:r>
            <a:r>
              <a:rPr lang="en-US" sz="1200" b="0" i="0" kern="1200" baseline="0" dirty="0" err="1" smtClean="0">
                <a:solidFill>
                  <a:schemeClr val="tx1"/>
                </a:solidFill>
                <a:effectLst/>
                <a:latin typeface="+mn-lt"/>
                <a:ea typeface="+mn-ea"/>
                <a:cs typeface="+mn-cs"/>
              </a:rPr>
              <a:t>eith</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th</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googles</a:t>
            </a:r>
            <a:r>
              <a:rPr lang="en-US" sz="1200" b="0" i="0" kern="1200" baseline="0" dirty="0" smtClean="0">
                <a:solidFill>
                  <a:schemeClr val="tx1"/>
                </a:solidFill>
                <a:effectLst/>
                <a:latin typeface="+mn-lt"/>
                <a:ea typeface="+mn-ea"/>
                <a:cs typeface="+mn-cs"/>
              </a:rPr>
              <a:t> on and it feels really </a:t>
            </a:r>
            <a:r>
              <a:rPr lang="en-US" sz="1200" b="0" i="0" kern="1200" baseline="0" dirty="0" err="1" smtClean="0">
                <a:solidFill>
                  <a:schemeClr val="tx1"/>
                </a:solidFill>
                <a:effectLst/>
                <a:latin typeface="+mn-lt"/>
                <a:ea typeface="+mn-ea"/>
                <a:cs typeface="+mn-cs"/>
              </a:rPr>
              <a:t>ral</a:t>
            </a:r>
            <a:r>
              <a:rPr lang="en-US" sz="1200" b="0" i="0" kern="1200" baseline="0" dirty="0" smtClean="0">
                <a:solidFill>
                  <a:schemeClr val="tx1"/>
                </a:solidFill>
                <a:effectLst/>
                <a:latin typeface="+mn-lt"/>
                <a:ea typeface="+mn-ea"/>
                <a:cs typeface="+mn-cs"/>
              </a:rPr>
              <a:t>, if go onto a pillar, it feels unpleasant</a:t>
            </a:r>
            <a:r>
              <a:rPr lang="en-US" sz="1200" i="0" kern="1200" baseline="0" dirty="0" smtClean="0">
                <a:solidFill>
                  <a:schemeClr val="tx1"/>
                </a:solidFill>
                <a:effectLst/>
                <a:latin typeface="+mn-lt"/>
                <a:ea typeface="+mn-ea"/>
                <a:cs typeface="+mn-cs"/>
              </a:rPr>
              <a:t> –so  </a:t>
            </a:r>
            <a:r>
              <a:rPr lang="en-US" sz="1200" i="0" kern="1200" dirty="0" smtClean="0">
                <a:solidFill>
                  <a:schemeClr val="tx1"/>
                </a:solidFill>
                <a:effectLst/>
                <a:latin typeface="+mn-lt"/>
                <a:ea typeface="+mn-ea"/>
                <a:cs typeface="+mn-cs"/>
              </a:rPr>
              <a:t>in VR</a:t>
            </a:r>
            <a:r>
              <a:rPr lang="en-US" sz="1200" i="0" kern="1200" baseline="0" dirty="0" smtClean="0">
                <a:solidFill>
                  <a:schemeClr val="tx1"/>
                </a:solidFill>
                <a:effectLst/>
                <a:latin typeface="+mn-lt"/>
                <a:ea typeface="+mn-ea"/>
                <a:cs typeface="+mn-cs"/>
              </a:rPr>
              <a:t> they can </a:t>
            </a:r>
            <a:r>
              <a:rPr lang="en-US" sz="1200" b="1" i="0" kern="1200" baseline="0" dirty="0" smtClean="0">
                <a:solidFill>
                  <a:schemeClr val="tx1"/>
                </a:solidFill>
                <a:effectLst/>
                <a:latin typeface="+mn-lt"/>
                <a:ea typeface="+mn-ea"/>
                <a:cs typeface="+mn-cs"/>
              </a:rPr>
              <a:t>understand </a:t>
            </a:r>
            <a:r>
              <a:rPr lang="en-US" sz="1200" b="0" i="0" kern="1200" baseline="0" dirty="0" smtClean="0">
                <a:solidFill>
                  <a:schemeClr val="tx1"/>
                </a:solidFill>
                <a:effectLst/>
                <a:latin typeface="+mn-lt"/>
                <a:ea typeface="+mn-ea"/>
                <a:cs typeface="+mn-cs"/>
              </a:rPr>
              <a:t>their design better, while in the VR you </a:t>
            </a:r>
            <a:r>
              <a:rPr lang="en-US" sz="1200" b="1" i="0" kern="1200" baseline="0" dirty="0" smtClean="0">
                <a:solidFill>
                  <a:schemeClr val="tx1"/>
                </a:solidFill>
                <a:effectLst/>
                <a:latin typeface="+mn-lt"/>
                <a:ea typeface="+mn-ea"/>
                <a:cs typeface="+mn-cs"/>
              </a:rPr>
              <a:t>feel &amp; </a:t>
            </a:r>
            <a:r>
              <a:rPr lang="en-US" sz="1200" b="1" i="0" kern="1200" baseline="0" dirty="0" err="1" smtClean="0">
                <a:solidFill>
                  <a:schemeClr val="tx1"/>
                </a:solidFill>
                <a:effectLst/>
                <a:latin typeface="+mn-lt"/>
                <a:ea typeface="+mn-ea"/>
                <a:cs typeface="+mn-cs"/>
              </a:rPr>
              <a:t>exeperience</a:t>
            </a:r>
            <a:r>
              <a:rPr lang="en-US" sz="1200" b="1" i="0" kern="1200" baseline="0" dirty="0" smtClean="0">
                <a:solidFill>
                  <a:schemeClr val="tx1"/>
                </a:solidFill>
                <a:effectLst/>
                <a:latin typeface="+mn-lt"/>
                <a:ea typeface="+mn-ea"/>
                <a:cs typeface="+mn-cs"/>
              </a:rPr>
              <a:t> </a:t>
            </a:r>
            <a:r>
              <a:rPr lang="en-US" sz="1200" b="0" i="0" kern="1200" baseline="0" dirty="0" smtClean="0">
                <a:solidFill>
                  <a:schemeClr val="tx1"/>
                </a:solidFill>
                <a:effectLst/>
                <a:latin typeface="+mn-lt"/>
                <a:ea typeface="+mn-ea"/>
                <a:cs typeface="+mn-cs"/>
              </a:rPr>
              <a:t>the building. </a:t>
            </a:r>
          </a:p>
          <a:p>
            <a:endParaRPr lang="en-US" sz="1200" b="0" i="0" kern="1200" baseline="0" dirty="0" smtClean="0">
              <a:solidFill>
                <a:schemeClr val="tx1"/>
              </a:solidFill>
              <a:effectLst/>
              <a:latin typeface="+mn-lt"/>
              <a:ea typeface="+mn-ea"/>
              <a:cs typeface="+mn-cs"/>
            </a:endParaRPr>
          </a:p>
          <a:p>
            <a:r>
              <a:rPr lang="en-US" sz="1200" i="0" kern="1200" dirty="0" smtClean="0">
                <a:solidFill>
                  <a:schemeClr val="tx1"/>
                </a:solidFill>
                <a:effectLst/>
                <a:latin typeface="+mn-lt"/>
                <a:ea typeface="+mn-ea"/>
                <a:cs typeface="+mn-cs"/>
              </a:rPr>
              <a:t>Inside  the VR you can</a:t>
            </a:r>
            <a:r>
              <a:rPr lang="en-US" sz="1200" i="0" kern="1200" baseline="0" dirty="0" smtClean="0">
                <a:solidFill>
                  <a:schemeClr val="tx1"/>
                </a:solidFill>
                <a:effectLst/>
                <a:latin typeface="+mn-lt"/>
                <a:ea typeface="+mn-ea"/>
                <a:cs typeface="+mn-cs"/>
              </a:rPr>
              <a:t> point at a wall, and get a sign which tells you the content of the wall.</a:t>
            </a:r>
            <a:endParaRPr lang="en-US" sz="1200" kern="1200" dirty="0" smtClean="0">
              <a:solidFill>
                <a:schemeClr val="tx1"/>
              </a:solidFill>
              <a:effectLst/>
              <a:latin typeface="+mn-lt"/>
              <a:ea typeface="+mn-ea"/>
              <a:cs typeface="+mn-cs"/>
            </a:endParaRPr>
          </a:p>
          <a:p>
            <a:endParaRPr lang="en-US" sz="1200" b="1" i="1" kern="1200" dirty="0" smtClean="0">
              <a:solidFill>
                <a:schemeClr val="tx1"/>
              </a:solidFill>
              <a:effectLst/>
              <a:latin typeface="+mn-lt"/>
              <a:ea typeface="+mn-ea"/>
              <a:cs typeface="+mn-cs"/>
            </a:endParaRPr>
          </a:p>
          <a:p>
            <a:r>
              <a:rPr lang="en-US" sz="1200" b="1" i="1" kern="1200" dirty="0" smtClean="0">
                <a:solidFill>
                  <a:schemeClr val="tx1"/>
                </a:solidFill>
                <a:effectLst/>
                <a:latin typeface="+mn-lt"/>
                <a:ea typeface="+mn-ea"/>
                <a:cs typeface="+mn-cs"/>
              </a:rPr>
              <a:t>Outcome Touchscreen; preparation for the examines in groups, </a:t>
            </a:r>
            <a:endParaRPr lang="en-US" sz="1200" b="1" kern="1200" dirty="0" smtClean="0">
              <a:solidFill>
                <a:schemeClr val="tx1"/>
              </a:solidFill>
              <a:effectLst/>
              <a:latin typeface="+mn-lt"/>
              <a:ea typeface="+mn-ea"/>
              <a:cs typeface="+mn-cs"/>
            </a:endParaRPr>
          </a:p>
          <a:p>
            <a:endParaRPr lang="en-US" sz="1200" i="0" kern="1200" dirty="0" smtClean="0">
              <a:solidFill>
                <a:schemeClr val="tx1"/>
              </a:solidFill>
              <a:effectLst/>
              <a:latin typeface="+mn-lt"/>
              <a:ea typeface="+mn-ea"/>
              <a:cs typeface="+mn-cs"/>
            </a:endParaRPr>
          </a:p>
          <a:p>
            <a:r>
              <a:rPr lang="en-US" sz="1200" i="0" kern="1200" dirty="0" smtClean="0">
                <a:solidFill>
                  <a:schemeClr val="tx1"/>
                </a:solidFill>
                <a:effectLst/>
                <a:latin typeface="+mn-lt"/>
                <a:ea typeface="+mn-ea"/>
                <a:cs typeface="+mn-cs"/>
              </a:rPr>
              <a:t>Traditionally we review</a:t>
            </a:r>
            <a:r>
              <a:rPr lang="en-US" sz="1200" i="0" kern="1200" baseline="0" dirty="0" smtClean="0">
                <a:solidFill>
                  <a:schemeClr val="tx1"/>
                </a:solidFill>
                <a:effectLst/>
                <a:latin typeface="+mn-lt"/>
                <a:ea typeface="+mn-ea"/>
                <a:cs typeface="+mn-cs"/>
              </a:rPr>
              <a:t> </a:t>
            </a:r>
            <a:r>
              <a:rPr lang="en-US" sz="1200" i="0" kern="1200" dirty="0" smtClean="0">
                <a:solidFill>
                  <a:schemeClr val="tx1"/>
                </a:solidFill>
                <a:effectLst/>
                <a:latin typeface="+mn-lt"/>
                <a:ea typeface="+mn-ea"/>
                <a:cs typeface="+mn-cs"/>
              </a:rPr>
              <a:t>the students drawings, now we can have </a:t>
            </a:r>
            <a:r>
              <a:rPr lang="en-US" sz="1200" i="0" kern="1200" dirty="0" err="1" smtClean="0">
                <a:solidFill>
                  <a:schemeClr val="tx1"/>
                </a:solidFill>
                <a:effectLst/>
                <a:latin typeface="+mn-lt"/>
                <a:ea typeface="+mn-ea"/>
                <a:cs typeface="+mn-cs"/>
              </a:rPr>
              <a:t>cpmplem</a:t>
            </a:r>
            <a:r>
              <a:rPr lang="en-US" sz="1200" i="0" kern="1200" dirty="0" smtClean="0">
                <a:solidFill>
                  <a:schemeClr val="tx1"/>
                </a:solidFill>
                <a:effectLst/>
                <a:latin typeface="+mn-lt"/>
                <a:ea typeface="+mn-ea"/>
                <a:cs typeface="+mn-cs"/>
              </a:rPr>
              <a:t> discussions with</a:t>
            </a:r>
            <a:r>
              <a:rPr lang="en-US" sz="1200" i="0" kern="1200" baseline="0" dirty="0" smtClean="0">
                <a:solidFill>
                  <a:schemeClr val="tx1"/>
                </a:solidFill>
                <a:effectLst/>
                <a:latin typeface="+mn-lt"/>
                <a:ea typeface="+mn-ea"/>
                <a:cs typeface="+mn-cs"/>
              </a:rPr>
              <a:t> them at the VR station.</a:t>
            </a:r>
            <a:r>
              <a:rPr lang="en-US" sz="1200" i="0" kern="1200" dirty="0" smtClean="0">
                <a:solidFill>
                  <a:schemeClr val="tx1"/>
                </a:solidFill>
                <a:effectLst/>
                <a:latin typeface="+mn-lt"/>
                <a:ea typeface="+mn-ea"/>
                <a:cs typeface="+mn-cs"/>
              </a:rPr>
              <a:t> </a:t>
            </a:r>
          </a:p>
        </p:txBody>
      </p:sp>
      <p:sp>
        <p:nvSpPr>
          <p:cNvPr id="4" name="Platshållare för bildnummer 3"/>
          <p:cNvSpPr>
            <a:spLocks noGrp="1"/>
          </p:cNvSpPr>
          <p:nvPr>
            <p:ph type="sldNum" sz="quarter" idx="10"/>
          </p:nvPr>
        </p:nvSpPr>
        <p:spPr/>
        <p:txBody>
          <a:bodyPr/>
          <a:lstStyle/>
          <a:p>
            <a:fld id="{84A33DF9-C593-C64B-ABC3-CB3408B34C5D}" type="slidenum">
              <a:rPr lang="sv-SE" smtClean="0"/>
              <a:t>12</a:t>
            </a:fld>
            <a:endParaRPr lang="sv-SE"/>
          </a:p>
        </p:txBody>
      </p:sp>
    </p:spTree>
    <p:extLst>
      <p:ext uri="{BB962C8B-B14F-4D97-AF65-F5344CB8AC3E}">
        <p14:creationId xmlns:p14="http://schemas.microsoft.com/office/powerpoint/2010/main" val="1814915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i="1" kern="1200" dirty="0" smtClean="0">
                <a:solidFill>
                  <a:schemeClr val="tx1"/>
                </a:solidFill>
                <a:effectLst/>
                <a:latin typeface="+mn-lt"/>
                <a:ea typeface="+mn-ea"/>
                <a:cs typeface="+mn-cs"/>
              </a:rPr>
              <a:t>Petra:</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In year 1 the students design small houses, and they first</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make this individually, by making a</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simple volume of their </a:t>
            </a:r>
            <a:r>
              <a:rPr lang="en-US" sz="1200" i="1" kern="1200" dirty="0" err="1" smtClean="0">
                <a:solidFill>
                  <a:schemeClr val="tx1"/>
                </a:solidFill>
                <a:effectLst/>
                <a:latin typeface="+mn-lt"/>
                <a:ea typeface="+mn-ea"/>
                <a:cs typeface="+mn-cs"/>
              </a:rPr>
              <a:t>houes</a:t>
            </a:r>
            <a:r>
              <a:rPr lang="en-US" sz="1200" i="1" kern="1200" dirty="0" smtClean="0">
                <a:solidFill>
                  <a:schemeClr val="tx1"/>
                </a:solidFill>
                <a:effectLst/>
                <a:latin typeface="+mn-lt"/>
                <a:ea typeface="+mn-ea"/>
                <a:cs typeface="+mn-cs"/>
              </a:rPr>
              <a:t> in the free software program </a:t>
            </a:r>
            <a:r>
              <a:rPr lang="en-US" sz="1200" i="1" kern="1200" dirty="0" err="1" smtClean="0">
                <a:solidFill>
                  <a:schemeClr val="tx1"/>
                </a:solidFill>
                <a:effectLst/>
                <a:latin typeface="+mn-lt"/>
                <a:ea typeface="+mn-ea"/>
                <a:cs typeface="+mn-cs"/>
              </a:rPr>
              <a:t>SketchUp</a:t>
            </a:r>
            <a:r>
              <a:rPr lang="en-US" sz="1200" i="1" kern="1200" dirty="0" smtClean="0">
                <a:solidFill>
                  <a:schemeClr val="tx1"/>
                </a:solidFill>
                <a:effectLst/>
                <a:latin typeface="+mn-lt"/>
                <a:ea typeface="+mn-ea"/>
                <a:cs typeface="+mn-cs"/>
              </a:rPr>
              <a:t>. In the first</a:t>
            </a:r>
            <a:r>
              <a:rPr lang="en-US" sz="1200" i="1" kern="1200" baseline="0" dirty="0" smtClean="0">
                <a:solidFill>
                  <a:schemeClr val="tx1"/>
                </a:solidFill>
                <a:effectLst/>
                <a:latin typeface="+mn-lt"/>
                <a:ea typeface="+mn-ea"/>
                <a:cs typeface="+mn-cs"/>
              </a:rPr>
              <a:t> part of the course</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Very early in the course they evaluate their drafts in small seminars, by the big touchscreen, and in VR.</a:t>
            </a: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In the </a:t>
            </a:r>
            <a:r>
              <a:rPr lang="en-US" sz="1200" i="1" kern="1200" dirty="0" err="1" smtClean="0">
                <a:solidFill>
                  <a:schemeClr val="tx1"/>
                </a:solidFill>
                <a:effectLst/>
                <a:latin typeface="+mn-lt"/>
                <a:ea typeface="+mn-ea"/>
                <a:cs typeface="+mn-cs"/>
              </a:rPr>
              <a:t>serminars</a:t>
            </a:r>
            <a:r>
              <a:rPr lang="en-US" sz="1200" i="1" kern="1200" dirty="0" smtClean="0">
                <a:solidFill>
                  <a:schemeClr val="tx1"/>
                </a:solidFill>
                <a:effectLst/>
                <a:latin typeface="+mn-lt"/>
                <a:ea typeface="+mn-ea"/>
                <a:cs typeface="+mn-cs"/>
              </a:rPr>
              <a:t> they</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dicuss</a:t>
            </a:r>
            <a:r>
              <a:rPr lang="en-US" sz="1200" i="1" kern="1200" baseline="0" dirty="0" smtClean="0">
                <a:solidFill>
                  <a:schemeClr val="tx1"/>
                </a:solidFill>
                <a:effectLst/>
                <a:latin typeface="+mn-lt"/>
                <a:ea typeface="+mn-ea"/>
                <a:cs typeface="+mn-cs"/>
              </a:rPr>
              <a:t> what they have done &amp; why, inclusive failures, &amp; they get </a:t>
            </a:r>
            <a:r>
              <a:rPr lang="en-US" sz="1200" i="1" kern="1200" baseline="0" dirty="0" err="1" smtClean="0">
                <a:solidFill>
                  <a:schemeClr val="tx1"/>
                </a:solidFill>
                <a:effectLst/>
                <a:latin typeface="+mn-lt"/>
                <a:ea typeface="+mn-ea"/>
                <a:cs typeface="+mn-cs"/>
              </a:rPr>
              <a:t>critized</a:t>
            </a:r>
            <a:r>
              <a:rPr lang="en-US" sz="1200" i="1" kern="1200" baseline="0" dirty="0" smtClean="0">
                <a:solidFill>
                  <a:schemeClr val="tx1"/>
                </a:solidFill>
                <a:effectLst/>
                <a:latin typeface="+mn-lt"/>
                <a:ea typeface="+mn-ea"/>
                <a:cs typeface="+mn-cs"/>
              </a:rPr>
              <a:t> by their student friends– what is good, what could be improved– is that that  here you </a:t>
            </a:r>
            <a:r>
              <a:rPr lang="en-US" sz="1200" i="1" kern="1200" baseline="0" dirty="0" err="1" smtClean="0">
                <a:solidFill>
                  <a:schemeClr val="tx1"/>
                </a:solidFill>
                <a:effectLst/>
                <a:latin typeface="+mn-lt"/>
                <a:ea typeface="+mn-ea"/>
                <a:cs typeface="+mn-cs"/>
              </a:rPr>
              <a:t>interacshow</a:t>
            </a:r>
            <a:r>
              <a:rPr lang="en-US" sz="1200" i="1" kern="1200" baseline="0" dirty="0" smtClean="0">
                <a:solidFill>
                  <a:schemeClr val="tx1"/>
                </a:solidFill>
                <a:effectLst/>
                <a:latin typeface="+mn-lt"/>
                <a:ea typeface="+mn-ea"/>
                <a:cs typeface="+mn-cs"/>
              </a:rPr>
              <a:t> change in the </a:t>
            </a:r>
            <a:r>
              <a:rPr lang="en-US" sz="1200" i="1" kern="1200" baseline="0" dirty="0" err="1" smtClean="0">
                <a:solidFill>
                  <a:schemeClr val="tx1"/>
                </a:solidFill>
                <a:effectLst/>
                <a:latin typeface="+mn-lt"/>
                <a:ea typeface="+mn-ea"/>
                <a:cs typeface="+mn-cs"/>
              </a:rPr>
              <a:t>modelt</a:t>
            </a:r>
            <a:r>
              <a:rPr lang="en-US" sz="1200" i="1" kern="1200" baseline="0" dirty="0" smtClean="0">
                <a:solidFill>
                  <a:schemeClr val="tx1"/>
                </a:solidFill>
                <a:effectLst/>
                <a:latin typeface="+mn-lt"/>
                <a:ea typeface="+mn-ea"/>
                <a:cs typeface="+mn-cs"/>
              </a:rPr>
              <a:t> - you are close in a small group </a:t>
            </a:r>
            <a:r>
              <a:rPr lang="en-US" sz="1200" i="1" kern="1200" dirty="0" smtClean="0">
                <a:solidFill>
                  <a:schemeClr val="tx1"/>
                </a:solidFill>
                <a:effectLst/>
                <a:latin typeface="+mn-lt"/>
                <a:ea typeface="+mn-ea"/>
                <a:cs typeface="+mn-cs"/>
              </a:rPr>
              <a:t>not a frontal presentation, nice </a:t>
            </a:r>
            <a:r>
              <a:rPr lang="en-US" sz="1200" i="1" kern="1200" dirty="0" err="1" smtClean="0">
                <a:solidFill>
                  <a:schemeClr val="tx1"/>
                </a:solidFill>
                <a:effectLst/>
                <a:latin typeface="+mn-lt"/>
                <a:ea typeface="+mn-ea"/>
                <a:cs typeface="+mn-cs"/>
              </a:rPr>
              <a:t>respons</a:t>
            </a:r>
            <a:r>
              <a:rPr lang="en-US" sz="1200" i="1" kern="1200" dirty="0" smtClean="0">
                <a:solidFill>
                  <a:schemeClr val="tx1"/>
                </a:solidFill>
                <a:effectLst/>
                <a:latin typeface="+mn-lt"/>
                <a:ea typeface="+mn-ea"/>
                <a:cs typeface="+mn-cs"/>
              </a:rPr>
              <a:t> (while close), immediate change in the model, interactive , helping </a:t>
            </a:r>
            <a:r>
              <a:rPr lang="en-US" sz="1200" i="1" kern="1200" dirty="0" err="1" smtClean="0">
                <a:solidFill>
                  <a:schemeClr val="tx1"/>
                </a:solidFill>
                <a:effectLst/>
                <a:latin typeface="+mn-lt"/>
                <a:ea typeface="+mn-ea"/>
                <a:cs typeface="+mn-cs"/>
              </a:rPr>
              <a:t>eachothers</a:t>
            </a:r>
            <a:endParaRPr lang="en-US" sz="1200" kern="1200" dirty="0" smtClean="0">
              <a:solidFill>
                <a:schemeClr val="tx1"/>
              </a:solidFill>
              <a:effectLst/>
              <a:latin typeface="+mn-lt"/>
              <a:ea typeface="+mn-ea"/>
              <a:cs typeface="+mn-cs"/>
            </a:endParaRPr>
          </a:p>
          <a:p>
            <a:r>
              <a:rPr lang="en-US" sz="1200" i="1" kern="1200" baseline="0" dirty="0" smtClean="0">
                <a:solidFill>
                  <a:schemeClr val="tx1"/>
                </a:solidFill>
                <a:effectLst/>
                <a:latin typeface="+mn-lt"/>
                <a:ea typeface="+mn-ea"/>
                <a:cs typeface="+mn-cs"/>
              </a:rPr>
              <a:t>We </a:t>
            </a:r>
            <a:r>
              <a:rPr lang="en-US" sz="1200" i="1" kern="1200" baseline="0" dirty="0" err="1" smtClean="0">
                <a:solidFill>
                  <a:schemeClr val="tx1"/>
                </a:solidFill>
                <a:effectLst/>
                <a:latin typeface="+mn-lt"/>
                <a:ea typeface="+mn-ea"/>
                <a:cs typeface="+mn-cs"/>
              </a:rPr>
              <a:t>achiev</a:t>
            </a:r>
            <a:r>
              <a:rPr lang="en-US" sz="1200" i="1" kern="1200" baseline="0" dirty="0" smtClean="0">
                <a:solidFill>
                  <a:schemeClr val="tx1"/>
                </a:solidFill>
                <a:effectLst/>
                <a:latin typeface="+mn-lt"/>
                <a:ea typeface="+mn-ea"/>
                <a:cs typeface="+mn-cs"/>
              </a:rPr>
              <a:t>- you feel </a:t>
            </a:r>
            <a:r>
              <a:rPr lang="en-US" sz="1200" b="1" i="0" kern="1200" baseline="0" dirty="0" smtClean="0">
                <a:solidFill>
                  <a:schemeClr val="tx1"/>
                </a:solidFill>
                <a:effectLst/>
                <a:latin typeface="+mn-lt"/>
                <a:ea typeface="+mn-ea"/>
                <a:cs typeface="+mn-cs"/>
              </a:rPr>
              <a:t>togetherness, It gives them a feeling of meaning., safe – </a:t>
            </a:r>
            <a:r>
              <a:rPr lang="en-US" sz="1200" b="1" i="0" kern="1200" baseline="0" dirty="0" err="1" smtClean="0">
                <a:solidFill>
                  <a:schemeClr val="tx1"/>
                </a:solidFill>
                <a:effectLst/>
                <a:latin typeface="+mn-lt"/>
                <a:ea typeface="+mn-ea"/>
                <a:cs typeface="+mn-cs"/>
              </a:rPr>
              <a:t>easry</a:t>
            </a:r>
            <a:r>
              <a:rPr lang="en-US" sz="1200" b="1" i="0" kern="1200" baseline="0" dirty="0" smtClean="0">
                <a:solidFill>
                  <a:schemeClr val="tx1"/>
                </a:solidFill>
                <a:effectLst/>
                <a:latin typeface="+mn-lt"/>
                <a:ea typeface="+mn-ea"/>
                <a:cs typeface="+mn-cs"/>
              </a:rPr>
              <a:t> to learn in such </a:t>
            </a:r>
            <a:r>
              <a:rPr lang="en-US" sz="1200" b="1" i="0" kern="1200" baseline="0" dirty="0" err="1" smtClean="0">
                <a:solidFill>
                  <a:schemeClr val="tx1"/>
                </a:solidFill>
                <a:effectLst/>
                <a:latin typeface="+mn-lt"/>
                <a:ea typeface="+mn-ea"/>
                <a:cs typeface="+mn-cs"/>
              </a:rPr>
              <a:t>enviroment</a:t>
            </a:r>
            <a:endParaRPr lang="en-US" sz="1200" b="1" i="0" kern="1200" baseline="0" dirty="0" smtClean="0">
              <a:solidFill>
                <a:schemeClr val="tx1"/>
              </a:solidFill>
              <a:effectLst/>
              <a:latin typeface="+mn-lt"/>
              <a:ea typeface="+mn-ea"/>
              <a:cs typeface="+mn-cs"/>
            </a:endParaRPr>
          </a:p>
          <a:p>
            <a:r>
              <a:rPr lang="en-US" sz="1200" b="1" i="0" kern="1200" baseline="0" dirty="0" err="1" smtClean="0">
                <a:solidFill>
                  <a:schemeClr val="tx1"/>
                </a:solidFill>
                <a:effectLst/>
                <a:latin typeface="+mn-lt"/>
                <a:ea typeface="+mn-ea"/>
                <a:cs typeface="+mn-cs"/>
              </a:rPr>
              <a:t>AchivecKnowledge</a:t>
            </a:r>
            <a:r>
              <a:rPr lang="en-US" sz="1200" b="1" i="0" kern="1200" baseline="0" dirty="0" smtClean="0">
                <a:solidFill>
                  <a:schemeClr val="tx1"/>
                </a:solidFill>
                <a:effectLst/>
                <a:latin typeface="+mn-lt"/>
                <a:ea typeface="+mn-ea"/>
                <a:cs typeface="+mn-cs"/>
              </a:rPr>
              <a:t> , while sharing the project in the </a:t>
            </a:r>
            <a:r>
              <a:rPr lang="en-US" sz="1200" b="1" i="0" kern="1200" baseline="0" dirty="0" err="1" smtClean="0">
                <a:solidFill>
                  <a:schemeClr val="tx1"/>
                </a:solidFill>
                <a:effectLst/>
                <a:latin typeface="+mn-lt"/>
                <a:ea typeface="+mn-ea"/>
                <a:cs typeface="+mn-cs"/>
              </a:rPr>
              <a:t>gruop</a:t>
            </a:r>
            <a:endParaRPr lang="en-US" sz="1200" b="1" i="0" kern="1200" baseline="0" dirty="0" smtClean="0">
              <a:solidFill>
                <a:schemeClr val="tx1"/>
              </a:solidFill>
              <a:effectLst/>
              <a:latin typeface="+mn-lt"/>
              <a:ea typeface="+mn-ea"/>
              <a:cs typeface="+mn-cs"/>
            </a:endParaRPr>
          </a:p>
          <a:p>
            <a:endParaRPr lang="en-US" sz="1200" b="1" i="0" kern="1200" baseline="0" dirty="0" smtClean="0">
              <a:solidFill>
                <a:schemeClr val="tx1"/>
              </a:solidFill>
              <a:effectLst/>
              <a:latin typeface="+mn-lt"/>
              <a:ea typeface="+mn-ea"/>
              <a:cs typeface="+mn-cs"/>
            </a:endParaRPr>
          </a:p>
          <a:p>
            <a:r>
              <a:rPr lang="en-US" sz="1200" b="1" i="0" kern="1200" baseline="0" dirty="0" smtClean="0">
                <a:solidFill>
                  <a:schemeClr val="tx1"/>
                </a:solidFill>
                <a:effectLst/>
                <a:latin typeface="+mn-lt"/>
                <a:ea typeface="+mn-ea"/>
                <a:cs typeface="+mn-cs"/>
              </a:rPr>
              <a:t>This zone is the  most </a:t>
            </a:r>
            <a:r>
              <a:rPr lang="en-US" sz="1200" b="1" i="0" kern="1200" baseline="0" dirty="0" err="1" smtClean="0">
                <a:solidFill>
                  <a:schemeClr val="tx1"/>
                </a:solidFill>
                <a:effectLst/>
                <a:latin typeface="+mn-lt"/>
                <a:ea typeface="+mn-ea"/>
                <a:cs typeface="+mn-cs"/>
              </a:rPr>
              <a:t>poular</a:t>
            </a:r>
            <a:r>
              <a:rPr lang="en-US" sz="1200" b="1" i="0" kern="1200" baseline="0" dirty="0" smtClean="0">
                <a:solidFill>
                  <a:schemeClr val="tx1"/>
                </a:solidFill>
                <a:effectLst/>
                <a:latin typeface="+mn-lt"/>
                <a:ea typeface="+mn-ea"/>
                <a:cs typeface="+mn-cs"/>
              </a:rPr>
              <a:t> zone, and get the best pedagogic outcome, of understanding &amp; </a:t>
            </a:r>
            <a:r>
              <a:rPr lang="en-US" sz="1200" b="1" i="0" kern="1200" baseline="0" dirty="0" err="1" smtClean="0">
                <a:solidFill>
                  <a:schemeClr val="tx1"/>
                </a:solidFill>
                <a:effectLst/>
                <a:latin typeface="+mn-lt"/>
                <a:ea typeface="+mn-ea"/>
                <a:cs typeface="+mn-cs"/>
              </a:rPr>
              <a:t>comptence</a:t>
            </a:r>
            <a:endParaRPr lang="en-US" sz="1200" b="1" i="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Thereafter they continue designing the details and drawings in the software Revit, The students likes the the Big Touchscreen zone the most,  while making together </a:t>
            </a:r>
            <a:r>
              <a:rPr lang="en-US" sz="1200" i="1" kern="1200" dirty="0" err="1" smtClean="0">
                <a:solidFill>
                  <a:schemeClr val="tx1"/>
                </a:solidFill>
                <a:effectLst/>
                <a:latin typeface="+mn-lt"/>
                <a:ea typeface="+mn-ea"/>
                <a:cs typeface="+mn-cs"/>
              </a:rPr>
              <a:t>vs</a:t>
            </a:r>
            <a:r>
              <a:rPr lang="en-US" sz="1200" i="1" kern="1200" dirty="0" smtClean="0">
                <a:solidFill>
                  <a:schemeClr val="tx1"/>
                </a:solidFill>
                <a:effectLst/>
                <a:latin typeface="+mn-lt"/>
                <a:ea typeface="+mn-ea"/>
                <a:cs typeface="+mn-cs"/>
              </a:rPr>
              <a:t> individually making, presentation</a:t>
            </a:r>
          </a:p>
          <a:p>
            <a:r>
              <a:rPr lang="en-US" sz="1200" i="1" kern="1200" baseline="0" dirty="0" smtClean="0">
                <a:solidFill>
                  <a:schemeClr val="tx1"/>
                </a:solidFill>
                <a:effectLst/>
                <a:latin typeface="+mn-lt"/>
                <a:ea typeface="+mn-ea"/>
                <a:cs typeface="+mn-cs"/>
              </a:rPr>
              <a:t>– The different part here from traditionally seminar , where you show drawings </a:t>
            </a:r>
            <a:r>
              <a:rPr lang="en-US" sz="1200" i="1" kern="1200" baseline="0" dirty="0" err="1" smtClean="0">
                <a:solidFill>
                  <a:schemeClr val="tx1"/>
                </a:solidFill>
                <a:effectLst/>
                <a:latin typeface="+mn-lt"/>
                <a:ea typeface="+mn-ea"/>
                <a:cs typeface="+mn-cs"/>
              </a:rPr>
              <a:t>powerpoint</a:t>
            </a:r>
            <a:r>
              <a:rPr lang="en-US" sz="1200" i="1" kern="1200" baseline="0" dirty="0" smtClean="0">
                <a:solidFill>
                  <a:schemeClr val="tx1"/>
                </a:solidFill>
                <a:effectLst/>
                <a:latin typeface="+mn-lt"/>
                <a:ea typeface="+mn-ea"/>
                <a:cs typeface="+mn-cs"/>
              </a:rPr>
              <a:t>, just talk </a:t>
            </a:r>
            <a:endParaRPr lang="en-US" sz="1200" i="1" kern="1200" dirty="0" smtClean="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213A4AF5-49BF-554B-9274-5ECC6E9ABA83}" type="slidenum">
              <a:rPr lang="sv-SE" smtClean="0"/>
              <a:t>13</a:t>
            </a:fld>
            <a:endParaRPr lang="sv-SE"/>
          </a:p>
        </p:txBody>
      </p:sp>
    </p:spTree>
    <p:extLst>
      <p:ext uri="{BB962C8B-B14F-4D97-AF65-F5344CB8AC3E}">
        <p14:creationId xmlns:p14="http://schemas.microsoft.com/office/powerpoint/2010/main" val="1475448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i="1" kern="1200" dirty="0" smtClean="0">
                <a:solidFill>
                  <a:schemeClr val="tx1"/>
                </a:solidFill>
                <a:effectLst/>
                <a:latin typeface="+mn-lt"/>
                <a:ea typeface="+mn-ea"/>
                <a:cs typeface="+mn-cs"/>
              </a:rPr>
              <a:t>Petra: </a:t>
            </a:r>
            <a:r>
              <a:rPr lang="sv-SE" sz="1200" dirty="0" smtClean="0"/>
              <a:t>New </a:t>
            </a:r>
            <a:r>
              <a:rPr lang="sv-SE" sz="1200" dirty="0" err="1" smtClean="0"/>
              <a:t>technics</a:t>
            </a:r>
            <a:r>
              <a:rPr lang="sv-SE" sz="1200" dirty="0" smtClean="0"/>
              <a:t> new </a:t>
            </a:r>
            <a:r>
              <a:rPr lang="sv-SE" sz="1200" dirty="0" err="1" smtClean="0"/>
              <a:t>pedagogy</a:t>
            </a:r>
            <a:r>
              <a:rPr lang="en-US" sz="1200" i="1" kern="1200" baseline="0" dirty="0" smtClean="0">
                <a:solidFill>
                  <a:schemeClr val="tx1"/>
                </a:solidFill>
                <a:effectLst/>
                <a:latin typeface="+mn-lt"/>
                <a:ea typeface="+mn-ea"/>
                <a:cs typeface="+mn-cs"/>
              </a:rPr>
              <a:t>Students works </a:t>
            </a:r>
            <a:r>
              <a:rPr lang="en-US" sz="1200" i="1" kern="1200" dirty="0" smtClean="0">
                <a:solidFill>
                  <a:schemeClr val="tx1"/>
                </a:solidFill>
                <a:effectLst/>
                <a:latin typeface="+mn-lt"/>
                <a:ea typeface="+mn-ea"/>
                <a:cs typeface="+mn-cs"/>
              </a:rPr>
              <a:t>in Groups </a:t>
            </a:r>
            <a:r>
              <a:rPr lang="en-US" sz="1200" i="1"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Peer to peer, </a:t>
            </a:r>
            <a:endParaRPr lang="en-US" sz="1200" i="1" kern="1200" baseline="0" dirty="0" smtClean="0">
              <a:solidFill>
                <a:schemeClr val="tx1"/>
              </a:solidFill>
              <a:effectLst/>
              <a:latin typeface="+mn-lt"/>
              <a:ea typeface="+mn-ea"/>
              <a:cs typeface="+mn-cs"/>
            </a:endParaRPr>
          </a:p>
          <a:p>
            <a:r>
              <a:rPr lang="en-US" sz="1200" i="1" kern="1200" dirty="0" err="1" smtClean="0">
                <a:solidFill>
                  <a:schemeClr val="tx1"/>
                </a:solidFill>
                <a:effectLst/>
                <a:latin typeface="+mn-lt"/>
                <a:ea typeface="+mn-ea"/>
                <a:cs typeface="+mn-cs"/>
              </a:rPr>
              <a:t>Dicuss</a:t>
            </a:r>
            <a:r>
              <a:rPr lang="en-US" sz="1200" i="1" kern="1200" dirty="0" smtClean="0">
                <a:solidFill>
                  <a:schemeClr val="tx1"/>
                </a:solidFill>
                <a:effectLst/>
                <a:latin typeface="+mn-lt"/>
                <a:ea typeface="+mn-ea"/>
                <a:cs typeface="+mn-cs"/>
              </a:rPr>
              <a:t> and interact</a:t>
            </a:r>
            <a:endParaRPr lang="en-US" sz="1200" kern="1200" dirty="0" smtClean="0">
              <a:solidFill>
                <a:schemeClr val="tx1"/>
              </a:solidFill>
              <a:effectLst/>
              <a:latin typeface="+mn-lt"/>
              <a:ea typeface="+mn-ea"/>
              <a:cs typeface="+mn-cs"/>
            </a:endParaRPr>
          </a:p>
          <a:p>
            <a:endParaRPr lang="en-US" sz="1200" b="1" i="0" kern="1200" dirty="0" smtClean="0">
              <a:solidFill>
                <a:schemeClr val="tx1"/>
              </a:solidFill>
              <a:effectLst/>
              <a:latin typeface="+mn-lt"/>
              <a:ea typeface="+mn-ea"/>
              <a:cs typeface="+mn-cs"/>
            </a:endParaRPr>
          </a:p>
          <a:p>
            <a:r>
              <a:rPr lang="en-US" sz="1200" b="1" i="0" kern="1200" dirty="0" err="1" smtClean="0">
                <a:solidFill>
                  <a:schemeClr val="tx1"/>
                </a:solidFill>
                <a:effectLst/>
                <a:latin typeface="+mn-lt"/>
                <a:ea typeface="+mn-ea"/>
                <a:cs typeface="+mn-cs"/>
              </a:rPr>
              <a:t>Thiscould</a:t>
            </a:r>
            <a:r>
              <a:rPr lang="en-US" sz="1200" b="1" i="0" kern="1200" dirty="0" smtClean="0">
                <a:solidFill>
                  <a:schemeClr val="tx1"/>
                </a:solidFill>
                <a:effectLst/>
                <a:latin typeface="+mn-lt"/>
                <a:ea typeface="+mn-ea"/>
                <a:cs typeface="+mn-cs"/>
              </a:rPr>
              <a:t> a useful examination (have not tried it yet)</a:t>
            </a:r>
          </a:p>
          <a:p>
            <a:endParaRPr lang="en-US" sz="1200" b="1" i="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effectLst/>
                <a:latin typeface="+mn-lt"/>
                <a:ea typeface="+mn-ea"/>
                <a:cs typeface="+mn-cs"/>
              </a:rPr>
              <a:t>Achiev</a:t>
            </a:r>
            <a:r>
              <a:rPr lang="en-US" sz="1200" b="1" i="0" kern="1200" dirty="0" smtClean="0">
                <a:solidFill>
                  <a:schemeClr val="tx1"/>
                </a:solidFill>
                <a:effectLst/>
                <a:latin typeface="+mn-lt"/>
                <a:ea typeface="+mn-ea"/>
                <a:cs typeface="+mn-cs"/>
              </a:rPr>
              <a:t> goals </a:t>
            </a:r>
            <a:r>
              <a:rPr lang="en-US" sz="1200" i="1" kern="1200" dirty="0" smtClean="0">
                <a:solidFill>
                  <a:schemeClr val="tx1"/>
                </a:solidFill>
                <a:effectLst/>
                <a:latin typeface="+mn-lt"/>
                <a:ea typeface="+mn-ea"/>
                <a:cs typeface="+mn-cs"/>
              </a:rPr>
              <a:t> as knowledge, understanding &amp; competence</a:t>
            </a:r>
            <a:endParaRPr lang="en-US" sz="1200" kern="1200" dirty="0" smtClean="0">
              <a:solidFill>
                <a:schemeClr val="tx1"/>
              </a:solidFill>
              <a:effectLst/>
              <a:latin typeface="+mn-lt"/>
              <a:ea typeface="+mn-ea"/>
              <a:cs typeface="+mn-cs"/>
            </a:endParaRPr>
          </a:p>
          <a:p>
            <a:endParaRPr lang="en-US" sz="1200" b="1" i="0" kern="1200" dirty="0" smtClean="0">
              <a:solidFill>
                <a:schemeClr val="tx1"/>
              </a:solidFill>
              <a:effectLst/>
              <a:latin typeface="+mn-lt"/>
              <a:ea typeface="+mn-ea"/>
              <a:cs typeface="+mn-cs"/>
            </a:endParaRPr>
          </a:p>
          <a:p>
            <a:endParaRPr lang="en-US" sz="1200" i="1" kern="1200" baseline="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Complementary way of output </a:t>
            </a:r>
            <a:endParaRPr lang="en-US" sz="1200" i="1" kern="1200" baseline="0" dirty="0" smtClean="0">
              <a:solidFill>
                <a:schemeClr val="tx1"/>
              </a:solidFill>
              <a:effectLst/>
              <a:latin typeface="+mn-lt"/>
              <a:ea typeface="+mn-ea"/>
              <a:cs typeface="+mn-cs"/>
            </a:endParaRPr>
          </a:p>
          <a:p>
            <a:r>
              <a:rPr lang="en-US" sz="1200" i="1" kern="1200" baseline="0" dirty="0" smtClean="0">
                <a:solidFill>
                  <a:schemeClr val="tx1"/>
                </a:solidFill>
                <a:effectLst/>
                <a:latin typeface="+mn-lt"/>
                <a:ea typeface="+mn-ea"/>
                <a:cs typeface="+mn-cs"/>
              </a:rPr>
              <a:t>providing </a:t>
            </a:r>
            <a:r>
              <a:rPr lang="en-US" sz="1200" i="1" kern="1200" baseline="0" dirty="0" err="1" smtClean="0">
                <a:solidFill>
                  <a:schemeClr val="tx1"/>
                </a:solidFill>
                <a:effectLst/>
                <a:latin typeface="+mn-lt"/>
                <a:ea typeface="+mn-ea"/>
                <a:cs typeface="+mn-cs"/>
              </a:rPr>
              <a:t>collabarion</a:t>
            </a:r>
            <a:r>
              <a:rPr lang="en-US" sz="1200" i="1" kern="1200" baseline="0" dirty="0" smtClean="0">
                <a:solidFill>
                  <a:schemeClr val="tx1"/>
                </a:solidFill>
                <a:effectLst/>
                <a:latin typeface="+mn-lt"/>
                <a:ea typeface="+mn-ea"/>
                <a:cs typeface="+mn-cs"/>
              </a:rPr>
              <a:t>, exploring, understanding, and thereby </a:t>
            </a:r>
            <a:r>
              <a:rPr lang="en-US" sz="1200" i="1" kern="1200" baseline="0" dirty="0" err="1" smtClean="0">
                <a:solidFill>
                  <a:schemeClr val="tx1"/>
                </a:solidFill>
                <a:effectLst/>
                <a:latin typeface="+mn-lt"/>
                <a:ea typeface="+mn-ea"/>
                <a:cs typeface="+mn-cs"/>
              </a:rPr>
              <a:t>comptence</a:t>
            </a:r>
            <a:endParaRPr lang="en-US" sz="1200" i="1"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New- everybody can work simultaneously of the project</a:t>
            </a:r>
            <a:endParaRPr lang="en-US" sz="1200" kern="1200" dirty="0" smtClean="0">
              <a:solidFill>
                <a:schemeClr val="tx1"/>
              </a:solidFill>
              <a:effectLst/>
              <a:latin typeface="+mn-lt"/>
              <a:ea typeface="+mn-ea"/>
              <a:cs typeface="+mn-cs"/>
            </a:endParaRPr>
          </a:p>
          <a:p>
            <a:endParaRPr lang="en-US" sz="1200" i="1" kern="1200" baseline="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By using the new technic, we reaches Knowledge</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Understanding</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to experience in VR, understand the use, the size, the construction, the  light </a:t>
            </a:r>
            <a:r>
              <a:rPr lang="en-US" sz="1200" i="1" kern="1200" dirty="0" err="1" smtClean="0">
                <a:solidFill>
                  <a:schemeClr val="tx1"/>
                </a:solidFill>
                <a:effectLst/>
                <a:latin typeface="+mn-lt"/>
                <a:ea typeface="+mn-ea"/>
                <a:cs typeface="+mn-cs"/>
              </a:rPr>
              <a:t>etc</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Competence, The technic supports teamwork; discussion, helping each others</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agree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Teamwork</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Sustainability</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Presentation</a:t>
            </a:r>
            <a:endParaRPr lang="en-US" sz="1200" kern="1200" dirty="0" smtClean="0">
              <a:solidFill>
                <a:schemeClr val="tx1"/>
              </a:solidFill>
              <a:effectLst/>
              <a:latin typeface="+mn-lt"/>
              <a:ea typeface="+mn-ea"/>
              <a:cs typeface="+mn-cs"/>
            </a:endParaRPr>
          </a:p>
          <a:p>
            <a:pPr lvl="0"/>
            <a:r>
              <a:rPr lang="en-US" sz="1200" i="1" kern="1200" dirty="0" smtClean="0">
                <a:solidFill>
                  <a:schemeClr val="tx1"/>
                </a:solidFill>
                <a:effectLst/>
                <a:latin typeface="+mn-lt"/>
                <a:ea typeface="+mn-ea"/>
                <a:cs typeface="+mn-cs"/>
              </a:rPr>
              <a:t>Ethics; discussion</a:t>
            </a:r>
            <a:endParaRPr lang="en-US" sz="1200" kern="1200" dirty="0" smtClean="0">
              <a:solidFill>
                <a:schemeClr val="tx1"/>
              </a:solidFill>
              <a:effectLst/>
              <a:latin typeface="+mn-lt"/>
              <a:ea typeface="+mn-ea"/>
              <a:cs typeface="+mn-cs"/>
            </a:endParaRPr>
          </a:p>
          <a:p>
            <a:endParaRPr lang="en-US" sz="1200" i="1" kern="1200" dirty="0" smtClean="0">
              <a:solidFill>
                <a:schemeClr val="tx1"/>
              </a:solidFill>
              <a:effectLst/>
              <a:latin typeface="+mn-lt"/>
              <a:ea typeface="+mn-ea"/>
              <a:cs typeface="+mn-cs"/>
            </a:endParaRP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Traditionally technic; Drawing </a:t>
            </a:r>
            <a:r>
              <a:rPr lang="en-US" sz="1200" i="1" kern="1200" dirty="0" err="1" smtClean="0">
                <a:solidFill>
                  <a:schemeClr val="tx1"/>
                </a:solidFill>
                <a:effectLst/>
                <a:latin typeface="+mn-lt"/>
                <a:ea typeface="+mn-ea"/>
                <a:cs typeface="+mn-cs"/>
              </a:rPr>
              <a:t>vs</a:t>
            </a:r>
            <a:r>
              <a:rPr lang="en-US" sz="1200" i="1" kern="1200" dirty="0" smtClean="0">
                <a:solidFill>
                  <a:schemeClr val="tx1"/>
                </a:solidFill>
                <a:effectLst/>
                <a:latin typeface="+mn-lt"/>
                <a:ea typeface="+mn-ea"/>
                <a:cs typeface="+mn-cs"/>
              </a:rPr>
              <a:t>  new </a:t>
            </a:r>
            <a:r>
              <a:rPr lang="en-US" sz="1200" i="1" kern="1200" dirty="0" err="1" smtClean="0">
                <a:solidFill>
                  <a:schemeClr val="tx1"/>
                </a:solidFill>
                <a:effectLst/>
                <a:latin typeface="+mn-lt"/>
                <a:ea typeface="+mn-ea"/>
                <a:cs typeface="+mn-cs"/>
              </a:rPr>
              <a:t>technicsVR</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Traditionally Drawings, hard to read, take lots of years to understand size, </a:t>
            </a:r>
            <a:r>
              <a:rPr lang="en-US" sz="1200" i="1" kern="1200" dirty="0" err="1" smtClean="0">
                <a:solidFill>
                  <a:schemeClr val="tx1"/>
                </a:solidFill>
                <a:effectLst/>
                <a:latin typeface="+mn-lt"/>
                <a:ea typeface="+mn-ea"/>
                <a:cs typeface="+mn-cs"/>
              </a:rPr>
              <a:t>volumens</a:t>
            </a:r>
            <a:r>
              <a:rPr lang="en-US" sz="1200" i="1" kern="1200" dirty="0" smtClean="0">
                <a:solidFill>
                  <a:schemeClr val="tx1"/>
                </a:solidFill>
                <a:effectLst/>
                <a:latin typeface="+mn-lt"/>
                <a:ea typeface="+mn-ea"/>
                <a:cs typeface="+mn-cs"/>
              </a:rPr>
              <a:t>, sections, voids, to read a plan &amp; section </a:t>
            </a:r>
            <a:r>
              <a:rPr lang="en-US" sz="1200" i="1" kern="1200" dirty="0" err="1" smtClean="0">
                <a:solidFill>
                  <a:schemeClr val="tx1"/>
                </a:solidFill>
                <a:effectLst/>
                <a:latin typeface="+mn-lt"/>
                <a:ea typeface="+mn-ea"/>
                <a:cs typeface="+mn-cs"/>
              </a:rPr>
              <a:t>togheter</a:t>
            </a:r>
            <a:r>
              <a:rPr lang="en-US" sz="1200" i="1" kern="1200" dirty="0" smtClean="0">
                <a:solidFill>
                  <a:schemeClr val="tx1"/>
                </a:solidFill>
                <a:effectLst/>
                <a:latin typeface="+mn-lt"/>
                <a:ea typeface="+mn-ea"/>
                <a:cs typeface="+mn-cs"/>
              </a:rPr>
              <a:t> to make a 3D in your head</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VR ; realize  the use , feel it, understand immediately</a:t>
            </a:r>
            <a:endParaRPr lang="en-US" sz="1200" kern="1200" dirty="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213A4AF5-49BF-554B-9274-5ECC6E9ABA83}" type="slidenum">
              <a:rPr lang="sv-SE" smtClean="0"/>
              <a:t>14</a:t>
            </a:fld>
            <a:endParaRPr lang="sv-SE"/>
          </a:p>
        </p:txBody>
      </p:sp>
    </p:spTree>
    <p:extLst>
      <p:ext uri="{BB962C8B-B14F-4D97-AF65-F5344CB8AC3E}">
        <p14:creationId xmlns:p14="http://schemas.microsoft.com/office/powerpoint/2010/main" val="533226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normAutofit/>
          </a:bodyPr>
          <a:lstStyle>
            <a:lvl1pPr algn="ctr">
              <a:defRPr sz="4400">
                <a:latin typeface="Arial" pitchFamily="34" charset="0"/>
                <a:cs typeface="Arial" pitchFamily="34" charset="0"/>
              </a:defRPr>
            </a:lvl1pPr>
          </a:lstStyle>
          <a:p>
            <a:r>
              <a:rPr lang="sv-SE" dirty="0" smtClean="0"/>
              <a:t>Klicka här för att ändra format</a:t>
            </a:r>
            <a:endParaRPr lang="sv-SE" dirty="0"/>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dirty="0" smtClean="0"/>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5" name="Platshållare för sidfot 4"/>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6" name="Platshållare för bildnummer 5"/>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910472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2051720" y="274638"/>
            <a:ext cx="6635080" cy="1143000"/>
          </a:xfrm>
        </p:spPr>
        <p:txBody>
          <a:bodyPr>
            <a:normAutofit/>
          </a:bodyPr>
          <a:lstStyle>
            <a:lvl1pPr>
              <a:defRPr sz="3600">
                <a:latin typeface="Arial" pitchFamily="34" charset="0"/>
                <a:cs typeface="Arial" pitchFamily="34" charset="0"/>
              </a:defRPr>
            </a:lvl1p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5" name="Platshållare för sidfot 4"/>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6" name="Platshållare för bildnummer 5"/>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3483912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normAutofit/>
          </a:bodyPr>
          <a:lstStyle>
            <a:lvl1pPr>
              <a:defRPr sz="3600">
                <a:latin typeface="Arial" pitchFamily="34" charset="0"/>
                <a:cs typeface="Arial" pitchFamily="34" charset="0"/>
              </a:defRPr>
            </a:lvl1pPr>
          </a:lstStyle>
          <a:p>
            <a:r>
              <a:rPr lang="sv-SE" smtClean="0"/>
              <a:t>Klicka här för att ändra format</a:t>
            </a:r>
            <a:endParaRPr lang="sv-SE" dirty="0"/>
          </a:p>
        </p:txBody>
      </p:sp>
      <p:sp>
        <p:nvSpPr>
          <p:cNvPr id="3" name="Platshållare för lodrät text 2"/>
          <p:cNvSpPr>
            <a:spLocks noGrp="1"/>
          </p:cNvSpPr>
          <p:nvPr>
            <p:ph type="body" orient="vert" idx="1"/>
          </p:nvPr>
        </p:nvSpPr>
        <p:spPr>
          <a:xfrm>
            <a:off x="457200" y="274638"/>
            <a:ext cx="6019800" cy="5851525"/>
          </a:xfrm>
        </p:spPr>
        <p:txBody>
          <a:bodyPr vert="eaVert"/>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5" name="Platshållare för sidfot 4"/>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6" name="Platshållare för bildnummer 5"/>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421721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1979712" y="485800"/>
            <a:ext cx="6707088" cy="1143000"/>
          </a:xfrm>
        </p:spPr>
        <p:txBody>
          <a:bodyPr>
            <a:normAutofit/>
          </a:bodyPr>
          <a:lstStyle>
            <a:lvl1pPr algn="r">
              <a:defRPr sz="3600">
                <a:latin typeface="Arial" pitchFamily="34" charset="0"/>
                <a:cs typeface="Arial" pitchFamily="34" charset="0"/>
              </a:defRPr>
            </a:lvl1pPr>
          </a:lstStyle>
          <a:p>
            <a:r>
              <a:rPr lang="sv-SE" smtClean="0"/>
              <a:t>Klicka här för att ändra format</a:t>
            </a:r>
            <a:endParaRPr lang="sv-SE"/>
          </a:p>
        </p:txBody>
      </p:sp>
      <p:sp>
        <p:nvSpPr>
          <p:cNvPr id="3" name="Platshållare för innehåll 2"/>
          <p:cNvSpPr>
            <a:spLocks noGrp="1"/>
          </p:cNvSpPr>
          <p:nvPr>
            <p:ph idx="1"/>
          </p:nvPr>
        </p:nvSpPr>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datum 3"/>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5" name="Platshållare för sidfot 4"/>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6" name="Platshållare för bildnummer 5"/>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3218640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atin typeface="Arial" pitchFamily="34" charset="0"/>
                <a:cs typeface="Arial" pitchFamily="34" charset="0"/>
              </a:defRPr>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5" name="Platshållare för sidfot 4"/>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6" name="Platshållare för bildnummer 5"/>
          <p:cNvSpPr>
            <a:spLocks noGrp="1"/>
          </p:cNvSpPr>
          <p:nvPr>
            <p:ph type="sldNum" sz="quarter" idx="12"/>
          </p:nvPr>
        </p:nvSpPr>
        <p:spPr/>
        <p:txBody>
          <a:bodyPr/>
          <a:lstStyle/>
          <a:p>
            <a:fld id="{442D8877-4C7F-427A-9C07-12C41EAEE3A4}" type="slidenum">
              <a:rPr lang="sv-SE" smtClean="0"/>
              <a:t>‹Nº›</a:t>
            </a:fld>
            <a:endParaRPr lang="sv-SE"/>
          </a:p>
        </p:txBody>
      </p:sp>
    </p:spTree>
    <p:extLst>
      <p:ext uri="{BB962C8B-B14F-4D97-AF65-F5344CB8AC3E}">
        <p14:creationId xmlns:p14="http://schemas.microsoft.com/office/powerpoint/2010/main" val="1560332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1907704" y="485800"/>
            <a:ext cx="6779096" cy="1143000"/>
          </a:xfrm>
        </p:spPr>
        <p:txBody>
          <a:bodyPr>
            <a:normAutofit/>
          </a:bodyPr>
          <a:lstStyle>
            <a:lvl1pPr algn="r">
              <a:defRPr sz="3600">
                <a:latin typeface="Arial" pitchFamily="34" charset="0"/>
                <a:cs typeface="Arial" pitchFamily="34" charset="0"/>
              </a:defRPr>
            </a:lvl1p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6" name="Platshållare för sidfot 5"/>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7" name="Platshållare för bildnummer 6"/>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4187344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1979712" y="485800"/>
            <a:ext cx="6707088" cy="1143000"/>
          </a:xfrm>
        </p:spPr>
        <p:txBody>
          <a:bodyPr>
            <a:normAutofit/>
          </a:bodyPr>
          <a:lstStyle>
            <a:lvl1pPr>
              <a:defRPr sz="3600">
                <a:latin typeface="Arial" pitchFamily="34" charset="0"/>
                <a:cs typeface="Arial" pitchFamily="34" charset="0"/>
              </a:defRPr>
            </a:lvl1pPr>
          </a:lstStyle>
          <a:p>
            <a:r>
              <a:rPr lang="sv-SE" smtClean="0"/>
              <a:t>Klicka här för att ändra format</a:t>
            </a:r>
            <a:endParaRPr lang="sv-SE" dirty="0"/>
          </a:p>
        </p:txBody>
      </p:sp>
      <p:sp>
        <p:nvSpPr>
          <p:cNvPr id="3" name="Platshållare för text 2"/>
          <p:cNvSpPr>
            <a:spLocks noGrp="1"/>
          </p:cNvSpPr>
          <p:nvPr>
            <p:ph type="body" idx="1"/>
          </p:nvPr>
        </p:nvSpPr>
        <p:spPr>
          <a:xfrm>
            <a:off x="457200" y="1709118"/>
            <a:ext cx="4040188" cy="639762"/>
          </a:xfr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358032"/>
            <a:ext cx="4040188" cy="3951288"/>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5" name="Platshållare för text 4"/>
          <p:cNvSpPr>
            <a:spLocks noGrp="1"/>
          </p:cNvSpPr>
          <p:nvPr>
            <p:ph type="body" sz="quarter" idx="3"/>
          </p:nvPr>
        </p:nvSpPr>
        <p:spPr>
          <a:xfrm>
            <a:off x="4645025" y="1709118"/>
            <a:ext cx="4041775" cy="639762"/>
          </a:xfrm>
        </p:spPr>
        <p:txBody>
          <a:bodyPr anchor="b"/>
          <a:lstStyle>
            <a:lvl1pPr marL="0" indent="0">
              <a:buNone/>
              <a:defRPr sz="24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358032"/>
            <a:ext cx="4041775" cy="3951288"/>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7" name="Platshållare för datum 6"/>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8" name="Platshållare för sidfot 7"/>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9" name="Platshållare för bildnummer 8"/>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147265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2051720" y="485800"/>
            <a:ext cx="6635080" cy="1143000"/>
          </a:xfrm>
        </p:spPr>
        <p:txBody>
          <a:bodyPr>
            <a:normAutofit/>
          </a:bodyPr>
          <a:lstStyle>
            <a:lvl1pPr>
              <a:defRPr sz="3600">
                <a:latin typeface="Arial" pitchFamily="34" charset="0"/>
                <a:cs typeface="Arial" pitchFamily="34" charset="0"/>
              </a:defRPr>
            </a:lvl1pPr>
          </a:lstStyle>
          <a:p>
            <a:r>
              <a:rPr lang="sv-SE" smtClean="0"/>
              <a:t>Klicka här för att ändra format</a:t>
            </a:r>
            <a:endParaRPr lang="sv-SE" dirty="0"/>
          </a:p>
        </p:txBody>
      </p:sp>
      <p:sp>
        <p:nvSpPr>
          <p:cNvPr id="3" name="Platshållare för datum 2"/>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4" name="Platshållare för sidfot 3"/>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5" name="Platshållare för bildnummer 4"/>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4253906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3" name="Platshållare för sidfot 2"/>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4" name="Platshållare för bildnummer 3"/>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1987053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nnehåll med bildtext">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3563888" y="836712"/>
            <a:ext cx="5122912" cy="5472608"/>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vl6pPr>
              <a:defRPr sz="2000"/>
            </a:lvl6pPr>
            <a:lvl7pPr>
              <a:defRPr sz="2000"/>
            </a:lvl7pPr>
            <a:lvl8pPr>
              <a:defRPr sz="2000"/>
            </a:lvl8pPr>
            <a:lvl9pPr>
              <a:defRPr sz="2000"/>
            </a:lvl9p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a:p>
            <a:pPr lvl="4"/>
            <a:r>
              <a:rPr lang="sv-SE" dirty="0" smtClean="0"/>
              <a:t>Nivå fem</a:t>
            </a:r>
            <a:endParaRPr lang="sv-SE" dirty="0"/>
          </a:p>
        </p:txBody>
      </p:sp>
      <p:sp>
        <p:nvSpPr>
          <p:cNvPr id="4" name="Platshållare för text 3"/>
          <p:cNvSpPr>
            <a:spLocks noGrp="1"/>
          </p:cNvSpPr>
          <p:nvPr>
            <p:ph type="body" sz="half" idx="2"/>
          </p:nvPr>
        </p:nvSpPr>
        <p:spPr>
          <a:xfrm>
            <a:off x="457200" y="1618257"/>
            <a:ext cx="3008313" cy="4691063"/>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6" name="Platshållare för sidfot 5"/>
          <p:cNvSpPr>
            <a:spLocks noGrp="1"/>
          </p:cNvSpPr>
          <p:nvPr>
            <p:ph type="ftr" sz="quarter" idx="11"/>
          </p:nvPr>
        </p:nvSpPr>
        <p:spPr/>
        <p:txBody>
          <a:bodyPr/>
          <a:lstStyle>
            <a:lvl1pPr>
              <a:defRPr>
                <a:latin typeface="Arial" pitchFamily="34" charset="0"/>
                <a:cs typeface="Arial" pitchFamily="34" charset="0"/>
              </a:defRPr>
            </a:lvl1pPr>
          </a:lstStyle>
          <a:p>
            <a:endParaRPr lang="sv-SE" dirty="0"/>
          </a:p>
        </p:txBody>
      </p:sp>
      <p:sp>
        <p:nvSpPr>
          <p:cNvPr id="7" name="Platshållare för bildnummer 6"/>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237948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atin typeface="Arial" pitchFamily="34" charset="0"/>
                <a:cs typeface="Arial" pitchFamily="34" charset="0"/>
              </a:defRPr>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atin typeface="Arial" pitchFamily="34" charset="0"/>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smtClean="0"/>
              <a:t>Klicka på ikonen för att lägga till en bild</a:t>
            </a:r>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lvl1pPr>
              <a:defRPr>
                <a:latin typeface="Arial" pitchFamily="34" charset="0"/>
                <a:cs typeface="Arial" pitchFamily="34" charset="0"/>
              </a:defRPr>
            </a:lvl1pPr>
          </a:lstStyle>
          <a:p>
            <a:fld id="{D4D0BB35-49B1-4A9E-BF2B-3D4542905BD1}" type="datetimeFigureOut">
              <a:rPr lang="sv-SE" smtClean="0"/>
              <a:t>2019-05-20</a:t>
            </a:fld>
            <a:endParaRPr lang="sv-SE"/>
          </a:p>
        </p:txBody>
      </p:sp>
      <p:sp>
        <p:nvSpPr>
          <p:cNvPr id="6" name="Platshållare för sidfot 5"/>
          <p:cNvSpPr>
            <a:spLocks noGrp="1"/>
          </p:cNvSpPr>
          <p:nvPr>
            <p:ph type="ftr" sz="quarter" idx="11"/>
          </p:nvPr>
        </p:nvSpPr>
        <p:spPr/>
        <p:txBody>
          <a:bodyPr/>
          <a:lstStyle>
            <a:lvl1pPr>
              <a:defRPr>
                <a:latin typeface="Arial" pitchFamily="34" charset="0"/>
                <a:cs typeface="Arial" pitchFamily="34" charset="0"/>
              </a:defRPr>
            </a:lvl1pPr>
          </a:lstStyle>
          <a:p>
            <a:endParaRPr lang="sv-SE"/>
          </a:p>
        </p:txBody>
      </p:sp>
      <p:sp>
        <p:nvSpPr>
          <p:cNvPr id="7" name="Platshållare för bildnummer 6"/>
          <p:cNvSpPr>
            <a:spLocks noGrp="1"/>
          </p:cNvSpPr>
          <p:nvPr>
            <p:ph type="sldNum" sz="quarter" idx="12"/>
          </p:nvPr>
        </p:nvSpPr>
        <p:spPr/>
        <p:txBody>
          <a:bodyPr/>
          <a:lstStyle>
            <a:lvl1pPr>
              <a:defRPr>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1561070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objekt 6"/>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0" y="0"/>
            <a:ext cx="9144000" cy="6857999"/>
          </a:xfrm>
          <a:prstGeom prst="rect">
            <a:avLst/>
          </a:prstGeom>
        </p:spPr>
      </p:pic>
      <p:sp>
        <p:nvSpPr>
          <p:cNvPr id="2" name="Platshållare för rubrik 1"/>
          <p:cNvSpPr>
            <a:spLocks noGrp="1"/>
          </p:cNvSpPr>
          <p:nvPr>
            <p:ph type="title"/>
          </p:nvPr>
        </p:nvSpPr>
        <p:spPr>
          <a:xfrm>
            <a:off x="2123728" y="485800"/>
            <a:ext cx="6563072" cy="1143000"/>
          </a:xfrm>
          <a:prstGeom prst="rect">
            <a:avLst/>
          </a:prstGeom>
        </p:spPr>
        <p:txBody>
          <a:bodyPr vert="horz" lIns="91440" tIns="45720" rIns="91440" bIns="45720" rtlCol="0" anchor="ctr">
            <a:normAutofit/>
          </a:bodyPr>
          <a:lstStyle/>
          <a:p>
            <a:r>
              <a:rPr lang="sv-SE" dirty="0" smtClean="0"/>
              <a:t>Klicka här för att ändra format</a:t>
            </a:r>
            <a:endParaRPr lang="sv-SE" dirty="0"/>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fld id="{D4D0BB35-49B1-4A9E-BF2B-3D4542905BD1}" type="datetimeFigureOut">
              <a:rPr lang="sv-SE" smtClean="0"/>
              <a:t>2019-05-20</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fld id="{442D8877-4C7F-427A-9C07-12C41EAEE3A4}" type="slidenum">
              <a:rPr lang="sv-SE" smtClean="0"/>
              <a:t>‹Nº›</a:t>
            </a:fld>
            <a:endParaRPr lang="sv-SE"/>
          </a:p>
        </p:txBody>
      </p:sp>
    </p:spTree>
    <p:extLst>
      <p:ext uri="{BB962C8B-B14F-4D97-AF65-F5344CB8AC3E}">
        <p14:creationId xmlns:p14="http://schemas.microsoft.com/office/powerpoint/2010/main" val="19375302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spcBef>
          <a:spcPct val="0"/>
        </a:spcBef>
        <a:buNone/>
        <a:defRPr sz="36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7" Type="http://schemas.microsoft.com/office/2007/relationships/hdphoto" Target="../media/hdphoto2.wdp"/><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Rectangle 320">
            <a:extLst>
              <a:ext uri="{FF2B5EF4-FFF2-40B4-BE49-F238E27FC236}">
                <a16:creationId xmlns:a16="http://schemas.microsoft.com/office/drawing/2014/main" xmlns="" id="{F661A673-9E3A-413E-833C-9E345CADA4B6}"/>
              </a:ext>
            </a:extLst>
          </p:cNvPr>
          <p:cNvSpPr>
            <a:spLocks noChangeArrowheads="1"/>
          </p:cNvSpPr>
          <p:nvPr/>
        </p:nvSpPr>
        <p:spPr bwMode="auto">
          <a:xfrm>
            <a:off x="0" y="828525"/>
            <a:ext cx="765529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350"/>
          </a:p>
        </p:txBody>
      </p:sp>
      <p:sp>
        <p:nvSpPr>
          <p:cNvPr id="413" name="Rectangle 327">
            <a:extLst>
              <a:ext uri="{FF2B5EF4-FFF2-40B4-BE49-F238E27FC236}">
                <a16:creationId xmlns:a16="http://schemas.microsoft.com/office/drawing/2014/main" xmlns="" id="{BD13221B-A9EB-429E-82CA-DA2477D20947}"/>
              </a:ext>
            </a:extLst>
          </p:cNvPr>
          <p:cNvSpPr>
            <a:spLocks noChangeArrowheads="1"/>
          </p:cNvSpPr>
          <p:nvPr/>
        </p:nvSpPr>
        <p:spPr bwMode="auto">
          <a:xfrm>
            <a:off x="-685800" y="951837"/>
            <a:ext cx="7655298"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endParaRPr lang="es-ES" altLang="es-ES" sz="825">
              <a:solidFill>
                <a:srgbClr val="000000"/>
              </a:solidFill>
              <a:latin typeface="Arial" panose="020B0604020202020204" pitchFamily="34" charset="0"/>
              <a:ea typeface="Calibri" panose="020F0502020204030204" pitchFamily="34" charset="0"/>
            </a:endParaRPr>
          </a:p>
          <a:p>
            <a:pPr defTabSz="685800" eaLnBrk="0" fontAlgn="base" hangingPunct="0">
              <a:spcBef>
                <a:spcPct val="0"/>
              </a:spcBef>
              <a:spcAft>
                <a:spcPct val="0"/>
              </a:spcAft>
            </a:pPr>
            <a:r>
              <a:rPr lang="es-ES" altLang="es-ES" sz="825">
                <a:solidFill>
                  <a:srgbClr val="000000"/>
                </a:solidFill>
                <a:latin typeface="Arial" panose="020B0604020202020204" pitchFamily="34" charset="0"/>
                <a:ea typeface="Calibri" panose="020F0502020204030204" pitchFamily="34" charset="0"/>
              </a:rPr>
              <a:t/>
            </a:r>
            <a:br>
              <a:rPr lang="es-ES" altLang="es-ES" sz="825">
                <a:solidFill>
                  <a:srgbClr val="000000"/>
                </a:solidFill>
                <a:latin typeface="Arial" panose="020B0604020202020204" pitchFamily="34" charset="0"/>
                <a:ea typeface="Calibri" panose="020F0502020204030204" pitchFamily="34" charset="0"/>
              </a:rPr>
            </a:br>
            <a:endParaRPr lang="es-ES" altLang="es-ES" sz="1350">
              <a:latin typeface="Arial" panose="020B0604020202020204" pitchFamily="34" charset="0"/>
            </a:endParaRPr>
          </a:p>
        </p:txBody>
      </p:sp>
      <p:sp>
        <p:nvSpPr>
          <p:cNvPr id="4" name="Rectangle 102">
            <a:extLst>
              <a:ext uri="{FF2B5EF4-FFF2-40B4-BE49-F238E27FC236}">
                <a16:creationId xmlns:a16="http://schemas.microsoft.com/office/drawing/2014/main" xmlns="" id="{DF7D3316-247B-481B-9051-E699EDFE884E}"/>
              </a:ext>
            </a:extLst>
          </p:cNvPr>
          <p:cNvSpPr>
            <a:spLocks noChangeArrowheads="1"/>
          </p:cNvSpPr>
          <p:nvPr/>
        </p:nvSpPr>
        <p:spPr bwMode="auto">
          <a:xfrm>
            <a:off x="0" y="890201"/>
            <a:ext cx="1487193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350"/>
          </a:p>
        </p:txBody>
      </p:sp>
      <p:sp>
        <p:nvSpPr>
          <p:cNvPr id="106" name="Rectangle 109">
            <a:extLst>
              <a:ext uri="{FF2B5EF4-FFF2-40B4-BE49-F238E27FC236}">
                <a16:creationId xmlns:a16="http://schemas.microsoft.com/office/drawing/2014/main" xmlns="" id="{ADF66EB4-9DA3-49FA-BB3F-99668A4AA13F}"/>
              </a:ext>
            </a:extLst>
          </p:cNvPr>
          <p:cNvSpPr>
            <a:spLocks noChangeArrowheads="1"/>
          </p:cNvSpPr>
          <p:nvPr/>
        </p:nvSpPr>
        <p:spPr bwMode="auto">
          <a:xfrm>
            <a:off x="-685800" y="934693"/>
            <a:ext cx="14871932"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endParaRPr lang="es-ES" altLang="es-ES" sz="825">
              <a:solidFill>
                <a:srgbClr val="000000"/>
              </a:solidFill>
              <a:latin typeface="Arial" panose="020B0604020202020204" pitchFamily="34" charset="0"/>
              <a:ea typeface="Calibri" panose="020F0502020204030204" pitchFamily="34" charset="0"/>
            </a:endParaRPr>
          </a:p>
          <a:p>
            <a:pPr defTabSz="685800" eaLnBrk="0" fontAlgn="base" hangingPunct="0">
              <a:spcBef>
                <a:spcPct val="0"/>
              </a:spcBef>
              <a:spcAft>
                <a:spcPct val="0"/>
              </a:spcAft>
            </a:pPr>
            <a:r>
              <a:rPr lang="es-ES" altLang="es-ES" sz="825">
                <a:solidFill>
                  <a:srgbClr val="000000"/>
                </a:solidFill>
                <a:latin typeface="Arial" panose="020B0604020202020204" pitchFamily="34" charset="0"/>
                <a:ea typeface="Calibri" panose="020F0502020204030204" pitchFamily="34" charset="0"/>
              </a:rPr>
              <a:t/>
            </a:r>
            <a:br>
              <a:rPr lang="es-ES" altLang="es-ES" sz="825">
                <a:solidFill>
                  <a:srgbClr val="000000"/>
                </a:solidFill>
                <a:latin typeface="Arial" panose="020B0604020202020204" pitchFamily="34" charset="0"/>
                <a:ea typeface="Calibri" panose="020F0502020204030204" pitchFamily="34" charset="0"/>
              </a:rPr>
            </a:br>
            <a:endParaRPr lang="es-ES" altLang="es-ES" sz="1350">
              <a:latin typeface="Arial" panose="020B0604020202020204" pitchFamily="34" charset="0"/>
            </a:endParaRPr>
          </a:p>
        </p:txBody>
      </p:sp>
      <p:sp>
        <p:nvSpPr>
          <p:cNvPr id="107" name="Rectangle 211">
            <a:extLst>
              <a:ext uri="{FF2B5EF4-FFF2-40B4-BE49-F238E27FC236}">
                <a16:creationId xmlns:a16="http://schemas.microsoft.com/office/drawing/2014/main" xmlns="" id="{35302772-8368-4DF8-9085-810935A42842}"/>
              </a:ext>
            </a:extLst>
          </p:cNvPr>
          <p:cNvSpPr>
            <a:spLocks noChangeArrowheads="1"/>
          </p:cNvSpPr>
          <p:nvPr/>
        </p:nvSpPr>
        <p:spPr bwMode="auto">
          <a:xfrm>
            <a:off x="2737439" y="828727"/>
            <a:ext cx="640656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350"/>
          </a:p>
        </p:txBody>
      </p:sp>
      <p:sp>
        <p:nvSpPr>
          <p:cNvPr id="209" name="Rectangle 218">
            <a:extLst>
              <a:ext uri="{FF2B5EF4-FFF2-40B4-BE49-F238E27FC236}">
                <a16:creationId xmlns:a16="http://schemas.microsoft.com/office/drawing/2014/main" xmlns="" id="{FFCFC7A6-AA08-4F62-8851-84293830621C}"/>
              </a:ext>
            </a:extLst>
          </p:cNvPr>
          <p:cNvSpPr>
            <a:spLocks noChangeArrowheads="1"/>
          </p:cNvSpPr>
          <p:nvPr/>
        </p:nvSpPr>
        <p:spPr bwMode="auto">
          <a:xfrm>
            <a:off x="2051639" y="951837"/>
            <a:ext cx="6406561"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endParaRPr lang="es-ES" altLang="es-ES" sz="825">
              <a:solidFill>
                <a:srgbClr val="000000"/>
              </a:solidFill>
              <a:latin typeface="Arial" panose="020B0604020202020204" pitchFamily="34" charset="0"/>
              <a:ea typeface="Calibri" panose="020F0502020204030204" pitchFamily="34" charset="0"/>
            </a:endParaRPr>
          </a:p>
          <a:p>
            <a:pPr defTabSz="685800" eaLnBrk="0" fontAlgn="base" hangingPunct="0">
              <a:spcBef>
                <a:spcPct val="0"/>
              </a:spcBef>
              <a:spcAft>
                <a:spcPct val="0"/>
              </a:spcAft>
            </a:pPr>
            <a:r>
              <a:rPr lang="es-ES" altLang="es-ES" sz="825">
                <a:solidFill>
                  <a:srgbClr val="000000"/>
                </a:solidFill>
                <a:latin typeface="Arial" panose="020B0604020202020204" pitchFamily="34" charset="0"/>
                <a:ea typeface="Calibri" panose="020F0502020204030204" pitchFamily="34" charset="0"/>
              </a:rPr>
              <a:t/>
            </a:r>
            <a:br>
              <a:rPr lang="es-ES" altLang="es-ES" sz="825">
                <a:solidFill>
                  <a:srgbClr val="000000"/>
                </a:solidFill>
                <a:latin typeface="Arial" panose="020B0604020202020204" pitchFamily="34" charset="0"/>
                <a:ea typeface="Calibri" panose="020F0502020204030204" pitchFamily="34" charset="0"/>
              </a:rPr>
            </a:br>
            <a:endParaRPr lang="es-ES" altLang="es-ES" sz="1350">
              <a:latin typeface="Arial" panose="020B0604020202020204" pitchFamily="34" charset="0"/>
            </a:endParaRPr>
          </a:p>
        </p:txBody>
      </p:sp>
      <p:grpSp>
        <p:nvGrpSpPr>
          <p:cNvPr id="415" name="Grupo 414">
            <a:extLst>
              <a:ext uri="{FF2B5EF4-FFF2-40B4-BE49-F238E27FC236}">
                <a16:creationId xmlns:a16="http://schemas.microsoft.com/office/drawing/2014/main" xmlns="" id="{A9E667C5-2A48-4E0B-9EA2-3FED79C13585}"/>
              </a:ext>
            </a:extLst>
          </p:cNvPr>
          <p:cNvGrpSpPr/>
          <p:nvPr/>
        </p:nvGrpSpPr>
        <p:grpSpPr>
          <a:xfrm>
            <a:off x="-2802" y="824865"/>
            <a:ext cx="9146801" cy="5175886"/>
            <a:chOff x="-3736" y="-43181"/>
            <a:chExt cx="12195735" cy="6901181"/>
          </a:xfrm>
        </p:grpSpPr>
        <p:sp>
          <p:nvSpPr>
            <p:cNvPr id="414" name="Rectángulo 413">
              <a:extLst>
                <a:ext uri="{FF2B5EF4-FFF2-40B4-BE49-F238E27FC236}">
                  <a16:creationId xmlns:a16="http://schemas.microsoft.com/office/drawing/2014/main" xmlns="" id="{63D1D100-1E44-45EC-A91C-87F6788DF65C}"/>
                </a:ext>
              </a:extLst>
            </p:cNvPr>
            <p:cNvSpPr/>
            <p:nvPr/>
          </p:nvSpPr>
          <p:spPr>
            <a:xfrm>
              <a:off x="-3736" y="-43181"/>
              <a:ext cx="12195735" cy="6858000"/>
            </a:xfrm>
            <a:prstGeom prst="rect">
              <a:avLst/>
            </a:prstGeom>
            <a:solidFill>
              <a:srgbClr val="C4B9AC"/>
            </a:solidFill>
            <a:ln>
              <a:solidFill>
                <a:srgbClr val="C4B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dirty="0"/>
            </a:p>
          </p:txBody>
        </p:sp>
        <p:grpSp>
          <p:nvGrpSpPr>
            <p:cNvPr id="210" name="Group 447">
              <a:extLst>
                <a:ext uri="{FF2B5EF4-FFF2-40B4-BE49-F238E27FC236}">
                  <a16:creationId xmlns:a16="http://schemas.microsoft.com/office/drawing/2014/main" xmlns="" id="{F45B2646-6BB6-42E8-81E3-D85A03884C2C}"/>
                </a:ext>
              </a:extLst>
            </p:cNvPr>
            <p:cNvGrpSpPr/>
            <p:nvPr/>
          </p:nvGrpSpPr>
          <p:grpSpPr>
            <a:xfrm>
              <a:off x="2355555" y="-43181"/>
              <a:ext cx="9213056" cy="6901181"/>
              <a:chOff x="0" y="0"/>
              <a:chExt cx="12205962" cy="11016771"/>
            </a:xfrm>
          </p:grpSpPr>
          <p:sp>
            <p:nvSpPr>
              <p:cNvPr id="211" name="Shape 469">
                <a:extLst>
                  <a:ext uri="{FF2B5EF4-FFF2-40B4-BE49-F238E27FC236}">
                    <a16:creationId xmlns:a16="http://schemas.microsoft.com/office/drawing/2014/main" xmlns="" id="{3338C2AA-7D12-495F-AE53-8BFE95887EA8}"/>
                  </a:ext>
                </a:extLst>
              </p:cNvPr>
              <p:cNvSpPr/>
              <p:nvPr/>
            </p:nvSpPr>
            <p:spPr>
              <a:xfrm>
                <a:off x="0" y="0"/>
                <a:ext cx="7560057" cy="10692003"/>
              </a:xfrm>
              <a:custGeom>
                <a:avLst/>
                <a:gdLst/>
                <a:ahLst/>
                <a:cxnLst/>
                <a:rect l="0" t="0" r="0" b="0"/>
                <a:pathLst>
                  <a:path w="7560057" h="10692003">
                    <a:moveTo>
                      <a:pt x="0" y="0"/>
                    </a:moveTo>
                    <a:lnTo>
                      <a:pt x="7560057" y="0"/>
                    </a:lnTo>
                    <a:lnTo>
                      <a:pt x="7560057" y="10692003"/>
                    </a:lnTo>
                    <a:lnTo>
                      <a:pt x="0" y="10692003"/>
                    </a:lnTo>
                    <a:lnTo>
                      <a:pt x="0" y="0"/>
                    </a:lnTo>
                  </a:path>
                </a:pathLst>
              </a:custGeom>
              <a:ln w="0" cap="flat">
                <a:miter lim="127000"/>
              </a:ln>
            </p:spPr>
            <p:style>
              <a:lnRef idx="0">
                <a:srgbClr val="000000">
                  <a:alpha val="0"/>
                </a:srgbClr>
              </a:lnRef>
              <a:fillRef idx="1">
                <a:srgbClr val="C4B9AC"/>
              </a:fillRef>
              <a:effectRef idx="0">
                <a:scrgbClr r="0" g="0" b="0"/>
              </a:effectRef>
              <a:fontRef idx="none"/>
            </p:style>
            <p:txBody>
              <a:bodyPr/>
              <a:lstStyle/>
              <a:p>
                <a:endParaRPr lang="es-ES" sz="1350"/>
              </a:p>
            </p:txBody>
          </p:sp>
          <p:sp>
            <p:nvSpPr>
              <p:cNvPr id="212" name="Shape 7">
                <a:extLst>
                  <a:ext uri="{FF2B5EF4-FFF2-40B4-BE49-F238E27FC236}">
                    <a16:creationId xmlns:a16="http://schemas.microsoft.com/office/drawing/2014/main" xmlns="" id="{5CE865C2-BB42-43DB-82F7-B26E0C350139}"/>
                  </a:ext>
                </a:extLst>
              </p:cNvPr>
              <p:cNvSpPr/>
              <p:nvPr/>
            </p:nvSpPr>
            <p:spPr>
              <a:xfrm>
                <a:off x="1051000" y="324773"/>
                <a:ext cx="7560054" cy="10691998"/>
              </a:xfrm>
              <a:custGeom>
                <a:avLst/>
                <a:gdLst/>
                <a:ahLst/>
                <a:cxnLst/>
                <a:rect l="0" t="0" r="0" b="0"/>
                <a:pathLst>
                  <a:path w="7560054" h="10691999">
                    <a:moveTo>
                      <a:pt x="0" y="0"/>
                    </a:moveTo>
                    <a:lnTo>
                      <a:pt x="1027976" y="0"/>
                    </a:lnTo>
                    <a:lnTo>
                      <a:pt x="3771798" y="8399945"/>
                    </a:lnTo>
                    <a:lnTo>
                      <a:pt x="6515608" y="0"/>
                    </a:lnTo>
                    <a:lnTo>
                      <a:pt x="7560054" y="0"/>
                    </a:lnTo>
                    <a:lnTo>
                      <a:pt x="7560054" y="4077088"/>
                    </a:lnTo>
                    <a:lnTo>
                      <a:pt x="5286402" y="10691999"/>
                    </a:lnTo>
                    <a:lnTo>
                      <a:pt x="2257170" y="10691999"/>
                    </a:lnTo>
                    <a:lnTo>
                      <a:pt x="0" y="4124998"/>
                    </a:lnTo>
                    <a:lnTo>
                      <a:pt x="0" y="0"/>
                    </a:lnTo>
                    <a:close/>
                  </a:path>
                </a:pathLst>
              </a:custGeom>
              <a:ln w="0" cap="flat">
                <a:miter lim="127000"/>
              </a:ln>
            </p:spPr>
            <p:style>
              <a:lnRef idx="0">
                <a:srgbClr val="000000">
                  <a:alpha val="0"/>
                </a:srgbClr>
              </a:lnRef>
              <a:fillRef idx="1">
                <a:srgbClr val="EDE4DD"/>
              </a:fillRef>
              <a:effectRef idx="0">
                <a:scrgbClr r="0" g="0" b="0"/>
              </a:effectRef>
              <a:fontRef idx="none"/>
            </p:style>
            <p:txBody>
              <a:bodyPr/>
              <a:lstStyle/>
              <a:p>
                <a:endParaRPr lang="es-ES" sz="1350"/>
              </a:p>
            </p:txBody>
          </p:sp>
          <p:sp>
            <p:nvSpPr>
              <p:cNvPr id="213" name="Shape 8">
                <a:extLst>
                  <a:ext uri="{FF2B5EF4-FFF2-40B4-BE49-F238E27FC236}">
                    <a16:creationId xmlns:a16="http://schemas.microsoft.com/office/drawing/2014/main" xmlns="" id="{CF47E459-96B2-439B-BC24-1014DAED7804}"/>
                  </a:ext>
                </a:extLst>
              </p:cNvPr>
              <p:cNvSpPr/>
              <p:nvPr/>
            </p:nvSpPr>
            <p:spPr>
              <a:xfrm>
                <a:off x="4332477" y="9908797"/>
                <a:ext cx="93447" cy="128879"/>
              </a:xfrm>
              <a:custGeom>
                <a:avLst/>
                <a:gdLst/>
                <a:ahLst/>
                <a:cxnLst/>
                <a:rect l="0" t="0" r="0" b="0"/>
                <a:pathLst>
                  <a:path w="93447" h="128879">
                    <a:moveTo>
                      <a:pt x="0" y="0"/>
                    </a:moveTo>
                    <a:lnTo>
                      <a:pt x="14072" y="0"/>
                    </a:lnTo>
                    <a:lnTo>
                      <a:pt x="14072" y="81458"/>
                    </a:lnTo>
                    <a:cubicBezTo>
                      <a:pt x="14072" y="90119"/>
                      <a:pt x="15989" y="100723"/>
                      <a:pt x="23126" y="107873"/>
                    </a:cubicBezTo>
                    <a:cubicBezTo>
                      <a:pt x="27940" y="112864"/>
                      <a:pt x="35255" y="116129"/>
                      <a:pt x="46228" y="116129"/>
                    </a:cubicBezTo>
                    <a:cubicBezTo>
                      <a:pt x="58382" y="116129"/>
                      <a:pt x="66281" y="112864"/>
                      <a:pt x="71475" y="107645"/>
                    </a:cubicBezTo>
                    <a:cubicBezTo>
                      <a:pt x="77254" y="101523"/>
                      <a:pt x="79375" y="92646"/>
                      <a:pt x="79375" y="82626"/>
                    </a:cubicBezTo>
                    <a:lnTo>
                      <a:pt x="79375" y="0"/>
                    </a:lnTo>
                    <a:lnTo>
                      <a:pt x="93447" y="0"/>
                    </a:lnTo>
                    <a:lnTo>
                      <a:pt x="93447" y="84556"/>
                    </a:lnTo>
                    <a:cubicBezTo>
                      <a:pt x="93447" y="96114"/>
                      <a:pt x="90157" y="107873"/>
                      <a:pt x="81890" y="116332"/>
                    </a:cubicBezTo>
                    <a:cubicBezTo>
                      <a:pt x="74371" y="123850"/>
                      <a:pt x="62802" y="128879"/>
                      <a:pt x="45860" y="128879"/>
                    </a:cubicBezTo>
                    <a:cubicBezTo>
                      <a:pt x="29845" y="128879"/>
                      <a:pt x="19266" y="124244"/>
                      <a:pt x="12332" y="117690"/>
                    </a:cubicBezTo>
                    <a:cubicBezTo>
                      <a:pt x="2121" y="107645"/>
                      <a:pt x="0" y="92837"/>
                      <a:pt x="0" y="81280"/>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14" name="Shape 9">
                <a:extLst>
                  <a:ext uri="{FF2B5EF4-FFF2-40B4-BE49-F238E27FC236}">
                    <a16:creationId xmlns:a16="http://schemas.microsoft.com/office/drawing/2014/main" xmlns="" id="{B2231904-31D8-4B2C-A729-9E4AB697A04E}"/>
                  </a:ext>
                </a:extLst>
              </p:cNvPr>
              <p:cNvSpPr/>
              <p:nvPr/>
            </p:nvSpPr>
            <p:spPr>
              <a:xfrm>
                <a:off x="4457887" y="9942313"/>
                <a:ext cx="72250" cy="93408"/>
              </a:xfrm>
              <a:custGeom>
                <a:avLst/>
                <a:gdLst/>
                <a:ahLst/>
                <a:cxnLst/>
                <a:rect l="0" t="0" r="0" b="0"/>
                <a:pathLst>
                  <a:path w="72250" h="93408">
                    <a:moveTo>
                      <a:pt x="46050" y="0"/>
                    </a:moveTo>
                    <a:cubicBezTo>
                      <a:pt x="59118" y="0"/>
                      <a:pt x="72250" y="9423"/>
                      <a:pt x="72250" y="32169"/>
                    </a:cubicBezTo>
                    <a:lnTo>
                      <a:pt x="72250" y="93408"/>
                    </a:lnTo>
                    <a:lnTo>
                      <a:pt x="58179" y="93408"/>
                    </a:lnTo>
                    <a:lnTo>
                      <a:pt x="58179" y="37350"/>
                    </a:lnTo>
                    <a:cubicBezTo>
                      <a:pt x="58179" y="25984"/>
                      <a:pt x="56261" y="13284"/>
                      <a:pt x="42392" y="13284"/>
                    </a:cubicBezTo>
                    <a:cubicBezTo>
                      <a:pt x="31217" y="13284"/>
                      <a:pt x="21209" y="21183"/>
                      <a:pt x="14059" y="27546"/>
                    </a:cubicBezTo>
                    <a:lnTo>
                      <a:pt x="14059" y="93408"/>
                    </a:lnTo>
                    <a:lnTo>
                      <a:pt x="0" y="93408"/>
                    </a:lnTo>
                    <a:lnTo>
                      <a:pt x="0" y="2298"/>
                    </a:lnTo>
                    <a:lnTo>
                      <a:pt x="11569" y="2298"/>
                    </a:lnTo>
                    <a:lnTo>
                      <a:pt x="13487" y="13094"/>
                    </a:lnTo>
                    <a:cubicBezTo>
                      <a:pt x="24282" y="5207"/>
                      <a:pt x="33338" y="0"/>
                      <a:pt x="4605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15" name="Shape 470">
                <a:extLst>
                  <a:ext uri="{FF2B5EF4-FFF2-40B4-BE49-F238E27FC236}">
                    <a16:creationId xmlns:a16="http://schemas.microsoft.com/office/drawing/2014/main" xmlns="" id="{0B495FC7-2CEB-4A7E-BC95-F152ECF0D13D}"/>
                  </a:ext>
                </a:extLst>
              </p:cNvPr>
              <p:cNvSpPr/>
              <p:nvPr/>
            </p:nvSpPr>
            <p:spPr>
              <a:xfrm>
                <a:off x="4559592" y="9944608"/>
                <a:ext cx="14046" cy="91109"/>
              </a:xfrm>
              <a:custGeom>
                <a:avLst/>
                <a:gdLst/>
                <a:ahLst/>
                <a:cxnLst/>
                <a:rect l="0" t="0" r="0" b="0"/>
                <a:pathLst>
                  <a:path w="14046" h="91109">
                    <a:moveTo>
                      <a:pt x="0" y="0"/>
                    </a:moveTo>
                    <a:lnTo>
                      <a:pt x="14046" y="0"/>
                    </a:lnTo>
                    <a:lnTo>
                      <a:pt x="14046" y="91109"/>
                    </a:lnTo>
                    <a:lnTo>
                      <a:pt x="0" y="91109"/>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16" name="Shape 11">
                <a:extLst>
                  <a:ext uri="{FF2B5EF4-FFF2-40B4-BE49-F238E27FC236}">
                    <a16:creationId xmlns:a16="http://schemas.microsoft.com/office/drawing/2014/main" xmlns="" id="{D4836A29-FD89-49CD-A01D-26C21A04AF71}"/>
                  </a:ext>
                </a:extLst>
              </p:cNvPr>
              <p:cNvSpPr/>
              <p:nvPr/>
            </p:nvSpPr>
            <p:spPr>
              <a:xfrm>
                <a:off x="4556709" y="9905924"/>
                <a:ext cx="19647" cy="19609"/>
              </a:xfrm>
              <a:custGeom>
                <a:avLst/>
                <a:gdLst/>
                <a:ahLst/>
                <a:cxnLst/>
                <a:rect l="0" t="0" r="0" b="0"/>
                <a:pathLst>
                  <a:path w="19647" h="19609">
                    <a:moveTo>
                      <a:pt x="9792" y="0"/>
                    </a:moveTo>
                    <a:cubicBezTo>
                      <a:pt x="15227" y="0"/>
                      <a:pt x="19647" y="4407"/>
                      <a:pt x="19647" y="9817"/>
                    </a:cubicBezTo>
                    <a:cubicBezTo>
                      <a:pt x="19647" y="15202"/>
                      <a:pt x="15227" y="19609"/>
                      <a:pt x="9792" y="19609"/>
                    </a:cubicBezTo>
                    <a:cubicBezTo>
                      <a:pt x="4445" y="19609"/>
                      <a:pt x="0" y="15202"/>
                      <a:pt x="0" y="9817"/>
                    </a:cubicBezTo>
                    <a:cubicBezTo>
                      <a:pt x="0" y="4407"/>
                      <a:pt x="4445" y="0"/>
                      <a:pt x="9792"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17" name="Shape 12">
                <a:extLst>
                  <a:ext uri="{FF2B5EF4-FFF2-40B4-BE49-F238E27FC236}">
                    <a16:creationId xmlns:a16="http://schemas.microsoft.com/office/drawing/2014/main" xmlns="" id="{C9A672AD-2743-426E-96E8-82DF4D6AA192}"/>
                  </a:ext>
                </a:extLst>
              </p:cNvPr>
              <p:cNvSpPr/>
              <p:nvPr/>
            </p:nvSpPr>
            <p:spPr>
              <a:xfrm>
                <a:off x="4592146" y="9944609"/>
                <a:ext cx="83604" cy="91707"/>
              </a:xfrm>
              <a:custGeom>
                <a:avLst/>
                <a:gdLst/>
                <a:ahLst/>
                <a:cxnLst/>
                <a:rect l="0" t="0" r="0" b="0"/>
                <a:pathLst>
                  <a:path w="83604" h="91707">
                    <a:moveTo>
                      <a:pt x="0" y="0"/>
                    </a:moveTo>
                    <a:lnTo>
                      <a:pt x="14427" y="0"/>
                    </a:lnTo>
                    <a:lnTo>
                      <a:pt x="40424" y="73025"/>
                    </a:lnTo>
                    <a:lnTo>
                      <a:pt x="40843" y="73025"/>
                    </a:lnTo>
                    <a:lnTo>
                      <a:pt x="69926" y="0"/>
                    </a:lnTo>
                    <a:lnTo>
                      <a:pt x="83604" y="0"/>
                    </a:lnTo>
                    <a:lnTo>
                      <a:pt x="45860" y="91707"/>
                    </a:lnTo>
                    <a:lnTo>
                      <a:pt x="34671" y="91707"/>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18" name="Shape 13">
                <a:extLst>
                  <a:ext uri="{FF2B5EF4-FFF2-40B4-BE49-F238E27FC236}">
                    <a16:creationId xmlns:a16="http://schemas.microsoft.com/office/drawing/2014/main" xmlns="" id="{F2205838-2D95-441B-AB71-51641F8F6A21}"/>
                  </a:ext>
                </a:extLst>
              </p:cNvPr>
              <p:cNvSpPr/>
              <p:nvPr/>
            </p:nvSpPr>
            <p:spPr>
              <a:xfrm>
                <a:off x="4687686" y="9942378"/>
                <a:ext cx="36709" cy="94067"/>
              </a:xfrm>
              <a:custGeom>
                <a:avLst/>
                <a:gdLst/>
                <a:ahLst/>
                <a:cxnLst/>
                <a:rect l="0" t="0" r="0" b="0"/>
                <a:pathLst>
                  <a:path w="36709" h="94067">
                    <a:moveTo>
                      <a:pt x="36709" y="0"/>
                    </a:moveTo>
                    <a:lnTo>
                      <a:pt x="36709" y="12097"/>
                    </a:lnTo>
                    <a:lnTo>
                      <a:pt x="21161" y="19640"/>
                    </a:lnTo>
                    <a:cubicBezTo>
                      <a:pt x="17357" y="24433"/>
                      <a:pt x="15240" y="31031"/>
                      <a:pt x="15240" y="38250"/>
                    </a:cubicBezTo>
                    <a:lnTo>
                      <a:pt x="36709" y="38250"/>
                    </a:lnTo>
                    <a:lnTo>
                      <a:pt x="36709" y="50188"/>
                    </a:lnTo>
                    <a:lnTo>
                      <a:pt x="15049" y="50188"/>
                    </a:lnTo>
                    <a:cubicBezTo>
                      <a:pt x="15049" y="63209"/>
                      <a:pt x="20686" y="75130"/>
                      <a:pt x="32028" y="80276"/>
                    </a:cubicBezTo>
                    <a:lnTo>
                      <a:pt x="36709" y="81223"/>
                    </a:lnTo>
                    <a:lnTo>
                      <a:pt x="36709" y="94067"/>
                    </a:lnTo>
                    <a:lnTo>
                      <a:pt x="23735" y="91249"/>
                    </a:lnTo>
                    <a:cubicBezTo>
                      <a:pt x="7808" y="83472"/>
                      <a:pt x="0" y="65479"/>
                      <a:pt x="0" y="45972"/>
                    </a:cubicBezTo>
                    <a:cubicBezTo>
                      <a:pt x="0" y="26169"/>
                      <a:pt x="8465" y="10175"/>
                      <a:pt x="21956" y="3415"/>
                    </a:cubicBezTo>
                    <a:lnTo>
                      <a:pt x="3670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19" name="Shape 14">
                <a:extLst>
                  <a:ext uri="{FF2B5EF4-FFF2-40B4-BE49-F238E27FC236}">
                    <a16:creationId xmlns:a16="http://schemas.microsoft.com/office/drawing/2014/main" xmlns="" id="{EC0231C8-1B4D-43B5-AC46-F88975F99747}"/>
                  </a:ext>
                </a:extLst>
              </p:cNvPr>
              <p:cNvSpPr/>
              <p:nvPr/>
            </p:nvSpPr>
            <p:spPr>
              <a:xfrm>
                <a:off x="4724395" y="10018778"/>
                <a:ext cx="34398" cy="18898"/>
              </a:xfrm>
              <a:custGeom>
                <a:avLst/>
                <a:gdLst/>
                <a:ahLst/>
                <a:cxnLst/>
                <a:rect l="0" t="0" r="0" b="0"/>
                <a:pathLst>
                  <a:path w="34398" h="18898">
                    <a:moveTo>
                      <a:pt x="30144" y="0"/>
                    </a:moveTo>
                    <a:lnTo>
                      <a:pt x="34398" y="9627"/>
                    </a:lnTo>
                    <a:cubicBezTo>
                      <a:pt x="27832" y="15037"/>
                      <a:pt x="16275" y="18898"/>
                      <a:pt x="5671" y="18898"/>
                    </a:cubicBezTo>
                    <a:lnTo>
                      <a:pt x="0" y="17666"/>
                    </a:lnTo>
                    <a:lnTo>
                      <a:pt x="0" y="4822"/>
                    </a:lnTo>
                    <a:lnTo>
                      <a:pt x="8566" y="6554"/>
                    </a:lnTo>
                    <a:cubicBezTo>
                      <a:pt x="16275" y="6554"/>
                      <a:pt x="24759" y="3455"/>
                      <a:pt x="30144"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0" name="Shape 15">
                <a:extLst>
                  <a:ext uri="{FF2B5EF4-FFF2-40B4-BE49-F238E27FC236}">
                    <a16:creationId xmlns:a16="http://schemas.microsoft.com/office/drawing/2014/main" xmlns="" id="{182EEA75-7B91-4ED2-B27B-C605E1C616F4}"/>
                  </a:ext>
                </a:extLst>
              </p:cNvPr>
              <p:cNvSpPr/>
              <p:nvPr/>
            </p:nvSpPr>
            <p:spPr>
              <a:xfrm>
                <a:off x="4724395" y="9942312"/>
                <a:ext cx="36684" cy="50254"/>
              </a:xfrm>
              <a:custGeom>
                <a:avLst/>
                <a:gdLst/>
                <a:ahLst/>
                <a:cxnLst/>
                <a:rect l="0" t="0" r="0" b="0"/>
                <a:pathLst>
                  <a:path w="36684" h="50254">
                    <a:moveTo>
                      <a:pt x="286" y="0"/>
                    </a:moveTo>
                    <a:cubicBezTo>
                      <a:pt x="23794" y="0"/>
                      <a:pt x="36684" y="18695"/>
                      <a:pt x="36684" y="47003"/>
                    </a:cubicBezTo>
                    <a:lnTo>
                      <a:pt x="36684" y="50254"/>
                    </a:lnTo>
                    <a:lnTo>
                      <a:pt x="0" y="50254"/>
                    </a:lnTo>
                    <a:lnTo>
                      <a:pt x="0" y="38316"/>
                    </a:lnTo>
                    <a:lnTo>
                      <a:pt x="21470" y="38316"/>
                    </a:lnTo>
                    <a:cubicBezTo>
                      <a:pt x="21470" y="25616"/>
                      <a:pt x="14358" y="11926"/>
                      <a:pt x="489" y="11926"/>
                    </a:cubicBezTo>
                    <a:lnTo>
                      <a:pt x="0" y="12163"/>
                    </a:lnTo>
                    <a:lnTo>
                      <a:pt x="0" y="66"/>
                    </a:lnTo>
                    <a:lnTo>
                      <a:pt x="286"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1" name="Shape 16">
                <a:extLst>
                  <a:ext uri="{FF2B5EF4-FFF2-40B4-BE49-F238E27FC236}">
                    <a16:creationId xmlns:a16="http://schemas.microsoft.com/office/drawing/2014/main" xmlns="" id="{D79BE9E9-2298-461B-AEEE-58CEDC95CADA}"/>
                  </a:ext>
                </a:extLst>
              </p:cNvPr>
              <p:cNvSpPr/>
              <p:nvPr/>
            </p:nvSpPr>
            <p:spPr>
              <a:xfrm>
                <a:off x="4782284" y="9942307"/>
                <a:ext cx="48743" cy="93408"/>
              </a:xfrm>
              <a:custGeom>
                <a:avLst/>
                <a:gdLst/>
                <a:ahLst/>
                <a:cxnLst/>
                <a:rect l="0" t="0" r="0" b="0"/>
                <a:pathLst>
                  <a:path w="48743" h="93408">
                    <a:moveTo>
                      <a:pt x="39472" y="0"/>
                    </a:moveTo>
                    <a:cubicBezTo>
                      <a:pt x="43549" y="0"/>
                      <a:pt x="46990" y="1512"/>
                      <a:pt x="48743" y="2680"/>
                    </a:cubicBezTo>
                    <a:lnTo>
                      <a:pt x="42761" y="16370"/>
                    </a:lnTo>
                    <a:cubicBezTo>
                      <a:pt x="40843" y="15596"/>
                      <a:pt x="37922" y="14834"/>
                      <a:pt x="34087" y="14834"/>
                    </a:cubicBezTo>
                    <a:cubicBezTo>
                      <a:pt x="28715" y="14834"/>
                      <a:pt x="19825" y="19444"/>
                      <a:pt x="14046" y="25819"/>
                    </a:cubicBezTo>
                    <a:lnTo>
                      <a:pt x="14046" y="93408"/>
                    </a:lnTo>
                    <a:lnTo>
                      <a:pt x="0" y="93408"/>
                    </a:lnTo>
                    <a:lnTo>
                      <a:pt x="0" y="2311"/>
                    </a:lnTo>
                    <a:lnTo>
                      <a:pt x="11531" y="2311"/>
                    </a:lnTo>
                    <a:lnTo>
                      <a:pt x="13475" y="12700"/>
                    </a:lnTo>
                    <a:cubicBezTo>
                      <a:pt x="26010" y="1359"/>
                      <a:pt x="32944" y="0"/>
                      <a:pt x="39472"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2" name="Shape 17">
                <a:extLst>
                  <a:ext uri="{FF2B5EF4-FFF2-40B4-BE49-F238E27FC236}">
                    <a16:creationId xmlns:a16="http://schemas.microsoft.com/office/drawing/2014/main" xmlns="" id="{FE346FD3-55E9-48F5-8BE4-2567A46F02A3}"/>
                  </a:ext>
                </a:extLst>
              </p:cNvPr>
              <p:cNvSpPr/>
              <p:nvPr/>
            </p:nvSpPr>
            <p:spPr>
              <a:xfrm>
                <a:off x="4835624" y="9942303"/>
                <a:ext cx="61443" cy="95377"/>
              </a:xfrm>
              <a:custGeom>
                <a:avLst/>
                <a:gdLst/>
                <a:ahLst/>
                <a:cxnLst/>
                <a:rect l="0" t="0" r="0" b="0"/>
                <a:pathLst>
                  <a:path w="61443" h="95377">
                    <a:moveTo>
                      <a:pt x="35636" y="0"/>
                    </a:moveTo>
                    <a:cubicBezTo>
                      <a:pt x="45288" y="0"/>
                      <a:pt x="52603" y="2108"/>
                      <a:pt x="58547" y="4814"/>
                    </a:cubicBezTo>
                    <a:lnTo>
                      <a:pt x="58547" y="17120"/>
                    </a:lnTo>
                    <a:cubicBezTo>
                      <a:pt x="52197" y="14440"/>
                      <a:pt x="45669" y="11735"/>
                      <a:pt x="36233" y="11735"/>
                    </a:cubicBezTo>
                    <a:cubicBezTo>
                      <a:pt x="26988" y="11735"/>
                      <a:pt x="19279" y="15011"/>
                      <a:pt x="19279" y="23317"/>
                    </a:cubicBezTo>
                    <a:cubicBezTo>
                      <a:pt x="19279" y="43739"/>
                      <a:pt x="61443" y="38519"/>
                      <a:pt x="61443" y="68364"/>
                    </a:cubicBezTo>
                    <a:cubicBezTo>
                      <a:pt x="61443" y="87440"/>
                      <a:pt x="45669" y="95377"/>
                      <a:pt x="26988" y="95377"/>
                    </a:cubicBezTo>
                    <a:cubicBezTo>
                      <a:pt x="13869" y="95377"/>
                      <a:pt x="5969" y="91884"/>
                      <a:pt x="0" y="88405"/>
                    </a:cubicBezTo>
                    <a:lnTo>
                      <a:pt x="5410" y="77445"/>
                    </a:lnTo>
                    <a:cubicBezTo>
                      <a:pt x="9639" y="80150"/>
                      <a:pt x="17539" y="83972"/>
                      <a:pt x="27572" y="83972"/>
                    </a:cubicBezTo>
                    <a:cubicBezTo>
                      <a:pt x="38735" y="83972"/>
                      <a:pt x="46825" y="78981"/>
                      <a:pt x="46825" y="70498"/>
                    </a:cubicBezTo>
                    <a:cubicBezTo>
                      <a:pt x="46825" y="48146"/>
                      <a:pt x="5410" y="56032"/>
                      <a:pt x="5410" y="24067"/>
                    </a:cubicBezTo>
                    <a:cubicBezTo>
                      <a:pt x="5410" y="10973"/>
                      <a:pt x="14859" y="0"/>
                      <a:pt x="3563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3" name="Shape 471">
                <a:extLst>
                  <a:ext uri="{FF2B5EF4-FFF2-40B4-BE49-F238E27FC236}">
                    <a16:creationId xmlns:a16="http://schemas.microsoft.com/office/drawing/2014/main" xmlns="" id="{CC7CA485-179F-4F49-A74F-D18E71516E93}"/>
                  </a:ext>
                </a:extLst>
              </p:cNvPr>
              <p:cNvSpPr/>
              <p:nvPr/>
            </p:nvSpPr>
            <p:spPr>
              <a:xfrm>
                <a:off x="4919802" y="9944608"/>
                <a:ext cx="14072" cy="91109"/>
              </a:xfrm>
              <a:custGeom>
                <a:avLst/>
                <a:gdLst/>
                <a:ahLst/>
                <a:cxnLst/>
                <a:rect l="0" t="0" r="0" b="0"/>
                <a:pathLst>
                  <a:path w="14072" h="91109">
                    <a:moveTo>
                      <a:pt x="0" y="0"/>
                    </a:moveTo>
                    <a:lnTo>
                      <a:pt x="14072" y="0"/>
                    </a:lnTo>
                    <a:lnTo>
                      <a:pt x="14072" y="91109"/>
                    </a:lnTo>
                    <a:lnTo>
                      <a:pt x="0" y="91109"/>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4" name="Shape 19">
                <a:extLst>
                  <a:ext uri="{FF2B5EF4-FFF2-40B4-BE49-F238E27FC236}">
                    <a16:creationId xmlns:a16="http://schemas.microsoft.com/office/drawing/2014/main" xmlns="" id="{A3F8CC01-08EC-45B8-8763-0821B941FE86}"/>
                  </a:ext>
                </a:extLst>
              </p:cNvPr>
              <p:cNvSpPr/>
              <p:nvPr/>
            </p:nvSpPr>
            <p:spPr>
              <a:xfrm>
                <a:off x="4916920" y="9905924"/>
                <a:ext cx="19660" cy="19609"/>
              </a:xfrm>
              <a:custGeom>
                <a:avLst/>
                <a:gdLst/>
                <a:ahLst/>
                <a:cxnLst/>
                <a:rect l="0" t="0" r="0" b="0"/>
                <a:pathLst>
                  <a:path w="19660" h="19609">
                    <a:moveTo>
                      <a:pt x="9830" y="0"/>
                    </a:moveTo>
                    <a:cubicBezTo>
                      <a:pt x="15215" y="0"/>
                      <a:pt x="19660" y="4407"/>
                      <a:pt x="19660" y="9817"/>
                    </a:cubicBezTo>
                    <a:cubicBezTo>
                      <a:pt x="19660" y="15202"/>
                      <a:pt x="15215" y="19609"/>
                      <a:pt x="9830" y="19609"/>
                    </a:cubicBezTo>
                    <a:cubicBezTo>
                      <a:pt x="4432" y="19609"/>
                      <a:pt x="0" y="15202"/>
                      <a:pt x="0" y="9817"/>
                    </a:cubicBezTo>
                    <a:cubicBezTo>
                      <a:pt x="0" y="4407"/>
                      <a:pt x="4432" y="0"/>
                      <a:pt x="983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5" name="Shape 20">
                <a:extLst>
                  <a:ext uri="{FF2B5EF4-FFF2-40B4-BE49-F238E27FC236}">
                    <a16:creationId xmlns:a16="http://schemas.microsoft.com/office/drawing/2014/main" xmlns="" id="{83EA0407-F53A-465A-917E-5CE4798B21D2}"/>
                  </a:ext>
                </a:extLst>
              </p:cNvPr>
              <p:cNvSpPr/>
              <p:nvPr/>
            </p:nvSpPr>
            <p:spPr>
              <a:xfrm>
                <a:off x="4958149" y="9944112"/>
                <a:ext cx="38049" cy="92201"/>
              </a:xfrm>
              <a:custGeom>
                <a:avLst/>
                <a:gdLst/>
                <a:ahLst/>
                <a:cxnLst/>
                <a:rect l="0" t="0" r="0" b="0"/>
                <a:pathLst>
                  <a:path w="38049" h="92201">
                    <a:moveTo>
                      <a:pt x="38049" y="0"/>
                    </a:moveTo>
                    <a:lnTo>
                      <a:pt x="38049" y="12447"/>
                    </a:lnTo>
                    <a:lnTo>
                      <a:pt x="34973" y="13057"/>
                    </a:lnTo>
                    <a:cubicBezTo>
                      <a:pt x="23022" y="18034"/>
                      <a:pt x="14250" y="30028"/>
                      <a:pt x="14250" y="46344"/>
                    </a:cubicBezTo>
                    <a:cubicBezTo>
                      <a:pt x="14250" y="61804"/>
                      <a:pt x="20636" y="73899"/>
                      <a:pt x="33832" y="78979"/>
                    </a:cubicBezTo>
                    <a:lnTo>
                      <a:pt x="38049" y="79690"/>
                    </a:lnTo>
                    <a:lnTo>
                      <a:pt x="38049" y="92201"/>
                    </a:lnTo>
                    <a:lnTo>
                      <a:pt x="28750" y="90751"/>
                    </a:lnTo>
                    <a:cubicBezTo>
                      <a:pt x="12016" y="85100"/>
                      <a:pt x="0" y="70856"/>
                      <a:pt x="0" y="47310"/>
                    </a:cubicBezTo>
                    <a:cubicBezTo>
                      <a:pt x="0" y="26060"/>
                      <a:pt x="11794" y="9060"/>
                      <a:pt x="28670" y="1888"/>
                    </a:cubicBezTo>
                    <a:lnTo>
                      <a:pt x="3804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6" name="Shape 21">
                <a:extLst>
                  <a:ext uri="{FF2B5EF4-FFF2-40B4-BE49-F238E27FC236}">
                    <a16:creationId xmlns:a16="http://schemas.microsoft.com/office/drawing/2014/main" xmlns="" id="{34D16FAD-F34C-4955-918C-784068C152D5}"/>
                  </a:ext>
                </a:extLst>
              </p:cNvPr>
              <p:cNvSpPr/>
              <p:nvPr/>
            </p:nvSpPr>
            <p:spPr>
              <a:xfrm>
                <a:off x="4996198" y="9899347"/>
                <a:ext cx="37846" cy="138328"/>
              </a:xfrm>
              <a:custGeom>
                <a:avLst/>
                <a:gdLst/>
                <a:ahLst/>
                <a:cxnLst/>
                <a:rect l="0" t="0" r="0" b="0"/>
                <a:pathLst>
                  <a:path w="37846" h="138328">
                    <a:moveTo>
                      <a:pt x="23800" y="0"/>
                    </a:moveTo>
                    <a:lnTo>
                      <a:pt x="37846" y="0"/>
                    </a:lnTo>
                    <a:lnTo>
                      <a:pt x="37846" y="131763"/>
                    </a:lnTo>
                    <a:cubicBezTo>
                      <a:pt x="32258" y="135013"/>
                      <a:pt x="21679" y="138328"/>
                      <a:pt x="8737" y="138328"/>
                    </a:cubicBezTo>
                    <a:lnTo>
                      <a:pt x="0" y="136966"/>
                    </a:lnTo>
                    <a:lnTo>
                      <a:pt x="0" y="124454"/>
                    </a:lnTo>
                    <a:lnTo>
                      <a:pt x="11265" y="126352"/>
                    </a:lnTo>
                    <a:cubicBezTo>
                      <a:pt x="15900" y="126352"/>
                      <a:pt x="20891" y="125413"/>
                      <a:pt x="23800" y="124040"/>
                    </a:cubicBezTo>
                    <a:lnTo>
                      <a:pt x="23800" y="57594"/>
                    </a:lnTo>
                    <a:cubicBezTo>
                      <a:pt x="20129" y="56261"/>
                      <a:pt x="16840" y="55283"/>
                      <a:pt x="9728" y="55283"/>
                    </a:cubicBezTo>
                    <a:lnTo>
                      <a:pt x="0" y="57211"/>
                    </a:lnTo>
                    <a:lnTo>
                      <a:pt x="0" y="44765"/>
                    </a:lnTo>
                    <a:lnTo>
                      <a:pt x="8941" y="42964"/>
                    </a:lnTo>
                    <a:cubicBezTo>
                      <a:pt x="15506" y="42964"/>
                      <a:pt x="20129" y="43535"/>
                      <a:pt x="23800" y="44475"/>
                    </a:cubicBezTo>
                    <a:lnTo>
                      <a:pt x="2380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7" name="Shape 22">
                <a:extLst>
                  <a:ext uri="{FF2B5EF4-FFF2-40B4-BE49-F238E27FC236}">
                    <a16:creationId xmlns:a16="http://schemas.microsoft.com/office/drawing/2014/main" xmlns="" id="{48C7D24E-73B5-49F2-92A3-2567A6B7EF5F}"/>
                  </a:ext>
                </a:extLst>
              </p:cNvPr>
              <p:cNvSpPr/>
              <p:nvPr/>
            </p:nvSpPr>
            <p:spPr>
              <a:xfrm>
                <a:off x="5056185" y="9980679"/>
                <a:ext cx="34601" cy="57007"/>
              </a:xfrm>
              <a:custGeom>
                <a:avLst/>
                <a:gdLst/>
                <a:ahLst/>
                <a:cxnLst/>
                <a:rect l="0" t="0" r="0" b="0"/>
                <a:pathLst>
                  <a:path w="34601" h="57007">
                    <a:moveTo>
                      <a:pt x="34601" y="0"/>
                    </a:moveTo>
                    <a:lnTo>
                      <a:pt x="34601" y="12497"/>
                    </a:lnTo>
                    <a:lnTo>
                      <a:pt x="19393" y="16439"/>
                    </a:lnTo>
                    <a:cubicBezTo>
                      <a:pt x="15716" y="19167"/>
                      <a:pt x="14084" y="23078"/>
                      <a:pt x="14084" y="28101"/>
                    </a:cubicBezTo>
                    <a:cubicBezTo>
                      <a:pt x="14084" y="37334"/>
                      <a:pt x="19850" y="44852"/>
                      <a:pt x="31801" y="44852"/>
                    </a:cubicBezTo>
                    <a:lnTo>
                      <a:pt x="34601" y="44169"/>
                    </a:lnTo>
                    <a:lnTo>
                      <a:pt x="34601" y="55676"/>
                    </a:lnTo>
                    <a:lnTo>
                      <a:pt x="27940" y="57007"/>
                    </a:lnTo>
                    <a:cubicBezTo>
                      <a:pt x="13094" y="57007"/>
                      <a:pt x="0" y="46389"/>
                      <a:pt x="0" y="29041"/>
                    </a:cubicBezTo>
                    <a:cubicBezTo>
                      <a:pt x="0" y="20075"/>
                      <a:pt x="3130" y="12852"/>
                      <a:pt x="9271" y="7775"/>
                    </a:cubicBezTo>
                    <a:lnTo>
                      <a:pt x="34601"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8" name="Shape 23">
                <a:extLst>
                  <a:ext uri="{FF2B5EF4-FFF2-40B4-BE49-F238E27FC236}">
                    <a16:creationId xmlns:a16="http://schemas.microsoft.com/office/drawing/2014/main" xmlns="" id="{7F46449A-8C7D-4B59-8DCD-537D5973EFEB}"/>
                  </a:ext>
                </a:extLst>
              </p:cNvPr>
              <p:cNvSpPr/>
              <p:nvPr/>
            </p:nvSpPr>
            <p:spPr>
              <a:xfrm>
                <a:off x="5061977" y="9942769"/>
                <a:ext cx="28810" cy="20126"/>
              </a:xfrm>
              <a:custGeom>
                <a:avLst/>
                <a:gdLst/>
                <a:ahLst/>
                <a:cxnLst/>
                <a:rect l="0" t="0" r="0" b="0"/>
                <a:pathLst>
                  <a:path w="28810" h="20126">
                    <a:moveTo>
                      <a:pt x="28810" y="0"/>
                    </a:moveTo>
                    <a:lnTo>
                      <a:pt x="28810" y="11834"/>
                    </a:lnTo>
                    <a:lnTo>
                      <a:pt x="15116" y="14530"/>
                    </a:lnTo>
                    <a:cubicBezTo>
                      <a:pt x="11218" y="16189"/>
                      <a:pt x="8186" y="18304"/>
                      <a:pt x="5779" y="20126"/>
                    </a:cubicBezTo>
                    <a:lnTo>
                      <a:pt x="0" y="9928"/>
                    </a:lnTo>
                    <a:cubicBezTo>
                      <a:pt x="5480" y="5985"/>
                      <a:pt x="10630" y="3387"/>
                      <a:pt x="15856" y="1776"/>
                    </a:cubicBezTo>
                    <a:lnTo>
                      <a:pt x="2881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29" name="Shape 24">
                <a:extLst>
                  <a:ext uri="{FF2B5EF4-FFF2-40B4-BE49-F238E27FC236}">
                    <a16:creationId xmlns:a16="http://schemas.microsoft.com/office/drawing/2014/main" xmlns="" id="{77BE25EB-08A4-4711-A2D5-94FC3ACDE727}"/>
                  </a:ext>
                </a:extLst>
              </p:cNvPr>
              <p:cNvSpPr/>
              <p:nvPr/>
            </p:nvSpPr>
            <p:spPr>
              <a:xfrm>
                <a:off x="5090786" y="9942309"/>
                <a:ext cx="36481" cy="94046"/>
              </a:xfrm>
              <a:custGeom>
                <a:avLst/>
                <a:gdLst/>
                <a:ahLst/>
                <a:cxnLst/>
                <a:rect l="0" t="0" r="0" b="0"/>
                <a:pathLst>
                  <a:path w="36481" h="94046">
                    <a:moveTo>
                      <a:pt x="3359" y="0"/>
                    </a:moveTo>
                    <a:cubicBezTo>
                      <a:pt x="20682" y="0"/>
                      <a:pt x="34538" y="7518"/>
                      <a:pt x="34538" y="30835"/>
                    </a:cubicBezTo>
                    <a:lnTo>
                      <a:pt x="34538" y="58559"/>
                    </a:lnTo>
                    <a:cubicBezTo>
                      <a:pt x="34538" y="84353"/>
                      <a:pt x="35325" y="90538"/>
                      <a:pt x="36481" y="93408"/>
                    </a:cubicBezTo>
                    <a:lnTo>
                      <a:pt x="24936" y="93408"/>
                    </a:lnTo>
                    <a:lnTo>
                      <a:pt x="21279" y="84556"/>
                    </a:lnTo>
                    <a:cubicBezTo>
                      <a:pt x="18479" y="87261"/>
                      <a:pt x="14862" y="89967"/>
                      <a:pt x="10261" y="91995"/>
                    </a:cubicBezTo>
                    <a:lnTo>
                      <a:pt x="0" y="94046"/>
                    </a:lnTo>
                    <a:lnTo>
                      <a:pt x="0" y="82540"/>
                    </a:lnTo>
                    <a:lnTo>
                      <a:pt x="11740" y="79677"/>
                    </a:lnTo>
                    <a:cubicBezTo>
                      <a:pt x="15545" y="77625"/>
                      <a:pt x="18390" y="75019"/>
                      <a:pt x="20517" y="72796"/>
                    </a:cubicBezTo>
                    <a:lnTo>
                      <a:pt x="20517" y="49682"/>
                    </a:lnTo>
                    <a:lnTo>
                      <a:pt x="2369" y="50254"/>
                    </a:lnTo>
                    <a:lnTo>
                      <a:pt x="0" y="50867"/>
                    </a:lnTo>
                    <a:lnTo>
                      <a:pt x="0" y="38371"/>
                    </a:lnTo>
                    <a:lnTo>
                      <a:pt x="2000" y="37757"/>
                    </a:lnTo>
                    <a:lnTo>
                      <a:pt x="20517" y="37185"/>
                    </a:lnTo>
                    <a:lnTo>
                      <a:pt x="20517" y="32918"/>
                    </a:lnTo>
                    <a:cubicBezTo>
                      <a:pt x="20517" y="17335"/>
                      <a:pt x="12402" y="12129"/>
                      <a:pt x="845" y="12129"/>
                    </a:cubicBezTo>
                    <a:lnTo>
                      <a:pt x="0" y="12295"/>
                    </a:lnTo>
                    <a:lnTo>
                      <a:pt x="0" y="460"/>
                    </a:lnTo>
                    <a:lnTo>
                      <a:pt x="335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0" name="Shape 25">
                <a:extLst>
                  <a:ext uri="{FF2B5EF4-FFF2-40B4-BE49-F238E27FC236}">
                    <a16:creationId xmlns:a16="http://schemas.microsoft.com/office/drawing/2014/main" xmlns="" id="{722330C6-551A-46A1-AC91-63CFF7CE94DA}"/>
                  </a:ext>
                </a:extLst>
              </p:cNvPr>
              <p:cNvSpPr/>
              <p:nvPr/>
            </p:nvSpPr>
            <p:spPr>
              <a:xfrm>
                <a:off x="5146726" y="9944115"/>
                <a:ext cx="38049" cy="92198"/>
              </a:xfrm>
              <a:custGeom>
                <a:avLst/>
                <a:gdLst/>
                <a:ahLst/>
                <a:cxnLst/>
                <a:rect l="0" t="0" r="0" b="0"/>
                <a:pathLst>
                  <a:path w="38049" h="92198">
                    <a:moveTo>
                      <a:pt x="38049" y="0"/>
                    </a:moveTo>
                    <a:lnTo>
                      <a:pt x="38049" y="12443"/>
                    </a:lnTo>
                    <a:lnTo>
                      <a:pt x="34970" y="13053"/>
                    </a:lnTo>
                    <a:cubicBezTo>
                      <a:pt x="23027" y="18031"/>
                      <a:pt x="14262" y="30025"/>
                      <a:pt x="14262" y="46341"/>
                    </a:cubicBezTo>
                    <a:cubicBezTo>
                      <a:pt x="14262" y="61801"/>
                      <a:pt x="20641" y="73895"/>
                      <a:pt x="33834" y="78976"/>
                    </a:cubicBezTo>
                    <a:lnTo>
                      <a:pt x="38049" y="79687"/>
                    </a:lnTo>
                    <a:lnTo>
                      <a:pt x="38049" y="92198"/>
                    </a:lnTo>
                    <a:lnTo>
                      <a:pt x="28750" y="90748"/>
                    </a:lnTo>
                    <a:cubicBezTo>
                      <a:pt x="12016" y="85097"/>
                      <a:pt x="0" y="70853"/>
                      <a:pt x="0" y="47307"/>
                    </a:cubicBezTo>
                    <a:cubicBezTo>
                      <a:pt x="0" y="26057"/>
                      <a:pt x="11816" y="9057"/>
                      <a:pt x="28691" y="1885"/>
                    </a:cubicBezTo>
                    <a:lnTo>
                      <a:pt x="3804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1" name="Shape 26">
                <a:extLst>
                  <a:ext uri="{FF2B5EF4-FFF2-40B4-BE49-F238E27FC236}">
                    <a16:creationId xmlns:a16="http://schemas.microsoft.com/office/drawing/2014/main" xmlns="" id="{BE3C39CC-7C7F-4242-85BE-E12CF190BFF9}"/>
                  </a:ext>
                </a:extLst>
              </p:cNvPr>
              <p:cNvSpPr/>
              <p:nvPr/>
            </p:nvSpPr>
            <p:spPr>
              <a:xfrm>
                <a:off x="5184775" y="9899347"/>
                <a:ext cx="37833" cy="138328"/>
              </a:xfrm>
              <a:custGeom>
                <a:avLst/>
                <a:gdLst/>
                <a:ahLst/>
                <a:cxnLst/>
                <a:rect l="0" t="0" r="0" b="0"/>
                <a:pathLst>
                  <a:path w="37833" h="138328">
                    <a:moveTo>
                      <a:pt x="23787" y="0"/>
                    </a:moveTo>
                    <a:lnTo>
                      <a:pt x="37833" y="0"/>
                    </a:lnTo>
                    <a:lnTo>
                      <a:pt x="37833" y="131763"/>
                    </a:lnTo>
                    <a:cubicBezTo>
                      <a:pt x="32245" y="135013"/>
                      <a:pt x="21666" y="138328"/>
                      <a:pt x="8737" y="138328"/>
                    </a:cubicBezTo>
                    <a:lnTo>
                      <a:pt x="0" y="136966"/>
                    </a:lnTo>
                    <a:lnTo>
                      <a:pt x="0" y="124454"/>
                    </a:lnTo>
                    <a:lnTo>
                      <a:pt x="11265" y="126352"/>
                    </a:lnTo>
                    <a:cubicBezTo>
                      <a:pt x="15887" y="126352"/>
                      <a:pt x="20891" y="125413"/>
                      <a:pt x="23787" y="124040"/>
                    </a:cubicBezTo>
                    <a:lnTo>
                      <a:pt x="23787" y="57594"/>
                    </a:lnTo>
                    <a:cubicBezTo>
                      <a:pt x="20117" y="56261"/>
                      <a:pt x="16853" y="55283"/>
                      <a:pt x="9715" y="55283"/>
                    </a:cubicBezTo>
                    <a:lnTo>
                      <a:pt x="0" y="57210"/>
                    </a:lnTo>
                    <a:lnTo>
                      <a:pt x="0" y="44768"/>
                    </a:lnTo>
                    <a:lnTo>
                      <a:pt x="8953" y="42964"/>
                    </a:lnTo>
                    <a:cubicBezTo>
                      <a:pt x="15494" y="42964"/>
                      <a:pt x="20117" y="43535"/>
                      <a:pt x="23787" y="44475"/>
                    </a:cubicBezTo>
                    <a:lnTo>
                      <a:pt x="2378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2" name="Shape 27">
                <a:extLst>
                  <a:ext uri="{FF2B5EF4-FFF2-40B4-BE49-F238E27FC236}">
                    <a16:creationId xmlns:a16="http://schemas.microsoft.com/office/drawing/2014/main" xmlns="" id="{13651B15-1000-4A9A-BC6C-2909163B37B0}"/>
                  </a:ext>
                </a:extLst>
              </p:cNvPr>
              <p:cNvSpPr/>
              <p:nvPr/>
            </p:nvSpPr>
            <p:spPr>
              <a:xfrm>
                <a:off x="5244762" y="9942376"/>
                <a:ext cx="36703" cy="94063"/>
              </a:xfrm>
              <a:custGeom>
                <a:avLst/>
                <a:gdLst/>
                <a:ahLst/>
                <a:cxnLst/>
                <a:rect l="0" t="0" r="0" b="0"/>
                <a:pathLst>
                  <a:path w="36703" h="94063">
                    <a:moveTo>
                      <a:pt x="36703" y="0"/>
                    </a:moveTo>
                    <a:lnTo>
                      <a:pt x="36703" y="12089"/>
                    </a:lnTo>
                    <a:lnTo>
                      <a:pt x="21136" y="19641"/>
                    </a:lnTo>
                    <a:cubicBezTo>
                      <a:pt x="17332" y="24434"/>
                      <a:pt x="15215" y="31032"/>
                      <a:pt x="15215" y="38252"/>
                    </a:cubicBezTo>
                    <a:lnTo>
                      <a:pt x="36703" y="38252"/>
                    </a:lnTo>
                    <a:lnTo>
                      <a:pt x="36703" y="50190"/>
                    </a:lnTo>
                    <a:lnTo>
                      <a:pt x="15037" y="50190"/>
                    </a:lnTo>
                    <a:cubicBezTo>
                      <a:pt x="15037" y="63211"/>
                      <a:pt x="20659" y="75131"/>
                      <a:pt x="32010" y="80278"/>
                    </a:cubicBezTo>
                    <a:lnTo>
                      <a:pt x="36703" y="81225"/>
                    </a:lnTo>
                    <a:lnTo>
                      <a:pt x="36703" y="94063"/>
                    </a:lnTo>
                    <a:lnTo>
                      <a:pt x="23740" y="91251"/>
                    </a:lnTo>
                    <a:cubicBezTo>
                      <a:pt x="7801" y="83473"/>
                      <a:pt x="0" y="65481"/>
                      <a:pt x="0" y="45973"/>
                    </a:cubicBezTo>
                    <a:cubicBezTo>
                      <a:pt x="0" y="26170"/>
                      <a:pt x="8458" y="10176"/>
                      <a:pt x="21946" y="3416"/>
                    </a:cubicBezTo>
                    <a:lnTo>
                      <a:pt x="36703"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3" name="Shape 28">
                <a:extLst>
                  <a:ext uri="{FF2B5EF4-FFF2-40B4-BE49-F238E27FC236}">
                    <a16:creationId xmlns:a16="http://schemas.microsoft.com/office/drawing/2014/main" xmlns="" id="{03E71D9D-F81A-402D-86E2-0417128C6EBD}"/>
                  </a:ext>
                </a:extLst>
              </p:cNvPr>
              <p:cNvSpPr/>
              <p:nvPr/>
            </p:nvSpPr>
            <p:spPr>
              <a:xfrm>
                <a:off x="5281465" y="10018778"/>
                <a:ext cx="34391" cy="18898"/>
              </a:xfrm>
              <a:custGeom>
                <a:avLst/>
                <a:gdLst/>
                <a:ahLst/>
                <a:cxnLst/>
                <a:rect l="0" t="0" r="0" b="0"/>
                <a:pathLst>
                  <a:path w="34391" h="18898">
                    <a:moveTo>
                      <a:pt x="30163" y="0"/>
                    </a:moveTo>
                    <a:lnTo>
                      <a:pt x="34391" y="9627"/>
                    </a:lnTo>
                    <a:cubicBezTo>
                      <a:pt x="27838" y="15037"/>
                      <a:pt x="16268" y="18898"/>
                      <a:pt x="5702" y="18898"/>
                    </a:cubicBezTo>
                    <a:lnTo>
                      <a:pt x="0" y="17661"/>
                    </a:lnTo>
                    <a:lnTo>
                      <a:pt x="0" y="4823"/>
                    </a:lnTo>
                    <a:lnTo>
                      <a:pt x="8572" y="6554"/>
                    </a:lnTo>
                    <a:cubicBezTo>
                      <a:pt x="16268" y="6554"/>
                      <a:pt x="24752" y="3455"/>
                      <a:pt x="30163"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4" name="Shape 29">
                <a:extLst>
                  <a:ext uri="{FF2B5EF4-FFF2-40B4-BE49-F238E27FC236}">
                    <a16:creationId xmlns:a16="http://schemas.microsoft.com/office/drawing/2014/main" xmlns="" id="{6B6C9031-236A-4817-9DAB-01DBC731D40D}"/>
                  </a:ext>
                </a:extLst>
              </p:cNvPr>
              <p:cNvSpPr/>
              <p:nvPr/>
            </p:nvSpPr>
            <p:spPr>
              <a:xfrm>
                <a:off x="5281465" y="9942312"/>
                <a:ext cx="36703" cy="50254"/>
              </a:xfrm>
              <a:custGeom>
                <a:avLst/>
                <a:gdLst/>
                <a:ahLst/>
                <a:cxnLst/>
                <a:rect l="0" t="0" r="0" b="0"/>
                <a:pathLst>
                  <a:path w="36703" h="50254">
                    <a:moveTo>
                      <a:pt x="279" y="0"/>
                    </a:moveTo>
                    <a:cubicBezTo>
                      <a:pt x="23800" y="0"/>
                      <a:pt x="36703" y="18695"/>
                      <a:pt x="36703" y="47003"/>
                    </a:cubicBezTo>
                    <a:lnTo>
                      <a:pt x="36703" y="50254"/>
                    </a:lnTo>
                    <a:lnTo>
                      <a:pt x="0" y="50254"/>
                    </a:lnTo>
                    <a:lnTo>
                      <a:pt x="0" y="38316"/>
                    </a:lnTo>
                    <a:lnTo>
                      <a:pt x="21488" y="38316"/>
                    </a:lnTo>
                    <a:cubicBezTo>
                      <a:pt x="21488" y="25616"/>
                      <a:pt x="14351" y="11926"/>
                      <a:pt x="470" y="11926"/>
                    </a:cubicBezTo>
                    <a:lnTo>
                      <a:pt x="0" y="12154"/>
                    </a:lnTo>
                    <a:lnTo>
                      <a:pt x="0" y="64"/>
                    </a:lnTo>
                    <a:lnTo>
                      <a:pt x="27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5" name="Shape 30">
                <a:extLst>
                  <a:ext uri="{FF2B5EF4-FFF2-40B4-BE49-F238E27FC236}">
                    <a16:creationId xmlns:a16="http://schemas.microsoft.com/office/drawing/2014/main" xmlns="" id="{FCB891D9-EAC1-4B64-A20B-E6133DE78A1C}"/>
                  </a:ext>
                </a:extLst>
              </p:cNvPr>
              <p:cNvSpPr/>
              <p:nvPr/>
            </p:nvSpPr>
            <p:spPr>
              <a:xfrm>
                <a:off x="5332438" y="9942303"/>
                <a:ext cx="61430" cy="95377"/>
              </a:xfrm>
              <a:custGeom>
                <a:avLst/>
                <a:gdLst/>
                <a:ahLst/>
                <a:cxnLst/>
                <a:rect l="0" t="0" r="0" b="0"/>
                <a:pathLst>
                  <a:path w="61430" h="95377">
                    <a:moveTo>
                      <a:pt x="35636" y="0"/>
                    </a:moveTo>
                    <a:cubicBezTo>
                      <a:pt x="45250" y="0"/>
                      <a:pt x="52578" y="2108"/>
                      <a:pt x="58547" y="4814"/>
                    </a:cubicBezTo>
                    <a:lnTo>
                      <a:pt x="58547" y="17120"/>
                    </a:lnTo>
                    <a:cubicBezTo>
                      <a:pt x="52172" y="14440"/>
                      <a:pt x="45644" y="11735"/>
                      <a:pt x="36195" y="11735"/>
                    </a:cubicBezTo>
                    <a:cubicBezTo>
                      <a:pt x="26950" y="11735"/>
                      <a:pt x="19241" y="15011"/>
                      <a:pt x="19241" y="23317"/>
                    </a:cubicBezTo>
                    <a:cubicBezTo>
                      <a:pt x="19241" y="43739"/>
                      <a:pt x="61430" y="38519"/>
                      <a:pt x="61430" y="68364"/>
                    </a:cubicBezTo>
                    <a:cubicBezTo>
                      <a:pt x="61430" y="87440"/>
                      <a:pt x="45644" y="95377"/>
                      <a:pt x="26950" y="95377"/>
                    </a:cubicBezTo>
                    <a:cubicBezTo>
                      <a:pt x="13869" y="95377"/>
                      <a:pt x="5969" y="91884"/>
                      <a:pt x="0" y="88405"/>
                    </a:cubicBezTo>
                    <a:lnTo>
                      <a:pt x="5372" y="77445"/>
                    </a:lnTo>
                    <a:cubicBezTo>
                      <a:pt x="9614" y="80150"/>
                      <a:pt x="17526" y="83972"/>
                      <a:pt x="27521" y="83972"/>
                    </a:cubicBezTo>
                    <a:cubicBezTo>
                      <a:pt x="38710" y="83972"/>
                      <a:pt x="46787" y="78981"/>
                      <a:pt x="46787" y="70498"/>
                    </a:cubicBezTo>
                    <a:cubicBezTo>
                      <a:pt x="46787" y="48146"/>
                      <a:pt x="5372" y="56032"/>
                      <a:pt x="5372" y="24067"/>
                    </a:cubicBezTo>
                    <a:cubicBezTo>
                      <a:pt x="5372" y="10973"/>
                      <a:pt x="14821" y="0"/>
                      <a:pt x="3563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6" name="Shape 31">
                <a:extLst>
                  <a:ext uri="{FF2B5EF4-FFF2-40B4-BE49-F238E27FC236}">
                    <a16:creationId xmlns:a16="http://schemas.microsoft.com/office/drawing/2014/main" xmlns="" id="{65021F53-D90C-4138-AED2-80B03DC91E30}"/>
                  </a:ext>
                </a:extLst>
              </p:cNvPr>
              <p:cNvSpPr/>
              <p:nvPr/>
            </p:nvSpPr>
            <p:spPr>
              <a:xfrm>
                <a:off x="4332473" y="10086746"/>
                <a:ext cx="62802" cy="126949"/>
              </a:xfrm>
              <a:custGeom>
                <a:avLst/>
                <a:gdLst/>
                <a:ahLst/>
                <a:cxnLst/>
                <a:rect l="0" t="0" r="0" b="0"/>
                <a:pathLst>
                  <a:path w="62802" h="126949">
                    <a:moveTo>
                      <a:pt x="0" y="0"/>
                    </a:moveTo>
                    <a:lnTo>
                      <a:pt x="62230" y="0"/>
                    </a:lnTo>
                    <a:lnTo>
                      <a:pt x="56833" y="13119"/>
                    </a:lnTo>
                    <a:lnTo>
                      <a:pt x="14072" y="13119"/>
                    </a:lnTo>
                    <a:lnTo>
                      <a:pt x="14072" y="55486"/>
                    </a:lnTo>
                    <a:lnTo>
                      <a:pt x="56452" y="55486"/>
                    </a:lnTo>
                    <a:lnTo>
                      <a:pt x="56452" y="68414"/>
                    </a:lnTo>
                    <a:lnTo>
                      <a:pt x="14072" y="68414"/>
                    </a:lnTo>
                    <a:lnTo>
                      <a:pt x="14072" y="113829"/>
                    </a:lnTo>
                    <a:lnTo>
                      <a:pt x="62802" y="113829"/>
                    </a:lnTo>
                    <a:lnTo>
                      <a:pt x="62802" y="126949"/>
                    </a:lnTo>
                    <a:lnTo>
                      <a:pt x="0" y="126949"/>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7" name="Shape 32">
                <a:extLst>
                  <a:ext uri="{FF2B5EF4-FFF2-40B4-BE49-F238E27FC236}">
                    <a16:creationId xmlns:a16="http://schemas.microsoft.com/office/drawing/2014/main" xmlns="" id="{075B74C3-17CE-4E8E-97CB-C10AE84C094B}"/>
                  </a:ext>
                </a:extLst>
              </p:cNvPr>
              <p:cNvSpPr/>
              <p:nvPr/>
            </p:nvSpPr>
            <p:spPr>
              <a:xfrm>
                <a:off x="4410894" y="10120277"/>
                <a:ext cx="61456" cy="95352"/>
              </a:xfrm>
              <a:custGeom>
                <a:avLst/>
                <a:gdLst/>
                <a:ahLst/>
                <a:cxnLst/>
                <a:rect l="0" t="0" r="0" b="0"/>
                <a:pathLst>
                  <a:path w="61456" h="95352">
                    <a:moveTo>
                      <a:pt x="35636" y="0"/>
                    </a:moveTo>
                    <a:cubicBezTo>
                      <a:pt x="45263" y="0"/>
                      <a:pt x="52578" y="2108"/>
                      <a:pt x="58560" y="4813"/>
                    </a:cubicBezTo>
                    <a:lnTo>
                      <a:pt x="58560" y="17120"/>
                    </a:lnTo>
                    <a:cubicBezTo>
                      <a:pt x="52184" y="14440"/>
                      <a:pt x="45644" y="11735"/>
                      <a:pt x="36208" y="11735"/>
                    </a:cubicBezTo>
                    <a:cubicBezTo>
                      <a:pt x="26950" y="11735"/>
                      <a:pt x="19266" y="15037"/>
                      <a:pt x="19266" y="23317"/>
                    </a:cubicBezTo>
                    <a:cubicBezTo>
                      <a:pt x="19266" y="43738"/>
                      <a:pt x="61456" y="38519"/>
                      <a:pt x="61456" y="68390"/>
                    </a:cubicBezTo>
                    <a:cubicBezTo>
                      <a:pt x="61456" y="87440"/>
                      <a:pt x="45644" y="95352"/>
                      <a:pt x="26950" y="95352"/>
                    </a:cubicBezTo>
                    <a:cubicBezTo>
                      <a:pt x="13869" y="95352"/>
                      <a:pt x="5995" y="91884"/>
                      <a:pt x="0" y="88405"/>
                    </a:cubicBezTo>
                    <a:lnTo>
                      <a:pt x="5398" y="77419"/>
                    </a:lnTo>
                    <a:cubicBezTo>
                      <a:pt x="9639" y="80149"/>
                      <a:pt x="17552" y="83985"/>
                      <a:pt x="27546" y="83985"/>
                    </a:cubicBezTo>
                    <a:cubicBezTo>
                      <a:pt x="38710" y="83985"/>
                      <a:pt x="46812" y="78981"/>
                      <a:pt x="46812" y="70498"/>
                    </a:cubicBezTo>
                    <a:cubicBezTo>
                      <a:pt x="46812" y="48171"/>
                      <a:pt x="5398" y="56032"/>
                      <a:pt x="5398" y="24067"/>
                    </a:cubicBezTo>
                    <a:cubicBezTo>
                      <a:pt x="5398" y="10985"/>
                      <a:pt x="14821" y="0"/>
                      <a:pt x="3563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8" name="Shape 33">
                <a:extLst>
                  <a:ext uri="{FF2B5EF4-FFF2-40B4-BE49-F238E27FC236}">
                    <a16:creationId xmlns:a16="http://schemas.microsoft.com/office/drawing/2014/main" xmlns="" id="{414F353C-177C-401C-BBE1-CEAA3903F114}"/>
                  </a:ext>
                </a:extLst>
              </p:cNvPr>
              <p:cNvSpPr/>
              <p:nvPr/>
            </p:nvSpPr>
            <p:spPr>
              <a:xfrm>
                <a:off x="4493529" y="10120280"/>
                <a:ext cx="37363" cy="139052"/>
              </a:xfrm>
              <a:custGeom>
                <a:avLst/>
                <a:gdLst/>
                <a:ahLst/>
                <a:cxnLst/>
                <a:rect l="0" t="0" r="0" b="0"/>
                <a:pathLst>
                  <a:path w="37363" h="139052">
                    <a:moveTo>
                      <a:pt x="29870" y="0"/>
                    </a:moveTo>
                    <a:lnTo>
                      <a:pt x="37363" y="1295"/>
                    </a:lnTo>
                    <a:lnTo>
                      <a:pt x="37363" y="15607"/>
                    </a:lnTo>
                    <a:lnTo>
                      <a:pt x="29654" y="12700"/>
                    </a:lnTo>
                    <a:cubicBezTo>
                      <a:pt x="23114" y="12700"/>
                      <a:pt x="18300" y="13665"/>
                      <a:pt x="14046" y="15037"/>
                    </a:cubicBezTo>
                    <a:lnTo>
                      <a:pt x="14046" y="79578"/>
                    </a:lnTo>
                    <a:cubicBezTo>
                      <a:pt x="19062" y="81877"/>
                      <a:pt x="22746" y="83223"/>
                      <a:pt x="28702" y="83223"/>
                    </a:cubicBezTo>
                    <a:lnTo>
                      <a:pt x="37363" y="81569"/>
                    </a:lnTo>
                    <a:lnTo>
                      <a:pt x="37363" y="93845"/>
                    </a:lnTo>
                    <a:lnTo>
                      <a:pt x="29286" y="95352"/>
                    </a:lnTo>
                    <a:cubicBezTo>
                      <a:pt x="22530" y="95352"/>
                      <a:pt x="17907" y="94005"/>
                      <a:pt x="14046" y="92443"/>
                    </a:cubicBezTo>
                    <a:lnTo>
                      <a:pt x="14046" y="139052"/>
                    </a:lnTo>
                    <a:lnTo>
                      <a:pt x="0" y="139052"/>
                    </a:lnTo>
                    <a:lnTo>
                      <a:pt x="0" y="6172"/>
                    </a:lnTo>
                    <a:cubicBezTo>
                      <a:pt x="6147" y="4039"/>
                      <a:pt x="16776" y="0"/>
                      <a:pt x="2987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39" name="Shape 34">
                <a:extLst>
                  <a:ext uri="{FF2B5EF4-FFF2-40B4-BE49-F238E27FC236}">
                    <a16:creationId xmlns:a16="http://schemas.microsoft.com/office/drawing/2014/main" xmlns="" id="{B8A4E2A7-F1EB-48B1-9650-C4969F020050}"/>
                  </a:ext>
                </a:extLst>
              </p:cNvPr>
              <p:cNvSpPr/>
              <p:nvPr/>
            </p:nvSpPr>
            <p:spPr>
              <a:xfrm>
                <a:off x="4530893" y="10121575"/>
                <a:ext cx="37554" cy="92550"/>
              </a:xfrm>
              <a:custGeom>
                <a:avLst/>
                <a:gdLst/>
                <a:ahLst/>
                <a:cxnLst/>
                <a:rect l="0" t="0" r="0" b="0"/>
                <a:pathLst>
                  <a:path w="37554" h="92550">
                    <a:moveTo>
                      <a:pt x="0" y="0"/>
                    </a:moveTo>
                    <a:lnTo>
                      <a:pt x="11156" y="1928"/>
                    </a:lnTo>
                    <a:cubicBezTo>
                      <a:pt x="27696" y="8274"/>
                      <a:pt x="37554" y="23695"/>
                      <a:pt x="37554" y="45517"/>
                    </a:cubicBezTo>
                    <a:cubicBezTo>
                      <a:pt x="37554" y="69339"/>
                      <a:pt x="24674" y="84731"/>
                      <a:pt x="8643" y="90939"/>
                    </a:cubicBezTo>
                    <a:lnTo>
                      <a:pt x="0" y="92550"/>
                    </a:lnTo>
                    <a:lnTo>
                      <a:pt x="0" y="80273"/>
                    </a:lnTo>
                    <a:lnTo>
                      <a:pt x="4383" y="79436"/>
                    </a:lnTo>
                    <a:cubicBezTo>
                      <a:pt x="16059" y="74530"/>
                      <a:pt x="23317" y="62605"/>
                      <a:pt x="23317" y="45707"/>
                    </a:cubicBezTo>
                    <a:cubicBezTo>
                      <a:pt x="23317" y="33763"/>
                      <a:pt x="19704" y="25188"/>
                      <a:pt x="14019" y="19598"/>
                    </a:cubicBezTo>
                    <a:lnTo>
                      <a:pt x="0" y="14312"/>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0" name="Shape 35">
                <a:extLst>
                  <a:ext uri="{FF2B5EF4-FFF2-40B4-BE49-F238E27FC236}">
                    <a16:creationId xmlns:a16="http://schemas.microsoft.com/office/drawing/2014/main" xmlns="" id="{38191178-D736-49C9-B56A-B5CB1B434F5E}"/>
                  </a:ext>
                </a:extLst>
              </p:cNvPr>
              <p:cNvSpPr/>
              <p:nvPr/>
            </p:nvSpPr>
            <p:spPr>
              <a:xfrm>
                <a:off x="4585804" y="10158661"/>
                <a:ext cx="34563" cy="56972"/>
              </a:xfrm>
              <a:custGeom>
                <a:avLst/>
                <a:gdLst/>
                <a:ahLst/>
                <a:cxnLst/>
                <a:rect l="0" t="0" r="0" b="0"/>
                <a:pathLst>
                  <a:path w="34563" h="56972">
                    <a:moveTo>
                      <a:pt x="34563" y="0"/>
                    </a:moveTo>
                    <a:lnTo>
                      <a:pt x="34563" y="12500"/>
                    </a:lnTo>
                    <a:lnTo>
                      <a:pt x="19380" y="16443"/>
                    </a:lnTo>
                    <a:cubicBezTo>
                      <a:pt x="15697" y="19165"/>
                      <a:pt x="14059" y="23058"/>
                      <a:pt x="14059" y="28042"/>
                    </a:cubicBezTo>
                    <a:cubicBezTo>
                      <a:pt x="14059" y="37326"/>
                      <a:pt x="19838" y="44844"/>
                      <a:pt x="31775" y="44844"/>
                    </a:cubicBezTo>
                    <a:lnTo>
                      <a:pt x="34563" y="44164"/>
                    </a:lnTo>
                    <a:lnTo>
                      <a:pt x="34563" y="55652"/>
                    </a:lnTo>
                    <a:lnTo>
                      <a:pt x="27927" y="56972"/>
                    </a:lnTo>
                    <a:cubicBezTo>
                      <a:pt x="13081" y="56972"/>
                      <a:pt x="0" y="46381"/>
                      <a:pt x="0" y="29032"/>
                    </a:cubicBezTo>
                    <a:cubicBezTo>
                      <a:pt x="0" y="20079"/>
                      <a:pt x="3124" y="12856"/>
                      <a:pt x="9260" y="7775"/>
                    </a:cubicBezTo>
                    <a:lnTo>
                      <a:pt x="34563"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1" name="Shape 36">
                <a:extLst>
                  <a:ext uri="{FF2B5EF4-FFF2-40B4-BE49-F238E27FC236}">
                    <a16:creationId xmlns:a16="http://schemas.microsoft.com/office/drawing/2014/main" xmlns="" id="{5691E5B0-0471-47F1-BCDF-6E8E7A020D9D}"/>
                  </a:ext>
                </a:extLst>
              </p:cNvPr>
              <p:cNvSpPr/>
              <p:nvPr/>
            </p:nvSpPr>
            <p:spPr>
              <a:xfrm>
                <a:off x="4591582" y="10120743"/>
                <a:ext cx="28785" cy="20124"/>
              </a:xfrm>
              <a:custGeom>
                <a:avLst/>
                <a:gdLst/>
                <a:ahLst/>
                <a:cxnLst/>
                <a:rect l="0" t="0" r="0" b="0"/>
                <a:pathLst>
                  <a:path w="28785" h="20124">
                    <a:moveTo>
                      <a:pt x="28785" y="0"/>
                    </a:moveTo>
                    <a:lnTo>
                      <a:pt x="28785" y="11836"/>
                    </a:lnTo>
                    <a:lnTo>
                      <a:pt x="15107" y="14529"/>
                    </a:lnTo>
                    <a:cubicBezTo>
                      <a:pt x="11205" y="16187"/>
                      <a:pt x="8166" y="18302"/>
                      <a:pt x="5753" y="20124"/>
                    </a:cubicBezTo>
                    <a:lnTo>
                      <a:pt x="0" y="9927"/>
                    </a:lnTo>
                    <a:cubicBezTo>
                      <a:pt x="5474" y="5983"/>
                      <a:pt x="10620" y="3386"/>
                      <a:pt x="15845" y="1774"/>
                    </a:cubicBezTo>
                    <a:lnTo>
                      <a:pt x="28785"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2" name="Shape 37">
                <a:extLst>
                  <a:ext uri="{FF2B5EF4-FFF2-40B4-BE49-F238E27FC236}">
                    <a16:creationId xmlns:a16="http://schemas.microsoft.com/office/drawing/2014/main" xmlns="" id="{BE64573D-863E-4E7D-9D49-8BB950F6051D}"/>
                  </a:ext>
                </a:extLst>
              </p:cNvPr>
              <p:cNvSpPr/>
              <p:nvPr/>
            </p:nvSpPr>
            <p:spPr>
              <a:xfrm>
                <a:off x="4620367" y="10120281"/>
                <a:ext cx="36494" cy="94031"/>
              </a:xfrm>
              <a:custGeom>
                <a:avLst/>
                <a:gdLst/>
                <a:ahLst/>
                <a:cxnLst/>
                <a:rect l="0" t="0" r="0" b="0"/>
                <a:pathLst>
                  <a:path w="36494" h="94031">
                    <a:moveTo>
                      <a:pt x="3372" y="0"/>
                    </a:moveTo>
                    <a:cubicBezTo>
                      <a:pt x="20720" y="0"/>
                      <a:pt x="34576" y="7518"/>
                      <a:pt x="34576" y="30810"/>
                    </a:cubicBezTo>
                    <a:lnTo>
                      <a:pt x="34576" y="58559"/>
                    </a:lnTo>
                    <a:cubicBezTo>
                      <a:pt x="34576" y="84341"/>
                      <a:pt x="35338" y="90538"/>
                      <a:pt x="36494" y="93408"/>
                    </a:cubicBezTo>
                    <a:lnTo>
                      <a:pt x="24949" y="93408"/>
                    </a:lnTo>
                    <a:lnTo>
                      <a:pt x="21292" y="84556"/>
                    </a:lnTo>
                    <a:cubicBezTo>
                      <a:pt x="18491" y="87261"/>
                      <a:pt x="14881" y="89960"/>
                      <a:pt x="10285" y="91983"/>
                    </a:cubicBezTo>
                    <a:lnTo>
                      <a:pt x="0" y="94031"/>
                    </a:lnTo>
                    <a:lnTo>
                      <a:pt x="0" y="82543"/>
                    </a:lnTo>
                    <a:lnTo>
                      <a:pt x="11740" y="79680"/>
                    </a:lnTo>
                    <a:cubicBezTo>
                      <a:pt x="15545" y="77632"/>
                      <a:pt x="18390" y="75031"/>
                      <a:pt x="20504" y="72822"/>
                    </a:cubicBezTo>
                    <a:lnTo>
                      <a:pt x="20504" y="49682"/>
                    </a:lnTo>
                    <a:lnTo>
                      <a:pt x="2407" y="50254"/>
                    </a:lnTo>
                    <a:lnTo>
                      <a:pt x="0" y="50879"/>
                    </a:lnTo>
                    <a:lnTo>
                      <a:pt x="0" y="38379"/>
                    </a:lnTo>
                    <a:lnTo>
                      <a:pt x="2026" y="37757"/>
                    </a:lnTo>
                    <a:lnTo>
                      <a:pt x="20504" y="37185"/>
                    </a:lnTo>
                    <a:lnTo>
                      <a:pt x="20504" y="32944"/>
                    </a:lnTo>
                    <a:cubicBezTo>
                      <a:pt x="20504" y="17335"/>
                      <a:pt x="12414" y="12129"/>
                      <a:pt x="857" y="12129"/>
                    </a:cubicBezTo>
                    <a:lnTo>
                      <a:pt x="0" y="12298"/>
                    </a:lnTo>
                    <a:lnTo>
                      <a:pt x="0" y="462"/>
                    </a:lnTo>
                    <a:lnTo>
                      <a:pt x="3372"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3" name="Shape 38">
                <a:extLst>
                  <a:ext uri="{FF2B5EF4-FFF2-40B4-BE49-F238E27FC236}">
                    <a16:creationId xmlns:a16="http://schemas.microsoft.com/office/drawing/2014/main" xmlns="" id="{E1D3096F-7EBC-449C-A507-99A2DB97E6A6}"/>
                  </a:ext>
                </a:extLst>
              </p:cNvPr>
              <p:cNvSpPr/>
              <p:nvPr/>
            </p:nvSpPr>
            <p:spPr>
              <a:xfrm>
                <a:off x="4681157" y="10120284"/>
                <a:ext cx="72225" cy="93408"/>
              </a:xfrm>
              <a:custGeom>
                <a:avLst/>
                <a:gdLst/>
                <a:ahLst/>
                <a:cxnLst/>
                <a:rect l="0" t="0" r="0" b="0"/>
                <a:pathLst>
                  <a:path w="72225" h="93408">
                    <a:moveTo>
                      <a:pt x="46025" y="0"/>
                    </a:moveTo>
                    <a:cubicBezTo>
                      <a:pt x="59118" y="0"/>
                      <a:pt x="72225" y="9449"/>
                      <a:pt x="72225" y="32169"/>
                    </a:cubicBezTo>
                    <a:lnTo>
                      <a:pt x="72225" y="93408"/>
                    </a:lnTo>
                    <a:lnTo>
                      <a:pt x="58179" y="93408"/>
                    </a:lnTo>
                    <a:lnTo>
                      <a:pt x="58179" y="37350"/>
                    </a:lnTo>
                    <a:cubicBezTo>
                      <a:pt x="58179" y="25997"/>
                      <a:pt x="56249" y="13297"/>
                      <a:pt x="42393" y="13297"/>
                    </a:cubicBezTo>
                    <a:cubicBezTo>
                      <a:pt x="31217" y="13297"/>
                      <a:pt x="21209" y="21158"/>
                      <a:pt x="14059" y="27533"/>
                    </a:cubicBezTo>
                    <a:lnTo>
                      <a:pt x="14059" y="93408"/>
                    </a:lnTo>
                    <a:lnTo>
                      <a:pt x="0" y="93408"/>
                    </a:lnTo>
                    <a:lnTo>
                      <a:pt x="0" y="2298"/>
                    </a:lnTo>
                    <a:lnTo>
                      <a:pt x="11570" y="2298"/>
                    </a:lnTo>
                    <a:lnTo>
                      <a:pt x="13488" y="13094"/>
                    </a:lnTo>
                    <a:cubicBezTo>
                      <a:pt x="24283" y="5207"/>
                      <a:pt x="33338" y="0"/>
                      <a:pt x="46025"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4" name="Shape 39">
                <a:extLst>
                  <a:ext uri="{FF2B5EF4-FFF2-40B4-BE49-F238E27FC236}">
                    <a16:creationId xmlns:a16="http://schemas.microsoft.com/office/drawing/2014/main" xmlns="" id="{42C5286B-DB27-4678-B754-3E686DCCC54E}"/>
                  </a:ext>
                </a:extLst>
              </p:cNvPr>
              <p:cNvSpPr/>
              <p:nvPr/>
            </p:nvSpPr>
            <p:spPr>
              <a:xfrm>
                <a:off x="4693285" y="10088876"/>
                <a:ext cx="51638" cy="19076"/>
              </a:xfrm>
              <a:custGeom>
                <a:avLst/>
                <a:gdLst/>
                <a:ahLst/>
                <a:cxnLst/>
                <a:rect l="0" t="0" r="0" b="0"/>
                <a:pathLst>
                  <a:path w="51638" h="19076">
                    <a:moveTo>
                      <a:pt x="13310" y="0"/>
                    </a:moveTo>
                    <a:cubicBezTo>
                      <a:pt x="16015" y="0"/>
                      <a:pt x="18872" y="572"/>
                      <a:pt x="23698" y="2705"/>
                    </a:cubicBezTo>
                    <a:lnTo>
                      <a:pt x="30061" y="5588"/>
                    </a:lnTo>
                    <a:cubicBezTo>
                      <a:pt x="32550" y="6744"/>
                      <a:pt x="35255" y="7912"/>
                      <a:pt x="37566" y="7912"/>
                    </a:cubicBezTo>
                    <a:cubicBezTo>
                      <a:pt x="40056" y="7912"/>
                      <a:pt x="41796" y="5982"/>
                      <a:pt x="41796" y="3073"/>
                    </a:cubicBezTo>
                    <a:lnTo>
                      <a:pt x="41796" y="1169"/>
                    </a:lnTo>
                    <a:lnTo>
                      <a:pt x="51638" y="1169"/>
                    </a:lnTo>
                    <a:lnTo>
                      <a:pt x="51638" y="5779"/>
                    </a:lnTo>
                    <a:cubicBezTo>
                      <a:pt x="51638" y="13500"/>
                      <a:pt x="45860" y="19076"/>
                      <a:pt x="38519" y="19076"/>
                    </a:cubicBezTo>
                    <a:cubicBezTo>
                      <a:pt x="35636" y="19076"/>
                      <a:pt x="32741" y="18479"/>
                      <a:pt x="27927" y="16396"/>
                    </a:cubicBezTo>
                    <a:lnTo>
                      <a:pt x="21577" y="13500"/>
                    </a:lnTo>
                    <a:cubicBezTo>
                      <a:pt x="19088" y="12332"/>
                      <a:pt x="16396" y="11189"/>
                      <a:pt x="14059" y="11189"/>
                    </a:cubicBezTo>
                    <a:cubicBezTo>
                      <a:pt x="11569" y="11189"/>
                      <a:pt x="9830" y="13094"/>
                      <a:pt x="9830" y="16028"/>
                    </a:cubicBezTo>
                    <a:lnTo>
                      <a:pt x="9830" y="17907"/>
                    </a:lnTo>
                    <a:lnTo>
                      <a:pt x="0" y="17907"/>
                    </a:lnTo>
                    <a:lnTo>
                      <a:pt x="0" y="13297"/>
                    </a:lnTo>
                    <a:cubicBezTo>
                      <a:pt x="0" y="5588"/>
                      <a:pt x="5791" y="0"/>
                      <a:pt x="1331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5" name="Shape 40">
                <a:extLst>
                  <a:ext uri="{FF2B5EF4-FFF2-40B4-BE49-F238E27FC236}">
                    <a16:creationId xmlns:a16="http://schemas.microsoft.com/office/drawing/2014/main" xmlns="" id="{15E0B035-DD7D-4C12-BC65-F7A0BB04B645}"/>
                  </a:ext>
                </a:extLst>
              </p:cNvPr>
              <p:cNvSpPr/>
              <p:nvPr/>
            </p:nvSpPr>
            <p:spPr>
              <a:xfrm>
                <a:off x="4775524" y="10120285"/>
                <a:ext cx="41415" cy="95339"/>
              </a:xfrm>
              <a:custGeom>
                <a:avLst/>
                <a:gdLst/>
                <a:ahLst/>
                <a:cxnLst/>
                <a:rect l="0" t="0" r="0" b="0"/>
                <a:pathLst>
                  <a:path w="41415" h="95339">
                    <a:moveTo>
                      <a:pt x="41224" y="0"/>
                    </a:moveTo>
                    <a:lnTo>
                      <a:pt x="41415" y="36"/>
                    </a:lnTo>
                    <a:lnTo>
                      <a:pt x="41415" y="11967"/>
                    </a:lnTo>
                    <a:lnTo>
                      <a:pt x="41224" y="11926"/>
                    </a:lnTo>
                    <a:cubicBezTo>
                      <a:pt x="24092" y="11926"/>
                      <a:pt x="14250" y="25794"/>
                      <a:pt x="14250" y="47372"/>
                    </a:cubicBezTo>
                    <a:cubicBezTo>
                      <a:pt x="14250" y="63554"/>
                      <a:pt x="20000" y="75623"/>
                      <a:pt x="30028" y="80645"/>
                    </a:cubicBezTo>
                    <a:lnTo>
                      <a:pt x="41415" y="83207"/>
                    </a:lnTo>
                    <a:lnTo>
                      <a:pt x="41415" y="95270"/>
                    </a:lnTo>
                    <a:lnTo>
                      <a:pt x="41034" y="95339"/>
                    </a:lnTo>
                    <a:cubicBezTo>
                      <a:pt x="29693" y="95339"/>
                      <a:pt x="19863" y="91478"/>
                      <a:pt x="12726" y="84176"/>
                    </a:cubicBezTo>
                    <a:cubicBezTo>
                      <a:pt x="4445" y="75692"/>
                      <a:pt x="0" y="62777"/>
                      <a:pt x="0" y="47790"/>
                    </a:cubicBezTo>
                    <a:cubicBezTo>
                      <a:pt x="0" y="32716"/>
                      <a:pt x="4635" y="20206"/>
                      <a:pt x="12726" y="11723"/>
                    </a:cubicBezTo>
                    <a:cubicBezTo>
                      <a:pt x="20028" y="4242"/>
                      <a:pt x="29870" y="0"/>
                      <a:pt x="41224"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6" name="Shape 41">
                <a:extLst>
                  <a:ext uri="{FF2B5EF4-FFF2-40B4-BE49-F238E27FC236}">
                    <a16:creationId xmlns:a16="http://schemas.microsoft.com/office/drawing/2014/main" xmlns="" id="{D628712D-4014-4A83-9028-2E30FFD35C53}"/>
                  </a:ext>
                </a:extLst>
              </p:cNvPr>
              <p:cNvSpPr/>
              <p:nvPr/>
            </p:nvSpPr>
            <p:spPr>
              <a:xfrm>
                <a:off x="4816939" y="10120322"/>
                <a:ext cx="41415" cy="95234"/>
              </a:xfrm>
              <a:custGeom>
                <a:avLst/>
                <a:gdLst/>
                <a:ahLst/>
                <a:cxnLst/>
                <a:rect l="0" t="0" r="0" b="0"/>
                <a:pathLst>
                  <a:path w="41415" h="95234">
                    <a:moveTo>
                      <a:pt x="0" y="0"/>
                    </a:moveTo>
                    <a:lnTo>
                      <a:pt x="15925" y="3020"/>
                    </a:lnTo>
                    <a:cubicBezTo>
                      <a:pt x="20765" y="5015"/>
                      <a:pt x="25051" y="7946"/>
                      <a:pt x="28715" y="11686"/>
                    </a:cubicBezTo>
                    <a:cubicBezTo>
                      <a:pt x="36780" y="20169"/>
                      <a:pt x="41415" y="32679"/>
                      <a:pt x="41415" y="47754"/>
                    </a:cubicBezTo>
                    <a:cubicBezTo>
                      <a:pt x="41415" y="62740"/>
                      <a:pt x="36780" y="75465"/>
                      <a:pt x="28512" y="83949"/>
                    </a:cubicBezTo>
                    <a:cubicBezTo>
                      <a:pt x="24950" y="87594"/>
                      <a:pt x="20666" y="90432"/>
                      <a:pt x="15804" y="92359"/>
                    </a:cubicBezTo>
                    <a:lnTo>
                      <a:pt x="0" y="95234"/>
                    </a:lnTo>
                    <a:lnTo>
                      <a:pt x="0" y="83171"/>
                    </a:lnTo>
                    <a:lnTo>
                      <a:pt x="13" y="83174"/>
                    </a:lnTo>
                    <a:cubicBezTo>
                      <a:pt x="16955" y="83174"/>
                      <a:pt x="27165" y="68912"/>
                      <a:pt x="27165" y="47335"/>
                    </a:cubicBezTo>
                    <a:cubicBezTo>
                      <a:pt x="27165" y="31152"/>
                      <a:pt x="21643" y="19305"/>
                      <a:pt x="11483" y="14393"/>
                    </a:cubicBezTo>
                    <a:lnTo>
                      <a:pt x="0" y="11930"/>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7" name="Shape 42">
                <a:extLst>
                  <a:ext uri="{FF2B5EF4-FFF2-40B4-BE49-F238E27FC236}">
                    <a16:creationId xmlns:a16="http://schemas.microsoft.com/office/drawing/2014/main" xmlns="" id="{93EE9F3A-CBCA-41D6-9E4B-10A79C471936}"/>
                  </a:ext>
                </a:extLst>
              </p:cNvPr>
              <p:cNvSpPr/>
              <p:nvPr/>
            </p:nvSpPr>
            <p:spPr>
              <a:xfrm>
                <a:off x="4879923" y="10077313"/>
                <a:ext cx="28118" cy="138316"/>
              </a:xfrm>
              <a:custGeom>
                <a:avLst/>
                <a:gdLst/>
                <a:ahLst/>
                <a:cxnLst/>
                <a:rect l="0" t="0" r="0" b="0"/>
                <a:pathLst>
                  <a:path w="28118" h="138316">
                    <a:moveTo>
                      <a:pt x="0" y="0"/>
                    </a:moveTo>
                    <a:lnTo>
                      <a:pt x="14072" y="0"/>
                    </a:lnTo>
                    <a:lnTo>
                      <a:pt x="14072" y="115201"/>
                    </a:lnTo>
                    <a:cubicBezTo>
                      <a:pt x="14072" y="123875"/>
                      <a:pt x="16205" y="125590"/>
                      <a:pt x="21577" y="125590"/>
                    </a:cubicBezTo>
                    <a:cubicBezTo>
                      <a:pt x="22555" y="125590"/>
                      <a:pt x="24105" y="125590"/>
                      <a:pt x="26378" y="124993"/>
                    </a:cubicBezTo>
                    <a:lnTo>
                      <a:pt x="28118" y="135242"/>
                    </a:lnTo>
                    <a:cubicBezTo>
                      <a:pt x="23889" y="137351"/>
                      <a:pt x="20625" y="138316"/>
                      <a:pt x="15989" y="138316"/>
                    </a:cubicBezTo>
                    <a:cubicBezTo>
                      <a:pt x="4826" y="138316"/>
                      <a:pt x="0" y="131191"/>
                      <a:pt x="0" y="121551"/>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8" name="Shape 43">
                <a:extLst>
                  <a:ext uri="{FF2B5EF4-FFF2-40B4-BE49-F238E27FC236}">
                    <a16:creationId xmlns:a16="http://schemas.microsoft.com/office/drawing/2014/main" xmlns="" id="{045C138F-9562-469B-A66C-FF583B2EA3BA}"/>
                  </a:ext>
                </a:extLst>
              </p:cNvPr>
              <p:cNvSpPr/>
              <p:nvPr/>
            </p:nvSpPr>
            <p:spPr>
              <a:xfrm>
                <a:off x="4920593" y="10158657"/>
                <a:ext cx="34563" cy="56976"/>
              </a:xfrm>
              <a:custGeom>
                <a:avLst/>
                <a:gdLst/>
                <a:ahLst/>
                <a:cxnLst/>
                <a:rect l="0" t="0" r="0" b="0"/>
                <a:pathLst>
                  <a:path w="34563" h="56976">
                    <a:moveTo>
                      <a:pt x="34563" y="0"/>
                    </a:moveTo>
                    <a:lnTo>
                      <a:pt x="34563" y="12503"/>
                    </a:lnTo>
                    <a:lnTo>
                      <a:pt x="19371" y="16447"/>
                    </a:lnTo>
                    <a:cubicBezTo>
                      <a:pt x="15691" y="19169"/>
                      <a:pt x="14059" y="23061"/>
                      <a:pt x="14059" y="28046"/>
                    </a:cubicBezTo>
                    <a:cubicBezTo>
                      <a:pt x="14059" y="37330"/>
                      <a:pt x="19825" y="44848"/>
                      <a:pt x="31775" y="44848"/>
                    </a:cubicBezTo>
                    <a:lnTo>
                      <a:pt x="34563" y="44168"/>
                    </a:lnTo>
                    <a:lnTo>
                      <a:pt x="34563" y="55652"/>
                    </a:lnTo>
                    <a:lnTo>
                      <a:pt x="27915" y="56976"/>
                    </a:lnTo>
                    <a:cubicBezTo>
                      <a:pt x="13068" y="56976"/>
                      <a:pt x="0" y="46385"/>
                      <a:pt x="0" y="29036"/>
                    </a:cubicBezTo>
                    <a:cubicBezTo>
                      <a:pt x="0" y="20083"/>
                      <a:pt x="3124" y="12860"/>
                      <a:pt x="9258" y="7779"/>
                    </a:cubicBezTo>
                    <a:lnTo>
                      <a:pt x="34563"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49" name="Shape 44">
                <a:extLst>
                  <a:ext uri="{FF2B5EF4-FFF2-40B4-BE49-F238E27FC236}">
                    <a16:creationId xmlns:a16="http://schemas.microsoft.com/office/drawing/2014/main" xmlns="" id="{FE0C4E3C-8251-45B8-8A8A-D390BF41E551}"/>
                  </a:ext>
                </a:extLst>
              </p:cNvPr>
              <p:cNvSpPr/>
              <p:nvPr/>
            </p:nvSpPr>
            <p:spPr>
              <a:xfrm>
                <a:off x="4926346" y="10120742"/>
                <a:ext cx="28810" cy="20126"/>
              </a:xfrm>
              <a:custGeom>
                <a:avLst/>
                <a:gdLst/>
                <a:ahLst/>
                <a:cxnLst/>
                <a:rect l="0" t="0" r="0" b="0"/>
                <a:pathLst>
                  <a:path w="28810" h="20126">
                    <a:moveTo>
                      <a:pt x="28810" y="0"/>
                    </a:moveTo>
                    <a:lnTo>
                      <a:pt x="28810" y="11837"/>
                    </a:lnTo>
                    <a:lnTo>
                      <a:pt x="15134" y="14530"/>
                    </a:lnTo>
                    <a:cubicBezTo>
                      <a:pt x="11233" y="16189"/>
                      <a:pt x="8198" y="18304"/>
                      <a:pt x="5791" y="20126"/>
                    </a:cubicBezTo>
                    <a:lnTo>
                      <a:pt x="0" y="9928"/>
                    </a:lnTo>
                    <a:cubicBezTo>
                      <a:pt x="5486" y="5984"/>
                      <a:pt x="10639" y="3387"/>
                      <a:pt x="15865" y="1776"/>
                    </a:cubicBezTo>
                    <a:lnTo>
                      <a:pt x="2881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0" name="Shape 45">
                <a:extLst>
                  <a:ext uri="{FF2B5EF4-FFF2-40B4-BE49-F238E27FC236}">
                    <a16:creationId xmlns:a16="http://schemas.microsoft.com/office/drawing/2014/main" xmlns="" id="{1A897BE6-9350-49B1-B8D9-5B9D573F7448}"/>
                  </a:ext>
                </a:extLst>
              </p:cNvPr>
              <p:cNvSpPr/>
              <p:nvPr/>
            </p:nvSpPr>
            <p:spPr>
              <a:xfrm>
                <a:off x="4955156" y="10120281"/>
                <a:ext cx="36519" cy="94028"/>
              </a:xfrm>
              <a:custGeom>
                <a:avLst/>
                <a:gdLst/>
                <a:ahLst/>
                <a:cxnLst/>
                <a:rect l="0" t="0" r="0" b="0"/>
                <a:pathLst>
                  <a:path w="36519" h="94028">
                    <a:moveTo>
                      <a:pt x="3359" y="0"/>
                    </a:moveTo>
                    <a:cubicBezTo>
                      <a:pt x="20695" y="0"/>
                      <a:pt x="34563" y="7518"/>
                      <a:pt x="34563" y="30810"/>
                    </a:cubicBezTo>
                    <a:lnTo>
                      <a:pt x="34563" y="58559"/>
                    </a:lnTo>
                    <a:cubicBezTo>
                      <a:pt x="34563" y="84341"/>
                      <a:pt x="35363" y="90538"/>
                      <a:pt x="36519" y="93408"/>
                    </a:cubicBezTo>
                    <a:lnTo>
                      <a:pt x="24949" y="93408"/>
                    </a:lnTo>
                    <a:lnTo>
                      <a:pt x="21292" y="84556"/>
                    </a:lnTo>
                    <a:cubicBezTo>
                      <a:pt x="18485" y="87261"/>
                      <a:pt x="14868" y="89960"/>
                      <a:pt x="10270" y="91983"/>
                    </a:cubicBezTo>
                    <a:lnTo>
                      <a:pt x="0" y="94028"/>
                    </a:lnTo>
                    <a:lnTo>
                      <a:pt x="0" y="82543"/>
                    </a:lnTo>
                    <a:lnTo>
                      <a:pt x="11749" y="79680"/>
                    </a:lnTo>
                    <a:cubicBezTo>
                      <a:pt x="15551" y="77632"/>
                      <a:pt x="18390" y="75031"/>
                      <a:pt x="20504" y="72822"/>
                    </a:cubicBezTo>
                    <a:lnTo>
                      <a:pt x="20504" y="49682"/>
                    </a:lnTo>
                    <a:lnTo>
                      <a:pt x="2407" y="50254"/>
                    </a:lnTo>
                    <a:lnTo>
                      <a:pt x="0" y="50878"/>
                    </a:lnTo>
                    <a:lnTo>
                      <a:pt x="0" y="38375"/>
                    </a:lnTo>
                    <a:lnTo>
                      <a:pt x="2013" y="37757"/>
                    </a:lnTo>
                    <a:lnTo>
                      <a:pt x="20504" y="37185"/>
                    </a:lnTo>
                    <a:lnTo>
                      <a:pt x="20504" y="32944"/>
                    </a:lnTo>
                    <a:cubicBezTo>
                      <a:pt x="20504" y="17335"/>
                      <a:pt x="12414" y="12129"/>
                      <a:pt x="857" y="12129"/>
                    </a:cubicBezTo>
                    <a:lnTo>
                      <a:pt x="0" y="12298"/>
                    </a:lnTo>
                    <a:lnTo>
                      <a:pt x="0" y="460"/>
                    </a:lnTo>
                    <a:lnTo>
                      <a:pt x="335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1" name="Shape 46">
                <a:extLst>
                  <a:ext uri="{FF2B5EF4-FFF2-40B4-BE49-F238E27FC236}">
                    <a16:creationId xmlns:a16="http://schemas.microsoft.com/office/drawing/2014/main" xmlns="" id="{8AEDC1A4-1D9F-48CC-B20E-5008247180B6}"/>
                  </a:ext>
                </a:extLst>
              </p:cNvPr>
              <p:cNvSpPr/>
              <p:nvPr/>
            </p:nvSpPr>
            <p:spPr>
              <a:xfrm>
                <a:off x="5006504" y="10120277"/>
                <a:ext cx="61442" cy="95352"/>
              </a:xfrm>
              <a:custGeom>
                <a:avLst/>
                <a:gdLst/>
                <a:ahLst/>
                <a:cxnLst/>
                <a:rect l="0" t="0" r="0" b="0"/>
                <a:pathLst>
                  <a:path w="61442" h="95352">
                    <a:moveTo>
                      <a:pt x="35636" y="0"/>
                    </a:moveTo>
                    <a:cubicBezTo>
                      <a:pt x="45263" y="0"/>
                      <a:pt x="52603" y="2108"/>
                      <a:pt x="58547" y="4813"/>
                    </a:cubicBezTo>
                    <a:lnTo>
                      <a:pt x="58547" y="17120"/>
                    </a:lnTo>
                    <a:cubicBezTo>
                      <a:pt x="52197" y="14440"/>
                      <a:pt x="45669" y="11735"/>
                      <a:pt x="36195" y="11735"/>
                    </a:cubicBezTo>
                    <a:cubicBezTo>
                      <a:pt x="26962" y="11735"/>
                      <a:pt x="19253" y="15037"/>
                      <a:pt x="19253" y="23317"/>
                    </a:cubicBezTo>
                    <a:cubicBezTo>
                      <a:pt x="19253" y="43738"/>
                      <a:pt x="61442" y="38519"/>
                      <a:pt x="61442" y="68390"/>
                    </a:cubicBezTo>
                    <a:cubicBezTo>
                      <a:pt x="61442" y="87440"/>
                      <a:pt x="45669" y="95352"/>
                      <a:pt x="26962" y="95352"/>
                    </a:cubicBezTo>
                    <a:cubicBezTo>
                      <a:pt x="13894" y="95352"/>
                      <a:pt x="5994" y="91884"/>
                      <a:pt x="0" y="88405"/>
                    </a:cubicBezTo>
                    <a:lnTo>
                      <a:pt x="5385" y="77419"/>
                    </a:lnTo>
                    <a:cubicBezTo>
                      <a:pt x="9639" y="80149"/>
                      <a:pt x="17513" y="83985"/>
                      <a:pt x="27546" y="83985"/>
                    </a:cubicBezTo>
                    <a:cubicBezTo>
                      <a:pt x="38735" y="83985"/>
                      <a:pt x="46799" y="78981"/>
                      <a:pt x="46799" y="70498"/>
                    </a:cubicBezTo>
                    <a:cubicBezTo>
                      <a:pt x="46799" y="48171"/>
                      <a:pt x="5385" y="56032"/>
                      <a:pt x="5385" y="24067"/>
                    </a:cubicBezTo>
                    <a:cubicBezTo>
                      <a:pt x="5385" y="10985"/>
                      <a:pt x="14834" y="0"/>
                      <a:pt x="3563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2" name="Shape 47">
                <a:extLst>
                  <a:ext uri="{FF2B5EF4-FFF2-40B4-BE49-F238E27FC236}">
                    <a16:creationId xmlns:a16="http://schemas.microsoft.com/office/drawing/2014/main" xmlns="" id="{225E02B3-BB17-4BB4-B914-D5BF37C8D0D5}"/>
                  </a:ext>
                </a:extLst>
              </p:cNvPr>
              <p:cNvSpPr/>
              <p:nvPr/>
            </p:nvSpPr>
            <p:spPr>
              <a:xfrm>
                <a:off x="5564070" y="9908799"/>
                <a:ext cx="33534" cy="126924"/>
              </a:xfrm>
              <a:custGeom>
                <a:avLst/>
                <a:gdLst/>
                <a:ahLst/>
                <a:cxnLst/>
                <a:rect l="0" t="0" r="0" b="0"/>
                <a:pathLst>
                  <a:path w="33534" h="126924">
                    <a:moveTo>
                      <a:pt x="0" y="0"/>
                    </a:moveTo>
                    <a:lnTo>
                      <a:pt x="26200" y="0"/>
                    </a:lnTo>
                    <a:lnTo>
                      <a:pt x="33534" y="1022"/>
                    </a:lnTo>
                    <a:lnTo>
                      <a:pt x="33534" y="14133"/>
                    </a:lnTo>
                    <a:lnTo>
                      <a:pt x="26200" y="13068"/>
                    </a:lnTo>
                    <a:lnTo>
                      <a:pt x="14072" y="13068"/>
                    </a:lnTo>
                    <a:lnTo>
                      <a:pt x="14072" y="60465"/>
                    </a:lnTo>
                    <a:lnTo>
                      <a:pt x="26988" y="60465"/>
                    </a:lnTo>
                    <a:lnTo>
                      <a:pt x="33534" y="57876"/>
                    </a:lnTo>
                    <a:lnTo>
                      <a:pt x="33534" y="77871"/>
                    </a:lnTo>
                    <a:lnTo>
                      <a:pt x="33166" y="77369"/>
                    </a:lnTo>
                    <a:cubicBezTo>
                      <a:pt x="30938" y="74786"/>
                      <a:pt x="29140" y="73292"/>
                      <a:pt x="27737" y="72999"/>
                    </a:cubicBezTo>
                    <a:lnTo>
                      <a:pt x="14072" y="72999"/>
                    </a:lnTo>
                    <a:lnTo>
                      <a:pt x="14072" y="126924"/>
                    </a:lnTo>
                    <a:lnTo>
                      <a:pt x="0" y="126924"/>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3" name="Shape 48">
                <a:extLst>
                  <a:ext uri="{FF2B5EF4-FFF2-40B4-BE49-F238E27FC236}">
                    <a16:creationId xmlns:a16="http://schemas.microsoft.com/office/drawing/2014/main" xmlns="" id="{A2B6DDC5-C853-4333-96D9-826035B4BA04}"/>
                  </a:ext>
                </a:extLst>
              </p:cNvPr>
              <p:cNvSpPr/>
              <p:nvPr/>
            </p:nvSpPr>
            <p:spPr>
              <a:xfrm>
                <a:off x="5597604" y="9909821"/>
                <a:ext cx="48926" cy="125902"/>
              </a:xfrm>
              <a:custGeom>
                <a:avLst/>
                <a:gdLst/>
                <a:ahLst/>
                <a:cxnLst/>
                <a:rect l="0" t="0" r="0" b="0"/>
                <a:pathLst>
                  <a:path w="48926" h="125902">
                    <a:moveTo>
                      <a:pt x="0" y="0"/>
                    </a:moveTo>
                    <a:lnTo>
                      <a:pt x="11837" y="1651"/>
                    </a:lnTo>
                    <a:cubicBezTo>
                      <a:pt x="27855" y="6821"/>
                      <a:pt x="34677" y="18948"/>
                      <a:pt x="34677" y="33255"/>
                    </a:cubicBezTo>
                    <a:cubicBezTo>
                      <a:pt x="34677" y="51340"/>
                      <a:pt x="23108" y="62719"/>
                      <a:pt x="9836" y="67532"/>
                    </a:cubicBezTo>
                    <a:lnTo>
                      <a:pt x="9836" y="67735"/>
                    </a:lnTo>
                    <a:cubicBezTo>
                      <a:pt x="13875" y="69666"/>
                      <a:pt x="28302" y="93351"/>
                      <a:pt x="48926" y="125902"/>
                    </a:cubicBezTo>
                    <a:lnTo>
                      <a:pt x="32150" y="125902"/>
                    </a:lnTo>
                    <a:cubicBezTo>
                      <a:pt x="21952" y="109728"/>
                      <a:pt x="13868" y="96539"/>
                      <a:pt x="7632" y="87247"/>
                    </a:cubicBezTo>
                    <a:lnTo>
                      <a:pt x="0" y="76849"/>
                    </a:lnTo>
                    <a:lnTo>
                      <a:pt x="0" y="56854"/>
                    </a:lnTo>
                    <a:lnTo>
                      <a:pt x="12016" y="52103"/>
                    </a:lnTo>
                    <a:cubicBezTo>
                      <a:pt x="16665" y="47603"/>
                      <a:pt x="19462" y="41440"/>
                      <a:pt x="19462" y="34792"/>
                    </a:cubicBezTo>
                    <a:cubicBezTo>
                      <a:pt x="19462" y="25695"/>
                      <a:pt x="15776" y="17449"/>
                      <a:pt x="5393" y="13895"/>
                    </a:cubicBezTo>
                    <a:lnTo>
                      <a:pt x="0" y="13111"/>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4" name="Shape 49">
                <a:extLst>
                  <a:ext uri="{FF2B5EF4-FFF2-40B4-BE49-F238E27FC236}">
                    <a16:creationId xmlns:a16="http://schemas.microsoft.com/office/drawing/2014/main" xmlns="" id="{ADC12B98-A545-4EAB-8E9E-59CC369651AC}"/>
                  </a:ext>
                </a:extLst>
              </p:cNvPr>
              <p:cNvSpPr/>
              <p:nvPr/>
            </p:nvSpPr>
            <p:spPr>
              <a:xfrm>
                <a:off x="5657115" y="9942374"/>
                <a:ext cx="36703" cy="94069"/>
              </a:xfrm>
              <a:custGeom>
                <a:avLst/>
                <a:gdLst/>
                <a:ahLst/>
                <a:cxnLst/>
                <a:rect l="0" t="0" r="0" b="0"/>
                <a:pathLst>
                  <a:path w="36703" h="94069">
                    <a:moveTo>
                      <a:pt x="36703" y="0"/>
                    </a:moveTo>
                    <a:lnTo>
                      <a:pt x="36703" y="12098"/>
                    </a:lnTo>
                    <a:lnTo>
                      <a:pt x="21149" y="19644"/>
                    </a:lnTo>
                    <a:cubicBezTo>
                      <a:pt x="17345" y="24436"/>
                      <a:pt x="15227" y="31035"/>
                      <a:pt x="15227" y="38254"/>
                    </a:cubicBezTo>
                    <a:lnTo>
                      <a:pt x="36703" y="38254"/>
                    </a:lnTo>
                    <a:lnTo>
                      <a:pt x="36703" y="50192"/>
                    </a:lnTo>
                    <a:lnTo>
                      <a:pt x="15049" y="50192"/>
                    </a:lnTo>
                    <a:cubicBezTo>
                      <a:pt x="15049" y="63213"/>
                      <a:pt x="20679" y="75133"/>
                      <a:pt x="32023" y="80280"/>
                    </a:cubicBezTo>
                    <a:lnTo>
                      <a:pt x="36703" y="81226"/>
                    </a:lnTo>
                    <a:lnTo>
                      <a:pt x="36703" y="94069"/>
                    </a:lnTo>
                    <a:lnTo>
                      <a:pt x="23735" y="91253"/>
                    </a:lnTo>
                    <a:cubicBezTo>
                      <a:pt x="7808" y="83476"/>
                      <a:pt x="0" y="65483"/>
                      <a:pt x="0" y="45975"/>
                    </a:cubicBezTo>
                    <a:cubicBezTo>
                      <a:pt x="0" y="26173"/>
                      <a:pt x="8465" y="10178"/>
                      <a:pt x="21946" y="3418"/>
                    </a:cubicBezTo>
                    <a:lnTo>
                      <a:pt x="36703"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5" name="Shape 50">
                <a:extLst>
                  <a:ext uri="{FF2B5EF4-FFF2-40B4-BE49-F238E27FC236}">
                    <a16:creationId xmlns:a16="http://schemas.microsoft.com/office/drawing/2014/main" xmlns="" id="{3550DF1C-ABE7-4187-AEC2-107155227BF3}"/>
                  </a:ext>
                </a:extLst>
              </p:cNvPr>
              <p:cNvSpPr/>
              <p:nvPr/>
            </p:nvSpPr>
            <p:spPr>
              <a:xfrm>
                <a:off x="5693818" y="10018778"/>
                <a:ext cx="34379" cy="18898"/>
              </a:xfrm>
              <a:custGeom>
                <a:avLst/>
                <a:gdLst/>
                <a:ahLst/>
                <a:cxnLst/>
                <a:rect l="0" t="0" r="0" b="0"/>
                <a:pathLst>
                  <a:path w="34379" h="18898">
                    <a:moveTo>
                      <a:pt x="30150" y="0"/>
                    </a:moveTo>
                    <a:lnTo>
                      <a:pt x="34379" y="9627"/>
                    </a:lnTo>
                    <a:cubicBezTo>
                      <a:pt x="27813" y="15037"/>
                      <a:pt x="16281" y="18898"/>
                      <a:pt x="5677" y="18898"/>
                    </a:cubicBezTo>
                    <a:lnTo>
                      <a:pt x="0" y="17665"/>
                    </a:lnTo>
                    <a:lnTo>
                      <a:pt x="0" y="4821"/>
                    </a:lnTo>
                    <a:lnTo>
                      <a:pt x="8572" y="6554"/>
                    </a:lnTo>
                    <a:cubicBezTo>
                      <a:pt x="16281" y="6554"/>
                      <a:pt x="24740" y="3455"/>
                      <a:pt x="3015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6" name="Shape 51">
                <a:extLst>
                  <a:ext uri="{FF2B5EF4-FFF2-40B4-BE49-F238E27FC236}">
                    <a16:creationId xmlns:a16="http://schemas.microsoft.com/office/drawing/2014/main" xmlns="" id="{9EDEC538-623B-4571-BA95-2303695F480F}"/>
                  </a:ext>
                </a:extLst>
              </p:cNvPr>
              <p:cNvSpPr/>
              <p:nvPr/>
            </p:nvSpPr>
            <p:spPr>
              <a:xfrm>
                <a:off x="5693818" y="9942312"/>
                <a:ext cx="36716" cy="50254"/>
              </a:xfrm>
              <a:custGeom>
                <a:avLst/>
                <a:gdLst/>
                <a:ahLst/>
                <a:cxnLst/>
                <a:rect l="0" t="0" r="0" b="0"/>
                <a:pathLst>
                  <a:path w="36716" h="50254">
                    <a:moveTo>
                      <a:pt x="267" y="0"/>
                    </a:moveTo>
                    <a:cubicBezTo>
                      <a:pt x="23775" y="0"/>
                      <a:pt x="36716" y="18695"/>
                      <a:pt x="36716" y="47003"/>
                    </a:cubicBezTo>
                    <a:lnTo>
                      <a:pt x="36716" y="50254"/>
                    </a:lnTo>
                    <a:lnTo>
                      <a:pt x="0" y="50254"/>
                    </a:lnTo>
                    <a:lnTo>
                      <a:pt x="0" y="38316"/>
                    </a:lnTo>
                    <a:lnTo>
                      <a:pt x="21476" y="38316"/>
                    </a:lnTo>
                    <a:cubicBezTo>
                      <a:pt x="21476" y="25616"/>
                      <a:pt x="14351" y="11926"/>
                      <a:pt x="483" y="11926"/>
                    </a:cubicBezTo>
                    <a:lnTo>
                      <a:pt x="0" y="12160"/>
                    </a:lnTo>
                    <a:lnTo>
                      <a:pt x="0" y="62"/>
                    </a:lnTo>
                    <a:lnTo>
                      <a:pt x="26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7" name="Shape 52">
                <a:extLst>
                  <a:ext uri="{FF2B5EF4-FFF2-40B4-BE49-F238E27FC236}">
                    <a16:creationId xmlns:a16="http://schemas.microsoft.com/office/drawing/2014/main" xmlns="" id="{6F296AEA-6446-460E-8BA4-ED71D1F04E22}"/>
                  </a:ext>
                </a:extLst>
              </p:cNvPr>
              <p:cNvSpPr/>
              <p:nvPr/>
            </p:nvSpPr>
            <p:spPr>
              <a:xfrm>
                <a:off x="5745921" y="9944115"/>
                <a:ext cx="38049" cy="92194"/>
              </a:xfrm>
              <a:custGeom>
                <a:avLst/>
                <a:gdLst/>
                <a:ahLst/>
                <a:cxnLst/>
                <a:rect l="0" t="0" r="0" b="0"/>
                <a:pathLst>
                  <a:path w="38049" h="92194">
                    <a:moveTo>
                      <a:pt x="38049" y="0"/>
                    </a:moveTo>
                    <a:lnTo>
                      <a:pt x="38049" y="12443"/>
                    </a:lnTo>
                    <a:lnTo>
                      <a:pt x="34970" y="13053"/>
                    </a:lnTo>
                    <a:cubicBezTo>
                      <a:pt x="23027" y="18031"/>
                      <a:pt x="14262" y="30025"/>
                      <a:pt x="14262" y="46341"/>
                    </a:cubicBezTo>
                    <a:cubicBezTo>
                      <a:pt x="14262" y="61801"/>
                      <a:pt x="20641" y="73895"/>
                      <a:pt x="33834" y="78976"/>
                    </a:cubicBezTo>
                    <a:lnTo>
                      <a:pt x="38049" y="79687"/>
                    </a:lnTo>
                    <a:lnTo>
                      <a:pt x="38049" y="92194"/>
                    </a:lnTo>
                    <a:lnTo>
                      <a:pt x="28766" y="90748"/>
                    </a:lnTo>
                    <a:cubicBezTo>
                      <a:pt x="12023" y="85097"/>
                      <a:pt x="0" y="70853"/>
                      <a:pt x="0" y="47307"/>
                    </a:cubicBezTo>
                    <a:cubicBezTo>
                      <a:pt x="0" y="26057"/>
                      <a:pt x="11816" y="9057"/>
                      <a:pt x="28691" y="1885"/>
                    </a:cubicBezTo>
                    <a:lnTo>
                      <a:pt x="3804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8" name="Shape 53">
                <a:extLst>
                  <a:ext uri="{FF2B5EF4-FFF2-40B4-BE49-F238E27FC236}">
                    <a16:creationId xmlns:a16="http://schemas.microsoft.com/office/drawing/2014/main" xmlns="" id="{DFDC98B1-5665-47EF-981E-EAB62BC6A567}"/>
                  </a:ext>
                </a:extLst>
              </p:cNvPr>
              <p:cNvSpPr/>
              <p:nvPr/>
            </p:nvSpPr>
            <p:spPr>
              <a:xfrm>
                <a:off x="5783970" y="9899347"/>
                <a:ext cx="37833" cy="138328"/>
              </a:xfrm>
              <a:custGeom>
                <a:avLst/>
                <a:gdLst/>
                <a:ahLst/>
                <a:cxnLst/>
                <a:rect l="0" t="0" r="0" b="0"/>
                <a:pathLst>
                  <a:path w="37833" h="138328">
                    <a:moveTo>
                      <a:pt x="23787" y="0"/>
                    </a:moveTo>
                    <a:lnTo>
                      <a:pt x="37833" y="0"/>
                    </a:lnTo>
                    <a:lnTo>
                      <a:pt x="37833" y="131763"/>
                    </a:lnTo>
                    <a:cubicBezTo>
                      <a:pt x="32245" y="135013"/>
                      <a:pt x="21666" y="138328"/>
                      <a:pt x="8763" y="138328"/>
                    </a:cubicBezTo>
                    <a:lnTo>
                      <a:pt x="0" y="136962"/>
                    </a:lnTo>
                    <a:lnTo>
                      <a:pt x="0" y="124454"/>
                    </a:lnTo>
                    <a:lnTo>
                      <a:pt x="11265" y="126352"/>
                    </a:lnTo>
                    <a:cubicBezTo>
                      <a:pt x="15887" y="126352"/>
                      <a:pt x="20891" y="125413"/>
                      <a:pt x="23787" y="124040"/>
                    </a:cubicBezTo>
                    <a:lnTo>
                      <a:pt x="23787" y="57594"/>
                    </a:lnTo>
                    <a:cubicBezTo>
                      <a:pt x="20117" y="56261"/>
                      <a:pt x="16853" y="55283"/>
                      <a:pt x="9715" y="55283"/>
                    </a:cubicBezTo>
                    <a:lnTo>
                      <a:pt x="0" y="57210"/>
                    </a:lnTo>
                    <a:lnTo>
                      <a:pt x="0" y="44768"/>
                    </a:lnTo>
                    <a:lnTo>
                      <a:pt x="8953" y="42964"/>
                    </a:lnTo>
                    <a:cubicBezTo>
                      <a:pt x="15494" y="42964"/>
                      <a:pt x="20117" y="43535"/>
                      <a:pt x="23787" y="44475"/>
                    </a:cubicBezTo>
                    <a:lnTo>
                      <a:pt x="2378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59" name="Shape 54">
                <a:extLst>
                  <a:ext uri="{FF2B5EF4-FFF2-40B4-BE49-F238E27FC236}">
                    <a16:creationId xmlns:a16="http://schemas.microsoft.com/office/drawing/2014/main" xmlns="" id="{6977CC4B-545C-442D-AF1D-36B1FB5E2D12}"/>
                  </a:ext>
                </a:extLst>
              </p:cNvPr>
              <p:cNvSpPr/>
              <p:nvPr/>
            </p:nvSpPr>
            <p:spPr>
              <a:xfrm>
                <a:off x="5890222" y="9944114"/>
                <a:ext cx="38030" cy="92197"/>
              </a:xfrm>
              <a:custGeom>
                <a:avLst/>
                <a:gdLst/>
                <a:ahLst/>
                <a:cxnLst/>
                <a:rect l="0" t="0" r="0" b="0"/>
                <a:pathLst>
                  <a:path w="38030" h="92197">
                    <a:moveTo>
                      <a:pt x="38030" y="0"/>
                    </a:moveTo>
                    <a:lnTo>
                      <a:pt x="38030" y="12447"/>
                    </a:lnTo>
                    <a:lnTo>
                      <a:pt x="34966" y="13054"/>
                    </a:lnTo>
                    <a:cubicBezTo>
                      <a:pt x="23009" y="18031"/>
                      <a:pt x="14237" y="30026"/>
                      <a:pt x="14237" y="46342"/>
                    </a:cubicBezTo>
                    <a:cubicBezTo>
                      <a:pt x="14237" y="61802"/>
                      <a:pt x="20631" y="73896"/>
                      <a:pt x="33825" y="78977"/>
                    </a:cubicBezTo>
                    <a:lnTo>
                      <a:pt x="38030" y="79686"/>
                    </a:lnTo>
                    <a:lnTo>
                      <a:pt x="38030" y="92197"/>
                    </a:lnTo>
                    <a:lnTo>
                      <a:pt x="28750" y="90749"/>
                    </a:lnTo>
                    <a:cubicBezTo>
                      <a:pt x="12023" y="85098"/>
                      <a:pt x="0" y="70854"/>
                      <a:pt x="0" y="47308"/>
                    </a:cubicBezTo>
                    <a:cubicBezTo>
                      <a:pt x="0" y="26057"/>
                      <a:pt x="11802" y="9058"/>
                      <a:pt x="28670" y="1886"/>
                    </a:cubicBezTo>
                    <a:lnTo>
                      <a:pt x="3803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0" name="Shape 55">
                <a:extLst>
                  <a:ext uri="{FF2B5EF4-FFF2-40B4-BE49-F238E27FC236}">
                    <a16:creationId xmlns:a16="http://schemas.microsoft.com/office/drawing/2014/main" xmlns="" id="{BC27E8F1-FABF-40FF-A376-45EDB77CF8FE}"/>
                  </a:ext>
                </a:extLst>
              </p:cNvPr>
              <p:cNvSpPr/>
              <p:nvPr/>
            </p:nvSpPr>
            <p:spPr>
              <a:xfrm>
                <a:off x="5928252" y="9899347"/>
                <a:ext cx="37827" cy="138328"/>
              </a:xfrm>
              <a:custGeom>
                <a:avLst/>
                <a:gdLst/>
                <a:ahLst/>
                <a:cxnLst/>
                <a:rect l="0" t="0" r="0" b="0"/>
                <a:pathLst>
                  <a:path w="37827" h="138328">
                    <a:moveTo>
                      <a:pt x="23794" y="0"/>
                    </a:moveTo>
                    <a:lnTo>
                      <a:pt x="37827" y="0"/>
                    </a:lnTo>
                    <a:lnTo>
                      <a:pt x="37827" y="131763"/>
                    </a:lnTo>
                    <a:cubicBezTo>
                      <a:pt x="32252" y="135013"/>
                      <a:pt x="21660" y="138328"/>
                      <a:pt x="8744" y="138328"/>
                    </a:cubicBezTo>
                    <a:lnTo>
                      <a:pt x="0" y="136964"/>
                    </a:lnTo>
                    <a:lnTo>
                      <a:pt x="0" y="124453"/>
                    </a:lnTo>
                    <a:lnTo>
                      <a:pt x="11271" y="126352"/>
                    </a:lnTo>
                    <a:cubicBezTo>
                      <a:pt x="15907" y="126352"/>
                      <a:pt x="20898" y="125413"/>
                      <a:pt x="23794" y="124040"/>
                    </a:cubicBezTo>
                    <a:lnTo>
                      <a:pt x="23794" y="57594"/>
                    </a:lnTo>
                    <a:cubicBezTo>
                      <a:pt x="20110" y="56261"/>
                      <a:pt x="16859" y="55283"/>
                      <a:pt x="9747" y="55283"/>
                    </a:cubicBezTo>
                    <a:lnTo>
                      <a:pt x="0" y="57214"/>
                    </a:lnTo>
                    <a:lnTo>
                      <a:pt x="0" y="44767"/>
                    </a:lnTo>
                    <a:lnTo>
                      <a:pt x="8947" y="42964"/>
                    </a:lnTo>
                    <a:cubicBezTo>
                      <a:pt x="15513" y="42964"/>
                      <a:pt x="20110" y="43535"/>
                      <a:pt x="23794" y="44475"/>
                    </a:cubicBezTo>
                    <a:lnTo>
                      <a:pt x="23794"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1" name="Shape 56">
                <a:extLst>
                  <a:ext uri="{FF2B5EF4-FFF2-40B4-BE49-F238E27FC236}">
                    <a16:creationId xmlns:a16="http://schemas.microsoft.com/office/drawing/2014/main" xmlns="" id="{BB842D30-71F5-44D0-BDB6-0CF7DE5E0B58}"/>
                  </a:ext>
                </a:extLst>
              </p:cNvPr>
              <p:cNvSpPr/>
              <p:nvPr/>
            </p:nvSpPr>
            <p:spPr>
              <a:xfrm>
                <a:off x="5986323" y="9942381"/>
                <a:ext cx="36697" cy="94064"/>
              </a:xfrm>
              <a:custGeom>
                <a:avLst/>
                <a:gdLst/>
                <a:ahLst/>
                <a:cxnLst/>
                <a:rect l="0" t="0" r="0" b="0"/>
                <a:pathLst>
                  <a:path w="36697" h="94064">
                    <a:moveTo>
                      <a:pt x="36697" y="0"/>
                    </a:moveTo>
                    <a:lnTo>
                      <a:pt x="36697" y="12088"/>
                    </a:lnTo>
                    <a:lnTo>
                      <a:pt x="21143" y="19637"/>
                    </a:lnTo>
                    <a:cubicBezTo>
                      <a:pt x="17342" y="24430"/>
                      <a:pt x="15227" y="31028"/>
                      <a:pt x="15227" y="38247"/>
                    </a:cubicBezTo>
                    <a:lnTo>
                      <a:pt x="36697" y="38247"/>
                    </a:lnTo>
                    <a:lnTo>
                      <a:pt x="36697" y="50185"/>
                    </a:lnTo>
                    <a:lnTo>
                      <a:pt x="15037" y="50185"/>
                    </a:lnTo>
                    <a:cubicBezTo>
                      <a:pt x="15037" y="63206"/>
                      <a:pt x="20659" y="75126"/>
                      <a:pt x="32010" y="80273"/>
                    </a:cubicBezTo>
                    <a:lnTo>
                      <a:pt x="36697" y="81219"/>
                    </a:lnTo>
                    <a:lnTo>
                      <a:pt x="36697" y="94064"/>
                    </a:lnTo>
                    <a:lnTo>
                      <a:pt x="23725" y="91246"/>
                    </a:lnTo>
                    <a:cubicBezTo>
                      <a:pt x="7801" y="83469"/>
                      <a:pt x="0" y="65476"/>
                      <a:pt x="0" y="45969"/>
                    </a:cubicBezTo>
                    <a:cubicBezTo>
                      <a:pt x="0" y="26166"/>
                      <a:pt x="8458" y="10171"/>
                      <a:pt x="21951" y="3411"/>
                    </a:cubicBezTo>
                    <a:lnTo>
                      <a:pt x="3669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2" name="Shape 57">
                <a:extLst>
                  <a:ext uri="{FF2B5EF4-FFF2-40B4-BE49-F238E27FC236}">
                    <a16:creationId xmlns:a16="http://schemas.microsoft.com/office/drawing/2014/main" xmlns="" id="{016AB7CB-CD09-4BDB-BE00-14FF5932334D}"/>
                  </a:ext>
                </a:extLst>
              </p:cNvPr>
              <p:cNvSpPr/>
              <p:nvPr/>
            </p:nvSpPr>
            <p:spPr>
              <a:xfrm>
                <a:off x="6023019" y="10018778"/>
                <a:ext cx="34373" cy="18898"/>
              </a:xfrm>
              <a:custGeom>
                <a:avLst/>
                <a:gdLst/>
                <a:ahLst/>
                <a:cxnLst/>
                <a:rect l="0" t="0" r="0" b="0"/>
                <a:pathLst>
                  <a:path w="34373" h="18898">
                    <a:moveTo>
                      <a:pt x="30144" y="0"/>
                    </a:moveTo>
                    <a:lnTo>
                      <a:pt x="34373" y="9627"/>
                    </a:lnTo>
                    <a:cubicBezTo>
                      <a:pt x="27832" y="15037"/>
                      <a:pt x="16275" y="18898"/>
                      <a:pt x="5671" y="18898"/>
                    </a:cubicBezTo>
                    <a:lnTo>
                      <a:pt x="0" y="17666"/>
                    </a:lnTo>
                    <a:lnTo>
                      <a:pt x="0" y="4821"/>
                    </a:lnTo>
                    <a:lnTo>
                      <a:pt x="8579" y="6554"/>
                    </a:lnTo>
                    <a:cubicBezTo>
                      <a:pt x="16275" y="6554"/>
                      <a:pt x="24759" y="3455"/>
                      <a:pt x="30144"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3" name="Shape 58">
                <a:extLst>
                  <a:ext uri="{FF2B5EF4-FFF2-40B4-BE49-F238E27FC236}">
                    <a16:creationId xmlns:a16="http://schemas.microsoft.com/office/drawing/2014/main" xmlns="" id="{71C392ED-574D-4295-ABB9-8E83076424BE}"/>
                  </a:ext>
                </a:extLst>
              </p:cNvPr>
              <p:cNvSpPr/>
              <p:nvPr/>
            </p:nvSpPr>
            <p:spPr>
              <a:xfrm>
                <a:off x="6023019" y="9942312"/>
                <a:ext cx="36709" cy="50254"/>
              </a:xfrm>
              <a:custGeom>
                <a:avLst/>
                <a:gdLst/>
                <a:ahLst/>
                <a:cxnLst/>
                <a:rect l="0" t="0" r="0" b="0"/>
                <a:pathLst>
                  <a:path w="36709" h="50254">
                    <a:moveTo>
                      <a:pt x="298" y="0"/>
                    </a:moveTo>
                    <a:cubicBezTo>
                      <a:pt x="23794" y="0"/>
                      <a:pt x="36709" y="18695"/>
                      <a:pt x="36709" y="47003"/>
                    </a:cubicBezTo>
                    <a:lnTo>
                      <a:pt x="36709" y="50254"/>
                    </a:lnTo>
                    <a:lnTo>
                      <a:pt x="0" y="50254"/>
                    </a:lnTo>
                    <a:lnTo>
                      <a:pt x="0" y="38316"/>
                    </a:lnTo>
                    <a:lnTo>
                      <a:pt x="21470" y="38316"/>
                    </a:lnTo>
                    <a:cubicBezTo>
                      <a:pt x="21470" y="25616"/>
                      <a:pt x="14345" y="11926"/>
                      <a:pt x="476" y="11926"/>
                    </a:cubicBezTo>
                    <a:lnTo>
                      <a:pt x="0" y="12157"/>
                    </a:lnTo>
                    <a:lnTo>
                      <a:pt x="0" y="69"/>
                    </a:lnTo>
                    <a:lnTo>
                      <a:pt x="298"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4" name="Shape 59">
                <a:extLst>
                  <a:ext uri="{FF2B5EF4-FFF2-40B4-BE49-F238E27FC236}">
                    <a16:creationId xmlns:a16="http://schemas.microsoft.com/office/drawing/2014/main" xmlns="" id="{2181E841-A0FD-4D59-87F9-F28FF47E8815}"/>
                  </a:ext>
                </a:extLst>
              </p:cNvPr>
              <p:cNvSpPr/>
              <p:nvPr/>
            </p:nvSpPr>
            <p:spPr>
              <a:xfrm>
                <a:off x="6131949" y="9908791"/>
                <a:ext cx="37389" cy="126924"/>
              </a:xfrm>
              <a:custGeom>
                <a:avLst/>
                <a:gdLst/>
                <a:ahLst/>
                <a:cxnLst/>
                <a:rect l="0" t="0" r="0" b="0"/>
                <a:pathLst>
                  <a:path w="37389" h="126924">
                    <a:moveTo>
                      <a:pt x="0" y="0"/>
                    </a:moveTo>
                    <a:lnTo>
                      <a:pt x="35446" y="0"/>
                    </a:lnTo>
                    <a:lnTo>
                      <a:pt x="37389" y="358"/>
                    </a:lnTo>
                    <a:lnTo>
                      <a:pt x="37389" y="15265"/>
                    </a:lnTo>
                    <a:lnTo>
                      <a:pt x="30239" y="13081"/>
                    </a:lnTo>
                    <a:lnTo>
                      <a:pt x="14084" y="13081"/>
                    </a:lnTo>
                    <a:lnTo>
                      <a:pt x="14084" y="55461"/>
                    </a:lnTo>
                    <a:lnTo>
                      <a:pt x="30442" y="55461"/>
                    </a:lnTo>
                    <a:lnTo>
                      <a:pt x="37389" y="52982"/>
                    </a:lnTo>
                    <a:lnTo>
                      <a:pt x="37389" y="69462"/>
                    </a:lnTo>
                    <a:lnTo>
                      <a:pt x="34099" y="68390"/>
                    </a:lnTo>
                    <a:lnTo>
                      <a:pt x="14084" y="68390"/>
                    </a:lnTo>
                    <a:lnTo>
                      <a:pt x="14084" y="113856"/>
                    </a:lnTo>
                    <a:lnTo>
                      <a:pt x="32957" y="113856"/>
                    </a:lnTo>
                    <a:lnTo>
                      <a:pt x="37389" y="112389"/>
                    </a:lnTo>
                    <a:lnTo>
                      <a:pt x="37389" y="126030"/>
                    </a:lnTo>
                    <a:lnTo>
                      <a:pt x="31775" y="126924"/>
                    </a:lnTo>
                    <a:lnTo>
                      <a:pt x="0" y="126924"/>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5" name="Shape 60">
                <a:extLst>
                  <a:ext uri="{FF2B5EF4-FFF2-40B4-BE49-F238E27FC236}">
                    <a16:creationId xmlns:a16="http://schemas.microsoft.com/office/drawing/2014/main" xmlns="" id="{BC03AFE2-4965-4D63-B498-6CB99D3DBE28}"/>
                  </a:ext>
                </a:extLst>
              </p:cNvPr>
              <p:cNvSpPr/>
              <p:nvPr/>
            </p:nvSpPr>
            <p:spPr>
              <a:xfrm>
                <a:off x="6169338" y="9909149"/>
                <a:ext cx="38722" cy="125672"/>
              </a:xfrm>
              <a:custGeom>
                <a:avLst/>
                <a:gdLst/>
                <a:ahLst/>
                <a:cxnLst/>
                <a:rect l="0" t="0" r="0" b="0"/>
                <a:pathLst>
                  <a:path w="38722" h="125672">
                    <a:moveTo>
                      <a:pt x="0" y="0"/>
                    </a:moveTo>
                    <a:lnTo>
                      <a:pt x="12998" y="2395"/>
                    </a:lnTo>
                    <a:cubicBezTo>
                      <a:pt x="25575" y="7622"/>
                      <a:pt x="31204" y="19428"/>
                      <a:pt x="31204" y="30249"/>
                    </a:cubicBezTo>
                    <a:cubicBezTo>
                      <a:pt x="31204" y="43355"/>
                      <a:pt x="25032" y="53744"/>
                      <a:pt x="13691" y="58379"/>
                    </a:cubicBezTo>
                    <a:lnTo>
                      <a:pt x="13691" y="58582"/>
                    </a:lnTo>
                    <a:cubicBezTo>
                      <a:pt x="25603" y="60513"/>
                      <a:pt x="38722" y="72451"/>
                      <a:pt x="38722" y="89393"/>
                    </a:cubicBezTo>
                    <a:cubicBezTo>
                      <a:pt x="38722" y="102261"/>
                      <a:pt x="32972" y="116737"/>
                      <a:pt x="15705" y="123171"/>
                    </a:cubicBezTo>
                    <a:lnTo>
                      <a:pt x="0" y="125672"/>
                    </a:lnTo>
                    <a:lnTo>
                      <a:pt x="0" y="112031"/>
                    </a:lnTo>
                    <a:lnTo>
                      <a:pt x="16151" y="106687"/>
                    </a:lnTo>
                    <a:cubicBezTo>
                      <a:pt x="20847" y="102439"/>
                      <a:pt x="23304" y="96505"/>
                      <a:pt x="23304" y="89761"/>
                    </a:cubicBezTo>
                    <a:cubicBezTo>
                      <a:pt x="23304" y="83696"/>
                      <a:pt x="20704" y="78264"/>
                      <a:pt x="16080" y="74348"/>
                    </a:cubicBezTo>
                    <a:lnTo>
                      <a:pt x="0" y="69104"/>
                    </a:lnTo>
                    <a:lnTo>
                      <a:pt x="0" y="52624"/>
                    </a:lnTo>
                    <a:lnTo>
                      <a:pt x="8701" y="49519"/>
                    </a:lnTo>
                    <a:cubicBezTo>
                      <a:pt x="13036" y="45813"/>
                      <a:pt x="15977" y="40276"/>
                      <a:pt x="15977" y="32954"/>
                    </a:cubicBezTo>
                    <a:cubicBezTo>
                      <a:pt x="15977" y="26591"/>
                      <a:pt x="14151" y="21534"/>
                      <a:pt x="10347" y="18066"/>
                    </a:cubicBezTo>
                    <a:lnTo>
                      <a:pt x="0" y="14907"/>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6" name="Shape 472">
                <a:extLst>
                  <a:ext uri="{FF2B5EF4-FFF2-40B4-BE49-F238E27FC236}">
                    <a16:creationId xmlns:a16="http://schemas.microsoft.com/office/drawing/2014/main" xmlns="" id="{0A7C1EA9-2F78-4316-A31C-7EF0D9FCB37E}"/>
                  </a:ext>
                </a:extLst>
              </p:cNvPr>
              <p:cNvSpPr/>
              <p:nvPr/>
            </p:nvSpPr>
            <p:spPr>
              <a:xfrm>
                <a:off x="6231738" y="9944608"/>
                <a:ext cx="14059" cy="91109"/>
              </a:xfrm>
              <a:custGeom>
                <a:avLst/>
                <a:gdLst/>
                <a:ahLst/>
                <a:cxnLst/>
                <a:rect l="0" t="0" r="0" b="0"/>
                <a:pathLst>
                  <a:path w="14059" h="91109">
                    <a:moveTo>
                      <a:pt x="0" y="0"/>
                    </a:moveTo>
                    <a:lnTo>
                      <a:pt x="14059" y="0"/>
                    </a:lnTo>
                    <a:lnTo>
                      <a:pt x="14059" y="91109"/>
                    </a:lnTo>
                    <a:lnTo>
                      <a:pt x="0" y="91109"/>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7" name="Shape 62">
                <a:extLst>
                  <a:ext uri="{FF2B5EF4-FFF2-40B4-BE49-F238E27FC236}">
                    <a16:creationId xmlns:a16="http://schemas.microsoft.com/office/drawing/2014/main" xmlns="" id="{76752E3C-4E11-4ABA-92AA-DCDA3316237A}"/>
                  </a:ext>
                </a:extLst>
              </p:cNvPr>
              <p:cNvSpPr/>
              <p:nvPr/>
            </p:nvSpPr>
            <p:spPr>
              <a:xfrm>
                <a:off x="6228855" y="9905924"/>
                <a:ext cx="19634" cy="19609"/>
              </a:xfrm>
              <a:custGeom>
                <a:avLst/>
                <a:gdLst/>
                <a:ahLst/>
                <a:cxnLst/>
                <a:rect l="0" t="0" r="0" b="0"/>
                <a:pathLst>
                  <a:path w="19634" h="19609">
                    <a:moveTo>
                      <a:pt x="9830" y="0"/>
                    </a:moveTo>
                    <a:cubicBezTo>
                      <a:pt x="15215" y="0"/>
                      <a:pt x="19634" y="4407"/>
                      <a:pt x="19634" y="9817"/>
                    </a:cubicBezTo>
                    <a:cubicBezTo>
                      <a:pt x="19634" y="15202"/>
                      <a:pt x="15215" y="19609"/>
                      <a:pt x="9830" y="19609"/>
                    </a:cubicBezTo>
                    <a:cubicBezTo>
                      <a:pt x="4419" y="19609"/>
                      <a:pt x="0" y="15202"/>
                      <a:pt x="0" y="9817"/>
                    </a:cubicBezTo>
                    <a:cubicBezTo>
                      <a:pt x="0" y="4407"/>
                      <a:pt x="4419" y="0"/>
                      <a:pt x="983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8" name="Shape 63">
                <a:extLst>
                  <a:ext uri="{FF2B5EF4-FFF2-40B4-BE49-F238E27FC236}">
                    <a16:creationId xmlns:a16="http://schemas.microsoft.com/office/drawing/2014/main" xmlns="" id="{E51A2BCF-BE6B-443B-87A9-7C3F363993C8}"/>
                  </a:ext>
                </a:extLst>
              </p:cNvPr>
              <p:cNvSpPr/>
              <p:nvPr/>
            </p:nvSpPr>
            <p:spPr>
              <a:xfrm>
                <a:off x="6273541" y="9899345"/>
                <a:ext cx="37364" cy="138341"/>
              </a:xfrm>
              <a:custGeom>
                <a:avLst/>
                <a:gdLst/>
                <a:ahLst/>
                <a:cxnLst/>
                <a:rect l="0" t="0" r="0" b="0"/>
                <a:pathLst>
                  <a:path w="37364" h="138341">
                    <a:moveTo>
                      <a:pt x="0" y="0"/>
                    </a:moveTo>
                    <a:lnTo>
                      <a:pt x="14046" y="0"/>
                    </a:lnTo>
                    <a:lnTo>
                      <a:pt x="14046" y="47181"/>
                    </a:lnTo>
                    <a:cubicBezTo>
                      <a:pt x="20422" y="44691"/>
                      <a:pt x="26962" y="42964"/>
                      <a:pt x="34684" y="42964"/>
                    </a:cubicBezTo>
                    <a:lnTo>
                      <a:pt x="37364" y="43448"/>
                    </a:lnTo>
                    <a:lnTo>
                      <a:pt x="37364" y="56971"/>
                    </a:lnTo>
                    <a:lnTo>
                      <a:pt x="32741" y="56058"/>
                    </a:lnTo>
                    <a:cubicBezTo>
                      <a:pt x="23101" y="56058"/>
                      <a:pt x="18097" y="58763"/>
                      <a:pt x="14046" y="60668"/>
                    </a:cubicBezTo>
                    <a:lnTo>
                      <a:pt x="14046" y="123672"/>
                    </a:lnTo>
                    <a:cubicBezTo>
                      <a:pt x="18097" y="125413"/>
                      <a:pt x="22542" y="126174"/>
                      <a:pt x="28511" y="126174"/>
                    </a:cubicBezTo>
                    <a:lnTo>
                      <a:pt x="37364" y="124101"/>
                    </a:lnTo>
                    <a:lnTo>
                      <a:pt x="37364" y="136181"/>
                    </a:lnTo>
                    <a:lnTo>
                      <a:pt x="25426" y="138341"/>
                    </a:lnTo>
                    <a:cubicBezTo>
                      <a:pt x="12713" y="138341"/>
                      <a:pt x="4039" y="135230"/>
                      <a:pt x="0" y="132524"/>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69" name="Shape 64">
                <a:extLst>
                  <a:ext uri="{FF2B5EF4-FFF2-40B4-BE49-F238E27FC236}">
                    <a16:creationId xmlns:a16="http://schemas.microsoft.com/office/drawing/2014/main" xmlns="" id="{3615B739-12ED-4C74-AF00-83C37447D3F0}"/>
                  </a:ext>
                </a:extLst>
              </p:cNvPr>
              <p:cNvSpPr/>
              <p:nvPr/>
            </p:nvSpPr>
            <p:spPr>
              <a:xfrm>
                <a:off x="6310905" y="9942793"/>
                <a:ext cx="37389" cy="92733"/>
              </a:xfrm>
              <a:custGeom>
                <a:avLst/>
                <a:gdLst/>
                <a:ahLst/>
                <a:cxnLst/>
                <a:rect l="0" t="0" r="0" b="0"/>
                <a:pathLst>
                  <a:path w="37389" h="92733">
                    <a:moveTo>
                      <a:pt x="0" y="0"/>
                    </a:moveTo>
                    <a:lnTo>
                      <a:pt x="12432" y="2243"/>
                    </a:lnTo>
                    <a:cubicBezTo>
                      <a:pt x="26651" y="7720"/>
                      <a:pt x="37389" y="21510"/>
                      <a:pt x="37389" y="44207"/>
                    </a:cubicBezTo>
                    <a:cubicBezTo>
                      <a:pt x="37389" y="68191"/>
                      <a:pt x="24587" y="84710"/>
                      <a:pt x="6978" y="91470"/>
                    </a:cubicBezTo>
                    <a:lnTo>
                      <a:pt x="0" y="92733"/>
                    </a:lnTo>
                    <a:lnTo>
                      <a:pt x="0" y="80653"/>
                    </a:lnTo>
                    <a:lnTo>
                      <a:pt x="3729" y="79780"/>
                    </a:lnTo>
                    <a:cubicBezTo>
                      <a:pt x="15295" y="74078"/>
                      <a:pt x="23317" y="60686"/>
                      <a:pt x="23317" y="44779"/>
                    </a:cubicBezTo>
                    <a:cubicBezTo>
                      <a:pt x="23317" y="30625"/>
                      <a:pt x="17795" y="19607"/>
                      <a:pt x="7388" y="14983"/>
                    </a:cubicBezTo>
                    <a:lnTo>
                      <a:pt x="0" y="13523"/>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0" name="Shape 65">
                <a:extLst>
                  <a:ext uri="{FF2B5EF4-FFF2-40B4-BE49-F238E27FC236}">
                    <a16:creationId xmlns:a16="http://schemas.microsoft.com/office/drawing/2014/main" xmlns="" id="{4BD7A595-75FD-45B1-9A57-0973ABAD1FF4}"/>
                  </a:ext>
                </a:extLst>
              </p:cNvPr>
              <p:cNvSpPr/>
              <p:nvPr/>
            </p:nvSpPr>
            <p:spPr>
              <a:xfrm>
                <a:off x="6368489" y="9899339"/>
                <a:ext cx="28143" cy="138341"/>
              </a:xfrm>
              <a:custGeom>
                <a:avLst/>
                <a:gdLst/>
                <a:ahLst/>
                <a:cxnLst/>
                <a:rect l="0" t="0" r="0" b="0"/>
                <a:pathLst>
                  <a:path w="28143" h="138341">
                    <a:moveTo>
                      <a:pt x="0" y="0"/>
                    </a:moveTo>
                    <a:lnTo>
                      <a:pt x="14084" y="0"/>
                    </a:lnTo>
                    <a:lnTo>
                      <a:pt x="14084" y="115201"/>
                    </a:lnTo>
                    <a:cubicBezTo>
                      <a:pt x="14084" y="123851"/>
                      <a:pt x="16180" y="125590"/>
                      <a:pt x="21577" y="125590"/>
                    </a:cubicBezTo>
                    <a:cubicBezTo>
                      <a:pt x="22542" y="125590"/>
                      <a:pt x="24079" y="125590"/>
                      <a:pt x="26403" y="125044"/>
                    </a:cubicBezTo>
                    <a:lnTo>
                      <a:pt x="28143" y="135242"/>
                    </a:lnTo>
                    <a:cubicBezTo>
                      <a:pt x="23889" y="137351"/>
                      <a:pt x="20638" y="138341"/>
                      <a:pt x="15989" y="138341"/>
                    </a:cubicBezTo>
                    <a:cubicBezTo>
                      <a:pt x="4826" y="138341"/>
                      <a:pt x="0" y="131204"/>
                      <a:pt x="0" y="121527"/>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1" name="Shape 473">
                <a:extLst>
                  <a:ext uri="{FF2B5EF4-FFF2-40B4-BE49-F238E27FC236}">
                    <a16:creationId xmlns:a16="http://schemas.microsoft.com/office/drawing/2014/main" xmlns="" id="{C80BA4C1-E687-4585-9827-C01EE4147EFA}"/>
                  </a:ext>
                </a:extLst>
              </p:cNvPr>
              <p:cNvSpPr/>
              <p:nvPr/>
            </p:nvSpPr>
            <p:spPr>
              <a:xfrm>
                <a:off x="6414529" y="9944608"/>
                <a:ext cx="14059" cy="91109"/>
              </a:xfrm>
              <a:custGeom>
                <a:avLst/>
                <a:gdLst/>
                <a:ahLst/>
                <a:cxnLst/>
                <a:rect l="0" t="0" r="0" b="0"/>
                <a:pathLst>
                  <a:path w="14059" h="91109">
                    <a:moveTo>
                      <a:pt x="0" y="0"/>
                    </a:moveTo>
                    <a:lnTo>
                      <a:pt x="14059" y="0"/>
                    </a:lnTo>
                    <a:lnTo>
                      <a:pt x="14059" y="91109"/>
                    </a:lnTo>
                    <a:lnTo>
                      <a:pt x="0" y="91109"/>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2" name="Shape 67">
                <a:extLst>
                  <a:ext uri="{FF2B5EF4-FFF2-40B4-BE49-F238E27FC236}">
                    <a16:creationId xmlns:a16="http://schemas.microsoft.com/office/drawing/2014/main" xmlns="" id="{CA5C1892-AAEC-4897-9A2A-A5D5782FEC22}"/>
                  </a:ext>
                </a:extLst>
              </p:cNvPr>
              <p:cNvSpPr/>
              <p:nvPr/>
            </p:nvSpPr>
            <p:spPr>
              <a:xfrm>
                <a:off x="6411646" y="9905924"/>
                <a:ext cx="19647" cy="19609"/>
              </a:xfrm>
              <a:custGeom>
                <a:avLst/>
                <a:gdLst/>
                <a:ahLst/>
                <a:cxnLst/>
                <a:rect l="0" t="0" r="0" b="0"/>
                <a:pathLst>
                  <a:path w="19647" h="19609">
                    <a:moveTo>
                      <a:pt x="9830" y="0"/>
                    </a:moveTo>
                    <a:cubicBezTo>
                      <a:pt x="15215" y="0"/>
                      <a:pt x="19647" y="4407"/>
                      <a:pt x="19647" y="9817"/>
                    </a:cubicBezTo>
                    <a:cubicBezTo>
                      <a:pt x="19647" y="15202"/>
                      <a:pt x="15215" y="19609"/>
                      <a:pt x="9830" y="19609"/>
                    </a:cubicBezTo>
                    <a:cubicBezTo>
                      <a:pt x="4445" y="19609"/>
                      <a:pt x="0" y="15202"/>
                      <a:pt x="0" y="9817"/>
                    </a:cubicBezTo>
                    <a:cubicBezTo>
                      <a:pt x="0" y="4407"/>
                      <a:pt x="4445" y="0"/>
                      <a:pt x="9830"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3" name="Shape 68">
                <a:extLst>
                  <a:ext uri="{FF2B5EF4-FFF2-40B4-BE49-F238E27FC236}">
                    <a16:creationId xmlns:a16="http://schemas.microsoft.com/office/drawing/2014/main" xmlns="" id="{FBDF524A-E4DA-40B9-849A-323A53CAA014}"/>
                  </a:ext>
                </a:extLst>
              </p:cNvPr>
              <p:cNvSpPr/>
              <p:nvPr/>
            </p:nvSpPr>
            <p:spPr>
              <a:xfrm>
                <a:off x="6451541" y="9942312"/>
                <a:ext cx="41408" cy="95365"/>
              </a:xfrm>
              <a:custGeom>
                <a:avLst/>
                <a:gdLst/>
                <a:ahLst/>
                <a:cxnLst/>
                <a:rect l="0" t="0" r="0" b="0"/>
                <a:pathLst>
                  <a:path w="41408" h="95365">
                    <a:moveTo>
                      <a:pt x="41199" y="0"/>
                    </a:moveTo>
                    <a:lnTo>
                      <a:pt x="41408" y="40"/>
                    </a:lnTo>
                    <a:lnTo>
                      <a:pt x="41408" y="11971"/>
                    </a:lnTo>
                    <a:lnTo>
                      <a:pt x="41199" y="11926"/>
                    </a:lnTo>
                    <a:cubicBezTo>
                      <a:pt x="24079" y="11926"/>
                      <a:pt x="14262" y="25819"/>
                      <a:pt x="14262" y="47397"/>
                    </a:cubicBezTo>
                    <a:cubicBezTo>
                      <a:pt x="14262" y="63560"/>
                      <a:pt x="20006" y="75624"/>
                      <a:pt x="30025" y="80645"/>
                    </a:cubicBezTo>
                    <a:lnTo>
                      <a:pt x="41408" y="83209"/>
                    </a:lnTo>
                    <a:lnTo>
                      <a:pt x="41408" y="95292"/>
                    </a:lnTo>
                    <a:lnTo>
                      <a:pt x="41008" y="95365"/>
                    </a:lnTo>
                    <a:cubicBezTo>
                      <a:pt x="29667" y="95365"/>
                      <a:pt x="19824" y="91504"/>
                      <a:pt x="12687" y="84176"/>
                    </a:cubicBezTo>
                    <a:cubicBezTo>
                      <a:pt x="4432" y="75692"/>
                      <a:pt x="0" y="62802"/>
                      <a:pt x="0" y="47765"/>
                    </a:cubicBezTo>
                    <a:cubicBezTo>
                      <a:pt x="0" y="32766"/>
                      <a:pt x="4597" y="20206"/>
                      <a:pt x="12687" y="11723"/>
                    </a:cubicBezTo>
                    <a:cubicBezTo>
                      <a:pt x="20028" y="4217"/>
                      <a:pt x="29845" y="0"/>
                      <a:pt x="41199"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4" name="Shape 69">
                <a:extLst>
                  <a:ext uri="{FF2B5EF4-FFF2-40B4-BE49-F238E27FC236}">
                    <a16:creationId xmlns:a16="http://schemas.microsoft.com/office/drawing/2014/main" xmlns="" id="{C8D57E9A-57E7-47D3-BC9C-97C29E95F32D}"/>
                  </a:ext>
                </a:extLst>
              </p:cNvPr>
              <p:cNvSpPr/>
              <p:nvPr/>
            </p:nvSpPr>
            <p:spPr>
              <a:xfrm>
                <a:off x="6492949" y="9942351"/>
                <a:ext cx="41408" cy="95252"/>
              </a:xfrm>
              <a:custGeom>
                <a:avLst/>
                <a:gdLst/>
                <a:ahLst/>
                <a:cxnLst/>
                <a:rect l="0" t="0" r="0" b="0"/>
                <a:pathLst>
                  <a:path w="41408" h="95252">
                    <a:moveTo>
                      <a:pt x="0" y="0"/>
                    </a:moveTo>
                    <a:lnTo>
                      <a:pt x="15913" y="3007"/>
                    </a:lnTo>
                    <a:cubicBezTo>
                      <a:pt x="20755" y="5000"/>
                      <a:pt x="25044" y="7930"/>
                      <a:pt x="28721" y="11683"/>
                    </a:cubicBezTo>
                    <a:cubicBezTo>
                      <a:pt x="36785" y="20166"/>
                      <a:pt x="41408" y="32727"/>
                      <a:pt x="41408" y="47726"/>
                    </a:cubicBezTo>
                    <a:cubicBezTo>
                      <a:pt x="41408" y="62762"/>
                      <a:pt x="36785" y="75462"/>
                      <a:pt x="28518" y="83920"/>
                    </a:cubicBezTo>
                    <a:cubicBezTo>
                      <a:pt x="24943" y="87591"/>
                      <a:pt x="20657" y="90442"/>
                      <a:pt x="15792" y="92376"/>
                    </a:cubicBezTo>
                    <a:lnTo>
                      <a:pt x="0" y="95252"/>
                    </a:lnTo>
                    <a:lnTo>
                      <a:pt x="0" y="83169"/>
                    </a:lnTo>
                    <a:lnTo>
                      <a:pt x="6" y="83171"/>
                    </a:lnTo>
                    <a:cubicBezTo>
                      <a:pt x="16961" y="83171"/>
                      <a:pt x="27146" y="68909"/>
                      <a:pt x="27146" y="47358"/>
                    </a:cubicBezTo>
                    <a:cubicBezTo>
                      <a:pt x="27146" y="31174"/>
                      <a:pt x="21624" y="19314"/>
                      <a:pt x="11464" y="14394"/>
                    </a:cubicBezTo>
                    <a:lnTo>
                      <a:pt x="0" y="11931"/>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5" name="Shape 70">
                <a:extLst>
                  <a:ext uri="{FF2B5EF4-FFF2-40B4-BE49-F238E27FC236}">
                    <a16:creationId xmlns:a16="http://schemas.microsoft.com/office/drawing/2014/main" xmlns="" id="{79D7089E-D65E-4F83-8B5D-6322F5197325}"/>
                  </a:ext>
                </a:extLst>
              </p:cNvPr>
              <p:cNvSpPr/>
              <p:nvPr/>
            </p:nvSpPr>
            <p:spPr>
              <a:xfrm>
                <a:off x="6545910" y="9919786"/>
                <a:ext cx="58369" cy="117894"/>
              </a:xfrm>
              <a:custGeom>
                <a:avLst/>
                <a:gdLst/>
                <a:ahLst/>
                <a:cxnLst/>
                <a:rect l="0" t="0" r="0" b="0"/>
                <a:pathLst>
                  <a:path w="58369" h="117894">
                    <a:moveTo>
                      <a:pt x="28880" y="0"/>
                    </a:moveTo>
                    <a:lnTo>
                      <a:pt x="28880" y="24829"/>
                    </a:lnTo>
                    <a:lnTo>
                      <a:pt x="56820" y="24829"/>
                    </a:lnTo>
                    <a:lnTo>
                      <a:pt x="51816" y="36779"/>
                    </a:lnTo>
                    <a:lnTo>
                      <a:pt x="28880" y="36779"/>
                    </a:lnTo>
                    <a:lnTo>
                      <a:pt x="28880" y="94158"/>
                    </a:lnTo>
                    <a:cubicBezTo>
                      <a:pt x="28880" y="101867"/>
                      <a:pt x="31776" y="105347"/>
                      <a:pt x="37757" y="105347"/>
                    </a:cubicBezTo>
                    <a:cubicBezTo>
                      <a:pt x="44298" y="105347"/>
                      <a:pt x="50267" y="101702"/>
                      <a:pt x="53937" y="98793"/>
                    </a:cubicBezTo>
                    <a:lnTo>
                      <a:pt x="58369" y="108814"/>
                    </a:lnTo>
                    <a:cubicBezTo>
                      <a:pt x="51626" y="113830"/>
                      <a:pt x="42774" y="117894"/>
                      <a:pt x="34290" y="117894"/>
                    </a:cubicBezTo>
                    <a:cubicBezTo>
                      <a:pt x="21196" y="117894"/>
                      <a:pt x="14846" y="110160"/>
                      <a:pt x="14846" y="98400"/>
                    </a:cubicBezTo>
                    <a:lnTo>
                      <a:pt x="14846" y="36779"/>
                    </a:lnTo>
                    <a:lnTo>
                      <a:pt x="0" y="36779"/>
                    </a:lnTo>
                    <a:lnTo>
                      <a:pt x="0" y="24829"/>
                    </a:lnTo>
                    <a:lnTo>
                      <a:pt x="14846" y="24829"/>
                    </a:lnTo>
                    <a:lnTo>
                      <a:pt x="14846" y="4788"/>
                    </a:lnTo>
                    <a:lnTo>
                      <a:pt x="2888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6" name="Shape 71">
                <a:extLst>
                  <a:ext uri="{FF2B5EF4-FFF2-40B4-BE49-F238E27FC236}">
                    <a16:creationId xmlns:a16="http://schemas.microsoft.com/office/drawing/2014/main" xmlns="" id="{2F8A1C28-029A-4AC1-AB5B-31FB6A143B13}"/>
                  </a:ext>
                </a:extLst>
              </p:cNvPr>
              <p:cNvSpPr/>
              <p:nvPr/>
            </p:nvSpPr>
            <p:spPr>
              <a:xfrm>
                <a:off x="6615630" y="9942378"/>
                <a:ext cx="36709" cy="94062"/>
              </a:xfrm>
              <a:custGeom>
                <a:avLst/>
                <a:gdLst/>
                <a:ahLst/>
                <a:cxnLst/>
                <a:rect l="0" t="0" r="0" b="0"/>
                <a:pathLst>
                  <a:path w="36709" h="94062">
                    <a:moveTo>
                      <a:pt x="36709" y="0"/>
                    </a:moveTo>
                    <a:lnTo>
                      <a:pt x="36709" y="12097"/>
                    </a:lnTo>
                    <a:lnTo>
                      <a:pt x="21162" y="19640"/>
                    </a:lnTo>
                    <a:cubicBezTo>
                      <a:pt x="17358" y="24433"/>
                      <a:pt x="15240" y="31031"/>
                      <a:pt x="15240" y="38250"/>
                    </a:cubicBezTo>
                    <a:lnTo>
                      <a:pt x="36709" y="38250"/>
                    </a:lnTo>
                    <a:lnTo>
                      <a:pt x="36709" y="50188"/>
                    </a:lnTo>
                    <a:lnTo>
                      <a:pt x="15049" y="50188"/>
                    </a:lnTo>
                    <a:cubicBezTo>
                      <a:pt x="15049" y="63209"/>
                      <a:pt x="20686" y="75130"/>
                      <a:pt x="32034" y="80276"/>
                    </a:cubicBezTo>
                    <a:lnTo>
                      <a:pt x="36709" y="81221"/>
                    </a:lnTo>
                    <a:lnTo>
                      <a:pt x="36709" y="94062"/>
                    </a:lnTo>
                    <a:lnTo>
                      <a:pt x="23746" y="91249"/>
                    </a:lnTo>
                    <a:cubicBezTo>
                      <a:pt x="7808" y="83472"/>
                      <a:pt x="0" y="65479"/>
                      <a:pt x="0" y="45972"/>
                    </a:cubicBezTo>
                    <a:cubicBezTo>
                      <a:pt x="0" y="26169"/>
                      <a:pt x="8465" y="10175"/>
                      <a:pt x="21957" y="3415"/>
                    </a:cubicBezTo>
                    <a:lnTo>
                      <a:pt x="3670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7" name="Shape 72">
                <a:extLst>
                  <a:ext uri="{FF2B5EF4-FFF2-40B4-BE49-F238E27FC236}">
                    <a16:creationId xmlns:a16="http://schemas.microsoft.com/office/drawing/2014/main" xmlns="" id="{3CA78BE8-036A-4468-AE4B-5097CC472DDB}"/>
                  </a:ext>
                </a:extLst>
              </p:cNvPr>
              <p:cNvSpPr/>
              <p:nvPr/>
            </p:nvSpPr>
            <p:spPr>
              <a:xfrm>
                <a:off x="6652339" y="10018778"/>
                <a:ext cx="34398" cy="18898"/>
              </a:xfrm>
              <a:custGeom>
                <a:avLst/>
                <a:gdLst/>
                <a:ahLst/>
                <a:cxnLst/>
                <a:rect l="0" t="0" r="0" b="0"/>
                <a:pathLst>
                  <a:path w="34398" h="18898">
                    <a:moveTo>
                      <a:pt x="30144" y="0"/>
                    </a:moveTo>
                    <a:lnTo>
                      <a:pt x="34398" y="9627"/>
                    </a:lnTo>
                    <a:cubicBezTo>
                      <a:pt x="27832" y="15037"/>
                      <a:pt x="16275" y="18898"/>
                      <a:pt x="5696" y="18898"/>
                    </a:cubicBezTo>
                    <a:lnTo>
                      <a:pt x="0" y="17662"/>
                    </a:lnTo>
                    <a:lnTo>
                      <a:pt x="0" y="4821"/>
                    </a:lnTo>
                    <a:lnTo>
                      <a:pt x="8579" y="6554"/>
                    </a:lnTo>
                    <a:cubicBezTo>
                      <a:pt x="16275" y="6554"/>
                      <a:pt x="24759" y="3455"/>
                      <a:pt x="30144"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8" name="Shape 73">
                <a:extLst>
                  <a:ext uri="{FF2B5EF4-FFF2-40B4-BE49-F238E27FC236}">
                    <a16:creationId xmlns:a16="http://schemas.microsoft.com/office/drawing/2014/main" xmlns="" id="{2836C68C-655F-4CAC-A929-5D81F01994F4}"/>
                  </a:ext>
                </a:extLst>
              </p:cNvPr>
              <p:cNvSpPr/>
              <p:nvPr/>
            </p:nvSpPr>
            <p:spPr>
              <a:xfrm>
                <a:off x="6652339" y="9942312"/>
                <a:ext cx="36709" cy="50254"/>
              </a:xfrm>
              <a:custGeom>
                <a:avLst/>
                <a:gdLst/>
                <a:ahLst/>
                <a:cxnLst/>
                <a:rect l="0" t="0" r="0" b="0"/>
                <a:pathLst>
                  <a:path w="36709" h="50254">
                    <a:moveTo>
                      <a:pt x="286" y="0"/>
                    </a:moveTo>
                    <a:cubicBezTo>
                      <a:pt x="23781" y="0"/>
                      <a:pt x="36709" y="18695"/>
                      <a:pt x="36709" y="47003"/>
                    </a:cubicBezTo>
                    <a:lnTo>
                      <a:pt x="36709" y="50254"/>
                    </a:lnTo>
                    <a:lnTo>
                      <a:pt x="0" y="50254"/>
                    </a:lnTo>
                    <a:lnTo>
                      <a:pt x="0" y="38316"/>
                    </a:lnTo>
                    <a:lnTo>
                      <a:pt x="21469" y="38316"/>
                    </a:lnTo>
                    <a:cubicBezTo>
                      <a:pt x="21469" y="25616"/>
                      <a:pt x="14357" y="11926"/>
                      <a:pt x="489" y="11926"/>
                    </a:cubicBezTo>
                    <a:lnTo>
                      <a:pt x="0" y="12163"/>
                    </a:lnTo>
                    <a:lnTo>
                      <a:pt x="0" y="66"/>
                    </a:lnTo>
                    <a:lnTo>
                      <a:pt x="286"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79" name="Shape 74">
                <a:extLst>
                  <a:ext uri="{FF2B5EF4-FFF2-40B4-BE49-F238E27FC236}">
                    <a16:creationId xmlns:a16="http://schemas.microsoft.com/office/drawing/2014/main" xmlns="" id="{F938070A-19DE-4DFF-824D-2807F0926486}"/>
                  </a:ext>
                </a:extLst>
              </p:cNvPr>
              <p:cNvSpPr/>
              <p:nvPr/>
            </p:nvSpPr>
            <p:spPr>
              <a:xfrm>
                <a:off x="6704458" y="9942303"/>
                <a:ext cx="71272" cy="95377"/>
              </a:xfrm>
              <a:custGeom>
                <a:avLst/>
                <a:gdLst/>
                <a:ahLst/>
                <a:cxnLst/>
                <a:rect l="0" t="0" r="0" b="0"/>
                <a:pathLst>
                  <a:path w="71272" h="95377">
                    <a:moveTo>
                      <a:pt x="45086" y="0"/>
                    </a:moveTo>
                    <a:cubicBezTo>
                      <a:pt x="53328" y="0"/>
                      <a:pt x="62040" y="2311"/>
                      <a:pt x="68212" y="5779"/>
                    </a:cubicBezTo>
                    <a:lnTo>
                      <a:pt x="68212" y="19050"/>
                    </a:lnTo>
                    <a:cubicBezTo>
                      <a:pt x="62408" y="15380"/>
                      <a:pt x="54483" y="12332"/>
                      <a:pt x="44476" y="12332"/>
                    </a:cubicBezTo>
                    <a:cubicBezTo>
                      <a:pt x="25413" y="12332"/>
                      <a:pt x="14250" y="27559"/>
                      <a:pt x="14250" y="48146"/>
                    </a:cubicBezTo>
                    <a:cubicBezTo>
                      <a:pt x="14250" y="68364"/>
                      <a:pt x="25413" y="83224"/>
                      <a:pt x="44107" y="83224"/>
                    </a:cubicBezTo>
                    <a:cubicBezTo>
                      <a:pt x="54115" y="83224"/>
                      <a:pt x="61252" y="79921"/>
                      <a:pt x="66828" y="76480"/>
                    </a:cubicBezTo>
                    <a:lnTo>
                      <a:pt x="71272" y="86500"/>
                    </a:lnTo>
                    <a:cubicBezTo>
                      <a:pt x="64516" y="90907"/>
                      <a:pt x="54115" y="95377"/>
                      <a:pt x="42355" y="95377"/>
                    </a:cubicBezTo>
                    <a:cubicBezTo>
                      <a:pt x="14440" y="95377"/>
                      <a:pt x="0" y="73571"/>
                      <a:pt x="0" y="48946"/>
                    </a:cubicBezTo>
                    <a:cubicBezTo>
                      <a:pt x="0" y="23685"/>
                      <a:pt x="14618" y="0"/>
                      <a:pt x="45086"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0" name="Shape 75">
                <a:extLst>
                  <a:ext uri="{FF2B5EF4-FFF2-40B4-BE49-F238E27FC236}">
                    <a16:creationId xmlns:a16="http://schemas.microsoft.com/office/drawing/2014/main" xmlns="" id="{9822ED4E-C8ED-4DB9-873A-8C2EABD6DC67}"/>
                  </a:ext>
                </a:extLst>
              </p:cNvPr>
              <p:cNvSpPr/>
              <p:nvPr/>
            </p:nvSpPr>
            <p:spPr>
              <a:xfrm>
                <a:off x="6785544" y="9980690"/>
                <a:ext cx="34589" cy="56996"/>
              </a:xfrm>
              <a:custGeom>
                <a:avLst/>
                <a:gdLst/>
                <a:ahLst/>
                <a:cxnLst/>
                <a:rect l="0" t="0" r="0" b="0"/>
                <a:pathLst>
                  <a:path w="34589" h="56996">
                    <a:moveTo>
                      <a:pt x="34589" y="0"/>
                    </a:moveTo>
                    <a:lnTo>
                      <a:pt x="34589" y="12495"/>
                    </a:lnTo>
                    <a:lnTo>
                      <a:pt x="19394" y="16428"/>
                    </a:lnTo>
                    <a:cubicBezTo>
                      <a:pt x="15709" y="19156"/>
                      <a:pt x="14071" y="23068"/>
                      <a:pt x="14071" y="28091"/>
                    </a:cubicBezTo>
                    <a:cubicBezTo>
                      <a:pt x="14071" y="37323"/>
                      <a:pt x="19850" y="44841"/>
                      <a:pt x="31788" y="44841"/>
                    </a:cubicBezTo>
                    <a:lnTo>
                      <a:pt x="34589" y="44159"/>
                    </a:lnTo>
                    <a:lnTo>
                      <a:pt x="34589" y="55666"/>
                    </a:lnTo>
                    <a:lnTo>
                      <a:pt x="27927" y="56996"/>
                    </a:lnTo>
                    <a:cubicBezTo>
                      <a:pt x="13094" y="56996"/>
                      <a:pt x="0" y="46379"/>
                      <a:pt x="0" y="29030"/>
                    </a:cubicBezTo>
                    <a:cubicBezTo>
                      <a:pt x="0" y="20064"/>
                      <a:pt x="3127" y="12841"/>
                      <a:pt x="9269" y="7764"/>
                    </a:cubicBezTo>
                    <a:lnTo>
                      <a:pt x="34589"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1" name="Shape 76">
                <a:extLst>
                  <a:ext uri="{FF2B5EF4-FFF2-40B4-BE49-F238E27FC236}">
                    <a16:creationId xmlns:a16="http://schemas.microsoft.com/office/drawing/2014/main" xmlns="" id="{DE3CF998-E6E3-4257-BF14-6B3A4E1DC55F}"/>
                  </a:ext>
                </a:extLst>
              </p:cNvPr>
              <p:cNvSpPr/>
              <p:nvPr/>
            </p:nvSpPr>
            <p:spPr>
              <a:xfrm>
                <a:off x="6791335" y="9942771"/>
                <a:ext cx="28797" cy="20124"/>
              </a:xfrm>
              <a:custGeom>
                <a:avLst/>
                <a:gdLst/>
                <a:ahLst/>
                <a:cxnLst/>
                <a:rect l="0" t="0" r="0" b="0"/>
                <a:pathLst>
                  <a:path w="28797" h="20124">
                    <a:moveTo>
                      <a:pt x="28797" y="0"/>
                    </a:moveTo>
                    <a:lnTo>
                      <a:pt x="28797" y="11836"/>
                    </a:lnTo>
                    <a:lnTo>
                      <a:pt x="15116" y="14529"/>
                    </a:lnTo>
                    <a:cubicBezTo>
                      <a:pt x="11217" y="16187"/>
                      <a:pt x="8185" y="18302"/>
                      <a:pt x="5779" y="20124"/>
                    </a:cubicBezTo>
                    <a:lnTo>
                      <a:pt x="0" y="9927"/>
                    </a:lnTo>
                    <a:cubicBezTo>
                      <a:pt x="5486" y="5983"/>
                      <a:pt x="10633" y="3386"/>
                      <a:pt x="15856" y="1774"/>
                    </a:cubicBezTo>
                    <a:lnTo>
                      <a:pt x="28797"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2" name="Shape 77">
                <a:extLst>
                  <a:ext uri="{FF2B5EF4-FFF2-40B4-BE49-F238E27FC236}">
                    <a16:creationId xmlns:a16="http://schemas.microsoft.com/office/drawing/2014/main" xmlns="" id="{B21DFB78-C076-4E85-AAB3-370A3FC2AC60}"/>
                  </a:ext>
                </a:extLst>
              </p:cNvPr>
              <p:cNvSpPr/>
              <p:nvPr/>
            </p:nvSpPr>
            <p:spPr>
              <a:xfrm>
                <a:off x="6820133" y="9942309"/>
                <a:ext cx="36493" cy="94047"/>
              </a:xfrm>
              <a:custGeom>
                <a:avLst/>
                <a:gdLst/>
                <a:ahLst/>
                <a:cxnLst/>
                <a:rect l="0" t="0" r="0" b="0"/>
                <a:pathLst>
                  <a:path w="36493" h="94047">
                    <a:moveTo>
                      <a:pt x="3372" y="0"/>
                    </a:moveTo>
                    <a:cubicBezTo>
                      <a:pt x="20694" y="0"/>
                      <a:pt x="34537" y="7518"/>
                      <a:pt x="34537" y="30835"/>
                    </a:cubicBezTo>
                    <a:lnTo>
                      <a:pt x="34537" y="58559"/>
                    </a:lnTo>
                    <a:cubicBezTo>
                      <a:pt x="34537" y="84353"/>
                      <a:pt x="35337" y="90538"/>
                      <a:pt x="36493" y="93408"/>
                    </a:cubicBezTo>
                    <a:lnTo>
                      <a:pt x="24936" y="93408"/>
                    </a:lnTo>
                    <a:lnTo>
                      <a:pt x="21291" y="84556"/>
                    </a:lnTo>
                    <a:cubicBezTo>
                      <a:pt x="18490" y="87261"/>
                      <a:pt x="14874" y="89967"/>
                      <a:pt x="10272" y="91995"/>
                    </a:cubicBezTo>
                    <a:lnTo>
                      <a:pt x="0" y="94047"/>
                    </a:lnTo>
                    <a:lnTo>
                      <a:pt x="0" y="82540"/>
                    </a:lnTo>
                    <a:lnTo>
                      <a:pt x="11749" y="79677"/>
                    </a:lnTo>
                    <a:cubicBezTo>
                      <a:pt x="15554" y="77625"/>
                      <a:pt x="18396" y="75019"/>
                      <a:pt x="20517" y="72796"/>
                    </a:cubicBezTo>
                    <a:lnTo>
                      <a:pt x="20517" y="49682"/>
                    </a:lnTo>
                    <a:lnTo>
                      <a:pt x="2406" y="50254"/>
                    </a:lnTo>
                    <a:lnTo>
                      <a:pt x="0" y="50877"/>
                    </a:lnTo>
                    <a:lnTo>
                      <a:pt x="0" y="38381"/>
                    </a:lnTo>
                    <a:lnTo>
                      <a:pt x="2038" y="37757"/>
                    </a:lnTo>
                    <a:lnTo>
                      <a:pt x="20517" y="37185"/>
                    </a:lnTo>
                    <a:lnTo>
                      <a:pt x="20517" y="32918"/>
                    </a:lnTo>
                    <a:cubicBezTo>
                      <a:pt x="20517" y="17335"/>
                      <a:pt x="12402" y="12129"/>
                      <a:pt x="857" y="12129"/>
                    </a:cubicBezTo>
                    <a:lnTo>
                      <a:pt x="0" y="12298"/>
                    </a:lnTo>
                    <a:lnTo>
                      <a:pt x="0" y="462"/>
                    </a:lnTo>
                    <a:lnTo>
                      <a:pt x="3372"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3" name="Shape 78">
                <a:extLst>
                  <a:ext uri="{FF2B5EF4-FFF2-40B4-BE49-F238E27FC236}">
                    <a16:creationId xmlns:a16="http://schemas.microsoft.com/office/drawing/2014/main" xmlns="" id="{1AC21490-A537-462F-A388-CA658F0F92E5}"/>
                  </a:ext>
                </a:extLst>
              </p:cNvPr>
              <p:cNvSpPr/>
              <p:nvPr/>
            </p:nvSpPr>
            <p:spPr>
              <a:xfrm>
                <a:off x="6870117" y="9942303"/>
                <a:ext cx="61443" cy="95377"/>
              </a:xfrm>
              <a:custGeom>
                <a:avLst/>
                <a:gdLst/>
                <a:ahLst/>
                <a:cxnLst/>
                <a:rect l="0" t="0" r="0" b="0"/>
                <a:pathLst>
                  <a:path w="61443" h="95377">
                    <a:moveTo>
                      <a:pt x="35661" y="0"/>
                    </a:moveTo>
                    <a:cubicBezTo>
                      <a:pt x="45262" y="0"/>
                      <a:pt x="52591" y="2108"/>
                      <a:pt x="58547" y="4814"/>
                    </a:cubicBezTo>
                    <a:lnTo>
                      <a:pt x="58547" y="17120"/>
                    </a:lnTo>
                    <a:cubicBezTo>
                      <a:pt x="52197" y="14440"/>
                      <a:pt x="45656" y="11735"/>
                      <a:pt x="36195" y="11735"/>
                    </a:cubicBezTo>
                    <a:cubicBezTo>
                      <a:pt x="26962" y="11735"/>
                      <a:pt x="19253" y="15011"/>
                      <a:pt x="19253" y="23317"/>
                    </a:cubicBezTo>
                    <a:cubicBezTo>
                      <a:pt x="19253" y="43739"/>
                      <a:pt x="61443" y="38519"/>
                      <a:pt x="61443" y="68364"/>
                    </a:cubicBezTo>
                    <a:cubicBezTo>
                      <a:pt x="61443" y="87440"/>
                      <a:pt x="45656" y="95377"/>
                      <a:pt x="26962" y="95377"/>
                    </a:cubicBezTo>
                    <a:cubicBezTo>
                      <a:pt x="13881" y="95377"/>
                      <a:pt x="5982" y="91884"/>
                      <a:pt x="0" y="88405"/>
                    </a:cubicBezTo>
                    <a:lnTo>
                      <a:pt x="5385" y="77445"/>
                    </a:lnTo>
                    <a:cubicBezTo>
                      <a:pt x="9639" y="80150"/>
                      <a:pt x="17513" y="83972"/>
                      <a:pt x="27546" y="83972"/>
                    </a:cubicBezTo>
                    <a:cubicBezTo>
                      <a:pt x="38709" y="83972"/>
                      <a:pt x="46799" y="78981"/>
                      <a:pt x="46799" y="70498"/>
                    </a:cubicBezTo>
                    <a:cubicBezTo>
                      <a:pt x="46799" y="48146"/>
                      <a:pt x="5385" y="56032"/>
                      <a:pt x="5385" y="24067"/>
                    </a:cubicBezTo>
                    <a:cubicBezTo>
                      <a:pt x="5385" y="10973"/>
                      <a:pt x="14833" y="0"/>
                      <a:pt x="35661" y="0"/>
                    </a:cubicBez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4" name="Shape 79">
                <a:extLst>
                  <a:ext uri="{FF2B5EF4-FFF2-40B4-BE49-F238E27FC236}">
                    <a16:creationId xmlns:a16="http://schemas.microsoft.com/office/drawing/2014/main" xmlns="" id="{F3DD16CE-AB9A-479C-B6BB-5BD9E327F947}"/>
                  </a:ext>
                </a:extLst>
              </p:cNvPr>
              <p:cNvSpPr/>
              <p:nvPr/>
            </p:nvSpPr>
            <p:spPr>
              <a:xfrm>
                <a:off x="5564070" y="10086746"/>
                <a:ext cx="33534" cy="126950"/>
              </a:xfrm>
              <a:custGeom>
                <a:avLst/>
                <a:gdLst/>
                <a:ahLst/>
                <a:cxnLst/>
                <a:rect l="0" t="0" r="0" b="0"/>
                <a:pathLst>
                  <a:path w="33534" h="126950">
                    <a:moveTo>
                      <a:pt x="0" y="0"/>
                    </a:moveTo>
                    <a:lnTo>
                      <a:pt x="26200" y="0"/>
                    </a:lnTo>
                    <a:lnTo>
                      <a:pt x="33534" y="1024"/>
                    </a:lnTo>
                    <a:lnTo>
                      <a:pt x="33534" y="14182"/>
                    </a:lnTo>
                    <a:lnTo>
                      <a:pt x="26200" y="13119"/>
                    </a:lnTo>
                    <a:lnTo>
                      <a:pt x="14072" y="13119"/>
                    </a:lnTo>
                    <a:lnTo>
                      <a:pt x="14072" y="60490"/>
                    </a:lnTo>
                    <a:lnTo>
                      <a:pt x="26988" y="60490"/>
                    </a:lnTo>
                    <a:lnTo>
                      <a:pt x="33534" y="57902"/>
                    </a:lnTo>
                    <a:lnTo>
                      <a:pt x="33534" y="77894"/>
                    </a:lnTo>
                    <a:lnTo>
                      <a:pt x="33166" y="77391"/>
                    </a:lnTo>
                    <a:cubicBezTo>
                      <a:pt x="30938" y="74810"/>
                      <a:pt x="29140" y="73317"/>
                      <a:pt x="27737" y="73025"/>
                    </a:cubicBezTo>
                    <a:lnTo>
                      <a:pt x="14072" y="73025"/>
                    </a:lnTo>
                    <a:lnTo>
                      <a:pt x="14072" y="126950"/>
                    </a:lnTo>
                    <a:lnTo>
                      <a:pt x="0" y="126950"/>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5" name="Shape 80">
                <a:extLst>
                  <a:ext uri="{FF2B5EF4-FFF2-40B4-BE49-F238E27FC236}">
                    <a16:creationId xmlns:a16="http://schemas.microsoft.com/office/drawing/2014/main" xmlns="" id="{A839FEA2-A685-4F19-8B20-8C24E04529A9}"/>
                  </a:ext>
                </a:extLst>
              </p:cNvPr>
              <p:cNvSpPr/>
              <p:nvPr/>
            </p:nvSpPr>
            <p:spPr>
              <a:xfrm>
                <a:off x="5597604" y="10087770"/>
                <a:ext cx="48926" cy="125926"/>
              </a:xfrm>
              <a:custGeom>
                <a:avLst/>
                <a:gdLst/>
                <a:ahLst/>
                <a:cxnLst/>
                <a:rect l="0" t="0" r="0" b="0"/>
                <a:pathLst>
                  <a:path w="48926" h="125926">
                    <a:moveTo>
                      <a:pt x="0" y="0"/>
                    </a:moveTo>
                    <a:lnTo>
                      <a:pt x="11837" y="1653"/>
                    </a:lnTo>
                    <a:cubicBezTo>
                      <a:pt x="27855" y="6831"/>
                      <a:pt x="34677" y="18972"/>
                      <a:pt x="34677" y="33279"/>
                    </a:cubicBezTo>
                    <a:cubicBezTo>
                      <a:pt x="34677" y="51364"/>
                      <a:pt x="23108" y="62743"/>
                      <a:pt x="9836" y="67556"/>
                    </a:cubicBezTo>
                    <a:lnTo>
                      <a:pt x="9836" y="67759"/>
                    </a:lnTo>
                    <a:cubicBezTo>
                      <a:pt x="13875" y="69690"/>
                      <a:pt x="28302" y="93376"/>
                      <a:pt x="48926" y="125926"/>
                    </a:cubicBezTo>
                    <a:lnTo>
                      <a:pt x="32150" y="125926"/>
                    </a:lnTo>
                    <a:cubicBezTo>
                      <a:pt x="21952" y="109739"/>
                      <a:pt x="13868" y="96551"/>
                      <a:pt x="7632" y="87262"/>
                    </a:cubicBezTo>
                    <a:lnTo>
                      <a:pt x="0" y="76870"/>
                    </a:lnTo>
                    <a:lnTo>
                      <a:pt x="0" y="56878"/>
                    </a:lnTo>
                    <a:lnTo>
                      <a:pt x="12016" y="52127"/>
                    </a:lnTo>
                    <a:cubicBezTo>
                      <a:pt x="16665" y="47627"/>
                      <a:pt x="19462" y="41464"/>
                      <a:pt x="19462" y="34816"/>
                    </a:cubicBezTo>
                    <a:cubicBezTo>
                      <a:pt x="19462" y="25719"/>
                      <a:pt x="15776" y="17487"/>
                      <a:pt x="5393" y="13939"/>
                    </a:cubicBezTo>
                    <a:lnTo>
                      <a:pt x="0" y="13158"/>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6" name="Shape 81">
                <a:extLst>
                  <a:ext uri="{FF2B5EF4-FFF2-40B4-BE49-F238E27FC236}">
                    <a16:creationId xmlns:a16="http://schemas.microsoft.com/office/drawing/2014/main" xmlns="" id="{904621B4-9859-4379-9008-E2F41CC44694}"/>
                  </a:ext>
                </a:extLst>
              </p:cNvPr>
              <p:cNvSpPr/>
              <p:nvPr/>
            </p:nvSpPr>
            <p:spPr>
              <a:xfrm>
                <a:off x="5665788" y="10086746"/>
                <a:ext cx="62802" cy="126949"/>
              </a:xfrm>
              <a:custGeom>
                <a:avLst/>
                <a:gdLst/>
                <a:ahLst/>
                <a:cxnLst/>
                <a:rect l="0" t="0" r="0" b="0"/>
                <a:pathLst>
                  <a:path w="62802" h="126949">
                    <a:moveTo>
                      <a:pt x="0" y="0"/>
                    </a:moveTo>
                    <a:lnTo>
                      <a:pt x="62217" y="0"/>
                    </a:lnTo>
                    <a:lnTo>
                      <a:pt x="56845" y="13119"/>
                    </a:lnTo>
                    <a:lnTo>
                      <a:pt x="14059" y="13119"/>
                    </a:lnTo>
                    <a:lnTo>
                      <a:pt x="14059" y="55486"/>
                    </a:lnTo>
                    <a:lnTo>
                      <a:pt x="56439" y="55486"/>
                    </a:lnTo>
                    <a:lnTo>
                      <a:pt x="56439" y="68414"/>
                    </a:lnTo>
                    <a:lnTo>
                      <a:pt x="14059" y="68414"/>
                    </a:lnTo>
                    <a:lnTo>
                      <a:pt x="14059" y="113829"/>
                    </a:lnTo>
                    <a:lnTo>
                      <a:pt x="62802" y="113829"/>
                    </a:lnTo>
                    <a:lnTo>
                      <a:pt x="62802" y="126949"/>
                    </a:lnTo>
                    <a:lnTo>
                      <a:pt x="0" y="126949"/>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7" name="Shape 82">
                <a:extLst>
                  <a:ext uri="{FF2B5EF4-FFF2-40B4-BE49-F238E27FC236}">
                    <a16:creationId xmlns:a16="http://schemas.microsoft.com/office/drawing/2014/main" xmlns="" id="{B5D086CF-F837-4E49-A367-97053D1D5E6E}"/>
                  </a:ext>
                </a:extLst>
              </p:cNvPr>
              <p:cNvSpPr/>
              <p:nvPr/>
            </p:nvSpPr>
            <p:spPr>
              <a:xfrm>
                <a:off x="5755552" y="10086740"/>
                <a:ext cx="37376" cy="126950"/>
              </a:xfrm>
              <a:custGeom>
                <a:avLst/>
                <a:gdLst/>
                <a:ahLst/>
                <a:cxnLst/>
                <a:rect l="0" t="0" r="0" b="0"/>
                <a:pathLst>
                  <a:path w="37376" h="126950">
                    <a:moveTo>
                      <a:pt x="0" y="0"/>
                    </a:moveTo>
                    <a:lnTo>
                      <a:pt x="35420" y="0"/>
                    </a:lnTo>
                    <a:lnTo>
                      <a:pt x="37376" y="361"/>
                    </a:lnTo>
                    <a:lnTo>
                      <a:pt x="37376" y="15302"/>
                    </a:lnTo>
                    <a:lnTo>
                      <a:pt x="30226" y="13119"/>
                    </a:lnTo>
                    <a:lnTo>
                      <a:pt x="14084" y="13119"/>
                    </a:lnTo>
                    <a:lnTo>
                      <a:pt x="14084" y="55487"/>
                    </a:lnTo>
                    <a:lnTo>
                      <a:pt x="30442" y="55487"/>
                    </a:lnTo>
                    <a:lnTo>
                      <a:pt x="37376" y="53011"/>
                    </a:lnTo>
                    <a:lnTo>
                      <a:pt x="37376" y="69489"/>
                    </a:lnTo>
                    <a:lnTo>
                      <a:pt x="34087" y="68415"/>
                    </a:lnTo>
                    <a:lnTo>
                      <a:pt x="14084" y="68415"/>
                    </a:lnTo>
                    <a:lnTo>
                      <a:pt x="14084" y="113830"/>
                    </a:lnTo>
                    <a:lnTo>
                      <a:pt x="32931" y="113830"/>
                    </a:lnTo>
                    <a:lnTo>
                      <a:pt x="37376" y="112368"/>
                    </a:lnTo>
                    <a:lnTo>
                      <a:pt x="37376" y="126056"/>
                    </a:lnTo>
                    <a:lnTo>
                      <a:pt x="31775" y="126950"/>
                    </a:lnTo>
                    <a:lnTo>
                      <a:pt x="0" y="126950"/>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8" name="Shape 83">
                <a:extLst>
                  <a:ext uri="{FF2B5EF4-FFF2-40B4-BE49-F238E27FC236}">
                    <a16:creationId xmlns:a16="http://schemas.microsoft.com/office/drawing/2014/main" xmlns="" id="{BD353FBB-A8D7-4BA9-9438-1426569761C2}"/>
                  </a:ext>
                </a:extLst>
              </p:cNvPr>
              <p:cNvSpPr/>
              <p:nvPr/>
            </p:nvSpPr>
            <p:spPr>
              <a:xfrm>
                <a:off x="5792927" y="10087101"/>
                <a:ext cx="38710" cy="125695"/>
              </a:xfrm>
              <a:custGeom>
                <a:avLst/>
                <a:gdLst/>
                <a:ahLst/>
                <a:cxnLst/>
                <a:rect l="0" t="0" r="0" b="0"/>
                <a:pathLst>
                  <a:path w="38710" h="125695">
                    <a:moveTo>
                      <a:pt x="0" y="0"/>
                    </a:moveTo>
                    <a:lnTo>
                      <a:pt x="12986" y="2397"/>
                    </a:lnTo>
                    <a:cubicBezTo>
                      <a:pt x="25562" y="7632"/>
                      <a:pt x="31192" y="19457"/>
                      <a:pt x="31192" y="30297"/>
                    </a:cubicBezTo>
                    <a:cubicBezTo>
                      <a:pt x="31192" y="43378"/>
                      <a:pt x="25019" y="53766"/>
                      <a:pt x="13678" y="58402"/>
                    </a:cubicBezTo>
                    <a:lnTo>
                      <a:pt x="13678" y="58605"/>
                    </a:lnTo>
                    <a:cubicBezTo>
                      <a:pt x="25616" y="60510"/>
                      <a:pt x="38710" y="72474"/>
                      <a:pt x="38710" y="89441"/>
                    </a:cubicBezTo>
                    <a:cubicBezTo>
                      <a:pt x="38710" y="102271"/>
                      <a:pt x="32959" y="116752"/>
                      <a:pt x="15704" y="123189"/>
                    </a:cubicBezTo>
                    <a:lnTo>
                      <a:pt x="0" y="125695"/>
                    </a:lnTo>
                    <a:lnTo>
                      <a:pt x="0" y="112007"/>
                    </a:lnTo>
                    <a:lnTo>
                      <a:pt x="16148" y="106697"/>
                    </a:lnTo>
                    <a:cubicBezTo>
                      <a:pt x="20841" y="102468"/>
                      <a:pt x="23292" y="96553"/>
                      <a:pt x="23292" y="89809"/>
                    </a:cubicBezTo>
                    <a:cubicBezTo>
                      <a:pt x="23292" y="83732"/>
                      <a:pt x="20692" y="78294"/>
                      <a:pt x="16069" y="74374"/>
                    </a:cubicBezTo>
                    <a:lnTo>
                      <a:pt x="0" y="69128"/>
                    </a:lnTo>
                    <a:lnTo>
                      <a:pt x="0" y="52650"/>
                    </a:lnTo>
                    <a:lnTo>
                      <a:pt x="8701" y="49542"/>
                    </a:lnTo>
                    <a:cubicBezTo>
                      <a:pt x="13031" y="45835"/>
                      <a:pt x="15964" y="40298"/>
                      <a:pt x="15964" y="32976"/>
                    </a:cubicBezTo>
                    <a:cubicBezTo>
                      <a:pt x="15964" y="26614"/>
                      <a:pt x="14136" y="21559"/>
                      <a:pt x="10332" y="18096"/>
                    </a:cubicBezTo>
                    <a:lnTo>
                      <a:pt x="0" y="14941"/>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89" name="Shape 474">
                <a:extLst>
                  <a:ext uri="{FF2B5EF4-FFF2-40B4-BE49-F238E27FC236}">
                    <a16:creationId xmlns:a16="http://schemas.microsoft.com/office/drawing/2014/main" xmlns="" id="{E884BF3D-8740-4B03-9D11-552C8D34E8B0}"/>
                  </a:ext>
                </a:extLst>
              </p:cNvPr>
              <p:cNvSpPr/>
              <p:nvPr/>
            </p:nvSpPr>
            <p:spPr>
              <a:xfrm>
                <a:off x="5856669" y="10086746"/>
                <a:ext cx="14072" cy="126950"/>
              </a:xfrm>
              <a:custGeom>
                <a:avLst/>
                <a:gdLst/>
                <a:ahLst/>
                <a:cxnLst/>
                <a:rect l="0" t="0" r="0" b="0"/>
                <a:pathLst>
                  <a:path w="14072" h="126950">
                    <a:moveTo>
                      <a:pt x="0" y="0"/>
                    </a:moveTo>
                    <a:lnTo>
                      <a:pt x="14072" y="0"/>
                    </a:lnTo>
                    <a:lnTo>
                      <a:pt x="14072" y="126950"/>
                    </a:lnTo>
                    <a:lnTo>
                      <a:pt x="0" y="126950"/>
                    </a:lnTo>
                    <a:lnTo>
                      <a:pt x="0" y="0"/>
                    </a:lnTo>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90" name="Shape 85">
                <a:extLst>
                  <a:ext uri="{FF2B5EF4-FFF2-40B4-BE49-F238E27FC236}">
                    <a16:creationId xmlns:a16="http://schemas.microsoft.com/office/drawing/2014/main" xmlns="" id="{2D4A0B67-2D74-463E-B066-4F9566755246}"/>
                  </a:ext>
                </a:extLst>
              </p:cNvPr>
              <p:cNvSpPr/>
              <p:nvPr/>
            </p:nvSpPr>
            <p:spPr>
              <a:xfrm>
                <a:off x="5903495" y="10086746"/>
                <a:ext cx="93421" cy="128880"/>
              </a:xfrm>
              <a:custGeom>
                <a:avLst/>
                <a:gdLst/>
                <a:ahLst/>
                <a:cxnLst/>
                <a:rect l="0" t="0" r="0" b="0"/>
                <a:pathLst>
                  <a:path w="93421" h="128880">
                    <a:moveTo>
                      <a:pt x="0" y="0"/>
                    </a:moveTo>
                    <a:lnTo>
                      <a:pt x="14072" y="0"/>
                    </a:lnTo>
                    <a:lnTo>
                      <a:pt x="14072" y="81508"/>
                    </a:lnTo>
                    <a:cubicBezTo>
                      <a:pt x="14072" y="90157"/>
                      <a:pt x="15989" y="100749"/>
                      <a:pt x="23101" y="107899"/>
                    </a:cubicBezTo>
                    <a:cubicBezTo>
                      <a:pt x="27940" y="112890"/>
                      <a:pt x="35243" y="116154"/>
                      <a:pt x="46228" y="116154"/>
                    </a:cubicBezTo>
                    <a:cubicBezTo>
                      <a:pt x="58357" y="116154"/>
                      <a:pt x="66269" y="112890"/>
                      <a:pt x="71476" y="107696"/>
                    </a:cubicBezTo>
                    <a:cubicBezTo>
                      <a:pt x="77254" y="101549"/>
                      <a:pt x="79375" y="92672"/>
                      <a:pt x="79375" y="82652"/>
                    </a:cubicBezTo>
                    <a:lnTo>
                      <a:pt x="79375" y="0"/>
                    </a:lnTo>
                    <a:lnTo>
                      <a:pt x="93421" y="0"/>
                    </a:lnTo>
                    <a:lnTo>
                      <a:pt x="93421" y="84582"/>
                    </a:lnTo>
                    <a:cubicBezTo>
                      <a:pt x="93421" y="96139"/>
                      <a:pt x="90158" y="107899"/>
                      <a:pt x="81864" y="116357"/>
                    </a:cubicBezTo>
                    <a:cubicBezTo>
                      <a:pt x="74359" y="123875"/>
                      <a:pt x="62776" y="128880"/>
                      <a:pt x="45847" y="128880"/>
                    </a:cubicBezTo>
                    <a:cubicBezTo>
                      <a:pt x="29871" y="128880"/>
                      <a:pt x="19266" y="124269"/>
                      <a:pt x="12332" y="117716"/>
                    </a:cubicBezTo>
                    <a:cubicBezTo>
                      <a:pt x="2121" y="107696"/>
                      <a:pt x="0" y="92863"/>
                      <a:pt x="0" y="81331"/>
                    </a:cubicBez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91" name="Shape 86">
                <a:extLst>
                  <a:ext uri="{FF2B5EF4-FFF2-40B4-BE49-F238E27FC236}">
                    <a16:creationId xmlns:a16="http://schemas.microsoft.com/office/drawing/2014/main" xmlns="" id="{3218BC84-C6E8-44F7-A9F3-5B5087A58861}"/>
                  </a:ext>
                </a:extLst>
              </p:cNvPr>
              <p:cNvSpPr/>
              <p:nvPr/>
            </p:nvSpPr>
            <p:spPr>
              <a:xfrm>
                <a:off x="6030810" y="10086746"/>
                <a:ext cx="104775" cy="126949"/>
              </a:xfrm>
              <a:custGeom>
                <a:avLst/>
                <a:gdLst/>
                <a:ahLst/>
                <a:cxnLst/>
                <a:rect l="0" t="0" r="0" b="0"/>
                <a:pathLst>
                  <a:path w="104775" h="126949">
                    <a:moveTo>
                      <a:pt x="0" y="0"/>
                    </a:moveTo>
                    <a:lnTo>
                      <a:pt x="14656" y="0"/>
                    </a:lnTo>
                    <a:lnTo>
                      <a:pt x="76289" y="82448"/>
                    </a:lnTo>
                    <a:cubicBezTo>
                      <a:pt x="84950" y="94031"/>
                      <a:pt x="88443" y="98844"/>
                      <a:pt x="90729" y="103860"/>
                    </a:cubicBezTo>
                    <a:lnTo>
                      <a:pt x="91122" y="103860"/>
                    </a:lnTo>
                    <a:cubicBezTo>
                      <a:pt x="90906" y="99619"/>
                      <a:pt x="90729" y="95199"/>
                      <a:pt x="90729" y="88429"/>
                    </a:cubicBezTo>
                    <a:lnTo>
                      <a:pt x="90729" y="0"/>
                    </a:lnTo>
                    <a:lnTo>
                      <a:pt x="104775" y="0"/>
                    </a:lnTo>
                    <a:lnTo>
                      <a:pt x="104775" y="126949"/>
                    </a:lnTo>
                    <a:lnTo>
                      <a:pt x="91694" y="126949"/>
                    </a:lnTo>
                    <a:lnTo>
                      <a:pt x="27368" y="41453"/>
                    </a:lnTo>
                    <a:cubicBezTo>
                      <a:pt x="19863" y="31407"/>
                      <a:pt x="16383" y="26619"/>
                      <a:pt x="14084" y="21577"/>
                    </a:cubicBezTo>
                    <a:lnTo>
                      <a:pt x="13678" y="21577"/>
                    </a:lnTo>
                    <a:cubicBezTo>
                      <a:pt x="13869" y="25819"/>
                      <a:pt x="14084" y="30238"/>
                      <a:pt x="14084" y="37008"/>
                    </a:cubicBezTo>
                    <a:lnTo>
                      <a:pt x="14084" y="126949"/>
                    </a:lnTo>
                    <a:lnTo>
                      <a:pt x="0" y="126949"/>
                    </a:lnTo>
                    <a:lnTo>
                      <a:pt x="0" y="0"/>
                    </a:lnTo>
                    <a:close/>
                  </a:path>
                </a:pathLst>
              </a:custGeom>
              <a:ln w="0" cap="flat">
                <a:miter lim="127000"/>
              </a:ln>
            </p:spPr>
            <p:style>
              <a:lnRef idx="0">
                <a:srgbClr val="000000">
                  <a:alpha val="0"/>
                </a:srgbClr>
              </a:lnRef>
              <a:fillRef idx="1">
                <a:srgbClr val="181717"/>
              </a:fillRef>
              <a:effectRef idx="0">
                <a:scrgbClr r="0" g="0" b="0"/>
              </a:effectRef>
              <a:fontRef idx="none"/>
            </p:style>
            <p:txBody>
              <a:bodyPr/>
              <a:lstStyle/>
              <a:p>
                <a:endParaRPr lang="es-ES" sz="1350"/>
              </a:p>
            </p:txBody>
          </p:sp>
          <p:sp>
            <p:nvSpPr>
              <p:cNvPr id="292" name="Shape 87">
                <a:extLst>
                  <a:ext uri="{FF2B5EF4-FFF2-40B4-BE49-F238E27FC236}">
                    <a16:creationId xmlns:a16="http://schemas.microsoft.com/office/drawing/2014/main" xmlns="" id="{EF55CB10-9136-492C-B8EB-0F85DA14FFD6}"/>
                  </a:ext>
                </a:extLst>
              </p:cNvPr>
              <p:cNvSpPr/>
              <p:nvPr/>
            </p:nvSpPr>
            <p:spPr>
              <a:xfrm>
                <a:off x="2739328" y="9917826"/>
                <a:ext cx="152603" cy="325590"/>
              </a:xfrm>
              <a:custGeom>
                <a:avLst/>
                <a:gdLst/>
                <a:ahLst/>
                <a:cxnLst/>
                <a:rect l="0" t="0" r="0" b="0"/>
                <a:pathLst>
                  <a:path w="152603" h="325590">
                    <a:moveTo>
                      <a:pt x="0" y="0"/>
                    </a:moveTo>
                    <a:lnTo>
                      <a:pt x="101727" y="0"/>
                    </a:lnTo>
                    <a:lnTo>
                      <a:pt x="101727" y="214211"/>
                    </a:lnTo>
                    <a:cubicBezTo>
                      <a:pt x="101727" y="256299"/>
                      <a:pt x="121666" y="293789"/>
                      <a:pt x="152603" y="317716"/>
                    </a:cubicBezTo>
                    <a:cubicBezTo>
                      <a:pt x="139916" y="322809"/>
                      <a:pt x="126009" y="325590"/>
                      <a:pt x="111481" y="325590"/>
                    </a:cubicBezTo>
                    <a:cubicBezTo>
                      <a:pt x="50025" y="325590"/>
                      <a:pt x="0" y="275654"/>
                      <a:pt x="0" y="214211"/>
                    </a:cubicBezTo>
                    <a:lnTo>
                      <a:pt x="0" y="0"/>
                    </a:lnTo>
                    <a:close/>
                  </a:path>
                </a:pathLst>
              </a:custGeom>
              <a:ln w="0" cap="flat">
                <a:miter lim="127000"/>
              </a:ln>
            </p:spPr>
            <p:style>
              <a:lnRef idx="0">
                <a:srgbClr val="000000">
                  <a:alpha val="0"/>
                </a:srgbClr>
              </a:lnRef>
              <a:fillRef idx="1">
                <a:srgbClr val="E03931"/>
              </a:fillRef>
              <a:effectRef idx="0">
                <a:scrgbClr r="0" g="0" b="0"/>
              </a:effectRef>
              <a:fontRef idx="none"/>
            </p:style>
            <p:txBody>
              <a:bodyPr/>
              <a:lstStyle/>
              <a:p>
                <a:endParaRPr lang="es-ES" sz="1350"/>
              </a:p>
            </p:txBody>
          </p:sp>
          <p:sp>
            <p:nvSpPr>
              <p:cNvPr id="293" name="Shape 88">
                <a:extLst>
                  <a:ext uri="{FF2B5EF4-FFF2-40B4-BE49-F238E27FC236}">
                    <a16:creationId xmlns:a16="http://schemas.microsoft.com/office/drawing/2014/main" xmlns="" id="{0FB541EC-B4DE-49CF-9103-997B358306A1}"/>
                  </a:ext>
                </a:extLst>
              </p:cNvPr>
              <p:cNvSpPr/>
              <p:nvPr/>
            </p:nvSpPr>
            <p:spPr>
              <a:xfrm>
                <a:off x="2930910" y="9917819"/>
                <a:ext cx="152616" cy="325590"/>
              </a:xfrm>
              <a:custGeom>
                <a:avLst/>
                <a:gdLst/>
                <a:ahLst/>
                <a:cxnLst/>
                <a:rect l="0" t="0" r="0" b="0"/>
                <a:pathLst>
                  <a:path w="152616" h="325590">
                    <a:moveTo>
                      <a:pt x="50902" y="0"/>
                    </a:moveTo>
                    <a:lnTo>
                      <a:pt x="152616" y="0"/>
                    </a:lnTo>
                    <a:lnTo>
                      <a:pt x="152616" y="214223"/>
                    </a:lnTo>
                    <a:cubicBezTo>
                      <a:pt x="152616" y="275654"/>
                      <a:pt x="102603" y="325590"/>
                      <a:pt x="41148" y="325590"/>
                    </a:cubicBezTo>
                    <a:cubicBezTo>
                      <a:pt x="26619" y="325590"/>
                      <a:pt x="12751" y="322809"/>
                      <a:pt x="0" y="317729"/>
                    </a:cubicBezTo>
                    <a:cubicBezTo>
                      <a:pt x="30924" y="293789"/>
                      <a:pt x="50902" y="256311"/>
                      <a:pt x="50902" y="214223"/>
                    </a:cubicBezTo>
                    <a:lnTo>
                      <a:pt x="50902" y="0"/>
                    </a:lnTo>
                    <a:close/>
                  </a:path>
                </a:pathLst>
              </a:custGeom>
              <a:ln w="0" cap="flat">
                <a:miter lim="127000"/>
              </a:ln>
            </p:spPr>
            <p:style>
              <a:lnRef idx="0">
                <a:srgbClr val="000000">
                  <a:alpha val="0"/>
                </a:srgbClr>
              </a:lnRef>
              <a:fillRef idx="1">
                <a:srgbClr val="E03931"/>
              </a:fillRef>
              <a:effectRef idx="0">
                <a:scrgbClr r="0" g="0" b="0"/>
              </a:effectRef>
              <a:fontRef idx="none"/>
            </p:style>
            <p:txBody>
              <a:bodyPr/>
              <a:lstStyle/>
              <a:p>
                <a:endParaRPr lang="es-ES" sz="1350"/>
              </a:p>
            </p:txBody>
          </p:sp>
          <p:sp>
            <p:nvSpPr>
              <p:cNvPr id="294" name="Shape 89">
                <a:extLst>
                  <a:ext uri="{FF2B5EF4-FFF2-40B4-BE49-F238E27FC236}">
                    <a16:creationId xmlns:a16="http://schemas.microsoft.com/office/drawing/2014/main" xmlns="" id="{0996C007-C799-49FE-934F-D5D4C1B8DF10}"/>
                  </a:ext>
                </a:extLst>
              </p:cNvPr>
              <p:cNvSpPr/>
              <p:nvPr/>
            </p:nvSpPr>
            <p:spPr>
              <a:xfrm>
                <a:off x="2860612" y="9917826"/>
                <a:ext cx="101676" cy="307645"/>
              </a:xfrm>
              <a:custGeom>
                <a:avLst/>
                <a:gdLst/>
                <a:ahLst/>
                <a:cxnLst/>
                <a:rect l="0" t="0" r="0" b="0"/>
                <a:pathLst>
                  <a:path w="101676" h="307645">
                    <a:moveTo>
                      <a:pt x="0" y="0"/>
                    </a:moveTo>
                    <a:lnTo>
                      <a:pt x="101676" y="0"/>
                    </a:lnTo>
                    <a:lnTo>
                      <a:pt x="101676" y="214211"/>
                    </a:lnTo>
                    <a:cubicBezTo>
                      <a:pt x="101676" y="253378"/>
                      <a:pt x="81369" y="287782"/>
                      <a:pt x="50813" y="307645"/>
                    </a:cubicBezTo>
                    <a:cubicBezTo>
                      <a:pt x="20244" y="287782"/>
                      <a:pt x="0" y="253378"/>
                      <a:pt x="0" y="214211"/>
                    </a:cubicBezTo>
                    <a:lnTo>
                      <a:pt x="0" y="0"/>
                    </a:lnTo>
                    <a:close/>
                  </a:path>
                </a:pathLst>
              </a:custGeom>
              <a:ln w="0" cap="flat">
                <a:miter lim="127000"/>
              </a:ln>
            </p:spPr>
            <p:style>
              <a:lnRef idx="0">
                <a:srgbClr val="000000">
                  <a:alpha val="0"/>
                </a:srgbClr>
              </a:lnRef>
              <a:fillRef idx="1">
                <a:srgbClr val="E03931"/>
              </a:fillRef>
              <a:effectRef idx="0">
                <a:scrgbClr r="0" g="0" b="0"/>
              </a:effectRef>
              <a:fontRef idx="none"/>
            </p:style>
            <p:txBody>
              <a:bodyPr/>
              <a:lstStyle/>
              <a:p>
                <a:endParaRPr lang="es-ES" sz="1350"/>
              </a:p>
            </p:txBody>
          </p:sp>
          <p:sp>
            <p:nvSpPr>
              <p:cNvPr id="295" name="Shape 90">
                <a:extLst>
                  <a:ext uri="{FF2B5EF4-FFF2-40B4-BE49-F238E27FC236}">
                    <a16:creationId xmlns:a16="http://schemas.microsoft.com/office/drawing/2014/main" xmlns="" id="{412A6E50-AEA4-4517-8977-38235C22FDC0}"/>
                  </a:ext>
                </a:extLst>
              </p:cNvPr>
              <p:cNvSpPr/>
              <p:nvPr/>
            </p:nvSpPr>
            <p:spPr>
              <a:xfrm>
                <a:off x="3510181" y="9937821"/>
                <a:ext cx="135420" cy="272173"/>
              </a:xfrm>
              <a:custGeom>
                <a:avLst/>
                <a:gdLst/>
                <a:ahLst/>
                <a:cxnLst/>
                <a:rect l="0" t="0" r="0" b="0"/>
                <a:pathLst>
                  <a:path w="135420" h="272173">
                    <a:moveTo>
                      <a:pt x="122327" y="0"/>
                    </a:moveTo>
                    <a:cubicBezTo>
                      <a:pt x="126898" y="0"/>
                      <a:pt x="131318" y="571"/>
                      <a:pt x="135420" y="1612"/>
                    </a:cubicBezTo>
                    <a:lnTo>
                      <a:pt x="135420" y="49339"/>
                    </a:lnTo>
                    <a:lnTo>
                      <a:pt x="135115" y="49949"/>
                    </a:lnTo>
                    <a:cubicBezTo>
                      <a:pt x="125718" y="47079"/>
                      <a:pt x="114059" y="46406"/>
                      <a:pt x="101829" y="48564"/>
                    </a:cubicBezTo>
                    <a:cubicBezTo>
                      <a:pt x="92177" y="50305"/>
                      <a:pt x="83503" y="53594"/>
                      <a:pt x="76429" y="57797"/>
                    </a:cubicBezTo>
                    <a:cubicBezTo>
                      <a:pt x="67170" y="62878"/>
                      <a:pt x="57874" y="69799"/>
                      <a:pt x="49962" y="78003"/>
                    </a:cubicBezTo>
                    <a:lnTo>
                      <a:pt x="49962" y="272173"/>
                    </a:lnTo>
                    <a:lnTo>
                      <a:pt x="0" y="272173"/>
                    </a:lnTo>
                    <a:lnTo>
                      <a:pt x="0" y="6718"/>
                    </a:lnTo>
                    <a:lnTo>
                      <a:pt x="41554" y="6718"/>
                    </a:lnTo>
                    <a:lnTo>
                      <a:pt x="47689" y="36436"/>
                    </a:lnTo>
                    <a:cubicBezTo>
                      <a:pt x="80823" y="6121"/>
                      <a:pt x="101575" y="0"/>
                      <a:pt x="122327" y="0"/>
                    </a:cubicBez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sz="1350"/>
              </a:p>
            </p:txBody>
          </p:sp>
          <p:sp>
            <p:nvSpPr>
              <p:cNvPr id="296" name="Shape 91">
                <a:extLst>
                  <a:ext uri="{FF2B5EF4-FFF2-40B4-BE49-F238E27FC236}">
                    <a16:creationId xmlns:a16="http://schemas.microsoft.com/office/drawing/2014/main" xmlns="" id="{B8663882-6CF6-4291-B20C-88D49A60738C}"/>
                  </a:ext>
                </a:extLst>
              </p:cNvPr>
              <p:cNvSpPr/>
              <p:nvPr/>
            </p:nvSpPr>
            <p:spPr>
              <a:xfrm>
                <a:off x="3261574" y="9937817"/>
                <a:ext cx="213284" cy="277787"/>
              </a:xfrm>
              <a:custGeom>
                <a:avLst/>
                <a:gdLst/>
                <a:ahLst/>
                <a:cxnLst/>
                <a:rect l="0" t="0" r="0" b="0"/>
                <a:pathLst>
                  <a:path w="213284" h="277787">
                    <a:moveTo>
                      <a:pt x="133528" y="0"/>
                    </a:moveTo>
                    <a:cubicBezTo>
                      <a:pt x="161671" y="0"/>
                      <a:pt x="186322" y="7836"/>
                      <a:pt x="203721" y="17361"/>
                    </a:cubicBezTo>
                    <a:lnTo>
                      <a:pt x="203187" y="61684"/>
                    </a:lnTo>
                    <a:cubicBezTo>
                      <a:pt x="185775" y="49911"/>
                      <a:pt x="163322" y="41504"/>
                      <a:pt x="134683" y="41504"/>
                    </a:cubicBezTo>
                    <a:cubicBezTo>
                      <a:pt x="82512" y="41504"/>
                      <a:pt x="49936" y="83045"/>
                      <a:pt x="49936" y="139128"/>
                    </a:cubicBezTo>
                    <a:cubicBezTo>
                      <a:pt x="49936" y="193598"/>
                      <a:pt x="80276" y="236258"/>
                      <a:pt x="134150" y="236258"/>
                    </a:cubicBezTo>
                    <a:cubicBezTo>
                      <a:pt x="161671" y="236258"/>
                      <a:pt x="181826" y="227305"/>
                      <a:pt x="199263" y="216649"/>
                    </a:cubicBezTo>
                    <a:lnTo>
                      <a:pt x="213284" y="250875"/>
                    </a:lnTo>
                    <a:cubicBezTo>
                      <a:pt x="193078" y="264337"/>
                      <a:pt x="161074" y="277787"/>
                      <a:pt x="125730" y="277787"/>
                    </a:cubicBezTo>
                    <a:cubicBezTo>
                      <a:pt x="42659" y="277787"/>
                      <a:pt x="0" y="214935"/>
                      <a:pt x="0" y="141986"/>
                    </a:cubicBezTo>
                    <a:cubicBezTo>
                      <a:pt x="0" y="66230"/>
                      <a:pt x="47714" y="0"/>
                      <a:pt x="133528" y="0"/>
                    </a:cubicBez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sz="1350"/>
              </a:p>
            </p:txBody>
          </p:sp>
          <p:sp>
            <p:nvSpPr>
              <p:cNvPr id="297" name="Shape 92">
                <a:extLst>
                  <a:ext uri="{FF2B5EF4-FFF2-40B4-BE49-F238E27FC236}">
                    <a16:creationId xmlns:a16="http://schemas.microsoft.com/office/drawing/2014/main" xmlns="" id="{0E07ACDB-A5C5-40FD-86EA-B9D550335507}"/>
                  </a:ext>
                </a:extLst>
              </p:cNvPr>
              <p:cNvSpPr/>
              <p:nvPr/>
            </p:nvSpPr>
            <p:spPr>
              <a:xfrm>
                <a:off x="3680106" y="9944543"/>
                <a:ext cx="219482" cy="271056"/>
              </a:xfrm>
              <a:custGeom>
                <a:avLst/>
                <a:gdLst/>
                <a:ahLst/>
                <a:cxnLst/>
                <a:rect l="0" t="0" r="0" b="0"/>
                <a:pathLst>
                  <a:path w="219482" h="271056">
                    <a:moveTo>
                      <a:pt x="0" y="0"/>
                    </a:moveTo>
                    <a:lnTo>
                      <a:pt x="49936" y="0"/>
                    </a:lnTo>
                    <a:lnTo>
                      <a:pt x="49936" y="170624"/>
                    </a:lnTo>
                    <a:cubicBezTo>
                      <a:pt x="49936" y="211010"/>
                      <a:pt x="67348" y="229539"/>
                      <a:pt x="99886" y="229539"/>
                    </a:cubicBezTo>
                    <a:cubicBezTo>
                      <a:pt x="129629" y="229539"/>
                      <a:pt x="153251" y="211607"/>
                      <a:pt x="164465" y="198653"/>
                    </a:cubicBezTo>
                    <a:lnTo>
                      <a:pt x="164465" y="0"/>
                    </a:lnTo>
                    <a:lnTo>
                      <a:pt x="213856" y="0"/>
                    </a:lnTo>
                    <a:lnTo>
                      <a:pt x="213856" y="166662"/>
                    </a:lnTo>
                    <a:cubicBezTo>
                      <a:pt x="213856" y="236283"/>
                      <a:pt x="215506" y="253695"/>
                      <a:pt x="219482" y="265455"/>
                    </a:cubicBezTo>
                    <a:lnTo>
                      <a:pt x="179070" y="265455"/>
                    </a:lnTo>
                    <a:lnTo>
                      <a:pt x="168389" y="238544"/>
                    </a:lnTo>
                    <a:cubicBezTo>
                      <a:pt x="148742" y="255359"/>
                      <a:pt x="118999" y="271056"/>
                      <a:pt x="83604" y="271056"/>
                    </a:cubicBezTo>
                    <a:cubicBezTo>
                      <a:pt x="48285" y="271056"/>
                      <a:pt x="0" y="252526"/>
                      <a:pt x="0" y="174523"/>
                    </a:cubicBezTo>
                    <a:lnTo>
                      <a:pt x="0" y="0"/>
                    </a:ln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sz="1350"/>
              </a:p>
            </p:txBody>
          </p:sp>
          <p:sp>
            <p:nvSpPr>
              <p:cNvPr id="298" name="Shape 93">
                <a:extLst>
                  <a:ext uri="{FF2B5EF4-FFF2-40B4-BE49-F238E27FC236}">
                    <a16:creationId xmlns:a16="http://schemas.microsoft.com/office/drawing/2014/main" xmlns="" id="{110DB2D5-4107-471F-94F9-BAB2E3A7EB18}"/>
                  </a:ext>
                </a:extLst>
              </p:cNvPr>
              <p:cNvSpPr/>
              <p:nvPr/>
            </p:nvSpPr>
            <p:spPr>
              <a:xfrm>
                <a:off x="3934927" y="9937996"/>
                <a:ext cx="110592" cy="276011"/>
              </a:xfrm>
              <a:custGeom>
                <a:avLst/>
                <a:gdLst/>
                <a:ahLst/>
                <a:cxnLst/>
                <a:rect l="0" t="0" r="0" b="0"/>
                <a:pathLst>
                  <a:path w="110592" h="276011">
                    <a:moveTo>
                      <a:pt x="110592" y="0"/>
                    </a:moveTo>
                    <a:lnTo>
                      <a:pt x="110592" y="40453"/>
                    </a:lnTo>
                    <a:lnTo>
                      <a:pt x="86702" y="45886"/>
                    </a:lnTo>
                    <a:cubicBezTo>
                      <a:pt x="64610" y="56833"/>
                      <a:pt x="51651" y="82303"/>
                      <a:pt x="51651" y="110916"/>
                    </a:cubicBezTo>
                    <a:lnTo>
                      <a:pt x="110592" y="110916"/>
                    </a:lnTo>
                    <a:lnTo>
                      <a:pt x="110592" y="149638"/>
                    </a:lnTo>
                    <a:lnTo>
                      <a:pt x="52184" y="149638"/>
                    </a:lnTo>
                    <a:cubicBezTo>
                      <a:pt x="52184" y="185023"/>
                      <a:pt x="69236" y="215637"/>
                      <a:pt x="100255" y="228732"/>
                    </a:cubicBezTo>
                    <a:lnTo>
                      <a:pt x="110592" y="230705"/>
                    </a:lnTo>
                    <a:lnTo>
                      <a:pt x="110592" y="276011"/>
                    </a:lnTo>
                    <a:lnTo>
                      <a:pt x="96075" y="274541"/>
                    </a:lnTo>
                    <a:cubicBezTo>
                      <a:pt x="30522" y="260536"/>
                      <a:pt x="0" y="200461"/>
                      <a:pt x="0" y="135630"/>
                    </a:cubicBezTo>
                    <a:cubicBezTo>
                      <a:pt x="0" y="68822"/>
                      <a:pt x="33954" y="14946"/>
                      <a:pt x="87927" y="2521"/>
                    </a:cubicBezTo>
                    <a:lnTo>
                      <a:pt x="110592" y="0"/>
                    </a:ln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sz="1350"/>
              </a:p>
            </p:txBody>
          </p:sp>
          <p:sp>
            <p:nvSpPr>
              <p:cNvPr id="299" name="Shape 94">
                <a:extLst>
                  <a:ext uri="{FF2B5EF4-FFF2-40B4-BE49-F238E27FC236}">
                    <a16:creationId xmlns:a16="http://schemas.microsoft.com/office/drawing/2014/main" xmlns="" id="{D5D0511E-5BEE-403C-8651-82BFC87F6513}"/>
                  </a:ext>
                </a:extLst>
              </p:cNvPr>
              <p:cNvSpPr/>
              <p:nvPr/>
            </p:nvSpPr>
            <p:spPr>
              <a:xfrm>
                <a:off x="4045519" y="10155008"/>
                <a:ext cx="103835" cy="60592"/>
              </a:xfrm>
              <a:custGeom>
                <a:avLst/>
                <a:gdLst/>
                <a:ahLst/>
                <a:cxnLst/>
                <a:rect l="0" t="0" r="0" b="0"/>
                <a:pathLst>
                  <a:path w="103835" h="60592">
                    <a:moveTo>
                      <a:pt x="89802" y="0"/>
                    </a:moveTo>
                    <a:lnTo>
                      <a:pt x="103835" y="33083"/>
                    </a:lnTo>
                    <a:cubicBezTo>
                      <a:pt x="80848" y="50495"/>
                      <a:pt x="46558" y="60592"/>
                      <a:pt x="15735" y="60592"/>
                    </a:cubicBezTo>
                    <a:lnTo>
                      <a:pt x="0" y="59000"/>
                    </a:lnTo>
                    <a:lnTo>
                      <a:pt x="0" y="13693"/>
                    </a:lnTo>
                    <a:lnTo>
                      <a:pt x="25222" y="18504"/>
                    </a:lnTo>
                    <a:cubicBezTo>
                      <a:pt x="48260" y="18504"/>
                      <a:pt x="71831" y="10668"/>
                      <a:pt x="89802" y="0"/>
                    </a:cubicBez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sz="1350"/>
              </a:p>
            </p:txBody>
          </p:sp>
          <p:sp>
            <p:nvSpPr>
              <p:cNvPr id="300" name="Shape 95">
                <a:extLst>
                  <a:ext uri="{FF2B5EF4-FFF2-40B4-BE49-F238E27FC236}">
                    <a16:creationId xmlns:a16="http://schemas.microsoft.com/office/drawing/2014/main" xmlns="" id="{33AF76E3-A065-4A14-9B24-009F4ED94A66}"/>
                  </a:ext>
                </a:extLst>
              </p:cNvPr>
              <p:cNvSpPr/>
              <p:nvPr/>
            </p:nvSpPr>
            <p:spPr>
              <a:xfrm>
                <a:off x="4045519" y="9937813"/>
                <a:ext cx="111697" cy="149822"/>
              </a:xfrm>
              <a:custGeom>
                <a:avLst/>
                <a:gdLst/>
                <a:ahLst/>
                <a:cxnLst/>
                <a:rect l="0" t="0" r="0" b="0"/>
                <a:pathLst>
                  <a:path w="111697" h="149822">
                    <a:moveTo>
                      <a:pt x="1651" y="0"/>
                    </a:moveTo>
                    <a:cubicBezTo>
                      <a:pt x="71272" y="0"/>
                      <a:pt x="111697" y="54419"/>
                      <a:pt x="111697" y="136906"/>
                    </a:cubicBezTo>
                    <a:lnTo>
                      <a:pt x="111697" y="149822"/>
                    </a:lnTo>
                    <a:lnTo>
                      <a:pt x="0" y="149822"/>
                    </a:lnTo>
                    <a:lnTo>
                      <a:pt x="0" y="111099"/>
                    </a:lnTo>
                    <a:lnTo>
                      <a:pt x="58941" y="111099"/>
                    </a:lnTo>
                    <a:cubicBezTo>
                      <a:pt x="58941" y="76873"/>
                      <a:pt x="39840" y="40386"/>
                      <a:pt x="1105" y="40386"/>
                    </a:cubicBezTo>
                    <a:lnTo>
                      <a:pt x="0" y="40637"/>
                    </a:lnTo>
                    <a:lnTo>
                      <a:pt x="0" y="184"/>
                    </a:lnTo>
                    <a:lnTo>
                      <a:pt x="1651" y="0"/>
                    </a:lnTo>
                    <a:close/>
                  </a:path>
                </a:pathLst>
              </a:custGeom>
              <a:ln w="0" cap="flat">
                <a:miter lim="127000"/>
              </a:ln>
            </p:spPr>
            <p:style>
              <a:lnRef idx="0">
                <a:srgbClr val="000000">
                  <a:alpha val="0"/>
                </a:srgbClr>
              </a:lnRef>
              <a:fillRef idx="1">
                <a:srgbClr val="8B836A"/>
              </a:fillRef>
              <a:effectRef idx="0">
                <a:scrgbClr r="0" g="0" b="0"/>
              </a:effectRef>
              <a:fontRef idx="none"/>
            </p:style>
            <p:txBody>
              <a:bodyPr/>
              <a:lstStyle/>
              <a:p>
                <a:endParaRPr lang="es-ES" sz="1350"/>
              </a:p>
            </p:txBody>
          </p:sp>
          <p:sp>
            <p:nvSpPr>
              <p:cNvPr id="301" name="Shape 475">
                <a:extLst>
                  <a:ext uri="{FF2B5EF4-FFF2-40B4-BE49-F238E27FC236}">
                    <a16:creationId xmlns:a16="http://schemas.microsoft.com/office/drawing/2014/main" xmlns="" id="{6CAD875F-2B88-432F-AF55-242413B51BDD}"/>
                  </a:ext>
                </a:extLst>
              </p:cNvPr>
              <p:cNvSpPr/>
              <p:nvPr/>
            </p:nvSpPr>
            <p:spPr>
              <a:xfrm>
                <a:off x="6282106" y="716445"/>
                <a:ext cx="70193" cy="1286281"/>
              </a:xfrm>
              <a:custGeom>
                <a:avLst/>
                <a:gdLst/>
                <a:ahLst/>
                <a:cxnLst/>
                <a:rect l="0" t="0" r="0" b="0"/>
                <a:pathLst>
                  <a:path w="70193" h="1286281">
                    <a:moveTo>
                      <a:pt x="0" y="0"/>
                    </a:moveTo>
                    <a:lnTo>
                      <a:pt x="70193" y="0"/>
                    </a:lnTo>
                    <a:lnTo>
                      <a:pt x="70193" y="1286281"/>
                    </a:lnTo>
                    <a:lnTo>
                      <a:pt x="0" y="1286281"/>
                    </a:lnTo>
                    <a:lnTo>
                      <a:pt x="0" y="0"/>
                    </a:lnTo>
                  </a:path>
                </a:pathLst>
              </a:custGeom>
              <a:ln w="0" cap="flat">
                <a:miter lim="127000"/>
              </a:ln>
            </p:spPr>
            <p:style>
              <a:lnRef idx="0">
                <a:srgbClr val="000000">
                  <a:alpha val="0"/>
                </a:srgbClr>
              </a:lnRef>
              <a:fillRef idx="1">
                <a:srgbClr val="504E47"/>
              </a:fillRef>
              <a:effectRef idx="0">
                <a:scrgbClr r="0" g="0" b="0"/>
              </a:effectRef>
              <a:fontRef idx="none"/>
            </p:style>
            <p:txBody>
              <a:bodyPr/>
              <a:lstStyle/>
              <a:p>
                <a:endParaRPr lang="es-ES" sz="1350"/>
              </a:p>
            </p:txBody>
          </p:sp>
          <p:sp>
            <p:nvSpPr>
              <p:cNvPr id="302" name="Shape 97">
                <a:extLst>
                  <a:ext uri="{FF2B5EF4-FFF2-40B4-BE49-F238E27FC236}">
                    <a16:creationId xmlns:a16="http://schemas.microsoft.com/office/drawing/2014/main" xmlns="" id="{6C7F35E3-A36F-46FB-BFB8-C0DA83C6DEAF}"/>
                  </a:ext>
                </a:extLst>
              </p:cNvPr>
              <p:cNvSpPr/>
              <p:nvPr/>
            </p:nvSpPr>
            <p:spPr>
              <a:xfrm>
                <a:off x="1715398" y="2372979"/>
                <a:ext cx="2059407" cy="5155570"/>
              </a:xfrm>
              <a:custGeom>
                <a:avLst/>
                <a:gdLst/>
                <a:ahLst/>
                <a:cxnLst/>
                <a:rect l="0" t="0" r="0" b="0"/>
                <a:pathLst>
                  <a:path w="2059407" h="5155570">
                    <a:moveTo>
                      <a:pt x="2059407" y="0"/>
                    </a:moveTo>
                    <a:lnTo>
                      <a:pt x="2059407" y="732683"/>
                    </a:lnTo>
                    <a:lnTo>
                      <a:pt x="1960818" y="738167"/>
                    </a:lnTo>
                    <a:cubicBezTo>
                      <a:pt x="1327964" y="809833"/>
                      <a:pt x="950652" y="1405209"/>
                      <a:pt x="940841" y="2110833"/>
                    </a:cubicBezTo>
                    <a:lnTo>
                      <a:pt x="2059407" y="2110833"/>
                    </a:lnTo>
                    <a:lnTo>
                      <a:pt x="2059407" y="2800785"/>
                    </a:lnTo>
                    <a:lnTo>
                      <a:pt x="940841" y="2800785"/>
                    </a:lnTo>
                    <a:cubicBezTo>
                      <a:pt x="949344" y="3556819"/>
                      <a:pt x="1330490" y="4154045"/>
                      <a:pt x="1994598" y="4351424"/>
                    </a:cubicBezTo>
                    <a:lnTo>
                      <a:pt x="2059407" y="4367128"/>
                    </a:lnTo>
                    <a:lnTo>
                      <a:pt x="2059407" y="5155570"/>
                    </a:lnTo>
                    <a:lnTo>
                      <a:pt x="1955638" y="5143027"/>
                    </a:lnTo>
                    <a:cubicBezTo>
                      <a:pt x="618156" y="4946658"/>
                      <a:pt x="0" y="3839398"/>
                      <a:pt x="0" y="2560349"/>
                    </a:cubicBezTo>
                    <a:cubicBezTo>
                      <a:pt x="0" y="1102047"/>
                      <a:pt x="775058" y="65606"/>
                      <a:pt x="1973477" y="2253"/>
                    </a:cubicBezTo>
                    <a:lnTo>
                      <a:pt x="2059407" y="0"/>
                    </a:ln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sz="1350"/>
              </a:p>
            </p:txBody>
          </p:sp>
          <p:sp>
            <p:nvSpPr>
              <p:cNvPr id="303" name="Shape 98">
                <a:extLst>
                  <a:ext uri="{FF2B5EF4-FFF2-40B4-BE49-F238E27FC236}">
                    <a16:creationId xmlns:a16="http://schemas.microsoft.com/office/drawing/2014/main" xmlns="" id="{FD080FE7-A366-4D37-983A-258ACF101A27}"/>
                  </a:ext>
                </a:extLst>
              </p:cNvPr>
              <p:cNvSpPr/>
              <p:nvPr/>
            </p:nvSpPr>
            <p:spPr>
              <a:xfrm>
                <a:off x="3774805" y="6459690"/>
                <a:ext cx="1954860" cy="1087196"/>
              </a:xfrm>
              <a:custGeom>
                <a:avLst/>
                <a:gdLst/>
                <a:ahLst/>
                <a:cxnLst/>
                <a:rect l="0" t="0" r="0" b="0"/>
                <a:pathLst>
                  <a:path w="1954860" h="1087196">
                    <a:moveTo>
                      <a:pt x="1672603" y="0"/>
                    </a:moveTo>
                    <a:lnTo>
                      <a:pt x="1954860" y="637680"/>
                    </a:lnTo>
                    <a:cubicBezTo>
                      <a:pt x="1494904" y="930402"/>
                      <a:pt x="899020" y="1087196"/>
                      <a:pt x="334518" y="1087196"/>
                    </a:cubicBezTo>
                    <a:cubicBezTo>
                      <a:pt x="231939" y="1087196"/>
                      <a:pt x="132832" y="1082500"/>
                      <a:pt x="37162" y="1073350"/>
                    </a:cubicBezTo>
                    <a:lnTo>
                      <a:pt x="0" y="1068858"/>
                    </a:lnTo>
                    <a:lnTo>
                      <a:pt x="0" y="280417"/>
                    </a:lnTo>
                    <a:lnTo>
                      <a:pt x="93430" y="303055"/>
                    </a:lnTo>
                    <a:cubicBezTo>
                      <a:pt x="202216" y="323738"/>
                      <a:pt x="317536" y="334518"/>
                      <a:pt x="439064" y="334518"/>
                    </a:cubicBezTo>
                    <a:cubicBezTo>
                      <a:pt x="919925" y="334518"/>
                      <a:pt x="1327620" y="188163"/>
                      <a:pt x="1672603" y="0"/>
                    </a:cubicBez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sz="1350"/>
              </a:p>
            </p:txBody>
          </p:sp>
          <p:sp>
            <p:nvSpPr>
              <p:cNvPr id="304" name="Shape 99">
                <a:extLst>
                  <a:ext uri="{FF2B5EF4-FFF2-40B4-BE49-F238E27FC236}">
                    <a16:creationId xmlns:a16="http://schemas.microsoft.com/office/drawing/2014/main" xmlns="" id="{5FC7E2AC-8D35-4B58-8D8B-0CC863DB9633}"/>
                  </a:ext>
                </a:extLst>
              </p:cNvPr>
              <p:cNvSpPr/>
              <p:nvPr/>
            </p:nvSpPr>
            <p:spPr>
              <a:xfrm>
                <a:off x="3774805" y="2372157"/>
                <a:ext cx="2069846" cy="2801607"/>
              </a:xfrm>
              <a:custGeom>
                <a:avLst/>
                <a:gdLst/>
                <a:ahLst/>
                <a:cxnLst/>
                <a:rect l="0" t="0" r="0" b="0"/>
                <a:pathLst>
                  <a:path w="2069846" h="2801607">
                    <a:moveTo>
                      <a:pt x="31356" y="0"/>
                    </a:moveTo>
                    <a:cubicBezTo>
                      <a:pt x="1327620" y="0"/>
                      <a:pt x="2069846" y="993102"/>
                      <a:pt x="2069846" y="2571623"/>
                    </a:cubicBezTo>
                    <a:lnTo>
                      <a:pt x="2069846" y="2801607"/>
                    </a:lnTo>
                    <a:lnTo>
                      <a:pt x="0" y="2801607"/>
                    </a:lnTo>
                    <a:lnTo>
                      <a:pt x="0" y="2111655"/>
                    </a:lnTo>
                    <a:lnTo>
                      <a:pt x="1118565" y="2111655"/>
                    </a:lnTo>
                    <a:cubicBezTo>
                      <a:pt x="1108100" y="1421702"/>
                      <a:pt x="773582" y="731761"/>
                      <a:pt x="31356" y="731761"/>
                    </a:cubicBezTo>
                    <a:lnTo>
                      <a:pt x="0" y="733505"/>
                    </a:lnTo>
                    <a:lnTo>
                      <a:pt x="0" y="822"/>
                    </a:lnTo>
                    <a:lnTo>
                      <a:pt x="31356" y="0"/>
                    </a:lnTo>
                    <a:close/>
                  </a:path>
                </a:pathLst>
              </a:custGeom>
              <a:ln w="0" cap="flat">
                <a:miter lim="127000"/>
              </a:ln>
            </p:spPr>
            <p:style>
              <a:lnRef idx="0">
                <a:srgbClr val="000000">
                  <a:alpha val="0"/>
                </a:srgbClr>
              </a:lnRef>
              <a:fillRef idx="1">
                <a:srgbClr val="922D54"/>
              </a:fillRef>
              <a:effectRef idx="0">
                <a:scrgbClr r="0" g="0" b="0"/>
              </a:effectRef>
              <a:fontRef idx="none"/>
            </p:style>
            <p:txBody>
              <a:bodyPr/>
              <a:lstStyle/>
              <a:p>
                <a:endParaRPr lang="es-ES" sz="1350"/>
              </a:p>
            </p:txBody>
          </p:sp>
          <p:sp>
            <p:nvSpPr>
              <p:cNvPr id="305" name="Rectangle 100">
                <a:extLst>
                  <a:ext uri="{FF2B5EF4-FFF2-40B4-BE49-F238E27FC236}">
                    <a16:creationId xmlns:a16="http://schemas.microsoft.com/office/drawing/2014/main" xmlns="" id="{055C93EA-48C0-4B71-986C-6B5C939AF03F}"/>
                  </a:ext>
                </a:extLst>
              </p:cNvPr>
              <p:cNvSpPr/>
              <p:nvPr/>
            </p:nvSpPr>
            <p:spPr>
              <a:xfrm rot="16200001">
                <a:off x="5415130" y="1175416"/>
                <a:ext cx="2801604" cy="968848"/>
              </a:xfrm>
              <a:prstGeom prst="rect">
                <a:avLst/>
              </a:prstGeom>
              <a:ln>
                <a:noFill/>
              </a:ln>
            </p:spPr>
            <p:txBody>
              <a:bodyPr vert="horz" lIns="0" tIns="0" rIns="0" bIns="0" rtlCol="0">
                <a:noAutofit/>
              </a:bodyPr>
              <a:lstStyle/>
              <a:p>
                <a:pPr>
                  <a:lnSpc>
                    <a:spcPct val="107000"/>
                  </a:lnSpc>
                  <a:spcAft>
                    <a:spcPts val="600"/>
                  </a:spcAft>
                </a:pPr>
                <a:r>
                  <a:rPr lang="es-ES" sz="3600" b="1" dirty="0">
                    <a:solidFill>
                      <a:srgbClr val="922D54"/>
                    </a:solidFill>
                    <a:latin typeface="Calibri" panose="020F0502020204030204" pitchFamily="34" charset="0"/>
                    <a:ea typeface="Calibri" panose="020F0502020204030204" pitchFamily="34" charset="0"/>
                  </a:rPr>
                  <a:t>2019</a:t>
                </a:r>
                <a:endParaRPr lang="es-ES" sz="825" dirty="0">
                  <a:solidFill>
                    <a:srgbClr val="000000"/>
                  </a:solidFill>
                  <a:latin typeface="Calibri" panose="020F0502020204030204" pitchFamily="34" charset="0"/>
                  <a:ea typeface="Calibri" panose="020F0502020204030204" pitchFamily="34" charset="0"/>
                </a:endParaRPr>
              </a:p>
            </p:txBody>
          </p:sp>
          <p:sp>
            <p:nvSpPr>
              <p:cNvPr id="306" name="Rectangle 101">
                <a:extLst>
                  <a:ext uri="{FF2B5EF4-FFF2-40B4-BE49-F238E27FC236}">
                    <a16:creationId xmlns:a16="http://schemas.microsoft.com/office/drawing/2014/main" xmlns="" id="{4AC1B32B-0FC3-4B70-B248-6C0FC40289EE}"/>
                  </a:ext>
                </a:extLst>
              </p:cNvPr>
              <p:cNvSpPr/>
              <p:nvPr/>
            </p:nvSpPr>
            <p:spPr>
              <a:xfrm>
                <a:off x="2" y="8170852"/>
                <a:ext cx="12205960" cy="908197"/>
              </a:xfrm>
              <a:prstGeom prst="rect">
                <a:avLst/>
              </a:prstGeom>
              <a:ln>
                <a:noFill/>
              </a:ln>
            </p:spPr>
            <p:txBody>
              <a:bodyPr vert="horz" lIns="0" tIns="0" rIns="0" bIns="0" rtlCol="0">
                <a:noAutofit/>
              </a:bodyPr>
              <a:lstStyle/>
              <a:p>
                <a:pPr>
                  <a:lnSpc>
                    <a:spcPct val="107000"/>
                  </a:lnSpc>
                  <a:spcAft>
                    <a:spcPts val="600"/>
                  </a:spcAft>
                </a:pPr>
                <a:r>
                  <a:rPr lang="en-US" sz="1400" b="1" dirty="0">
                    <a:solidFill>
                      <a:srgbClr val="333333"/>
                    </a:solidFill>
                    <a:latin typeface="Helvetica" pitchFamily="34" charset="0"/>
                    <a:ea typeface="Calibri" panose="020F0502020204030204" pitchFamily="34" charset="0"/>
                  </a:rPr>
                  <a:t>A trigger to Collaboration: Creativity, User experience and Makerspace at </a:t>
                </a:r>
                <a:endParaRPr lang="en-US" sz="1400" b="1" dirty="0" smtClean="0">
                  <a:solidFill>
                    <a:srgbClr val="333333"/>
                  </a:solidFill>
                  <a:latin typeface="Helvetica" pitchFamily="34" charset="0"/>
                  <a:ea typeface="Calibri" panose="020F0502020204030204" pitchFamily="34" charset="0"/>
                </a:endParaRPr>
              </a:p>
              <a:p>
                <a:pPr>
                  <a:lnSpc>
                    <a:spcPct val="107000"/>
                  </a:lnSpc>
                  <a:spcAft>
                    <a:spcPts val="600"/>
                  </a:spcAft>
                </a:pPr>
                <a:r>
                  <a:rPr lang="en-US" sz="1400" b="1" dirty="0" smtClean="0">
                    <a:solidFill>
                      <a:srgbClr val="333333"/>
                    </a:solidFill>
                    <a:latin typeface="Helvetica" pitchFamily="34" charset="0"/>
                    <a:ea typeface="Calibri" panose="020F0502020204030204" pitchFamily="34" charset="0"/>
                  </a:rPr>
                  <a:t>Uppsala </a:t>
                </a:r>
                <a:r>
                  <a:rPr lang="en-US" sz="1400" b="1" dirty="0">
                    <a:solidFill>
                      <a:srgbClr val="333333"/>
                    </a:solidFill>
                    <a:latin typeface="Helvetica" pitchFamily="34" charset="0"/>
                    <a:ea typeface="Calibri" panose="020F0502020204030204" pitchFamily="34" charset="0"/>
                  </a:rPr>
                  <a:t>university Library</a:t>
                </a:r>
                <a:endParaRPr lang="es-ES" sz="825" dirty="0">
                  <a:solidFill>
                    <a:srgbClr val="000000"/>
                  </a:solidFill>
                  <a:latin typeface="Calibri" panose="020F0502020204030204" pitchFamily="34" charset="0"/>
                  <a:ea typeface="Calibri" panose="020F0502020204030204" pitchFamily="34" charset="0"/>
                </a:endParaRPr>
              </a:p>
            </p:txBody>
          </p:sp>
          <p:sp>
            <p:nvSpPr>
              <p:cNvPr id="308" name="Rectangle 103">
                <a:extLst>
                  <a:ext uri="{FF2B5EF4-FFF2-40B4-BE49-F238E27FC236}">
                    <a16:creationId xmlns:a16="http://schemas.microsoft.com/office/drawing/2014/main" xmlns="" id="{841B3A50-D219-48B1-B2B9-8D95ECB8C761}"/>
                  </a:ext>
                </a:extLst>
              </p:cNvPr>
              <p:cNvSpPr/>
              <p:nvPr/>
            </p:nvSpPr>
            <p:spPr>
              <a:xfrm>
                <a:off x="2664664" y="604040"/>
                <a:ext cx="3753620" cy="944317"/>
              </a:xfrm>
              <a:prstGeom prst="rect">
                <a:avLst/>
              </a:prstGeom>
              <a:ln>
                <a:noFill/>
              </a:ln>
            </p:spPr>
            <p:txBody>
              <a:bodyPr vert="horz" lIns="0" tIns="0" rIns="0" bIns="0" rtlCol="0">
                <a:noAutofit/>
              </a:bodyPr>
              <a:lstStyle/>
              <a:p>
                <a:pPr>
                  <a:lnSpc>
                    <a:spcPct val="107000"/>
                  </a:lnSpc>
                  <a:spcAft>
                    <a:spcPts val="600"/>
                  </a:spcAft>
                </a:pPr>
                <a:r>
                  <a:rPr lang="es-ES" sz="3525" b="1" dirty="0">
                    <a:solidFill>
                      <a:srgbClr val="504E47"/>
                    </a:solidFill>
                    <a:latin typeface="Calibri" panose="020F0502020204030204" pitchFamily="34" charset="0"/>
                    <a:ea typeface="Calibri" panose="020F0502020204030204" pitchFamily="34" charset="0"/>
                  </a:rPr>
                  <a:t>EVENTOS</a:t>
                </a:r>
                <a:endParaRPr lang="es-ES" sz="825" dirty="0">
                  <a:solidFill>
                    <a:srgbClr val="000000"/>
                  </a:solidFill>
                  <a:latin typeface="Calibri" panose="020F0502020204030204" pitchFamily="34" charset="0"/>
                  <a:ea typeface="Calibri" panose="020F0502020204030204" pitchFamily="34" charset="0"/>
                </a:endParaRPr>
              </a:p>
            </p:txBody>
          </p:sp>
          <p:sp>
            <p:nvSpPr>
              <p:cNvPr id="309" name="Rectangle 104">
                <a:extLst>
                  <a:ext uri="{FF2B5EF4-FFF2-40B4-BE49-F238E27FC236}">
                    <a16:creationId xmlns:a16="http://schemas.microsoft.com/office/drawing/2014/main" xmlns="" id="{014B8F65-581A-4CCC-A488-7BEBD8A09708}"/>
                  </a:ext>
                </a:extLst>
              </p:cNvPr>
              <p:cNvSpPr/>
              <p:nvPr/>
            </p:nvSpPr>
            <p:spPr>
              <a:xfrm>
                <a:off x="6035165" y="1129618"/>
                <a:ext cx="170831" cy="944317"/>
              </a:xfrm>
              <a:prstGeom prst="rect">
                <a:avLst/>
              </a:prstGeom>
              <a:ln>
                <a:noFill/>
              </a:ln>
            </p:spPr>
            <p:txBody>
              <a:bodyPr vert="horz" lIns="0" tIns="0" rIns="0" bIns="0" rtlCol="0">
                <a:noAutofit/>
              </a:bodyPr>
              <a:lstStyle/>
              <a:p>
                <a:pPr>
                  <a:lnSpc>
                    <a:spcPct val="107000"/>
                  </a:lnSpc>
                  <a:spcAft>
                    <a:spcPts val="600"/>
                  </a:spcAft>
                </a:pPr>
                <a:r>
                  <a:rPr lang="es-ES" sz="3525" b="1">
                    <a:solidFill>
                      <a:srgbClr val="504E47"/>
                    </a:solidFill>
                    <a:latin typeface="Calibri" panose="020F0502020204030204" pitchFamily="34" charset="0"/>
                    <a:ea typeface="Calibri" panose="020F0502020204030204" pitchFamily="34" charset="0"/>
                  </a:rPr>
                  <a:t> </a:t>
                </a:r>
                <a:endParaRPr lang="es-ES" sz="825">
                  <a:solidFill>
                    <a:srgbClr val="000000"/>
                  </a:solidFill>
                  <a:latin typeface="Calibri" panose="020F0502020204030204" pitchFamily="34" charset="0"/>
                  <a:ea typeface="Calibri" panose="020F0502020204030204" pitchFamily="34" charset="0"/>
                </a:endParaRPr>
              </a:p>
            </p:txBody>
          </p:sp>
          <p:sp>
            <p:nvSpPr>
              <p:cNvPr id="310" name="Rectangle 105">
                <a:extLst>
                  <a:ext uri="{FF2B5EF4-FFF2-40B4-BE49-F238E27FC236}">
                    <a16:creationId xmlns:a16="http://schemas.microsoft.com/office/drawing/2014/main" xmlns="" id="{3D3C774B-0601-4DAB-ACD5-F37C10619BF5}"/>
                  </a:ext>
                </a:extLst>
              </p:cNvPr>
              <p:cNvSpPr/>
              <p:nvPr/>
            </p:nvSpPr>
            <p:spPr>
              <a:xfrm>
                <a:off x="3117241" y="1714414"/>
                <a:ext cx="4328446" cy="321999"/>
              </a:xfrm>
              <a:prstGeom prst="rect">
                <a:avLst/>
              </a:prstGeom>
              <a:ln>
                <a:noFill/>
              </a:ln>
            </p:spPr>
            <p:txBody>
              <a:bodyPr vert="horz" lIns="0" tIns="0" rIns="0" bIns="0" rtlCol="0">
                <a:noAutofit/>
              </a:bodyPr>
              <a:lstStyle/>
              <a:p>
                <a:pPr>
                  <a:lnSpc>
                    <a:spcPct val="107000"/>
                  </a:lnSpc>
                  <a:spcAft>
                    <a:spcPts val="600"/>
                  </a:spcAft>
                </a:pPr>
                <a:r>
                  <a:rPr lang="es-ES_tradnl" sz="1350" dirty="0">
                    <a:solidFill>
                      <a:schemeClr val="bg2">
                        <a:lumMod val="50000"/>
                      </a:schemeClr>
                    </a:solidFill>
                    <a:latin typeface="Bliss Pro Medium" panose="02000603050000020004" pitchFamily="50" charset="0"/>
                  </a:rPr>
                  <a:t>XVII Jornadas CRAI</a:t>
                </a:r>
                <a:endParaRPr lang="es-ES" sz="825" dirty="0">
                  <a:solidFill>
                    <a:schemeClr val="bg2">
                      <a:lumMod val="50000"/>
                    </a:schemeClr>
                  </a:solidFill>
                  <a:latin typeface="Bliss Pro Medium" panose="02000603050000020004" pitchFamily="50" charset="0"/>
                  <a:ea typeface="Calibri" panose="020F0502020204030204" pitchFamily="34" charset="0"/>
                </a:endParaRPr>
              </a:p>
            </p:txBody>
          </p:sp>
        </p:grpSp>
      </p:grpSp>
    </p:spTree>
    <p:extLst>
      <p:ext uri="{BB962C8B-B14F-4D97-AF65-F5344CB8AC3E}">
        <p14:creationId xmlns:p14="http://schemas.microsoft.com/office/powerpoint/2010/main" val="1775452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latshållare för innehåll 3"/>
          <p:cNvPicPr>
            <a:picLocks noChangeAspect="1"/>
          </p:cNvPicPr>
          <p:nvPr/>
        </p:nvPicPr>
        <p:blipFill rotWithShape="1">
          <a:blip r:embed="rId3">
            <a:extLst>
              <a:ext uri="{BEBA8EAE-BF5A-486C-A8C5-ECC9F3942E4B}">
                <a14:imgProps xmlns:a14="http://schemas.microsoft.com/office/drawing/2010/main">
                  <a14:imgLayer r:embed="rId4">
                    <a14:imgEffect>
                      <a14:sharpenSoften amount="61000"/>
                    </a14:imgEffect>
                    <a14:imgEffect>
                      <a14:colorTemperature colorTemp="9435"/>
                    </a14:imgEffect>
                    <a14:imgEffect>
                      <a14:saturation sat="217000"/>
                    </a14:imgEffect>
                    <a14:imgEffect>
                      <a14:brightnessContrast bright="20000" contrast="-9000"/>
                    </a14:imgEffect>
                  </a14:imgLayer>
                </a14:imgProps>
              </a:ext>
              <a:ext uri="{28A0092B-C50C-407E-A947-70E740481C1C}">
                <a14:useLocalDpi xmlns:a14="http://schemas.microsoft.com/office/drawing/2010/main" val="0"/>
              </a:ext>
            </a:extLst>
          </a:blip>
          <a:srcRect l="58479" t="24977" r="7189" b="19066"/>
          <a:stretch/>
        </p:blipFill>
        <p:spPr>
          <a:xfrm>
            <a:off x="6156176" y="2276872"/>
            <a:ext cx="2537566" cy="2337231"/>
          </a:xfrm>
          <a:prstGeom prst="rect">
            <a:avLst/>
          </a:prstGeom>
          <a:effectLst>
            <a:outerShdw blurRad="193675" dist="38100" dir="2700000" sx="87000" sy="87000" algn="tl" rotWithShape="0">
              <a:schemeClr val="bg1">
                <a:alpha val="43000"/>
              </a:schemeClr>
            </a:outerShdw>
          </a:effectLst>
        </p:spPr>
      </p:pic>
      <p:pic>
        <p:nvPicPr>
          <p:cNvPr id="8" name="Bildobjekt 7"/>
          <p:cNvPicPr>
            <a:picLocks noChangeAspect="1"/>
          </p:cNvPicPr>
          <p:nvPr/>
        </p:nvPicPr>
        <p:blipFill>
          <a:blip r:embed="rId5"/>
          <a:stretch>
            <a:fillRect/>
          </a:stretch>
        </p:blipFill>
        <p:spPr>
          <a:xfrm>
            <a:off x="3266874" y="2276872"/>
            <a:ext cx="2510709" cy="2232248"/>
          </a:xfrm>
          <a:prstGeom prst="rect">
            <a:avLst/>
          </a:prstGeom>
          <a:ln>
            <a:noFill/>
          </a:ln>
          <a:effectLst>
            <a:outerShdw blurRad="193675" dist="38100" dir="2700000" sx="87000" sy="87000" algn="tl" rotWithShape="0">
              <a:schemeClr val="bg1">
                <a:alpha val="43000"/>
              </a:schemeClr>
            </a:outerShdw>
          </a:effectLst>
        </p:spPr>
      </p:pic>
      <p:pic>
        <p:nvPicPr>
          <p:cNvPr id="4" name="Bildobjekt 3"/>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6000"/>
                    </a14:imgEffect>
                  </a14:imgLayer>
                </a14:imgProps>
              </a:ext>
            </a:extLst>
          </a:blip>
          <a:srcRect l="22930" r="16087" b="22880"/>
          <a:stretch/>
        </p:blipFill>
        <p:spPr>
          <a:xfrm>
            <a:off x="467543" y="2276872"/>
            <a:ext cx="2424467" cy="2304256"/>
          </a:xfrm>
          <a:prstGeom prst="rect">
            <a:avLst/>
          </a:prstGeom>
          <a:ln>
            <a:noFill/>
          </a:ln>
          <a:effectLst>
            <a:outerShdw blurRad="193675" dist="38100" dir="2700000" sx="87000" sy="87000" algn="tl" rotWithShape="0">
              <a:schemeClr val="bg1">
                <a:alpha val="43000"/>
              </a:schemeClr>
            </a:outerShdw>
          </a:effectLst>
        </p:spPr>
      </p:pic>
      <p:sp>
        <p:nvSpPr>
          <p:cNvPr id="11" name="Rubrik 1"/>
          <p:cNvSpPr>
            <a:spLocks noGrp="1"/>
          </p:cNvSpPr>
          <p:nvPr>
            <p:ph type="title"/>
          </p:nvPr>
        </p:nvSpPr>
        <p:spPr>
          <a:xfrm>
            <a:off x="1907704" y="404664"/>
            <a:ext cx="6707088" cy="1143000"/>
          </a:xfrm>
        </p:spPr>
        <p:txBody>
          <a:bodyPr>
            <a:normAutofit/>
          </a:bodyPr>
          <a:lstStyle/>
          <a:p>
            <a:r>
              <a:rPr lang="sv-SE" sz="2800" dirty="0" smtClean="0"/>
              <a:t>3 </a:t>
            </a:r>
            <a:r>
              <a:rPr lang="sv-SE" sz="2800" dirty="0" err="1" smtClean="0"/>
              <a:t>zones</a:t>
            </a:r>
            <a:endParaRPr lang="sv-SE" sz="2800" dirty="0"/>
          </a:p>
        </p:txBody>
      </p:sp>
      <p:sp>
        <p:nvSpPr>
          <p:cNvPr id="17" name="Rektangel med rundade hörn 16"/>
          <p:cNvSpPr/>
          <p:nvPr/>
        </p:nvSpPr>
        <p:spPr>
          <a:xfrm>
            <a:off x="6084168" y="2204864"/>
            <a:ext cx="2664296" cy="2448272"/>
          </a:xfrm>
          <a:prstGeom prst="roundRect">
            <a:avLst/>
          </a:prstGeom>
          <a:noFill/>
          <a:ln w="76200" cmpd="sng">
            <a:solidFill>
              <a:srgbClr val="A6CF53"/>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20" name="Rektangel med rundade hörn 19"/>
          <p:cNvSpPr/>
          <p:nvPr/>
        </p:nvSpPr>
        <p:spPr>
          <a:xfrm>
            <a:off x="3203848" y="2204864"/>
            <a:ext cx="2664296" cy="2448272"/>
          </a:xfrm>
          <a:prstGeom prst="roundRect">
            <a:avLst/>
          </a:prstGeom>
          <a:noFill/>
          <a:ln w="76200" cmpd="sng">
            <a:solidFill>
              <a:srgbClr val="A6CF53"/>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21" name="Rektangel med rundade hörn 20"/>
          <p:cNvSpPr/>
          <p:nvPr/>
        </p:nvSpPr>
        <p:spPr>
          <a:xfrm>
            <a:off x="323528" y="2204864"/>
            <a:ext cx="2664296" cy="2448272"/>
          </a:xfrm>
          <a:prstGeom prst="roundRect">
            <a:avLst/>
          </a:prstGeom>
          <a:noFill/>
          <a:ln w="76200" cmpd="sng">
            <a:solidFill>
              <a:srgbClr val="A6CF53"/>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27" name="Rektangel 26"/>
          <p:cNvSpPr/>
          <p:nvPr/>
        </p:nvSpPr>
        <p:spPr>
          <a:xfrm>
            <a:off x="467544" y="5013176"/>
            <a:ext cx="1468671" cy="369332"/>
          </a:xfrm>
          <a:prstGeom prst="rect">
            <a:avLst/>
          </a:prstGeom>
        </p:spPr>
        <p:txBody>
          <a:bodyPr wrap="none">
            <a:spAutoFit/>
          </a:bodyPr>
          <a:lstStyle/>
          <a:p>
            <a:r>
              <a:rPr lang="sv-SE" dirty="0" err="1" smtClean="0"/>
              <a:t>Touchscreens</a:t>
            </a:r>
            <a:endParaRPr lang="sv-SE" dirty="0"/>
          </a:p>
        </p:txBody>
      </p:sp>
      <p:sp>
        <p:nvSpPr>
          <p:cNvPr id="28" name="Rektangel 27"/>
          <p:cNvSpPr/>
          <p:nvPr/>
        </p:nvSpPr>
        <p:spPr>
          <a:xfrm>
            <a:off x="3330962" y="5013176"/>
            <a:ext cx="1457062" cy="369332"/>
          </a:xfrm>
          <a:prstGeom prst="rect">
            <a:avLst/>
          </a:prstGeom>
        </p:spPr>
        <p:txBody>
          <a:bodyPr wrap="none">
            <a:spAutoFit/>
          </a:bodyPr>
          <a:lstStyle/>
          <a:p>
            <a:r>
              <a:rPr lang="sv-SE" dirty="0" err="1" smtClean="0"/>
              <a:t>Virtual</a:t>
            </a:r>
            <a:r>
              <a:rPr lang="sv-SE" dirty="0" smtClean="0"/>
              <a:t> </a:t>
            </a:r>
            <a:r>
              <a:rPr lang="sv-SE" dirty="0" err="1" smtClean="0"/>
              <a:t>reality</a:t>
            </a:r>
            <a:endParaRPr lang="sv-SE" dirty="0"/>
          </a:p>
        </p:txBody>
      </p:sp>
      <p:sp>
        <p:nvSpPr>
          <p:cNvPr id="29" name="Rektangel 28"/>
          <p:cNvSpPr/>
          <p:nvPr/>
        </p:nvSpPr>
        <p:spPr>
          <a:xfrm>
            <a:off x="6228184" y="5085184"/>
            <a:ext cx="1986692" cy="369332"/>
          </a:xfrm>
          <a:prstGeom prst="rect">
            <a:avLst/>
          </a:prstGeom>
        </p:spPr>
        <p:txBody>
          <a:bodyPr wrap="none">
            <a:spAutoFit/>
          </a:bodyPr>
          <a:lstStyle/>
          <a:p>
            <a:r>
              <a:rPr lang="sv-SE" dirty="0" smtClean="0"/>
              <a:t>Multimedia Station</a:t>
            </a:r>
            <a:endParaRPr lang="sv-SE" dirty="0"/>
          </a:p>
        </p:txBody>
      </p:sp>
    </p:spTree>
    <p:extLst>
      <p:ext uri="{BB962C8B-B14F-4D97-AF65-F5344CB8AC3E}">
        <p14:creationId xmlns:p14="http://schemas.microsoft.com/office/powerpoint/2010/main" val="16999305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979712" y="692696"/>
            <a:ext cx="6707088" cy="1143000"/>
          </a:xfrm>
        </p:spPr>
        <p:txBody>
          <a:bodyPr>
            <a:noAutofit/>
          </a:bodyPr>
          <a:lstStyle/>
          <a:p>
            <a:r>
              <a:rPr lang="en-US" sz="2800" dirty="0" smtClean="0"/>
              <a:t>How teachers use the space</a:t>
            </a:r>
            <a:r>
              <a:rPr lang="en-US" sz="2800" dirty="0"/>
              <a:t/>
            </a:r>
            <a:br>
              <a:rPr lang="en-US" sz="2800" dirty="0"/>
            </a:br>
            <a:endParaRPr lang="sv-SE" sz="2800" dirty="0"/>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39752" y="1556792"/>
            <a:ext cx="6186375"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6519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ubrik 1"/>
          <p:cNvSpPr>
            <a:spLocks noGrp="1"/>
          </p:cNvSpPr>
          <p:nvPr>
            <p:ph type="title"/>
          </p:nvPr>
        </p:nvSpPr>
        <p:spPr>
          <a:xfrm>
            <a:off x="179512" y="476672"/>
            <a:ext cx="8489125" cy="1440160"/>
          </a:xfrm>
        </p:spPr>
        <p:txBody>
          <a:bodyPr>
            <a:noAutofit/>
          </a:bodyPr>
          <a:lstStyle/>
          <a:p>
            <a:r>
              <a:rPr lang="sv-SE" sz="2800" dirty="0" err="1"/>
              <a:t>Virtual</a:t>
            </a:r>
            <a:r>
              <a:rPr lang="sv-SE" sz="2800" dirty="0"/>
              <a:t> </a:t>
            </a:r>
            <a:r>
              <a:rPr lang="sv-SE" sz="2800" dirty="0" err="1"/>
              <a:t>Reality</a:t>
            </a:r>
            <a:r>
              <a:rPr lang="sv-SE" sz="2800" dirty="0"/>
              <a:t/>
            </a:r>
            <a:br>
              <a:rPr lang="sv-SE" sz="2800" dirty="0"/>
            </a:br>
            <a:r>
              <a:rPr lang="sv-SE" sz="2800" dirty="0" err="1" smtClean="0"/>
              <a:t>Experience</a:t>
            </a:r>
            <a:r>
              <a:rPr lang="sv-SE" sz="2800" dirty="0" smtClean="0"/>
              <a:t> </a:t>
            </a:r>
            <a:r>
              <a:rPr lang="sv-SE" sz="2800" dirty="0"/>
              <a:t>and </a:t>
            </a:r>
            <a:r>
              <a:rPr lang="sv-SE" sz="2800" dirty="0" err="1"/>
              <a:t>explore</a:t>
            </a:r>
            <a:r>
              <a:rPr lang="sv-SE" sz="2800" dirty="0"/>
              <a:t> </a:t>
            </a:r>
            <a:r>
              <a:rPr lang="sv-SE" sz="2800" dirty="0" err="1"/>
              <a:t>your</a:t>
            </a:r>
            <a:r>
              <a:rPr lang="sv-SE" sz="2800" dirty="0"/>
              <a:t> problem or task</a:t>
            </a:r>
            <a:br>
              <a:rPr lang="sv-SE" sz="2800" dirty="0"/>
            </a:br>
            <a:endParaRPr lang="sv-SE" sz="2800" dirty="0"/>
          </a:p>
        </p:txBody>
      </p:sp>
      <p:pic>
        <p:nvPicPr>
          <p:cNvPr id="4" name="Platshållare för innehåll 3" descr="vr student.JPG"/>
          <p:cNvPicPr>
            <a:picLocks noGrp="1" noChangeAspect="1"/>
          </p:cNvPicPr>
          <p:nvPr>
            <p:ph idx="1"/>
          </p:nvPr>
        </p:nvPicPr>
        <p:blipFill rotWithShape="1">
          <a:blip r:embed="rId3">
            <a:extLst>
              <a:ext uri="{28A0092B-C50C-407E-A947-70E740481C1C}">
                <a14:useLocalDpi xmlns:a14="http://schemas.microsoft.com/office/drawing/2010/main" val="0"/>
              </a:ext>
            </a:extLst>
          </a:blip>
          <a:srcRect t="13336" r="4874" b="14281"/>
          <a:stretch/>
        </p:blipFill>
        <p:spPr>
          <a:xfrm>
            <a:off x="-108520" y="1556792"/>
            <a:ext cx="9289032" cy="5301208"/>
          </a:xfrm>
        </p:spPr>
      </p:pic>
    </p:spTree>
    <p:extLst>
      <p:ext uri="{BB962C8B-B14F-4D97-AF65-F5344CB8AC3E}">
        <p14:creationId xmlns:p14="http://schemas.microsoft.com/office/powerpoint/2010/main" val="38220030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descr="storskärm.JPG"/>
          <p:cNvPicPr>
            <a:picLocks noChangeAspect="1"/>
          </p:cNvPicPr>
          <p:nvPr/>
        </p:nvPicPr>
        <p:blipFill rotWithShape="1">
          <a:blip r:embed="rId3">
            <a:extLst>
              <a:ext uri="{28A0092B-C50C-407E-A947-70E740481C1C}">
                <a14:useLocalDpi xmlns:a14="http://schemas.microsoft.com/office/drawing/2010/main" val="0"/>
              </a:ext>
            </a:extLst>
          </a:blip>
          <a:srcRect l="2631" t="18750" r="3430" b="8898"/>
          <a:stretch/>
        </p:blipFill>
        <p:spPr>
          <a:xfrm>
            <a:off x="-122935" y="1628800"/>
            <a:ext cx="9301832" cy="5373216"/>
          </a:xfrm>
          <a:prstGeom prst="rect">
            <a:avLst/>
          </a:prstGeom>
        </p:spPr>
      </p:pic>
      <p:sp>
        <p:nvSpPr>
          <p:cNvPr id="2" name="Rektangel 1"/>
          <p:cNvSpPr/>
          <p:nvPr/>
        </p:nvSpPr>
        <p:spPr>
          <a:xfrm>
            <a:off x="2483768" y="476672"/>
            <a:ext cx="6120680" cy="954107"/>
          </a:xfrm>
          <a:prstGeom prst="rect">
            <a:avLst/>
          </a:prstGeom>
        </p:spPr>
        <p:txBody>
          <a:bodyPr wrap="square">
            <a:spAutoFit/>
          </a:bodyPr>
          <a:lstStyle/>
          <a:p>
            <a:pPr algn="r"/>
            <a:r>
              <a:rPr lang="sv-SE" sz="2800" dirty="0" smtClean="0">
                <a:latin typeface="Arial" pitchFamily="34" charset="0"/>
                <a:ea typeface="+mj-ea"/>
                <a:cs typeface="Arial" pitchFamily="34" charset="0"/>
              </a:rPr>
              <a:t>Touch</a:t>
            </a:r>
            <a:r>
              <a:rPr lang="sv-SE" sz="2800" b="1" dirty="0" smtClean="0"/>
              <a:t> </a:t>
            </a:r>
            <a:r>
              <a:rPr lang="sv-SE" sz="2800" dirty="0" err="1">
                <a:latin typeface="Arial" pitchFamily="34" charset="0"/>
                <a:ea typeface="+mj-ea"/>
                <a:cs typeface="Arial" pitchFamily="34" charset="0"/>
              </a:rPr>
              <a:t>screens</a:t>
            </a:r>
            <a:endParaRPr lang="sv-SE" sz="2800" dirty="0">
              <a:latin typeface="Arial" pitchFamily="34" charset="0"/>
              <a:ea typeface="+mj-ea"/>
              <a:cs typeface="Arial" pitchFamily="34" charset="0"/>
            </a:endParaRPr>
          </a:p>
          <a:p>
            <a:pPr algn="r"/>
            <a:r>
              <a:rPr lang="sv-SE" sz="2800" dirty="0" smtClean="0">
                <a:latin typeface="Arial" pitchFamily="34" charset="0"/>
                <a:ea typeface="+mj-ea"/>
                <a:cs typeface="Arial" pitchFamily="34" charset="0"/>
              </a:rPr>
              <a:t>Supports </a:t>
            </a:r>
            <a:r>
              <a:rPr lang="sv-SE" sz="2800" dirty="0" err="1">
                <a:latin typeface="Arial" pitchFamily="34" charset="0"/>
                <a:ea typeface="+mj-ea"/>
                <a:cs typeface="Arial" pitchFamily="34" charset="0"/>
              </a:rPr>
              <a:t>interactive</a:t>
            </a:r>
            <a:r>
              <a:rPr lang="sv-SE" sz="2800" dirty="0">
                <a:latin typeface="Arial" pitchFamily="34" charset="0"/>
                <a:ea typeface="+mj-ea"/>
                <a:cs typeface="Arial" pitchFamily="34" charset="0"/>
              </a:rPr>
              <a:t> joint </a:t>
            </a:r>
            <a:r>
              <a:rPr lang="sv-SE" sz="2800" dirty="0" err="1">
                <a:latin typeface="Arial" pitchFamily="34" charset="0"/>
                <a:ea typeface="+mj-ea"/>
                <a:cs typeface="Arial" pitchFamily="34" charset="0"/>
              </a:rPr>
              <a:t>work</a:t>
            </a:r>
            <a:endParaRPr lang="sv-SE" sz="2800" dirty="0">
              <a:latin typeface="Arial" pitchFamily="34" charset="0"/>
              <a:ea typeface="+mj-ea"/>
              <a:cs typeface="Arial" pitchFamily="34" charset="0"/>
            </a:endParaRPr>
          </a:p>
        </p:txBody>
      </p:sp>
    </p:spTree>
    <p:extLst>
      <p:ext uri="{BB962C8B-B14F-4D97-AF65-F5344CB8AC3E}">
        <p14:creationId xmlns:p14="http://schemas.microsoft.com/office/powerpoint/2010/main" val="41080562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2800" dirty="0" smtClean="0"/>
              <a:t>New </a:t>
            </a:r>
            <a:r>
              <a:rPr lang="sv-SE" sz="2800" dirty="0" err="1" smtClean="0"/>
              <a:t>technics</a:t>
            </a:r>
            <a:r>
              <a:rPr lang="sv-SE" sz="2800" dirty="0" smtClean="0"/>
              <a:t> new </a:t>
            </a:r>
            <a:r>
              <a:rPr lang="sv-SE" sz="2800" dirty="0" err="1" smtClean="0"/>
              <a:t>pedagogy</a:t>
            </a:r>
            <a:r>
              <a:rPr lang="sv-SE" sz="2800" dirty="0" smtClean="0"/>
              <a:t/>
            </a:r>
            <a:br>
              <a:rPr lang="sv-SE" sz="2800" dirty="0" smtClean="0"/>
            </a:br>
            <a:r>
              <a:rPr lang="sv-SE" sz="2800" dirty="0" err="1" smtClean="0"/>
              <a:t>understanding</a:t>
            </a:r>
            <a:endParaRPr lang="sv-SE" sz="2800" dirty="0"/>
          </a:p>
        </p:txBody>
      </p:sp>
      <p:pic>
        <p:nvPicPr>
          <p:cNvPr id="4" name="Bildobjekt 3" descr="IMG_9484.jpg"/>
          <p:cNvPicPr>
            <a:picLocks noChangeAspect="1"/>
          </p:cNvPicPr>
          <p:nvPr/>
        </p:nvPicPr>
        <p:blipFill rotWithShape="1">
          <a:blip r:embed="rId3" cstate="print">
            <a:extLst>
              <a:ext uri="{28A0092B-C50C-407E-A947-70E740481C1C}">
                <a14:useLocalDpi xmlns:a14="http://schemas.microsoft.com/office/drawing/2010/main" val="0"/>
              </a:ext>
            </a:extLst>
          </a:blip>
          <a:srcRect l="2526" t="9398" r="3563" b="18912"/>
          <a:stretch/>
        </p:blipFill>
        <p:spPr>
          <a:xfrm>
            <a:off x="0" y="1643307"/>
            <a:ext cx="9180512" cy="5256120"/>
          </a:xfrm>
          <a:prstGeom prst="rect">
            <a:avLst/>
          </a:prstGeom>
        </p:spPr>
      </p:pic>
    </p:spTree>
    <p:extLst>
      <p:ext uri="{BB962C8B-B14F-4D97-AF65-F5344CB8AC3E}">
        <p14:creationId xmlns:p14="http://schemas.microsoft.com/office/powerpoint/2010/main" val="11906043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52290">
            <a:off x="1787639" y="1641728"/>
            <a:ext cx="3220740" cy="4190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973309">
            <a:off x="2837744" y="2105328"/>
            <a:ext cx="3258040" cy="4202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946852">
            <a:off x="3966558" y="2507566"/>
            <a:ext cx="3886825" cy="3872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ubrik 1"/>
          <p:cNvSpPr txBox="1">
            <a:spLocks/>
          </p:cNvSpPr>
          <p:nvPr/>
        </p:nvSpPr>
        <p:spPr>
          <a:xfrm>
            <a:off x="1979712" y="485800"/>
            <a:ext cx="6707088" cy="1143000"/>
          </a:xfrm>
          <a:prstGeom prst="rect">
            <a:avLst/>
          </a:prstGeom>
        </p:spPr>
        <p:txBody>
          <a:bodyPr/>
          <a:lstStyle>
            <a:lvl1pPr algn="r" defTabSz="914400" rtl="0" eaLnBrk="1" latinLnBrk="0" hangingPunct="1">
              <a:spcBef>
                <a:spcPct val="0"/>
              </a:spcBef>
              <a:buNone/>
              <a:defRPr sz="3600" kern="1200">
                <a:solidFill>
                  <a:schemeClr val="tx1"/>
                </a:solidFill>
                <a:latin typeface="Arial" pitchFamily="34" charset="0"/>
                <a:ea typeface="+mj-ea"/>
                <a:cs typeface="Arial" pitchFamily="34" charset="0"/>
              </a:defRPr>
            </a:lvl1pPr>
          </a:lstStyle>
          <a:p>
            <a:r>
              <a:rPr lang="sv-SE" sz="2800" dirty="0" err="1" smtClean="0"/>
              <a:t>Nothing</a:t>
            </a:r>
            <a:r>
              <a:rPr lang="sv-SE" sz="2800" dirty="0" smtClean="0"/>
              <a:t> </a:t>
            </a:r>
            <a:r>
              <a:rPr lang="sv-SE" sz="2800" dirty="0" err="1" smtClean="0"/>
              <a:t>without</a:t>
            </a:r>
            <a:r>
              <a:rPr lang="sv-SE" sz="2800" dirty="0" smtClean="0"/>
              <a:t> </a:t>
            </a:r>
            <a:r>
              <a:rPr lang="sv-SE" sz="2800" dirty="0" err="1" smtClean="0"/>
              <a:t>acitivites</a:t>
            </a:r>
            <a:endParaRPr lang="sv-SE" sz="2800" dirty="0"/>
          </a:p>
        </p:txBody>
      </p:sp>
    </p:spTree>
    <p:extLst>
      <p:ext uri="{BB962C8B-B14F-4D97-AF65-F5344CB8AC3E}">
        <p14:creationId xmlns:p14="http://schemas.microsoft.com/office/powerpoint/2010/main" val="793984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fontScale="90000"/>
          </a:bodyPr>
          <a:lstStyle/>
          <a:p>
            <a:r>
              <a:rPr lang="sv-SE" dirty="0" err="1" smtClean="0"/>
              <a:t>Librarians</a:t>
            </a:r>
            <a:r>
              <a:rPr lang="sv-SE" dirty="0" smtClean="0"/>
              <a:t>, </a:t>
            </a:r>
            <a:r>
              <a:rPr lang="sv-SE" dirty="0" err="1" smtClean="0"/>
              <a:t>teachers</a:t>
            </a:r>
            <a:r>
              <a:rPr lang="sv-SE" dirty="0" smtClean="0"/>
              <a:t>, students and researchers</a:t>
            </a:r>
            <a:endParaRPr lang="sv-SE" dirty="0"/>
          </a:p>
        </p:txBody>
      </p:sp>
      <p:sp>
        <p:nvSpPr>
          <p:cNvPr id="3" name="Platshållare för innehåll 2"/>
          <p:cNvSpPr>
            <a:spLocks noGrp="1"/>
          </p:cNvSpPr>
          <p:nvPr>
            <p:ph idx="1"/>
          </p:nvPr>
        </p:nvSpPr>
        <p:spPr/>
        <p:txBody>
          <a:bodyPr/>
          <a:lstStyle/>
          <a:p>
            <a:r>
              <a:rPr lang="sv-SE" dirty="0" err="1" smtClean="0"/>
              <a:t>Librarians</a:t>
            </a:r>
            <a:r>
              <a:rPr lang="sv-SE" dirty="0" smtClean="0"/>
              <a:t>: </a:t>
            </a:r>
            <a:r>
              <a:rPr lang="sv-SE" dirty="0" err="1" smtClean="0"/>
              <a:t>excel</a:t>
            </a:r>
            <a:r>
              <a:rPr lang="sv-SE" dirty="0" smtClean="0"/>
              <a:t>, design </a:t>
            </a:r>
            <a:r>
              <a:rPr lang="sv-SE" dirty="0" err="1" smtClean="0"/>
              <a:t>thinking</a:t>
            </a:r>
            <a:r>
              <a:rPr lang="sv-SE" dirty="0" smtClean="0"/>
              <a:t>, </a:t>
            </a:r>
            <a:r>
              <a:rPr lang="sv-SE" dirty="0" err="1" smtClean="0"/>
              <a:t>reference</a:t>
            </a:r>
            <a:r>
              <a:rPr lang="sv-SE" dirty="0"/>
              <a:t> </a:t>
            </a:r>
            <a:r>
              <a:rPr lang="sv-SE" dirty="0" smtClean="0"/>
              <a:t>management </a:t>
            </a:r>
            <a:r>
              <a:rPr lang="sv-SE" dirty="0" err="1" smtClean="0"/>
              <a:t>etc</a:t>
            </a:r>
            <a:endParaRPr lang="sv-SE" dirty="0" smtClean="0"/>
          </a:p>
          <a:p>
            <a:r>
              <a:rPr lang="sv-SE" dirty="0" err="1" smtClean="0"/>
              <a:t>Teachers</a:t>
            </a:r>
            <a:r>
              <a:rPr lang="sv-SE" dirty="0" smtClean="0"/>
              <a:t>: VR in different </a:t>
            </a:r>
            <a:r>
              <a:rPr lang="sv-SE" dirty="0" err="1" smtClean="0"/>
              <a:t>programmes</a:t>
            </a:r>
            <a:r>
              <a:rPr lang="sv-SE" dirty="0" smtClean="0"/>
              <a:t> like </a:t>
            </a:r>
            <a:r>
              <a:rPr lang="sv-SE" dirty="0"/>
              <a:t>C</a:t>
            </a:r>
            <a:r>
              <a:rPr lang="sv-SE" dirty="0" smtClean="0"/>
              <a:t>onstruction </a:t>
            </a:r>
            <a:r>
              <a:rPr lang="sv-SE" dirty="0" err="1"/>
              <a:t>E</a:t>
            </a:r>
            <a:r>
              <a:rPr lang="sv-SE" dirty="0" err="1" smtClean="0"/>
              <a:t>ngineering</a:t>
            </a:r>
            <a:r>
              <a:rPr lang="sv-SE" dirty="0" smtClean="0"/>
              <a:t> or </a:t>
            </a:r>
            <a:r>
              <a:rPr lang="sv-SE" dirty="0" err="1" smtClean="0"/>
              <a:t>Astronomy</a:t>
            </a:r>
            <a:endParaRPr lang="sv-SE" dirty="0" smtClean="0"/>
          </a:p>
          <a:p>
            <a:r>
              <a:rPr lang="sv-SE" dirty="0" smtClean="0"/>
              <a:t>Students: VR in space and 3D-printing</a:t>
            </a:r>
          </a:p>
          <a:p>
            <a:r>
              <a:rPr lang="sv-SE" dirty="0" smtClean="0"/>
              <a:t>Researchers: different talks to </a:t>
            </a:r>
            <a:r>
              <a:rPr lang="sv-SE" dirty="0" err="1" smtClean="0"/>
              <a:t>inspire</a:t>
            </a:r>
            <a:r>
              <a:rPr lang="sv-SE" dirty="0" smtClean="0"/>
              <a:t> students, cross-</a:t>
            </a:r>
            <a:r>
              <a:rPr lang="sv-SE" dirty="0" err="1" smtClean="0"/>
              <a:t>discipline</a:t>
            </a:r>
            <a:r>
              <a:rPr lang="sv-SE" dirty="0" smtClean="0"/>
              <a:t> </a:t>
            </a:r>
            <a:r>
              <a:rPr lang="sv-SE" dirty="0" err="1" smtClean="0"/>
              <a:t>collegues</a:t>
            </a:r>
            <a:r>
              <a:rPr lang="sv-SE" dirty="0" smtClean="0"/>
              <a:t> and the public</a:t>
            </a:r>
          </a:p>
        </p:txBody>
      </p:sp>
    </p:spTree>
    <p:extLst>
      <p:ext uri="{BB962C8B-B14F-4D97-AF65-F5344CB8AC3E}">
        <p14:creationId xmlns:p14="http://schemas.microsoft.com/office/powerpoint/2010/main" val="1881475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1556792"/>
            <a:ext cx="6552728" cy="4851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ruta 1"/>
          <p:cNvSpPr txBox="1"/>
          <p:nvPr/>
        </p:nvSpPr>
        <p:spPr>
          <a:xfrm>
            <a:off x="4644008" y="809728"/>
            <a:ext cx="3370335" cy="523220"/>
          </a:xfrm>
          <a:prstGeom prst="rect">
            <a:avLst/>
          </a:prstGeom>
          <a:noFill/>
        </p:spPr>
        <p:txBody>
          <a:bodyPr wrap="square" rtlCol="0">
            <a:spAutoFit/>
          </a:bodyPr>
          <a:lstStyle/>
          <a:p>
            <a:r>
              <a:rPr lang="sv-SE" sz="2800" dirty="0" smtClean="0">
                <a:latin typeface="Gill Sans MT" panose="020B0502020104020203" pitchFamily="34" charset="0"/>
              </a:rPr>
              <a:t>15 </a:t>
            </a:r>
            <a:r>
              <a:rPr lang="sv-SE" sz="2800" dirty="0" err="1" smtClean="0">
                <a:latin typeface="Gill Sans MT" panose="020B0502020104020203" pitchFamily="34" charset="0"/>
              </a:rPr>
              <a:t>minutes</a:t>
            </a:r>
            <a:r>
              <a:rPr lang="sv-SE" sz="2800" dirty="0" smtClean="0">
                <a:latin typeface="Gill Sans MT" panose="020B0502020104020203" pitchFamily="34" charset="0"/>
              </a:rPr>
              <a:t> </a:t>
            </a:r>
            <a:r>
              <a:rPr lang="sv-SE" sz="2800" dirty="0" err="1" smtClean="0">
                <a:latin typeface="Gill Sans MT" panose="020B0502020104020203" pitchFamily="34" charset="0"/>
              </a:rPr>
              <a:t>of</a:t>
            </a:r>
            <a:r>
              <a:rPr lang="sv-SE" sz="2800" dirty="0" smtClean="0">
                <a:latin typeface="Gill Sans MT" panose="020B0502020104020203" pitchFamily="34" charset="0"/>
              </a:rPr>
              <a:t> Data</a:t>
            </a:r>
            <a:endParaRPr lang="sv-SE" sz="2800" dirty="0">
              <a:latin typeface="Gill Sans MT" panose="020B0502020104020203" pitchFamily="34" charset="0"/>
            </a:endParaRPr>
          </a:p>
        </p:txBody>
      </p:sp>
    </p:spTree>
    <p:extLst>
      <p:ext uri="{BB962C8B-B14F-4D97-AF65-F5344CB8AC3E}">
        <p14:creationId xmlns:p14="http://schemas.microsoft.com/office/powerpoint/2010/main" val="3683627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2800" dirty="0" smtClean="0"/>
              <a:t>Makerspace</a:t>
            </a:r>
            <a:endParaRPr lang="sv-SE" sz="2800" dirty="0"/>
          </a:p>
        </p:txBody>
      </p:sp>
      <p:pic>
        <p:nvPicPr>
          <p:cNvPr id="3" name="Bildobjekt 2" descr="IMG_9631.jpg"/>
          <p:cNvPicPr>
            <a:picLocks noChangeAspect="1"/>
          </p:cNvPicPr>
          <p:nvPr/>
        </p:nvPicPr>
        <p:blipFill rotWithShape="1">
          <a:blip r:embed="rId3" cstate="print">
            <a:extLst>
              <a:ext uri="{28A0092B-C50C-407E-A947-70E740481C1C}">
                <a14:useLocalDpi xmlns:a14="http://schemas.microsoft.com/office/drawing/2010/main" val="0"/>
              </a:ext>
            </a:extLst>
          </a:blip>
          <a:srcRect l="8023" t="19529" r="4621" b="16350"/>
          <a:stretch/>
        </p:blipFill>
        <p:spPr>
          <a:xfrm>
            <a:off x="0" y="1851540"/>
            <a:ext cx="9180512" cy="5053944"/>
          </a:xfrm>
          <a:prstGeom prst="rect">
            <a:avLst/>
          </a:prstGeom>
        </p:spPr>
      </p:pic>
      <p:pic>
        <p:nvPicPr>
          <p:cNvPr id="5" name="Bildobjekt 4"/>
          <p:cNvPicPr>
            <a:picLocks noChangeAspect="1"/>
          </p:cNvPicPr>
          <p:nvPr/>
        </p:nvPicPr>
        <p:blipFill rotWithShape="1">
          <a:blip r:embed="rId4"/>
          <a:srcRect b="9963"/>
          <a:stretch/>
        </p:blipFill>
        <p:spPr>
          <a:xfrm rot="187537">
            <a:off x="5302429" y="3573298"/>
            <a:ext cx="3530600" cy="3430387"/>
          </a:xfrm>
          <a:prstGeom prst="rect">
            <a:avLst/>
          </a:prstGeom>
        </p:spPr>
      </p:pic>
    </p:spTree>
    <p:extLst>
      <p:ext uri="{BB962C8B-B14F-4D97-AF65-F5344CB8AC3E}">
        <p14:creationId xmlns:p14="http://schemas.microsoft.com/office/powerpoint/2010/main" val="40366300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txBox="1">
            <a:spLocks/>
          </p:cNvSpPr>
          <p:nvPr/>
        </p:nvSpPr>
        <p:spPr>
          <a:xfrm>
            <a:off x="1979712" y="485800"/>
            <a:ext cx="6707088" cy="1143000"/>
          </a:xfrm>
          <a:prstGeom prst="rect">
            <a:avLst/>
          </a:prstGeom>
        </p:spPr>
        <p:txBody>
          <a:bodyPr/>
          <a:lstStyle>
            <a:lvl1pPr algn="r" defTabSz="914400" rtl="0" eaLnBrk="1" latinLnBrk="0" hangingPunct="1">
              <a:spcBef>
                <a:spcPct val="0"/>
              </a:spcBef>
              <a:buNone/>
              <a:defRPr sz="3600" kern="1200">
                <a:solidFill>
                  <a:schemeClr val="tx1"/>
                </a:solidFill>
                <a:latin typeface="Arial" pitchFamily="34" charset="0"/>
                <a:ea typeface="+mj-ea"/>
                <a:cs typeface="Arial" pitchFamily="34" charset="0"/>
              </a:defRPr>
            </a:lvl1pPr>
          </a:lstStyle>
          <a:p>
            <a:endParaRPr lang="sv-SE" sz="2800" dirty="0" smtClean="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9956" y="1484784"/>
            <a:ext cx="7086600" cy="5265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ruta 2"/>
          <p:cNvSpPr txBox="1"/>
          <p:nvPr/>
        </p:nvSpPr>
        <p:spPr>
          <a:xfrm>
            <a:off x="5004048" y="768599"/>
            <a:ext cx="3823547" cy="646331"/>
          </a:xfrm>
          <a:prstGeom prst="rect">
            <a:avLst/>
          </a:prstGeom>
          <a:noFill/>
        </p:spPr>
        <p:txBody>
          <a:bodyPr wrap="none" rtlCol="0">
            <a:spAutoFit/>
          </a:bodyPr>
          <a:lstStyle/>
          <a:p>
            <a:r>
              <a:rPr lang="sv-SE" sz="3600" dirty="0" smtClean="0"/>
              <a:t>Student co-</a:t>
            </a:r>
            <a:r>
              <a:rPr lang="sv-SE" sz="3600" dirty="0" err="1" smtClean="0"/>
              <a:t>workers</a:t>
            </a:r>
            <a:endParaRPr lang="sv-SE" sz="3600" dirty="0"/>
          </a:p>
        </p:txBody>
      </p:sp>
    </p:spTree>
    <p:extLst>
      <p:ext uri="{BB962C8B-B14F-4D97-AF65-F5344CB8AC3E}">
        <p14:creationId xmlns:p14="http://schemas.microsoft.com/office/powerpoint/2010/main" val="3392064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objekt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15816" y="1556792"/>
            <a:ext cx="4556257" cy="4331726"/>
          </a:xfrm>
          <a:prstGeom prst="rect">
            <a:avLst/>
          </a:prstGeom>
        </p:spPr>
      </p:pic>
    </p:spTree>
    <p:extLst>
      <p:ext uri="{BB962C8B-B14F-4D97-AF65-F5344CB8AC3E}">
        <p14:creationId xmlns:p14="http://schemas.microsoft.com/office/powerpoint/2010/main" val="2278958591"/>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t>Biology</a:t>
            </a:r>
            <a:r>
              <a:rPr lang="sv-SE" dirty="0" smtClean="0"/>
              <a:t> </a:t>
            </a:r>
            <a:r>
              <a:rPr lang="sv-SE" dirty="0" err="1" smtClean="0"/>
              <a:t>Library</a:t>
            </a:r>
            <a:endParaRPr lang="sv-SE" dirty="0"/>
          </a:p>
        </p:txBody>
      </p:sp>
      <p:pic>
        <p:nvPicPr>
          <p:cNvPr id="4" name="Platshållare för innehåll 3"/>
          <p:cNvPicPr>
            <a:picLocks noGrp="1" noChangeAspect="1"/>
          </p:cNvPicPr>
          <p:nvPr>
            <p:ph idx="1"/>
          </p:nvPr>
        </p:nvPicPr>
        <p:blipFill>
          <a:blip r:embed="rId2"/>
          <a:stretch>
            <a:fillRect/>
          </a:stretch>
        </p:blipFill>
        <p:spPr>
          <a:xfrm>
            <a:off x="908293" y="1600200"/>
            <a:ext cx="7327414" cy="4525963"/>
          </a:xfrm>
          <a:prstGeom prst="rect">
            <a:avLst/>
          </a:prstGeom>
        </p:spPr>
      </p:pic>
    </p:spTree>
    <p:extLst>
      <p:ext uri="{BB962C8B-B14F-4D97-AF65-F5344CB8AC3E}">
        <p14:creationId xmlns:p14="http://schemas.microsoft.com/office/powerpoint/2010/main" val="3593025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Creation by a </a:t>
            </a:r>
            <a:r>
              <a:rPr lang="sv-SE" dirty="0" err="1" smtClean="0"/>
              <a:t>scenographer</a:t>
            </a:r>
            <a:endParaRPr lang="sv-SE" dirty="0"/>
          </a:p>
        </p:txBody>
      </p:sp>
      <p:pic>
        <p:nvPicPr>
          <p:cNvPr id="4" name="Platshållare för innehåll 3"/>
          <p:cNvPicPr>
            <a:picLocks noGrp="1" noChangeAspect="1"/>
          </p:cNvPicPr>
          <p:nvPr>
            <p:ph idx="1"/>
          </p:nvPr>
        </p:nvPicPr>
        <p:blipFill>
          <a:blip r:embed="rId2"/>
          <a:stretch>
            <a:fillRect/>
          </a:stretch>
        </p:blipFill>
        <p:spPr>
          <a:xfrm>
            <a:off x="1256170" y="1600200"/>
            <a:ext cx="6631659" cy="4525963"/>
          </a:xfrm>
          <a:prstGeom prst="rect">
            <a:avLst/>
          </a:prstGeom>
        </p:spPr>
      </p:pic>
    </p:spTree>
    <p:extLst>
      <p:ext uri="{BB962C8B-B14F-4D97-AF65-F5344CB8AC3E}">
        <p14:creationId xmlns:p14="http://schemas.microsoft.com/office/powerpoint/2010/main" val="34729812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fontScale="90000"/>
          </a:bodyPr>
          <a:lstStyle/>
          <a:p>
            <a:r>
              <a:rPr lang="sv-SE" dirty="0" smtClean="0"/>
              <a:t>Inspiration from </a:t>
            </a:r>
            <a:r>
              <a:rPr lang="sv-SE" dirty="0" err="1" smtClean="0"/>
              <a:t>our</a:t>
            </a:r>
            <a:r>
              <a:rPr lang="sv-SE" dirty="0" smtClean="0"/>
              <a:t> old </a:t>
            </a:r>
            <a:r>
              <a:rPr lang="sv-SE" dirty="0" err="1" smtClean="0"/>
              <a:t>collections</a:t>
            </a:r>
            <a:endParaRPr lang="sv-SE" dirty="0"/>
          </a:p>
        </p:txBody>
      </p:sp>
      <p:pic>
        <p:nvPicPr>
          <p:cNvPr id="4" name="Platshållare för innehåll 3"/>
          <p:cNvPicPr>
            <a:picLocks noGrp="1" noChangeAspect="1"/>
          </p:cNvPicPr>
          <p:nvPr>
            <p:ph idx="1"/>
          </p:nvPr>
        </p:nvPicPr>
        <p:blipFill>
          <a:blip r:embed="rId2"/>
          <a:stretch>
            <a:fillRect/>
          </a:stretch>
        </p:blipFill>
        <p:spPr>
          <a:xfrm>
            <a:off x="967597" y="1600200"/>
            <a:ext cx="7208805" cy="4525963"/>
          </a:xfrm>
          <a:prstGeom prst="rect">
            <a:avLst/>
          </a:prstGeom>
        </p:spPr>
      </p:pic>
    </p:spTree>
    <p:extLst>
      <p:ext uri="{BB962C8B-B14F-4D97-AF65-F5344CB8AC3E}">
        <p14:creationId xmlns:p14="http://schemas.microsoft.com/office/powerpoint/2010/main" val="3146883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endParaRPr lang="sv-SE"/>
          </a:p>
        </p:txBody>
      </p:sp>
      <p:pic>
        <p:nvPicPr>
          <p:cNvPr id="4" name="Platshållare för innehåll 3"/>
          <p:cNvPicPr>
            <a:picLocks noGrp="1" noChangeAspect="1"/>
          </p:cNvPicPr>
          <p:nvPr>
            <p:ph idx="1"/>
          </p:nvPr>
        </p:nvPicPr>
        <p:blipFill>
          <a:blip r:embed="rId2"/>
          <a:stretch>
            <a:fillRect/>
          </a:stretch>
        </p:blipFill>
        <p:spPr>
          <a:xfrm>
            <a:off x="3275856" y="620688"/>
            <a:ext cx="4469756" cy="5610610"/>
          </a:xfrm>
          <a:prstGeom prst="rect">
            <a:avLst/>
          </a:prstGeom>
        </p:spPr>
      </p:pic>
    </p:spTree>
    <p:extLst>
      <p:ext uri="{BB962C8B-B14F-4D97-AF65-F5344CB8AC3E}">
        <p14:creationId xmlns:p14="http://schemas.microsoft.com/office/powerpoint/2010/main" val="316763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objekt 6"/>
          <p:cNvPicPr>
            <a:picLocks noChangeAspect="1"/>
          </p:cNvPicPr>
          <p:nvPr/>
        </p:nvPicPr>
        <p:blipFill rotWithShape="1">
          <a:blip r:embed="rId3"/>
          <a:srcRect t="-1" b="13406"/>
          <a:stretch/>
        </p:blipFill>
        <p:spPr>
          <a:xfrm>
            <a:off x="-18436" y="1556792"/>
            <a:ext cx="9144000" cy="5301208"/>
          </a:xfrm>
          <a:prstGeom prst="rect">
            <a:avLst/>
          </a:prstGeom>
        </p:spPr>
      </p:pic>
      <p:sp>
        <p:nvSpPr>
          <p:cNvPr id="2" name="Rubrik 1"/>
          <p:cNvSpPr txBox="1">
            <a:spLocks/>
          </p:cNvSpPr>
          <p:nvPr/>
        </p:nvSpPr>
        <p:spPr>
          <a:xfrm>
            <a:off x="1979712" y="485800"/>
            <a:ext cx="6707088" cy="1143000"/>
          </a:xfrm>
          <a:prstGeom prst="rect">
            <a:avLst/>
          </a:prstGeom>
        </p:spPr>
        <p:txBody>
          <a:bodyPr/>
          <a:lstStyle>
            <a:lvl1pPr algn="r" defTabSz="914400" rtl="0" eaLnBrk="1" latinLnBrk="0" hangingPunct="1">
              <a:spcBef>
                <a:spcPct val="0"/>
              </a:spcBef>
              <a:buNone/>
              <a:defRPr sz="3600" kern="1200">
                <a:solidFill>
                  <a:schemeClr val="tx1"/>
                </a:solidFill>
                <a:latin typeface="Arial" pitchFamily="34" charset="0"/>
                <a:ea typeface="+mj-ea"/>
                <a:cs typeface="Arial" pitchFamily="34" charset="0"/>
              </a:defRPr>
            </a:lvl1pPr>
          </a:lstStyle>
          <a:p>
            <a:endParaRPr lang="sv-SE" sz="2800" dirty="0"/>
          </a:p>
          <a:p>
            <a:r>
              <a:rPr lang="sv-SE" sz="2800" dirty="0" smtClean="0"/>
              <a:t> </a:t>
            </a:r>
            <a:r>
              <a:rPr lang="sv-SE" sz="2800" dirty="0" err="1" smtClean="0"/>
              <a:t>Collaboration</a:t>
            </a:r>
            <a:endParaRPr lang="sv-SE" sz="2800" dirty="0"/>
          </a:p>
        </p:txBody>
      </p:sp>
    </p:spTree>
    <p:extLst>
      <p:ext uri="{BB962C8B-B14F-4D97-AF65-F5344CB8AC3E}">
        <p14:creationId xmlns:p14="http://schemas.microsoft.com/office/powerpoint/2010/main" val="39275429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2800" dirty="0" err="1" smtClean="0"/>
              <a:t>Why</a:t>
            </a:r>
            <a:r>
              <a:rPr lang="sv-SE" sz="2800" dirty="0" smtClean="0"/>
              <a:t> the </a:t>
            </a:r>
            <a:r>
              <a:rPr lang="sv-SE" sz="2800" dirty="0" err="1" smtClean="0"/>
              <a:t>Library</a:t>
            </a:r>
            <a:r>
              <a:rPr lang="sv-SE" sz="2800" dirty="0" smtClean="0"/>
              <a:t>?</a:t>
            </a:r>
            <a:endParaRPr lang="sv-SE" sz="2800" dirty="0"/>
          </a:p>
        </p:txBody>
      </p:sp>
      <p:sp>
        <p:nvSpPr>
          <p:cNvPr id="3" name="Platshållare för innehåll 2"/>
          <p:cNvSpPr>
            <a:spLocks noGrp="1"/>
          </p:cNvSpPr>
          <p:nvPr>
            <p:ph idx="1"/>
          </p:nvPr>
        </p:nvSpPr>
        <p:spPr>
          <a:xfrm>
            <a:off x="9036496" y="1988840"/>
            <a:ext cx="8229600" cy="4525963"/>
          </a:xfrm>
        </p:spPr>
        <p:txBody>
          <a:bodyPr/>
          <a:lstStyle/>
          <a:p>
            <a:endParaRPr lang="sv-SE" dirty="0" smtClean="0"/>
          </a:p>
          <a:p>
            <a:endParaRPr lang="sv-SE" dirty="0"/>
          </a:p>
        </p:txBody>
      </p:sp>
      <p:pic>
        <p:nvPicPr>
          <p:cNvPr id="11" name="Bildobjekt 10"/>
          <p:cNvPicPr>
            <a:picLocks noChangeAspect="1"/>
          </p:cNvPicPr>
          <p:nvPr/>
        </p:nvPicPr>
        <p:blipFill rotWithShape="1">
          <a:blip r:embed="rId3"/>
          <a:srcRect l="-52" t="19333" r="52" b="613"/>
          <a:stretch/>
        </p:blipFill>
        <p:spPr>
          <a:xfrm>
            <a:off x="-26335" y="1556792"/>
            <a:ext cx="9144000" cy="5490135"/>
          </a:xfrm>
          <a:prstGeom prst="rect">
            <a:avLst/>
          </a:prstGeom>
        </p:spPr>
      </p:pic>
    </p:spTree>
    <p:extLst>
      <p:ext uri="{BB962C8B-B14F-4D97-AF65-F5344CB8AC3E}">
        <p14:creationId xmlns:p14="http://schemas.microsoft.com/office/powerpoint/2010/main" val="33315431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p:cNvSpPr>
            <a:spLocks noGrp="1"/>
          </p:cNvSpPr>
          <p:nvPr>
            <p:ph type="title"/>
          </p:nvPr>
        </p:nvSpPr>
        <p:spPr/>
        <p:txBody>
          <a:bodyPr/>
          <a:lstStyle/>
          <a:p>
            <a:r>
              <a:rPr lang="sv-SE" dirty="0" smtClean="0">
                <a:latin typeface="Gill Alt One MT" panose="020B0502020104020203" pitchFamily="34" charset="0"/>
              </a:rPr>
              <a:t>A </a:t>
            </a:r>
            <a:r>
              <a:rPr lang="sv-SE" dirty="0" err="1" smtClean="0">
                <a:latin typeface="Gill Alt One MT" panose="020B0502020104020203" pitchFamily="34" charset="0"/>
              </a:rPr>
              <a:t>project</a:t>
            </a:r>
            <a:r>
              <a:rPr lang="sv-SE" dirty="0" smtClean="0">
                <a:latin typeface="Gill Alt One MT" panose="020B0502020104020203" pitchFamily="34" charset="0"/>
              </a:rPr>
              <a:t> for </a:t>
            </a:r>
            <a:r>
              <a:rPr lang="sv-SE" dirty="0" err="1" smtClean="0">
                <a:latin typeface="Gill Alt One MT" panose="020B0502020104020203" pitchFamily="34" charset="0"/>
              </a:rPr>
              <a:t>change</a:t>
            </a:r>
            <a:r>
              <a:rPr lang="sv-SE" dirty="0" smtClean="0">
                <a:latin typeface="Gill Alt One MT" panose="020B0502020104020203" pitchFamily="34" charset="0"/>
              </a:rPr>
              <a:t> </a:t>
            </a:r>
            <a:endParaRPr lang="sv-SE" dirty="0">
              <a:latin typeface="Gill Alt One MT" panose="020B0502020104020203"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7892" y="908720"/>
            <a:ext cx="7201896"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47330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5"/>
          <p:cNvSpPr>
            <a:spLocks noGrp="1"/>
          </p:cNvSpPr>
          <p:nvPr>
            <p:ph type="title"/>
          </p:nvPr>
        </p:nvSpPr>
        <p:spPr/>
        <p:txBody>
          <a:bodyPr/>
          <a:lstStyle/>
          <a:p>
            <a:r>
              <a:rPr lang="sv-SE" dirty="0" err="1" smtClean="0">
                <a:latin typeface="Gill Alt One MT" panose="020B0502020104020203" pitchFamily="34" charset="0"/>
              </a:rPr>
              <a:t>Success</a:t>
            </a:r>
            <a:r>
              <a:rPr lang="sv-SE" dirty="0" smtClean="0">
                <a:latin typeface="Gill Alt One MT" panose="020B0502020104020203" pitchFamily="34" charset="0"/>
              </a:rPr>
              <a:t> </a:t>
            </a:r>
            <a:r>
              <a:rPr lang="sv-SE" dirty="0" err="1" smtClean="0">
                <a:latin typeface="Gill Alt One MT" panose="020B0502020104020203" pitchFamily="34" charset="0"/>
              </a:rPr>
              <a:t>factors</a:t>
            </a:r>
            <a:r>
              <a:rPr lang="sv-SE" dirty="0" smtClean="0">
                <a:latin typeface="Gill Alt One MT" panose="020B0502020104020203" pitchFamily="34" charset="0"/>
              </a:rPr>
              <a:t> </a:t>
            </a:r>
            <a:endParaRPr lang="sv-SE" dirty="0">
              <a:latin typeface="Gill Alt One MT" panose="020B0502020104020203"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628799"/>
            <a:ext cx="6768752" cy="50704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60277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endParaRPr lang="sv-SE" sz="28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908720"/>
            <a:ext cx="7048500" cy="5287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ruta 2"/>
          <p:cNvSpPr txBox="1"/>
          <p:nvPr/>
        </p:nvSpPr>
        <p:spPr>
          <a:xfrm>
            <a:off x="6300192" y="4869160"/>
            <a:ext cx="2405787" cy="1200329"/>
          </a:xfrm>
          <a:prstGeom prst="rect">
            <a:avLst/>
          </a:prstGeom>
          <a:noFill/>
        </p:spPr>
        <p:txBody>
          <a:bodyPr wrap="none" rtlCol="0">
            <a:spAutoFit/>
          </a:bodyPr>
          <a:lstStyle/>
          <a:p>
            <a:pPr algn="r"/>
            <a:r>
              <a:rPr lang="sv-SE" dirty="0">
                <a:solidFill>
                  <a:schemeClr val="bg1"/>
                </a:solidFill>
              </a:rPr>
              <a:t>Linda Vidlund</a:t>
            </a:r>
          </a:p>
          <a:p>
            <a:pPr algn="r"/>
            <a:r>
              <a:rPr lang="sv-SE" dirty="0">
                <a:solidFill>
                  <a:schemeClr val="bg1"/>
                </a:solidFill>
              </a:rPr>
              <a:t>linda.vidlund@ub.uu.se</a:t>
            </a:r>
          </a:p>
          <a:p>
            <a:pPr algn="r"/>
            <a:r>
              <a:rPr lang="sv-SE" dirty="0" err="1">
                <a:solidFill>
                  <a:schemeClr val="bg1"/>
                </a:solidFill>
              </a:rPr>
              <a:t>Twitter</a:t>
            </a:r>
            <a:r>
              <a:rPr lang="sv-SE" dirty="0">
                <a:solidFill>
                  <a:schemeClr val="bg1"/>
                </a:solidFill>
              </a:rPr>
              <a:t>: @</a:t>
            </a:r>
            <a:r>
              <a:rPr lang="sv-SE" dirty="0" err="1">
                <a:solidFill>
                  <a:schemeClr val="bg1"/>
                </a:solidFill>
              </a:rPr>
              <a:t>LVidlund</a:t>
            </a:r>
            <a:endParaRPr lang="sv-SE" dirty="0">
              <a:solidFill>
                <a:schemeClr val="bg1"/>
              </a:solidFill>
            </a:endParaRPr>
          </a:p>
          <a:p>
            <a:endParaRPr lang="sv-SE" dirty="0"/>
          </a:p>
        </p:txBody>
      </p:sp>
    </p:spTree>
    <p:extLst>
      <p:ext uri="{BB962C8B-B14F-4D97-AF65-F5344CB8AC3E}">
        <p14:creationId xmlns:p14="http://schemas.microsoft.com/office/powerpoint/2010/main" val="1644126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683568" y="1556793"/>
            <a:ext cx="7772400" cy="2664296"/>
          </a:xfrm>
        </p:spPr>
        <p:txBody>
          <a:bodyPr>
            <a:normAutofit fontScale="90000"/>
          </a:bodyPr>
          <a:lstStyle/>
          <a:p>
            <a:pPr>
              <a:spcAft>
                <a:spcPts val="0"/>
              </a:spcAft>
            </a:pPr>
            <a:r>
              <a:rPr lang="en-US" sz="2800" b="1" dirty="0" smtClean="0">
                <a:solidFill>
                  <a:srgbClr val="333333"/>
                </a:solidFill>
                <a:latin typeface="Helvetica" pitchFamily="34" charset="0"/>
                <a:ea typeface="Calibri" panose="020F0502020204030204" pitchFamily="34" charset="0"/>
              </a:rPr>
              <a:t>A </a:t>
            </a:r>
            <a:r>
              <a:rPr lang="en-US" sz="2800" b="1" dirty="0">
                <a:solidFill>
                  <a:srgbClr val="333333"/>
                </a:solidFill>
                <a:latin typeface="Helvetica" pitchFamily="34" charset="0"/>
                <a:ea typeface="Calibri" panose="020F0502020204030204" pitchFamily="34" charset="0"/>
              </a:rPr>
              <a:t>trigger to Collaboration: Creativity, User experience and Makerspace at Uppsala university Library</a:t>
            </a:r>
            <a:r>
              <a:rPr lang="sv-SE" sz="3600" dirty="0">
                <a:solidFill>
                  <a:srgbClr val="000000"/>
                </a:solidFill>
                <a:latin typeface="Times New Roman" panose="02020603050405020304" pitchFamily="18" charset="0"/>
                <a:ea typeface="Calibri" panose="020F0502020204030204" pitchFamily="34" charset="0"/>
              </a:rPr>
              <a:t/>
            </a:r>
            <a:br>
              <a:rPr lang="sv-SE" sz="3600" dirty="0">
                <a:solidFill>
                  <a:srgbClr val="000000"/>
                </a:solidFill>
                <a:latin typeface="Times New Roman" panose="02020603050405020304" pitchFamily="18" charset="0"/>
                <a:ea typeface="Calibri" panose="020F0502020204030204" pitchFamily="34" charset="0"/>
              </a:rPr>
            </a:br>
            <a:r>
              <a:rPr lang="sv-SE" sz="2800" b="1" dirty="0" smtClean="0"/>
              <a:t/>
            </a:r>
            <a:br>
              <a:rPr lang="sv-SE" sz="2800" b="1" dirty="0" smtClean="0"/>
            </a:br>
            <a:r>
              <a:rPr lang="en-US" sz="2800" b="1" dirty="0" smtClean="0"/>
              <a:t/>
            </a:r>
            <a:br>
              <a:rPr lang="en-US" sz="2800" b="1" dirty="0" smtClean="0"/>
            </a:br>
            <a:r>
              <a:rPr lang="en-US" sz="2800" b="1" dirty="0" smtClean="0"/>
              <a:t/>
            </a:r>
            <a:br>
              <a:rPr lang="en-US" sz="2800" b="1" dirty="0" smtClean="0"/>
            </a:br>
            <a:endParaRPr lang="x-none" sz="2800" dirty="0"/>
          </a:p>
        </p:txBody>
      </p:sp>
      <p:sp>
        <p:nvSpPr>
          <p:cNvPr id="3" name="Underrubrik 2"/>
          <p:cNvSpPr>
            <a:spLocks noGrp="1"/>
          </p:cNvSpPr>
          <p:nvPr>
            <p:ph type="subTitle" idx="1"/>
          </p:nvPr>
        </p:nvSpPr>
        <p:spPr>
          <a:xfrm>
            <a:off x="1547664" y="3933056"/>
            <a:ext cx="6008712" cy="2567136"/>
          </a:xfrm>
        </p:spPr>
        <p:txBody>
          <a:bodyPr>
            <a:normAutofit/>
          </a:bodyPr>
          <a:lstStyle/>
          <a:p>
            <a:pPr rtl="0"/>
            <a:r>
              <a:rPr lang="sv-SE" dirty="0" smtClean="0">
                <a:latin typeface="Gill Alt One MT" panose="020B0502020104020203" pitchFamily="34" charset="0"/>
              </a:rPr>
              <a:t>Linda Vidlund</a:t>
            </a:r>
            <a:endParaRPr lang="x-none" dirty="0">
              <a:latin typeface="Gill Alt One MT" panose="020B0502020104020203" pitchFamily="34" charset="0"/>
            </a:endParaRPr>
          </a:p>
          <a:p>
            <a:r>
              <a:rPr lang="sv-SE" dirty="0" smtClean="0">
                <a:latin typeface="Gill Alt One MT" panose="020B0502020104020203" pitchFamily="34" charset="0"/>
              </a:rPr>
              <a:t>Sevilla </a:t>
            </a:r>
          </a:p>
          <a:p>
            <a:r>
              <a:rPr lang="sv-SE" dirty="0" smtClean="0">
                <a:latin typeface="Gill Alt One MT" panose="020B0502020104020203" pitchFamily="34" charset="0"/>
              </a:rPr>
              <a:t>190522</a:t>
            </a:r>
            <a:endParaRPr lang="x-none" dirty="0">
              <a:latin typeface="Gill Alt One MT" panose="020B0502020104020203" pitchFamily="34" charset="0"/>
            </a:endParaRPr>
          </a:p>
        </p:txBody>
      </p:sp>
      <p:pic>
        <p:nvPicPr>
          <p:cNvPr id="4" name="Platshållare för bild 13"/>
          <p:cNvPicPr>
            <a:picLocks noChangeAspect="1"/>
          </p:cNvPicPr>
          <p:nvPr/>
        </p:nvPicPr>
        <p:blipFill>
          <a:blip r:embed="rId3"/>
          <a:srcRect t="1439" b="1439"/>
          <a:stretch>
            <a:fillRect/>
          </a:stretch>
        </p:blipFill>
        <p:spPr>
          <a:xfrm>
            <a:off x="-2502070" y="5517232"/>
            <a:ext cx="11646070" cy="1879876"/>
          </a:xfrm>
          <a:prstGeom prst="rect">
            <a:avLst/>
          </a:prstGeom>
        </p:spPr>
      </p:pic>
    </p:spTree>
    <p:extLst>
      <p:ext uri="{BB962C8B-B14F-4D97-AF65-F5344CB8AC3E}">
        <p14:creationId xmlns:p14="http://schemas.microsoft.com/office/powerpoint/2010/main" val="793795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Uppsala </a:t>
            </a:r>
            <a:r>
              <a:rPr lang="sv-SE" dirty="0"/>
              <a:t>U</a:t>
            </a:r>
            <a:r>
              <a:rPr lang="sv-SE" dirty="0" smtClean="0"/>
              <a:t>niversity </a:t>
            </a:r>
            <a:r>
              <a:rPr lang="sv-SE" dirty="0" err="1"/>
              <a:t>L</a:t>
            </a:r>
            <a:r>
              <a:rPr lang="sv-SE" dirty="0" err="1" smtClean="0"/>
              <a:t>ibrary</a:t>
            </a:r>
            <a:endParaRPr lang="sv-SE" dirty="0"/>
          </a:p>
        </p:txBody>
      </p:sp>
      <p:pic>
        <p:nvPicPr>
          <p:cNvPr id="4" name="Platshållare för innehåll 3"/>
          <p:cNvPicPr>
            <a:picLocks noGrp="1" noChangeAspect="1"/>
          </p:cNvPicPr>
          <p:nvPr>
            <p:ph idx="1"/>
          </p:nvPr>
        </p:nvPicPr>
        <p:blipFill>
          <a:blip r:embed="rId2"/>
          <a:stretch>
            <a:fillRect/>
          </a:stretch>
        </p:blipFill>
        <p:spPr>
          <a:xfrm>
            <a:off x="2078776" y="1844824"/>
            <a:ext cx="6608024" cy="4525963"/>
          </a:xfrm>
          <a:prstGeom prst="rect">
            <a:avLst/>
          </a:prstGeom>
        </p:spPr>
      </p:pic>
    </p:spTree>
    <p:extLst>
      <p:ext uri="{BB962C8B-B14F-4D97-AF65-F5344CB8AC3E}">
        <p14:creationId xmlns:p14="http://schemas.microsoft.com/office/powerpoint/2010/main" val="1619551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objekt 2"/>
          <p:cNvPicPr>
            <a:picLocks noChangeAspect="1"/>
          </p:cNvPicPr>
          <p:nvPr/>
        </p:nvPicPr>
        <p:blipFill>
          <a:blip r:embed="rId2"/>
          <a:stretch>
            <a:fillRect/>
          </a:stretch>
        </p:blipFill>
        <p:spPr>
          <a:xfrm>
            <a:off x="-2345" y="1340768"/>
            <a:ext cx="4792619" cy="4304903"/>
          </a:xfrm>
          <a:prstGeom prst="rect">
            <a:avLst/>
          </a:prstGeom>
        </p:spPr>
      </p:pic>
      <p:pic>
        <p:nvPicPr>
          <p:cNvPr id="6" name="Bildobjekt 5"/>
          <p:cNvPicPr>
            <a:picLocks noChangeAspect="1"/>
          </p:cNvPicPr>
          <p:nvPr/>
        </p:nvPicPr>
        <p:blipFill>
          <a:blip r:embed="rId3"/>
          <a:stretch>
            <a:fillRect/>
          </a:stretch>
        </p:blipFill>
        <p:spPr>
          <a:xfrm>
            <a:off x="4644008" y="836712"/>
            <a:ext cx="4124325" cy="4991100"/>
          </a:xfrm>
          <a:prstGeom prst="rect">
            <a:avLst/>
          </a:prstGeom>
        </p:spPr>
      </p:pic>
      <p:pic>
        <p:nvPicPr>
          <p:cNvPr id="7" name="Bildobjekt 6"/>
          <p:cNvPicPr>
            <a:picLocks noChangeAspect="1"/>
          </p:cNvPicPr>
          <p:nvPr/>
        </p:nvPicPr>
        <p:blipFill>
          <a:blip r:embed="rId4"/>
          <a:stretch>
            <a:fillRect/>
          </a:stretch>
        </p:blipFill>
        <p:spPr>
          <a:xfrm>
            <a:off x="1187624" y="3645024"/>
            <a:ext cx="4095750" cy="2857500"/>
          </a:xfrm>
          <a:prstGeom prst="rect">
            <a:avLst/>
          </a:prstGeom>
        </p:spPr>
      </p:pic>
    </p:spTree>
    <p:extLst>
      <p:ext uri="{BB962C8B-B14F-4D97-AF65-F5344CB8AC3E}">
        <p14:creationId xmlns:p14="http://schemas.microsoft.com/office/powerpoint/2010/main" val="3251224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2800" dirty="0">
                <a:latin typeface="Gill Alt One MT" panose="020B0502020104020203" pitchFamily="34" charset="0"/>
              </a:rPr>
              <a:t>P</a:t>
            </a:r>
            <a:r>
              <a:rPr lang="sv-SE" sz="2800" dirty="0" smtClean="0">
                <a:latin typeface="Gill Alt One MT" panose="020B0502020104020203" pitchFamily="34" charset="0"/>
              </a:rPr>
              <a:t>ilot </a:t>
            </a:r>
            <a:r>
              <a:rPr lang="sv-SE" sz="2800" dirty="0" err="1" smtClean="0">
                <a:latin typeface="Gill Alt One MT" panose="020B0502020104020203" pitchFamily="34" charset="0"/>
              </a:rPr>
              <a:t>projects</a:t>
            </a:r>
            <a:r>
              <a:rPr lang="sv-SE" sz="2800" dirty="0" smtClean="0">
                <a:latin typeface="Gill Alt One MT" panose="020B0502020104020203" pitchFamily="34" charset="0"/>
              </a:rPr>
              <a:t> for a new </a:t>
            </a:r>
            <a:r>
              <a:rPr lang="sv-SE" sz="2800" dirty="0" err="1" smtClean="0">
                <a:latin typeface="Gill Alt One MT" panose="020B0502020104020203" pitchFamily="34" charset="0"/>
              </a:rPr>
              <a:t>building</a:t>
            </a:r>
            <a:r>
              <a:rPr lang="sv-SE" sz="2800" dirty="0" smtClean="0">
                <a:latin typeface="Gill Alt One MT" panose="020B0502020104020203" pitchFamily="34" charset="0"/>
              </a:rPr>
              <a:t>: Makerspace and </a:t>
            </a:r>
            <a:r>
              <a:rPr lang="sv-SE" sz="2800" dirty="0" err="1" smtClean="0">
                <a:latin typeface="Gill Alt One MT" panose="020B0502020104020203" pitchFamily="34" charset="0"/>
              </a:rPr>
              <a:t>Visualisation</a:t>
            </a:r>
            <a:r>
              <a:rPr lang="sv-SE" sz="2800" dirty="0" smtClean="0">
                <a:latin typeface="Gill Alt One MT" panose="020B0502020104020203" pitchFamily="34" charset="0"/>
              </a:rPr>
              <a:t> </a:t>
            </a:r>
            <a:r>
              <a:rPr lang="sv-SE" sz="2800" dirty="0" err="1" smtClean="0">
                <a:latin typeface="Gill Alt One MT" panose="020B0502020104020203" pitchFamily="34" charset="0"/>
              </a:rPr>
              <a:t>lab</a:t>
            </a:r>
            <a:endParaRPr lang="sv-SE" sz="2800" dirty="0">
              <a:latin typeface="Gill Alt One MT" panose="020B0502020104020203" pitchFamily="34" charset="0"/>
            </a:endParaRPr>
          </a:p>
        </p:txBody>
      </p:sp>
      <p:pic>
        <p:nvPicPr>
          <p:cNvPr id="3" name="Bildobjekt 2"/>
          <p:cNvPicPr>
            <a:picLocks noChangeAspect="1"/>
          </p:cNvPicPr>
          <p:nvPr/>
        </p:nvPicPr>
        <p:blipFill>
          <a:blip r:embed="rId3"/>
          <a:stretch>
            <a:fillRect/>
          </a:stretch>
        </p:blipFill>
        <p:spPr>
          <a:xfrm>
            <a:off x="0" y="1700808"/>
            <a:ext cx="9207732" cy="5187257"/>
          </a:xfrm>
          <a:prstGeom prst="rect">
            <a:avLst/>
          </a:prstGeom>
        </p:spPr>
      </p:pic>
    </p:spTree>
    <p:extLst>
      <p:ext uri="{BB962C8B-B14F-4D97-AF65-F5344CB8AC3E}">
        <p14:creationId xmlns:p14="http://schemas.microsoft.com/office/powerpoint/2010/main" val="1511801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endParaRPr lang="sv-SE"/>
          </a:p>
        </p:txBody>
      </p:sp>
      <p:pic>
        <p:nvPicPr>
          <p:cNvPr id="4" name="Platshållare för innehåll 3"/>
          <p:cNvPicPr>
            <a:picLocks noGrp="1" noChangeAspect="1"/>
          </p:cNvPicPr>
          <p:nvPr>
            <p:ph idx="1"/>
          </p:nvPr>
        </p:nvPicPr>
        <p:blipFill>
          <a:blip r:embed="rId2"/>
          <a:stretch>
            <a:fillRect/>
          </a:stretch>
        </p:blipFill>
        <p:spPr>
          <a:xfrm>
            <a:off x="1547664" y="1340768"/>
            <a:ext cx="6992393" cy="4525963"/>
          </a:xfrm>
          <a:prstGeom prst="rect">
            <a:avLst/>
          </a:prstGeom>
        </p:spPr>
      </p:pic>
    </p:spTree>
    <p:extLst>
      <p:ext uri="{BB962C8B-B14F-4D97-AF65-F5344CB8AC3E}">
        <p14:creationId xmlns:p14="http://schemas.microsoft.com/office/powerpoint/2010/main" val="2621521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latin typeface="Gill Sans MT" panose="020B0502020104020203" pitchFamily="34" charset="0"/>
              </a:rPr>
              <a:t>Example</a:t>
            </a:r>
            <a:r>
              <a:rPr lang="sv-SE" dirty="0" smtClean="0">
                <a:latin typeface="Gill Sans MT" panose="020B0502020104020203" pitchFamily="34" charset="0"/>
              </a:rPr>
              <a:t> </a:t>
            </a:r>
            <a:r>
              <a:rPr lang="sv-SE" dirty="0" err="1" smtClean="0">
                <a:latin typeface="Gill Sans MT" panose="020B0502020104020203" pitchFamily="34" charset="0"/>
              </a:rPr>
              <a:t>of</a:t>
            </a:r>
            <a:r>
              <a:rPr lang="sv-SE" dirty="0" smtClean="0">
                <a:latin typeface="Gill Sans MT" panose="020B0502020104020203" pitchFamily="34" charset="0"/>
              </a:rPr>
              <a:t> </a:t>
            </a:r>
            <a:r>
              <a:rPr lang="sv-SE" dirty="0" err="1" smtClean="0">
                <a:latin typeface="Gill Sans MT" panose="020B0502020104020203" pitchFamily="34" charset="0"/>
              </a:rPr>
              <a:t>methods</a:t>
            </a:r>
            <a:endParaRPr lang="sv-SE" dirty="0">
              <a:latin typeface="Gill Sans MT" panose="020B0502020104020203" pitchFamily="34" charset="0"/>
            </a:endParaRPr>
          </a:p>
        </p:txBody>
      </p:sp>
      <p:sp>
        <p:nvSpPr>
          <p:cNvPr id="3" name="Platshållare för innehåll 2"/>
          <p:cNvSpPr>
            <a:spLocks noGrp="1"/>
          </p:cNvSpPr>
          <p:nvPr>
            <p:ph idx="1"/>
          </p:nvPr>
        </p:nvSpPr>
        <p:spPr/>
        <p:txBody>
          <a:bodyPr/>
          <a:lstStyle/>
          <a:p>
            <a:r>
              <a:rPr lang="sv-SE" dirty="0" err="1" smtClean="0"/>
              <a:t>User</a:t>
            </a:r>
            <a:r>
              <a:rPr lang="sv-SE" dirty="0" smtClean="0"/>
              <a:t> </a:t>
            </a:r>
            <a:r>
              <a:rPr lang="sv-SE" dirty="0" err="1" smtClean="0"/>
              <a:t>journey</a:t>
            </a:r>
            <a:r>
              <a:rPr lang="sv-SE" dirty="0" smtClean="0"/>
              <a:t> </a:t>
            </a:r>
            <a:r>
              <a:rPr lang="sv-SE" dirty="0" err="1" smtClean="0"/>
              <a:t>map</a:t>
            </a:r>
            <a:endParaRPr lang="sv-SE" dirty="0" smtClean="0"/>
          </a:p>
          <a:p>
            <a:r>
              <a:rPr lang="sv-SE" dirty="0" smtClean="0"/>
              <a:t>Observation</a:t>
            </a:r>
          </a:p>
          <a:p>
            <a:r>
              <a:rPr lang="sv-SE" dirty="0" err="1" smtClean="0"/>
              <a:t>Work</a:t>
            </a:r>
            <a:r>
              <a:rPr lang="sv-SE" dirty="0" smtClean="0"/>
              <a:t> as a patron</a:t>
            </a:r>
          </a:p>
          <a:p>
            <a:r>
              <a:rPr lang="sv-SE" dirty="0" smtClean="0"/>
              <a:t>Love Letter/</a:t>
            </a:r>
            <a:r>
              <a:rPr lang="sv-SE" dirty="0" err="1" smtClean="0"/>
              <a:t>Breakup</a:t>
            </a:r>
            <a:r>
              <a:rPr lang="sv-SE" dirty="0" smtClean="0"/>
              <a:t> letter</a:t>
            </a:r>
          </a:p>
          <a:p>
            <a:r>
              <a:rPr lang="sv-SE" dirty="0" err="1" smtClean="0"/>
              <a:t>Unstructured</a:t>
            </a:r>
            <a:r>
              <a:rPr lang="sv-SE" dirty="0" smtClean="0"/>
              <a:t> </a:t>
            </a:r>
            <a:r>
              <a:rPr lang="sv-SE" dirty="0" err="1" smtClean="0"/>
              <a:t>interviews</a:t>
            </a:r>
            <a:endParaRPr lang="sv-SE" dirty="0" smtClean="0"/>
          </a:p>
          <a:p>
            <a:r>
              <a:rPr lang="sv-SE" dirty="0" err="1" smtClean="0"/>
              <a:t>Grafitti</a:t>
            </a:r>
            <a:r>
              <a:rPr lang="sv-SE" dirty="0" smtClean="0"/>
              <a:t> </a:t>
            </a:r>
            <a:r>
              <a:rPr lang="sv-SE" dirty="0" err="1" smtClean="0"/>
              <a:t>wall</a:t>
            </a:r>
            <a:endParaRPr lang="sv-SE" dirty="0" smtClean="0"/>
          </a:p>
          <a:p>
            <a:endParaRPr lang="sv-SE" dirty="0" smtClean="0"/>
          </a:p>
          <a:p>
            <a:endParaRPr lang="sv-SE" dirty="0" smtClean="0"/>
          </a:p>
          <a:p>
            <a:endParaRPr lang="sv-SE" dirty="0" smtClean="0"/>
          </a:p>
          <a:p>
            <a:endParaRPr lang="sv-SE" dirty="0"/>
          </a:p>
        </p:txBody>
      </p:sp>
    </p:spTree>
    <p:extLst>
      <p:ext uri="{BB962C8B-B14F-4D97-AF65-F5344CB8AC3E}">
        <p14:creationId xmlns:p14="http://schemas.microsoft.com/office/powerpoint/2010/main" val="1310729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907704" y="404664"/>
            <a:ext cx="6707088" cy="1143000"/>
          </a:xfrm>
        </p:spPr>
        <p:txBody>
          <a:bodyPr>
            <a:normAutofit/>
          </a:bodyPr>
          <a:lstStyle/>
          <a:p>
            <a:r>
              <a:rPr lang="sv-SE" sz="2800" dirty="0" smtClean="0"/>
              <a:t>Ångström </a:t>
            </a:r>
            <a:r>
              <a:rPr lang="sv-SE" sz="2800" dirty="0" err="1" smtClean="0"/>
              <a:t>Visualisation</a:t>
            </a:r>
            <a:r>
              <a:rPr lang="sv-SE" sz="2800" dirty="0" smtClean="0"/>
              <a:t> Lab</a:t>
            </a:r>
            <a:endParaRPr lang="sv-SE" sz="2800" dirty="0"/>
          </a:p>
        </p:txBody>
      </p:sp>
      <p:pic>
        <p:nvPicPr>
          <p:cNvPr id="5" name="Platshållare för innehåll 3"/>
          <p:cNvPicPr>
            <a:picLocks noGrp="1" noChangeAspect="1"/>
          </p:cNvPicPr>
          <p:nvPr>
            <p:ph idx="1"/>
          </p:nvPr>
        </p:nvPicPr>
        <p:blipFill rotWithShape="1">
          <a:blip r:embed="rId3">
            <a:extLst>
              <a:ext uri="{BEBA8EAE-BF5A-486C-A8C5-ECC9F3942E4B}">
                <a14:imgProps xmlns:a14="http://schemas.microsoft.com/office/drawing/2010/main">
                  <a14:imgLayer r:embed="rId4">
                    <a14:imgEffect>
                      <a14:sharpenSoften amount="61000"/>
                    </a14:imgEffect>
                    <a14:imgEffect>
                      <a14:colorTemperature colorTemp="9435"/>
                    </a14:imgEffect>
                    <a14:imgEffect>
                      <a14:saturation sat="217000"/>
                    </a14:imgEffect>
                    <a14:imgEffect>
                      <a14:brightnessContrast bright="41000" contrast="-9000"/>
                    </a14:imgEffect>
                  </a14:imgLayer>
                </a14:imgProps>
              </a:ext>
              <a:ext uri="{28A0092B-C50C-407E-A947-70E740481C1C}">
                <a14:useLocalDpi xmlns:a14="http://schemas.microsoft.com/office/drawing/2010/main" val="0"/>
              </a:ext>
            </a:extLst>
          </a:blip>
          <a:srcRect t="16263" r="10145" b="28700"/>
          <a:stretch/>
        </p:blipFill>
        <p:spPr>
          <a:xfrm>
            <a:off x="11932" y="2276872"/>
            <a:ext cx="9143999" cy="3165024"/>
          </a:xfrm>
        </p:spPr>
      </p:pic>
      <p:sp>
        <p:nvSpPr>
          <p:cNvPr id="8" name="Rektangel med rundade hörn 7"/>
          <p:cNvSpPr/>
          <p:nvPr/>
        </p:nvSpPr>
        <p:spPr>
          <a:xfrm>
            <a:off x="533981" y="2924944"/>
            <a:ext cx="2032155" cy="1857970"/>
          </a:xfrm>
          <a:prstGeom prst="roundRect">
            <a:avLst/>
          </a:prstGeom>
          <a:noFill/>
          <a:ln w="76200" cmpd="sng">
            <a:solidFill>
              <a:srgbClr val="A6CF53"/>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9" name="Rektangel med rundade hörn 8"/>
          <p:cNvSpPr/>
          <p:nvPr/>
        </p:nvSpPr>
        <p:spPr>
          <a:xfrm>
            <a:off x="3486309" y="2996952"/>
            <a:ext cx="2091260" cy="1826652"/>
          </a:xfrm>
          <a:prstGeom prst="roundRect">
            <a:avLst/>
          </a:prstGeom>
          <a:noFill/>
          <a:ln w="76200" cmpd="sng">
            <a:solidFill>
              <a:srgbClr val="A6CF53"/>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10" name="Rektangel med rundade hörn 9"/>
          <p:cNvSpPr/>
          <p:nvPr/>
        </p:nvSpPr>
        <p:spPr>
          <a:xfrm>
            <a:off x="6582653" y="2996952"/>
            <a:ext cx="1982471" cy="1812544"/>
          </a:xfrm>
          <a:prstGeom prst="roundRect">
            <a:avLst/>
          </a:prstGeom>
          <a:noFill/>
          <a:ln w="76200" cmpd="sng">
            <a:solidFill>
              <a:srgbClr val="A6CF53"/>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521008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UU Guldka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Facet</Template>
  <TotalTime>45331</TotalTime>
  <Words>1871</Words>
  <Application>Microsoft Office PowerPoint</Application>
  <PresentationFormat>Presentación en pantalla (4:3)</PresentationFormat>
  <Paragraphs>191</Paragraphs>
  <Slides>28</Slides>
  <Notes>18</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UU Guldkant</vt:lpstr>
      <vt:lpstr>Presentación de PowerPoint</vt:lpstr>
      <vt:lpstr>Presentación de PowerPoint</vt:lpstr>
      <vt:lpstr>A trigger to Collaboration: Creativity, User experience and Makerspace at Uppsala university Library    </vt:lpstr>
      <vt:lpstr>Uppsala University Library</vt:lpstr>
      <vt:lpstr>Presentación de PowerPoint</vt:lpstr>
      <vt:lpstr>Pilot projects for a new building: Makerspace and Visualisation lab</vt:lpstr>
      <vt:lpstr>Presentación de PowerPoint</vt:lpstr>
      <vt:lpstr>Example of methods</vt:lpstr>
      <vt:lpstr>Ångström Visualisation Lab</vt:lpstr>
      <vt:lpstr>3 zones</vt:lpstr>
      <vt:lpstr>How teachers use the space </vt:lpstr>
      <vt:lpstr>Virtual Reality Experience and explore your problem or task </vt:lpstr>
      <vt:lpstr>Presentación de PowerPoint</vt:lpstr>
      <vt:lpstr>New technics new pedagogy understanding</vt:lpstr>
      <vt:lpstr>Presentación de PowerPoint</vt:lpstr>
      <vt:lpstr>Librarians, teachers, students and researchers</vt:lpstr>
      <vt:lpstr>Presentación de PowerPoint</vt:lpstr>
      <vt:lpstr>Makerspace</vt:lpstr>
      <vt:lpstr>Presentación de PowerPoint</vt:lpstr>
      <vt:lpstr>Biology Library</vt:lpstr>
      <vt:lpstr>Creation by a scenographer</vt:lpstr>
      <vt:lpstr>Inspiration from our old collections</vt:lpstr>
      <vt:lpstr>Presentación de PowerPoint</vt:lpstr>
      <vt:lpstr>Presentación de PowerPoint</vt:lpstr>
      <vt:lpstr>Why the Library?</vt:lpstr>
      <vt:lpstr>A project for change </vt:lpstr>
      <vt:lpstr>Success factors </vt:lpstr>
      <vt:lpstr>Presentación de PowerPoint</vt:lpstr>
    </vt:vector>
  </TitlesOfParts>
  <Company>UPPSALA UNIVERSITET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KOMMUNIKATIONSAVDELNINGEN</dc:creator>
  <cp:lastModifiedBy>Inmaculada</cp:lastModifiedBy>
  <cp:revision>726</cp:revision>
  <cp:lastPrinted>2018-02-27T13:16:42Z</cp:lastPrinted>
  <dcterms:created xsi:type="dcterms:W3CDTF">2013-08-22T05:59:05Z</dcterms:created>
  <dcterms:modified xsi:type="dcterms:W3CDTF">2019-05-20T09:20:13Z</dcterms:modified>
</cp:coreProperties>
</file>