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Open Sans Bold" panose="020B0604020202020204" charset="0"/>
      <p:regular r:id="rId6"/>
      <p:bold r:id="rId7"/>
    </p:embeddedFont>
    <p:embeddedFont>
      <p:font typeface="Raleway Bold" panose="020B0604020202020204" charset="0"/>
      <p:regular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80" d="100"/>
          <a:sy n="80" d="100"/>
        </p:scale>
        <p:origin x="2898" y="-5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2.svg"/><Relationship Id="rId18" Type="http://schemas.openxmlformats.org/officeDocument/2006/relationships/image" Target="../media/image9.png"/><Relationship Id="rId26" Type="http://schemas.openxmlformats.org/officeDocument/2006/relationships/image" Target="../media/image25.svg"/><Relationship Id="rId3" Type="http://schemas.openxmlformats.org/officeDocument/2006/relationships/image" Target="../media/image2.svg"/><Relationship Id="rId21" Type="http://schemas.openxmlformats.org/officeDocument/2006/relationships/image" Target="../media/image11.png"/><Relationship Id="rId7" Type="http://schemas.openxmlformats.org/officeDocument/2006/relationships/image" Target="../media/image6.svg"/><Relationship Id="rId12" Type="http://schemas.openxmlformats.org/officeDocument/2006/relationships/image" Target="../media/image6.png"/><Relationship Id="rId17" Type="http://schemas.openxmlformats.org/officeDocument/2006/relationships/image" Target="../media/image16.svg"/><Relationship Id="rId25" Type="http://schemas.openxmlformats.org/officeDocument/2006/relationships/image" Target="../media/image13.png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20" Type="http://schemas.openxmlformats.org/officeDocument/2006/relationships/image" Target="../media/image19.svg"/><Relationship Id="rId29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24" Type="http://schemas.openxmlformats.org/officeDocument/2006/relationships/image" Target="../media/image23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12.png"/><Relationship Id="rId28" Type="http://schemas.openxmlformats.org/officeDocument/2006/relationships/hyperlink" Target="https://www.rebiun.org/grupos-de-trabajo/linea-2/Innovaci%C3%B3n_docente_y_competencias_digitales" TargetMode="External"/><Relationship Id="rId10" Type="http://schemas.openxmlformats.org/officeDocument/2006/relationships/image" Target="../media/image5.png"/><Relationship Id="rId19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8.svg"/><Relationship Id="rId14" Type="http://schemas.openxmlformats.org/officeDocument/2006/relationships/image" Target="../media/image7.png"/><Relationship Id="rId22" Type="http://schemas.openxmlformats.org/officeDocument/2006/relationships/image" Target="../media/image21.svg"/><Relationship Id="rId27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8E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76340" y="2329662"/>
            <a:ext cx="7094315" cy="14341981"/>
            <a:chOff x="0" y="0"/>
            <a:chExt cx="2522423" cy="509937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22423" cy="5099371"/>
            </a:xfrm>
            <a:custGeom>
              <a:avLst/>
              <a:gdLst/>
              <a:ahLst/>
              <a:cxnLst/>
              <a:rect l="l" t="t" r="r" b="b"/>
              <a:pathLst>
                <a:path w="2522423" h="5099371">
                  <a:moveTo>
                    <a:pt x="40378" y="0"/>
                  </a:moveTo>
                  <a:lnTo>
                    <a:pt x="2482046" y="0"/>
                  </a:lnTo>
                  <a:cubicBezTo>
                    <a:pt x="2504346" y="0"/>
                    <a:pt x="2522423" y="18078"/>
                    <a:pt x="2522423" y="40378"/>
                  </a:cubicBezTo>
                  <a:lnTo>
                    <a:pt x="2522423" y="5058994"/>
                  </a:lnTo>
                  <a:cubicBezTo>
                    <a:pt x="2522423" y="5081293"/>
                    <a:pt x="2504346" y="5099371"/>
                    <a:pt x="2482046" y="5099371"/>
                  </a:cubicBezTo>
                  <a:lnTo>
                    <a:pt x="40378" y="5099371"/>
                  </a:lnTo>
                  <a:cubicBezTo>
                    <a:pt x="18078" y="5099371"/>
                    <a:pt x="0" y="5081293"/>
                    <a:pt x="0" y="5058994"/>
                  </a:cubicBezTo>
                  <a:lnTo>
                    <a:pt x="0" y="40378"/>
                  </a:lnTo>
                  <a:cubicBezTo>
                    <a:pt x="0" y="18078"/>
                    <a:pt x="18078" y="0"/>
                    <a:pt x="40378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1203" tIns="51203" rIns="51203" bIns="51203" rtlCol="0" anchor="ctr"/>
            <a:lstStyle/>
            <a:p>
              <a:pPr algn="ctr">
                <a:lnSpc>
                  <a:spcPts val="1975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62000" y="6396272"/>
            <a:ext cx="6110149" cy="2175459"/>
            <a:chOff x="0" y="0"/>
            <a:chExt cx="2172498" cy="77349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172498" cy="773497"/>
            </a:xfrm>
            <a:custGeom>
              <a:avLst/>
              <a:gdLst/>
              <a:ahLst/>
              <a:cxnLst/>
              <a:rect l="l" t="t" r="r" b="b"/>
              <a:pathLst>
                <a:path w="2172498" h="773497">
                  <a:moveTo>
                    <a:pt x="48148" y="0"/>
                  </a:moveTo>
                  <a:lnTo>
                    <a:pt x="2124349" y="0"/>
                  </a:lnTo>
                  <a:cubicBezTo>
                    <a:pt x="2137119" y="0"/>
                    <a:pt x="2149366" y="5073"/>
                    <a:pt x="2158395" y="14102"/>
                  </a:cubicBezTo>
                  <a:cubicBezTo>
                    <a:pt x="2167425" y="23132"/>
                    <a:pt x="2172498" y="35379"/>
                    <a:pt x="2172498" y="48148"/>
                  </a:cubicBezTo>
                  <a:lnTo>
                    <a:pt x="2172498" y="725348"/>
                  </a:lnTo>
                  <a:cubicBezTo>
                    <a:pt x="2172498" y="738118"/>
                    <a:pt x="2167425" y="750365"/>
                    <a:pt x="2158395" y="759394"/>
                  </a:cubicBezTo>
                  <a:cubicBezTo>
                    <a:pt x="2149366" y="768424"/>
                    <a:pt x="2137119" y="773497"/>
                    <a:pt x="2124349" y="773497"/>
                  </a:cubicBezTo>
                  <a:lnTo>
                    <a:pt x="48148" y="773497"/>
                  </a:lnTo>
                  <a:cubicBezTo>
                    <a:pt x="35379" y="773497"/>
                    <a:pt x="23132" y="768424"/>
                    <a:pt x="14102" y="759394"/>
                  </a:cubicBezTo>
                  <a:cubicBezTo>
                    <a:pt x="5073" y="750365"/>
                    <a:pt x="0" y="738118"/>
                    <a:pt x="0" y="725348"/>
                  </a:cubicBezTo>
                  <a:lnTo>
                    <a:pt x="0" y="48148"/>
                  </a:lnTo>
                  <a:cubicBezTo>
                    <a:pt x="0" y="35379"/>
                    <a:pt x="5073" y="23132"/>
                    <a:pt x="14102" y="14102"/>
                  </a:cubicBezTo>
                  <a:cubicBezTo>
                    <a:pt x="23132" y="5073"/>
                    <a:pt x="35379" y="0"/>
                    <a:pt x="48148" y="0"/>
                  </a:cubicBezTo>
                  <a:close/>
                </a:path>
              </a:pathLst>
            </a:custGeom>
            <a:solidFill>
              <a:srgbClr val="E88E9B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8" name="AutoShape 8"/>
          <p:cNvSpPr/>
          <p:nvPr/>
        </p:nvSpPr>
        <p:spPr>
          <a:xfrm>
            <a:off x="2427110" y="7484002"/>
            <a:ext cx="3242524" cy="0"/>
          </a:xfrm>
          <a:prstGeom prst="line">
            <a:avLst/>
          </a:prstGeom>
          <a:ln w="85725" cap="rnd">
            <a:solidFill>
              <a:srgbClr val="BE0F2E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9" name="Group 9"/>
          <p:cNvGrpSpPr/>
          <p:nvPr/>
        </p:nvGrpSpPr>
        <p:grpSpPr>
          <a:xfrm>
            <a:off x="276340" y="17847635"/>
            <a:ext cx="7094315" cy="942399"/>
            <a:chOff x="0" y="0"/>
            <a:chExt cx="2522423" cy="33507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522423" cy="335075"/>
            </a:xfrm>
            <a:custGeom>
              <a:avLst/>
              <a:gdLst/>
              <a:ahLst/>
              <a:cxnLst/>
              <a:rect l="l" t="t" r="r" b="b"/>
              <a:pathLst>
                <a:path w="2522423" h="335075">
                  <a:moveTo>
                    <a:pt x="0" y="0"/>
                  </a:moveTo>
                  <a:lnTo>
                    <a:pt x="2522423" y="0"/>
                  </a:lnTo>
                  <a:lnTo>
                    <a:pt x="2522423" y="335075"/>
                  </a:lnTo>
                  <a:lnTo>
                    <a:pt x="0" y="335075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276340" y="347297"/>
            <a:ext cx="7064860" cy="1027467"/>
            <a:chOff x="0" y="0"/>
            <a:chExt cx="2511950" cy="365322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511950" cy="365322"/>
            </a:xfrm>
            <a:custGeom>
              <a:avLst/>
              <a:gdLst/>
              <a:ahLst/>
              <a:cxnLst/>
              <a:rect l="l" t="t" r="r" b="b"/>
              <a:pathLst>
                <a:path w="2511950" h="365322">
                  <a:moveTo>
                    <a:pt x="0" y="0"/>
                  </a:moveTo>
                  <a:lnTo>
                    <a:pt x="2511950" y="0"/>
                  </a:lnTo>
                  <a:lnTo>
                    <a:pt x="2511950" y="365322"/>
                  </a:lnTo>
                  <a:lnTo>
                    <a:pt x="0" y="365322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5" name="Freeform 15"/>
          <p:cNvSpPr/>
          <p:nvPr/>
        </p:nvSpPr>
        <p:spPr>
          <a:xfrm>
            <a:off x="2504088" y="7632020"/>
            <a:ext cx="649153" cy="649153"/>
          </a:xfrm>
          <a:custGeom>
            <a:avLst/>
            <a:gdLst/>
            <a:ahLst/>
            <a:cxnLst/>
            <a:rect l="l" t="t" r="r" b="b"/>
            <a:pathLst>
              <a:path w="649153" h="649153">
                <a:moveTo>
                  <a:pt x="0" y="0"/>
                </a:moveTo>
                <a:lnTo>
                  <a:pt x="649153" y="0"/>
                </a:lnTo>
                <a:lnTo>
                  <a:pt x="649153" y="649153"/>
                </a:lnTo>
                <a:lnTo>
                  <a:pt x="0" y="6491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3755386" y="7699828"/>
            <a:ext cx="601018" cy="616716"/>
          </a:xfrm>
          <a:custGeom>
            <a:avLst/>
            <a:gdLst/>
            <a:ahLst/>
            <a:cxnLst/>
            <a:rect l="l" t="t" r="r" b="b"/>
            <a:pathLst>
              <a:path w="601018" h="616716">
                <a:moveTo>
                  <a:pt x="0" y="0"/>
                </a:moveTo>
                <a:lnTo>
                  <a:pt x="601018" y="0"/>
                </a:lnTo>
                <a:lnTo>
                  <a:pt x="601018" y="616716"/>
                </a:lnTo>
                <a:lnTo>
                  <a:pt x="0" y="6167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4899329" y="7662888"/>
            <a:ext cx="704924" cy="653657"/>
          </a:xfrm>
          <a:custGeom>
            <a:avLst/>
            <a:gdLst/>
            <a:ahLst/>
            <a:cxnLst/>
            <a:rect l="l" t="t" r="r" b="b"/>
            <a:pathLst>
              <a:path w="704924" h="653657">
                <a:moveTo>
                  <a:pt x="0" y="0"/>
                </a:moveTo>
                <a:lnTo>
                  <a:pt x="704924" y="0"/>
                </a:lnTo>
                <a:lnTo>
                  <a:pt x="704924" y="653656"/>
                </a:lnTo>
                <a:lnTo>
                  <a:pt x="0" y="65365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762000" y="5978032"/>
            <a:ext cx="779332" cy="779332"/>
          </a:xfrm>
          <a:custGeom>
            <a:avLst/>
            <a:gdLst/>
            <a:ahLst/>
            <a:cxnLst/>
            <a:rect l="l" t="t" r="r" b="b"/>
            <a:pathLst>
              <a:path w="779332" h="779332">
                <a:moveTo>
                  <a:pt x="0" y="0"/>
                </a:moveTo>
                <a:lnTo>
                  <a:pt x="779332" y="0"/>
                </a:lnTo>
                <a:lnTo>
                  <a:pt x="779332" y="779331"/>
                </a:lnTo>
                <a:lnTo>
                  <a:pt x="0" y="77933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19" name="Group 19"/>
          <p:cNvGrpSpPr/>
          <p:nvPr/>
        </p:nvGrpSpPr>
        <p:grpSpPr>
          <a:xfrm>
            <a:off x="762000" y="11293485"/>
            <a:ext cx="6122085" cy="4495800"/>
            <a:chOff x="0" y="0"/>
            <a:chExt cx="2176741" cy="1598507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2176741" cy="1598507"/>
            </a:xfrm>
            <a:custGeom>
              <a:avLst/>
              <a:gdLst/>
              <a:ahLst/>
              <a:cxnLst/>
              <a:rect l="l" t="t" r="r" b="b"/>
              <a:pathLst>
                <a:path w="2176741" h="1598507">
                  <a:moveTo>
                    <a:pt x="48054" y="0"/>
                  </a:moveTo>
                  <a:lnTo>
                    <a:pt x="2128687" y="0"/>
                  </a:lnTo>
                  <a:cubicBezTo>
                    <a:pt x="2155227" y="0"/>
                    <a:pt x="2176741" y="21515"/>
                    <a:pt x="2176741" y="48054"/>
                  </a:cubicBezTo>
                  <a:lnTo>
                    <a:pt x="2176741" y="1550452"/>
                  </a:lnTo>
                  <a:cubicBezTo>
                    <a:pt x="2176741" y="1576992"/>
                    <a:pt x="2155227" y="1598507"/>
                    <a:pt x="2128687" y="1598507"/>
                  </a:cubicBezTo>
                  <a:lnTo>
                    <a:pt x="48054" y="1598507"/>
                  </a:lnTo>
                  <a:cubicBezTo>
                    <a:pt x="21515" y="1598507"/>
                    <a:pt x="0" y="1576992"/>
                    <a:pt x="0" y="1550452"/>
                  </a:cubicBezTo>
                  <a:lnTo>
                    <a:pt x="0" y="48054"/>
                  </a:lnTo>
                  <a:cubicBezTo>
                    <a:pt x="0" y="21515"/>
                    <a:pt x="21515" y="0"/>
                    <a:pt x="48054" y="0"/>
                  </a:cubicBezTo>
                  <a:close/>
                </a:path>
              </a:pathLst>
            </a:custGeom>
            <a:solidFill>
              <a:srgbClr val="F6CA88">
                <a:alpha val="50980"/>
              </a:srgbClr>
            </a:solidFill>
            <a:ln w="85725">
              <a:solidFill>
                <a:srgbClr val="A20B32">
                  <a:alpha val="50980"/>
                </a:srgbClr>
              </a:solidFill>
            </a:ln>
          </p:spPr>
        </p:sp>
        <p:sp>
          <p:nvSpPr>
            <p:cNvPr id="21" name="TextBox 2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22" name="Freeform 22"/>
          <p:cNvSpPr/>
          <p:nvPr/>
        </p:nvSpPr>
        <p:spPr>
          <a:xfrm>
            <a:off x="2765255" y="12124124"/>
            <a:ext cx="2990486" cy="2767558"/>
          </a:xfrm>
          <a:custGeom>
            <a:avLst/>
            <a:gdLst/>
            <a:ahLst/>
            <a:cxnLst/>
            <a:rect l="l" t="t" r="r" b="b"/>
            <a:pathLst>
              <a:path w="2990486" h="2767558">
                <a:moveTo>
                  <a:pt x="0" y="0"/>
                </a:moveTo>
                <a:lnTo>
                  <a:pt x="2990486" y="0"/>
                </a:lnTo>
                <a:lnTo>
                  <a:pt x="2990486" y="2767558"/>
                </a:lnTo>
                <a:lnTo>
                  <a:pt x="0" y="2767558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36000"/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232635" y="11689669"/>
            <a:ext cx="868909" cy="868909"/>
          </a:xfrm>
          <a:custGeom>
            <a:avLst/>
            <a:gdLst/>
            <a:ahLst/>
            <a:cxnLst/>
            <a:rect l="l" t="t" r="r" b="b"/>
            <a:pathLst>
              <a:path w="868909" h="868909">
                <a:moveTo>
                  <a:pt x="0" y="0"/>
                </a:moveTo>
                <a:lnTo>
                  <a:pt x="868910" y="0"/>
                </a:lnTo>
                <a:lnTo>
                  <a:pt x="868910" y="868909"/>
                </a:lnTo>
                <a:lnTo>
                  <a:pt x="0" y="86890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232635" y="13170747"/>
            <a:ext cx="815168" cy="836459"/>
          </a:xfrm>
          <a:custGeom>
            <a:avLst/>
            <a:gdLst/>
            <a:ahLst/>
            <a:cxnLst/>
            <a:rect l="l" t="t" r="r" b="b"/>
            <a:pathLst>
              <a:path w="815168" h="836459">
                <a:moveTo>
                  <a:pt x="0" y="0"/>
                </a:moveTo>
                <a:lnTo>
                  <a:pt x="815168" y="0"/>
                </a:lnTo>
                <a:lnTo>
                  <a:pt x="815168" y="836459"/>
                </a:lnTo>
                <a:lnTo>
                  <a:pt x="0" y="836459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1232635" y="14474604"/>
            <a:ext cx="913838" cy="847377"/>
          </a:xfrm>
          <a:custGeom>
            <a:avLst/>
            <a:gdLst/>
            <a:ahLst/>
            <a:cxnLst/>
            <a:rect l="l" t="t" r="r" b="b"/>
            <a:pathLst>
              <a:path w="913838" h="847377">
                <a:moveTo>
                  <a:pt x="0" y="0"/>
                </a:moveTo>
                <a:lnTo>
                  <a:pt x="913838" y="0"/>
                </a:lnTo>
                <a:lnTo>
                  <a:pt x="913838" y="847376"/>
                </a:lnTo>
                <a:lnTo>
                  <a:pt x="0" y="847376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xmlns="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6576693" y="18044160"/>
            <a:ext cx="590914" cy="586974"/>
          </a:xfrm>
          <a:custGeom>
            <a:avLst/>
            <a:gdLst/>
            <a:ahLst/>
            <a:cxnLst/>
            <a:rect l="l" t="t" r="r" b="b"/>
            <a:pathLst>
              <a:path w="590914" h="586974">
                <a:moveTo>
                  <a:pt x="0" y="0"/>
                </a:moveTo>
                <a:lnTo>
                  <a:pt x="590913" y="0"/>
                </a:lnTo>
                <a:lnTo>
                  <a:pt x="590913" y="586975"/>
                </a:lnTo>
                <a:lnTo>
                  <a:pt x="0" y="586975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27" name="TextBox 27"/>
          <p:cNvSpPr txBox="1"/>
          <p:nvPr/>
        </p:nvSpPr>
        <p:spPr>
          <a:xfrm>
            <a:off x="711569" y="2012734"/>
            <a:ext cx="1477169" cy="1892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91"/>
              </a:lnSpc>
            </a:pPr>
            <a:r>
              <a:rPr lang="en-US" sz="10993">
                <a:solidFill>
                  <a:srgbClr val="BE0F2E"/>
                </a:solidFill>
                <a:latin typeface="Raleway Bold"/>
              </a:rPr>
              <a:t>21</a:t>
            </a:r>
          </a:p>
        </p:txBody>
      </p:sp>
      <p:sp>
        <p:nvSpPr>
          <p:cNvPr id="28" name="Freeform 28"/>
          <p:cNvSpPr/>
          <p:nvPr/>
        </p:nvSpPr>
        <p:spPr>
          <a:xfrm rot="1009390">
            <a:off x="2060946" y="4026825"/>
            <a:ext cx="1524000" cy="430530"/>
          </a:xfrm>
          <a:custGeom>
            <a:avLst/>
            <a:gdLst/>
            <a:ahLst/>
            <a:cxnLst/>
            <a:rect l="l" t="t" r="r" b="b"/>
            <a:pathLst>
              <a:path w="1524000" h="430530">
                <a:moveTo>
                  <a:pt x="0" y="0"/>
                </a:moveTo>
                <a:lnTo>
                  <a:pt x="1524000" y="0"/>
                </a:lnTo>
                <a:lnTo>
                  <a:pt x="1524000" y="430530"/>
                </a:lnTo>
                <a:lnTo>
                  <a:pt x="0" y="430530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xmlns="" r:embed="rId20"/>
                </a:ext>
              </a:extLst>
            </a:blip>
            <a:stretch>
              <a:fillRect/>
            </a:stretch>
          </a:blipFill>
        </p:spPr>
      </p:sp>
      <p:grpSp>
        <p:nvGrpSpPr>
          <p:cNvPr id="29" name="Group 29"/>
          <p:cNvGrpSpPr/>
          <p:nvPr/>
        </p:nvGrpSpPr>
        <p:grpSpPr>
          <a:xfrm>
            <a:off x="4381768" y="8986521"/>
            <a:ext cx="2988887" cy="1744989"/>
            <a:chOff x="0" y="0"/>
            <a:chExt cx="3985183" cy="2326652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1">
                <a:extLst>
                  <a:ext uri="{96DAC541-7B7A-43D3-8B79-37D633B846F1}">
                    <asvg:svgBlip xmlns:asvg="http://schemas.microsoft.com/office/drawing/2016/SVG/main" xmlns="" r:embed="rId2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31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1">
                <a:extLst>
                  <a:ext uri="{96DAC541-7B7A-43D3-8B79-37D633B846F1}">
                    <asvg:svgBlip xmlns:asvg="http://schemas.microsoft.com/office/drawing/2016/SVG/main" xmlns="" r:embed="rId2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32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3">
                <a:extLst>
                  <a:ext uri="{96DAC541-7B7A-43D3-8B79-37D633B846F1}">
                    <asvg:svgBlip xmlns:asvg="http://schemas.microsoft.com/office/drawing/2016/SVG/main" xmlns="" r:embed="rId2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3" name="Freeform 33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5">
                <a:extLst>
                  <a:ext uri="{96DAC541-7B7A-43D3-8B79-37D633B846F1}">
                    <asvg:svgBlip xmlns:asvg="http://schemas.microsoft.com/office/drawing/2016/SVG/main" xmlns="" r:embed="rId26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4" name="Freeform 34"/>
          <p:cNvSpPr/>
          <p:nvPr/>
        </p:nvSpPr>
        <p:spPr>
          <a:xfrm>
            <a:off x="287583" y="18021894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/>
            </a:stretch>
          </a:blipFill>
        </p:spPr>
      </p:sp>
      <p:sp>
        <p:nvSpPr>
          <p:cNvPr id="35" name="TextBox 35"/>
          <p:cNvSpPr txBox="1"/>
          <p:nvPr/>
        </p:nvSpPr>
        <p:spPr>
          <a:xfrm>
            <a:off x="2440730" y="11552827"/>
            <a:ext cx="5160220" cy="6897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>
                <a:solidFill>
                  <a:srgbClr val="A20B32"/>
                </a:solidFill>
                <a:latin typeface="Raleway Bold"/>
              </a:rPr>
              <a:t>Interacción</a:t>
            </a:r>
            <a:r>
              <a:rPr lang="en-US" sz="2000" dirty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>
                <a:solidFill>
                  <a:srgbClr val="A20B32"/>
                </a:solidFill>
                <a:latin typeface="Raleway Bold"/>
              </a:rPr>
              <a:t>mediante</a:t>
            </a:r>
            <a:r>
              <a:rPr lang="en-US" sz="2000" dirty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tecnoloxías</a:t>
            </a:r>
            <a:endParaRPr lang="en-US" sz="2000" dirty="0" smtClean="0">
              <a:solidFill>
                <a:srgbClr val="A20B32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dixitais</a:t>
            </a:r>
            <a:endParaRPr lang="en-US" sz="2000" dirty="0">
              <a:solidFill>
                <a:srgbClr val="A20B32"/>
              </a:solidFill>
              <a:latin typeface="Raleway Bold"/>
            </a:endParaRPr>
          </a:p>
        </p:txBody>
      </p:sp>
      <p:sp>
        <p:nvSpPr>
          <p:cNvPr id="36" name="TextBox 36"/>
          <p:cNvSpPr txBox="1"/>
          <p:nvPr/>
        </p:nvSpPr>
        <p:spPr>
          <a:xfrm>
            <a:off x="2427110" y="12335550"/>
            <a:ext cx="4304058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>
                <a:solidFill>
                  <a:srgbClr val="A20B32"/>
                </a:solidFill>
                <a:latin typeface="Raleway Bold"/>
              </a:rPr>
              <a:t>Compartir</a:t>
            </a:r>
            <a:r>
              <a:rPr lang="en-US" sz="2000" dirty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>
                <a:solidFill>
                  <a:srgbClr val="A20B32"/>
                </a:solidFill>
                <a:latin typeface="Raleway Bold"/>
              </a:rPr>
              <a:t>mediante</a:t>
            </a:r>
            <a:r>
              <a:rPr lang="en-US" sz="2000" dirty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tecnoloxías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dixitais</a:t>
            </a:r>
            <a:endParaRPr lang="en-US" sz="2000" dirty="0">
              <a:solidFill>
                <a:srgbClr val="A20B32"/>
              </a:solidFill>
              <a:latin typeface="Raleway Bold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2404893" y="13900997"/>
            <a:ext cx="4453107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>
                <a:solidFill>
                  <a:srgbClr val="A20B32"/>
                </a:solidFill>
                <a:latin typeface="Raleway Bold"/>
              </a:rPr>
              <a:t>Colaboración</a:t>
            </a:r>
            <a:r>
              <a:rPr lang="en-US" sz="2000" dirty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>
                <a:solidFill>
                  <a:srgbClr val="A20B32"/>
                </a:solidFill>
                <a:latin typeface="Raleway Bold"/>
              </a:rPr>
              <a:t>mediante</a:t>
            </a:r>
            <a:r>
              <a:rPr lang="en-US" sz="2000" dirty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tecnoloxías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dixitais</a:t>
            </a:r>
            <a:endParaRPr lang="en-US" sz="2000" dirty="0">
              <a:solidFill>
                <a:srgbClr val="A20B32"/>
              </a:solidFill>
              <a:latin typeface="Raleway Bold"/>
            </a:endParaRPr>
          </a:p>
        </p:txBody>
      </p:sp>
      <p:sp>
        <p:nvSpPr>
          <p:cNvPr id="38" name="TextBox 38"/>
          <p:cNvSpPr txBox="1"/>
          <p:nvPr/>
        </p:nvSpPr>
        <p:spPr>
          <a:xfrm>
            <a:off x="2404893" y="14683720"/>
            <a:ext cx="4049718" cy="358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>
                <a:solidFill>
                  <a:srgbClr val="A20B32"/>
                </a:solidFill>
                <a:latin typeface="Raleway Bold"/>
              </a:rPr>
              <a:t>Netiqueta</a:t>
            </a:r>
            <a:endParaRPr lang="en-US" sz="2000" dirty="0">
              <a:solidFill>
                <a:srgbClr val="A20B32"/>
              </a:solidFill>
              <a:latin typeface="Raleway Bold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404893" y="15114018"/>
            <a:ext cx="4049718" cy="359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>
                <a:solidFill>
                  <a:srgbClr val="A20B32"/>
                </a:solidFill>
                <a:latin typeface="Raleway Bold"/>
              </a:rPr>
              <a:t>X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estión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da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identidade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dixital</a:t>
            </a:r>
            <a:endParaRPr lang="en-US" sz="2000" dirty="0">
              <a:solidFill>
                <a:srgbClr val="A20B32"/>
              </a:solidFill>
              <a:latin typeface="Raleway Bold"/>
            </a:endParaRPr>
          </a:p>
        </p:txBody>
      </p:sp>
      <p:sp>
        <p:nvSpPr>
          <p:cNvPr id="40" name="TextBox 40"/>
          <p:cNvSpPr txBox="1"/>
          <p:nvPr/>
        </p:nvSpPr>
        <p:spPr>
          <a:xfrm>
            <a:off x="2707534" y="3157453"/>
            <a:ext cx="3698056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 dirty="0">
                <a:solidFill>
                  <a:srgbClr val="000000"/>
                </a:solidFill>
                <a:latin typeface="Raleway Bold"/>
              </a:rPr>
              <a:t>COMPETENCIAS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3614636" y="3496308"/>
            <a:ext cx="753070" cy="1833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84"/>
              </a:lnSpc>
            </a:pPr>
            <a:r>
              <a:rPr lang="en-US" sz="10703">
                <a:solidFill>
                  <a:srgbClr val="BE0F2E"/>
                </a:solidFill>
                <a:latin typeface="Raleway Bold"/>
              </a:rPr>
              <a:t>5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4639794" y="4607858"/>
            <a:ext cx="1418272" cy="597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 dirty="0">
                <a:solidFill>
                  <a:srgbClr val="000000"/>
                </a:solidFill>
                <a:latin typeface="Raleway Bold"/>
              </a:rPr>
              <a:t>ÁREAS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1667090" y="6319054"/>
            <a:ext cx="4310216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dirty="0" err="1">
                <a:solidFill>
                  <a:srgbClr val="BE0F2E"/>
                </a:solidFill>
                <a:latin typeface="Raleway Bold"/>
              </a:rPr>
              <a:t>Comunicación</a:t>
            </a:r>
            <a:r>
              <a:rPr lang="en-US" sz="3000" dirty="0">
                <a:solidFill>
                  <a:srgbClr val="BE0F2E"/>
                </a:solidFill>
                <a:latin typeface="Raleway Bold"/>
              </a:rPr>
              <a:t> e</a:t>
            </a:r>
            <a:r>
              <a:rPr lang="en-US" sz="3000" dirty="0" smtClean="0">
                <a:solidFill>
                  <a:srgbClr val="BE0F2E"/>
                </a:solidFill>
                <a:latin typeface="Raleway Bold"/>
              </a:rPr>
              <a:t> </a:t>
            </a:r>
            <a:r>
              <a:rPr lang="en-US" sz="3000" dirty="0" err="1">
                <a:solidFill>
                  <a:srgbClr val="BE0F2E"/>
                </a:solidFill>
                <a:latin typeface="Raleway Bold"/>
              </a:rPr>
              <a:t>colaboración</a:t>
            </a:r>
            <a:endParaRPr lang="en-US" sz="3000" dirty="0">
              <a:solidFill>
                <a:srgbClr val="BE0F2E"/>
              </a:solidFill>
              <a:latin typeface="Raleway Bold"/>
            </a:endParaRPr>
          </a:p>
        </p:txBody>
      </p:sp>
      <p:sp>
        <p:nvSpPr>
          <p:cNvPr id="44" name="TextBox 44"/>
          <p:cNvSpPr txBox="1"/>
          <p:nvPr/>
        </p:nvSpPr>
        <p:spPr>
          <a:xfrm>
            <a:off x="2440730" y="13113597"/>
            <a:ext cx="4049718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0"/>
              </a:lnSpc>
            </a:pPr>
            <a:r>
              <a:rPr lang="en-US" sz="2000" dirty="0" err="1">
                <a:solidFill>
                  <a:srgbClr val="A20B32"/>
                </a:solidFill>
                <a:latin typeface="Raleway Bold"/>
              </a:rPr>
              <a:t>Participación</a:t>
            </a:r>
            <a:r>
              <a:rPr lang="en-US" sz="2000" dirty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social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mediante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tecnoloxías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dixitais</a:t>
            </a:r>
            <a:endParaRPr lang="en-US" sz="2000" dirty="0">
              <a:solidFill>
                <a:srgbClr val="A20B32"/>
              </a:solidFill>
              <a:latin typeface="Raleway Bold"/>
            </a:endParaRPr>
          </a:p>
        </p:txBody>
      </p:sp>
      <p:sp>
        <p:nvSpPr>
          <p:cNvPr id="45" name="TextBox 45"/>
          <p:cNvSpPr txBox="1"/>
          <p:nvPr/>
        </p:nvSpPr>
        <p:spPr>
          <a:xfrm>
            <a:off x="287583" y="536980"/>
            <a:ext cx="7053617" cy="7437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AS </a:t>
            </a:r>
            <a:r>
              <a:rPr lang="en-US" sz="2100" dirty="0">
                <a:solidFill>
                  <a:srgbClr val="FFFFFF"/>
                </a:solidFill>
                <a:latin typeface="Open Sans Bold"/>
              </a:rPr>
              <a:t>COMPETENCIAS </a:t>
            </a: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DIXITAIS</a:t>
            </a:r>
            <a:r>
              <a:rPr lang="en-US" sz="2100" dirty="0">
                <a:solidFill>
                  <a:srgbClr val="FFFFFF"/>
                </a:solidFill>
                <a:latin typeface="Open Sans Bold"/>
              </a:rPr>
              <a:t>, </a:t>
            </a:r>
          </a:p>
          <a:p>
            <a:pPr algn="ctr">
              <a:lnSpc>
                <a:spcPts val="2940"/>
              </a:lnSpc>
            </a:pP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ESTRATÉXICAS </a:t>
            </a:r>
            <a:r>
              <a:rPr lang="en-US" sz="2100" dirty="0">
                <a:solidFill>
                  <a:srgbClr val="FFFFFF"/>
                </a:solidFill>
                <a:latin typeface="Open Sans Bold"/>
              </a:rPr>
              <a:t>PARA </a:t>
            </a: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ESTUDANTES </a:t>
            </a:r>
            <a:r>
              <a:rPr lang="en-US" sz="2100" dirty="0">
                <a:solidFill>
                  <a:srgbClr val="FFFFFF"/>
                </a:solidFill>
                <a:latin typeface="Open Sans Bold"/>
              </a:rPr>
              <a:t>DE </a:t>
            </a: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GRAO</a:t>
            </a:r>
            <a:endParaRPr lang="en-US" sz="2100" dirty="0">
              <a:solidFill>
                <a:srgbClr val="FFFFFF"/>
              </a:solidFill>
              <a:latin typeface="Open Sans Bold"/>
            </a:endParaRPr>
          </a:p>
        </p:txBody>
      </p:sp>
      <p:sp>
        <p:nvSpPr>
          <p:cNvPr id="46" name="TextBox 46"/>
          <p:cNvSpPr txBox="1"/>
          <p:nvPr/>
        </p:nvSpPr>
        <p:spPr>
          <a:xfrm>
            <a:off x="1293720" y="17851002"/>
            <a:ext cx="5111870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8"/>
              </a:rPr>
              <a:t>PIan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8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8"/>
              </a:rPr>
              <a:t>Estratéxico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8"/>
              </a:rPr>
              <a:t> 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8"/>
              </a:rPr>
              <a:t>2020-2023</a:t>
            </a:r>
          </a:p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8"/>
              </a:rPr>
              <a:t>Liña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8"/>
              </a:rPr>
              <a:t> 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8"/>
              </a:rPr>
              <a:t>2: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8"/>
              </a:rPr>
              <a:t>Transformación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8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8"/>
              </a:rPr>
              <a:t>dixital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8"/>
              </a:rPr>
              <a:t> 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8"/>
              </a:rPr>
              <a:t>e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8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8"/>
              </a:rPr>
              <a:t>coñecemento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8"/>
              </a:rPr>
              <a:t> 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8"/>
              </a:rPr>
              <a:t>aberto</a:t>
            </a:r>
            <a:endParaRPr lang="en-US" sz="1156" u="none" strike="noStrike" dirty="0">
              <a:solidFill>
                <a:srgbClr val="FFFFFF"/>
              </a:solidFill>
              <a:latin typeface="Open Sans Bold"/>
              <a:hlinkClick r:id="rId28"/>
            </a:endParaRPr>
          </a:p>
          <a:p>
            <a:pPr marL="0" lvl="0" indent="0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8"/>
              </a:rPr>
              <a:t>Obxectivo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8"/>
              </a:rPr>
              <a:t> </a:t>
            </a:r>
            <a:r>
              <a:rPr lang="en-US" sz="1156" dirty="0" err="1" smtClean="0">
                <a:solidFill>
                  <a:srgbClr val="FFFFFF"/>
                </a:solidFill>
                <a:latin typeface="Open Sans Bold"/>
                <a:hlinkClick r:id="rId28"/>
              </a:rPr>
              <a:t>X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8"/>
              </a:rPr>
              <a:t>eral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8"/>
              </a:rPr>
              <a:t> 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8"/>
              </a:rPr>
              <a:t>4: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8"/>
              </a:rPr>
              <a:t>Innovación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8"/>
              </a:rPr>
              <a:t>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8"/>
              </a:rPr>
              <a:t>docente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8"/>
              </a:rPr>
              <a:t> 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8"/>
              </a:rPr>
              <a:t>e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8"/>
              </a:rPr>
              <a:t>competencias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8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8"/>
              </a:rPr>
              <a:t>dixitais</a:t>
            </a:r>
            <a:endParaRPr lang="en-US" sz="1156" u="none" strike="noStrike" dirty="0">
              <a:solidFill>
                <a:srgbClr val="FFFFFF"/>
              </a:solidFill>
              <a:latin typeface="Open Sans Bold"/>
              <a:hlinkClick r:id="rId28" tooltip="https://www.rebiun.org/grupos-de-trabajo/linea-2/Innovaci%C3%B3n_docente_y_competencias_digitales"/>
            </a:endParaRPr>
          </a:p>
        </p:txBody>
      </p:sp>
      <p:sp>
        <p:nvSpPr>
          <p:cNvPr id="47" name="Freeform 47"/>
          <p:cNvSpPr/>
          <p:nvPr/>
        </p:nvSpPr>
        <p:spPr>
          <a:xfrm>
            <a:off x="3363264" y="18506962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29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1B946D-C901-4AD3-BD5E-7ED82242325A}">
  <ds:schemaRefs>
    <ds:schemaRef ds:uri="http://purl.org/dc/terms/"/>
    <ds:schemaRef ds:uri="http://schemas.openxmlformats.org/package/2006/metadata/core-properties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b81eb7c9-af68-4fd9-9c29-26eeba22c308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CB10DCE-82CF-4C54-8B17-97800B723F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461A0F2-7F3C-4A40-85B2-951E46D7A1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59</Words>
  <Application>Microsoft Office PowerPoint</Application>
  <PresentationFormat>Personalizado</PresentationFormat>
  <Paragraphs>17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Open Sans Bold</vt:lpstr>
      <vt:lpstr>Raleway Bold</vt:lpstr>
      <vt:lpstr>Arial</vt:lpstr>
      <vt:lpstr>Calibri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MARTINEZ POUSA CRISTAL</cp:lastModifiedBy>
  <cp:revision>7</cp:revision>
  <dcterms:created xsi:type="dcterms:W3CDTF">2006-08-16T00:00:00Z</dcterms:created>
  <dcterms:modified xsi:type="dcterms:W3CDTF">2023-09-13T07:24:31Z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