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0287000" cy="18288000"/>
  <p:notesSz cx="6670675" cy="9777413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Lato" panose="020F0502020204030203" pitchFamily="34" charset="0"/>
      <p:regular r:id="rId8"/>
      <p:bold r:id="rId9"/>
    </p:embeddedFont>
    <p:embeddedFont>
      <p:font typeface="Lato Bold" panose="020F0502020204030203" charset="0"/>
      <p:regular r:id="rId10"/>
    </p:embeddedFont>
    <p:embeddedFont>
      <p:font typeface="Lato Bold Italics" panose="020B0604020202020204" charset="0"/>
      <p:regular r:id="rId11"/>
    </p:embeddedFont>
    <p:embeddedFont>
      <p:font typeface="Roboto Bold" panose="020B0604020202020204" charset="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343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hyperlink" Target="https://www.aneca.es" TargetMode="External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hyperlink" Target="https://www.boe.es/eli/es/lo/2023/03/22/2/c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hyperlink" Target="https://www.boe.es/eli/es/l/2011/06/01/14/con" TargetMode="External"/><Relationship Id="rId5" Type="http://schemas.openxmlformats.org/officeDocument/2006/relationships/image" Target="../media/image4.svg"/><Relationship Id="rId15" Type="http://schemas.openxmlformats.org/officeDocument/2006/relationships/image" Target="../media/image10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hyperlink" Target="http://hdl.handle.net/10261/335232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hdl.handle.net/10261/335232" TargetMode="External"/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03411">
            <a:off x="-2780861" y="16689916"/>
            <a:ext cx="13352151" cy="4104550"/>
          </a:xfrm>
          <a:custGeom>
            <a:avLst/>
            <a:gdLst/>
            <a:ahLst/>
            <a:cxnLst/>
            <a:rect l="l" t="t" r="r" b="b"/>
            <a:pathLst>
              <a:path w="13352151" h="4104550">
                <a:moveTo>
                  <a:pt x="0" y="0"/>
                </a:moveTo>
                <a:lnTo>
                  <a:pt x="13352152" y="0"/>
                </a:lnTo>
                <a:lnTo>
                  <a:pt x="13352152" y="4104550"/>
                </a:lnTo>
                <a:lnTo>
                  <a:pt x="0" y="41045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-19050" y="2483799"/>
            <a:ext cx="10325100" cy="7101171"/>
            <a:chOff x="0" y="0"/>
            <a:chExt cx="2719368" cy="18702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19368" cy="1870267"/>
            </a:xfrm>
            <a:custGeom>
              <a:avLst/>
              <a:gdLst/>
              <a:ahLst/>
              <a:cxnLst/>
              <a:rect l="l" t="t" r="r" b="b"/>
              <a:pathLst>
                <a:path w="2719368" h="1870267">
                  <a:moveTo>
                    <a:pt x="18745" y="0"/>
                  </a:moveTo>
                  <a:lnTo>
                    <a:pt x="2700623" y="0"/>
                  </a:lnTo>
                  <a:cubicBezTo>
                    <a:pt x="2710975" y="0"/>
                    <a:pt x="2719368" y="8393"/>
                    <a:pt x="2719368" y="18745"/>
                  </a:cubicBezTo>
                  <a:lnTo>
                    <a:pt x="2719368" y="1851522"/>
                  </a:lnTo>
                  <a:cubicBezTo>
                    <a:pt x="2719368" y="1856493"/>
                    <a:pt x="2717393" y="1861261"/>
                    <a:pt x="2713878" y="1864777"/>
                  </a:cubicBezTo>
                  <a:cubicBezTo>
                    <a:pt x="2710362" y="1868292"/>
                    <a:pt x="2705594" y="1870267"/>
                    <a:pt x="2700623" y="1870267"/>
                  </a:cubicBezTo>
                  <a:lnTo>
                    <a:pt x="18745" y="1870267"/>
                  </a:lnTo>
                  <a:cubicBezTo>
                    <a:pt x="8393" y="1870267"/>
                    <a:pt x="0" y="1861875"/>
                    <a:pt x="0" y="1851522"/>
                  </a:cubicBezTo>
                  <a:lnTo>
                    <a:pt x="0" y="18745"/>
                  </a:lnTo>
                  <a:cubicBezTo>
                    <a:pt x="0" y="13774"/>
                    <a:pt x="1975" y="9006"/>
                    <a:pt x="5490" y="5490"/>
                  </a:cubicBezTo>
                  <a:cubicBezTo>
                    <a:pt x="9006" y="1975"/>
                    <a:pt x="13774" y="0"/>
                    <a:pt x="18745" y="0"/>
                  </a:cubicBezTo>
                  <a:close/>
                </a:path>
              </a:pathLst>
            </a:custGeom>
            <a:solidFill>
              <a:srgbClr val="CEDBDC">
                <a:alpha val="30980"/>
              </a:srgbClr>
            </a:solid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719368" cy="19083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AutoShape 6"/>
          <p:cNvSpPr/>
          <p:nvPr/>
        </p:nvSpPr>
        <p:spPr>
          <a:xfrm>
            <a:off x="3742786" y="2483799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sp>
        <p:nvSpPr>
          <p:cNvPr id="7" name="TextBox 7"/>
          <p:cNvSpPr txBox="1"/>
          <p:nvPr/>
        </p:nvSpPr>
        <p:spPr>
          <a:xfrm>
            <a:off x="719625" y="517712"/>
            <a:ext cx="9004112" cy="750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239"/>
              </a:lnSpc>
            </a:pPr>
            <a:r>
              <a:rPr lang="en-US" sz="4799" b="1" spc="71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ONDE DEPOSITAR OS TEUS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77927" y="4548960"/>
            <a:ext cx="4461975" cy="208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 b="1" dirty="0">
                <a:solidFill>
                  <a:srgbClr val="DD4141"/>
                </a:solidFill>
                <a:latin typeface="Lato Bold"/>
                <a:ea typeface="Lato Bold"/>
                <a:cs typeface="Lato Bold"/>
                <a:sym typeface="Lato Bold"/>
              </a:rPr>
              <a:t>EN REPOSITORIOS</a:t>
            </a:r>
          </a:p>
          <a:p>
            <a:pPr algn="just">
              <a:lnSpc>
                <a:spcPts val="5599"/>
              </a:lnSpc>
            </a:pPr>
            <a:r>
              <a:rPr lang="en-US" sz="3999" b="1" dirty="0">
                <a:solidFill>
                  <a:srgbClr val="DD4141"/>
                </a:solidFill>
                <a:latin typeface="Lato Bold"/>
                <a:ea typeface="Lato Bold"/>
                <a:cs typeface="Lato Bold"/>
                <a:sym typeface="Lato Bold"/>
              </a:rPr>
              <a:t>DE CONFIANZA</a:t>
            </a:r>
          </a:p>
        </p:txBody>
      </p:sp>
      <p:sp>
        <p:nvSpPr>
          <p:cNvPr id="9" name="Freeform 9"/>
          <p:cNvSpPr/>
          <p:nvPr/>
        </p:nvSpPr>
        <p:spPr>
          <a:xfrm>
            <a:off x="9685638" y="477609"/>
            <a:ext cx="243132" cy="194505"/>
          </a:xfrm>
          <a:custGeom>
            <a:avLst/>
            <a:gdLst/>
            <a:ahLst/>
            <a:cxnLst/>
            <a:rect l="l" t="t" r="r" b="b"/>
            <a:pathLst>
              <a:path w="243132" h="194505">
                <a:moveTo>
                  <a:pt x="0" y="0"/>
                </a:moveTo>
                <a:lnTo>
                  <a:pt x="243131" y="0"/>
                </a:lnTo>
                <a:lnTo>
                  <a:pt x="243131" y="194505"/>
                </a:lnTo>
                <a:lnTo>
                  <a:pt x="0" y="1945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0" name="Freeform 10"/>
          <p:cNvSpPr/>
          <p:nvPr/>
        </p:nvSpPr>
        <p:spPr>
          <a:xfrm rot="-5400000">
            <a:off x="2514333" y="6919261"/>
            <a:ext cx="1319659" cy="1631726"/>
          </a:xfrm>
          <a:custGeom>
            <a:avLst/>
            <a:gdLst/>
            <a:ahLst/>
            <a:cxnLst/>
            <a:rect l="l" t="t" r="r" b="b"/>
            <a:pathLst>
              <a:path w="1319659" h="1631726">
                <a:moveTo>
                  <a:pt x="0" y="0"/>
                </a:moveTo>
                <a:lnTo>
                  <a:pt x="1319659" y="0"/>
                </a:lnTo>
                <a:lnTo>
                  <a:pt x="1319659" y="1631727"/>
                </a:lnTo>
                <a:lnTo>
                  <a:pt x="0" y="16317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1" name="Freeform 11"/>
          <p:cNvSpPr/>
          <p:nvPr/>
        </p:nvSpPr>
        <p:spPr>
          <a:xfrm>
            <a:off x="3927659" y="16347639"/>
            <a:ext cx="4949641" cy="1861421"/>
          </a:xfrm>
          <a:custGeom>
            <a:avLst/>
            <a:gdLst/>
            <a:ahLst/>
            <a:cxnLst/>
            <a:rect l="l" t="t" r="r" b="b"/>
            <a:pathLst>
              <a:path w="4949641" h="1861421">
                <a:moveTo>
                  <a:pt x="0" y="0"/>
                </a:moveTo>
                <a:lnTo>
                  <a:pt x="4949641" y="0"/>
                </a:lnTo>
                <a:lnTo>
                  <a:pt x="4949641" y="1861422"/>
                </a:lnTo>
                <a:lnTo>
                  <a:pt x="0" y="186142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2" name="AutoShape 12"/>
          <p:cNvSpPr/>
          <p:nvPr/>
        </p:nvSpPr>
        <p:spPr>
          <a:xfrm>
            <a:off x="3761836" y="9599257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sp>
        <p:nvSpPr>
          <p:cNvPr id="13" name="Freeform 13"/>
          <p:cNvSpPr/>
          <p:nvPr/>
        </p:nvSpPr>
        <p:spPr>
          <a:xfrm rot="-5400000" flipH="1">
            <a:off x="2410740" y="3341453"/>
            <a:ext cx="1319659" cy="1631726"/>
          </a:xfrm>
          <a:custGeom>
            <a:avLst/>
            <a:gdLst/>
            <a:ahLst/>
            <a:cxnLst/>
            <a:rect l="l" t="t" r="r" b="b"/>
            <a:pathLst>
              <a:path w="1319659" h="1631726">
                <a:moveTo>
                  <a:pt x="1319659" y="0"/>
                </a:moveTo>
                <a:lnTo>
                  <a:pt x="0" y="0"/>
                </a:lnTo>
                <a:lnTo>
                  <a:pt x="0" y="1631727"/>
                </a:lnTo>
                <a:lnTo>
                  <a:pt x="1319659" y="1631727"/>
                </a:lnTo>
                <a:lnTo>
                  <a:pt x="1319659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4" name="Freeform 14"/>
          <p:cNvSpPr/>
          <p:nvPr/>
        </p:nvSpPr>
        <p:spPr>
          <a:xfrm>
            <a:off x="351969" y="16456940"/>
            <a:ext cx="3390817" cy="705957"/>
          </a:xfrm>
          <a:custGeom>
            <a:avLst/>
            <a:gdLst/>
            <a:ahLst/>
            <a:cxnLst/>
            <a:rect l="l" t="t" r="r" b="b"/>
            <a:pathLst>
              <a:path w="3390817" h="705957">
                <a:moveTo>
                  <a:pt x="0" y="0"/>
                </a:moveTo>
                <a:lnTo>
                  <a:pt x="3390817" y="0"/>
                </a:lnTo>
                <a:lnTo>
                  <a:pt x="3390817" y="705957"/>
                </a:lnTo>
                <a:lnTo>
                  <a:pt x="0" y="70595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3139" b="-3139"/>
            </a:stretch>
          </a:blipFill>
        </p:spPr>
        <p:txBody>
          <a:bodyPr/>
          <a:lstStyle/>
          <a:p>
            <a:endParaRPr lang="ca-ES" dirty="0"/>
          </a:p>
        </p:txBody>
      </p:sp>
      <p:sp>
        <p:nvSpPr>
          <p:cNvPr id="15" name="Freeform 15"/>
          <p:cNvSpPr/>
          <p:nvPr/>
        </p:nvSpPr>
        <p:spPr>
          <a:xfrm>
            <a:off x="5522363" y="4123028"/>
            <a:ext cx="3375267" cy="2760748"/>
          </a:xfrm>
          <a:custGeom>
            <a:avLst/>
            <a:gdLst/>
            <a:ahLst/>
            <a:cxnLst/>
            <a:rect l="l" t="t" r="r" b="b"/>
            <a:pathLst>
              <a:path w="3375267" h="2760748">
                <a:moveTo>
                  <a:pt x="0" y="0"/>
                </a:moveTo>
                <a:lnTo>
                  <a:pt x="3375266" y="0"/>
                </a:lnTo>
                <a:lnTo>
                  <a:pt x="3375266" y="2760748"/>
                </a:lnTo>
                <a:lnTo>
                  <a:pt x="0" y="276074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ca-ES" dirty="0"/>
          </a:p>
        </p:txBody>
      </p:sp>
      <p:sp>
        <p:nvSpPr>
          <p:cNvPr id="16" name="TextBox 16"/>
          <p:cNvSpPr txBox="1"/>
          <p:nvPr/>
        </p:nvSpPr>
        <p:spPr>
          <a:xfrm>
            <a:off x="872475" y="10032645"/>
            <a:ext cx="3672879" cy="4254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89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VANTAXES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19625" y="1317119"/>
            <a:ext cx="9605475" cy="7867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239"/>
              </a:lnSpc>
            </a:pPr>
            <a:r>
              <a:rPr lang="en-US" sz="4799" b="1" spc="71">
                <a:solidFill>
                  <a:srgbClr val="DD4141"/>
                </a:solidFill>
                <a:latin typeface="Roboto Bold"/>
                <a:ea typeface="Roboto Bold"/>
                <a:cs typeface="Roboto Bold"/>
                <a:sym typeface="Roboto Bold"/>
              </a:rPr>
              <a:t>DATOS DE INVESTIGACIÓN?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77927" y="10585730"/>
            <a:ext cx="9603337" cy="4747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Asignan identificadores persistentes: DOI,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Handle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Cumpren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cos requisitos da </a:t>
            </a:r>
            <a:r>
              <a:rPr lang="es-ES" sz="2777" u="sng" dirty="0" err="1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11" tooltip="https://www.boe.es/eli/es/l/2011/06/01/14/c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Lei</a:t>
            </a:r>
            <a:r>
              <a:rPr lang="es-ES" sz="2777" u="sng" dirty="0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11" tooltip="https://www.boe.es/eli/es/l/2011/06/01/14/c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da Ciencia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a </a:t>
            </a:r>
            <a:r>
              <a:rPr lang="es-ES" sz="2777" u="sng" dirty="0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12" tooltip="https://www.boe.es/eli/es/lo/2023/03/22/2/c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LOSU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e a </a:t>
            </a:r>
            <a:r>
              <a:rPr lang="es-ES" sz="2777" u="sng" dirty="0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13" tooltip="https://www.aneca.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ANECA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Permiten describir os datos de forma completa. 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Protexen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a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integridade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dos datos.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Salvagardan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os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dereitos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de acceso.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Usan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licenzas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abertas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(por </a:t>
            </a:r>
            <a:r>
              <a:rPr lang="es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exemplo</a:t>
            </a: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Creative Commons).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es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Aseguran a preservación dos datos.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090205" y="3650051"/>
            <a:ext cx="6171511" cy="4158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59"/>
              </a:lnSpc>
            </a:pPr>
            <a:r>
              <a:rPr lang="en-US" sz="2471" b="1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REPOSITORIOS INSTITUCIONAIS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090205" y="7303041"/>
            <a:ext cx="5838825" cy="4320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52"/>
              </a:lnSpc>
            </a:pPr>
            <a:r>
              <a:rPr lang="en-US" sz="2466" b="1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REPOSITORIOS TEMÁTICOS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-206462" y="15962829"/>
            <a:ext cx="3788647" cy="354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4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Máis</a:t>
            </a:r>
            <a:r>
              <a:rPr lang="en-US" sz="24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información</a:t>
            </a:r>
            <a:r>
              <a:rPr lang="en-US" sz="24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...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626402" y="15501400"/>
            <a:ext cx="8739880" cy="2896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s-ES" sz="18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Adaptado de: Bernal, Isabel (2023</a:t>
            </a:r>
            <a:r>
              <a:rPr lang="es-ES" sz="1800" b="1" dirty="0">
                <a:latin typeface="Lato Bold"/>
                <a:ea typeface="Lato Bold"/>
                <a:cs typeface="Lato Bold"/>
                <a:sym typeface="Lato Bold"/>
              </a:rPr>
              <a:t>).</a:t>
            </a:r>
            <a:r>
              <a:rPr lang="es-ES" sz="1800" b="1" i="1" dirty="0">
                <a:solidFill>
                  <a:schemeClr val="accent2">
                    <a:lumMod val="75000"/>
                  </a:schemeClr>
                </a:solidFill>
                <a:latin typeface="Lato Bold Italics"/>
                <a:ea typeface="Lato Bold Italics"/>
                <a:cs typeface="Lato Bold Italics"/>
                <a:sym typeface="Lato Bold Italics"/>
              </a:rPr>
              <a:t> </a:t>
            </a:r>
            <a:r>
              <a:rPr lang="es-ES" sz="1800" b="1" i="1" u="sng" dirty="0">
                <a:solidFill>
                  <a:schemeClr val="accent2">
                    <a:lumMod val="75000"/>
                  </a:schemeClr>
                </a:solidFill>
                <a:latin typeface="Lato Bold Italics"/>
                <a:ea typeface="Lato Bold Italics"/>
                <a:cs typeface="Lato Bold Italics"/>
                <a:sym typeface="Lato Bold Italics"/>
                <a:hlinkClick r:id="rId14" tooltip="http://hdl.handle.net/10261/33523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Buenas prácticas en repositorios de datos</a:t>
            </a:r>
            <a:r>
              <a:rPr lang="en-US" sz="1800" b="1" i="1" dirty="0">
                <a:solidFill>
                  <a:srgbClr val="928C76"/>
                </a:solidFill>
                <a:latin typeface="Lato Bold Italics"/>
                <a:ea typeface="Lato Bold Italics"/>
                <a:cs typeface="Lato Bold Italics"/>
                <a:sym typeface="Lato Bold Italics"/>
              </a:rPr>
              <a:t>.</a:t>
            </a:r>
            <a:r>
              <a:rPr lang="en-US" sz="1800" b="1" i="1" dirty="0">
                <a:solidFill>
                  <a:srgbClr val="000000"/>
                </a:solidFill>
                <a:latin typeface="Lato Bold Italics"/>
                <a:ea typeface="Lato Bold Italics"/>
                <a:cs typeface="Lato Bold Italics"/>
                <a:sym typeface="Lato Bold Italics"/>
              </a:rPr>
              <a:t> 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CC41B5A8-4F1A-44DB-AB57-B8C895018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12" y="17839723"/>
            <a:ext cx="1722765" cy="60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03411">
            <a:off x="-2780861" y="16689916"/>
            <a:ext cx="13352151" cy="4104550"/>
          </a:xfrm>
          <a:custGeom>
            <a:avLst/>
            <a:gdLst/>
            <a:ahLst/>
            <a:cxnLst/>
            <a:rect l="l" t="t" r="r" b="b"/>
            <a:pathLst>
              <a:path w="13352151" h="4104550">
                <a:moveTo>
                  <a:pt x="0" y="0"/>
                </a:moveTo>
                <a:lnTo>
                  <a:pt x="13352152" y="0"/>
                </a:lnTo>
                <a:lnTo>
                  <a:pt x="13352152" y="4104550"/>
                </a:lnTo>
                <a:lnTo>
                  <a:pt x="0" y="41045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3" name="AutoShape 3"/>
          <p:cNvSpPr/>
          <p:nvPr/>
        </p:nvSpPr>
        <p:spPr>
          <a:xfrm>
            <a:off x="3698452" y="2187963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sp>
        <p:nvSpPr>
          <p:cNvPr id="4" name="TextBox 4"/>
          <p:cNvSpPr txBox="1"/>
          <p:nvPr/>
        </p:nvSpPr>
        <p:spPr>
          <a:xfrm>
            <a:off x="681525" y="517712"/>
            <a:ext cx="9004112" cy="702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849"/>
              </a:lnSpc>
            </a:pPr>
            <a:r>
              <a:rPr lang="en-US" sz="4499" b="1" spc="67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REPOSITORIOS DE</a:t>
            </a:r>
            <a:r>
              <a:rPr lang="en-US" sz="4499" b="1" spc="67" dirty="0">
                <a:solidFill>
                  <a:srgbClr val="DD4141"/>
                </a:solidFill>
                <a:latin typeface="Roboto Bold"/>
                <a:ea typeface="Roboto Bold"/>
                <a:cs typeface="Roboto Bold"/>
                <a:sym typeface="Roboto Bold"/>
              </a:rPr>
              <a:t> DATOS</a:t>
            </a:r>
          </a:p>
        </p:txBody>
      </p:sp>
      <p:sp>
        <p:nvSpPr>
          <p:cNvPr id="5" name="Freeform 5"/>
          <p:cNvSpPr/>
          <p:nvPr/>
        </p:nvSpPr>
        <p:spPr>
          <a:xfrm>
            <a:off x="9685638" y="477609"/>
            <a:ext cx="243132" cy="194505"/>
          </a:xfrm>
          <a:custGeom>
            <a:avLst/>
            <a:gdLst/>
            <a:ahLst/>
            <a:cxnLst/>
            <a:rect l="l" t="t" r="r" b="b"/>
            <a:pathLst>
              <a:path w="243132" h="194505">
                <a:moveTo>
                  <a:pt x="0" y="0"/>
                </a:moveTo>
                <a:lnTo>
                  <a:pt x="243131" y="0"/>
                </a:lnTo>
                <a:lnTo>
                  <a:pt x="243131" y="194505"/>
                </a:lnTo>
                <a:lnTo>
                  <a:pt x="0" y="1945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6" name="TextBox 6"/>
          <p:cNvSpPr txBox="1"/>
          <p:nvPr/>
        </p:nvSpPr>
        <p:spPr>
          <a:xfrm>
            <a:off x="633384" y="4370062"/>
            <a:ext cx="9173819" cy="104778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851"/>
              </a:lnSpc>
            </a:pPr>
            <a:endParaRPr dirty="0"/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Acepten 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datos e metadatos 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segundo criterios definidos para garantir a relevancia e a comprensión dos datos.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Permitan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ás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persoas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usuarias 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descubrir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os datos e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facer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referencia a eles de forma persistente mediante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unha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citación adecuada.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Garantan,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medida do posible, a creación, conservación e acceso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aos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datos, así como a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súa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utilización, de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conformidade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coas 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normas disciplinarias e éticas.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Garantan o 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acceso continuo, a </a:t>
            </a:r>
            <a:r>
              <a:rPr lang="es-ES" sz="2721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integridade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e </a:t>
            </a:r>
            <a:r>
              <a:rPr lang="es-ES" sz="2721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autenticidade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dos datos e a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súa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preservación.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Utilicen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licenzas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de uso 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Creative Commons.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Asignen </a:t>
            </a:r>
            <a:r>
              <a:rPr lang="es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identificadores persistentes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 DOI, </a:t>
            </a:r>
            <a:r>
              <a:rPr lang="es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Handle</a:t>
            </a:r>
            <a:r>
              <a:rPr lang="es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</p:txBody>
      </p:sp>
      <p:sp>
        <p:nvSpPr>
          <p:cNvPr id="7" name="Freeform 7"/>
          <p:cNvSpPr/>
          <p:nvPr/>
        </p:nvSpPr>
        <p:spPr>
          <a:xfrm>
            <a:off x="3927659" y="16255645"/>
            <a:ext cx="4949641" cy="1861421"/>
          </a:xfrm>
          <a:custGeom>
            <a:avLst/>
            <a:gdLst/>
            <a:ahLst/>
            <a:cxnLst/>
            <a:rect l="l" t="t" r="r" b="b"/>
            <a:pathLst>
              <a:path w="4949641" h="1861421">
                <a:moveTo>
                  <a:pt x="0" y="0"/>
                </a:moveTo>
                <a:lnTo>
                  <a:pt x="4949641" y="0"/>
                </a:lnTo>
                <a:lnTo>
                  <a:pt x="4949641" y="1861421"/>
                </a:lnTo>
                <a:lnTo>
                  <a:pt x="0" y="18614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8" name="AutoShape 8"/>
          <p:cNvSpPr/>
          <p:nvPr/>
        </p:nvSpPr>
        <p:spPr>
          <a:xfrm>
            <a:off x="3895215" y="15908117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grpSp>
        <p:nvGrpSpPr>
          <p:cNvPr id="9" name="Group 9"/>
          <p:cNvGrpSpPr/>
          <p:nvPr/>
        </p:nvGrpSpPr>
        <p:grpSpPr>
          <a:xfrm>
            <a:off x="-253151" y="4184325"/>
            <a:ext cx="10514867" cy="452438"/>
            <a:chOff x="0" y="0"/>
            <a:chExt cx="2769348" cy="119161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69348" cy="119161"/>
            </a:xfrm>
            <a:custGeom>
              <a:avLst/>
              <a:gdLst/>
              <a:ahLst/>
              <a:cxnLst/>
              <a:rect l="l" t="t" r="r" b="b"/>
              <a:pathLst>
                <a:path w="2769348" h="119161">
                  <a:moveTo>
                    <a:pt x="18407" y="0"/>
                  </a:moveTo>
                  <a:lnTo>
                    <a:pt x="2750941" y="0"/>
                  </a:lnTo>
                  <a:cubicBezTo>
                    <a:pt x="2761107" y="0"/>
                    <a:pt x="2769348" y="8241"/>
                    <a:pt x="2769348" y="18407"/>
                  </a:cubicBezTo>
                  <a:lnTo>
                    <a:pt x="2769348" y="100753"/>
                  </a:lnTo>
                  <a:cubicBezTo>
                    <a:pt x="2769348" y="110919"/>
                    <a:pt x="2761107" y="119161"/>
                    <a:pt x="2750941" y="119161"/>
                  </a:cubicBezTo>
                  <a:lnTo>
                    <a:pt x="18407" y="119161"/>
                  </a:lnTo>
                  <a:cubicBezTo>
                    <a:pt x="8241" y="119161"/>
                    <a:pt x="0" y="110919"/>
                    <a:pt x="0" y="100753"/>
                  </a:cubicBezTo>
                  <a:lnTo>
                    <a:pt x="0" y="18407"/>
                  </a:lnTo>
                  <a:cubicBezTo>
                    <a:pt x="0" y="8241"/>
                    <a:pt x="8241" y="0"/>
                    <a:pt x="18407" y="0"/>
                  </a:cubicBezTo>
                  <a:close/>
                </a:path>
              </a:pathLst>
            </a:custGeom>
            <a:solidFill>
              <a:srgbClr val="CEDBDC">
                <a:alpha val="80000"/>
              </a:srgbClr>
            </a:solidFill>
          </p:spPr>
          <p:txBody>
            <a:bodyPr/>
            <a:lstStyle/>
            <a:p>
              <a:endParaRPr lang="ca-E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2769348" cy="1572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445683" y="16402535"/>
            <a:ext cx="2852579" cy="631188"/>
          </a:xfrm>
          <a:custGeom>
            <a:avLst/>
            <a:gdLst/>
            <a:ahLst/>
            <a:cxnLst/>
            <a:rect l="l" t="t" r="r" b="b"/>
            <a:pathLst>
              <a:path w="2852579" h="631188">
                <a:moveTo>
                  <a:pt x="0" y="0"/>
                </a:moveTo>
                <a:lnTo>
                  <a:pt x="2852580" y="0"/>
                </a:lnTo>
                <a:lnTo>
                  <a:pt x="2852580" y="631189"/>
                </a:lnTo>
                <a:lnTo>
                  <a:pt x="0" y="6311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3" name="TextBox 13"/>
          <p:cNvSpPr txBox="1"/>
          <p:nvPr/>
        </p:nvSpPr>
        <p:spPr>
          <a:xfrm>
            <a:off x="-25283" y="2940194"/>
            <a:ext cx="10287000" cy="6593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97"/>
              </a:lnSpc>
            </a:pPr>
            <a:r>
              <a:rPr lang="en-US" sz="4069" b="1" dirty="0">
                <a:solidFill>
                  <a:srgbClr val="DD4141"/>
                </a:solidFill>
                <a:latin typeface="Lato Bold"/>
                <a:ea typeface="Lato Bold"/>
                <a:cs typeface="Lato Bold"/>
                <a:sym typeface="Lato Bold"/>
              </a:rPr>
              <a:t>INSTITUCIONAIS</a:t>
            </a:r>
            <a:r>
              <a:rPr lang="en-US" sz="406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OU TEMÁTICOS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23620" y="1193987"/>
            <a:ext cx="9605475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849"/>
              </a:lnSpc>
            </a:pPr>
            <a:r>
              <a:rPr lang="en-US" sz="4499" b="1" spc="67">
                <a:solidFill>
                  <a:srgbClr val="DD4141"/>
                </a:solidFill>
                <a:latin typeface="Roboto Bold"/>
                <a:ea typeface="Roboto Bold"/>
                <a:cs typeface="Roboto Bold"/>
                <a:sym typeface="Roboto Bold"/>
              </a:rPr>
              <a:t> DE INVESTIGACIÓN</a:t>
            </a:r>
            <a:r>
              <a:rPr lang="en-US" sz="4499" b="1" spc="67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 CONFIABLES?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-257565" y="15903354"/>
            <a:ext cx="4152781" cy="354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4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Máis</a:t>
            </a:r>
            <a:r>
              <a:rPr lang="en-US" sz="24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información</a:t>
            </a:r>
            <a:r>
              <a:rPr lang="en-US" sz="24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...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-584897" y="4087858"/>
            <a:ext cx="11418694" cy="508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95"/>
              </a:lnSpc>
            </a:pPr>
            <a:r>
              <a:rPr lang="en-US" sz="313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Sempre que </a:t>
            </a:r>
            <a:r>
              <a:rPr lang="en-US" sz="3139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cumpran</a:t>
            </a:r>
            <a:r>
              <a:rPr lang="en-US" sz="313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con </a:t>
            </a:r>
            <a:r>
              <a:rPr lang="en-US" sz="3139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estes</a:t>
            </a:r>
            <a:r>
              <a:rPr lang="en-US" sz="313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n-US" sz="3139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requisitos</a:t>
            </a:r>
            <a:r>
              <a:rPr lang="en-US" sz="313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n-US" sz="3139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mínimos</a:t>
            </a:r>
            <a:r>
              <a:rPr lang="en-US" sz="313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31995" y="15061587"/>
            <a:ext cx="9976597" cy="579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50"/>
              </a:lnSpc>
            </a:pPr>
            <a:r>
              <a:rPr lang="es-ES" sz="1800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Adaptado de: Bernal, Isabel (2023). </a:t>
            </a:r>
            <a:r>
              <a:rPr lang="es-ES" sz="1800" b="1" i="1" u="sng" dirty="0">
                <a:solidFill>
                  <a:schemeClr val="accent2">
                    <a:lumMod val="75000"/>
                  </a:schemeClr>
                </a:solidFill>
                <a:latin typeface="Lato Bold Italics"/>
                <a:ea typeface="Lato Bold Italics"/>
                <a:cs typeface="Lato Bold Italics"/>
                <a:sym typeface="Lato Bold Italics"/>
                <a:hlinkClick r:id="rId8" tooltip="http://hdl.handle.net/10261/33523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Buenas prácticas en repositorios de datos</a:t>
            </a:r>
            <a:r>
              <a:rPr lang="es-ES" sz="1800" b="1" dirty="0">
                <a:solidFill>
                  <a:schemeClr val="accent2">
                    <a:lumMod val="75000"/>
                  </a:schemeClr>
                </a:solidFill>
                <a:latin typeface="Lato Bold"/>
                <a:ea typeface="Lato Bold"/>
                <a:cs typeface="Lato Bold"/>
                <a:sym typeface="Lato Bold"/>
              </a:rPr>
              <a:t>. </a:t>
            </a:r>
          </a:p>
          <a:p>
            <a:pPr algn="ctr">
              <a:lnSpc>
                <a:spcPts val="2250"/>
              </a:lnSpc>
            </a:pPr>
            <a:endParaRPr lang="en-US" sz="1800" b="1" dirty="0">
              <a:solidFill>
                <a:srgbClr val="393D47"/>
              </a:solidFill>
              <a:latin typeface="Lato Bold"/>
              <a:ea typeface="Lato Bold"/>
              <a:cs typeface="Lato Bold"/>
              <a:sym typeface="Lato Bold"/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131BB500-335F-4BF6-9C28-D4086E5FE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12" y="17839723"/>
            <a:ext cx="1722765" cy="60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230</Words>
  <Application>Microsoft Office PowerPoint</Application>
  <PresentationFormat>Personalizado</PresentationFormat>
  <Paragraphs>29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Lato Bold</vt:lpstr>
      <vt:lpstr>Arial</vt:lpstr>
      <vt:lpstr>Lato</vt:lpstr>
      <vt:lpstr>Lato Bold Italics</vt:lpstr>
      <vt:lpstr>Calibri</vt:lpstr>
      <vt:lpstr>Roboto Bold</vt:lpstr>
      <vt:lpstr>Office Theme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Repositorios confiables 2024</dc:title>
  <dc:creator>REBIUN</dc:creator>
  <cp:lastModifiedBy>Raúl Aguilera Ortega</cp:lastModifiedBy>
  <cp:revision>7</cp:revision>
  <cp:lastPrinted>2024-11-05T10:09:40Z</cp:lastPrinted>
  <dcterms:created xsi:type="dcterms:W3CDTF">2006-08-16T00:00:00Z</dcterms:created>
  <dcterms:modified xsi:type="dcterms:W3CDTF">2024-11-07T17:58:18Z</dcterms:modified>
  <dc:identifier>DAGTROqKMxM</dc:identifier>
</cp:coreProperties>
</file>