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8"/>
  </p:notesMasterIdLst>
  <p:sldIdLst>
    <p:sldId id="271" r:id="rId3"/>
    <p:sldId id="270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Franklin Gothic" panose="020B0604020202020204" charset="0"/>
      <p:bold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Candara" panose="020E0502030303020204" pitchFamily="34" charset="0"/>
      <p:regular r:id="rId28"/>
      <p:bold r:id="rId29"/>
      <p:italic r:id="rId30"/>
      <p:boldItalic r:id="rId31"/>
    </p:embeddedFont>
    <p:embeddedFont>
      <p:font typeface="Cambria" panose="02040503050406030204" pitchFamily="18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1D41B2-1298-46FB-B502-E9D963416819}">
  <a:tblStyle styleId="{C51D41B2-1298-46FB-B502-E9D96341681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40926e9a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40926e9a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f82abecb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3f82abecb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2425023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42425023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0926e9aa2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40926e9aa2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40926e9aa2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g40926e9aa2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0926e9aa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40926e9aa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0926e9aa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40926e9aa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0926e9aa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40926e9aa2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0a41e731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40a41e731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234d064e1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4234d064e1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0926e9aa2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40926e9aa2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09c7c3cc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409c7c3ccd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0926e9aa2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g40926e9aa2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ibra.com/es/book/guia-para-usuarios-identidad-digital-y-reputacion-onlin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iberley.es/temas/regulacion-derecho-rectificacion-59520" TargetMode="External"/><Relationship Id="rId4" Type="http://schemas.openxmlformats.org/officeDocument/2006/relationships/hyperlink" Target="https://www.oecd.org/sti/ieconomy/40204773.doc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644405" y="2858527"/>
            <a:ext cx="5239003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2.6. Gestión de la identidad digital: 4. Riesgos para la identidad digital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06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2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5" name="Google Shape;165;p32"/>
          <p:cNvSpPr txBox="1"/>
          <p:nvPr/>
        </p:nvSpPr>
        <p:spPr>
          <a:xfrm>
            <a:off x="486138" y="1108863"/>
            <a:ext cx="5169000" cy="14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participar en medios sociales pierdes el control sobre la difusión de la información que publicas y otras personas pueden hacer un uso inadecuado de la misma. 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Estas son las principales causas que pueden suponer una amenaza para la privacidad: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66" name="Google Shape;166;p32"/>
          <p:cNvGraphicFramePr/>
          <p:nvPr/>
        </p:nvGraphicFramePr>
        <p:xfrm>
          <a:off x="597900" y="2571750"/>
          <a:ext cx="7279625" cy="2334400"/>
        </p:xfrm>
        <a:graphic>
          <a:graphicData uri="http://schemas.openxmlformats.org/drawingml/2006/table">
            <a:tbl>
              <a:tblPr>
                <a:noFill/>
                <a:tableStyleId>{C51D41B2-1298-46FB-B502-E9D963416819}</a:tableStyleId>
              </a:tblPr>
              <a:tblGrid>
                <a:gridCol w="383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2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4400">
                <a:tc>
                  <a:txBody>
                    <a:bodyPr/>
                    <a:lstStyle/>
                    <a:p>
                      <a:pPr marL="457200" marR="72000" lvl="0" indent="-211499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Configuración insuficiente de las opciones de privacidad del medio que utilizas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211499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Alteración de la privacidad derivada de la sincronización entre distintos medios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211499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Etiquetado en las redes sociales</a:t>
                      </a:r>
                      <a:endParaRPr>
                        <a:solidFill>
                          <a:srgbClr val="FFFFFF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162000" marB="162000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72000" lvl="0" indent="-211499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C3743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Sexting (envío de contenidos de carácter sexual a través del móvil)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211499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C3743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Uso de cookies sin conocimiento del usuario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211499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C3743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Compartir información que afecta a terceras personas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162000" marB="126000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7" name="Google Shape;167;p32"/>
          <p:cNvSpPr/>
          <p:nvPr/>
        </p:nvSpPr>
        <p:spPr>
          <a:xfrm>
            <a:off x="8900" y="0"/>
            <a:ext cx="63243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2"/>
          <p:cNvSpPr txBox="1"/>
          <p:nvPr/>
        </p:nvSpPr>
        <p:spPr>
          <a:xfrm>
            <a:off x="1515775" y="148675"/>
            <a:ext cx="5062200" cy="8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AMENAZAS PARA LA PRIVACIDAD </a:t>
            </a:r>
            <a:endParaRPr sz="2400" b="1" i="0" u="none" strike="noStrike" cap="none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9" name="Google Shape;169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9750" y="246800"/>
            <a:ext cx="425550" cy="42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3"/>
          <p:cNvSpPr/>
          <p:nvPr/>
        </p:nvSpPr>
        <p:spPr>
          <a:xfrm>
            <a:off x="8900" y="0"/>
            <a:ext cx="65193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3"/>
          <p:cNvSpPr txBox="1"/>
          <p:nvPr/>
        </p:nvSpPr>
        <p:spPr>
          <a:xfrm>
            <a:off x="985650" y="170600"/>
            <a:ext cx="5542500" cy="8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ATAQUES A LA IMAGEN Y REPUTACIÓN </a:t>
            </a:r>
            <a:endParaRPr sz="2400" b="1" i="0" u="none" strike="noStrike" cap="none">
              <a:solidFill>
                <a:srgbClr val="4343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6" name="Google Shape;176;p33"/>
          <p:cNvSpPr txBox="1"/>
          <p:nvPr/>
        </p:nvSpPr>
        <p:spPr>
          <a:xfrm>
            <a:off x="335100" y="1091300"/>
            <a:ext cx="5719800" cy="14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riesgo a sufrir un ataque al honor o a la reputación aumenta en Internet, ya que la viralidad en la difusión de los contenidos dificulta el control de la información personal por parte del propietario. 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 continuación se exponen los principales motivos de amenaza a la imagen y a la reputación online: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7" name="Google Shape;177;p33"/>
          <p:cNvSpPr txBox="1"/>
          <p:nvPr/>
        </p:nvSpPr>
        <p:spPr>
          <a:xfrm>
            <a:off x="1301350" y="2496800"/>
            <a:ext cx="5542500" cy="25017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Impacto de las publicaciones que exceden a la libertad de información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Daño reputacional debido a publicaciones falsas, injurias y calumnias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Informaciones descontextualizadas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Utilización no consentida de derechos de propiedad intelectual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pic>
        <p:nvPicPr>
          <p:cNvPr id="178" name="Google Shape;17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3925" y="246800"/>
            <a:ext cx="446525" cy="45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4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4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85" name="Google Shape;185;p34"/>
          <p:cNvGraphicFramePr/>
          <p:nvPr/>
        </p:nvGraphicFramePr>
        <p:xfrm>
          <a:off x="4142263" y="1997450"/>
          <a:ext cx="4550400" cy="3101425"/>
        </p:xfrm>
        <a:graphic>
          <a:graphicData uri="http://schemas.openxmlformats.org/drawingml/2006/table">
            <a:tbl>
              <a:tblPr>
                <a:noFill/>
                <a:tableStyleId>{C51D41B2-1298-46FB-B502-E9D963416819}</a:tableStyleId>
              </a:tblPr>
              <a:tblGrid>
                <a:gridCol w="455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1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marR="72000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Valora la información que publicas antes de hacerlo: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Arial"/>
                        <a:buNone/>
                      </a:pPr>
                      <a:endParaRPr sz="1200"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marR="72000" lvl="0" indent="-2095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Sé especialmente cauto con las fotografías o vídeos que publicas en Internet, ya que te identifican físicamente.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marR="72000" lvl="0" indent="-2095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Limita el uso de datos de localización a las aplicaciones estrictamente necesarias.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marR="72000" lvl="0" indent="-2095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Adecua el grado de divulgación de tu información personal al tipo de relación con otras personas.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6" name="Google Shape;186;p34"/>
          <p:cNvSpPr/>
          <p:nvPr/>
        </p:nvSpPr>
        <p:spPr>
          <a:xfrm rot="-469165">
            <a:off x="602945" y="1592342"/>
            <a:ext cx="3082663" cy="3049952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Debes aprender a configurar y revisar adecuadamente las opciones de seguridad y privacidad para garantizar al máximo el control de tu información personal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87" name="Google Shape;187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0197274">
            <a:off x="7512203" y="317653"/>
            <a:ext cx="768021" cy="1486119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4"/>
          <p:cNvSpPr/>
          <p:nvPr/>
        </p:nvSpPr>
        <p:spPr>
          <a:xfrm>
            <a:off x="7692000" y="4754825"/>
            <a:ext cx="144000" cy="147600"/>
          </a:xfrm>
          <a:prstGeom prst="ellipse">
            <a:avLst/>
          </a:prstGeom>
          <a:solidFill>
            <a:srgbClr val="938825"/>
          </a:solidFill>
          <a:ln w="9525" cap="flat" cmpd="sng">
            <a:solidFill>
              <a:srgbClr val="9388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34"/>
          <p:cNvSpPr/>
          <p:nvPr/>
        </p:nvSpPr>
        <p:spPr>
          <a:xfrm>
            <a:off x="7954375" y="4754700"/>
            <a:ext cx="147600" cy="147000"/>
          </a:xfrm>
          <a:prstGeom prst="ellipse">
            <a:avLst/>
          </a:prstGeom>
          <a:solidFill>
            <a:srgbClr val="938825"/>
          </a:solidFill>
          <a:ln w="9525" cap="flat" cmpd="sng">
            <a:solidFill>
              <a:srgbClr val="9388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34"/>
          <p:cNvSpPr/>
          <p:nvPr/>
        </p:nvSpPr>
        <p:spPr>
          <a:xfrm>
            <a:off x="8225450" y="4754700"/>
            <a:ext cx="144000" cy="147000"/>
          </a:xfrm>
          <a:prstGeom prst="ellipse">
            <a:avLst/>
          </a:prstGeom>
          <a:solidFill>
            <a:srgbClr val="938825"/>
          </a:solidFill>
          <a:ln w="9525" cap="flat" cmpd="sng">
            <a:solidFill>
              <a:srgbClr val="9388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1" name="Google Shape;191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0197286">
            <a:off x="7074462" y="251315"/>
            <a:ext cx="757828" cy="146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5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5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98" name="Google Shape;198;p35"/>
          <p:cNvGraphicFramePr/>
          <p:nvPr/>
        </p:nvGraphicFramePr>
        <p:xfrm>
          <a:off x="896988" y="1610750"/>
          <a:ext cx="6221975" cy="2963500"/>
        </p:xfrm>
        <a:graphic>
          <a:graphicData uri="http://schemas.openxmlformats.org/drawingml/2006/table">
            <a:tbl>
              <a:tblPr>
                <a:noFill/>
                <a:tableStyleId>{C51D41B2-1298-46FB-B502-E9D963416819}</a:tableStyleId>
              </a:tblPr>
              <a:tblGrid>
                <a:gridCol w="294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5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3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C3743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Configura bien los parámetros de privacidad y seguridad.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C3743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Cierra adecuadamente la sesión en el perfil o servicio al terminar.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C3743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Revisa periódicamente tus perfiles.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08799" lvl="0" indent="-200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Concede acceso solo a las aplicaciones de terceros que sean dignas de confianza: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lvl="1" indent="-2943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Verifica al máximo quién es el titular de la aplicación a la que se autoriza el uso de datos de identidad, qué datos precisa y para qué los necesita.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0000" lvl="1" indent="-2943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○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Limita el acceso solo a los datos imprescindibles.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9" name="Google Shape;199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11410">
            <a:off x="7423128" y="620477"/>
            <a:ext cx="898519" cy="1738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11410">
            <a:off x="7866353" y="679802"/>
            <a:ext cx="898519" cy="1738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/>
          <p:nvPr/>
        </p:nvSpPr>
        <p:spPr>
          <a:xfrm>
            <a:off x="1359150" y="573125"/>
            <a:ext cx="6425700" cy="7569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6"/>
          <p:cNvSpPr/>
          <p:nvPr/>
        </p:nvSpPr>
        <p:spPr>
          <a:xfrm>
            <a:off x="1359150" y="1330025"/>
            <a:ext cx="6425700" cy="32934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6"/>
          <p:cNvSpPr txBox="1"/>
          <p:nvPr/>
        </p:nvSpPr>
        <p:spPr>
          <a:xfrm>
            <a:off x="2780625" y="634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8" name="Google Shape;208;p36"/>
          <p:cNvSpPr txBox="1"/>
          <p:nvPr/>
        </p:nvSpPr>
        <p:spPr>
          <a:xfrm>
            <a:off x="1359150" y="1485300"/>
            <a:ext cx="6425700" cy="27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el capítulo 4 de la</a:t>
            </a: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Guía para usuarios: identidad digital y reputación online</a:t>
            </a:r>
            <a:endParaRPr sz="1800" b="1" u="sng">
              <a:solidFill>
                <a:srgbClr val="33333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el documento de la OCDE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At a Crossroads: Personhood and Digital</a:t>
            </a:r>
            <a:r>
              <a:rPr lang="es" sz="1800" b="1" u="sng">
                <a:solidFill>
                  <a:srgbClr val="660099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 </a:t>
            </a: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Identity in the Information Society - OECD.org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Información sobre: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Regulación del derecho de rectificación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endParaRPr>
              <a:uFill>
                <a:noFill/>
              </a:uFill>
              <a:hlinkClick r:id="rId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7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7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2.6. Gestión de la identidad digital: 4. Riesgos para la identidad digital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412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85625" y="12428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 b="1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para la identidad digital</a:t>
            </a:r>
            <a:endParaRPr sz="3000" b="1" i="0" u="none" strike="noStrike" cap="none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3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Gestión de la identidad digital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i="0" u="none" strike="noStrike" cap="none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140225" y="2166850"/>
            <a:ext cx="5370900" cy="30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Reconocer y c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ontrolar los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de robo de información personal</a:t>
            </a:r>
            <a:endParaRPr sz="1800"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Reconocer y controlar los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de alteración de la identidad</a:t>
            </a:r>
            <a:endParaRPr sz="1800" b="1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cómo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evitar dichos riesgos</a:t>
            </a: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00" y="2310400"/>
            <a:ext cx="3064025" cy="190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/>
          <p:nvPr/>
        </p:nvSpPr>
        <p:spPr>
          <a:xfrm>
            <a:off x="1506200" y="1263875"/>
            <a:ext cx="6176100" cy="34761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644750" y="768675"/>
            <a:ext cx="2121000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2" name="Google Shape;122;p27"/>
          <p:cNvSpPr txBox="1"/>
          <p:nvPr/>
        </p:nvSpPr>
        <p:spPr>
          <a:xfrm>
            <a:off x="1720075" y="1384525"/>
            <a:ext cx="57930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Robo de información personal 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Alteración de la identidad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Suplantación de identidad digital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Amenazas para la privacidad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○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Ataques a la imagen y a la reputación online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más… 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8"/>
          <p:cNvGraphicFramePr/>
          <p:nvPr/>
        </p:nvGraphicFramePr>
        <p:xfrm>
          <a:off x="762863" y="1233175"/>
          <a:ext cx="7482275" cy="3621625"/>
        </p:xfrm>
        <a:graphic>
          <a:graphicData uri="http://schemas.openxmlformats.org/drawingml/2006/table">
            <a:tbl>
              <a:tblPr>
                <a:noFill/>
                <a:tableStyleId>{C51D41B2-1298-46FB-B502-E9D963416819}</a:tableStyleId>
              </a:tblPr>
              <a:tblGrid>
                <a:gridCol w="748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21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" sz="2400" b="1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1. ROBO DE INFORMACIÓN PERSONAL</a:t>
                      </a:r>
                      <a:endParaRPr sz="2400" b="1" u="none" strike="noStrike" cap="none">
                        <a:solidFill>
                          <a:srgbClr val="FFFFFF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9450">
                <a:tc>
                  <a:txBody>
                    <a:bodyPr/>
                    <a:lstStyle/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Estos son algunos de los métodos para obtener datos de información personal: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★"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Programas maliciosos (malware)</a:t>
                      </a: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cuyo propósito principal es </a:t>
                      </a: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borrar, bloquear, modificar o copiar datos de los usuarios (virus, gusanos, troyanos…).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★"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Phishing: </a:t>
                      </a: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método utilizado para conseguir de forma engañosa (correo-e, llamadas telefónicas…) que se revele información personal (contraseñas, datos de tarjetas de crédito…)</a:t>
                      </a:r>
                      <a:endParaRPr b="1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b="1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★"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Pharming: </a:t>
                      </a: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práctica fraudulenta para redirigir</a:t>
                      </a:r>
                      <a:r>
                        <a:rPr lang="es" b="1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es">
                          <a:solidFill>
                            <a:srgbClr val="222222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un sitio web a otro falso,</a:t>
                      </a:r>
                      <a:r>
                        <a:rPr lang="es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muy similar en apariencia, que instala software malicioso en el equipo del visitante o que inspecciona los datos personales del usuario.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8" name="Google Shape;128;p28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FRECUENTES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9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RECOMENDACIONES</a:t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35" name="Google Shape;135;p29"/>
          <p:cNvGraphicFramePr/>
          <p:nvPr/>
        </p:nvGraphicFramePr>
        <p:xfrm>
          <a:off x="4220338" y="1330950"/>
          <a:ext cx="4479225" cy="3511375"/>
        </p:xfrm>
        <a:graphic>
          <a:graphicData uri="http://schemas.openxmlformats.org/drawingml/2006/table">
            <a:tbl>
              <a:tblPr>
                <a:noFill/>
                <a:tableStyleId>{C51D41B2-1298-46FB-B502-E9D963416819}</a:tableStyleId>
              </a:tblPr>
              <a:tblGrid>
                <a:gridCol w="447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11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No abras ni leas correos electrónicos sin confirmar su procedencia y legitimidad.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Introduce tus datos confidenciales solo en webs con protocolo seguro como https en lugar de http.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No entres en  webs con información privada (bancos…) a través de enlaces incluidos en correos electrónicos.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No reveles tus claves y contraseñas a nadie y cámbialas con frecuencia.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Mantén tu equipo protegido con antivirus.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Evita utilizar redes Wi-Fi públicas para realizar operaciones privadas.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6" name="Google Shape;136;p29"/>
          <p:cNvSpPr/>
          <p:nvPr/>
        </p:nvSpPr>
        <p:spPr>
          <a:xfrm rot="-469318">
            <a:off x="120631" y="1828095"/>
            <a:ext cx="2153638" cy="1920162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no quieres que te roben información personal...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7" name="Google Shape;137;p29"/>
          <p:cNvSpPr/>
          <p:nvPr/>
        </p:nvSpPr>
        <p:spPr>
          <a:xfrm>
            <a:off x="2798750" y="2571750"/>
            <a:ext cx="1071000" cy="535500"/>
          </a:xfrm>
          <a:prstGeom prst="homePlate">
            <a:avLst>
              <a:gd name="adj" fmla="val 50000"/>
            </a:avLst>
          </a:prstGeom>
          <a:solidFill>
            <a:srgbClr val="BFAF03"/>
          </a:solidFill>
          <a:ln w="76200" cap="flat" cmpd="sng">
            <a:solidFill>
              <a:srgbClr val="9388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9"/>
          <p:cNvSpPr txBox="1"/>
          <p:nvPr/>
        </p:nvSpPr>
        <p:spPr>
          <a:xfrm>
            <a:off x="207950" y="4061250"/>
            <a:ext cx="3661800" cy="722100"/>
          </a:xfrm>
          <a:prstGeom prst="rect">
            <a:avLst/>
          </a:prstGeom>
          <a:solidFill>
            <a:srgbClr val="BFAF03"/>
          </a:solidFill>
          <a:ln w="28575" cap="flat" cmpd="sng">
            <a:solidFill>
              <a:srgbClr val="8C37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i="1">
                <a:latin typeface="Franklin Gothic"/>
                <a:ea typeface="Franklin Gothic"/>
                <a:cs typeface="Franklin Gothic"/>
                <a:sym typeface="Franklin Gothic"/>
              </a:rPr>
              <a:t>Ante la mínima duda, sé prudente y no te arriesgues</a:t>
            </a:r>
            <a:endParaRPr sz="1600" b="1" i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30"/>
          <p:cNvGraphicFramePr/>
          <p:nvPr/>
        </p:nvGraphicFramePr>
        <p:xfrm>
          <a:off x="751688" y="1400525"/>
          <a:ext cx="6712400" cy="3359450"/>
        </p:xfrm>
        <a:graphic>
          <a:graphicData uri="http://schemas.openxmlformats.org/drawingml/2006/table">
            <a:tbl>
              <a:tblPr>
                <a:noFill/>
                <a:tableStyleId>{C51D41B2-1298-46FB-B502-E9D963416819}</a:tableStyleId>
              </a:tblPr>
              <a:tblGrid>
                <a:gridCol w="671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51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" sz="2400" b="1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2. </a:t>
                      </a:r>
                      <a:r>
                        <a:rPr lang="es" sz="2400" b="1" u="none" strike="noStrike" cap="none">
                          <a:solidFill>
                            <a:srgbClr val="FFFFFF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ALTERACIÓN DE LA IDENTIDAD </a:t>
                      </a:r>
                      <a:endParaRPr sz="2400" b="1" u="none" strike="noStrike" cap="none">
                        <a:solidFill>
                          <a:srgbClr val="FFFFFF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8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2860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Suplantación de identidad digital</a:t>
                      </a: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743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743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2860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Amenazas para la privacidad</a:t>
                      </a: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743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228600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Amenazas a la reputación online</a:t>
                      </a:r>
                      <a:endParaRPr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4" name="Google Shape;144;p30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RIESGOS FRECUENTES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1525" y="2503175"/>
            <a:ext cx="334900" cy="33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30"/>
          <p:cNvPicPr preferRelativeResize="0"/>
          <p:nvPr/>
        </p:nvPicPr>
        <p:blipFill rotWithShape="1">
          <a:blip r:embed="rId4">
            <a:alphaModFix/>
          </a:blip>
          <a:srcRect b="606"/>
          <a:stretch/>
        </p:blipFill>
        <p:spPr>
          <a:xfrm>
            <a:off x="2501525" y="3099725"/>
            <a:ext cx="334900" cy="335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30"/>
          <p:cNvPicPr preferRelativeResize="0"/>
          <p:nvPr/>
        </p:nvPicPr>
        <p:blipFill rotWithShape="1">
          <a:blip r:embed="rId5">
            <a:alphaModFix/>
          </a:blip>
          <a:srcRect b="606"/>
          <a:stretch/>
        </p:blipFill>
        <p:spPr>
          <a:xfrm>
            <a:off x="2501525" y="3696274"/>
            <a:ext cx="334900" cy="335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1"/>
          <p:cNvSpPr/>
          <p:nvPr/>
        </p:nvSpPr>
        <p:spPr>
          <a:xfrm>
            <a:off x="917100" y="1978550"/>
            <a:ext cx="4233600" cy="233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31"/>
          <p:cNvSpPr/>
          <p:nvPr/>
        </p:nvSpPr>
        <p:spPr>
          <a:xfrm>
            <a:off x="0" y="0"/>
            <a:ext cx="74598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1"/>
          <p:cNvSpPr txBox="1"/>
          <p:nvPr/>
        </p:nvSpPr>
        <p:spPr>
          <a:xfrm>
            <a:off x="1684200" y="177200"/>
            <a:ext cx="5775600" cy="9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latin typeface="Franklin Gothic"/>
                <a:ea typeface="Franklin Gothic"/>
                <a:cs typeface="Franklin Gothic"/>
                <a:sym typeface="Franklin Gothic"/>
              </a:rPr>
              <a:t>SUPLANTACIÓN DE LA IDENTIDAD DIGITAL </a:t>
            </a:r>
            <a:endParaRPr sz="2900" b="1" i="0" u="none" strike="noStrike" cap="none">
              <a:solidFill>
                <a:srgbClr val="F3F3F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5" name="Google Shape;155;p31"/>
          <p:cNvSpPr txBox="1"/>
          <p:nvPr/>
        </p:nvSpPr>
        <p:spPr>
          <a:xfrm>
            <a:off x="486150" y="1091300"/>
            <a:ext cx="5169000" cy="11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Se produce cuando alguien malintencionado se apropia indebidamente de la identidad digital de otra persona y actúa en su nombre. Puede hacerlo de varias formas: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56" name="Google Shape;15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07550" y="1410075"/>
            <a:ext cx="3184050" cy="214153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1"/>
          <p:cNvSpPr txBox="1"/>
          <p:nvPr/>
        </p:nvSpPr>
        <p:spPr>
          <a:xfrm>
            <a:off x="917100" y="2088050"/>
            <a:ext cx="4479300" cy="29370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720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Registrando un perfil falso, sin utilizar información personal de la persona suplantada. Por ejemplo, perfiles caricaturizados de personajes públicos.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Creando un perfil falso con datos de otra persona. 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720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400"/>
              <a:buFont typeface="Cambria"/>
              <a:buChar char="✓"/>
            </a:pPr>
            <a:r>
              <a:rPr lang="es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Accediendo de forma no autorizada al perfil de alguien en un servicio de Internet para hacerse pasar por él. </a:t>
            </a:r>
            <a:endParaRPr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8" name="Google Shape;15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7125" y="222300"/>
            <a:ext cx="466725" cy="47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860</Words>
  <Application>Microsoft Office PowerPoint</Application>
  <PresentationFormat>Presentación en pantalla (16:9)</PresentationFormat>
  <Paragraphs>127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5</cp:revision>
  <dcterms:modified xsi:type="dcterms:W3CDTF">2019-07-18T15:05:04Z</dcterms:modified>
</cp:coreProperties>
</file>