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84" d="100"/>
          <a:sy n="84" d="100"/>
        </p:scale>
        <p:origin x="360" y="-53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3" Type="http://schemas.openxmlformats.org/officeDocument/2006/relationships/image" Target="../media/image2.svg"/><Relationship Id="rId21" Type="http://schemas.openxmlformats.org/officeDocument/2006/relationships/hyperlink" Target="https://www.rebiun.org/grupos-de-trabajo/linea-2/Innovaci%C3%B3n_docente_y_competencias_digitales" TargetMode="External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9.png"/><Relationship Id="rId2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86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324174"/>
            <a:ext cx="7094315" cy="14341981"/>
            <a:chOff x="0" y="0"/>
            <a:chExt cx="2522423" cy="50993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22423" cy="5099371"/>
            </a:xfrm>
            <a:custGeom>
              <a:avLst/>
              <a:gdLst/>
              <a:ahLst/>
              <a:cxnLst/>
              <a:rect l="l" t="t" r="r" b="b"/>
              <a:pathLst>
                <a:path w="2522423" h="5099371">
                  <a:moveTo>
                    <a:pt x="40378" y="0"/>
                  </a:moveTo>
                  <a:lnTo>
                    <a:pt x="2482046" y="0"/>
                  </a:lnTo>
                  <a:cubicBezTo>
                    <a:pt x="2504346" y="0"/>
                    <a:pt x="2522423" y="18078"/>
                    <a:pt x="2522423" y="40378"/>
                  </a:cubicBezTo>
                  <a:lnTo>
                    <a:pt x="2522423" y="5058994"/>
                  </a:lnTo>
                  <a:cubicBezTo>
                    <a:pt x="2522423" y="5081293"/>
                    <a:pt x="2504346" y="5099371"/>
                    <a:pt x="2482046" y="5099371"/>
                  </a:cubicBezTo>
                  <a:lnTo>
                    <a:pt x="40378" y="5099371"/>
                  </a:lnTo>
                  <a:cubicBezTo>
                    <a:pt x="18078" y="5099371"/>
                    <a:pt x="0" y="5081293"/>
                    <a:pt x="0" y="5058994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2000" y="11340668"/>
            <a:ext cx="6122085" cy="4495800"/>
            <a:chOff x="0" y="0"/>
            <a:chExt cx="2176741" cy="15985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6741" cy="1598507"/>
            </a:xfrm>
            <a:custGeom>
              <a:avLst/>
              <a:gdLst/>
              <a:ahLst/>
              <a:cxnLst/>
              <a:rect l="l" t="t" r="r" b="b"/>
              <a:pathLst>
                <a:path w="2176741" h="1598507">
                  <a:moveTo>
                    <a:pt x="48054" y="0"/>
                  </a:moveTo>
                  <a:lnTo>
                    <a:pt x="2128687" y="0"/>
                  </a:lnTo>
                  <a:cubicBezTo>
                    <a:pt x="2155227" y="0"/>
                    <a:pt x="2176741" y="21515"/>
                    <a:pt x="2176741" y="48054"/>
                  </a:cubicBezTo>
                  <a:lnTo>
                    <a:pt x="2176741" y="1550452"/>
                  </a:lnTo>
                  <a:cubicBezTo>
                    <a:pt x="2176741" y="1576992"/>
                    <a:pt x="2155227" y="1598507"/>
                    <a:pt x="2128687" y="1598507"/>
                  </a:cubicBezTo>
                  <a:lnTo>
                    <a:pt x="48054" y="1598507"/>
                  </a:lnTo>
                  <a:cubicBezTo>
                    <a:pt x="21515" y="1598507"/>
                    <a:pt x="0" y="1576992"/>
                    <a:pt x="0" y="1550452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9086B5">
                <a:alpha val="50980"/>
              </a:srgbClr>
            </a:solidFill>
            <a:ln w="85725">
              <a:solidFill>
                <a:srgbClr val="54457D">
                  <a:alpha val="50980"/>
                </a:srgbClr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863976" y="6345679"/>
            <a:ext cx="6096000" cy="2218414"/>
            <a:chOff x="0" y="0"/>
            <a:chExt cx="2167467" cy="78876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67467" cy="788769"/>
            </a:xfrm>
            <a:custGeom>
              <a:avLst/>
              <a:gdLst/>
              <a:ahLst/>
              <a:cxnLst/>
              <a:rect l="l" t="t" r="r" b="b"/>
              <a:pathLst>
                <a:path w="2167467" h="788769">
                  <a:moveTo>
                    <a:pt x="48260" y="0"/>
                  </a:moveTo>
                  <a:lnTo>
                    <a:pt x="2119207" y="0"/>
                  </a:lnTo>
                  <a:cubicBezTo>
                    <a:pt x="2145860" y="0"/>
                    <a:pt x="2167467" y="21607"/>
                    <a:pt x="2167467" y="48260"/>
                  </a:cubicBezTo>
                  <a:lnTo>
                    <a:pt x="2167467" y="740509"/>
                  </a:lnTo>
                  <a:cubicBezTo>
                    <a:pt x="2167467" y="753309"/>
                    <a:pt x="2162382" y="765584"/>
                    <a:pt x="2153332" y="774634"/>
                  </a:cubicBezTo>
                  <a:cubicBezTo>
                    <a:pt x="2144281" y="783685"/>
                    <a:pt x="2132006" y="788769"/>
                    <a:pt x="2119207" y="788769"/>
                  </a:cubicBezTo>
                  <a:lnTo>
                    <a:pt x="48260" y="788769"/>
                  </a:lnTo>
                  <a:cubicBezTo>
                    <a:pt x="21607" y="788769"/>
                    <a:pt x="0" y="767163"/>
                    <a:pt x="0" y="740509"/>
                  </a:cubicBezTo>
                  <a:lnTo>
                    <a:pt x="0" y="48260"/>
                  </a:lnTo>
                  <a:cubicBezTo>
                    <a:pt x="0" y="21607"/>
                    <a:pt x="21607" y="0"/>
                    <a:pt x="48260" y="0"/>
                  </a:cubicBezTo>
                  <a:close/>
                </a:path>
              </a:pathLst>
            </a:custGeom>
            <a:solidFill>
              <a:srgbClr val="9086B5">
                <a:alpha val="50980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2417585" y="7129068"/>
            <a:ext cx="3242524" cy="0"/>
          </a:xfrm>
          <a:prstGeom prst="line">
            <a:avLst/>
          </a:prstGeom>
          <a:ln w="85725" cap="rnd">
            <a:solidFill>
              <a:srgbClr val="281D5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276340" y="17847635"/>
            <a:ext cx="7094315" cy="904908"/>
            <a:chOff x="0" y="0"/>
            <a:chExt cx="2522423" cy="3217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22423" cy="321745"/>
            </a:xfrm>
            <a:custGeom>
              <a:avLst/>
              <a:gdLst/>
              <a:ahLst/>
              <a:cxnLst/>
              <a:rect l="l" t="t" r="r" b="b"/>
              <a:pathLst>
                <a:path w="2522423" h="321745">
                  <a:moveTo>
                    <a:pt x="0" y="0"/>
                  </a:moveTo>
                  <a:lnTo>
                    <a:pt x="2522423" y="0"/>
                  </a:lnTo>
                  <a:lnTo>
                    <a:pt x="2522423" y="321745"/>
                  </a:lnTo>
                  <a:lnTo>
                    <a:pt x="0" y="32174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87583" y="347297"/>
            <a:ext cx="7053617" cy="1052952"/>
            <a:chOff x="0" y="0"/>
            <a:chExt cx="2507953" cy="37438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07953" cy="374383"/>
            </a:xfrm>
            <a:custGeom>
              <a:avLst/>
              <a:gdLst/>
              <a:ahLst/>
              <a:cxnLst/>
              <a:rect l="l" t="t" r="r" b="b"/>
              <a:pathLst>
                <a:path w="2507953" h="374383">
                  <a:moveTo>
                    <a:pt x="0" y="0"/>
                  </a:moveTo>
                  <a:lnTo>
                    <a:pt x="2507953" y="0"/>
                  </a:lnTo>
                  <a:lnTo>
                    <a:pt x="2507953" y="374383"/>
                  </a:lnTo>
                  <a:lnTo>
                    <a:pt x="0" y="374383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641453" y="6415288"/>
            <a:ext cx="471796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dirty="0" err="1" smtClean="0">
                <a:solidFill>
                  <a:srgbClr val="281D51"/>
                </a:solidFill>
                <a:latin typeface="Raleway Bold"/>
              </a:rPr>
              <a:t>Segurtasuna</a:t>
            </a:r>
            <a:endParaRPr lang="en-US" sz="2999" dirty="0">
              <a:solidFill>
                <a:srgbClr val="281D51"/>
              </a:solidFill>
              <a:latin typeface="Raleway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446606" y="12552835"/>
            <a:ext cx="4049718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Datu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pertsonalen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babesa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 eta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pribatutasuna</a:t>
            </a:r>
            <a:endParaRPr lang="en-US" sz="2000" dirty="0">
              <a:solidFill>
                <a:srgbClr val="281D51"/>
              </a:solidFill>
              <a:latin typeface="Raleway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446606" y="13624650"/>
            <a:ext cx="4049718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Osasunaren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 eta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ongizatearen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babesa</a:t>
            </a:r>
            <a:endParaRPr lang="en-US" sz="2000" dirty="0">
              <a:solidFill>
                <a:srgbClr val="281D51"/>
              </a:solidFill>
              <a:latin typeface="Raleway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446606" y="14621600"/>
            <a:ext cx="4049718" cy="330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Ingurunearen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babesa</a:t>
            </a:r>
            <a:endParaRPr lang="en-US" sz="2000" dirty="0">
              <a:solidFill>
                <a:srgbClr val="281D51"/>
              </a:solidFill>
              <a:latin typeface="Raleway Bold"/>
            </a:endParaRPr>
          </a:p>
        </p:txBody>
      </p:sp>
      <p:sp>
        <p:nvSpPr>
          <p:cNvPr id="23" name="Freeform 23"/>
          <p:cNvSpPr/>
          <p:nvPr/>
        </p:nvSpPr>
        <p:spPr>
          <a:xfrm rot="-5841098">
            <a:off x="4566147" y="9761943"/>
            <a:ext cx="1142693" cy="993681"/>
          </a:xfrm>
          <a:custGeom>
            <a:avLst/>
            <a:gdLst/>
            <a:ahLst/>
            <a:cxnLst/>
            <a:rect l="l" t="t" r="r" b="b"/>
            <a:pathLst>
              <a:path w="1142693" h="993681">
                <a:moveTo>
                  <a:pt x="0" y="0"/>
                </a:moveTo>
                <a:lnTo>
                  <a:pt x="1142693" y="0"/>
                </a:lnTo>
                <a:lnTo>
                  <a:pt x="1142693" y="993680"/>
                </a:lnTo>
                <a:lnTo>
                  <a:pt x="0" y="9936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4582" r="-16872" b="-109228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762000" y="5991543"/>
            <a:ext cx="640832" cy="640832"/>
          </a:xfrm>
          <a:custGeom>
            <a:avLst/>
            <a:gdLst/>
            <a:ahLst/>
            <a:cxnLst/>
            <a:rect l="l" t="t" r="r" b="b"/>
            <a:pathLst>
              <a:path w="640832" h="640832">
                <a:moveTo>
                  <a:pt x="0" y="0"/>
                </a:moveTo>
                <a:lnTo>
                  <a:pt x="640832" y="0"/>
                </a:lnTo>
                <a:lnTo>
                  <a:pt x="640832" y="640832"/>
                </a:lnTo>
                <a:lnTo>
                  <a:pt x="0" y="640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2895337" y="12314356"/>
            <a:ext cx="2327029" cy="2850481"/>
          </a:xfrm>
          <a:custGeom>
            <a:avLst/>
            <a:gdLst/>
            <a:ahLst/>
            <a:cxnLst/>
            <a:rect l="l" t="t" r="r" b="b"/>
            <a:pathLst>
              <a:path w="2327029" h="2850481">
                <a:moveTo>
                  <a:pt x="0" y="0"/>
                </a:moveTo>
                <a:lnTo>
                  <a:pt x="2327029" y="0"/>
                </a:lnTo>
                <a:lnTo>
                  <a:pt x="2327029" y="2850481"/>
                </a:lnTo>
                <a:lnTo>
                  <a:pt x="0" y="28504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36000"/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2322409" y="7508463"/>
            <a:ext cx="880669" cy="880669"/>
          </a:xfrm>
          <a:custGeom>
            <a:avLst/>
            <a:gdLst/>
            <a:ahLst/>
            <a:cxnLst/>
            <a:rect l="l" t="t" r="r" b="b"/>
            <a:pathLst>
              <a:path w="880669" h="880669">
                <a:moveTo>
                  <a:pt x="0" y="0"/>
                </a:moveTo>
                <a:lnTo>
                  <a:pt x="880669" y="0"/>
                </a:lnTo>
                <a:lnTo>
                  <a:pt x="880669" y="880669"/>
                </a:lnTo>
                <a:lnTo>
                  <a:pt x="0" y="8806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3576055" y="7636416"/>
            <a:ext cx="671842" cy="671842"/>
          </a:xfrm>
          <a:custGeom>
            <a:avLst/>
            <a:gdLst/>
            <a:ahLst/>
            <a:cxnLst/>
            <a:rect l="l" t="t" r="r" b="b"/>
            <a:pathLst>
              <a:path w="671842" h="671842">
                <a:moveTo>
                  <a:pt x="0" y="0"/>
                </a:moveTo>
                <a:lnTo>
                  <a:pt x="671842" y="0"/>
                </a:lnTo>
                <a:lnTo>
                  <a:pt x="671842" y="671843"/>
                </a:lnTo>
                <a:lnTo>
                  <a:pt x="0" y="6718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4848493" y="7542990"/>
            <a:ext cx="811615" cy="811615"/>
          </a:xfrm>
          <a:custGeom>
            <a:avLst/>
            <a:gdLst/>
            <a:ahLst/>
            <a:cxnLst/>
            <a:rect l="l" t="t" r="r" b="b"/>
            <a:pathLst>
              <a:path w="811615" h="811615">
                <a:moveTo>
                  <a:pt x="0" y="0"/>
                </a:moveTo>
                <a:lnTo>
                  <a:pt x="811616" y="0"/>
                </a:lnTo>
                <a:lnTo>
                  <a:pt x="811616" y="811615"/>
                </a:lnTo>
                <a:lnTo>
                  <a:pt x="0" y="81161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42020" y="11717437"/>
            <a:ext cx="961627" cy="961627"/>
          </a:xfrm>
          <a:custGeom>
            <a:avLst/>
            <a:gdLst/>
            <a:ahLst/>
            <a:cxnLst/>
            <a:rect l="l" t="t" r="r" b="b"/>
            <a:pathLst>
              <a:path w="961627" h="961627">
                <a:moveTo>
                  <a:pt x="0" y="0"/>
                </a:moveTo>
                <a:lnTo>
                  <a:pt x="961627" y="0"/>
                </a:lnTo>
                <a:lnTo>
                  <a:pt x="961627" y="961627"/>
                </a:lnTo>
                <a:lnTo>
                  <a:pt x="0" y="9616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230384" y="13217872"/>
            <a:ext cx="784899" cy="784899"/>
          </a:xfrm>
          <a:custGeom>
            <a:avLst/>
            <a:gdLst/>
            <a:ahLst/>
            <a:cxnLst/>
            <a:rect l="l" t="t" r="r" b="b"/>
            <a:pathLst>
              <a:path w="784899" h="784899">
                <a:moveTo>
                  <a:pt x="0" y="0"/>
                </a:moveTo>
                <a:lnTo>
                  <a:pt x="784898" y="0"/>
                </a:lnTo>
                <a:lnTo>
                  <a:pt x="784898" y="784899"/>
                </a:lnTo>
                <a:lnTo>
                  <a:pt x="0" y="7848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202657" y="14541579"/>
            <a:ext cx="877592" cy="877592"/>
          </a:xfrm>
          <a:custGeom>
            <a:avLst/>
            <a:gdLst/>
            <a:ahLst/>
            <a:cxnLst/>
            <a:rect l="l" t="t" r="r" b="b"/>
            <a:pathLst>
              <a:path w="877592" h="877592">
                <a:moveTo>
                  <a:pt x="0" y="0"/>
                </a:moveTo>
                <a:lnTo>
                  <a:pt x="877592" y="0"/>
                </a:lnTo>
                <a:lnTo>
                  <a:pt x="877592" y="877592"/>
                </a:lnTo>
                <a:lnTo>
                  <a:pt x="0" y="8775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6605697" y="18064689"/>
            <a:ext cx="586245" cy="605918"/>
          </a:xfrm>
          <a:custGeom>
            <a:avLst/>
            <a:gdLst/>
            <a:ahLst/>
            <a:cxnLst/>
            <a:rect l="l" t="t" r="r" b="b"/>
            <a:pathLst>
              <a:path w="586245" h="605918">
                <a:moveTo>
                  <a:pt x="0" y="0"/>
                </a:moveTo>
                <a:lnTo>
                  <a:pt x="586245" y="0"/>
                </a:lnTo>
                <a:lnTo>
                  <a:pt x="586245" y="605918"/>
                </a:lnTo>
                <a:lnTo>
                  <a:pt x="0" y="60591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719171" y="2110587"/>
            <a:ext cx="147716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>
                <a:solidFill>
                  <a:srgbClr val="54457D"/>
                </a:solidFill>
                <a:latin typeface="Raleway Bold"/>
              </a:rPr>
              <a:t>21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707534" y="3138403"/>
            <a:ext cx="3651882" cy="577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 smtClean="0">
                <a:solidFill>
                  <a:srgbClr val="000000"/>
                </a:solidFill>
                <a:latin typeface="Raleway Bold"/>
              </a:rPr>
              <a:t>GAITASUN</a:t>
            </a:r>
            <a:endParaRPr lang="en-US" sz="3464" u="none" strike="noStrike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3582444" y="3462878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>
                <a:solidFill>
                  <a:srgbClr val="54457D"/>
                </a:solidFill>
                <a:latin typeface="Raleway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677355" y="4612528"/>
            <a:ext cx="2243385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 smtClean="0">
                <a:solidFill>
                  <a:srgbClr val="000000"/>
                </a:solidFill>
                <a:latin typeface="Raleway Bold"/>
              </a:rPr>
              <a:t>ARLOTAN</a:t>
            </a:r>
            <a:endParaRPr lang="en-US" sz="3464" u="none" strike="noStrike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2437081" y="11759768"/>
            <a:ext cx="4049718" cy="330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Gailuen</a:t>
            </a:r>
            <a:r>
              <a:rPr lang="en-US" sz="2000" dirty="0" smtClean="0">
                <a:solidFill>
                  <a:srgbClr val="281D51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281D51"/>
                </a:solidFill>
                <a:latin typeface="Raleway Bold"/>
              </a:rPr>
              <a:t>babesa</a:t>
            </a:r>
            <a:endParaRPr lang="en-US" sz="2000" dirty="0">
              <a:solidFill>
                <a:srgbClr val="281D51"/>
              </a:solidFill>
              <a:latin typeface="Raleway Bold"/>
            </a:endParaRPr>
          </a:p>
        </p:txBody>
      </p:sp>
      <p:grpSp>
        <p:nvGrpSpPr>
          <p:cNvPr id="38" name="Group 38"/>
          <p:cNvGrpSpPr/>
          <p:nvPr/>
        </p:nvGrpSpPr>
        <p:grpSpPr>
          <a:xfrm>
            <a:off x="4381768" y="9011768"/>
            <a:ext cx="2988887" cy="1744989"/>
            <a:chOff x="0" y="0"/>
            <a:chExt cx="3985183" cy="232665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xmlns="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3" name="Freeform 43"/>
          <p:cNvSpPr/>
          <p:nvPr/>
        </p:nvSpPr>
        <p:spPr>
          <a:xfrm>
            <a:off x="287583" y="18004452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>
                <a:solidFill>
                  <a:srgbClr val="FFFFFF"/>
                </a:solidFill>
                <a:latin typeface="Open Sans Bold"/>
              </a:rPr>
              <a:t>GAITASUN DIGITALAK, ESTRATEGIAK GRADUKO IKASLEENTZAT</a:t>
            </a:r>
            <a:endParaRPr lang="en-US" sz="210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1293720" y="17851002"/>
            <a:ext cx="5111870" cy="602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2020-2023 Plan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Estrategikoa</a:t>
            </a:r>
            <a:endParaRPr lang="en-US" sz="1156" dirty="0">
              <a:solidFill>
                <a:srgbClr val="FFFFFF"/>
              </a:solidFill>
              <a:latin typeface="Open Sans Bold"/>
              <a:hlinkClick r:id="rId21" tooltip="https://www.rebiun.org/grupos-de-trabajo/linea-2/Innovaci%C3%B3n_docente_y_competencias_digitales"/>
            </a:endParaRP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2.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Lerroa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: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Eraldaketa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digitala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eta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ezagutza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irekia</a:t>
            </a:r>
            <a:endParaRPr lang="en-US" sz="1156" dirty="0">
              <a:solidFill>
                <a:srgbClr val="FFFFFF"/>
              </a:solidFill>
              <a:latin typeface="Open Sans Bold"/>
              <a:hlinkClick r:id="rId21" tooltip="https://www.rebiun.org/grupos-de-trabajo/linea-2/Innovaci%C3%B3n_docente_y_competencias_digitales"/>
            </a:endParaRP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4.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Helburu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Orokorra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: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Irakaskuntza-berrikuntza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eta </a:t>
            </a:r>
            <a:r>
              <a:rPr lang="en-US" sz="1156" dirty="0" err="1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gaitasun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 </a:t>
            </a:r>
            <a:r>
              <a:rPr lang="en-US" sz="1156">
                <a:solidFill>
                  <a:srgbClr val="FFFFFF"/>
                </a:solidFill>
                <a:latin typeface="Open Sans Bold"/>
                <a:hlinkClick r:id="rId21" tooltip="https://www.rebiun.org/grupos-de-trabajo/linea-2/Innovaci%C3%B3n_docente_y_competencias_digitales"/>
              </a:rPr>
              <a:t>digitalak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1" tooltip="https://www.rebiun.org/grupos-de-trabajo/linea-2/Innovaci%C3%B3n_docente_y_competencias_digitales"/>
            </a:endParaRPr>
          </a:p>
        </p:txBody>
      </p:sp>
      <p:sp>
        <p:nvSpPr>
          <p:cNvPr id="46" name="Freeform 46"/>
          <p:cNvSpPr/>
          <p:nvPr/>
        </p:nvSpPr>
        <p:spPr>
          <a:xfrm>
            <a:off x="3363264" y="18485148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Props1.xml><?xml version="1.0" encoding="utf-8"?>
<ds:datastoreItem xmlns:ds="http://schemas.openxmlformats.org/officeDocument/2006/customXml" ds:itemID="{E6432180-2BA4-4A3F-9FE3-8780C69981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54230A-92E0-4C44-B8E2-3790D0C328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BB45DC-AC20-4EA1-8A56-021ED41DD060}">
  <ds:schemaRefs>
    <ds:schemaRef ds:uri="b81eb7c9-af68-4fd9-9c29-26eeba22c308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ff79113-0ae4-4657-9cd7-2c3400bc7ef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45</Words>
  <Application>Microsoft Office PowerPoint</Application>
  <PresentationFormat>Personalizado</PresentationFormat>
  <Paragraphs>13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 Bold</vt:lpstr>
      <vt:lpstr>Raleway Bold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Izaskun Leibar Balanzategui</cp:lastModifiedBy>
  <cp:revision>4</cp:revision>
  <dcterms:created xsi:type="dcterms:W3CDTF">2006-08-16T00:00:00Z</dcterms:created>
  <dcterms:modified xsi:type="dcterms:W3CDTF">2023-09-08T07:56:02Z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