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8" r:id="rId5"/>
    <p:sldId id="259" r:id="rId6"/>
    <p:sldId id="260" r:id="rId7"/>
    <p:sldId id="261" r:id="rId8"/>
    <p:sldId id="262" r:id="rId9"/>
    <p:sldId id="263" r:id="rId10"/>
    <p:sldId id="268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B642A9-7019-4199-AA9C-20E7FE45C1FC}" v="144" dt="2026-04-08T16:04:21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95683" autoAdjust="0"/>
  </p:normalViewPr>
  <p:slideViewPr>
    <p:cSldViewPr snapToGrid="0">
      <p:cViewPr varScale="1">
        <p:scale>
          <a:sx n="107" d="100"/>
          <a:sy n="107" d="100"/>
        </p:scale>
        <p:origin x="7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97CBE-FAB9-5D4B-9804-B5DC296E905E}" type="datetimeFigureOut">
              <a:rPr lang="es-ES" smtClean="0"/>
              <a:t>23/06/2026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71772-D5BF-054E-8DDA-F9C5FA7700A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726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5586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AC12F-932D-576C-7FC9-9381F2483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E955714-380A-99E9-8847-583EE13212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E14D801-ACAF-3E41-6DF2-D77B2E8A9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78E590-96F1-D6AB-448F-B60F89A79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40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9952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DD978-B8FF-5F8E-B5D2-D3342F998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E157139-2AB1-BD5E-8305-FCB151B83F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9B3EA81-C619-9468-55EE-3522C8658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DE172D1-1B3A-B688-B537-DE3F14CCE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357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347B9-4209-5DD0-0D6E-19B9E80EC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E5EED0-4168-BD40-A591-37164479E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A3FCC6F-19D8-CB71-D270-7163A22439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CFFEC97-1B56-E9E6-5B1C-D78326202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7489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05EF7-1DC3-83D2-A8C7-CD9A869D2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55719A4-9AC2-9105-8F7E-E63819B4E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4322B42-A074-1D42-716A-3FB31EC03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6E88D2-6786-C509-1982-FDDFD08E3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49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569D-BAAB-FF03-2AE0-7075A2646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50E462-CE1E-999F-795F-7E7E357394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640051C-D45B-7280-E099-DDE99B07BF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961539-33F8-03D7-53B1-6EF5BCC503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6996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1A4C3-AEEB-7E0A-3840-D1516E622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C270D56-59CD-000B-8D82-4BFE235ED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609DCC0-803A-4667-D5AB-124F6E84D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A34DCA-10F8-43C9-CA8C-85540795D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384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CC04-E193-95A7-C830-5CA888DA1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F21D1BF-952E-A453-E576-4D999EAD6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A4DE34D-31B7-8153-2AC5-07C678C194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6A3403-DBB2-E4C9-1D54-E5077AEE9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743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5668D-428C-FF64-46D9-5D40B8AEF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D670712-3A0A-4DDF-B68C-1AC58967D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1824B0A-D295-D6D1-CACC-263F831F7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78F0E84-D218-A4B9-F33A-A7E3A8F7C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271772-D5BF-054E-8DDA-F9C5FA7700A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9820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4633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9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502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823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0084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5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44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5357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04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0739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4822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hyperlink" Target="https://fonsespecials.udg.edu/maria-lluisa-borras/" TargetMode="Externa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xavier.ezquerra@udg.edu" TargetMode="External"/><Relationship Id="rId11" Type="http://schemas.openxmlformats.org/officeDocument/2006/relationships/image" Target="../media/image6.png"/><Relationship Id="rId5" Type="http://schemas.openxmlformats.org/officeDocument/2006/relationships/hyperlink" Target="mailto:pau.exposito@udg.edu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sv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sv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jp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0.jpg"/><Relationship Id="rId5" Type="http://schemas.openxmlformats.org/officeDocument/2006/relationships/image" Target="../media/image3.png"/><Relationship Id="rId15" Type="http://schemas.openxmlformats.org/officeDocument/2006/relationships/image" Target="../media/image24.jpg"/><Relationship Id="rId10" Type="http://schemas.openxmlformats.org/officeDocument/2006/relationships/image" Target="../media/image19.jpg"/><Relationship Id="rId4" Type="http://schemas.openxmlformats.org/officeDocument/2006/relationships/image" Target="../media/image9.svg"/><Relationship Id="rId9" Type="http://schemas.openxmlformats.org/officeDocument/2006/relationships/image" Target="../media/image18.jpg"/><Relationship Id="rId1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29.png"/><Relationship Id="rId4" Type="http://schemas.openxmlformats.org/officeDocument/2006/relationships/image" Target="../media/image9.sv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BD796-CAE4-DFC6-45A6-D3B7D607E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7805FD-13E5-8E5E-E7D9-E174E3D1ED6A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C4FB728-F6B8-EDE4-8FCA-27B8FAF5CDE2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B58EEAA-201A-9FAB-4191-91E1C86349FF}"/>
              </a:ext>
            </a:extLst>
          </p:cNvPr>
          <p:cNvSpPr/>
          <p:nvPr/>
        </p:nvSpPr>
        <p:spPr>
          <a:xfrm>
            <a:off x="653058" y="5959384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C19753A-0851-B664-2555-FE3A38A95BEE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3585F6B-6AD6-A5A6-82C0-7C3285EF9BC7}"/>
              </a:ext>
            </a:extLst>
          </p:cNvPr>
          <p:cNvSpPr txBox="1"/>
          <p:nvPr/>
        </p:nvSpPr>
        <p:spPr>
          <a:xfrm>
            <a:off x="653058" y="691322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V Jornadas de Gestión del Patrimonio Bibliográfico REBIUN</a:t>
            </a:r>
          </a:p>
          <a:p>
            <a:r>
              <a:rPr lang="es-ES" sz="2133" dirty="0">
                <a:solidFill>
                  <a:schemeClr val="bg1">
                    <a:lumMod val="50000"/>
                  </a:schemeClr>
                </a:solidFill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E21C62-D625-EB11-CCC8-BA0FEC526169}"/>
              </a:ext>
            </a:extLst>
          </p:cNvPr>
          <p:cNvSpPr txBox="1"/>
          <p:nvPr/>
        </p:nvSpPr>
        <p:spPr>
          <a:xfrm>
            <a:off x="653058" y="2801807"/>
            <a:ext cx="5663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GESTIONAR LO EFÍMERO: GESTIÓN DE </a:t>
            </a:r>
            <a:r>
              <a:rPr lang="es-ES" sz="2400" b="1" i="1" dirty="0"/>
              <a:t>EPHEMERA</a:t>
            </a:r>
            <a:r>
              <a:rPr lang="es-ES" sz="2400" b="1" dirty="0"/>
              <a:t> DE EXPOSICIONES EN EL FONDO MARIA LLUÏSA BORRÀS (UdG)</a:t>
            </a:r>
          </a:p>
          <a:p>
            <a:endParaRPr lang="es-ES" sz="2400" dirty="0"/>
          </a:p>
          <a:p>
            <a:r>
              <a:rPr lang="es-ES" sz="2400" dirty="0"/>
              <a:t>PAU EXPÓSITO JUFRÉ</a:t>
            </a:r>
          </a:p>
          <a:p>
            <a:r>
              <a:rPr lang="es-ES" sz="2400" dirty="0"/>
              <a:t>XAVIER EZQUERRA ELIAS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CB430F64-AEA2-65D2-4667-6A630AA88E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60" y="5016186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A24971F7-5ED8-3FC2-9C04-A68B5BD3AA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017" y="5820086"/>
            <a:ext cx="2392331" cy="799437"/>
          </a:xfrm>
          <a:prstGeom prst="rect">
            <a:avLst/>
          </a:prstGeom>
        </p:spPr>
      </p:pic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CB0BE641-620C-23EF-2775-28419C3F77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5203" y="5318136"/>
            <a:ext cx="3044026" cy="641248"/>
          </a:xfrm>
          <a:prstGeom prst="rect">
            <a:avLst/>
          </a:prstGeom>
        </p:spPr>
      </p:pic>
      <p:pic>
        <p:nvPicPr>
          <p:cNvPr id="9" name="Imatge 19" descr="Licencias : Creative Commons (CC)">
            <a:extLst>
              <a:ext uri="{FF2B5EF4-FFF2-40B4-BE49-F238E27FC236}">
                <a16:creationId xmlns:a16="http://schemas.microsoft.com/office/drawing/2014/main" id="{BF553382-FB9D-2139-CFD5-28F1DF36AF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9070" y="6005083"/>
            <a:ext cx="1227411" cy="42944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BED2D74-0E34-2840-B80E-7457DADC8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03" y="6025215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322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1295D-8E4F-E0B0-097F-D3A747D3F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B2CA3F-F2EB-3CA5-F9F0-991CEC7902CF}"/>
              </a:ext>
            </a:extLst>
          </p:cNvPr>
          <p:cNvSpPr>
            <a:spLocks noChangeAspect="1"/>
          </p:cNvSpPr>
          <p:nvPr/>
        </p:nvSpPr>
        <p:spPr>
          <a:xfrm>
            <a:off x="-19265" y="-13419"/>
            <a:ext cx="12211266" cy="6904534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lIns="91440" tIns="45720" rIns="91440" bIns="45720" anchor="t"/>
          <a:lstStyle/>
          <a:p>
            <a:endParaRPr lang="ca-ES" sz="900" dirty="0">
              <a:ea typeface="Calibri"/>
              <a:cs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3CBF9F6-6C8C-9B10-BB30-7A9F692911CF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5089FDE-E488-BCA7-5EB3-E50324B69754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170460-E42A-69CC-2716-C6AE5758D22E}"/>
              </a:ext>
            </a:extLst>
          </p:cNvPr>
          <p:cNvSpPr txBox="1"/>
          <p:nvPr/>
        </p:nvSpPr>
        <p:spPr>
          <a:xfrm>
            <a:off x="3964668" y="733839"/>
            <a:ext cx="4225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Gracias por su atención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3C74F3D-1838-32CC-5FA4-F4C29D44568E}"/>
              </a:ext>
            </a:extLst>
          </p:cNvPr>
          <p:cNvSpPr txBox="1"/>
          <p:nvPr/>
        </p:nvSpPr>
        <p:spPr>
          <a:xfrm>
            <a:off x="4992398" y="2098358"/>
            <a:ext cx="6190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Contacto</a:t>
            </a:r>
          </a:p>
          <a:p>
            <a:r>
              <a:rPr lang="es-ES" sz="2400" dirty="0"/>
              <a:t>Pau Expósito Jufré (</a:t>
            </a:r>
            <a:r>
              <a:rPr lang="es-ES" sz="2400" dirty="0">
                <a:hlinkClick r:id="rId5"/>
              </a:rPr>
              <a:t>pau.exposito@udg.edu</a:t>
            </a:r>
            <a:r>
              <a:rPr lang="es-ES" sz="2400" dirty="0"/>
              <a:t>)</a:t>
            </a:r>
          </a:p>
          <a:p>
            <a:r>
              <a:rPr lang="es-ES" sz="2400" dirty="0"/>
              <a:t>Xavier Ezquerra </a:t>
            </a:r>
            <a:r>
              <a:rPr lang="es-ES" sz="2400" dirty="0" err="1"/>
              <a:t>Elias</a:t>
            </a:r>
            <a:r>
              <a:rPr lang="es-ES" sz="2400" dirty="0"/>
              <a:t> (</a:t>
            </a:r>
            <a:r>
              <a:rPr lang="es-ES" sz="2400" dirty="0">
                <a:hlinkClick r:id="rId6"/>
              </a:rPr>
              <a:t>xavier.ezquerra@udg.edu</a:t>
            </a:r>
            <a:r>
              <a:rPr lang="es-ES" sz="2400" dirty="0"/>
              <a:t>)</a:t>
            </a:r>
          </a:p>
          <a:p>
            <a:endParaRPr lang="es-ES" sz="2400" b="1" dirty="0"/>
          </a:p>
          <a:p>
            <a:r>
              <a:rPr lang="es-ES" sz="2400" b="1" dirty="0"/>
              <a:t>QR - Descubre el Fondo Maria Lluïsa Borràs</a:t>
            </a:r>
          </a:p>
          <a:p>
            <a:r>
              <a:rPr lang="es-ES" sz="2400" dirty="0">
                <a:hlinkClick r:id="rId7"/>
              </a:rPr>
              <a:t>fonsespecials.udg.edu/maria-lluisa-borras</a:t>
            </a:r>
            <a:endParaRPr lang="es-ES" sz="240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6E5F3D9-8BD7-2180-0304-5371FE678BFA}"/>
              </a:ext>
            </a:extLst>
          </p:cNvPr>
          <p:cNvSpPr/>
          <p:nvPr/>
        </p:nvSpPr>
        <p:spPr>
          <a:xfrm>
            <a:off x="653058" y="5959384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 sz="900"/>
          </a:p>
        </p:txBody>
      </p:sp>
      <p:pic>
        <p:nvPicPr>
          <p:cNvPr id="9" name="Imagen 8" descr="Texto&#10;&#10;El contenido generado por IA puede ser incorrecto.">
            <a:extLst>
              <a:ext uri="{FF2B5EF4-FFF2-40B4-BE49-F238E27FC236}">
                <a16:creationId xmlns:a16="http://schemas.microsoft.com/office/drawing/2014/main" id="{27D190FA-F87E-1AC3-42D1-8057B64146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60" y="5016186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33207F71-DDC2-5449-8D8A-33E0995764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017" y="5820086"/>
            <a:ext cx="2392331" cy="799437"/>
          </a:xfrm>
          <a:prstGeom prst="rect">
            <a:avLst/>
          </a:prstGeom>
        </p:spPr>
      </p:pic>
      <p:pic>
        <p:nvPicPr>
          <p:cNvPr id="12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9552D842-1D1C-0F83-385F-BA73CEF5E8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65203" y="5318136"/>
            <a:ext cx="3044026" cy="641248"/>
          </a:xfrm>
          <a:prstGeom prst="rect">
            <a:avLst/>
          </a:prstGeom>
        </p:spPr>
      </p:pic>
      <p:pic>
        <p:nvPicPr>
          <p:cNvPr id="13" name="Imatge 19" descr="Licencias : Creative Commons (CC)">
            <a:extLst>
              <a:ext uri="{FF2B5EF4-FFF2-40B4-BE49-F238E27FC236}">
                <a16:creationId xmlns:a16="http://schemas.microsoft.com/office/drawing/2014/main" id="{1D3B8A5C-4F09-DB55-4133-453139B878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99070" y="6005083"/>
            <a:ext cx="1227411" cy="429442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1621895-5EDD-1508-7C39-523EDEE7A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03" y="6025215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5A3FC309-CADB-99D4-5074-23D142475CC6}"/>
              </a:ext>
            </a:extLst>
          </p:cNvPr>
          <p:cNvGrpSpPr/>
          <p:nvPr/>
        </p:nvGrpSpPr>
        <p:grpSpPr>
          <a:xfrm>
            <a:off x="1059176" y="1536840"/>
            <a:ext cx="3609463" cy="3609463"/>
            <a:chOff x="750833" y="1536840"/>
            <a:chExt cx="3609463" cy="3609463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6CA2D150-1BE7-3CC1-C098-21AEC96E1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750833" y="1536840"/>
              <a:ext cx="3609463" cy="3609463"/>
            </a:xfrm>
            <a:prstGeom prst="rect">
              <a:avLst/>
            </a:prstGeom>
          </p:spPr>
        </p:pic>
        <p:sp>
          <p:nvSpPr>
            <p:cNvPr id="16" name="Rectángulo redondeado 15">
              <a:extLst>
                <a:ext uri="{FF2B5EF4-FFF2-40B4-BE49-F238E27FC236}">
                  <a16:creationId xmlns:a16="http://schemas.microsoft.com/office/drawing/2014/main" id="{9EE01672-2E1A-8699-0B5A-B92202BF8E2B}"/>
                </a:ext>
              </a:extLst>
            </p:cNvPr>
            <p:cNvSpPr/>
            <p:nvPr/>
          </p:nvSpPr>
          <p:spPr>
            <a:xfrm>
              <a:off x="2229633" y="2968669"/>
              <a:ext cx="651353" cy="72940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642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EE6B-CC71-CFB7-5C5F-BD7F248EB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B95FF8C-91A3-1FD3-53BC-29051454DD7A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BFC2088-A009-5F10-41BE-6313AB36A46E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966AFA9-C62D-81D1-11DB-52835F018847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9C51047-5CB6-DF41-3A45-98479B15DEF1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DA3F75E-46BC-42D0-9219-366AA4CE4979}"/>
              </a:ext>
            </a:extLst>
          </p:cNvPr>
          <p:cNvSpPr txBox="1"/>
          <p:nvPr/>
        </p:nvSpPr>
        <p:spPr>
          <a:xfrm>
            <a:off x="653058" y="355596"/>
            <a:ext cx="5048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El Fondo Maria Lluïsa Borràs y los efímeros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A162629-E483-1174-24D3-EA866305FA44}"/>
              </a:ext>
            </a:extLst>
          </p:cNvPr>
          <p:cNvSpPr txBox="1"/>
          <p:nvPr/>
        </p:nvSpPr>
        <p:spPr>
          <a:xfrm>
            <a:off x="653058" y="1492601"/>
            <a:ext cx="59732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Maria Lluïsa Borràs (1931-2010):</a:t>
            </a:r>
            <a:r>
              <a:rPr lang="es-ES" sz="2400" dirty="0"/>
              <a:t> Crítica de arte, historiadora y comisaria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El reto cuantitativo:</a:t>
            </a:r>
            <a:r>
              <a:rPr lang="es-ES" sz="2400" dirty="0"/>
              <a:t> 7.745 impresos efímeros acumulados durante décadas de actividad profesional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Tipología documental:</a:t>
            </a:r>
            <a:r>
              <a:rPr lang="es-ES" sz="2400" dirty="0"/>
              <a:t> Invitaciones, catálogos de mano, dípticos, hojas de sala (PCE)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La paradoja de lo efímero:</a:t>
            </a:r>
            <a:r>
              <a:rPr lang="es-ES" sz="2400" dirty="0"/>
              <a:t> Documentos nacidos con “vocación de obsolescencia” que hoy son la única prueba documental de cientos de exposiciones</a:t>
            </a:r>
          </a:p>
          <a:p>
            <a:endParaRPr lang="es-ES" sz="2400" dirty="0"/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052034BD-65EF-3325-9FA9-7DCAEB5ECF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3B8BDCC-9AB0-A8DF-7165-E5C91DD74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tge 6" descr="Imatge que conté text, llibre, Nota adhesiva, Producte de paper&#10;&#10;Descripció generada automàticament">
            <a:extLst>
              <a:ext uri="{FF2B5EF4-FFF2-40B4-BE49-F238E27FC236}">
                <a16:creationId xmlns:a16="http://schemas.microsoft.com/office/drawing/2014/main" id="{EF2AB9CF-1D0A-9294-BFF2-0ACDAF66E77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107" r="-3" b="49223"/>
          <a:stretch>
            <a:fillRect/>
          </a:stretch>
        </p:blipFill>
        <p:spPr>
          <a:xfrm>
            <a:off x="7387125" y="3578730"/>
            <a:ext cx="4146114" cy="24028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 descr="miniatura_borras">
            <a:extLst>
              <a:ext uri="{FF2B5EF4-FFF2-40B4-BE49-F238E27FC236}">
                <a16:creationId xmlns:a16="http://schemas.microsoft.com/office/drawing/2014/main" id="{6A6BFDA8-E2CA-7202-DAD0-4ACD9C1F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681" y="576544"/>
            <a:ext cx="4143558" cy="28684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76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DCE58-B6E0-AED2-4329-70B1E0E8D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1A37A8-0439-E36E-A8D7-6E88E3E28436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3108DF6-103D-E2AE-9AAD-4B4B35E59611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033255D-B273-5A2B-D42C-2DEDE56CDD78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87771A0-0EED-2D22-E2EE-CE75C03B5949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680CDBA-A11F-C37F-0DB4-4AEC2A4DD70D}"/>
              </a:ext>
            </a:extLst>
          </p:cNvPr>
          <p:cNvSpPr txBox="1"/>
          <p:nvPr/>
        </p:nvSpPr>
        <p:spPr>
          <a:xfrm>
            <a:off x="653058" y="355596"/>
            <a:ext cx="71886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El problema operativo: la rigidez de la norma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91781F-4B33-19F5-3383-E67D39FDBE0E}"/>
              </a:ext>
            </a:extLst>
          </p:cNvPr>
          <p:cNvSpPr txBox="1"/>
          <p:nvPr/>
        </p:nvSpPr>
        <p:spPr>
          <a:xfrm>
            <a:off x="653058" y="1492601"/>
            <a:ext cx="68500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El paradigma del </a:t>
            </a:r>
            <a:r>
              <a:rPr lang="es-ES" sz="2400" b="1" i="1" dirty="0"/>
              <a:t>codex</a:t>
            </a:r>
            <a:r>
              <a:rPr lang="es-ES" sz="2400" b="1" dirty="0"/>
              <a:t>:</a:t>
            </a:r>
            <a:r>
              <a:rPr lang="es-ES" sz="2400" dirty="0"/>
              <a:t> Normas (ISBD, RDA) y formato (MARC21) diseñados para el libro, no para el evento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Fricciones descriptivas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Ausencia de datos formales: Títulos facticios </a:t>
            </a:r>
            <a:r>
              <a:rPr lang="es-ES" dirty="0"/>
              <a:t>[ ]</a:t>
            </a:r>
            <a:r>
              <a:rPr lang="es-ES" sz="2400" dirty="0"/>
              <a:t> y uso de </a:t>
            </a:r>
            <a:r>
              <a:rPr lang="es-ES" dirty="0"/>
              <a:t>s.l.</a:t>
            </a:r>
            <a:r>
              <a:rPr lang="es-ES" sz="2400" dirty="0"/>
              <a:t> / </a:t>
            </a:r>
            <a:r>
              <a:rPr lang="es-ES" dirty="0"/>
              <a:t>s.n.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Registros informativamente pobres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Pérdida de información relacional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Información del evento (fechas, sedes, galerías) descrita en campos de notas (5XX)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Dificultad para recuperar itinerancias o roles de artistas e instituciones</a:t>
            </a:r>
          </a:p>
          <a:p>
            <a:endParaRPr lang="es-ES" sz="2400" dirty="0"/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3CA98B9C-0BA4-A1D4-557B-F4D7DE5CA3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9072932-AB15-4C2E-2AF7-2547C405F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FBBE5E55-0BB0-01BB-3B72-AB342E8790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3483" y="549592"/>
            <a:ext cx="4048125" cy="55435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601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01BE8-1745-44FD-14AE-503E3C7E6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0694BC4-3395-3ED7-3C34-10B1FD420465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32F2230-8C86-7ED7-8BDC-2261E60961F1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D0486D6-5A2E-CE7F-DC84-F0739952A7F7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28AA8B2-1708-681B-DCE7-FA2DA5E704EF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C0498D-5377-A2D4-3933-A8AB10CC5798}"/>
              </a:ext>
            </a:extLst>
          </p:cNvPr>
          <p:cNvSpPr txBox="1"/>
          <p:nvPr/>
        </p:nvSpPr>
        <p:spPr>
          <a:xfrm>
            <a:off x="653057" y="355596"/>
            <a:ext cx="8748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La solución: modelo de datos orientado al evento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5121B50-176E-1886-7D80-3500B2569657}"/>
              </a:ext>
            </a:extLst>
          </p:cNvPr>
          <p:cNvSpPr txBox="1"/>
          <p:nvPr/>
        </p:nvSpPr>
        <p:spPr>
          <a:xfrm>
            <a:off x="640179" y="949913"/>
            <a:ext cx="60697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Cambio de paradigma:</a:t>
            </a:r>
            <a:r>
              <a:rPr lang="es-ES" sz="2400" dirty="0"/>
              <a:t> De la descripción del objeto (</a:t>
            </a:r>
            <a:r>
              <a:rPr lang="es-ES" sz="2400" i="1" dirty="0" err="1"/>
              <a:t>item</a:t>
            </a:r>
            <a:r>
              <a:rPr lang="es-ES" sz="2400" dirty="0"/>
              <a:t>) a la descripción del evento (</a:t>
            </a:r>
            <a:r>
              <a:rPr lang="es-ES" sz="2400" i="1" dirty="0"/>
              <a:t>obra/expresión</a:t>
            </a:r>
            <a:r>
              <a:rPr lang="es-ES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Marco conceptual:</a:t>
            </a:r>
            <a:r>
              <a:rPr lang="es-ES" sz="2400" dirty="0"/>
              <a:t> Implementación de la lógica </a:t>
            </a:r>
            <a:r>
              <a:rPr lang="es-ES" sz="2400" b="1" dirty="0"/>
              <a:t>OEMI (FRBR)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Base de datos relacional diseñada </a:t>
            </a:r>
            <a:r>
              <a:rPr lang="es-ES" sz="2400" b="1" i="1" dirty="0"/>
              <a:t>ad hoc</a:t>
            </a:r>
            <a:r>
              <a:rPr lang="es-ES" sz="2400" dirty="0"/>
              <a:t> Desacoplamiento estructural </a:t>
            </a:r>
            <a:r>
              <a:rPr lang="es-ES" sz="2400" dirty="0">
                <a:sym typeface="Wingdings" panose="05000000000000000000" pitchFamily="2" charset="2"/>
              </a:rPr>
              <a:t></a:t>
            </a:r>
            <a:r>
              <a:rPr lang="es-ES" sz="2400" dirty="0"/>
              <a:t> Datos del evento vs. Datos de la publicación</a:t>
            </a:r>
            <a:endParaRPr lang="es-ES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/>
              <a:t>Granularidad:</a:t>
            </a:r>
            <a:r>
              <a:rPr lang="es-ES" sz="2400" dirty="0"/>
              <a:t> Fechas normalizadas (</a:t>
            </a:r>
            <a:r>
              <a:rPr lang="es-ES" dirty="0" err="1"/>
              <a:t>inicio_exp</a:t>
            </a:r>
            <a:r>
              <a:rPr lang="es-ES" sz="2400" dirty="0"/>
              <a:t> / </a:t>
            </a:r>
            <a:r>
              <a:rPr lang="es-ES" dirty="0" err="1"/>
              <a:t>fin_exp</a:t>
            </a:r>
            <a:r>
              <a:rPr lang="es-ES" sz="2400" dirty="0"/>
              <a:t>) y geolocalización de sedes/instituciones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/>
              <a:t>Recuperación:</a:t>
            </a:r>
            <a:r>
              <a:rPr lang="es-ES" sz="2400" dirty="0"/>
              <a:t> Superación de la ambigüedad en exposiciones itinerantes y exposiciones colectivas</a:t>
            </a:r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8880DA7A-AFA7-B8EF-09AD-D4F48060CA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E89B1D1-4A7E-5E07-5B15-B3FF2E483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tge 7" descr="Imatge que conté text, captura de pantalla, Font, diagrama&#10;&#10;Descripció generada automàticament">
            <a:extLst>
              <a:ext uri="{FF2B5EF4-FFF2-40B4-BE49-F238E27FC236}">
                <a16:creationId xmlns:a16="http://schemas.microsoft.com/office/drawing/2014/main" id="{F208A2A9-EF77-F450-3872-E4FE5D72F50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982" b="-3"/>
          <a:stretch/>
        </p:blipFill>
        <p:spPr>
          <a:xfrm>
            <a:off x="6897172" y="970068"/>
            <a:ext cx="5008808" cy="51880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732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308-C821-0168-51A6-F50CCF392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08843CE-5AC1-24FB-5951-A8BA685563E9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249F52D-307E-1443-6E65-5DA0728758C6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E05B28B-6247-C7B5-E0AC-544AC4AFA72B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8C914B2-855F-DB31-CC08-E77ABEB0171C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A9D1C9B-984B-A9FD-DA97-EFDE8DFC7766}"/>
              </a:ext>
            </a:extLst>
          </p:cNvPr>
          <p:cNvSpPr txBox="1"/>
          <p:nvPr/>
        </p:nvSpPr>
        <p:spPr>
          <a:xfrm>
            <a:off x="653058" y="355596"/>
            <a:ext cx="834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Control de autoridades y perspectiva de género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8D43F59-6837-8453-CED6-3759F623C996}"/>
              </a:ext>
            </a:extLst>
          </p:cNvPr>
          <p:cNvSpPr txBox="1"/>
          <p:nvPr/>
        </p:nvSpPr>
        <p:spPr>
          <a:xfrm>
            <a:off x="653059" y="1066155"/>
            <a:ext cx="62497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Segmentación de responsabilidades</a:t>
            </a:r>
            <a:r>
              <a:rPr lang="es-ES" sz="2400" dirty="0"/>
              <a:t> Diferenciación clara: Autor/Artista -- Institución de acogida (galerías) -- Materia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Recuperación exhaustiva: El artista como creador y como objeto de estudio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Perspectiva de género integrada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Inclusión sistemática del género en la descripción de autores y artistas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De la catalogación a la investigación</a:t>
            </a:r>
            <a:endParaRPr lang="es-ES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Los datos permiten cuantificar objetivamente la presencia (o ausencia) de mujeres en las programaciones artísticas históricas</a:t>
            </a:r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353AC56F-CC2D-3171-B383-92536082C8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F985964-6F53-3129-A090-B3F7D04CE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6959196B-6C0C-C9C4-B020-C8E21BD9E7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2498" y="1016148"/>
            <a:ext cx="4820247" cy="51419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156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70C27-6520-0208-DFF5-A610589EC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8F7ADC-4822-B7A8-ED0A-CCEB91F73A9B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183FEC7-252B-5CA6-84FB-ED7E0A4364E4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E89F3DE-9359-A117-CECC-F36866C386C2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B6F4A66-C9FC-7B92-1274-4740DEEF8DD3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664744D-192B-C67F-1BF5-D4B9B61E02BC}"/>
              </a:ext>
            </a:extLst>
          </p:cNvPr>
          <p:cNvSpPr txBox="1"/>
          <p:nvPr/>
        </p:nvSpPr>
        <p:spPr>
          <a:xfrm>
            <a:off x="653058" y="355596"/>
            <a:ext cx="71886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Organización física y conservación preventiva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691474-A366-F33B-B32E-FA46A0192C39}"/>
              </a:ext>
            </a:extLst>
          </p:cNvPr>
          <p:cNvSpPr txBox="1"/>
          <p:nvPr/>
        </p:nvSpPr>
        <p:spPr>
          <a:xfrm>
            <a:off x="653058" y="1492601"/>
            <a:ext cx="65097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Alineación lógico-física:</a:t>
            </a:r>
            <a:r>
              <a:rPr lang="es-ES" sz="2400" dirty="0"/>
              <a:t> El orden en los estantes replica la lógica de recuperación de la base de datos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/>
              <a:t>IND -</a:t>
            </a:r>
            <a:r>
              <a:rPr lang="es-ES" sz="2400" dirty="0"/>
              <a:t> Individuales (alfabético por artista)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/>
              <a:t>COL -</a:t>
            </a:r>
            <a:r>
              <a:rPr lang="es-ES" sz="2400" dirty="0"/>
              <a:t> Colectivas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/>
              <a:t>TEM -</a:t>
            </a:r>
            <a:r>
              <a:rPr lang="es-ES" sz="2400" dirty="0"/>
              <a:t> Temáticas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Barrera de protección:</a:t>
            </a:r>
            <a:r>
              <a:rPr lang="es-ES" sz="2400" dirty="0"/>
              <a:t> Uso de carpetas normalizadas para uniformizar los formatos y como medida de conservación preventiva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Trazabilidad de mínima intervención:</a:t>
            </a:r>
            <a:r>
              <a:rPr lang="es-ES" sz="2400" dirty="0"/>
              <a:t> Marcaje a lápiz indicando el topográfico (carpeta) y el ID</a:t>
            </a:r>
            <a:r>
              <a:rPr lang="es-ES" sz="2400" b="1" dirty="0"/>
              <a:t> </a:t>
            </a:r>
            <a:r>
              <a:rPr lang="es-ES" sz="2400" dirty="0"/>
              <a:t>de la base de datos</a:t>
            </a:r>
            <a:endParaRPr lang="es-ES" sz="2400" b="1" dirty="0"/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AEBEC599-51DB-B701-9512-4229F8D43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46794AD-A0B3-AEDF-D188-CCB5DF2F2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5" descr="Imatge que conté text, caixa, a cobert, paperera&#10;&#10;Descripció generada automàticament">
            <a:extLst>
              <a:ext uri="{FF2B5EF4-FFF2-40B4-BE49-F238E27FC236}">
                <a16:creationId xmlns:a16="http://schemas.microsoft.com/office/drawing/2014/main" id="{7376617F-7E54-7A1B-1D73-80925703986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738" b="-3"/>
          <a:stretch/>
        </p:blipFill>
        <p:spPr>
          <a:xfrm rot="5400000">
            <a:off x="7156203" y="676914"/>
            <a:ext cx="3386136" cy="30140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DF18AFD-8F79-2BC0-D674-ED9BFA50E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7" r="17043"/>
          <a:stretch>
            <a:fillRect/>
          </a:stretch>
        </p:blipFill>
        <p:spPr bwMode="auto">
          <a:xfrm>
            <a:off x="8796429" y="3153821"/>
            <a:ext cx="3119718" cy="30128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789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2840D-432D-1915-AD5B-61717EC2D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8BA9A8-EDD6-B45C-4DFB-4B0FA51F016D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CBF3E2A-0E3B-FCCF-1CD2-7AE4CFCDA25D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56DF268-3BFA-CA1B-2B5A-28AEFA2C8540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C298CD5-47CF-F161-C4A0-F79BF3763A0C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29B85D3-ED2F-77DE-981C-C8AFB1249DD6}"/>
              </a:ext>
            </a:extLst>
          </p:cNvPr>
          <p:cNvSpPr txBox="1"/>
          <p:nvPr/>
        </p:nvSpPr>
        <p:spPr>
          <a:xfrm>
            <a:off x="653058" y="355596"/>
            <a:ext cx="8194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Digitalización y conexión con el OPAC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E4B6436-1A41-6774-2951-7726731F87DF}"/>
              </a:ext>
            </a:extLst>
          </p:cNvPr>
          <p:cNvSpPr txBox="1"/>
          <p:nvPr/>
        </p:nvSpPr>
        <p:spPr>
          <a:xfrm>
            <a:off x="653058" y="1093350"/>
            <a:ext cx="63644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Representación visual suficiente:</a:t>
            </a:r>
            <a:r>
              <a:rPr lang="es-ES" sz="2400" dirty="0"/>
              <a:t> Digitalización 1:1 exclusiva de la cubierta para visualizar el diseño gráfico y facilitar la identificación visual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Inclusión de valor añadido:</a:t>
            </a:r>
            <a:r>
              <a:rPr lang="es-ES" sz="2400" dirty="0"/>
              <a:t> Proceso técnico (captura y vinculación de </a:t>
            </a:r>
            <a:r>
              <a:rPr lang="es-ES" sz="2400" dirty="0" err="1"/>
              <a:t>IDs</a:t>
            </a:r>
            <a:r>
              <a:rPr lang="es-ES" sz="2400" dirty="0"/>
              <a:t>) ejecutado por personal de programas de integración sociolaboral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El puente al catálogo general:</a:t>
            </a:r>
            <a:r>
              <a:rPr lang="es-ES" sz="2400" dirty="0"/>
              <a:t> Creación de un registro bibliográfico de la serie/colección en formato MARC en el OPAC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Uso del campo 856 para enlazar y dirigir al usuario hacia la base de datos</a:t>
            </a:r>
            <a:endParaRPr lang="es-ES" sz="2400" b="1" dirty="0"/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6C676315-2904-4389-7BF5-E19D7661E0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07D4940-E598-83BB-AA46-617296A41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Agrupa 26">
            <a:extLst>
              <a:ext uri="{FF2B5EF4-FFF2-40B4-BE49-F238E27FC236}">
                <a16:creationId xmlns:a16="http://schemas.microsoft.com/office/drawing/2014/main" id="{5AE74C07-172D-E31E-C0CA-3C3CE4305437}"/>
              </a:ext>
            </a:extLst>
          </p:cNvPr>
          <p:cNvGrpSpPr/>
          <p:nvPr/>
        </p:nvGrpSpPr>
        <p:grpSpPr>
          <a:xfrm>
            <a:off x="7233962" y="513527"/>
            <a:ext cx="4512490" cy="5408592"/>
            <a:chOff x="7233962" y="673022"/>
            <a:chExt cx="4512490" cy="5408592"/>
          </a:xfrm>
        </p:grpSpPr>
        <p:pic>
          <p:nvPicPr>
            <p:cNvPr id="9" name="Imatge 8">
              <a:extLst>
                <a:ext uri="{FF2B5EF4-FFF2-40B4-BE49-F238E27FC236}">
                  <a16:creationId xmlns:a16="http://schemas.microsoft.com/office/drawing/2014/main" id="{1734498B-5017-2685-E452-EEC5BF7DD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62" y="681155"/>
              <a:ext cx="1706883" cy="172502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Imatge 11">
              <a:extLst>
                <a:ext uri="{FF2B5EF4-FFF2-40B4-BE49-F238E27FC236}">
                  <a16:creationId xmlns:a16="http://schemas.microsoft.com/office/drawing/2014/main" id="{85227782-82F9-6B77-BC0D-CF4860A9D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7616" y="680686"/>
              <a:ext cx="1147402" cy="172033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" name="Imatge 13">
              <a:extLst>
                <a:ext uri="{FF2B5EF4-FFF2-40B4-BE49-F238E27FC236}">
                  <a16:creationId xmlns:a16="http://schemas.microsoft.com/office/drawing/2014/main" id="{4E7E5D2C-3374-8F60-7390-9976E34E7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41789" y="673022"/>
              <a:ext cx="1204663" cy="172502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Imatge 15">
              <a:extLst>
                <a:ext uri="{FF2B5EF4-FFF2-40B4-BE49-F238E27FC236}">
                  <a16:creationId xmlns:a16="http://schemas.microsoft.com/office/drawing/2014/main" id="{47B474C4-82B5-00FD-A5ED-3D13A3CA7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62" y="4356588"/>
              <a:ext cx="1303353" cy="172502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8" name="Imatge 17">
              <a:extLst>
                <a:ext uri="{FF2B5EF4-FFF2-40B4-BE49-F238E27FC236}">
                  <a16:creationId xmlns:a16="http://schemas.microsoft.com/office/drawing/2014/main" id="{755B0178-9465-13C5-8337-1072D25DD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2776" y="4356455"/>
              <a:ext cx="1171707" cy="1716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Imatge 19">
              <a:extLst>
                <a:ext uri="{FF2B5EF4-FFF2-40B4-BE49-F238E27FC236}">
                  <a16:creationId xmlns:a16="http://schemas.microsoft.com/office/drawing/2014/main" id="{A328B7D9-F0C6-A2F5-5097-ECAFF30F6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9944" y="4356454"/>
              <a:ext cx="1806508" cy="171659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Imatge 23">
              <a:extLst>
                <a:ext uri="{FF2B5EF4-FFF2-40B4-BE49-F238E27FC236}">
                  <a16:creationId xmlns:a16="http://schemas.microsoft.com/office/drawing/2014/main" id="{6D0012CD-7AAF-230C-7BFC-FCD967DA7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962" y="2598526"/>
              <a:ext cx="1900192" cy="15919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6" name="Imatge 25">
              <a:extLst>
                <a:ext uri="{FF2B5EF4-FFF2-40B4-BE49-F238E27FC236}">
                  <a16:creationId xmlns:a16="http://schemas.microsoft.com/office/drawing/2014/main" id="{E77F74F4-A825-CF27-C88B-CEAC3FA8F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r="2322"/>
            <a:stretch>
              <a:fillRect/>
            </a:stretch>
          </p:blipFill>
          <p:spPr>
            <a:xfrm>
              <a:off x="9350628" y="2598526"/>
              <a:ext cx="2395824" cy="159193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598715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9138C-E62C-1A12-5B4D-05C193634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730829-0480-D7C9-D22F-BD6CF047AAB4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3443AF9-360B-9214-53D5-4F2BA022530B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1EA5768-C240-546B-23C8-B4380CA2BBE1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C0C5266-51BD-22BA-5BD1-E0F8F509933F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D82D80-6614-B788-478A-CD00882EA3D2}"/>
              </a:ext>
            </a:extLst>
          </p:cNvPr>
          <p:cNvSpPr txBox="1"/>
          <p:nvPr/>
        </p:nvSpPr>
        <p:spPr>
          <a:xfrm>
            <a:off x="653057" y="355596"/>
            <a:ext cx="8890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Más allá del inventario: Humanidades Digitales e 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A739CD-5867-5A86-56AF-88E7E74AABAA}"/>
              </a:ext>
            </a:extLst>
          </p:cNvPr>
          <p:cNvSpPr txBox="1"/>
          <p:nvPr/>
        </p:nvSpPr>
        <p:spPr>
          <a:xfrm>
            <a:off x="653058" y="1185956"/>
            <a:ext cx="64601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 err="1"/>
              <a:t>Omeka</a:t>
            </a:r>
            <a:r>
              <a:rPr lang="es-ES" sz="2400" b="1" dirty="0"/>
              <a:t>-S (WIP):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Entendido como un entorno de </a:t>
            </a:r>
            <a:r>
              <a:rPr lang="es-ES" sz="2400" b="1" dirty="0"/>
              <a:t>narrativa curatorial</a:t>
            </a:r>
            <a:r>
              <a:rPr lang="es-ES" sz="2400" dirty="0"/>
              <a:t>, no un OPAC masivo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Exposiciones virtuales mediante </a:t>
            </a:r>
            <a:r>
              <a:rPr lang="es-ES" sz="2400" i="1" dirty="0" err="1"/>
              <a:t>Linked</a:t>
            </a:r>
            <a:r>
              <a:rPr lang="es-ES" sz="2400" i="1" dirty="0"/>
              <a:t> Open Data</a:t>
            </a:r>
            <a:r>
              <a:rPr lang="es-ES" sz="2400" dirty="0"/>
              <a:t> y geolocalizaciones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Activación del metadato de género</a:t>
            </a:r>
            <a:endParaRPr lang="es-E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Inteligencia Artificial y Grafos de Conocimiento (Piloto):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OCR y reconocimiento de entidades (NER) en artículos de la revista </a:t>
            </a:r>
            <a:r>
              <a:rPr lang="es-ES" sz="2400" i="1" dirty="0"/>
              <a:t>Destino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b="1" dirty="0"/>
              <a:t>Objetivo:</a:t>
            </a:r>
            <a:r>
              <a:rPr lang="es-ES" sz="2400" dirty="0"/>
              <a:t> Reconstruir la “mesa de trabajo” de la crítica. ¿Qué </a:t>
            </a:r>
            <a:r>
              <a:rPr lang="es-ES" sz="2400" i="1" dirty="0" err="1"/>
              <a:t>ephemeras</a:t>
            </a:r>
            <a:r>
              <a:rPr lang="es-ES" sz="2400" dirty="0"/>
              <a:t> usó Borràs como fuente primaria para sus textos?</a:t>
            </a:r>
            <a:endParaRPr lang="es-ES" sz="2400" b="1" dirty="0"/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1D31F23A-5C39-43E2-AD8B-4B444662F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9007" y="6158110"/>
            <a:ext cx="2962681" cy="62411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D832B3F-073D-B2AA-7B54-E8347358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42" y="6285037"/>
            <a:ext cx="3327644" cy="39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C63F3304-AB8A-B690-70C3-B987D7D6B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5771" y="1218926"/>
            <a:ext cx="4793639" cy="47626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4258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67F96-1F83-BB86-98FC-D8260B08F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D8F3803-0315-9DCD-37A9-BC1C630B1B7F}"/>
              </a:ext>
            </a:extLst>
          </p:cNvPr>
          <p:cNvSpPr>
            <a:spLocks noChangeAspect="1"/>
          </p:cNvSpPr>
          <p:nvPr/>
        </p:nvSpPr>
        <p:spPr>
          <a:xfrm>
            <a:off x="-36715" y="0"/>
            <a:ext cx="12228716" cy="6858000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23B03E0-508B-DD4B-FECA-B004AE5F7DCB}"/>
              </a:ext>
            </a:extLst>
          </p:cNvPr>
          <p:cNvSpPr>
            <a:spLocks noChangeAspect="1"/>
          </p:cNvSpPr>
          <p:nvPr/>
        </p:nvSpPr>
        <p:spPr>
          <a:xfrm rot="16200000">
            <a:off x="7180683" y="-820336"/>
            <a:ext cx="4190983" cy="5831652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5426" b="-13026"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F277FF2-45D7-E5B0-31CC-C1B1EEC3BB84}"/>
              </a:ext>
            </a:extLst>
          </p:cNvPr>
          <p:cNvSpPr/>
          <p:nvPr/>
        </p:nvSpPr>
        <p:spPr>
          <a:xfrm>
            <a:off x="653058" y="61666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 sz="900" dirty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B743F6E3-CB1F-69C0-53A5-0B69C248946F}"/>
              </a:ext>
            </a:extLst>
          </p:cNvPr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76"/>
              </a:lnSpc>
            </a:pPr>
            <a:r>
              <a:rPr lang="en-US" sz="5626" b="1">
                <a:solidFill>
                  <a:srgbClr val="8C99AB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6F4AC3-1CF7-FD94-1137-5FE914D9935D}"/>
              </a:ext>
            </a:extLst>
          </p:cNvPr>
          <p:cNvSpPr txBox="1"/>
          <p:nvPr/>
        </p:nvSpPr>
        <p:spPr>
          <a:xfrm>
            <a:off x="653058" y="355596"/>
            <a:ext cx="6193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Conclusiones: de colección oculta a patrimonio vivo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0E58CDA-6B6C-BA79-DF44-6BE3CDDB2647}"/>
              </a:ext>
            </a:extLst>
          </p:cNvPr>
          <p:cNvSpPr txBox="1"/>
          <p:nvPr/>
        </p:nvSpPr>
        <p:spPr>
          <a:xfrm>
            <a:off x="653059" y="1505480"/>
            <a:ext cx="570728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Eficiencia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Mediana de procesamiento de </a:t>
            </a:r>
            <a:r>
              <a:rPr lang="es-ES" sz="2400" b="1" dirty="0"/>
              <a:t>1 </a:t>
            </a:r>
            <a:r>
              <a:rPr lang="es-ES" sz="2400" b="1" i="1" dirty="0"/>
              <a:t>ephemera</a:t>
            </a:r>
            <a:r>
              <a:rPr lang="es-ES" sz="2400" b="1" dirty="0"/>
              <a:t> cada 10 minutos</a:t>
            </a:r>
            <a:r>
              <a:rPr lang="es-ES" sz="2400" dirty="0"/>
              <a:t> (incluyendo digitalización)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Modelo replicable:</a:t>
            </a:r>
            <a:r>
              <a:rPr lang="es-ES" sz="2400" dirty="0"/>
              <a:t> Estructura de base de datos y organización topográfica (IND/COL/TEM) exportables a otras instituciones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Triple vertiente de uso:</a:t>
            </a:r>
            <a:r>
              <a:rPr lang="es-ES" sz="2400" dirty="0"/>
              <a:t> Investigación, docencia y narrativa curatorial web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/>
              <a:t>De “silo” de datos a ecosistema vivo</a:t>
            </a:r>
          </a:p>
        </p:txBody>
      </p:sp>
      <p:pic>
        <p:nvPicPr>
          <p:cNvPr id="7" name="Imatge 10" descr="Imatge que conté Font, text, captura de pantalla, Gràfics&#10;&#10;Descripció generada automàticament">
            <a:extLst>
              <a:ext uri="{FF2B5EF4-FFF2-40B4-BE49-F238E27FC236}">
                <a16:creationId xmlns:a16="http://schemas.microsoft.com/office/drawing/2014/main" id="{48FA3450-2725-E4E0-7484-27DFBF5A37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3092" y="6158110"/>
            <a:ext cx="2962681" cy="624112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289D797A-EB96-6509-A577-15BD1232DF6E}"/>
              </a:ext>
            </a:extLst>
          </p:cNvPr>
          <p:cNvGrpSpPr/>
          <p:nvPr/>
        </p:nvGrpSpPr>
        <p:grpSpPr>
          <a:xfrm>
            <a:off x="7017227" y="201684"/>
            <a:ext cx="4961257" cy="6469572"/>
            <a:chOff x="7233343" y="201684"/>
            <a:chExt cx="4745141" cy="6351296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57AED46-1436-AD48-CBD4-4CEEE13F6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416494" y="3429000"/>
              <a:ext cx="1561990" cy="31239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697CBAF-7E5E-0980-E4C2-E5EC1BEC6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37927" y="201684"/>
              <a:ext cx="4740557" cy="31239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1DA5095-8150-5AD0-BC02-B597310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37927" y="3453341"/>
              <a:ext cx="2962681" cy="14752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E70A787-1FE2-EF77-9198-BFA2AD35D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33343" y="5075027"/>
              <a:ext cx="2964973" cy="147795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145778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97e62f-8909-4e64-a3f9-5eafc4c8ed3e" xsi:nil="true"/>
    <lcf76f155ced4ddcb4097134ff3c332f xmlns="a752e01c-04bd-41f2-ac56-46c23207d59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DE1E04-4329-4927-B6A9-C3AD4600EF90}"/>
</file>

<file path=customXml/itemProps2.xml><?xml version="1.0" encoding="utf-8"?>
<ds:datastoreItem xmlns:ds="http://schemas.openxmlformats.org/officeDocument/2006/customXml" ds:itemID="{977DF4A6-7AF7-486F-8588-F34B68AF1A79}">
  <ds:schemaRefs>
    <ds:schemaRef ds:uri="http://schemas.microsoft.com/office/2006/metadata/properties"/>
    <ds:schemaRef ds:uri="http://schemas.microsoft.com/office/infopath/2007/PartnerControls"/>
    <ds:schemaRef ds:uri="f335d21d-08a9-4b49-a854-63fbf993f17d"/>
    <ds:schemaRef ds:uri="02438a32-e18b-4eac-be57-1917724db1f8"/>
    <ds:schemaRef ds:uri="4533fe98-637b-41e3-b4e5-192b01abd74a"/>
    <ds:schemaRef ds:uri="8eecfa1a-023f-477f-8e7f-5ccb95d479d1"/>
    <ds:schemaRef ds:uri="a197e62f-8909-4e64-a3f9-5eafc4c8ed3e"/>
    <ds:schemaRef ds:uri="a752e01c-04bd-41f2-ac56-46c23207d599"/>
  </ds:schemaRefs>
</ds:datastoreItem>
</file>

<file path=customXml/itemProps3.xml><?xml version="1.0" encoding="utf-8"?>
<ds:datastoreItem xmlns:ds="http://schemas.openxmlformats.org/officeDocument/2006/customXml" ds:itemID="{DC7DF4F8-0B8E-4C4C-B090-BF68475796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7209</TotalTime>
  <Words>753</Words>
  <Application>Microsoft Office PowerPoint</Application>
  <PresentationFormat>Widescreen</PresentationFormat>
  <Paragraphs>85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Tema de l'Office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Neus Verger</dc:creator>
  <cp:lastModifiedBy>Pau Expósito i Jufré</cp:lastModifiedBy>
  <cp:revision>19</cp:revision>
  <dcterms:created xsi:type="dcterms:W3CDTF">2026-02-23T11:01:56Z</dcterms:created>
  <dcterms:modified xsi:type="dcterms:W3CDTF">2026-06-23T09:34:17Z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