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9"/>
  </p:notesMasterIdLst>
  <p:sldIdLst>
    <p:sldId id="270" r:id="rId3"/>
    <p:sldId id="271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5143500" type="screen16x9"/>
  <p:notesSz cx="6858000" cy="9144000"/>
  <p:embeddedFontLst>
    <p:embeddedFont>
      <p:font typeface="Franklin Gothic" panose="020B0604020202020204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  <p:embeddedFont>
      <p:font typeface="Candara" panose="020E0502030303020204" pitchFamily="34" charset="0"/>
      <p:regular r:id="rId29"/>
      <p:bold r:id="rId30"/>
      <p:italic r:id="rId31"/>
      <p:boldItalic r:id="rId32"/>
    </p:embeddedFont>
    <p:embeddedFont>
      <p:font typeface="Cambria" panose="02040503050406030204" pitchFamily="18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814E0BC-E81C-4663-B4C1-CF7F07A6A5F2}">
  <a:tblStyle styleId="{B814E0BC-E81C-4663-B4C1-CF7F07A6A5F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c97165e0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5c97165e0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c97165e08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5c97165e08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c97165e08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5c97165e08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c97165e08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5c97165e08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5c97165e08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5c97165e08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5c97165e08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g5c97165e08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c97165e0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5c97165e0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c97165e08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5c97165e08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c97165e0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c97165e0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c97165e08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5c97165e08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c97165e08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5c97165e08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c97165e08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5c97165e08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c97165e08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5c97165e08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5c97165e08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5c97165e08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oe.es/legislacion/documentos/ConstitucionCASTELLANO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e.es/buscar/doc.php?id=DOUE-L-2016-8080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boe.es/eli/es/lo/2018/12/05/3/co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isg7enCTHUItLQO2jMxEf_YRkM9WXJl38HaWaFDyAg/edit#slide=id.p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epd.es/" TargetMode="External"/><Relationship Id="rId7" Type="http://schemas.openxmlformats.org/officeDocument/2006/relationships/hyperlink" Target="https://www.oecd.org/sti/ieconomy/40204773.do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pantallasamigas.net/netiqueta-joven-para-redes-sociales-ciudadania-digital-y-ciberconvivencia/" TargetMode="External"/><Relationship Id="rId5" Type="http://schemas.openxmlformats.org/officeDocument/2006/relationships/hyperlink" Target="http://www.netiquetate.com" TargetMode="External"/><Relationship Id="rId4" Type="http://schemas.openxmlformats.org/officeDocument/2006/relationships/hyperlink" Target="https://ayudaleyprotecciondatos.e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un.org/es/universal-declaration-human-rights/" TargetMode="External"/><Relationship Id="rId7" Type="http://schemas.openxmlformats.org/officeDocument/2006/relationships/hyperlink" Target="https://www.boe.es/eli/es/lo/2018/12/05/3/c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boe.es/buscar/doc.php?id=DOUE-L-2016-80807" TargetMode="External"/><Relationship Id="rId5" Type="http://schemas.openxmlformats.org/officeDocument/2006/relationships/hyperlink" Target="https://www.boe.es/legislacion/documentos/ConstitucionCASTELLANO.pdf" TargetMode="External"/><Relationship Id="rId4" Type="http://schemas.openxmlformats.org/officeDocument/2006/relationships/hyperlink" Target="https://www.ohchr.org/SP/ProfessionalInterest/Pages/CCPR.aspx" TargetMode="Externa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.org/es/universal-declaration-human-right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hchr.org/SP/ProfessionalInterest/Pages/CCPR.asp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Seguridad: 4.2. Protección de datos personales e identidad digital: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 Respetar la privacidad de los demás</a:t>
            </a:r>
            <a:endParaRPr lang="es-ES" sz="110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65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2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LEGISLACIÓN</a:t>
            </a: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83" name="Google Shape;183;p32"/>
          <p:cNvGraphicFramePr/>
          <p:nvPr/>
        </p:nvGraphicFramePr>
        <p:xfrm>
          <a:off x="4220338" y="1330950"/>
          <a:ext cx="4479225" cy="2691750"/>
        </p:xfrm>
        <a:graphic>
          <a:graphicData uri="http://schemas.openxmlformats.org/drawingml/2006/table">
            <a:tbl>
              <a:tblPr>
                <a:noFill/>
                <a:tableStyleId>{B814E0BC-E81C-4663-B4C1-CF7F07A6A5F2}</a:tableStyleId>
              </a:tblPr>
              <a:tblGrid>
                <a:gridCol w="447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91750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 Artículo 18 del título I (en el apartado dedicado a los Derechos fundamentales y los de las libertades públicas) garantiza el Derecho a la intimidad y la inviolabilidad del domicilio. Incluso establece que “La ley limitará el uso de la informática para garantizar el honor y la intimidad personal y familiar de los ciudadanos y el pleno ejercicio de sus derechos”.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45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4" name="Google Shape;184;p32"/>
          <p:cNvSpPr/>
          <p:nvPr/>
        </p:nvSpPr>
        <p:spPr>
          <a:xfrm>
            <a:off x="2440225" y="2749150"/>
            <a:ext cx="1071000" cy="535500"/>
          </a:xfrm>
          <a:prstGeom prst="homePlate">
            <a:avLst>
              <a:gd name="adj" fmla="val 50000"/>
            </a:avLst>
          </a:prstGeom>
          <a:solidFill>
            <a:srgbClr val="A2D6A8"/>
          </a:solidFill>
          <a:ln w="76200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2"/>
          <p:cNvSpPr txBox="1"/>
          <p:nvPr/>
        </p:nvSpPr>
        <p:spPr>
          <a:xfrm>
            <a:off x="209050" y="1451738"/>
            <a:ext cx="3661800" cy="722100"/>
          </a:xfrm>
          <a:prstGeom prst="rect">
            <a:avLst/>
          </a:prstGeom>
          <a:solidFill>
            <a:srgbClr val="A2D6A8"/>
          </a:solidFill>
          <a:ln w="28575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Constitución Española</a:t>
            </a:r>
            <a:r>
              <a:rPr lang="es" sz="1800" b="1">
                <a:solidFill>
                  <a:srgbClr val="38967B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>
                <a:solidFill>
                  <a:srgbClr val="38967B"/>
                </a:solidFill>
                <a:latin typeface="Cambria"/>
                <a:ea typeface="Cambria"/>
                <a:cs typeface="Cambria"/>
                <a:sym typeface="Cambria"/>
              </a:rPr>
              <a:t>(1978)</a:t>
            </a:r>
            <a:endParaRPr>
              <a:solidFill>
                <a:srgbClr val="38967B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6" name="Google Shape;186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050" y="282838"/>
            <a:ext cx="446525" cy="45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33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LEGISLACIÓN</a:t>
            </a: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3" name="Google Shape;193;p33"/>
          <p:cNvSpPr/>
          <p:nvPr/>
        </p:nvSpPr>
        <p:spPr>
          <a:xfrm>
            <a:off x="3093900" y="1609100"/>
            <a:ext cx="1071000" cy="535500"/>
          </a:xfrm>
          <a:prstGeom prst="homePlate">
            <a:avLst>
              <a:gd name="adj" fmla="val 50000"/>
            </a:avLst>
          </a:prstGeom>
          <a:solidFill>
            <a:srgbClr val="A2D6A8"/>
          </a:solidFill>
          <a:ln w="76200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3"/>
          <p:cNvSpPr txBox="1"/>
          <p:nvPr/>
        </p:nvSpPr>
        <p:spPr>
          <a:xfrm>
            <a:off x="4950625" y="1253725"/>
            <a:ext cx="3911100" cy="1016100"/>
          </a:xfrm>
          <a:prstGeom prst="rect">
            <a:avLst/>
          </a:prstGeom>
          <a:solidFill>
            <a:srgbClr val="A2D6A8"/>
          </a:solidFill>
          <a:ln w="28575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rgbClr val="38967B"/>
              </a:buClr>
              <a:buSzPts val="1800"/>
              <a:buFont typeface="Cambria"/>
              <a:buChar char="★"/>
            </a:pPr>
            <a:r>
              <a:rPr lang="es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Reglamento General de Protección de Datos (RGPD) de la Unión Europea</a:t>
            </a:r>
            <a:r>
              <a:rPr lang="es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(2016)</a:t>
            </a:r>
            <a:endParaRPr b="1" u="sng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38967B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5" name="Google Shape;195;p33"/>
          <p:cNvSpPr/>
          <p:nvPr/>
        </p:nvSpPr>
        <p:spPr>
          <a:xfrm>
            <a:off x="160750" y="297450"/>
            <a:ext cx="492900" cy="4212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A61C00"/>
                </a:solidFill>
                <a:highlight>
                  <a:srgbClr val="EFEFEF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4</a:t>
            </a:r>
            <a:endParaRPr sz="2400" b="1">
              <a:solidFill>
                <a:srgbClr val="A61C00"/>
              </a:solidFill>
              <a:highlight>
                <a:srgbClr val="EFEFEF"/>
              </a:highlight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6" name="Google Shape;196;p33"/>
          <p:cNvSpPr/>
          <p:nvPr/>
        </p:nvSpPr>
        <p:spPr>
          <a:xfrm>
            <a:off x="4907275" y="2646100"/>
            <a:ext cx="3919200" cy="1095300"/>
          </a:xfrm>
          <a:prstGeom prst="rect">
            <a:avLst/>
          </a:prstGeom>
          <a:solidFill>
            <a:srgbClr val="A2D6A8"/>
          </a:solidFill>
          <a:ln w="38100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8967B"/>
              </a:buClr>
              <a:buSzPts val="1800"/>
              <a:buFont typeface="Cambria"/>
              <a:buChar char="★"/>
            </a:pPr>
            <a:r>
              <a:rPr lang="es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Ley de  de Protección de Datos Personales y Garantía de los Derechos Digitales</a:t>
            </a: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(2018)</a:t>
            </a:r>
            <a:endParaRPr b="1" u="sng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7" name="Google Shape;197;p33"/>
          <p:cNvSpPr/>
          <p:nvPr/>
        </p:nvSpPr>
        <p:spPr>
          <a:xfrm>
            <a:off x="3093900" y="2923450"/>
            <a:ext cx="1071000" cy="535500"/>
          </a:xfrm>
          <a:prstGeom prst="homePlate">
            <a:avLst>
              <a:gd name="adj" fmla="val 50000"/>
            </a:avLst>
          </a:prstGeom>
          <a:solidFill>
            <a:srgbClr val="A2D6A8"/>
          </a:solidFill>
          <a:ln w="76200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4"/>
          <p:cNvSpPr/>
          <p:nvPr/>
        </p:nvSpPr>
        <p:spPr>
          <a:xfrm>
            <a:off x="917100" y="1978550"/>
            <a:ext cx="4233600" cy="233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4"/>
          <p:cNvSpPr/>
          <p:nvPr/>
        </p:nvSpPr>
        <p:spPr>
          <a:xfrm>
            <a:off x="0" y="0"/>
            <a:ext cx="50724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4"/>
          <p:cNvSpPr txBox="1"/>
          <p:nvPr/>
        </p:nvSpPr>
        <p:spPr>
          <a:xfrm>
            <a:off x="0" y="177200"/>
            <a:ext cx="5072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NETIQUETA</a:t>
            </a:r>
            <a:endParaRPr sz="2900" b="1" i="0" u="none" strike="noStrike" cap="none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5" name="Google Shape;205;p34"/>
          <p:cNvSpPr txBox="1"/>
          <p:nvPr/>
        </p:nvSpPr>
        <p:spPr>
          <a:xfrm>
            <a:off x="199500" y="3003650"/>
            <a:ext cx="5856300" cy="20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Las netiquetas</a:t>
            </a:r>
            <a:r>
              <a:rPr lang="es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son normas ni leyes</a:t>
            </a:r>
            <a:r>
              <a:rPr lang="es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son acuerdos que se adoptan sin que nadie los imponga</a:t>
            </a: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pero que la mayoría respeta porque facilitan la comunicación. 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Existen distintos tipos de netiquetas: generales de Internet, para los chats, para los blogs… Puedes verlas todas en nuestra presentación “</a:t>
            </a:r>
            <a:r>
              <a:rPr lang="es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Comportamiento en la Red</a:t>
            </a: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”.  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6" name="Google Shape;206;p34"/>
          <p:cNvSpPr txBox="1"/>
          <p:nvPr/>
        </p:nvSpPr>
        <p:spPr>
          <a:xfrm>
            <a:off x="199500" y="1226875"/>
            <a:ext cx="5169000" cy="1566000"/>
          </a:xfrm>
          <a:prstGeom prst="rect">
            <a:avLst/>
          </a:prstGeom>
          <a:solidFill>
            <a:srgbClr val="54457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La </a:t>
            </a:r>
            <a:r>
              <a:rPr lang="es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definición de netiqueta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proporcionada por </a:t>
            </a:r>
            <a:r>
              <a:rPr lang="es" u="sng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Universia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se puede resumir como el conjunto de modales que se deben utilizar en la web, es decir, las normas de comportamiento y comunicación que se han adaptado al mundo electrónico.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4"/>
          <p:cNvSpPr/>
          <p:nvPr/>
        </p:nvSpPr>
        <p:spPr>
          <a:xfrm rot="-469013">
            <a:off x="6209267" y="565100"/>
            <a:ext cx="2514566" cy="2425000"/>
          </a:xfrm>
          <a:prstGeom prst="ellipse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i="1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Netiqueta </a:t>
            </a:r>
            <a:r>
              <a:rPr lang="es" sz="1600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deriva de la palabra netiquette, que proviene del francés étiquette (etiqueta) y del inglés net (red)</a:t>
            </a: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5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214" name="Google Shape;214;p35"/>
          <p:cNvGraphicFramePr/>
          <p:nvPr/>
        </p:nvGraphicFramePr>
        <p:xfrm>
          <a:off x="99725" y="1192075"/>
          <a:ext cx="9044275" cy="3676700"/>
        </p:xfrm>
        <a:graphic>
          <a:graphicData uri="http://schemas.openxmlformats.org/drawingml/2006/table">
            <a:tbl>
              <a:tblPr>
                <a:noFill/>
                <a:tableStyleId>{B814E0BC-E81C-4663-B4C1-CF7F07A6A5F2}</a:tableStyleId>
              </a:tblPr>
              <a:tblGrid>
                <a:gridCol w="4767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6700">
                <a:tc>
                  <a:txBody>
                    <a:bodyPr/>
                    <a:lstStyle/>
                    <a:p>
                      <a:pPr marL="45720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Nunca publiques datos,  fotos, videos o cualquier información relacionada con otras personas sin tener su permiso.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Pide permiso antes de etiquetar fotografías subidas por otras personas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Mide las críticas que publicas: expresar tu opinión o una burla sobre otras personas puede llegar a vulnerar sus derechos e ir contra la ley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Utiliza las etiquetas de manera positiva: nunca para insultar, humillar o dañar a otras personas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162000" marB="162000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457D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Respeta las decisiones de los demás si ignoran tus solicitudes de amistad, invitaciones a eventos, grupos…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Usa las opciones de denuncia solo cuando esté justificada para no perjudicar a quienes participan en la red de forma correcta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Lee y respeta las normas de uso de cada red social</a:t>
                      </a:r>
                      <a:endParaRPr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162000" marB="126000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96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5" name="Google Shape;215;p35"/>
          <p:cNvSpPr/>
          <p:nvPr/>
        </p:nvSpPr>
        <p:spPr>
          <a:xfrm>
            <a:off x="8900" y="0"/>
            <a:ext cx="63243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5"/>
          <p:cNvSpPr txBox="1"/>
          <p:nvPr/>
        </p:nvSpPr>
        <p:spPr>
          <a:xfrm>
            <a:off x="0" y="74400"/>
            <a:ext cx="6324300" cy="8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NETIQUETA Y PRIVACIDAD DE LOS DEMÁS</a:t>
            </a:r>
            <a:endParaRPr sz="24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"/>
          <p:cNvSpPr/>
          <p:nvPr/>
        </p:nvSpPr>
        <p:spPr>
          <a:xfrm>
            <a:off x="8900" y="0"/>
            <a:ext cx="5062200" cy="9099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6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223" name="Google Shape;223;p36"/>
          <p:cNvGraphicFramePr/>
          <p:nvPr/>
        </p:nvGraphicFramePr>
        <p:xfrm>
          <a:off x="2270788" y="1016100"/>
          <a:ext cx="6726425" cy="3511700"/>
        </p:xfrm>
        <a:graphic>
          <a:graphicData uri="http://schemas.openxmlformats.org/drawingml/2006/table">
            <a:tbl>
              <a:tblPr>
                <a:noFill/>
                <a:tableStyleId>{B814E0BC-E81C-4663-B4C1-CF7F07A6A5F2}</a:tableStyleId>
              </a:tblPr>
              <a:tblGrid>
                <a:gridCol w="672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11700">
                <a:tc>
                  <a:txBody>
                    <a:bodyPr/>
                    <a:lstStyle/>
                    <a:p>
                      <a:pPr marL="457200" marR="7200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★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La legislación que protege tus derechos también protege los de los demás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★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Saber cómo proteger la información relativa a otras personas de nuestro entorno. desarrollar esta idea (ppt de Fátima y alejandro)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96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4" name="Google Shape;224;p36"/>
          <p:cNvSpPr/>
          <p:nvPr/>
        </p:nvSpPr>
        <p:spPr>
          <a:xfrm rot="-469323">
            <a:off x="136088" y="2053714"/>
            <a:ext cx="1878074" cy="1712142"/>
          </a:xfrm>
          <a:prstGeom prst="ellipse">
            <a:avLst/>
          </a:prstGeom>
          <a:solidFill>
            <a:srgbClr val="5445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Y no te olvides nunca de que..</a:t>
            </a:r>
            <a:r>
              <a:rPr lang="es" sz="1600" b="1" i="1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25" name="Google Shape;225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0197282">
            <a:off x="366117" y="3923471"/>
            <a:ext cx="522169" cy="1010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0197288">
            <a:off x="899425" y="3985469"/>
            <a:ext cx="474200" cy="1022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7"/>
          <p:cNvSpPr/>
          <p:nvPr/>
        </p:nvSpPr>
        <p:spPr>
          <a:xfrm>
            <a:off x="1359150" y="573125"/>
            <a:ext cx="6425700" cy="7569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7"/>
          <p:cNvSpPr/>
          <p:nvPr/>
        </p:nvSpPr>
        <p:spPr>
          <a:xfrm>
            <a:off x="1359150" y="1330025"/>
            <a:ext cx="6425700" cy="32934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7"/>
          <p:cNvSpPr txBox="1"/>
          <p:nvPr/>
        </p:nvSpPr>
        <p:spPr>
          <a:xfrm>
            <a:off x="2780625" y="634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34" name="Google Shape;234;p37"/>
          <p:cNvSpPr txBox="1"/>
          <p:nvPr/>
        </p:nvSpPr>
        <p:spPr>
          <a:xfrm>
            <a:off x="1359150" y="1485300"/>
            <a:ext cx="6425700" cy="3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Agencia Española de Protección de Datos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Ayuda para la LOPDGDD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Netiquétate</a:t>
            </a:r>
            <a:endParaRPr sz="1800" u="sng">
              <a:solidFill>
                <a:srgbClr val="33333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Netiqueta Joven para Redes Sociales: ciudadanía digital y ciberconvivencia</a:t>
            </a:r>
            <a:endParaRPr sz="180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uFill>
                <a:noFill/>
              </a:uFill>
              <a:latin typeface="Arial"/>
              <a:ea typeface="Arial"/>
              <a:cs typeface="Arial"/>
              <a:sym typeface="Arial"/>
              <a:hlinkClick r:id="rId7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8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4. Seguridad: 4.2. Protección de datos personales e identidad digital: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 Respetar la privacidad de los demás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15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0" y="0"/>
            <a:ext cx="2932200" cy="51435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2923300" y="1069475"/>
            <a:ext cx="5659200" cy="1270500"/>
          </a:xfrm>
          <a:prstGeom prst="rect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85625" y="1242800"/>
            <a:ext cx="5864400" cy="10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Respetar la privacidad de los demás</a:t>
            </a:r>
            <a:endParaRPr sz="3000" b="1" i="0" u="none" strike="noStrike" cap="none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152625" y="1069475"/>
            <a:ext cx="2793300" cy="13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Seguridad. </a:t>
            </a:r>
            <a:b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Protección de datos personales e identidad digital</a:t>
            </a:r>
            <a: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800" b="0" i="0" u="none" strike="noStrike" cap="none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debes: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140225" y="2166850"/>
            <a:ext cx="5370900" cy="27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Reco</a:t>
            </a: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nocer el derecho de 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los demás a </a:t>
            </a: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</a:t>
            </a:r>
            <a:r>
              <a:rPr lang="es" sz="18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intimidad y privacidad en la </a:t>
            </a:r>
            <a:r>
              <a:rPr lang="es" sz="1800" b="1">
                <a:latin typeface="Franklin Gothic"/>
                <a:ea typeface="Franklin Gothic"/>
                <a:cs typeface="Franklin Gothic"/>
                <a:sym typeface="Franklin Gothic"/>
              </a:rPr>
              <a:t>R</a:t>
            </a:r>
            <a:r>
              <a:rPr lang="es" sz="18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ed</a:t>
            </a:r>
            <a:endParaRPr sz="18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 la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legislación 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vigente sobre el tema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qu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é</a:t>
            </a:r>
            <a:r>
              <a:rPr lang="es" sz="1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omportamientos deben observarse para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espetar la privacidad de los demás: la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Netiqueta</a:t>
            </a:r>
            <a:endParaRPr sz="1800" b="1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00" y="2310400"/>
            <a:ext cx="3064025" cy="190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/>
          <p:nvPr/>
        </p:nvSpPr>
        <p:spPr>
          <a:xfrm>
            <a:off x="1506200" y="1263875"/>
            <a:ext cx="6176100" cy="3476100"/>
          </a:xfrm>
          <a:prstGeom prst="rect">
            <a:avLst/>
          </a:prstGeom>
          <a:solidFill>
            <a:srgbClr val="5445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1644750" y="768675"/>
            <a:ext cx="2121000" cy="4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2" name="Google Shape;122;p27"/>
          <p:cNvSpPr txBox="1"/>
          <p:nvPr/>
        </p:nvSpPr>
        <p:spPr>
          <a:xfrm>
            <a:off x="1720075" y="1384525"/>
            <a:ext cx="5793000" cy="32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967B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Derecho a la intimidad y la privacidad 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ranklin Gothic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Concepto 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ranklin Gothic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Legislación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967B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Netiqueta</a:t>
            </a:r>
            <a:endParaRPr sz="18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67B"/>
              </a:buClr>
              <a:buSzPts val="2400"/>
              <a:buFont typeface="Cambria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Concepto</a:t>
            </a:r>
            <a:endParaRPr sz="1400" b="0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67B"/>
              </a:buClr>
              <a:buSzPts val="2400"/>
              <a:buFont typeface="Cambria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Netiqueta relacionada con la privacidad de los demás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967B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</a:t>
            </a:r>
            <a:r>
              <a:rPr lang="es" sz="1800" b="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… </a:t>
            </a:r>
            <a:endParaRPr sz="18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8"/>
          <p:cNvSpPr/>
          <p:nvPr/>
        </p:nvSpPr>
        <p:spPr>
          <a:xfrm>
            <a:off x="917100" y="1978550"/>
            <a:ext cx="4233600" cy="233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8"/>
          <p:cNvSpPr/>
          <p:nvPr/>
        </p:nvSpPr>
        <p:spPr>
          <a:xfrm>
            <a:off x="0" y="0"/>
            <a:ext cx="50724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8"/>
          <p:cNvSpPr txBox="1"/>
          <p:nvPr/>
        </p:nvSpPr>
        <p:spPr>
          <a:xfrm>
            <a:off x="0" y="-100"/>
            <a:ext cx="50724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DERECHO  A LA INTIMIDAD Y LA PRIVACIDAD</a:t>
            </a:r>
            <a:endParaRPr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400" b="1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0" name="Google Shape;130;p28"/>
          <p:cNvSpPr txBox="1"/>
          <p:nvPr/>
        </p:nvSpPr>
        <p:spPr>
          <a:xfrm>
            <a:off x="0" y="1016100"/>
            <a:ext cx="5072400" cy="21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31" name="Google Shape;131;p28"/>
          <p:cNvGraphicFramePr/>
          <p:nvPr/>
        </p:nvGraphicFramePr>
        <p:xfrm>
          <a:off x="246413" y="2468100"/>
          <a:ext cx="5072400" cy="2502505"/>
        </p:xfrm>
        <a:graphic>
          <a:graphicData uri="http://schemas.openxmlformats.org/drawingml/2006/table">
            <a:tbl>
              <a:tblPr>
                <a:noFill/>
                <a:tableStyleId>{B814E0BC-E81C-4663-B4C1-CF7F07A6A5F2}</a:tableStyleId>
              </a:tblPr>
              <a:tblGrid>
                <a:gridCol w="507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" sz="2400" b="1">
                          <a:solidFill>
                            <a:srgbClr val="FFFFFF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¿Te has preguntado alguna vez…?</a:t>
                      </a:r>
                      <a:r>
                        <a:rPr lang="es" sz="2400" b="1" u="none" strike="noStrike" cap="none">
                          <a:solidFill>
                            <a:srgbClr val="FFFFFF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</a:t>
                      </a:r>
                      <a:endParaRPr sz="2400" b="1" u="none" strike="noStrike" cap="none">
                        <a:solidFill>
                          <a:srgbClr val="FFFFFF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45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3500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967B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 b="1">
                          <a:solidFill>
                            <a:srgbClr val="38967B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¿Quién protege mi derecho a la intimidad y la privacidad en Internet?</a:t>
                      </a:r>
                      <a:endParaRPr b="1">
                        <a:solidFill>
                          <a:srgbClr val="38967B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rgbClr val="38967B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967B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 b="1">
                          <a:solidFill>
                            <a:srgbClr val="38967B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¿Y los derechos de los demás?</a:t>
                      </a:r>
                      <a:endParaRPr b="1">
                        <a:solidFill>
                          <a:srgbClr val="38967B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solidFill>
                          <a:srgbClr val="38967B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8967B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 b="1">
                          <a:solidFill>
                            <a:srgbClr val="38967B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¿Hay normas de comportamiento en Internet?</a:t>
                      </a:r>
                      <a:endParaRPr b="1">
                        <a:solidFill>
                          <a:srgbClr val="38967B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38967B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2" name="Google Shape;132;p28"/>
          <p:cNvSpPr txBox="1"/>
          <p:nvPr/>
        </p:nvSpPr>
        <p:spPr>
          <a:xfrm rot="-865521">
            <a:off x="7061670" y="857247"/>
            <a:ext cx="1660655" cy="1426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600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3" name="Google Shape;133;p28"/>
          <p:cNvSpPr txBox="1"/>
          <p:nvPr/>
        </p:nvSpPr>
        <p:spPr>
          <a:xfrm rot="-900767">
            <a:off x="6259387" y="664944"/>
            <a:ext cx="870926" cy="1178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8"/>
          <p:cNvSpPr txBox="1"/>
          <p:nvPr/>
        </p:nvSpPr>
        <p:spPr>
          <a:xfrm rot="-1020281" flipH="1">
            <a:off x="8427707" y="400736"/>
            <a:ext cx="889383" cy="1375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</p:txBody>
      </p:sp>
      <p:sp>
        <p:nvSpPr>
          <p:cNvPr id="135" name="Google Shape;135;p28"/>
          <p:cNvSpPr/>
          <p:nvPr/>
        </p:nvSpPr>
        <p:spPr>
          <a:xfrm rot="-469013">
            <a:off x="5969617" y="41675"/>
            <a:ext cx="2514566" cy="2425000"/>
          </a:xfrm>
          <a:prstGeom prst="ellipse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36" name="Google Shape;136;p28"/>
          <p:cNvSpPr/>
          <p:nvPr/>
        </p:nvSpPr>
        <p:spPr>
          <a:xfrm rot="-468486">
            <a:off x="5052016" y="1371680"/>
            <a:ext cx="649219" cy="595039"/>
          </a:xfrm>
          <a:prstGeom prst="ellipse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7" name="Google Shape;137;p28"/>
          <p:cNvSpPr txBox="1"/>
          <p:nvPr/>
        </p:nvSpPr>
        <p:spPr>
          <a:xfrm rot="-777887">
            <a:off x="6809170" y="1445981"/>
            <a:ext cx="431910" cy="814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00" b="1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8" name="Google Shape;138;p28"/>
          <p:cNvSpPr txBox="1"/>
          <p:nvPr/>
        </p:nvSpPr>
        <p:spPr>
          <a:xfrm rot="-883538">
            <a:off x="7442252" y="623574"/>
            <a:ext cx="683345" cy="1244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9" name="Google Shape;139;p28"/>
          <p:cNvSpPr txBox="1"/>
          <p:nvPr/>
        </p:nvSpPr>
        <p:spPr>
          <a:xfrm rot="-774019">
            <a:off x="7411593" y="415635"/>
            <a:ext cx="491813" cy="107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60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?</a:t>
            </a:r>
            <a:endParaRPr sz="9600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0" name="Google Shape;140;p28"/>
          <p:cNvSpPr/>
          <p:nvPr/>
        </p:nvSpPr>
        <p:spPr>
          <a:xfrm rot="-468257">
            <a:off x="4360189" y="1871788"/>
            <a:ext cx="455115" cy="501743"/>
          </a:xfrm>
          <a:prstGeom prst="ellipse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1" name="Google Shape;141;p28"/>
          <p:cNvSpPr txBox="1"/>
          <p:nvPr/>
        </p:nvSpPr>
        <p:spPr>
          <a:xfrm rot="-776683">
            <a:off x="6953788" y="989879"/>
            <a:ext cx="748625" cy="1522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720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?</a:t>
            </a:r>
            <a:endParaRPr sz="6000" b="1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2" name="Google Shape;142;p28"/>
          <p:cNvSpPr txBox="1"/>
          <p:nvPr/>
        </p:nvSpPr>
        <p:spPr>
          <a:xfrm rot="-610182">
            <a:off x="6807839" y="281291"/>
            <a:ext cx="523322" cy="50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600" b="1">
                <a:solidFill>
                  <a:srgbClr val="38967B"/>
                </a:solidFill>
              </a:rPr>
              <a:t>?</a:t>
            </a:r>
            <a:endParaRPr sz="3600" b="1">
              <a:solidFill>
                <a:srgbClr val="38967B"/>
              </a:solidFill>
            </a:endParaRPr>
          </a:p>
        </p:txBody>
      </p:sp>
      <p:sp>
        <p:nvSpPr>
          <p:cNvPr id="143" name="Google Shape;143;p28"/>
          <p:cNvSpPr txBox="1"/>
          <p:nvPr/>
        </p:nvSpPr>
        <p:spPr>
          <a:xfrm rot="-680844">
            <a:off x="6332937" y="1489451"/>
            <a:ext cx="719668" cy="445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600" b="1">
                <a:solidFill>
                  <a:srgbClr val="38967B"/>
                </a:solidFill>
              </a:rPr>
              <a:t>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/>
          <p:nvPr/>
        </p:nvSpPr>
        <p:spPr>
          <a:xfrm>
            <a:off x="917100" y="1978550"/>
            <a:ext cx="4233600" cy="233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9"/>
          <p:cNvSpPr/>
          <p:nvPr/>
        </p:nvSpPr>
        <p:spPr>
          <a:xfrm>
            <a:off x="0" y="0"/>
            <a:ext cx="50724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9"/>
          <p:cNvSpPr txBox="1"/>
          <p:nvPr/>
        </p:nvSpPr>
        <p:spPr>
          <a:xfrm>
            <a:off x="0" y="-100"/>
            <a:ext cx="50724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DERECHO  A LA INTIMIDAD Y LA PRIVACIDAD</a:t>
            </a:r>
            <a:endParaRPr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400" b="1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>
            <a:off x="364325" y="3004925"/>
            <a:ext cx="2229000" cy="18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2" name="Google Shape;152;p29"/>
          <p:cNvSpPr txBox="1"/>
          <p:nvPr/>
        </p:nvSpPr>
        <p:spPr>
          <a:xfrm>
            <a:off x="4025250" y="1567750"/>
            <a:ext cx="5072400" cy="2255100"/>
          </a:xfrm>
          <a:prstGeom prst="rect">
            <a:avLst/>
          </a:prstGeom>
          <a:solidFill>
            <a:srgbClr val="54457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mbria"/>
              <a:buChar char="★"/>
            </a:pPr>
            <a:r>
              <a:rPr lang="es" b="1" u="sng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Declaración Universal de los Derechos Humanos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mbria"/>
              <a:buChar char="★"/>
            </a:pPr>
            <a:r>
              <a:rPr lang="es" b="1" u="sng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Pacto Internacional de Derechos Civiles y Políticos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mbria"/>
              <a:buChar char="★"/>
            </a:pPr>
            <a:r>
              <a:rPr lang="es" b="1" u="sng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Constitución Española</a:t>
            </a:r>
            <a:r>
              <a:rPr lang="es" u="sng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mbria"/>
              <a:buChar char="★"/>
            </a:pPr>
            <a:r>
              <a:rPr lang="es" b="1" u="sng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Reglamento General de Protección de Datos (RGPD) de la Unión Europea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mbria"/>
              <a:buChar char="★"/>
            </a:pPr>
            <a:r>
              <a:rPr lang="es" b="1" u="sng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  <a:hlinkClick r:id="rId7"/>
              </a:rPr>
              <a:t>Ley de  de Protección de Datos Personales y Garantía de los Derechos Digitales</a:t>
            </a: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3" name="Google Shape;153;p29"/>
          <p:cNvSpPr/>
          <p:nvPr/>
        </p:nvSpPr>
        <p:spPr>
          <a:xfrm>
            <a:off x="407200" y="1294050"/>
            <a:ext cx="3297300" cy="1277700"/>
          </a:xfrm>
          <a:prstGeom prst="homePlate">
            <a:avLst>
              <a:gd name="adj" fmla="val 50000"/>
            </a:avLst>
          </a:prstGeom>
          <a:solidFill>
            <a:srgbClr val="A2D6A8"/>
          </a:solidFill>
          <a:ln w="76200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9"/>
          <p:cNvSpPr txBox="1"/>
          <p:nvPr/>
        </p:nvSpPr>
        <p:spPr>
          <a:xfrm>
            <a:off x="407200" y="1135850"/>
            <a:ext cx="2546400" cy="10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Marco legal en España y en la Unión Europea</a:t>
            </a:r>
            <a:endParaRPr sz="18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5" name="Google Shape;155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445525" y="606275"/>
            <a:ext cx="1725200" cy="78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92963" y="3053950"/>
            <a:ext cx="2113605" cy="149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30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LEGISLACIÓN</a:t>
            </a: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63" name="Google Shape;163;p30"/>
          <p:cNvGraphicFramePr/>
          <p:nvPr/>
        </p:nvGraphicFramePr>
        <p:xfrm>
          <a:off x="4220338" y="1330950"/>
          <a:ext cx="4479225" cy="2691750"/>
        </p:xfrm>
        <a:graphic>
          <a:graphicData uri="http://schemas.openxmlformats.org/drawingml/2006/table">
            <a:tbl>
              <a:tblPr>
                <a:noFill/>
                <a:tableStyleId>{B814E0BC-E81C-4663-B4C1-CF7F07A6A5F2}</a:tableStyleId>
              </a:tblPr>
              <a:tblGrid>
                <a:gridCol w="447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91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 artículo 12 establece que el derecho a la vida privada es un derecho humano, y que establece</a:t>
                      </a:r>
                      <a:r>
                        <a:rPr lang="es" b="1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“</a:t>
                      </a: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nadie será objeto de injerencias arbitrarias en su vida privada, ni su familia, ni cualquier entidad, ni de ataques a su honra o su reputación. Toda persona tiene derecho a la protección de la ley contra tales injerencias o ataques”.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45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4" name="Google Shape;164;p30"/>
          <p:cNvSpPr/>
          <p:nvPr/>
        </p:nvSpPr>
        <p:spPr>
          <a:xfrm>
            <a:off x="2258075" y="2862800"/>
            <a:ext cx="1071000" cy="535500"/>
          </a:xfrm>
          <a:prstGeom prst="homePlate">
            <a:avLst>
              <a:gd name="adj" fmla="val 50000"/>
            </a:avLst>
          </a:prstGeom>
          <a:solidFill>
            <a:srgbClr val="A2D6A8"/>
          </a:solidFill>
          <a:ln w="76200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0"/>
          <p:cNvSpPr txBox="1"/>
          <p:nvPr/>
        </p:nvSpPr>
        <p:spPr>
          <a:xfrm>
            <a:off x="219825" y="1425175"/>
            <a:ext cx="3661800" cy="1083900"/>
          </a:xfrm>
          <a:prstGeom prst="rect">
            <a:avLst/>
          </a:prstGeom>
          <a:solidFill>
            <a:srgbClr val="A2D6A8"/>
          </a:solidFill>
          <a:ln w="28575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Declaración Universal de los Derechos Humanos</a:t>
            </a:r>
            <a:r>
              <a:rPr lang="es" sz="1800" b="1">
                <a:solidFill>
                  <a:srgbClr val="38967B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">
                <a:solidFill>
                  <a:srgbClr val="38967B"/>
                </a:solidFill>
                <a:latin typeface="Cambria"/>
                <a:ea typeface="Cambria"/>
                <a:cs typeface="Cambria"/>
                <a:sym typeface="Cambria"/>
              </a:rPr>
              <a:t>adoptada por la Asamblea General de la ONU. (1948)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3896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850" y="185850"/>
            <a:ext cx="466725" cy="47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1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LEGISLACIÓN</a:t>
            </a: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73" name="Google Shape;173;p31"/>
          <p:cNvGraphicFramePr/>
          <p:nvPr/>
        </p:nvGraphicFramePr>
        <p:xfrm>
          <a:off x="4220338" y="1330950"/>
          <a:ext cx="4479225" cy="2691750"/>
        </p:xfrm>
        <a:graphic>
          <a:graphicData uri="http://schemas.openxmlformats.org/drawingml/2006/table">
            <a:tbl>
              <a:tblPr>
                <a:noFill/>
                <a:tableStyleId>{B814E0BC-E81C-4663-B4C1-CF7F07A6A5F2}</a:tableStyleId>
              </a:tblPr>
              <a:tblGrid>
                <a:gridCol w="447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91750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 artículo 17 consagra lo siguiente: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Nadie será objeto de injerencias arbitrarias o ilegales en su vida privada, su familia, su domicilio o su correspondencia, ni de ataques ilegales a su honra y reputación;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4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Toda persona tiene derecho a la protección de la ley contra esas injerencias o esos ataques.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445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4" name="Google Shape;174;p31"/>
          <p:cNvSpPr/>
          <p:nvPr/>
        </p:nvSpPr>
        <p:spPr>
          <a:xfrm>
            <a:off x="1947300" y="2758500"/>
            <a:ext cx="1071000" cy="535500"/>
          </a:xfrm>
          <a:prstGeom prst="homePlate">
            <a:avLst>
              <a:gd name="adj" fmla="val 50000"/>
            </a:avLst>
          </a:prstGeom>
          <a:solidFill>
            <a:srgbClr val="A2D6A8"/>
          </a:solidFill>
          <a:ln w="76200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740925" y="1374675"/>
            <a:ext cx="3291000" cy="1142700"/>
          </a:xfrm>
          <a:prstGeom prst="rect">
            <a:avLst/>
          </a:prstGeom>
          <a:solidFill>
            <a:srgbClr val="A2D6A8"/>
          </a:solidFill>
          <a:ln w="28575" cap="flat" cmpd="sng">
            <a:solidFill>
              <a:srgbClr val="3896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Pacto Internacional de Derechos Civiles y Políticos</a:t>
            </a:r>
            <a:r>
              <a:rPr lang="es">
                <a:solidFill>
                  <a:srgbClr val="38967B"/>
                </a:solidFill>
                <a:latin typeface="Cambria"/>
                <a:ea typeface="Cambria"/>
                <a:cs typeface="Cambria"/>
                <a:sym typeface="Cambria"/>
              </a:rPr>
              <a:t>, adoptado por la Asamblea General de la ONU (1976)</a:t>
            </a:r>
            <a:endParaRPr>
              <a:solidFill>
                <a:srgbClr val="38967B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38967B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6" name="Google Shape;176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075" y="293400"/>
            <a:ext cx="425550" cy="42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826</Words>
  <Application>Microsoft Office PowerPoint</Application>
  <PresentationFormat>Presentación en pantalla (16:9)</PresentationFormat>
  <Paragraphs>120</Paragraphs>
  <Slides>16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Arial</vt:lpstr>
      <vt:lpstr>Franklin Gothic</vt:lpstr>
      <vt:lpstr>Calibri</vt:lpstr>
      <vt:lpstr>Verdana</vt:lpstr>
      <vt:lpstr>Bliss Pro</vt:lpstr>
      <vt:lpstr>Candara</vt:lpstr>
      <vt:lpstr>Cambria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2</cp:revision>
  <dcterms:modified xsi:type="dcterms:W3CDTF">2019-10-18T13:57:09Z</dcterms:modified>
</cp:coreProperties>
</file>