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4"/>
  </p:notesMasterIdLst>
  <p:sldIdLst>
    <p:sldId id="266" r:id="rId2"/>
    <p:sldId id="267" r:id="rId3"/>
    <p:sldId id="256" r:id="rId4"/>
    <p:sldId id="257" r:id="rId5"/>
    <p:sldId id="258" r:id="rId6"/>
    <p:sldId id="259" r:id="rId7"/>
    <p:sldId id="260" r:id="rId8"/>
    <p:sldId id="261" r:id="rId9"/>
    <p:sldId id="262" r:id="rId10"/>
    <p:sldId id="263" r:id="rId11"/>
    <p:sldId id="264" r:id="rId12"/>
    <p:sldId id="265" r:id="rId13"/>
  </p:sldIdLst>
  <p:sldSz cx="9144000" cy="5143500" type="screen16x9"/>
  <p:notesSz cx="6858000" cy="9144000"/>
  <p:embeddedFontLst>
    <p:embeddedFont>
      <p:font typeface="Calibri" panose="020F0502020204030204" pitchFamily="34" charset="0"/>
      <p:regular r:id="rId15"/>
      <p:bold r:id="rId16"/>
      <p:italic r:id="rId17"/>
      <p:boldItalic r:id="rId18"/>
    </p:embeddedFont>
    <p:embeddedFont>
      <p:font typeface="Verdana" panose="020B0604030504040204" pitchFamily="34" charset="0"/>
      <p:regular r:id="rId19"/>
      <p:bold r:id="rId20"/>
      <p:italic r:id="rId21"/>
      <p:boldItalic r:id="rId22"/>
    </p:embeddedFont>
    <p:embeddedFont>
      <p:font typeface="Franklin Gothic" panose="020B0604020202020204" charset="0"/>
      <p:bold r:id="rId23"/>
    </p:embeddedFont>
    <p:embeddedFont>
      <p:font typeface="Candara" panose="020E0502030303020204" pitchFamily="34" charset="0"/>
      <p:regular r:id="rId24"/>
      <p:bold r:id="rId25"/>
      <p:italic r:id="rId26"/>
      <p:boldItalic r:id="rId27"/>
    </p:embeddedFont>
    <p:embeddedFont>
      <p:font typeface="Cambria" panose="02040503050406030204" pitchFamily="18"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5DB57FC-B0ED-484F-8F55-8A3D4EBD6C0B}">
  <a:tblStyle styleId="{D5DB57FC-B0ED-484F-8F55-8A3D4EBD6C0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8" name="Google Shape;13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 name="Google Shape;6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557715fd6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g557715fd60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56364bc81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g56364bc81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3dc82ffcf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g3dc82ffcfd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56364bc818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4" name="Google Shape;114;g56364bc818_0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57d08a6e4c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2" name="Google Shape;122;g57d08a6e4c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marR="0" lvl="0" indent="-342900" algn="ctr"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ctr"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marR="0" lvl="0" indent="-304800" algn="l" rtl="0">
              <a:lnSpc>
                <a:spcPct val="115000"/>
              </a:lnSpc>
              <a:spcBef>
                <a:spcPts val="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0000"/>
              </a:lnSpc>
              <a:spcBef>
                <a:spcPts val="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guiesbibtic.upf.edu/treball-academic/inici"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freesound.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jamendo.com/?language=es" TargetMode="External"/><Relationship Id="rId4" Type="http://schemas.openxmlformats.org/officeDocument/2006/relationships/hyperlink" Target="https://www.pexels.co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freepik.e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videvo.net/"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a:t>
            </a: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3</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 Creación de contenido digital: </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3</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.2</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 </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Integración y reestructuración de contenido digital: </a:t>
            </a:r>
            <a:b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1</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 </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Integra, combina y reelabora contenidos digitales</a:t>
            </a:r>
            <a:endPar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endParaRPr>
          </a:p>
          <a:p>
            <a:pPr algn="ctr">
              <a:lnSpc>
                <a:spcPct val="107000"/>
              </a:lnSpc>
            </a:pPr>
            <a:r>
              <a:rPr lang="es-ES" sz="1100" dirty="0">
                <a:latin typeface="Calibri" panose="020F0502020204030204" pitchFamily="34" charset="0"/>
                <a:ea typeface="Calibri" panose="020F0502020204030204" pitchFamily="34" charset="0"/>
              </a:rPr>
              <a:t> </a:t>
            </a: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477035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0"/>
          <p:cNvSpPr/>
          <p:nvPr/>
        </p:nvSpPr>
        <p:spPr>
          <a:xfrm>
            <a:off x="8900" y="0"/>
            <a:ext cx="4227000" cy="11484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20"/>
          <p:cNvSpPr txBox="1"/>
          <p:nvPr/>
        </p:nvSpPr>
        <p:spPr>
          <a:xfrm>
            <a:off x="306300" y="210450"/>
            <a:ext cx="4896900" cy="1148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s" sz="2400" b="1">
                <a:solidFill>
                  <a:srgbClr val="FFFFFF"/>
                </a:solidFill>
                <a:latin typeface="Franklin Gothic"/>
                <a:ea typeface="Franklin Gothic"/>
                <a:cs typeface="Franklin Gothic"/>
                <a:sym typeface="Franklin Gothic"/>
              </a:rPr>
              <a:t>ATRIBUIR LOS RECURSOS UTILIZADOS</a:t>
            </a:r>
            <a:endParaRPr sz="2400" b="1" i="0" u="none" strike="noStrike" cap="none">
              <a:solidFill>
                <a:srgbClr val="FFFFFF"/>
              </a:solidFill>
              <a:latin typeface="Franklin Gothic"/>
              <a:ea typeface="Franklin Gothic"/>
              <a:cs typeface="Franklin Gothic"/>
              <a:sym typeface="Franklin Gothic"/>
            </a:endParaRPr>
          </a:p>
        </p:txBody>
      </p:sp>
      <p:sp>
        <p:nvSpPr>
          <p:cNvPr id="126" name="Google Shape;126;p20"/>
          <p:cNvSpPr txBox="1"/>
          <p:nvPr/>
        </p:nvSpPr>
        <p:spPr>
          <a:xfrm>
            <a:off x="2926850" y="3682500"/>
            <a:ext cx="5988000" cy="1277700"/>
          </a:xfrm>
          <a:prstGeom prst="rect">
            <a:avLst/>
          </a:prstGeom>
          <a:solidFill>
            <a:srgbClr val="AF5F3C"/>
          </a:solidFill>
          <a:ln w="38100" cap="flat" cmpd="sng">
            <a:solidFill>
              <a:srgbClr val="E8B79C"/>
            </a:solidFill>
            <a:prstDash val="solid"/>
            <a:round/>
            <a:headEnd type="none" w="sm" len="sm"/>
            <a:tailEnd type="none" w="sm" len="sm"/>
          </a:ln>
        </p:spPr>
        <p:txBody>
          <a:bodyPr spcFirstLastPara="1" wrap="square" lIns="91425" tIns="162000" rIns="91425" bIns="91425" anchor="t" anchorCtr="0">
            <a:noAutofit/>
          </a:bodyPr>
          <a:lstStyle/>
          <a:p>
            <a:pPr marL="288000" marR="360000" lvl="0" indent="0" algn="just" rtl="0">
              <a:lnSpc>
                <a:spcPct val="115000"/>
              </a:lnSpc>
              <a:spcBef>
                <a:spcPts val="0"/>
              </a:spcBef>
              <a:spcAft>
                <a:spcPts val="0"/>
              </a:spcAft>
              <a:buClr>
                <a:schemeClr val="dk1"/>
              </a:buClr>
              <a:buSzPts val="1100"/>
              <a:buFont typeface="Arial"/>
              <a:buNone/>
            </a:pPr>
            <a:r>
              <a:rPr lang="es" sz="1800">
                <a:solidFill>
                  <a:srgbClr val="FFFFFF"/>
                </a:solidFill>
                <a:latin typeface="Franklin Gothic"/>
                <a:ea typeface="Franklin Gothic"/>
                <a:cs typeface="Franklin Gothic"/>
                <a:sym typeface="Franklin Gothic"/>
              </a:rPr>
              <a:t>Antes de utilizar un material consulta si está sujeto a algún tipo de restricción y siempre cita y atribuye correctamente, darás más valor a tu trabajo. </a:t>
            </a:r>
            <a:endParaRPr sz="1800">
              <a:solidFill>
                <a:srgbClr val="FFFFFF"/>
              </a:solidFill>
              <a:latin typeface="Franklin Gothic"/>
              <a:ea typeface="Franklin Gothic"/>
              <a:cs typeface="Franklin Gothic"/>
              <a:sym typeface="Franklin Gothic"/>
            </a:endParaRPr>
          </a:p>
          <a:p>
            <a:pPr marL="72000" marR="72000" lvl="0" indent="0" algn="l" rtl="0">
              <a:lnSpc>
                <a:spcPct val="115000"/>
              </a:lnSpc>
              <a:spcBef>
                <a:spcPts val="0"/>
              </a:spcBef>
              <a:spcAft>
                <a:spcPts val="0"/>
              </a:spcAft>
              <a:buClr>
                <a:srgbClr val="000000"/>
              </a:buClr>
              <a:buSzPts val="1800"/>
              <a:buFont typeface="Arial"/>
              <a:buNone/>
            </a:pPr>
            <a:endParaRPr sz="1800">
              <a:solidFill>
                <a:srgbClr val="FFFFFF"/>
              </a:solidFill>
              <a:latin typeface="Franklin Gothic"/>
              <a:ea typeface="Franklin Gothic"/>
              <a:cs typeface="Franklin Gothic"/>
              <a:sym typeface="Franklin Gothic"/>
            </a:endParaRPr>
          </a:p>
        </p:txBody>
      </p:sp>
      <p:sp>
        <p:nvSpPr>
          <p:cNvPr id="127" name="Google Shape;127;p20"/>
          <p:cNvSpPr txBox="1"/>
          <p:nvPr/>
        </p:nvSpPr>
        <p:spPr>
          <a:xfrm>
            <a:off x="306300" y="1148400"/>
            <a:ext cx="8297400" cy="1909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s" sz="1600">
                <a:solidFill>
                  <a:schemeClr val="dk1"/>
                </a:solidFill>
                <a:latin typeface="Cambria"/>
                <a:ea typeface="Cambria"/>
                <a:cs typeface="Cambria"/>
                <a:sym typeface="Cambria"/>
              </a:rPr>
              <a:t>Recuerda, siempre que utilices recursos de terceros tienes la obligación de citarlos y atribuir su autoría. Además tienes que prestar mucha atención al uso que hagas de estos recursos, la mayoría tienen derechos de autor y no permiten su reutilización libremente.</a:t>
            </a:r>
            <a:endParaRPr sz="16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600">
              <a:solidFill>
                <a:schemeClr val="dk1"/>
              </a:solidFill>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r>
              <a:rPr lang="es" sz="1600">
                <a:solidFill>
                  <a:schemeClr val="dk1"/>
                </a:solidFill>
                <a:latin typeface="Cambria"/>
                <a:ea typeface="Cambria"/>
                <a:cs typeface="Cambria"/>
                <a:sym typeface="Cambria"/>
              </a:rPr>
              <a:t>Internet no significa de uso libre. Como medio de difusión que es, también se rige por las mismas leyes de Propiedad Intelectual, por este motivo los materiales que se encuentran en Internet están protegidos aunque no lleven el símbolo de Copyright.</a:t>
            </a:r>
            <a:r>
              <a:rPr lang="es" sz="1100">
                <a:solidFill>
                  <a:schemeClr val="dk1"/>
                </a:solidFill>
              </a:rPr>
              <a:t> </a:t>
            </a:r>
            <a:endParaRPr sz="1600" b="1">
              <a:solidFill>
                <a:schemeClr val="dk1"/>
              </a:solidFill>
              <a:latin typeface="Cambria"/>
              <a:ea typeface="Cambria"/>
              <a:cs typeface="Cambria"/>
              <a:sym typeface="Cambri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1"/>
          <p:cNvSpPr/>
          <p:nvPr/>
        </p:nvSpPr>
        <p:spPr>
          <a:xfrm>
            <a:off x="1359150" y="954125"/>
            <a:ext cx="6425700" cy="7569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21"/>
          <p:cNvSpPr/>
          <p:nvPr/>
        </p:nvSpPr>
        <p:spPr>
          <a:xfrm>
            <a:off x="1359150" y="1711025"/>
            <a:ext cx="6425700" cy="3026400"/>
          </a:xfrm>
          <a:prstGeom prst="rect">
            <a:avLst/>
          </a:prstGeom>
          <a:solidFill>
            <a:srgbClr val="DDE4E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21"/>
          <p:cNvSpPr txBox="1"/>
          <p:nvPr/>
        </p:nvSpPr>
        <p:spPr>
          <a:xfrm>
            <a:off x="2780625" y="1015775"/>
            <a:ext cx="4242300" cy="579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s" sz="2400" b="1" i="0" u="none" strike="noStrike" cap="none">
                <a:solidFill>
                  <a:srgbClr val="FFFFFF"/>
                </a:solidFill>
                <a:latin typeface="Franklin Gothic"/>
                <a:ea typeface="Franklin Gothic"/>
                <a:cs typeface="Franklin Gothic"/>
                <a:sym typeface="Franklin Gothic"/>
              </a:rPr>
              <a:t>PARA SABER MÁS...</a:t>
            </a:r>
            <a:endParaRPr sz="2400" b="1" i="0" u="none" strike="noStrike" cap="none">
              <a:solidFill>
                <a:srgbClr val="FFFFFF"/>
              </a:solidFill>
              <a:latin typeface="Franklin Gothic"/>
              <a:ea typeface="Franklin Gothic"/>
              <a:cs typeface="Franklin Gothic"/>
              <a:sym typeface="Franklin Gothic"/>
            </a:endParaRPr>
          </a:p>
        </p:txBody>
      </p:sp>
      <p:sp>
        <p:nvSpPr>
          <p:cNvPr id="135" name="Google Shape;135;p21"/>
          <p:cNvSpPr txBox="1"/>
          <p:nvPr/>
        </p:nvSpPr>
        <p:spPr>
          <a:xfrm>
            <a:off x="1506150" y="1866300"/>
            <a:ext cx="6131700" cy="2871000"/>
          </a:xfrm>
          <a:prstGeom prst="rect">
            <a:avLst/>
          </a:prstGeom>
          <a:noFill/>
          <a:ln>
            <a:noFill/>
          </a:ln>
        </p:spPr>
        <p:txBody>
          <a:bodyPr spcFirstLastPara="1" wrap="square" lIns="91425" tIns="91425" rIns="91425" bIns="91425" anchor="t" anchorCtr="0">
            <a:noAutofit/>
          </a:bodyPr>
          <a:lstStyle/>
          <a:p>
            <a:pPr marL="457200" lvl="0" indent="457200" algn="l" rtl="0">
              <a:lnSpc>
                <a:spcPct val="115000"/>
              </a:lnSpc>
              <a:spcBef>
                <a:spcPts val="0"/>
              </a:spcBef>
              <a:spcAft>
                <a:spcPts val="0"/>
              </a:spcAft>
              <a:buClr>
                <a:schemeClr val="dk1"/>
              </a:buClr>
              <a:buSzPts val="1100"/>
              <a:buFont typeface="Arial"/>
              <a:buNone/>
            </a:pPr>
            <a:endParaRPr/>
          </a:p>
          <a:p>
            <a:pPr marL="457200" lvl="0" indent="457200" algn="l" rtl="0">
              <a:lnSpc>
                <a:spcPct val="115000"/>
              </a:lnSpc>
              <a:spcBef>
                <a:spcPts val="0"/>
              </a:spcBef>
              <a:spcAft>
                <a:spcPts val="0"/>
              </a:spcAft>
              <a:buClr>
                <a:schemeClr val="dk1"/>
              </a:buClr>
              <a:buSzPts val="1100"/>
              <a:buFont typeface="Arial"/>
              <a:buNone/>
            </a:pPr>
            <a:endParaRPr/>
          </a:p>
          <a:p>
            <a:pPr marL="457200" lvl="0" indent="0" algn="l" rtl="0">
              <a:lnSpc>
                <a:spcPct val="115000"/>
              </a:lnSpc>
              <a:spcBef>
                <a:spcPts val="0"/>
              </a:spcBef>
              <a:spcAft>
                <a:spcPts val="0"/>
              </a:spcAft>
              <a:buClr>
                <a:schemeClr val="dk1"/>
              </a:buClr>
              <a:buSzPts val="1100"/>
              <a:buFont typeface="Arial"/>
              <a:buNone/>
            </a:pPr>
            <a:r>
              <a:rPr lang="es" sz="1800">
                <a:latin typeface="Cambria"/>
                <a:ea typeface="Cambria"/>
                <a:cs typeface="Cambria"/>
                <a:sym typeface="Cambria"/>
              </a:rPr>
              <a:t>Consulta la guía </a:t>
            </a:r>
            <a:endParaRPr sz="1800">
              <a:latin typeface="Cambria"/>
              <a:ea typeface="Cambria"/>
              <a:cs typeface="Cambria"/>
              <a:sym typeface="Cambria"/>
            </a:endParaRPr>
          </a:p>
          <a:p>
            <a:pPr marL="457200" lvl="0" indent="0" algn="l" rtl="0">
              <a:lnSpc>
                <a:spcPct val="115000"/>
              </a:lnSpc>
              <a:spcBef>
                <a:spcPts val="0"/>
              </a:spcBef>
              <a:spcAft>
                <a:spcPts val="0"/>
              </a:spcAft>
              <a:buClr>
                <a:schemeClr val="dk1"/>
              </a:buClr>
              <a:buSzPts val="1100"/>
              <a:buFont typeface="Arial"/>
              <a:buNone/>
            </a:pPr>
            <a:r>
              <a:rPr lang="es" sz="1800" b="1" u="sng">
                <a:solidFill>
                  <a:schemeClr val="hlink"/>
                </a:solidFill>
                <a:latin typeface="Cambria"/>
                <a:ea typeface="Cambria"/>
                <a:cs typeface="Cambria"/>
                <a:sym typeface="Cambria"/>
                <a:hlinkClick r:id="rId3"/>
              </a:rPr>
              <a:t>Como elaborar un trabajo académico</a:t>
            </a:r>
            <a:r>
              <a:rPr lang="es" sz="1800" u="sng">
                <a:solidFill>
                  <a:schemeClr val="hlink"/>
                </a:solidFill>
                <a:latin typeface="Cambria"/>
                <a:ea typeface="Cambria"/>
                <a:cs typeface="Cambria"/>
                <a:sym typeface="Cambria"/>
                <a:hlinkClick r:id="rId3"/>
              </a:rPr>
              <a:t> </a:t>
            </a:r>
            <a:endParaRPr sz="1800">
              <a:latin typeface="Cambria"/>
              <a:ea typeface="Cambria"/>
              <a:cs typeface="Cambria"/>
              <a:sym typeface="Cambria"/>
            </a:endParaRPr>
          </a:p>
          <a:p>
            <a:pPr marL="0" marR="0" lvl="0" indent="0" algn="ctr" rtl="0">
              <a:lnSpc>
                <a:spcPct val="100000"/>
              </a:lnSpc>
              <a:spcBef>
                <a:spcPts val="0"/>
              </a:spcBef>
              <a:spcAft>
                <a:spcPts val="0"/>
              </a:spcAft>
              <a:buClr>
                <a:srgbClr val="000000"/>
              </a:buClr>
              <a:buSzPts val="1800"/>
              <a:buFont typeface="Arial"/>
              <a:buNone/>
            </a:pPr>
            <a:endParaRPr sz="1800">
              <a:latin typeface="Cambria"/>
              <a:ea typeface="Cambria"/>
              <a:cs typeface="Cambria"/>
              <a:sym typeface="Cambria"/>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marR="0" lvl="0" indent="0" algn="l" rtl="0">
              <a:lnSpc>
                <a:spcPct val="100000"/>
              </a:lnSpc>
              <a:spcBef>
                <a:spcPts val="0"/>
              </a:spcBef>
              <a:spcAft>
                <a:spcPts val="0"/>
              </a:spcAft>
              <a:buClr>
                <a:schemeClr val="dk1"/>
              </a:buClr>
              <a:buSzPts val="1100"/>
              <a:buFont typeface="Arial"/>
              <a:buNone/>
            </a:pPr>
            <a:endParaRPr sz="1400" b="1" i="0" u="none" strike="noStrike" cap="none">
              <a:solidFill>
                <a:srgbClr val="FFFF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mbria"/>
              <a:ea typeface="Cambria"/>
              <a:cs typeface="Cambria"/>
              <a:sym typeface="Cambria"/>
            </a:endParaRPr>
          </a:p>
          <a:p>
            <a:pPr marL="0" lvl="0" indent="0" algn="ctr" rtl="0">
              <a:spcBef>
                <a:spcPts val="0"/>
              </a:spcBef>
              <a:spcAft>
                <a:spcPts val="0"/>
              </a:spcAft>
              <a:buClr>
                <a:schemeClr val="dk1"/>
              </a:buClr>
              <a:buSzPts val="1100"/>
              <a:buFont typeface="Arial"/>
              <a:buNone/>
            </a:pPr>
            <a:r>
              <a:rPr lang="es" sz="1800" b="1">
                <a:solidFill>
                  <a:srgbClr val="FFFF00"/>
                </a:solidFill>
              </a:rPr>
              <a:t>[a personalizar por cada institución]</a:t>
            </a:r>
            <a:endParaRPr sz="1800" b="1">
              <a:solidFill>
                <a:srgbClr val="FFFF00"/>
              </a:solidFill>
            </a:endParaRPr>
          </a:p>
          <a:p>
            <a:pPr marL="0" marR="0" lvl="0" indent="0" algn="l" rtl="0">
              <a:lnSpc>
                <a:spcPct val="100000"/>
              </a:lnSpc>
              <a:spcBef>
                <a:spcPts val="0"/>
              </a:spcBef>
              <a:spcAft>
                <a:spcPts val="0"/>
              </a:spcAft>
              <a:buClr>
                <a:srgbClr val="000000"/>
              </a:buClr>
              <a:buSzPts val="1800"/>
              <a:buFont typeface="Arial"/>
              <a:buNone/>
            </a:pPr>
            <a:endParaRPr sz="1800">
              <a:latin typeface="Cambria"/>
              <a:ea typeface="Cambria"/>
              <a:cs typeface="Cambria"/>
              <a:sym typeface="Cambri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2"/>
          <p:cNvSpPr/>
          <p:nvPr/>
        </p:nvSpPr>
        <p:spPr>
          <a:xfrm>
            <a:off x="2958875" y="0"/>
            <a:ext cx="6185100" cy="51435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41;p22"/>
          <p:cNvSpPr/>
          <p:nvPr/>
        </p:nvSpPr>
        <p:spPr>
          <a:xfrm>
            <a:off x="2958875" y="3163850"/>
            <a:ext cx="3609600" cy="499200"/>
          </a:xfrm>
          <a:prstGeom prst="rect">
            <a:avLst/>
          </a:prstGeom>
          <a:solidFill>
            <a:srgbClr val="214C1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42" name="Google Shape;142;p22"/>
          <p:cNvPicPr preferRelativeResize="0"/>
          <p:nvPr/>
        </p:nvPicPr>
        <p:blipFill rotWithShape="1">
          <a:blip r:embed="rId3">
            <a:alphaModFix/>
          </a:blip>
          <a:srcRect/>
          <a:stretch/>
        </p:blipFill>
        <p:spPr>
          <a:xfrm>
            <a:off x="37617" y="3163850"/>
            <a:ext cx="2841158" cy="499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bg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308324"/>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endParaRPr lang="es-ES" sz="1200" b="1" dirty="0">
              <a:latin typeface="Arial" panose="020B0604020202020204" pitchFamily="34" charset="0"/>
              <a:cs typeface="Arial" panose="020B0604020202020204" pitchFamily="34" charset="0"/>
            </a:endParaRPr>
          </a:p>
          <a:p>
            <a:pPr algn="ctr">
              <a:lnSpc>
                <a:spcPct val="150000"/>
              </a:lnSpc>
            </a:pPr>
            <a:r>
              <a:rPr lang="es-ES" sz="1200" b="1" dirty="0">
                <a:latin typeface="Arial" panose="020B0604020202020204" pitchFamily="34" charset="0"/>
                <a:cs typeface="Arial" panose="020B0604020202020204" pitchFamily="34" charset="0"/>
              </a:rPr>
              <a:t>DE </a:t>
            </a:r>
            <a:r>
              <a:rPr lang="es-ES" sz="1200" b="1" dirty="0">
                <a:latin typeface="Arial" panose="020B0604020202020204" pitchFamily="34" charset="0"/>
                <a:cs typeface="Arial" panose="020B0604020202020204" pitchFamily="34" charset="0"/>
              </a:rPr>
              <a:t>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algn="ctr">
              <a:lnSpc>
                <a:spcPct val="150000"/>
              </a:lnSpc>
            </a:pPr>
            <a:r>
              <a:rPr lang="es-ES" sz="1200" dirty="0">
                <a:latin typeface="Arial" panose="020B0604020202020204" pitchFamily="34" charset="0"/>
                <a:cs typeface="Arial" panose="020B0604020202020204" pitchFamily="34" charset="0"/>
              </a:rPr>
              <a:t>3. Creación de contenido digital: 3.2. Integración y reestructuración de contenido digital: </a:t>
            </a:r>
            <a:br>
              <a:rPr lang="es-ES" sz="1200" dirty="0">
                <a:latin typeface="Arial" panose="020B0604020202020204" pitchFamily="34" charset="0"/>
                <a:cs typeface="Arial" panose="020B0604020202020204" pitchFamily="34" charset="0"/>
              </a:rPr>
            </a:br>
            <a:r>
              <a:rPr lang="es-ES" sz="1200" dirty="0">
                <a:latin typeface="Arial" panose="020B0604020202020204" pitchFamily="34" charset="0"/>
                <a:cs typeface="Arial" panose="020B0604020202020204" pitchFamily="34" charset="0"/>
              </a:rPr>
              <a:t>1. Integra, combina y reelabora contenidos digitales</a:t>
            </a:r>
          </a:p>
          <a:p>
            <a:pPr algn="ctr"/>
            <a:r>
              <a:rPr lang="es-ES" sz="1200" dirty="0"/>
              <a:t> </a:t>
            </a:r>
          </a:p>
          <a:p>
            <a:pPr algn="ctr"/>
            <a:endParaRPr lang="es-ES" sz="1200" dirty="0"/>
          </a:p>
          <a:p>
            <a:pPr algn="ctr"/>
            <a:r>
              <a:rPr lang="es-ES" sz="1200" dirty="0"/>
              <a:t> </a:t>
            </a:r>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2658597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8900" y="0"/>
            <a:ext cx="2932200" cy="51435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3"/>
          <p:cNvSpPr/>
          <p:nvPr/>
        </p:nvSpPr>
        <p:spPr>
          <a:xfrm>
            <a:off x="2923300" y="1069475"/>
            <a:ext cx="5659200" cy="11496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3"/>
          <p:cNvSpPr/>
          <p:nvPr/>
        </p:nvSpPr>
        <p:spPr>
          <a:xfrm>
            <a:off x="175275" y="1069475"/>
            <a:ext cx="2748000" cy="1907100"/>
          </a:xfrm>
          <a:prstGeom prst="rect">
            <a:avLst/>
          </a:prstGeom>
          <a:solidFill>
            <a:srgbClr val="214C1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3"/>
          <p:cNvSpPr txBox="1"/>
          <p:nvPr/>
        </p:nvSpPr>
        <p:spPr>
          <a:xfrm>
            <a:off x="2985625" y="1021600"/>
            <a:ext cx="5864400" cy="1128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s" sz="3000" b="1">
                <a:solidFill>
                  <a:srgbClr val="214C19"/>
                </a:solidFill>
                <a:latin typeface="Franklin Gothic"/>
                <a:ea typeface="Franklin Gothic"/>
                <a:cs typeface="Franklin Gothic"/>
                <a:sym typeface="Franklin Gothic"/>
              </a:rPr>
              <a:t>Integra, combina y reelabora contenidos digitales</a:t>
            </a:r>
            <a:endParaRPr sz="3000" b="1" i="0" u="none" strike="noStrike" cap="none">
              <a:solidFill>
                <a:srgbClr val="214C19"/>
              </a:solidFill>
              <a:latin typeface="Franklin Gothic"/>
              <a:ea typeface="Franklin Gothic"/>
              <a:cs typeface="Franklin Gothic"/>
              <a:sym typeface="Franklin Gothic"/>
            </a:endParaRPr>
          </a:p>
        </p:txBody>
      </p:sp>
      <p:sp>
        <p:nvSpPr>
          <p:cNvPr id="58" name="Google Shape;58;p13"/>
          <p:cNvSpPr txBox="1"/>
          <p:nvPr/>
        </p:nvSpPr>
        <p:spPr>
          <a:xfrm>
            <a:off x="152625" y="1069475"/>
            <a:ext cx="2793300" cy="1429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s" sz="1800" b="1">
                <a:solidFill>
                  <a:srgbClr val="F3F3F3"/>
                </a:solidFill>
                <a:latin typeface="Cambria"/>
                <a:ea typeface="Cambria"/>
                <a:cs typeface="Cambria"/>
                <a:sym typeface="Cambria"/>
              </a:rPr>
              <a:t>Creación de contenido digital. </a:t>
            </a:r>
            <a:br>
              <a:rPr lang="es" sz="1800" b="1">
                <a:solidFill>
                  <a:srgbClr val="F3F3F3"/>
                </a:solidFill>
                <a:latin typeface="Cambria"/>
                <a:ea typeface="Cambria"/>
                <a:cs typeface="Cambria"/>
                <a:sym typeface="Cambria"/>
              </a:rPr>
            </a:br>
            <a:r>
              <a:rPr lang="es" sz="1800" b="1">
                <a:solidFill>
                  <a:srgbClr val="F3F3F3"/>
                </a:solidFill>
                <a:latin typeface="Cambria"/>
                <a:ea typeface="Cambria"/>
                <a:cs typeface="Cambria"/>
                <a:sym typeface="Cambria"/>
              </a:rPr>
              <a:t>Integración y reestructuración de contenido digital</a:t>
            </a:r>
            <a:endParaRPr sz="1800">
              <a:solidFill>
                <a:srgbClr val="F2F2F2"/>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800"/>
              <a:buFont typeface="Arial"/>
              <a:buNone/>
            </a:pPr>
            <a:endParaRPr sz="1800">
              <a:solidFill>
                <a:srgbClr val="F2F2F2"/>
              </a:solidFill>
              <a:latin typeface="Cambria"/>
              <a:ea typeface="Cambria"/>
              <a:cs typeface="Cambria"/>
              <a:sym typeface="Cambria"/>
            </a:endParaRPr>
          </a:p>
        </p:txBody>
      </p:sp>
      <p:pic>
        <p:nvPicPr>
          <p:cNvPr id="59" name="Google Shape;59;p13"/>
          <p:cNvPicPr preferRelativeResize="0"/>
          <p:nvPr/>
        </p:nvPicPr>
        <p:blipFill rotWithShape="1">
          <a:blip r:embed="rId3">
            <a:alphaModFix/>
          </a:blip>
          <a:srcRect/>
          <a:stretch/>
        </p:blipFill>
        <p:spPr>
          <a:xfrm>
            <a:off x="5759450" y="4253850"/>
            <a:ext cx="3090575" cy="543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p:nvPr/>
        </p:nvSpPr>
        <p:spPr>
          <a:xfrm>
            <a:off x="2998125" y="2186927"/>
            <a:ext cx="5370900" cy="2605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s" sz="1800">
                <a:solidFill>
                  <a:schemeClr val="dk1"/>
                </a:solidFill>
                <a:latin typeface="Franklin Gothic"/>
                <a:ea typeface="Franklin Gothic"/>
                <a:cs typeface="Franklin Gothic"/>
                <a:sym typeface="Franklin Gothic"/>
              </a:rPr>
              <a:t>   Crear contenido digital nuevo a partir de integrar</a:t>
            </a:r>
            <a:endParaRPr sz="1800">
              <a:solidFill>
                <a:schemeClr val="dk1"/>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 sz="1800">
                <a:solidFill>
                  <a:schemeClr val="dk1"/>
                </a:solidFill>
                <a:latin typeface="Franklin Gothic"/>
                <a:ea typeface="Franklin Gothic"/>
                <a:cs typeface="Franklin Gothic"/>
                <a:sym typeface="Franklin Gothic"/>
              </a:rPr>
              <a:t>   y combinar contenido ya existente</a:t>
            </a:r>
            <a:r>
              <a:rPr lang="es" sz="1800" b="1">
                <a:solidFill>
                  <a:schemeClr val="dk1"/>
                </a:solidFill>
                <a:latin typeface="Franklin Gothic"/>
                <a:ea typeface="Franklin Gothic"/>
                <a:cs typeface="Franklin Gothic"/>
                <a:sym typeface="Franklin Gothic"/>
              </a:rPr>
              <a:t>.</a:t>
            </a:r>
            <a:r>
              <a:rPr lang="es" sz="1800" b="0" i="0" u="none" strike="noStrike" cap="none">
                <a:solidFill>
                  <a:srgbClr val="000000"/>
                </a:solidFill>
                <a:latin typeface="Franklin Gothic"/>
                <a:ea typeface="Franklin Gothic"/>
                <a:cs typeface="Franklin Gothic"/>
                <a:sym typeface="Franklin Gothic"/>
              </a:rPr>
              <a:t/>
            </a:r>
            <a:br>
              <a:rPr lang="es" sz="1800" b="0" i="0" u="none" strike="noStrike" cap="none">
                <a:solidFill>
                  <a:srgbClr val="000000"/>
                </a:solidFill>
                <a:latin typeface="Franklin Gothic"/>
                <a:ea typeface="Franklin Gothic"/>
                <a:cs typeface="Franklin Gothic"/>
                <a:sym typeface="Franklin Gothic"/>
              </a:rPr>
            </a:b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 sz="1800">
                <a:latin typeface="Franklin Gothic"/>
                <a:ea typeface="Franklin Gothic"/>
                <a:cs typeface="Franklin Gothic"/>
                <a:sym typeface="Franklin Gothic"/>
              </a:rPr>
              <a:t>   </a:t>
            </a:r>
            <a:r>
              <a:rPr lang="es" sz="1800">
                <a:solidFill>
                  <a:schemeClr val="dk1"/>
                </a:solidFill>
                <a:latin typeface="Franklin Gothic"/>
                <a:ea typeface="Franklin Gothic"/>
                <a:cs typeface="Franklin Gothic"/>
                <a:sym typeface="Franklin Gothic"/>
              </a:rPr>
              <a:t>Elaborar materiales conociendo la finalidad y el </a:t>
            </a:r>
            <a:endParaRPr sz="1800">
              <a:solidFill>
                <a:schemeClr val="dk1"/>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 sz="1800">
                <a:solidFill>
                  <a:schemeClr val="dk1"/>
                </a:solidFill>
                <a:latin typeface="Franklin Gothic"/>
                <a:ea typeface="Franklin Gothic"/>
                <a:cs typeface="Franklin Gothic"/>
                <a:sym typeface="Franklin Gothic"/>
              </a:rPr>
              <a:t>   público destinatario</a:t>
            </a:r>
            <a:r>
              <a:rPr lang="es" sz="1800">
                <a:latin typeface="Franklin Gothic"/>
                <a:ea typeface="Franklin Gothic"/>
                <a:cs typeface="Franklin Gothic"/>
                <a:sym typeface="Franklin Gothic"/>
              </a:rPr>
              <a:t>.</a:t>
            </a: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endParaRPr sz="1800">
              <a:latin typeface="Franklin Gothic"/>
              <a:ea typeface="Franklin Gothic"/>
              <a:cs typeface="Franklin Gothic"/>
              <a:sym typeface="Franklin Gothic"/>
            </a:endParaRPr>
          </a:p>
          <a:p>
            <a:pPr marL="0" lvl="0" indent="0" algn="l" rtl="0">
              <a:spcBef>
                <a:spcPts val="0"/>
              </a:spcBef>
              <a:spcAft>
                <a:spcPts val="0"/>
              </a:spcAft>
              <a:buClr>
                <a:schemeClr val="dk1"/>
              </a:buClr>
              <a:buSzPts val="1800"/>
              <a:buFont typeface="Arial"/>
              <a:buNone/>
            </a:pPr>
            <a:r>
              <a:rPr lang="es" sz="1800">
                <a:solidFill>
                  <a:schemeClr val="dk1"/>
                </a:solidFill>
                <a:latin typeface="Franklin Gothic"/>
                <a:ea typeface="Franklin Gothic"/>
                <a:cs typeface="Franklin Gothic"/>
                <a:sym typeface="Franklin Gothic"/>
              </a:rPr>
              <a:t>   Tener interés en presentar la información de</a:t>
            </a:r>
            <a:endParaRPr sz="1800">
              <a:solidFill>
                <a:schemeClr val="dk1"/>
              </a:solidFill>
              <a:latin typeface="Franklin Gothic"/>
              <a:ea typeface="Franklin Gothic"/>
              <a:cs typeface="Franklin Gothic"/>
              <a:sym typeface="Franklin Gothic"/>
            </a:endParaRPr>
          </a:p>
          <a:p>
            <a:pPr marL="0" lvl="0" indent="0" algn="l" rtl="0">
              <a:spcBef>
                <a:spcPts val="0"/>
              </a:spcBef>
              <a:spcAft>
                <a:spcPts val="0"/>
              </a:spcAft>
              <a:buClr>
                <a:schemeClr val="dk1"/>
              </a:buClr>
              <a:buSzPts val="1800"/>
              <a:buFont typeface="Arial"/>
              <a:buNone/>
            </a:pPr>
            <a:r>
              <a:rPr lang="es" sz="1800">
                <a:solidFill>
                  <a:schemeClr val="dk1"/>
                </a:solidFill>
                <a:latin typeface="Franklin Gothic"/>
                <a:ea typeface="Franklin Gothic"/>
                <a:cs typeface="Franklin Gothic"/>
                <a:sym typeface="Franklin Gothic"/>
              </a:rPr>
              <a:t>   manera atractiva y fácil de entender.</a:t>
            </a:r>
            <a:endParaRPr sz="1800">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 sz="1800">
                <a:latin typeface="Franklin Gothic"/>
                <a:ea typeface="Franklin Gothic"/>
                <a:cs typeface="Franklin Gothic"/>
                <a:sym typeface="Franklin Gothic"/>
              </a:rPr>
              <a:t>   </a:t>
            </a:r>
            <a:endParaRPr sz="1800" b="0" i="0" u="none" strike="noStrike" cap="none">
              <a:solidFill>
                <a:srgbClr val="000000"/>
              </a:solidFill>
              <a:latin typeface="Franklin Gothic"/>
              <a:ea typeface="Franklin Gothic"/>
              <a:cs typeface="Franklin Gothic"/>
              <a:sym typeface="Franklin Gothic"/>
            </a:endParaRPr>
          </a:p>
        </p:txBody>
      </p:sp>
      <p:sp>
        <p:nvSpPr>
          <p:cNvPr id="65" name="Google Shape;65;p14"/>
          <p:cNvSpPr/>
          <p:nvPr/>
        </p:nvSpPr>
        <p:spPr>
          <a:xfrm>
            <a:off x="8900" y="0"/>
            <a:ext cx="4019400" cy="10161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4"/>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i="0" u="none" strike="noStrike" cap="none">
                <a:solidFill>
                  <a:srgbClr val="FFFFFF"/>
                </a:solidFill>
                <a:latin typeface="Franklin Gothic"/>
                <a:ea typeface="Franklin Gothic"/>
                <a:cs typeface="Franklin Gothic"/>
                <a:sym typeface="Franklin Gothic"/>
              </a:rPr>
              <a:t>OBJETIVOS</a:t>
            </a:r>
            <a:endParaRPr sz="2900" b="1" i="0" u="none" strike="noStrike" cap="none">
              <a:solidFill>
                <a:srgbClr val="FFFFFF"/>
              </a:solidFill>
              <a:latin typeface="Franklin Gothic"/>
              <a:ea typeface="Franklin Gothic"/>
              <a:cs typeface="Franklin Gothic"/>
              <a:sym typeface="Franklin Gothic"/>
            </a:endParaRPr>
          </a:p>
        </p:txBody>
      </p:sp>
      <p:sp>
        <p:nvSpPr>
          <p:cNvPr id="67" name="Google Shape;67;p14"/>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s" sz="2000" b="0" i="0" u="none" strike="noStrike" cap="none">
                <a:solidFill>
                  <a:srgbClr val="000000"/>
                </a:solidFill>
                <a:latin typeface="Cambria"/>
                <a:ea typeface="Cambria"/>
                <a:cs typeface="Cambria"/>
                <a:sym typeface="Cambria"/>
              </a:rPr>
              <a:t>Al finalizar esta actividad tienes que ser capaz de:</a:t>
            </a:r>
            <a:endParaRPr sz="2000" b="0" i="0" u="none" strike="noStrike" cap="none">
              <a:solidFill>
                <a:srgbClr val="000000"/>
              </a:solidFill>
              <a:latin typeface="Cambria"/>
              <a:ea typeface="Cambria"/>
              <a:cs typeface="Cambria"/>
              <a:sym typeface="Cambria"/>
            </a:endParaRPr>
          </a:p>
        </p:txBody>
      </p:sp>
      <p:pic>
        <p:nvPicPr>
          <p:cNvPr id="68" name="Google Shape;68;p14"/>
          <p:cNvPicPr preferRelativeResize="0"/>
          <p:nvPr/>
        </p:nvPicPr>
        <p:blipFill rotWithShape="1">
          <a:blip r:embed="rId3">
            <a:alphaModFix/>
          </a:blip>
          <a:srcRect/>
          <a:stretch/>
        </p:blipFill>
        <p:spPr>
          <a:xfrm>
            <a:off x="8900" y="2312900"/>
            <a:ext cx="3064025" cy="19056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p:cNvSpPr/>
          <p:nvPr/>
        </p:nvSpPr>
        <p:spPr>
          <a:xfrm>
            <a:off x="1506200" y="1263875"/>
            <a:ext cx="6176100" cy="31509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5"/>
          <p:cNvSpPr/>
          <p:nvPr/>
        </p:nvSpPr>
        <p:spPr>
          <a:xfrm>
            <a:off x="0" y="764675"/>
            <a:ext cx="3761100" cy="4992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314656"/>
              </a:solidFill>
              <a:latin typeface="Arial"/>
              <a:ea typeface="Arial"/>
              <a:cs typeface="Arial"/>
              <a:sym typeface="Arial"/>
            </a:endParaRPr>
          </a:p>
        </p:txBody>
      </p:sp>
      <p:sp>
        <p:nvSpPr>
          <p:cNvPr id="75" name="Google Shape;75;p15"/>
          <p:cNvSpPr txBox="1"/>
          <p:nvPr/>
        </p:nvSpPr>
        <p:spPr>
          <a:xfrm>
            <a:off x="1644750" y="768675"/>
            <a:ext cx="2121000" cy="3297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s" sz="2400" b="1" i="0" u="none" strike="noStrike" cap="none">
                <a:solidFill>
                  <a:srgbClr val="F2F2F2"/>
                </a:solidFill>
                <a:latin typeface="Franklin Gothic"/>
                <a:ea typeface="Franklin Gothic"/>
                <a:cs typeface="Franklin Gothic"/>
                <a:sym typeface="Franklin Gothic"/>
              </a:rPr>
              <a:t>SUMARIO</a:t>
            </a:r>
            <a:endParaRPr sz="2400" b="1" i="0" u="none" strike="noStrike" cap="none">
              <a:solidFill>
                <a:srgbClr val="F2F2F2"/>
              </a:solidFill>
              <a:latin typeface="Franklin Gothic"/>
              <a:ea typeface="Franklin Gothic"/>
              <a:cs typeface="Franklin Gothic"/>
              <a:sym typeface="Franklin Gothic"/>
            </a:endParaRPr>
          </a:p>
        </p:txBody>
      </p:sp>
      <p:sp>
        <p:nvSpPr>
          <p:cNvPr id="76" name="Google Shape;76;p15"/>
          <p:cNvSpPr txBox="1"/>
          <p:nvPr/>
        </p:nvSpPr>
        <p:spPr>
          <a:xfrm>
            <a:off x="1720800" y="1384525"/>
            <a:ext cx="5828400" cy="25845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1000"/>
              </a:spcBef>
              <a:spcAft>
                <a:spcPts val="0"/>
              </a:spcAft>
              <a:buClr>
                <a:srgbClr val="214C19"/>
              </a:buClr>
              <a:buSzPts val="1400"/>
              <a:buFont typeface="Franklin Gothic"/>
              <a:buChar char="●"/>
            </a:pPr>
            <a:r>
              <a:rPr lang="es">
                <a:solidFill>
                  <a:srgbClr val="FFFFFF"/>
                </a:solidFill>
                <a:latin typeface="Franklin Gothic"/>
                <a:ea typeface="Franklin Gothic"/>
                <a:cs typeface="Franklin Gothic"/>
                <a:sym typeface="Franklin Gothic"/>
              </a:rPr>
              <a:t>Integrar, combinar y reelaborar contenidos digitales: </a:t>
            </a:r>
            <a:endParaRPr>
              <a:solidFill>
                <a:srgbClr val="FFFFFF"/>
              </a:solidFill>
              <a:latin typeface="Franklin Gothic"/>
              <a:ea typeface="Franklin Gothic"/>
              <a:cs typeface="Franklin Gothic"/>
              <a:sym typeface="Franklin Gothic"/>
            </a:endParaRPr>
          </a:p>
          <a:p>
            <a:pPr marL="914400" marR="0" lvl="1" indent="-317500" algn="l" rtl="0">
              <a:lnSpc>
                <a:spcPct val="100000"/>
              </a:lnSpc>
              <a:spcBef>
                <a:spcPts val="1000"/>
              </a:spcBef>
              <a:spcAft>
                <a:spcPts val="0"/>
              </a:spcAft>
              <a:buClr>
                <a:srgbClr val="FFFFFF"/>
              </a:buClr>
              <a:buSzPts val="1400"/>
              <a:buFont typeface="Franklin Gothic"/>
              <a:buChar char="○"/>
            </a:pPr>
            <a:r>
              <a:rPr lang="es">
                <a:solidFill>
                  <a:srgbClr val="FFFFFF"/>
                </a:solidFill>
                <a:latin typeface="Franklin Gothic"/>
                <a:ea typeface="Franklin Gothic"/>
                <a:cs typeface="Franklin Gothic"/>
                <a:sym typeface="Franklin Gothic"/>
              </a:rPr>
              <a:t>Repositorios de audios, imágenes y vídeos</a:t>
            </a:r>
            <a:endParaRPr>
              <a:solidFill>
                <a:srgbClr val="FFFFFF"/>
              </a:solidFill>
              <a:latin typeface="Franklin Gothic"/>
              <a:ea typeface="Franklin Gothic"/>
              <a:cs typeface="Franklin Gothic"/>
              <a:sym typeface="Franklin Gothic"/>
            </a:endParaRPr>
          </a:p>
          <a:p>
            <a:pPr marL="457200" lvl="0" indent="-317500" algn="l" rtl="0">
              <a:spcBef>
                <a:spcPts val="1000"/>
              </a:spcBef>
              <a:spcAft>
                <a:spcPts val="0"/>
              </a:spcAft>
              <a:buClr>
                <a:srgbClr val="214C19"/>
              </a:buClr>
              <a:buSzPts val="1400"/>
              <a:buFont typeface="Franklin Gothic"/>
              <a:buChar char="●"/>
            </a:pPr>
            <a:r>
              <a:rPr lang="es">
                <a:solidFill>
                  <a:srgbClr val="FFFFFF"/>
                </a:solidFill>
                <a:latin typeface="Franklin Gothic"/>
                <a:ea typeface="Franklin Gothic"/>
                <a:cs typeface="Franklin Gothic"/>
                <a:sym typeface="Franklin Gothic"/>
              </a:rPr>
              <a:t>Adecuar el formato a la finalidad del documento</a:t>
            </a:r>
            <a:endParaRPr>
              <a:solidFill>
                <a:srgbClr val="FFFFFF"/>
              </a:solidFill>
              <a:latin typeface="Franklin Gothic"/>
              <a:ea typeface="Franklin Gothic"/>
              <a:cs typeface="Franklin Gothic"/>
              <a:sym typeface="Franklin Gothic"/>
            </a:endParaRPr>
          </a:p>
          <a:p>
            <a:pPr marL="457200" marR="0" lvl="0" indent="-317500" algn="l" rtl="0">
              <a:lnSpc>
                <a:spcPct val="100000"/>
              </a:lnSpc>
              <a:spcBef>
                <a:spcPts val="1000"/>
              </a:spcBef>
              <a:spcAft>
                <a:spcPts val="0"/>
              </a:spcAft>
              <a:buClr>
                <a:srgbClr val="214C19"/>
              </a:buClr>
              <a:buSzPts val="1400"/>
              <a:buFont typeface="Franklin Gothic"/>
              <a:buChar char="●"/>
            </a:pPr>
            <a:r>
              <a:rPr lang="es">
                <a:solidFill>
                  <a:srgbClr val="FFFFFF"/>
                </a:solidFill>
                <a:latin typeface="Franklin Gothic"/>
                <a:ea typeface="Franklin Gothic"/>
                <a:cs typeface="Franklin Gothic"/>
                <a:sym typeface="Franklin Gothic"/>
              </a:rPr>
              <a:t>Utilizar aplicaciones en línea para la creación de trabajos</a:t>
            </a:r>
            <a:endParaRPr>
              <a:solidFill>
                <a:srgbClr val="FFFFFF"/>
              </a:solidFill>
              <a:latin typeface="Franklin Gothic"/>
              <a:ea typeface="Franklin Gothic"/>
              <a:cs typeface="Franklin Gothic"/>
              <a:sym typeface="Franklin Gothic"/>
            </a:endParaRPr>
          </a:p>
          <a:p>
            <a:pPr marL="457200" marR="0" lvl="0" indent="-317500" algn="l" rtl="0">
              <a:lnSpc>
                <a:spcPct val="100000"/>
              </a:lnSpc>
              <a:spcBef>
                <a:spcPts val="1000"/>
              </a:spcBef>
              <a:spcAft>
                <a:spcPts val="0"/>
              </a:spcAft>
              <a:buClr>
                <a:srgbClr val="214C19"/>
              </a:buClr>
              <a:buSzPts val="1400"/>
              <a:buFont typeface="Franklin Gothic"/>
              <a:buChar char="●"/>
            </a:pPr>
            <a:r>
              <a:rPr lang="es">
                <a:solidFill>
                  <a:srgbClr val="FFFFFF"/>
                </a:solidFill>
                <a:latin typeface="Franklin Gothic"/>
                <a:ea typeface="Franklin Gothic"/>
                <a:cs typeface="Franklin Gothic"/>
                <a:sym typeface="Franklin Gothic"/>
              </a:rPr>
              <a:t>Atribuir los recursos utilizados</a:t>
            </a:r>
            <a:endParaRPr>
              <a:solidFill>
                <a:srgbClr val="FFFFFF"/>
              </a:solidFill>
              <a:latin typeface="Franklin Gothic"/>
              <a:ea typeface="Franklin Gothic"/>
              <a:cs typeface="Franklin Gothic"/>
              <a:sym typeface="Franklin Gothic"/>
            </a:endParaRPr>
          </a:p>
          <a:p>
            <a:pPr marL="457200" marR="0" lvl="0" indent="-317500" algn="l" rtl="0">
              <a:lnSpc>
                <a:spcPct val="100000"/>
              </a:lnSpc>
              <a:spcBef>
                <a:spcPts val="1000"/>
              </a:spcBef>
              <a:spcAft>
                <a:spcPts val="0"/>
              </a:spcAft>
              <a:buClr>
                <a:srgbClr val="214C19"/>
              </a:buClr>
              <a:buSzPts val="1400"/>
              <a:buFont typeface="Franklin Gothic"/>
              <a:buChar char="●"/>
            </a:pPr>
            <a:r>
              <a:rPr lang="es">
                <a:solidFill>
                  <a:srgbClr val="FFFFFF"/>
                </a:solidFill>
                <a:latin typeface="Franklin Gothic"/>
                <a:ea typeface="Franklin Gothic"/>
                <a:cs typeface="Franklin Gothic"/>
                <a:sym typeface="Franklin Gothic"/>
              </a:rPr>
              <a:t>Para saber más</a:t>
            </a:r>
            <a:r>
              <a:rPr lang="es" i="0" u="none" strike="noStrike" cap="none">
                <a:solidFill>
                  <a:srgbClr val="FFFFFF"/>
                </a:solidFill>
                <a:latin typeface="Franklin Gothic"/>
                <a:ea typeface="Franklin Gothic"/>
                <a:cs typeface="Franklin Gothic"/>
                <a:sym typeface="Franklin Gothic"/>
              </a:rPr>
              <a:t>...</a:t>
            </a:r>
            <a:endParaRPr i="0" u="none" strike="noStrike" cap="none">
              <a:solidFill>
                <a:srgbClr val="FFFFFF"/>
              </a:solidFill>
              <a:latin typeface="Franklin Gothic"/>
              <a:ea typeface="Franklin Gothic"/>
              <a:cs typeface="Franklin Gothic"/>
              <a:sym typeface="Franklin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6"/>
          <p:cNvSpPr/>
          <p:nvPr/>
        </p:nvSpPr>
        <p:spPr>
          <a:xfrm>
            <a:off x="0" y="-1300"/>
            <a:ext cx="45081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16"/>
          <p:cNvSpPr txBox="1"/>
          <p:nvPr/>
        </p:nvSpPr>
        <p:spPr>
          <a:xfrm>
            <a:off x="102000" y="232250"/>
            <a:ext cx="45081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REPOSITORIOS DE AUDIOS, </a:t>
            </a:r>
            <a:endParaRPr sz="2400" b="1">
              <a:solidFill>
                <a:srgbClr val="FFFFFF"/>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IMÁGENES Y VíDEOS</a:t>
            </a:r>
            <a:endParaRPr sz="2400" b="1" i="0" u="none" strike="noStrike" cap="none">
              <a:solidFill>
                <a:srgbClr val="FFFFFF"/>
              </a:solidFill>
              <a:latin typeface="Franklin Gothic"/>
              <a:ea typeface="Franklin Gothic"/>
              <a:cs typeface="Franklin Gothic"/>
              <a:sym typeface="Franklin Gothic"/>
            </a:endParaRPr>
          </a:p>
        </p:txBody>
      </p:sp>
      <p:sp>
        <p:nvSpPr>
          <p:cNvPr id="83" name="Google Shape;83;p1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16"/>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85" name="Google Shape;85;p16"/>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graphicFrame>
        <p:nvGraphicFramePr>
          <p:cNvPr id="86" name="Google Shape;86;p16"/>
          <p:cNvGraphicFramePr/>
          <p:nvPr/>
        </p:nvGraphicFramePr>
        <p:xfrm>
          <a:off x="952500" y="1619250"/>
          <a:ext cx="3000000" cy="3000000"/>
        </p:xfrm>
        <a:graphic>
          <a:graphicData uri="http://schemas.openxmlformats.org/drawingml/2006/table">
            <a:tbl>
              <a:tblPr>
                <a:noFill/>
                <a:tableStyleId>{D5DB57FC-B0ED-484F-8F55-8A3D4EBD6C0B}</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a:highlight>
                          <a:srgbClr val="449C39"/>
                        </a:highlight>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Repositorio de audios gratuitos para ser reutilizados en la elaboración de nuevos contenidos multimedia. Recomendado para buscar audios y efectos de sonido con licencia Creative Commons.</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Repositorio de músicas de diferentes formatos y estilos. Recomendable para encontrar una música de fondo en la elaboración de videos.</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Repositorio de imágenes libres de derechos para utilizar en la creación de nuevo contenido. Recomendado para encontrar fotografías de alta calidad a modo de ilustrar presentaciones, páginas web u otro material multimedia.</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87" name="Google Shape;87;p16">
            <a:hlinkClick r:id="rId3"/>
          </p:cNvPr>
          <p:cNvSpPr txBox="1"/>
          <p:nvPr/>
        </p:nvSpPr>
        <p:spPr>
          <a:xfrm>
            <a:off x="956475" y="161925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a:solidFill>
                  <a:srgbClr val="FFFFFF"/>
                </a:solidFill>
              </a:rPr>
              <a:t>FREESOUND</a:t>
            </a:r>
            <a:endParaRPr>
              <a:solidFill>
                <a:srgbClr val="FFFFFF"/>
              </a:solidFill>
              <a:highlight>
                <a:srgbClr val="449C39"/>
              </a:highlight>
            </a:endParaRPr>
          </a:p>
        </p:txBody>
      </p:sp>
      <p:sp>
        <p:nvSpPr>
          <p:cNvPr id="88" name="Google Shape;88;p16">
            <a:hlinkClick r:id="rId4"/>
          </p:cNvPr>
          <p:cNvSpPr txBox="1"/>
          <p:nvPr/>
        </p:nvSpPr>
        <p:spPr>
          <a:xfrm>
            <a:off x="956475" y="34518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PEXELS</a:t>
            </a:r>
            <a:endParaRPr sz="1800">
              <a:solidFill>
                <a:srgbClr val="FFFFFF"/>
              </a:solidFill>
              <a:highlight>
                <a:srgbClr val="449C39"/>
              </a:highlight>
            </a:endParaRPr>
          </a:p>
        </p:txBody>
      </p:sp>
      <p:sp>
        <p:nvSpPr>
          <p:cNvPr id="89" name="Google Shape;89;p16">
            <a:hlinkClick r:id="rId5"/>
          </p:cNvPr>
          <p:cNvSpPr txBox="1"/>
          <p:nvPr/>
        </p:nvSpPr>
        <p:spPr>
          <a:xfrm>
            <a:off x="956475" y="26403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JAMENDO</a:t>
            </a:r>
            <a:endParaRPr sz="1800">
              <a:solidFill>
                <a:srgbClr val="FFFFFF"/>
              </a:solidFill>
              <a:highlight>
                <a:srgbClr val="449C39"/>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7"/>
          <p:cNvSpPr/>
          <p:nvPr/>
        </p:nvSpPr>
        <p:spPr>
          <a:xfrm>
            <a:off x="0" y="-1300"/>
            <a:ext cx="45081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7"/>
          <p:cNvSpPr txBox="1"/>
          <p:nvPr/>
        </p:nvSpPr>
        <p:spPr>
          <a:xfrm>
            <a:off x="102000" y="232250"/>
            <a:ext cx="4508100" cy="5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REPOSITORIOS DE AUDIOS, </a:t>
            </a:r>
            <a:endParaRPr sz="2400" b="1">
              <a:solidFill>
                <a:srgbClr val="FFFFFF"/>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2900"/>
              <a:buFont typeface="Arial"/>
              <a:buNone/>
            </a:pPr>
            <a:r>
              <a:rPr lang="es" sz="2400" b="1">
                <a:solidFill>
                  <a:srgbClr val="FFFFFF"/>
                </a:solidFill>
                <a:latin typeface="Franklin Gothic"/>
                <a:ea typeface="Franklin Gothic"/>
                <a:cs typeface="Franklin Gothic"/>
                <a:sym typeface="Franklin Gothic"/>
              </a:rPr>
              <a:t>IMÁGENES Y VíDEOS</a:t>
            </a:r>
            <a:endParaRPr sz="2400" b="1" i="0" u="none" strike="noStrike" cap="none">
              <a:solidFill>
                <a:srgbClr val="FFFFFF"/>
              </a:solidFill>
              <a:latin typeface="Franklin Gothic"/>
              <a:ea typeface="Franklin Gothic"/>
              <a:cs typeface="Franklin Gothic"/>
              <a:sym typeface="Franklin Gothic"/>
            </a:endParaRPr>
          </a:p>
        </p:txBody>
      </p:sp>
      <p:sp>
        <p:nvSpPr>
          <p:cNvPr id="96" name="Google Shape;96;p17"/>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7"/>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98" name="Google Shape;98;p17"/>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Es u</a:t>
            </a:r>
            <a:r>
              <a:rPr lang="es" sz="1200" i="0" u="none" strike="noStrike" cap="none">
                <a:solidFill>
                  <a:srgbClr val="FFFFFF"/>
                </a:solidFill>
                <a:latin typeface="Cambria"/>
                <a:ea typeface="Cambria"/>
                <a:cs typeface="Cambria"/>
                <a:sym typeface="Cambria"/>
              </a:rPr>
              <a:t>na identidad     fragmentada y múltiple,</a:t>
            </a:r>
            <a:r>
              <a:rPr lang="es" sz="1200">
                <a:solidFill>
                  <a:srgbClr val="FFFFFF"/>
                </a:solidFill>
                <a:latin typeface="Cambria"/>
                <a:ea typeface="Cambria"/>
                <a:cs typeface="Cambria"/>
                <a:sym typeface="Cambria"/>
              </a:rPr>
              <a:t> compuesta por</a:t>
            </a:r>
            <a:r>
              <a:rPr lang="es" sz="1200" i="0" u="none" strike="noStrike" cap="none">
                <a:solidFill>
                  <a:srgbClr val="FFFFFF"/>
                </a:solidFill>
                <a:latin typeface="Cambria"/>
                <a:ea typeface="Cambria"/>
                <a:cs typeface="Cambria"/>
                <a:sym typeface="Cambria"/>
              </a:rPr>
              <a:t> diferentes perfiles según el entorno </a:t>
            </a:r>
            <a:r>
              <a:rPr lang="es" sz="1200">
                <a:solidFill>
                  <a:srgbClr val="FFFFFF"/>
                </a:solidFill>
                <a:latin typeface="Cambria"/>
                <a:ea typeface="Cambria"/>
                <a:cs typeface="Cambria"/>
                <a:sym typeface="Cambria"/>
              </a:rPr>
              <a:t>o contexto en que se construya.</a:t>
            </a:r>
            <a:endParaRPr sz="1200" b="1" i="0" u="none" strike="noStrike" cap="none">
              <a:solidFill>
                <a:srgbClr val="FFFFFF"/>
              </a:solidFill>
              <a:latin typeface="Cambria"/>
              <a:ea typeface="Cambria"/>
              <a:cs typeface="Cambria"/>
              <a:sym typeface="Cambria"/>
            </a:endParaRPr>
          </a:p>
        </p:txBody>
      </p:sp>
      <p:graphicFrame>
        <p:nvGraphicFramePr>
          <p:cNvPr id="99" name="Google Shape;99;p17"/>
          <p:cNvGraphicFramePr/>
          <p:nvPr/>
        </p:nvGraphicFramePr>
        <p:xfrm>
          <a:off x="952500" y="1619250"/>
          <a:ext cx="3000000" cy="3000000"/>
        </p:xfrm>
        <a:graphic>
          <a:graphicData uri="http://schemas.openxmlformats.org/drawingml/2006/table">
            <a:tbl>
              <a:tblPr>
                <a:noFill/>
                <a:tableStyleId>{D5DB57FC-B0ED-484F-8F55-8A3D4EBD6C0B}</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a:highlight>
                          <a:srgbClr val="449C39"/>
                        </a:highlight>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Repositorio de iconos ilustrativos libres de derechos con posibilidad de una pequeña edición. Recomendado para encontrar imágenes en forma de icono para ilustrar de forma gráfica un concepto o una idea.</a:t>
                      </a:r>
                      <a:endParaRPr sz="1100">
                        <a:solidFill>
                          <a:schemeClr val="dk1"/>
                        </a:solidFill>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latin typeface="Franklin Gothic"/>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Repositorio de vídeos libres de derechos con la posibilidad de descarga para ser reutilizados en la creación de otros contenidos digitales. Recomendado para encontrar y descargar vídeos de alta calidad a modo de footage.</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00" name="Google Shape;100;p17">
            <a:hlinkClick r:id="rId3"/>
          </p:cNvPr>
          <p:cNvSpPr txBox="1"/>
          <p:nvPr/>
        </p:nvSpPr>
        <p:spPr>
          <a:xfrm>
            <a:off x="956475" y="161925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FREEPIK</a:t>
            </a:r>
            <a:endParaRPr sz="1800">
              <a:solidFill>
                <a:srgbClr val="FFFFFF"/>
              </a:solidFill>
              <a:highlight>
                <a:srgbClr val="449C39"/>
              </a:highlight>
            </a:endParaRPr>
          </a:p>
        </p:txBody>
      </p:sp>
      <p:sp>
        <p:nvSpPr>
          <p:cNvPr id="101" name="Google Shape;101;p17">
            <a:hlinkClick r:id="rId4"/>
          </p:cNvPr>
          <p:cNvSpPr txBox="1"/>
          <p:nvPr/>
        </p:nvSpPr>
        <p:spPr>
          <a:xfrm>
            <a:off x="956475" y="26403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a:solidFill>
                  <a:srgbClr val="FFFFFF"/>
                </a:solidFill>
              </a:rPr>
              <a:t>VIDEVO</a:t>
            </a:r>
            <a:endParaRPr sz="1800">
              <a:solidFill>
                <a:srgbClr val="FFFFFF"/>
              </a:solidFill>
              <a:highlight>
                <a:srgbClr val="449C39"/>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8"/>
          <p:cNvSpPr/>
          <p:nvPr/>
        </p:nvSpPr>
        <p:spPr>
          <a:xfrm>
            <a:off x="8900" y="0"/>
            <a:ext cx="5538600" cy="11484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18"/>
          <p:cNvSpPr txBox="1"/>
          <p:nvPr/>
        </p:nvSpPr>
        <p:spPr>
          <a:xfrm>
            <a:off x="306300" y="210450"/>
            <a:ext cx="4896900" cy="1148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s" sz="2400" b="1">
                <a:solidFill>
                  <a:srgbClr val="FFFFFF"/>
                </a:solidFill>
                <a:latin typeface="Franklin Gothic"/>
                <a:ea typeface="Franklin Gothic"/>
                <a:cs typeface="Franklin Gothic"/>
                <a:sym typeface="Franklin Gothic"/>
              </a:rPr>
              <a:t>ADECUAR EL FORMATO A LA FINALIDAD DEL DOCUMENTO</a:t>
            </a:r>
            <a:endParaRPr sz="2400" b="1" i="0" u="none" strike="noStrike" cap="none">
              <a:solidFill>
                <a:srgbClr val="FFFFFF"/>
              </a:solidFill>
              <a:latin typeface="Franklin Gothic"/>
              <a:ea typeface="Franklin Gothic"/>
              <a:cs typeface="Franklin Gothic"/>
              <a:sym typeface="Franklin Gothic"/>
            </a:endParaRPr>
          </a:p>
        </p:txBody>
      </p:sp>
      <p:sp>
        <p:nvSpPr>
          <p:cNvPr id="108" name="Google Shape;108;p18"/>
          <p:cNvSpPr txBox="1"/>
          <p:nvPr/>
        </p:nvSpPr>
        <p:spPr>
          <a:xfrm>
            <a:off x="0" y="3643475"/>
            <a:ext cx="9144000" cy="11484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s" sz="1800">
                <a:solidFill>
                  <a:srgbClr val="FFFFFF"/>
                </a:solidFill>
                <a:latin typeface="Franklin Gothic"/>
                <a:ea typeface="Franklin Gothic"/>
                <a:cs typeface="Franklin Gothic"/>
                <a:sym typeface="Franklin Gothic"/>
              </a:rPr>
              <a:t>Hay que ser cuidadoso y seleccionar el contenido digital adecuado para la realización del trabajo, la inclusión de material fuera del hilo argumental de la presentación puede derivar en un collage sin sentido.</a:t>
            </a:r>
            <a:endParaRPr sz="1800">
              <a:solidFill>
                <a:srgbClr val="FFFFFF"/>
              </a:solidFill>
              <a:latin typeface="Franklin Gothic"/>
              <a:ea typeface="Franklin Gothic"/>
              <a:cs typeface="Franklin Gothic"/>
              <a:sym typeface="Franklin Gothic"/>
            </a:endParaRPr>
          </a:p>
          <a:p>
            <a:pPr marL="72000" marR="72000" lvl="0" indent="0" algn="l" rtl="0">
              <a:lnSpc>
                <a:spcPct val="115000"/>
              </a:lnSpc>
              <a:spcBef>
                <a:spcPts val="0"/>
              </a:spcBef>
              <a:spcAft>
                <a:spcPts val="0"/>
              </a:spcAft>
              <a:buClr>
                <a:srgbClr val="000000"/>
              </a:buClr>
              <a:buSzPts val="1800"/>
              <a:buFont typeface="Arial"/>
              <a:buNone/>
            </a:pPr>
            <a:endParaRPr sz="1800">
              <a:solidFill>
                <a:srgbClr val="FFFFFF"/>
              </a:solidFill>
              <a:latin typeface="Franklin Gothic"/>
              <a:ea typeface="Franklin Gothic"/>
              <a:cs typeface="Franklin Gothic"/>
              <a:sym typeface="Franklin Gothic"/>
            </a:endParaRPr>
          </a:p>
        </p:txBody>
      </p:sp>
      <p:sp>
        <p:nvSpPr>
          <p:cNvPr id="109" name="Google Shape;109;p18"/>
          <p:cNvSpPr/>
          <p:nvPr/>
        </p:nvSpPr>
        <p:spPr>
          <a:xfrm>
            <a:off x="6963425" y="1148400"/>
            <a:ext cx="1927500" cy="1909800"/>
          </a:xfrm>
          <a:prstGeom prst="ellipse">
            <a:avLst/>
          </a:prstGeom>
          <a:solidFill>
            <a:srgbClr val="AF5F3C"/>
          </a:solidFill>
          <a:ln w="38100" cap="flat" cmpd="sng">
            <a:solidFill>
              <a:srgbClr val="E8B79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18"/>
          <p:cNvSpPr txBox="1"/>
          <p:nvPr/>
        </p:nvSpPr>
        <p:spPr>
          <a:xfrm>
            <a:off x="7068575" y="1619250"/>
            <a:ext cx="1717200" cy="968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es">
                <a:solidFill>
                  <a:srgbClr val="FFFFFF"/>
                </a:solidFill>
                <a:latin typeface="Franklin Gothic"/>
                <a:ea typeface="Franklin Gothic"/>
                <a:cs typeface="Franklin Gothic"/>
                <a:sym typeface="Franklin Gothic"/>
              </a:rPr>
              <a:t>Adecuar el formato a la finalidad del documento es una garantía de éxito</a:t>
            </a:r>
            <a:endParaRPr sz="1400" b="0" i="0" u="none" strike="noStrike" cap="none">
              <a:solidFill>
                <a:srgbClr val="FFFFFF"/>
              </a:solidFill>
              <a:latin typeface="Arial"/>
              <a:ea typeface="Arial"/>
              <a:cs typeface="Arial"/>
              <a:sym typeface="Arial"/>
            </a:endParaRPr>
          </a:p>
        </p:txBody>
      </p:sp>
      <p:sp>
        <p:nvSpPr>
          <p:cNvPr id="111" name="Google Shape;111;p18"/>
          <p:cNvSpPr txBox="1"/>
          <p:nvPr/>
        </p:nvSpPr>
        <p:spPr>
          <a:xfrm>
            <a:off x="277375" y="1344600"/>
            <a:ext cx="5270100" cy="1909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s">
                <a:solidFill>
                  <a:schemeClr val="dk1"/>
                </a:solidFill>
                <a:latin typeface="Franklin Gothic"/>
                <a:ea typeface="Franklin Gothic"/>
                <a:cs typeface="Franklin Gothic"/>
                <a:sym typeface="Franklin Gothic"/>
              </a:rPr>
              <a:t>Antes de crear el material es importante realizar la tarea de identificar quienes son los destinatarios, según cada tipología, el formato y la finalidad serán diferentes.</a:t>
            </a:r>
            <a:endParaRPr>
              <a:solidFill>
                <a:schemeClr val="dk1"/>
              </a:solidFill>
              <a:latin typeface="Franklin Gothic"/>
              <a:ea typeface="Franklin Gothic"/>
              <a:cs typeface="Franklin Gothic"/>
              <a:sym typeface="Franklin Gothic"/>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latin typeface="Franklin Gothic"/>
              <a:ea typeface="Franklin Gothic"/>
              <a:cs typeface="Franklin Gothic"/>
              <a:sym typeface="Franklin Gothic"/>
            </a:endParaRPr>
          </a:p>
          <a:p>
            <a:pPr marL="0" lvl="0" indent="0" algn="l" rtl="0">
              <a:lnSpc>
                <a:spcPct val="115000"/>
              </a:lnSpc>
              <a:spcBef>
                <a:spcPts val="0"/>
              </a:spcBef>
              <a:spcAft>
                <a:spcPts val="0"/>
              </a:spcAft>
              <a:buClr>
                <a:schemeClr val="dk1"/>
              </a:buClr>
              <a:buSzPts val="1100"/>
              <a:buFont typeface="Arial"/>
              <a:buNone/>
            </a:pPr>
            <a:r>
              <a:rPr lang="es">
                <a:solidFill>
                  <a:schemeClr val="dk1"/>
                </a:solidFill>
                <a:latin typeface="Franklin Gothic"/>
                <a:ea typeface="Franklin Gothic"/>
                <a:cs typeface="Franklin Gothic"/>
                <a:sym typeface="Franklin Gothic"/>
              </a:rPr>
              <a:t>No es lo mismo crear una presentación para los compañeros de clase que un artículo de opinión o un trabajo final de grado. La estructura, el lenguaje y la edición de contenido tienen que adaptarse a los requerimientos exigidos. </a:t>
            </a:r>
            <a:endParaRPr>
              <a:latin typeface="Franklin Gothic"/>
              <a:ea typeface="Franklin Gothic"/>
              <a:cs typeface="Franklin Gothic"/>
              <a:sym typeface="Franklin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9"/>
          <p:cNvSpPr/>
          <p:nvPr/>
        </p:nvSpPr>
        <p:spPr>
          <a:xfrm>
            <a:off x="8900" y="0"/>
            <a:ext cx="5538600" cy="11484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19"/>
          <p:cNvSpPr txBox="1"/>
          <p:nvPr/>
        </p:nvSpPr>
        <p:spPr>
          <a:xfrm>
            <a:off x="306300" y="210450"/>
            <a:ext cx="4896900" cy="1148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s" sz="2400" b="1">
                <a:solidFill>
                  <a:srgbClr val="FFFFFF"/>
                </a:solidFill>
                <a:latin typeface="Franklin Gothic"/>
                <a:ea typeface="Franklin Gothic"/>
                <a:cs typeface="Franklin Gothic"/>
                <a:sym typeface="Franklin Gothic"/>
              </a:rPr>
              <a:t>UTILIZAR APLICACIONES EN LÍNEA PARA LA CREACIÓN DE TRABAJOS</a:t>
            </a:r>
            <a:endParaRPr sz="2400" b="1" i="0" u="none" strike="noStrike" cap="none">
              <a:solidFill>
                <a:srgbClr val="FFFFFF"/>
              </a:solidFill>
              <a:latin typeface="Franklin Gothic"/>
              <a:ea typeface="Franklin Gothic"/>
              <a:cs typeface="Franklin Gothic"/>
              <a:sym typeface="Franklin Gothic"/>
            </a:endParaRPr>
          </a:p>
        </p:txBody>
      </p:sp>
      <p:sp>
        <p:nvSpPr>
          <p:cNvPr id="118" name="Google Shape;118;p19"/>
          <p:cNvSpPr txBox="1"/>
          <p:nvPr/>
        </p:nvSpPr>
        <p:spPr>
          <a:xfrm>
            <a:off x="5395100" y="1794150"/>
            <a:ext cx="3596400" cy="2978700"/>
          </a:xfrm>
          <a:prstGeom prst="rect">
            <a:avLst/>
          </a:prstGeom>
          <a:solidFill>
            <a:srgbClr val="449C39"/>
          </a:solidFill>
          <a:ln>
            <a:noFill/>
          </a:ln>
        </p:spPr>
        <p:txBody>
          <a:bodyPr spcFirstLastPara="1" wrap="square" lIns="91425" tIns="162000" rIns="91425" bIns="91425" anchor="t" anchorCtr="0">
            <a:noAutofit/>
          </a:bodyPr>
          <a:lstStyle/>
          <a:p>
            <a:pPr marL="288000" marR="360000" lvl="0" indent="0" algn="just" rtl="0">
              <a:lnSpc>
                <a:spcPct val="115000"/>
              </a:lnSpc>
              <a:spcBef>
                <a:spcPts val="0"/>
              </a:spcBef>
              <a:spcAft>
                <a:spcPts val="0"/>
              </a:spcAft>
              <a:buClr>
                <a:schemeClr val="dk1"/>
              </a:buClr>
              <a:buSzPts val="1100"/>
              <a:buFont typeface="Arial"/>
              <a:buNone/>
            </a:pPr>
            <a:r>
              <a:rPr lang="es" sz="1800">
                <a:solidFill>
                  <a:srgbClr val="FFFFFF"/>
                </a:solidFill>
                <a:latin typeface="Franklin Gothic"/>
                <a:ea typeface="Franklin Gothic"/>
                <a:cs typeface="Franklin Gothic"/>
                <a:sym typeface="Franklin Gothic"/>
              </a:rPr>
              <a:t>Muestra interés en el diseño y presentación del trabajo, aunque el contenido sea correcto una visualización atractiva y llamativa atrae la atención del espectador y hace subir enteros la valoración.</a:t>
            </a:r>
            <a:endParaRPr sz="1800">
              <a:solidFill>
                <a:srgbClr val="FFFFFF"/>
              </a:solidFill>
              <a:latin typeface="Franklin Gothic"/>
              <a:ea typeface="Franklin Gothic"/>
              <a:cs typeface="Franklin Gothic"/>
              <a:sym typeface="Franklin Gothic"/>
            </a:endParaRPr>
          </a:p>
          <a:p>
            <a:pPr marL="72000" marR="72000" lvl="0" indent="0" algn="l" rtl="0">
              <a:lnSpc>
                <a:spcPct val="115000"/>
              </a:lnSpc>
              <a:spcBef>
                <a:spcPts val="0"/>
              </a:spcBef>
              <a:spcAft>
                <a:spcPts val="0"/>
              </a:spcAft>
              <a:buClr>
                <a:srgbClr val="000000"/>
              </a:buClr>
              <a:buSzPts val="1800"/>
              <a:buFont typeface="Arial"/>
              <a:buNone/>
            </a:pPr>
            <a:endParaRPr sz="1800">
              <a:solidFill>
                <a:srgbClr val="FFFFFF"/>
              </a:solidFill>
              <a:latin typeface="Franklin Gothic"/>
              <a:ea typeface="Franklin Gothic"/>
              <a:cs typeface="Franklin Gothic"/>
              <a:sym typeface="Franklin Gothic"/>
            </a:endParaRPr>
          </a:p>
        </p:txBody>
      </p:sp>
      <p:sp>
        <p:nvSpPr>
          <p:cNvPr id="119" name="Google Shape;119;p19"/>
          <p:cNvSpPr txBox="1"/>
          <p:nvPr/>
        </p:nvSpPr>
        <p:spPr>
          <a:xfrm>
            <a:off x="119700" y="1794150"/>
            <a:ext cx="5270100" cy="1909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s" sz="1600">
                <a:solidFill>
                  <a:schemeClr val="dk1"/>
                </a:solidFill>
                <a:latin typeface="Cambria"/>
                <a:ea typeface="Cambria"/>
                <a:cs typeface="Cambria"/>
                <a:sym typeface="Cambria"/>
              </a:rPr>
              <a:t>Aunque no tengas instalados los mejores programas de edición en tu ordenador, tienes que ser consciente que en Internet existen muchos programas en línea para la edición de contenido digital.</a:t>
            </a:r>
            <a:endParaRPr sz="16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6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r>
              <a:rPr lang="es" sz="1600">
                <a:solidFill>
                  <a:schemeClr val="dk1"/>
                </a:solidFill>
                <a:latin typeface="Cambria"/>
                <a:ea typeface="Cambria"/>
                <a:cs typeface="Cambria"/>
                <a:sym typeface="Cambria"/>
              </a:rPr>
              <a:t>Muchos de estos programas te pedirán crear un usuario a fin de utilizar sus servicios, algunos de ellos ya disponen de un repositorio de imágenes y vídeos para ser reutilizados en la creación de tu nuevo material, </a:t>
            </a:r>
            <a:r>
              <a:rPr lang="es" sz="1600" b="1">
                <a:solidFill>
                  <a:schemeClr val="dk1"/>
                </a:solidFill>
                <a:latin typeface="Cambria"/>
                <a:ea typeface="Cambria"/>
                <a:cs typeface="Cambria"/>
                <a:sym typeface="Cambria"/>
              </a:rPr>
              <a:t>¡aprovéchalos!</a:t>
            </a:r>
            <a:endParaRPr sz="1600" b="1">
              <a:solidFill>
                <a:schemeClr val="dk1"/>
              </a:solidFill>
              <a:latin typeface="Cambria"/>
              <a:ea typeface="Cambria"/>
              <a:cs typeface="Cambria"/>
              <a:sym typeface="Cambria"/>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770</Words>
  <Application>Microsoft Office PowerPoint</Application>
  <PresentationFormat>Presentación en pantalla (16:9)</PresentationFormat>
  <Paragraphs>82</Paragraphs>
  <Slides>12</Slides>
  <Notes>10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12</vt:i4>
      </vt:variant>
    </vt:vector>
  </HeadingPairs>
  <TitlesOfParts>
    <vt:vector size="20" baseType="lpstr">
      <vt:lpstr>Arial</vt:lpstr>
      <vt:lpstr>Calibri</vt:lpstr>
      <vt:lpstr>Bliss Pro</vt:lpstr>
      <vt:lpstr>Verdana</vt:lpstr>
      <vt:lpstr>Franklin Gothic</vt:lpstr>
      <vt:lpstr>Candara</vt:lpstr>
      <vt:lpstr>Cambria</vt:lpstr>
      <vt:lpstr>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Garbiñe Ustarroz</dc:creator>
  <cp:lastModifiedBy>Garbiñe Ustarroz</cp:lastModifiedBy>
  <cp:revision>2</cp:revision>
  <dcterms:modified xsi:type="dcterms:W3CDTF">2019-10-18T13:27:51Z</dcterms:modified>
</cp:coreProperties>
</file>