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9" r:id="rId6"/>
    <p:sldId id="258" r:id="rId7"/>
    <p:sldId id="260" r:id="rId8"/>
    <p:sldId id="261" r:id="rId9"/>
    <p:sldId id="280" r:id="rId10"/>
    <p:sldId id="263" r:id="rId11"/>
    <p:sldId id="266" r:id="rId12"/>
    <p:sldId id="265" r:id="rId13"/>
    <p:sldId id="264" r:id="rId14"/>
    <p:sldId id="262" r:id="rId15"/>
    <p:sldId id="267" r:id="rId16"/>
    <p:sldId id="268" r:id="rId17"/>
    <p:sldId id="269" r:id="rId18"/>
    <p:sldId id="274" r:id="rId19"/>
    <p:sldId id="275" r:id="rId20"/>
    <p:sldId id="278" r:id="rId21"/>
    <p:sldId id="276" r:id="rId22"/>
    <p:sldId id="279" r:id="rId23"/>
    <p:sldId id="273" r:id="rId24"/>
    <p:sldId id="272" r:id="rId25"/>
    <p:sldId id="271" r:id="rId26"/>
    <p:sldId id="270" r:id="rId27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7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7461AE30-639B-4202-B791-6380BBBF4A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391BA776-7983-4649-B657-1C13F8725D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BE41FD5A-61CB-47EC-B606-327B72DE4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29/6/2026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B3275C3-991D-4B75-BEFF-641E17136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3469D50C-58EF-4545-8048-97F121A3B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46336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22827BCB-8775-4569-8EA4-E13928976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FCFD1A46-7307-4035-92AF-51F9250FA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AD1E9946-FE6F-44F3-B0E8-49730F9DB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29/6/2026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3E10C1C6-D3EA-488E-B3FB-B4CB76297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46B61099-DBB1-40C3-B0C5-B66172A63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0918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9AD066EF-E1A1-4013-9C55-7A38F0D769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E65A7164-3804-4FD8-9A4A-13EA4169A8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7FD94753-583E-4D26-A14F-2E11C16FE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29/6/2026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962224C-1161-43E3-8915-9F99CED94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E0620D4F-DD57-400F-B501-75312C9C3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45020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B9BF0EF2-15BD-475B-B59B-0F541AE0E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4A57FA89-CBED-460E-AFC7-5B2A314EB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1FBC47E8-145A-49F3-AFFF-E7DB2017E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29/6/2026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E4330796-89A6-4659-B338-F8B48DB43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B2B3E354-CDCC-492E-A746-C7AA9FD8A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3823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C2D5F35-E338-4046-A40A-D55FE2A0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57D52127-DE17-4C4A-A7BA-0B384D123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F1A7692A-2C87-47F0-A73C-C178EF746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29/6/2026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F8ED04A-0BCA-4CC1-AC3A-B13EE5DF3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96A07836-D994-4426-9857-6C21BB35E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80084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9EE3879-495B-4DB2-916A-18B8739C6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FF1545A5-0B2F-467D-B27A-B1C2446EFB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1CA9F9A6-8BDA-4593-BF3C-6238281323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25F1352E-D57D-4BC7-86B8-D069E9A2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29/6/2026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D9E8FBD0-652C-4D22-8AC3-02B3FA8CA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2872F740-D081-4317-BE42-658EC2C00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850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DFABCD24-44DB-4454-A18C-CABF0361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FD098A6B-9692-49F8-AB4E-4F541D21C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279F29A7-565C-41F9-99EF-36969A054E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B289C53E-EC12-4856-B1C9-08B905D1BE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139EADE5-3828-43D1-8651-0FEB160F62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E3E7E4B4-21A6-417D-A8EF-37149800D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29/6/2026</a:t>
            </a:fld>
            <a:endParaRPr lang="ca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45C9C158-539C-4EB2-9C4F-340588C46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281BD8C8-514B-4FBB-AF9A-2438AA69C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44432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E77E9631-50DF-40A1-B268-DA62C9B79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7BC3132A-2B3A-4DD7-ADA8-F4A5F51A4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29/6/2026</a:t>
            </a:fld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D6EB48FE-86FE-4E84-813C-12AB7BEBB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0280B5D3-6B58-46FD-90EF-4272C0F76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5357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62FEA1C8-E5A6-4F97-BD4A-2D3856D32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29/6/2026</a:t>
            </a:fld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8B58650E-72D7-448C-837D-9A44FD87C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11A9F91E-ECBF-40D1-91CF-A7D21A5E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4049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3B53D589-3589-4FD5-9702-5612CB691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1B75FEEB-6B14-446B-A74A-E6BDCF767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E74A7B0F-CB99-4E86-9D13-330C8163B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66C8E1DE-7C7F-4356-9822-C630B3CC8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29/6/2026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25D9DB35-AB4E-46BC-B3F5-C68C63AF7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A0B5D57F-717A-424A-BC50-5941E4049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07399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BDB7BA8-D06B-4A44-911E-C9CE76AB4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92C73FDC-A88D-4663-8DFC-1F649C7987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B304205C-BB5E-4989-AE66-AE8C54AA18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D264BD7D-6FC1-493B-BEDB-DF77EDF79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29/6/2026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5A432042-62A1-4419-B14E-A36EDB18C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6EDD8488-CCAF-410D-82E0-1634742FB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0586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3FD5F531-1B5B-4E68-B001-C611185EF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7BDE94C4-7B3B-4F3C-8044-E13005DF6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4A2AE86A-3A1E-4F4D-AEF7-71225444E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135DD-E6A1-4221-A029-AAB7D4C2FA1E}" type="datetimeFigureOut">
              <a:rPr lang="ca-ES" smtClean="0"/>
              <a:t>29/6/2026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0B1DED5E-1F4D-45F4-B01A-FC4170EF1C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8BFD5C65-84B7-475B-A42E-E8DEC5C917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EAAE5-9E75-4FBE-B11F-E730176954B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48222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hyperlink" Target="https://fonsespecials.udg.edu/" TargetMode="External"/><Relationship Id="rId7" Type="http://schemas.openxmlformats.org/officeDocument/2006/relationships/image" Target="../media/image3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hyperlink" Target="mailto:fonsespecials@udg.ed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ChangeAspect="1"/>
          </p:cNvSpPr>
          <p:nvPr/>
        </p:nvSpPr>
        <p:spPr>
          <a:xfrm>
            <a:off x="867960" y="-16011"/>
            <a:ext cx="13000494" cy="6874011"/>
          </a:xfrm>
          <a:custGeom>
            <a:avLst/>
            <a:gdLst/>
            <a:ahLst/>
            <a:cxnLst/>
            <a:rect l="l" t="t" r="r" b="b"/>
            <a:pathLst>
              <a:path w="20208940" h="10685477">
                <a:moveTo>
                  <a:pt x="0" y="0"/>
                </a:moveTo>
                <a:lnTo>
                  <a:pt x="20208940" y="0"/>
                </a:lnTo>
                <a:lnTo>
                  <a:pt x="20208940" y="10685477"/>
                </a:lnTo>
                <a:lnTo>
                  <a:pt x="0" y="106854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a-ES" sz="900"/>
          </a:p>
        </p:txBody>
      </p:sp>
      <p:sp>
        <p:nvSpPr>
          <p:cNvPr id="3" name="Freeform 3"/>
          <p:cNvSpPr>
            <a:spLocks noChangeAspect="1"/>
          </p:cNvSpPr>
          <p:nvPr/>
        </p:nvSpPr>
        <p:spPr>
          <a:xfrm rot="16200000">
            <a:off x="8340794" y="-1788944"/>
            <a:ext cx="5256561" cy="6591299"/>
          </a:xfrm>
          <a:custGeom>
            <a:avLst/>
            <a:gdLst/>
            <a:ahLst/>
            <a:cxnLst/>
            <a:rect l="l" t="t" r="r" b="b"/>
            <a:pathLst>
              <a:path w="9021027" h="11311632">
                <a:moveTo>
                  <a:pt x="0" y="0"/>
                </a:moveTo>
                <a:lnTo>
                  <a:pt x="9021026" y="0"/>
                </a:lnTo>
                <a:lnTo>
                  <a:pt x="9021026" y="11311632"/>
                </a:lnTo>
                <a:lnTo>
                  <a:pt x="0" y="113116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 sz="900"/>
          </a:p>
        </p:txBody>
      </p:sp>
      <p:sp>
        <p:nvSpPr>
          <p:cNvPr id="5" name="Freeform 5"/>
          <p:cNvSpPr/>
          <p:nvPr/>
        </p:nvSpPr>
        <p:spPr>
          <a:xfrm>
            <a:off x="2026266" y="5837178"/>
            <a:ext cx="2776237" cy="633177"/>
          </a:xfrm>
          <a:custGeom>
            <a:avLst/>
            <a:gdLst/>
            <a:ahLst/>
            <a:cxnLst/>
            <a:rect l="l" t="t" r="r" b="b"/>
            <a:pathLst>
              <a:path w="4652154" h="1061018">
                <a:moveTo>
                  <a:pt x="0" y="0"/>
                </a:moveTo>
                <a:lnTo>
                  <a:pt x="4652154" y="0"/>
                </a:lnTo>
                <a:lnTo>
                  <a:pt x="4652154" y="1061018"/>
                </a:lnTo>
                <a:lnTo>
                  <a:pt x="0" y="10610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a-ES" sz="900"/>
          </a:p>
        </p:txBody>
      </p:sp>
      <p:sp>
        <p:nvSpPr>
          <p:cNvPr id="10" name="TextBox 10"/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pic>
        <p:nvPicPr>
          <p:cNvPr id="16" name="Imatge 15">
            <a:extLst>
              <a:ext uri="{FF2B5EF4-FFF2-40B4-BE49-F238E27FC236}">
                <a16:creationId xmlns:a16="http://schemas.microsoft.com/office/drawing/2014/main" id="{62E77985-F887-26C7-F882-C91BD639F4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2785" y="6258670"/>
            <a:ext cx="809555" cy="29060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AE3448A-3C8C-757C-F0CD-874FF97B92F5}"/>
              </a:ext>
            </a:extLst>
          </p:cNvPr>
          <p:cNvSpPr txBox="1"/>
          <p:nvPr/>
        </p:nvSpPr>
        <p:spPr>
          <a:xfrm>
            <a:off x="1786563" y="819337"/>
            <a:ext cx="5522652" cy="1897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V Jornadas de Gestión del Patrimonio Bibliográfico REBIUN</a:t>
            </a:r>
          </a:p>
          <a:p>
            <a:r>
              <a:rPr lang="es-ES" sz="2133" dirty="0">
                <a:solidFill>
                  <a:schemeClr val="bg1">
                    <a:lumMod val="50000"/>
                  </a:schemeClr>
                </a:solidFill>
              </a:rPr>
              <a:t>Universidad de Barcelona, 16-17 de abril 2026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99561A0-F1D3-C6BC-35BE-A232D128C0CB}"/>
              </a:ext>
            </a:extLst>
          </p:cNvPr>
          <p:cNvSpPr txBox="1"/>
          <p:nvPr/>
        </p:nvSpPr>
        <p:spPr>
          <a:xfrm>
            <a:off x="1799307" y="3451128"/>
            <a:ext cx="5663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LAS DEDICATORIAS DE FONDOS ESPECIALES COMO FUENTES PARA LA INVESTIGACIÓN</a:t>
            </a:r>
          </a:p>
        </p:txBody>
      </p:sp>
      <p:pic>
        <p:nvPicPr>
          <p:cNvPr id="8" name="Imagen 7" descr="Texto&#10;&#10;El contenido generado por IA puede ser incorrecto.">
            <a:extLst>
              <a:ext uri="{FF2B5EF4-FFF2-40B4-BE49-F238E27FC236}">
                <a16:creationId xmlns:a16="http://schemas.microsoft.com/office/drawing/2014/main" id="{2D718784-23E6-CDBB-8810-BF1B02425A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368" y="4731142"/>
            <a:ext cx="2984326" cy="1207258"/>
          </a:xfrm>
          <a:prstGeom prst="rect">
            <a:avLst/>
          </a:prstGeom>
        </p:spPr>
      </p:pic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FC729938-4359-3DAD-E8F6-2CF504BF08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225" y="5670918"/>
            <a:ext cx="2392331" cy="79943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5DF82-945B-9BC1-CB0A-B9DA113A8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CCC281FA-B5AD-F728-1C69-201C092EB7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sp>
        <p:nvSpPr>
          <p:cNvPr id="3" name="QuadreDeText 2">
            <a:extLst>
              <a:ext uri="{FF2B5EF4-FFF2-40B4-BE49-F238E27FC236}">
                <a16:creationId xmlns:a16="http://schemas.microsoft.com/office/drawing/2014/main" id="{7390C8EB-E64C-89B1-915C-00A6586FAF5F}"/>
              </a:ext>
            </a:extLst>
          </p:cNvPr>
          <p:cNvSpPr txBox="1"/>
          <p:nvPr/>
        </p:nvSpPr>
        <p:spPr>
          <a:xfrm>
            <a:off x="7677752" y="1986116"/>
            <a:ext cx="417011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400" dirty="0">
                <a:solidFill>
                  <a:schemeClr val="accent1">
                    <a:lumMod val="50000"/>
                  </a:schemeClr>
                </a:solidFill>
              </a:rPr>
              <a:t>Nº registro CCUC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400" dirty="0">
                <a:solidFill>
                  <a:schemeClr val="accent1">
                    <a:lumMod val="50000"/>
                  </a:schemeClr>
                </a:solidFill>
              </a:rPr>
              <a:t>Nº registro </a:t>
            </a:r>
            <a:r>
              <a:rPr lang="ca-ES" sz="2400" dirty="0" err="1">
                <a:solidFill>
                  <a:schemeClr val="accent1">
                    <a:lumMod val="50000"/>
                  </a:schemeClr>
                </a:solidFill>
              </a:rPr>
              <a:t>CUdG</a:t>
            </a:r>
            <a:endParaRPr lang="ca-E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400" dirty="0">
                <a:solidFill>
                  <a:schemeClr val="accent1">
                    <a:lumMod val="50000"/>
                  </a:schemeClr>
                </a:solidFill>
              </a:rPr>
              <a:t>Autor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400" dirty="0" err="1">
                <a:solidFill>
                  <a:schemeClr val="accent1">
                    <a:lumMod val="50000"/>
                  </a:schemeClr>
                </a:solidFill>
              </a:rPr>
              <a:t>Título</a:t>
            </a:r>
            <a:endParaRPr lang="ca-E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400" dirty="0">
                <a:solidFill>
                  <a:schemeClr val="accent1">
                    <a:lumMod val="50000"/>
                  </a:schemeClr>
                </a:solidFill>
              </a:rPr>
              <a:t>Ciudad (si aplica)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400" dirty="0" err="1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ca-ES" sz="2400" dirty="0">
                <a:solidFill>
                  <a:schemeClr val="accent1">
                    <a:lumMod val="50000"/>
                  </a:schemeClr>
                </a:solidFill>
              </a:rPr>
              <a:t> (formato </a:t>
            </a:r>
            <a:r>
              <a:rPr lang="ca-ES" sz="2400" dirty="0" err="1">
                <a:solidFill>
                  <a:schemeClr val="accent1">
                    <a:lumMod val="50000"/>
                  </a:schemeClr>
                </a:solidFill>
              </a:rPr>
              <a:t>aaaa</a:t>
            </a:r>
            <a:r>
              <a:rPr lang="ca-ES" sz="2400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400" dirty="0" err="1">
                <a:solidFill>
                  <a:schemeClr val="accent1">
                    <a:lumMod val="50000"/>
                  </a:schemeClr>
                </a:solidFill>
              </a:rPr>
              <a:t>Fecha</a:t>
            </a:r>
            <a:r>
              <a:rPr lang="ca-ES" sz="24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ca-ES" sz="2400" dirty="0" err="1">
                <a:solidFill>
                  <a:schemeClr val="accent1">
                    <a:lumMod val="50000"/>
                  </a:schemeClr>
                </a:solidFill>
              </a:rPr>
              <a:t>transcripción</a:t>
            </a:r>
            <a:r>
              <a:rPr lang="ca-E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2400" dirty="0" err="1">
                <a:solidFill>
                  <a:schemeClr val="accent1">
                    <a:lumMod val="50000"/>
                  </a:schemeClr>
                </a:solidFill>
              </a:rPr>
              <a:t>texto</a:t>
            </a:r>
            <a:r>
              <a:rPr lang="ca-ES" sz="2400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400" dirty="0" err="1">
                <a:solidFill>
                  <a:schemeClr val="accent1">
                    <a:lumMod val="50000"/>
                  </a:schemeClr>
                </a:solidFill>
              </a:rPr>
              <a:t>Topográfico</a:t>
            </a:r>
            <a:r>
              <a:rPr lang="ca-E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2400" dirty="0" err="1">
                <a:solidFill>
                  <a:schemeClr val="accent1">
                    <a:lumMod val="50000"/>
                  </a:schemeClr>
                </a:solidFill>
              </a:rPr>
              <a:t>ejemplar</a:t>
            </a:r>
            <a:endParaRPr lang="ca-E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400" dirty="0" err="1">
                <a:solidFill>
                  <a:schemeClr val="accent1">
                    <a:lumMod val="50000"/>
                  </a:schemeClr>
                </a:solidFill>
              </a:rPr>
              <a:t>Texto</a:t>
            </a:r>
            <a:r>
              <a:rPr lang="ca-ES" sz="2400" dirty="0">
                <a:solidFill>
                  <a:schemeClr val="accent1">
                    <a:lumMod val="50000"/>
                  </a:schemeClr>
                </a:solidFill>
              </a:rPr>
              <a:t> de la dedicatòria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400" dirty="0" err="1">
                <a:solidFill>
                  <a:schemeClr val="accent1">
                    <a:lumMod val="50000"/>
                  </a:schemeClr>
                </a:solidFill>
              </a:rPr>
              <a:t>Observaciones</a:t>
            </a:r>
            <a:endParaRPr lang="es-E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id="{8EB7FBFE-5AFE-ED34-65B7-2A0C50AA7EBC}"/>
              </a:ext>
            </a:extLst>
          </p:cNvPr>
          <p:cNvSpPr txBox="1"/>
          <p:nvPr/>
        </p:nvSpPr>
        <p:spPr>
          <a:xfrm>
            <a:off x="4699819" y="571199"/>
            <a:ext cx="6453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Estructura del registro</a:t>
            </a:r>
            <a:endParaRPr lang="es-E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Imatge 6">
            <a:extLst>
              <a:ext uri="{FF2B5EF4-FFF2-40B4-BE49-F238E27FC236}">
                <a16:creationId xmlns:a16="http://schemas.microsoft.com/office/drawing/2014/main" id="{9B261DB0-4362-DF1F-69F6-B6A8806B76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" y="1995468"/>
            <a:ext cx="7677745" cy="370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815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6DB99-FAEF-C4AA-9FF4-09D619098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6AEAAE92-7750-D49B-EBAD-EA03F720BD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pic>
        <p:nvPicPr>
          <p:cNvPr id="8" name="Imatge 7">
            <a:extLst>
              <a:ext uri="{FF2B5EF4-FFF2-40B4-BE49-F238E27FC236}">
                <a16:creationId xmlns:a16="http://schemas.microsoft.com/office/drawing/2014/main" id="{CF8FDFA1-F921-C770-4610-B7AC4EDE1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72" y="1843781"/>
            <a:ext cx="7065876" cy="4828450"/>
          </a:xfrm>
          <a:prstGeom prst="rect">
            <a:avLst/>
          </a:prstGeom>
        </p:spPr>
      </p:pic>
      <p:sp>
        <p:nvSpPr>
          <p:cNvPr id="9" name="QuadreDeText 8">
            <a:extLst>
              <a:ext uri="{FF2B5EF4-FFF2-40B4-BE49-F238E27FC236}">
                <a16:creationId xmlns:a16="http://schemas.microsoft.com/office/drawing/2014/main" id="{AA359A29-8BAC-8FD8-D7EF-5D3946B071FD}"/>
              </a:ext>
            </a:extLst>
          </p:cNvPr>
          <p:cNvSpPr txBox="1"/>
          <p:nvPr/>
        </p:nvSpPr>
        <p:spPr>
          <a:xfrm>
            <a:off x="7599680" y="1843781"/>
            <a:ext cx="43586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Funcionalidades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Filtro por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palabra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clave</a:t>
            </a:r>
            <a:endParaRPr lang="ca-ES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Ordenación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por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cualquier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campo</a:t>
            </a:r>
            <a:endParaRPr lang="es-E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QuadreDeText 9">
            <a:extLst>
              <a:ext uri="{FF2B5EF4-FFF2-40B4-BE49-F238E27FC236}">
                <a16:creationId xmlns:a16="http://schemas.microsoft.com/office/drawing/2014/main" id="{B722DDC5-D217-8A8F-0D4E-6877F9D0E27D}"/>
              </a:ext>
            </a:extLst>
          </p:cNvPr>
          <p:cNvSpPr txBox="1"/>
          <p:nvPr/>
        </p:nvSpPr>
        <p:spPr>
          <a:xfrm>
            <a:off x="7599680" y="3994575"/>
            <a:ext cx="42434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Campos: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Título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+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enlace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catálogo</a:t>
            </a:r>
            <a:endParaRPr lang="ca-ES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Autor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Año</a:t>
            </a:r>
            <a:endParaRPr lang="ca-ES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Fecha</a:t>
            </a:r>
            <a:endParaRPr lang="ca-ES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Texto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dedicatoria</a:t>
            </a:r>
            <a:endParaRPr lang="es-E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QuadreDeText 10">
            <a:extLst>
              <a:ext uri="{FF2B5EF4-FFF2-40B4-BE49-F238E27FC236}">
                <a16:creationId xmlns:a16="http://schemas.microsoft.com/office/drawing/2014/main" id="{7150C68E-0D31-096D-3032-8C5F9DF9B623}"/>
              </a:ext>
            </a:extLst>
          </p:cNvPr>
          <p:cNvSpPr txBox="1"/>
          <p:nvPr/>
        </p:nvSpPr>
        <p:spPr>
          <a:xfrm>
            <a:off x="5388078" y="600695"/>
            <a:ext cx="5765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Interfaz</a:t>
            </a:r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 web</a:t>
            </a:r>
            <a:endParaRPr lang="es-E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21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F85E0318-A920-9F72-A875-A8CEAE7D3D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pic>
        <p:nvPicPr>
          <p:cNvPr id="4" name="Imatge 3">
            <a:extLst>
              <a:ext uri="{FF2B5EF4-FFF2-40B4-BE49-F238E27FC236}">
                <a16:creationId xmlns:a16="http://schemas.microsoft.com/office/drawing/2014/main" id="{A3F3ACFD-8714-E39B-9E37-C7F68FFA7C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417" y="1310521"/>
            <a:ext cx="7167231" cy="530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312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C43D7-B529-8465-7A06-F34633EDE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5D1CB62B-F6BA-FA37-044F-814E4B79B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pic>
        <p:nvPicPr>
          <p:cNvPr id="5" name="Gràfic 4" descr="User with solid fill">
            <a:extLst>
              <a:ext uri="{FF2B5EF4-FFF2-40B4-BE49-F238E27FC236}">
                <a16:creationId xmlns:a16="http://schemas.microsoft.com/office/drawing/2014/main" id="{6B3D71B7-68AA-0982-8306-2913B607F5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03326" y="575226"/>
            <a:ext cx="1371600" cy="1371600"/>
          </a:xfrm>
          <a:prstGeom prst="rect">
            <a:avLst/>
          </a:prstGeom>
        </p:spPr>
      </p:pic>
      <p:pic>
        <p:nvPicPr>
          <p:cNvPr id="6" name="Gràfic 5" descr="User with solid fill">
            <a:extLst>
              <a:ext uri="{FF2B5EF4-FFF2-40B4-BE49-F238E27FC236}">
                <a16:creationId xmlns:a16="http://schemas.microsoft.com/office/drawing/2014/main" id="{E40EDBF8-79D7-331D-1898-83C35B806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02828" y="5033706"/>
            <a:ext cx="1371600" cy="1371600"/>
          </a:xfrm>
          <a:prstGeom prst="rect">
            <a:avLst/>
          </a:prstGeom>
        </p:spPr>
      </p:pic>
      <p:pic>
        <p:nvPicPr>
          <p:cNvPr id="8" name="Gràfic 7" descr="User with solid fill">
            <a:extLst>
              <a:ext uri="{FF2B5EF4-FFF2-40B4-BE49-F238E27FC236}">
                <a16:creationId xmlns:a16="http://schemas.microsoft.com/office/drawing/2014/main" id="{608FB690-B070-4649-FAD2-559039685B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11772" y="2006354"/>
            <a:ext cx="1371600" cy="1371600"/>
          </a:xfrm>
          <a:prstGeom prst="rect">
            <a:avLst/>
          </a:prstGeom>
        </p:spPr>
      </p:pic>
      <p:pic>
        <p:nvPicPr>
          <p:cNvPr id="9" name="Gràfic 8" descr="User with solid fill">
            <a:extLst>
              <a:ext uri="{FF2B5EF4-FFF2-40B4-BE49-F238E27FC236}">
                <a16:creationId xmlns:a16="http://schemas.microsoft.com/office/drawing/2014/main" id="{A31ED68A-591F-4B4D-E60A-98898C9B5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79891" y="4896514"/>
            <a:ext cx="1371600" cy="1371600"/>
          </a:xfrm>
          <a:prstGeom prst="rect">
            <a:avLst/>
          </a:prstGeom>
        </p:spPr>
      </p:pic>
      <p:pic>
        <p:nvPicPr>
          <p:cNvPr id="10" name="Gràfic 9" descr="User with solid fill">
            <a:extLst>
              <a:ext uri="{FF2B5EF4-FFF2-40B4-BE49-F238E27FC236}">
                <a16:creationId xmlns:a16="http://schemas.microsoft.com/office/drawing/2014/main" id="{1DEA62ED-4F48-93CE-DDE3-EAD9237721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88844" y="2735725"/>
            <a:ext cx="1371600" cy="1371600"/>
          </a:xfrm>
          <a:prstGeom prst="rect">
            <a:avLst/>
          </a:prstGeom>
        </p:spPr>
      </p:pic>
      <p:pic>
        <p:nvPicPr>
          <p:cNvPr id="11" name="Gràfic 10" descr="User with solid fill">
            <a:extLst>
              <a:ext uri="{FF2B5EF4-FFF2-40B4-BE49-F238E27FC236}">
                <a16:creationId xmlns:a16="http://schemas.microsoft.com/office/drawing/2014/main" id="{AF064D86-EA0E-95B4-9505-C55DCFC198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1033" y="2009925"/>
            <a:ext cx="1371600" cy="1371600"/>
          </a:xfrm>
          <a:prstGeom prst="rect">
            <a:avLst/>
          </a:prstGeom>
        </p:spPr>
      </p:pic>
      <p:sp>
        <p:nvSpPr>
          <p:cNvPr id="12" name="QuadreDeText 11">
            <a:extLst>
              <a:ext uri="{FF2B5EF4-FFF2-40B4-BE49-F238E27FC236}">
                <a16:creationId xmlns:a16="http://schemas.microsoft.com/office/drawing/2014/main" id="{A27E0B00-0020-0007-4DFE-DCDCB86AC87F}"/>
              </a:ext>
            </a:extLst>
          </p:cNvPr>
          <p:cNvSpPr txBox="1"/>
          <p:nvPr/>
        </p:nvSpPr>
        <p:spPr>
          <a:xfrm>
            <a:off x="5002306" y="4007220"/>
            <a:ext cx="2510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dirty="0">
                <a:solidFill>
                  <a:schemeClr val="accent1">
                    <a:lumMod val="50000"/>
                  </a:schemeClr>
                </a:solidFill>
              </a:rPr>
              <a:t>Jaume Vicens Vives</a:t>
            </a:r>
            <a:endParaRPr lang="es-E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QuadreDeText 12">
            <a:extLst>
              <a:ext uri="{FF2B5EF4-FFF2-40B4-BE49-F238E27FC236}">
                <a16:creationId xmlns:a16="http://schemas.microsoft.com/office/drawing/2014/main" id="{1241E2F8-B558-2DE4-532E-3D08171D899E}"/>
              </a:ext>
            </a:extLst>
          </p:cNvPr>
          <p:cNvSpPr txBox="1"/>
          <p:nvPr/>
        </p:nvSpPr>
        <p:spPr>
          <a:xfrm>
            <a:off x="9711772" y="1718187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dirty="0">
                <a:solidFill>
                  <a:schemeClr val="accent1">
                    <a:lumMod val="50000"/>
                  </a:schemeClr>
                </a:solidFill>
              </a:rPr>
              <a:t>Joan Reglà</a:t>
            </a:r>
            <a:endParaRPr lang="es-E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QuadreDeText 13">
            <a:extLst>
              <a:ext uri="{FF2B5EF4-FFF2-40B4-BE49-F238E27FC236}">
                <a16:creationId xmlns:a16="http://schemas.microsoft.com/office/drawing/2014/main" id="{1ACD137C-673C-74B9-EF85-3F6836C192DE}"/>
              </a:ext>
            </a:extLst>
          </p:cNvPr>
          <p:cNvSpPr txBox="1"/>
          <p:nvPr/>
        </p:nvSpPr>
        <p:spPr>
          <a:xfrm>
            <a:off x="726176" y="1720608"/>
            <a:ext cx="2007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dirty="0">
                <a:solidFill>
                  <a:schemeClr val="accent1">
                    <a:lumMod val="50000"/>
                  </a:schemeClr>
                </a:solidFill>
              </a:rPr>
              <a:t>Jordi Nadal Oller</a:t>
            </a:r>
            <a:endParaRPr lang="es-E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QuadreDeText 14">
            <a:extLst>
              <a:ext uri="{FF2B5EF4-FFF2-40B4-BE49-F238E27FC236}">
                <a16:creationId xmlns:a16="http://schemas.microsoft.com/office/drawing/2014/main" id="{69521A96-AFBF-E78F-3190-8A48D219A469}"/>
              </a:ext>
            </a:extLst>
          </p:cNvPr>
          <p:cNvSpPr txBox="1"/>
          <p:nvPr/>
        </p:nvSpPr>
        <p:spPr>
          <a:xfrm>
            <a:off x="5388844" y="269497"/>
            <a:ext cx="1442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dirty="0">
                <a:solidFill>
                  <a:schemeClr val="accent1">
                    <a:lumMod val="50000"/>
                  </a:schemeClr>
                </a:solidFill>
              </a:rPr>
              <a:t>Pierre Vilar</a:t>
            </a:r>
            <a:endParaRPr lang="es-E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QuadreDeText 15">
            <a:extLst>
              <a:ext uri="{FF2B5EF4-FFF2-40B4-BE49-F238E27FC236}">
                <a16:creationId xmlns:a16="http://schemas.microsoft.com/office/drawing/2014/main" id="{E7C66ED0-975C-BA11-C694-1421DFEE3CFC}"/>
              </a:ext>
            </a:extLst>
          </p:cNvPr>
          <p:cNvSpPr txBox="1"/>
          <p:nvPr/>
        </p:nvSpPr>
        <p:spPr>
          <a:xfrm>
            <a:off x="1634560" y="6286583"/>
            <a:ext cx="2007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dirty="0">
                <a:solidFill>
                  <a:schemeClr val="accent1">
                    <a:lumMod val="50000"/>
                  </a:schemeClr>
                </a:solidFill>
              </a:rPr>
              <a:t>Joaquim Nadal</a:t>
            </a:r>
            <a:endParaRPr lang="es-E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7" name="Gràfic 16" descr="User with solid fill">
            <a:extLst>
              <a:ext uri="{FF2B5EF4-FFF2-40B4-BE49-F238E27FC236}">
                <a16:creationId xmlns:a16="http://schemas.microsoft.com/office/drawing/2014/main" id="{31E30F64-BA23-437C-B1AE-20E9DE5BE4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9032" y="4886226"/>
            <a:ext cx="1371600" cy="1371600"/>
          </a:xfrm>
          <a:prstGeom prst="rect">
            <a:avLst/>
          </a:prstGeom>
        </p:spPr>
      </p:pic>
      <p:sp>
        <p:nvSpPr>
          <p:cNvPr id="18" name="QuadreDeText 17">
            <a:extLst>
              <a:ext uri="{FF2B5EF4-FFF2-40B4-BE49-F238E27FC236}">
                <a16:creationId xmlns:a16="http://schemas.microsoft.com/office/drawing/2014/main" id="{EE0252E4-F9A6-7C30-7AFB-25972F4C6528}"/>
              </a:ext>
            </a:extLst>
          </p:cNvPr>
          <p:cNvSpPr txBox="1"/>
          <p:nvPr/>
        </p:nvSpPr>
        <p:spPr>
          <a:xfrm>
            <a:off x="5253730" y="6356146"/>
            <a:ext cx="2007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dirty="0">
                <a:solidFill>
                  <a:schemeClr val="accent1">
                    <a:lumMod val="50000"/>
                  </a:schemeClr>
                </a:solidFill>
              </a:rPr>
              <a:t>Lluís M. de Puig</a:t>
            </a:r>
            <a:endParaRPr lang="es-E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QuadreDeText 18">
            <a:extLst>
              <a:ext uri="{FF2B5EF4-FFF2-40B4-BE49-F238E27FC236}">
                <a16:creationId xmlns:a16="http://schemas.microsoft.com/office/drawing/2014/main" id="{A2039911-0181-7BC0-5386-A3A2261C2005}"/>
              </a:ext>
            </a:extLst>
          </p:cNvPr>
          <p:cNvSpPr txBox="1"/>
          <p:nvPr/>
        </p:nvSpPr>
        <p:spPr>
          <a:xfrm>
            <a:off x="8999032" y="6320590"/>
            <a:ext cx="2007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dirty="0">
                <a:solidFill>
                  <a:schemeClr val="accent1">
                    <a:lumMod val="50000"/>
                  </a:schemeClr>
                </a:solidFill>
              </a:rPr>
              <a:t>Ramon </a:t>
            </a:r>
            <a:r>
              <a:rPr lang="ca-ES" sz="2000" dirty="0" err="1">
                <a:solidFill>
                  <a:schemeClr val="accent1">
                    <a:lumMod val="50000"/>
                  </a:schemeClr>
                </a:solidFill>
              </a:rPr>
              <a:t>Garrabou</a:t>
            </a:r>
            <a:endParaRPr lang="es-E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1" name="Connector recte 20">
            <a:extLst>
              <a:ext uri="{FF2B5EF4-FFF2-40B4-BE49-F238E27FC236}">
                <a16:creationId xmlns:a16="http://schemas.microsoft.com/office/drawing/2014/main" id="{8BD0FE33-D016-7F31-B918-EB04DCFC73FF}"/>
              </a:ext>
            </a:extLst>
          </p:cNvPr>
          <p:cNvCxnSpPr>
            <a:cxnSpLocks/>
          </p:cNvCxnSpPr>
          <p:nvPr/>
        </p:nvCxnSpPr>
        <p:spPr>
          <a:xfrm flipV="1">
            <a:off x="6074644" y="1740310"/>
            <a:ext cx="0" cy="119953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recte 24">
            <a:extLst>
              <a:ext uri="{FF2B5EF4-FFF2-40B4-BE49-F238E27FC236}">
                <a16:creationId xmlns:a16="http://schemas.microsoft.com/office/drawing/2014/main" id="{6946C181-D777-FD92-20FD-76DC159F3F92}"/>
              </a:ext>
            </a:extLst>
          </p:cNvPr>
          <p:cNvCxnSpPr>
            <a:cxnSpLocks/>
          </p:cNvCxnSpPr>
          <p:nvPr/>
        </p:nvCxnSpPr>
        <p:spPr>
          <a:xfrm flipV="1">
            <a:off x="6288417" y="2359762"/>
            <a:ext cx="3905136" cy="7791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recte 34">
            <a:extLst>
              <a:ext uri="{FF2B5EF4-FFF2-40B4-BE49-F238E27FC236}">
                <a16:creationId xmlns:a16="http://schemas.microsoft.com/office/drawing/2014/main" id="{23D040F4-1E6D-F21E-FB4E-9A1554DE9F57}"/>
              </a:ext>
            </a:extLst>
          </p:cNvPr>
          <p:cNvCxnSpPr>
            <a:cxnSpLocks/>
          </p:cNvCxnSpPr>
          <p:nvPr/>
        </p:nvCxnSpPr>
        <p:spPr>
          <a:xfrm flipH="1" flipV="1">
            <a:off x="2044415" y="2358329"/>
            <a:ext cx="3816457" cy="77610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recte 39">
            <a:extLst>
              <a:ext uri="{FF2B5EF4-FFF2-40B4-BE49-F238E27FC236}">
                <a16:creationId xmlns:a16="http://schemas.microsoft.com/office/drawing/2014/main" id="{5F118F67-C714-5116-96A1-632504157044}"/>
              </a:ext>
            </a:extLst>
          </p:cNvPr>
          <p:cNvCxnSpPr>
            <a:cxnSpLocks/>
          </p:cNvCxnSpPr>
          <p:nvPr/>
        </p:nvCxnSpPr>
        <p:spPr>
          <a:xfrm>
            <a:off x="2033252" y="2381499"/>
            <a:ext cx="476615" cy="27438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recte 41">
            <a:extLst>
              <a:ext uri="{FF2B5EF4-FFF2-40B4-BE49-F238E27FC236}">
                <a16:creationId xmlns:a16="http://schemas.microsoft.com/office/drawing/2014/main" id="{C9082163-523B-7F8E-9311-470F8FDC0EDC}"/>
              </a:ext>
            </a:extLst>
          </p:cNvPr>
          <p:cNvCxnSpPr>
            <a:cxnSpLocks/>
          </p:cNvCxnSpPr>
          <p:nvPr/>
        </p:nvCxnSpPr>
        <p:spPr>
          <a:xfrm flipH="1">
            <a:off x="6134607" y="2349745"/>
            <a:ext cx="4081109" cy="286322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recte 43">
            <a:extLst>
              <a:ext uri="{FF2B5EF4-FFF2-40B4-BE49-F238E27FC236}">
                <a16:creationId xmlns:a16="http://schemas.microsoft.com/office/drawing/2014/main" id="{ADCDEFF5-DE74-8642-5D03-7ADC278584EA}"/>
              </a:ext>
            </a:extLst>
          </p:cNvPr>
          <p:cNvCxnSpPr>
            <a:cxnSpLocks/>
          </p:cNvCxnSpPr>
          <p:nvPr/>
        </p:nvCxnSpPr>
        <p:spPr>
          <a:xfrm>
            <a:off x="6306849" y="3177191"/>
            <a:ext cx="3269770" cy="19974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recte 45">
            <a:extLst>
              <a:ext uri="{FF2B5EF4-FFF2-40B4-BE49-F238E27FC236}">
                <a16:creationId xmlns:a16="http://schemas.microsoft.com/office/drawing/2014/main" id="{C3214772-79B5-4259-55CD-391EF52F3218}"/>
              </a:ext>
            </a:extLst>
          </p:cNvPr>
          <p:cNvCxnSpPr>
            <a:cxnSpLocks/>
          </p:cNvCxnSpPr>
          <p:nvPr/>
        </p:nvCxnSpPr>
        <p:spPr>
          <a:xfrm>
            <a:off x="2551379" y="5104398"/>
            <a:ext cx="3520317" cy="10856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recte 47">
            <a:extLst>
              <a:ext uri="{FF2B5EF4-FFF2-40B4-BE49-F238E27FC236}">
                <a16:creationId xmlns:a16="http://schemas.microsoft.com/office/drawing/2014/main" id="{F57DFAAD-32B2-8A18-D5D3-DCD193C53193}"/>
              </a:ext>
            </a:extLst>
          </p:cNvPr>
          <p:cNvCxnSpPr/>
          <p:nvPr/>
        </p:nvCxnSpPr>
        <p:spPr>
          <a:xfrm>
            <a:off x="2005781" y="2340077"/>
            <a:ext cx="820993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recte 50">
            <a:extLst>
              <a:ext uri="{FF2B5EF4-FFF2-40B4-BE49-F238E27FC236}">
                <a16:creationId xmlns:a16="http://schemas.microsoft.com/office/drawing/2014/main" id="{7E533F30-1857-9312-808D-BFCA05833C70}"/>
              </a:ext>
            </a:extLst>
          </p:cNvPr>
          <p:cNvCxnSpPr>
            <a:cxnSpLocks/>
          </p:cNvCxnSpPr>
          <p:nvPr/>
        </p:nvCxnSpPr>
        <p:spPr>
          <a:xfrm>
            <a:off x="6524081" y="1648474"/>
            <a:ext cx="3028426" cy="347686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recte 58">
            <a:extLst>
              <a:ext uri="{FF2B5EF4-FFF2-40B4-BE49-F238E27FC236}">
                <a16:creationId xmlns:a16="http://schemas.microsoft.com/office/drawing/2014/main" id="{30D1F741-9B9E-4EBA-5678-D3F7AF719582}"/>
              </a:ext>
            </a:extLst>
          </p:cNvPr>
          <p:cNvCxnSpPr/>
          <p:nvPr/>
        </p:nvCxnSpPr>
        <p:spPr>
          <a:xfrm flipH="1" flipV="1">
            <a:off x="6524081" y="1648474"/>
            <a:ext cx="3691635" cy="69160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recte 60">
            <a:extLst>
              <a:ext uri="{FF2B5EF4-FFF2-40B4-BE49-F238E27FC236}">
                <a16:creationId xmlns:a16="http://schemas.microsoft.com/office/drawing/2014/main" id="{3063FFD7-2932-2997-9CB4-AB4D0FB82FB8}"/>
              </a:ext>
            </a:extLst>
          </p:cNvPr>
          <p:cNvCxnSpPr/>
          <p:nvPr/>
        </p:nvCxnSpPr>
        <p:spPr>
          <a:xfrm flipV="1">
            <a:off x="2005781" y="1648474"/>
            <a:ext cx="3608438" cy="69160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recte 62">
            <a:extLst>
              <a:ext uri="{FF2B5EF4-FFF2-40B4-BE49-F238E27FC236}">
                <a16:creationId xmlns:a16="http://schemas.microsoft.com/office/drawing/2014/main" id="{ABA9B64A-6D0B-0D2E-63D6-E7249FF82B2F}"/>
              </a:ext>
            </a:extLst>
          </p:cNvPr>
          <p:cNvCxnSpPr>
            <a:cxnSpLocks/>
          </p:cNvCxnSpPr>
          <p:nvPr/>
        </p:nvCxnSpPr>
        <p:spPr>
          <a:xfrm flipH="1" flipV="1">
            <a:off x="2005781" y="2381500"/>
            <a:ext cx="7551075" cy="27786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 recte 64">
            <a:extLst>
              <a:ext uri="{FF2B5EF4-FFF2-40B4-BE49-F238E27FC236}">
                <a16:creationId xmlns:a16="http://schemas.microsoft.com/office/drawing/2014/main" id="{CD480F7E-C627-26BE-E986-2EE65DAFED21}"/>
              </a:ext>
            </a:extLst>
          </p:cNvPr>
          <p:cNvCxnSpPr>
            <a:cxnSpLocks/>
          </p:cNvCxnSpPr>
          <p:nvPr/>
        </p:nvCxnSpPr>
        <p:spPr>
          <a:xfrm flipV="1">
            <a:off x="2481154" y="1683320"/>
            <a:ext cx="3153803" cy="34420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recte 72">
            <a:extLst>
              <a:ext uri="{FF2B5EF4-FFF2-40B4-BE49-F238E27FC236}">
                <a16:creationId xmlns:a16="http://schemas.microsoft.com/office/drawing/2014/main" id="{67D26D12-F4EF-C2E2-90FE-BAEACC6D2AE1}"/>
              </a:ext>
            </a:extLst>
          </p:cNvPr>
          <p:cNvCxnSpPr/>
          <p:nvPr/>
        </p:nvCxnSpPr>
        <p:spPr>
          <a:xfrm flipV="1">
            <a:off x="6096000" y="3903406"/>
            <a:ext cx="14303" cy="13568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recte 75">
            <a:extLst>
              <a:ext uri="{FF2B5EF4-FFF2-40B4-BE49-F238E27FC236}">
                <a16:creationId xmlns:a16="http://schemas.microsoft.com/office/drawing/2014/main" id="{A98F086B-8F8E-069D-3356-AC59A90D3EA7}"/>
              </a:ext>
            </a:extLst>
          </p:cNvPr>
          <p:cNvCxnSpPr>
            <a:cxnSpLocks/>
          </p:cNvCxnSpPr>
          <p:nvPr/>
        </p:nvCxnSpPr>
        <p:spPr>
          <a:xfrm flipV="1">
            <a:off x="2544305" y="3134431"/>
            <a:ext cx="3316542" cy="199091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or recte 90">
            <a:extLst>
              <a:ext uri="{FF2B5EF4-FFF2-40B4-BE49-F238E27FC236}">
                <a16:creationId xmlns:a16="http://schemas.microsoft.com/office/drawing/2014/main" id="{A14812C0-8942-2145-957E-F4E0281136B3}"/>
              </a:ext>
            </a:extLst>
          </p:cNvPr>
          <p:cNvCxnSpPr/>
          <p:nvPr/>
        </p:nvCxnSpPr>
        <p:spPr>
          <a:xfrm>
            <a:off x="2544305" y="5104398"/>
            <a:ext cx="7008202" cy="542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QuadreDeText 2">
            <a:extLst>
              <a:ext uri="{FF2B5EF4-FFF2-40B4-BE49-F238E27FC236}">
                <a16:creationId xmlns:a16="http://schemas.microsoft.com/office/drawing/2014/main" id="{52290C09-B38D-5FB1-E132-A95945D68120}"/>
              </a:ext>
            </a:extLst>
          </p:cNvPr>
          <p:cNvSpPr txBox="1"/>
          <p:nvPr/>
        </p:nvSpPr>
        <p:spPr>
          <a:xfrm>
            <a:off x="7512884" y="275756"/>
            <a:ext cx="3570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El caso de los historiadores</a:t>
            </a:r>
            <a:endParaRPr lang="es-E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240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1C747-7D1E-2F2B-3646-D12EBE8A5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29CB20BC-0FE7-9E29-CDAD-756CC2E638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sp>
        <p:nvSpPr>
          <p:cNvPr id="4" name="QuadreDeText 3">
            <a:extLst>
              <a:ext uri="{FF2B5EF4-FFF2-40B4-BE49-F238E27FC236}">
                <a16:creationId xmlns:a16="http://schemas.microsoft.com/office/drawing/2014/main" id="{11703CC5-E703-0D9D-0066-3ED9DE48715E}"/>
              </a:ext>
            </a:extLst>
          </p:cNvPr>
          <p:cNvSpPr txBox="1"/>
          <p:nvPr/>
        </p:nvSpPr>
        <p:spPr>
          <a:xfrm>
            <a:off x="5388077" y="600695"/>
            <a:ext cx="5761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Fondo Jaume Vicens Vives</a:t>
            </a:r>
            <a:endParaRPr lang="es-E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Imatge 9">
            <a:extLst>
              <a:ext uri="{FF2B5EF4-FFF2-40B4-BE49-F238E27FC236}">
                <a16:creationId xmlns:a16="http://schemas.microsoft.com/office/drawing/2014/main" id="{A4D8AE5A-759B-52BA-C0A6-9C9E780B55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19" y="1503680"/>
            <a:ext cx="6393041" cy="4800600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1AEACDFE-1DF5-A741-685B-33DA64E3B8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021" y="1507838"/>
            <a:ext cx="3601905" cy="4796721"/>
          </a:xfrm>
          <a:prstGeom prst="rect">
            <a:avLst/>
          </a:prstGeom>
        </p:spPr>
      </p:pic>
      <p:sp>
        <p:nvSpPr>
          <p:cNvPr id="13" name="QuadreDeText 12">
            <a:extLst>
              <a:ext uri="{FF2B5EF4-FFF2-40B4-BE49-F238E27FC236}">
                <a16:creationId xmlns:a16="http://schemas.microsoft.com/office/drawing/2014/main" id="{1AE6AE78-8872-B4F9-58BB-C02E68EF562F}"/>
              </a:ext>
            </a:extLst>
          </p:cNvPr>
          <p:cNvSpPr txBox="1"/>
          <p:nvPr/>
        </p:nvSpPr>
        <p:spPr>
          <a:xfrm>
            <a:off x="7574874" y="6390640"/>
            <a:ext cx="40550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1600" dirty="0">
                <a:solidFill>
                  <a:schemeClr val="accent1">
                    <a:lumMod val="50000"/>
                  </a:schemeClr>
                </a:solidFill>
              </a:rPr>
              <a:t>Fotos: L. Moré</a:t>
            </a:r>
            <a:endParaRPr lang="es-ES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C60016CD-36A3-8CDC-5C40-3A55BEBB85FF}"/>
              </a:ext>
            </a:extLst>
          </p:cNvPr>
          <p:cNvSpPr txBox="1"/>
          <p:nvPr/>
        </p:nvSpPr>
        <p:spPr>
          <a:xfrm>
            <a:off x="3205315" y="6390640"/>
            <a:ext cx="5761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000" dirty="0" err="1">
                <a:solidFill>
                  <a:schemeClr val="accent1">
                    <a:lumMod val="50000"/>
                  </a:schemeClr>
                </a:solidFill>
              </a:rPr>
              <a:t>Dedicatorias</a:t>
            </a:r>
            <a:r>
              <a:rPr lang="ca-ES" sz="2000" dirty="0">
                <a:solidFill>
                  <a:schemeClr val="accent1">
                    <a:lumMod val="50000"/>
                  </a:schemeClr>
                </a:solidFill>
              </a:rPr>
              <a:t> de Joan Reglà y Pierre Vilar</a:t>
            </a:r>
            <a:endParaRPr lang="es-E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770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884A3-885F-800F-4AEC-BB487B602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5B9FE59A-4AE5-E2F0-2C8A-0A0AAAD62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sp>
        <p:nvSpPr>
          <p:cNvPr id="4" name="QuadreDeText 3">
            <a:extLst>
              <a:ext uri="{FF2B5EF4-FFF2-40B4-BE49-F238E27FC236}">
                <a16:creationId xmlns:a16="http://schemas.microsoft.com/office/drawing/2014/main" id="{B72F0778-C216-CE3B-3C84-BA10B3EED87C}"/>
              </a:ext>
            </a:extLst>
          </p:cNvPr>
          <p:cNvSpPr txBox="1"/>
          <p:nvPr/>
        </p:nvSpPr>
        <p:spPr>
          <a:xfrm>
            <a:off x="5388078" y="600695"/>
            <a:ext cx="5765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Fondo Pierre Vilar</a:t>
            </a:r>
            <a:endParaRPr lang="es-E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9247BE48-B60E-7809-05C6-01CAD507F6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6" y="1525422"/>
            <a:ext cx="3601905" cy="4796721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01E6DE77-CBE8-A4CD-406A-B3020F127D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045" y="1513841"/>
            <a:ext cx="3791989" cy="4794781"/>
          </a:xfrm>
          <a:prstGeom prst="rect">
            <a:avLst/>
          </a:prstGeom>
        </p:spPr>
      </p:pic>
      <p:pic>
        <p:nvPicPr>
          <p:cNvPr id="14" name="Imatge 13">
            <a:extLst>
              <a:ext uri="{FF2B5EF4-FFF2-40B4-BE49-F238E27FC236}">
                <a16:creationId xmlns:a16="http://schemas.microsoft.com/office/drawing/2014/main" id="{A8CD22A2-0BAB-32B6-B160-92BC2FDF8F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267" y="1503681"/>
            <a:ext cx="3466131" cy="4806419"/>
          </a:xfrm>
          <a:prstGeom prst="rect">
            <a:avLst/>
          </a:prstGeom>
        </p:spPr>
      </p:pic>
      <p:sp>
        <p:nvSpPr>
          <p:cNvPr id="15" name="QuadreDeText 14">
            <a:extLst>
              <a:ext uri="{FF2B5EF4-FFF2-40B4-BE49-F238E27FC236}">
                <a16:creationId xmlns:a16="http://schemas.microsoft.com/office/drawing/2014/main" id="{3413DCCE-C92B-93D8-7F70-BD39019EC691}"/>
              </a:ext>
            </a:extLst>
          </p:cNvPr>
          <p:cNvSpPr txBox="1"/>
          <p:nvPr/>
        </p:nvSpPr>
        <p:spPr>
          <a:xfrm>
            <a:off x="7790034" y="6390640"/>
            <a:ext cx="40550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1600" dirty="0">
                <a:solidFill>
                  <a:schemeClr val="accent1">
                    <a:lumMod val="50000"/>
                  </a:schemeClr>
                </a:solidFill>
              </a:rPr>
              <a:t>Fotos: L. Moré</a:t>
            </a:r>
            <a:endParaRPr lang="es-ES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0DE53444-24E2-0103-8F7B-46B0AB915FA3}"/>
              </a:ext>
            </a:extLst>
          </p:cNvPr>
          <p:cNvSpPr txBox="1"/>
          <p:nvPr/>
        </p:nvSpPr>
        <p:spPr>
          <a:xfrm>
            <a:off x="3205315" y="6390640"/>
            <a:ext cx="5761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000" dirty="0" err="1">
                <a:solidFill>
                  <a:schemeClr val="accent1">
                    <a:lumMod val="50000"/>
                  </a:schemeClr>
                </a:solidFill>
              </a:rPr>
              <a:t>Dedicatorias</a:t>
            </a:r>
            <a:r>
              <a:rPr lang="ca-ES" sz="2000" dirty="0">
                <a:solidFill>
                  <a:schemeClr val="accent1">
                    <a:lumMod val="50000"/>
                  </a:schemeClr>
                </a:solidFill>
              </a:rPr>
              <a:t> de Jordi Nadal, Joan Reglà y Vicens Vives</a:t>
            </a:r>
            <a:endParaRPr lang="es-E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98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7E1D8-22F2-8EC8-D36B-CFD3FFA6B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67671095-74E0-F4EF-88CF-611CE098D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sp>
        <p:nvSpPr>
          <p:cNvPr id="4" name="QuadreDeText 3">
            <a:extLst>
              <a:ext uri="{FF2B5EF4-FFF2-40B4-BE49-F238E27FC236}">
                <a16:creationId xmlns:a16="http://schemas.microsoft.com/office/drawing/2014/main" id="{EA1FC86A-235D-00DA-1EC0-01A4486CCCA3}"/>
              </a:ext>
            </a:extLst>
          </p:cNvPr>
          <p:cNvSpPr txBox="1"/>
          <p:nvPr/>
        </p:nvSpPr>
        <p:spPr>
          <a:xfrm>
            <a:off x="5388077" y="600695"/>
            <a:ext cx="5761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Fondo Joan Reglà</a:t>
            </a:r>
            <a:endParaRPr lang="es-E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117F14E5-CD95-C3C1-5CB4-4815ECA4BA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07" y="1514071"/>
            <a:ext cx="6393041" cy="4800600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F37ACEAF-D8A5-C4F7-8EA4-AA3BA6B07A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949" y="1503911"/>
            <a:ext cx="3328416" cy="4806419"/>
          </a:xfrm>
          <a:prstGeom prst="rect">
            <a:avLst/>
          </a:prstGeom>
        </p:spPr>
      </p:pic>
      <p:sp>
        <p:nvSpPr>
          <p:cNvPr id="11" name="QuadreDeText 10">
            <a:extLst>
              <a:ext uri="{FF2B5EF4-FFF2-40B4-BE49-F238E27FC236}">
                <a16:creationId xmlns:a16="http://schemas.microsoft.com/office/drawing/2014/main" id="{CF237259-7653-2DA4-17D7-D37D52E33A71}"/>
              </a:ext>
            </a:extLst>
          </p:cNvPr>
          <p:cNvSpPr txBox="1"/>
          <p:nvPr/>
        </p:nvSpPr>
        <p:spPr>
          <a:xfrm>
            <a:off x="7080029" y="6390640"/>
            <a:ext cx="40550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1600" dirty="0">
                <a:solidFill>
                  <a:schemeClr val="accent1">
                    <a:lumMod val="50000"/>
                  </a:schemeClr>
                </a:solidFill>
              </a:rPr>
              <a:t>Fotos: L. Moré</a:t>
            </a:r>
            <a:endParaRPr lang="es-ES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4B47050B-9F55-081B-C57E-8C1370E3AD50}"/>
              </a:ext>
            </a:extLst>
          </p:cNvPr>
          <p:cNvSpPr txBox="1"/>
          <p:nvPr/>
        </p:nvSpPr>
        <p:spPr>
          <a:xfrm>
            <a:off x="3205315" y="6390640"/>
            <a:ext cx="5761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000" dirty="0" err="1">
                <a:solidFill>
                  <a:schemeClr val="accent1">
                    <a:lumMod val="50000"/>
                  </a:schemeClr>
                </a:solidFill>
              </a:rPr>
              <a:t>Dedicatorias</a:t>
            </a:r>
            <a:r>
              <a:rPr lang="ca-ES" sz="2000" dirty="0">
                <a:solidFill>
                  <a:schemeClr val="accent1">
                    <a:lumMod val="50000"/>
                  </a:schemeClr>
                </a:solidFill>
              </a:rPr>
              <a:t> de Jordi Nadal y Jaume Vicens Vives</a:t>
            </a:r>
            <a:endParaRPr lang="es-E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475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815A3-AEB0-5C3B-EAF2-ACFF310EE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A9DD2D1E-7A2F-7EAA-5A3F-74D6D68DF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sp>
        <p:nvSpPr>
          <p:cNvPr id="4" name="QuadreDeText 3">
            <a:extLst>
              <a:ext uri="{FF2B5EF4-FFF2-40B4-BE49-F238E27FC236}">
                <a16:creationId xmlns:a16="http://schemas.microsoft.com/office/drawing/2014/main" id="{45BCDDC9-1990-3722-01A8-ED0789C1A697}"/>
              </a:ext>
            </a:extLst>
          </p:cNvPr>
          <p:cNvSpPr txBox="1"/>
          <p:nvPr/>
        </p:nvSpPr>
        <p:spPr>
          <a:xfrm>
            <a:off x="5388077" y="600695"/>
            <a:ext cx="5761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Fondo Joan </a:t>
            </a:r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Ferraté</a:t>
            </a:r>
            <a:endParaRPr lang="es-E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EC7BAD42-A9FF-9BE1-AFFC-7186EB8E80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872" y="1503681"/>
            <a:ext cx="3815265" cy="4804479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E28288A6-2B97-155B-640B-CC9CD2AC3D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135" y="1493529"/>
            <a:ext cx="3549535" cy="4804479"/>
          </a:xfrm>
          <a:prstGeom prst="rect">
            <a:avLst/>
          </a:prstGeom>
        </p:spPr>
      </p:pic>
      <p:sp>
        <p:nvSpPr>
          <p:cNvPr id="7" name="QuadreDeText 6">
            <a:extLst>
              <a:ext uri="{FF2B5EF4-FFF2-40B4-BE49-F238E27FC236}">
                <a16:creationId xmlns:a16="http://schemas.microsoft.com/office/drawing/2014/main" id="{CB000D19-5C9F-E423-F538-7DE2E08AD2C2}"/>
              </a:ext>
            </a:extLst>
          </p:cNvPr>
          <p:cNvSpPr txBox="1"/>
          <p:nvPr/>
        </p:nvSpPr>
        <p:spPr>
          <a:xfrm>
            <a:off x="6359266" y="6390640"/>
            <a:ext cx="40550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1600" dirty="0">
                <a:solidFill>
                  <a:schemeClr val="accent1">
                    <a:lumMod val="50000"/>
                  </a:schemeClr>
                </a:solidFill>
              </a:rPr>
              <a:t>Fotos: L. Moré</a:t>
            </a:r>
            <a:endParaRPr lang="es-ES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QuadreDeText 7">
            <a:extLst>
              <a:ext uri="{FF2B5EF4-FFF2-40B4-BE49-F238E27FC236}">
                <a16:creationId xmlns:a16="http://schemas.microsoft.com/office/drawing/2014/main" id="{827F862D-A85C-C706-DB82-AC314C8AD157}"/>
              </a:ext>
            </a:extLst>
          </p:cNvPr>
          <p:cNvSpPr txBox="1"/>
          <p:nvPr/>
        </p:nvSpPr>
        <p:spPr>
          <a:xfrm>
            <a:off x="3205315" y="6390640"/>
            <a:ext cx="5761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000" dirty="0" err="1">
                <a:solidFill>
                  <a:schemeClr val="accent1">
                    <a:lumMod val="50000"/>
                  </a:schemeClr>
                </a:solidFill>
              </a:rPr>
              <a:t>Dedicatorias</a:t>
            </a:r>
            <a:r>
              <a:rPr lang="ca-ES" sz="2000" dirty="0">
                <a:solidFill>
                  <a:schemeClr val="accent1">
                    <a:lumMod val="50000"/>
                  </a:schemeClr>
                </a:solidFill>
              </a:rPr>
              <a:t> de J. Gil de Biedma y J. V. Foix</a:t>
            </a:r>
            <a:endParaRPr lang="es-E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167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0FB57-C9BB-36D4-9BD9-166851F6D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B6B16E4A-1061-FFE7-D54C-4C79F44086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sp>
        <p:nvSpPr>
          <p:cNvPr id="4" name="QuadreDeText 3">
            <a:extLst>
              <a:ext uri="{FF2B5EF4-FFF2-40B4-BE49-F238E27FC236}">
                <a16:creationId xmlns:a16="http://schemas.microsoft.com/office/drawing/2014/main" id="{B5C22308-DB04-98FD-EF56-B9FB806AF625}"/>
              </a:ext>
            </a:extLst>
          </p:cNvPr>
          <p:cNvSpPr txBox="1"/>
          <p:nvPr/>
        </p:nvSpPr>
        <p:spPr>
          <a:xfrm>
            <a:off x="5388077" y="600695"/>
            <a:ext cx="5756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Fondo P. i A. Bertrana</a:t>
            </a:r>
            <a:endParaRPr lang="es-E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tge 7">
            <a:extLst>
              <a:ext uri="{FF2B5EF4-FFF2-40B4-BE49-F238E27FC236}">
                <a16:creationId xmlns:a16="http://schemas.microsoft.com/office/drawing/2014/main" id="{E84E62F4-4CB1-36F2-295D-887B512232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187" y="1503680"/>
            <a:ext cx="6393041" cy="4800600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08D4A80E-1333-2FA0-829C-EE70372A91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6" y="1503680"/>
            <a:ext cx="3809445" cy="4800600"/>
          </a:xfrm>
          <a:prstGeom prst="rect">
            <a:avLst/>
          </a:prstGeom>
        </p:spPr>
      </p:pic>
      <p:sp>
        <p:nvSpPr>
          <p:cNvPr id="11" name="QuadreDeText 10">
            <a:extLst>
              <a:ext uri="{FF2B5EF4-FFF2-40B4-BE49-F238E27FC236}">
                <a16:creationId xmlns:a16="http://schemas.microsoft.com/office/drawing/2014/main" id="{8ADF1D33-90D5-BCE3-A5D6-DE4C93849F47}"/>
              </a:ext>
            </a:extLst>
          </p:cNvPr>
          <p:cNvSpPr txBox="1"/>
          <p:nvPr/>
        </p:nvSpPr>
        <p:spPr>
          <a:xfrm>
            <a:off x="7800796" y="6390640"/>
            <a:ext cx="40550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1600" dirty="0">
                <a:solidFill>
                  <a:schemeClr val="accent1">
                    <a:lumMod val="50000"/>
                  </a:schemeClr>
                </a:solidFill>
              </a:rPr>
              <a:t>Fotos: L. Moré</a:t>
            </a:r>
            <a:endParaRPr lang="es-ES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8251D505-47CE-1FD1-5422-1A19B4698F21}"/>
              </a:ext>
            </a:extLst>
          </p:cNvPr>
          <p:cNvSpPr txBox="1"/>
          <p:nvPr/>
        </p:nvSpPr>
        <p:spPr>
          <a:xfrm>
            <a:off x="1052053" y="6390640"/>
            <a:ext cx="9045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000" dirty="0" err="1">
                <a:solidFill>
                  <a:schemeClr val="accent1">
                    <a:lumMod val="50000"/>
                  </a:schemeClr>
                </a:solidFill>
              </a:rPr>
              <a:t>Dedicatoria</a:t>
            </a:r>
            <a:r>
              <a:rPr lang="ca-ES" sz="2000" dirty="0">
                <a:solidFill>
                  <a:schemeClr val="accent1">
                    <a:lumMod val="50000"/>
                  </a:schemeClr>
                </a:solidFill>
              </a:rPr>
              <a:t> de Joan Draper para </a:t>
            </a:r>
            <a:r>
              <a:rPr lang="ca-ES" sz="2000" dirty="0" err="1">
                <a:solidFill>
                  <a:schemeClr val="accent1">
                    <a:lumMod val="50000"/>
                  </a:schemeClr>
                </a:solidFill>
              </a:rPr>
              <a:t>Prudenci</a:t>
            </a:r>
            <a:r>
              <a:rPr lang="ca-ES" sz="2000" dirty="0">
                <a:solidFill>
                  <a:schemeClr val="accent1">
                    <a:lumMod val="50000"/>
                  </a:schemeClr>
                </a:solidFill>
              </a:rPr>
              <a:t> y de M. </a:t>
            </a:r>
            <a:r>
              <a:rPr lang="ca-ES" sz="2000" dirty="0" err="1">
                <a:solidFill>
                  <a:schemeClr val="accent1">
                    <a:lumMod val="50000"/>
                  </a:schemeClr>
                </a:solidFill>
              </a:rPr>
              <a:t>Luz</a:t>
            </a:r>
            <a:r>
              <a:rPr lang="ca-ES" sz="2000" dirty="0">
                <a:solidFill>
                  <a:schemeClr val="accent1">
                    <a:lumMod val="50000"/>
                  </a:schemeClr>
                </a:solidFill>
              </a:rPr>
              <a:t> Morales para Aurora</a:t>
            </a:r>
            <a:endParaRPr lang="es-E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732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CC7AE-7E5D-9701-04C1-6E9A4796B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515C8E71-638C-9B92-EB7D-42C19C052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sp>
        <p:nvSpPr>
          <p:cNvPr id="4" name="QuadreDeText 3">
            <a:extLst>
              <a:ext uri="{FF2B5EF4-FFF2-40B4-BE49-F238E27FC236}">
                <a16:creationId xmlns:a16="http://schemas.microsoft.com/office/drawing/2014/main" id="{F338604B-533C-0438-386B-8ECE9024F762}"/>
              </a:ext>
            </a:extLst>
          </p:cNvPr>
          <p:cNvSpPr txBox="1"/>
          <p:nvPr/>
        </p:nvSpPr>
        <p:spPr>
          <a:xfrm>
            <a:off x="4676775" y="600695"/>
            <a:ext cx="6473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Biblioteca Josep Pla (Palafrugell)</a:t>
            </a:r>
            <a:endParaRPr lang="es-E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F129D594-83D7-5CB4-A85C-F853D836CF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230" y="1783768"/>
            <a:ext cx="3168548" cy="4526128"/>
          </a:xfrm>
          <a:prstGeom prst="rect">
            <a:avLst/>
          </a:prstGeom>
        </p:spPr>
      </p:pic>
      <p:pic>
        <p:nvPicPr>
          <p:cNvPr id="8" name="Imatge 7">
            <a:extLst>
              <a:ext uri="{FF2B5EF4-FFF2-40B4-BE49-F238E27FC236}">
                <a16:creationId xmlns:a16="http://schemas.microsoft.com/office/drawing/2014/main" id="{AF79569E-01C3-5392-9B9C-95AFFE8F5D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568" y="1265372"/>
            <a:ext cx="3955694" cy="5056632"/>
          </a:xfrm>
          <a:prstGeom prst="rect">
            <a:avLst/>
          </a:prstGeom>
        </p:spPr>
      </p:pic>
      <p:sp>
        <p:nvSpPr>
          <p:cNvPr id="9" name="QuadreDeText 8">
            <a:extLst>
              <a:ext uri="{FF2B5EF4-FFF2-40B4-BE49-F238E27FC236}">
                <a16:creationId xmlns:a16="http://schemas.microsoft.com/office/drawing/2014/main" id="{752A05DE-A00B-D676-A092-0D5878879A40}"/>
              </a:ext>
            </a:extLst>
          </p:cNvPr>
          <p:cNvSpPr txBox="1"/>
          <p:nvPr/>
        </p:nvSpPr>
        <p:spPr>
          <a:xfrm>
            <a:off x="7536264" y="6390640"/>
            <a:ext cx="2878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1600" dirty="0">
                <a:solidFill>
                  <a:schemeClr val="accent1">
                    <a:lumMod val="50000"/>
                  </a:schemeClr>
                </a:solidFill>
              </a:rPr>
              <a:t>Fotos: M. Vergés</a:t>
            </a:r>
            <a:endParaRPr lang="es-ES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QuadreDeText 9">
            <a:extLst>
              <a:ext uri="{FF2B5EF4-FFF2-40B4-BE49-F238E27FC236}">
                <a16:creationId xmlns:a16="http://schemas.microsoft.com/office/drawing/2014/main" id="{68425169-F933-3723-4422-7BF606222A72}"/>
              </a:ext>
            </a:extLst>
          </p:cNvPr>
          <p:cNvSpPr txBox="1"/>
          <p:nvPr/>
        </p:nvSpPr>
        <p:spPr>
          <a:xfrm>
            <a:off x="3205315" y="6390640"/>
            <a:ext cx="5761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000" dirty="0" err="1">
                <a:solidFill>
                  <a:schemeClr val="accent1">
                    <a:lumMod val="50000"/>
                  </a:schemeClr>
                </a:solidFill>
              </a:rPr>
              <a:t>Anotación</a:t>
            </a:r>
            <a:r>
              <a:rPr lang="ca-ES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2000" dirty="0" err="1">
                <a:solidFill>
                  <a:schemeClr val="accent1">
                    <a:lumMod val="50000"/>
                  </a:schemeClr>
                </a:solidFill>
              </a:rPr>
              <a:t>autógrafa</a:t>
            </a:r>
            <a:r>
              <a:rPr lang="ca-ES" sz="2000" dirty="0">
                <a:solidFill>
                  <a:schemeClr val="accent1">
                    <a:lumMod val="50000"/>
                  </a:schemeClr>
                </a:solidFill>
              </a:rPr>
              <a:t> y carta de Manuel Duran</a:t>
            </a:r>
            <a:endParaRPr lang="es-E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056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0C348AEC-4F44-9EB0-F338-34D4E0FF90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0" y="1994337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es-ES" sz="48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LAS DEDICATORIAS DE FONDOS ESPECIALES COMO FUENTES PARA LA INVESTIGACIÓN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048257AF-3D00-DD6C-073C-9EA7DAA0F9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5850" y="4857749"/>
            <a:ext cx="10058400" cy="1439145"/>
          </a:xfrm>
        </p:spPr>
        <p:txBody>
          <a:bodyPr/>
          <a:lstStyle/>
          <a:p>
            <a:pPr algn="r"/>
            <a:r>
              <a:rPr lang="ca-ES" dirty="0">
                <a:solidFill>
                  <a:schemeClr val="accent1">
                    <a:lumMod val="50000"/>
                  </a:schemeClr>
                </a:solidFill>
              </a:rPr>
              <a:t>Laura Moré Melguizo</a:t>
            </a:r>
          </a:p>
          <a:p>
            <a:pPr algn="r"/>
            <a:r>
              <a:rPr lang="ca-ES" dirty="0">
                <a:solidFill>
                  <a:schemeClr val="accent1">
                    <a:lumMod val="50000"/>
                  </a:schemeClr>
                </a:solidFill>
              </a:rPr>
              <a:t>Universitat de Girona</a:t>
            </a:r>
          </a:p>
          <a:p>
            <a:pPr algn="r"/>
            <a:r>
              <a:rPr lang="ca-ES" dirty="0">
                <a:solidFill>
                  <a:schemeClr val="accent1">
                    <a:lumMod val="50000"/>
                  </a:schemeClr>
                </a:solidFill>
              </a:rPr>
              <a:t>Barcelona, 16 y 17 de abril de 2026</a:t>
            </a:r>
            <a:endParaRPr lang="es-E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Imatge 4">
            <a:extLst>
              <a:ext uri="{FF2B5EF4-FFF2-40B4-BE49-F238E27FC236}">
                <a16:creationId xmlns:a16="http://schemas.microsoft.com/office/drawing/2014/main" id="{65000BF1-1340-57E1-6A21-7D31C8744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798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E6EB5-A200-DA29-01C7-254995469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9F020D94-40C5-8E7F-98AB-438848E9D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pic>
        <p:nvPicPr>
          <p:cNvPr id="4" name="Imatge 3">
            <a:extLst>
              <a:ext uri="{FF2B5EF4-FFF2-40B4-BE49-F238E27FC236}">
                <a16:creationId xmlns:a16="http://schemas.microsoft.com/office/drawing/2014/main" id="{FB3E98A2-1A3B-2CCB-170D-29CE9C00B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036" y="1464239"/>
            <a:ext cx="3312899" cy="4800600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id="{21F4D2F1-DB2D-019D-1DFF-F9C9DAD7CA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732" y="1509013"/>
            <a:ext cx="4240045" cy="4796721"/>
          </a:xfrm>
          <a:prstGeom prst="rect">
            <a:avLst/>
          </a:prstGeom>
        </p:spPr>
      </p:pic>
      <p:sp>
        <p:nvSpPr>
          <p:cNvPr id="7" name="QuadreDeText 6">
            <a:extLst>
              <a:ext uri="{FF2B5EF4-FFF2-40B4-BE49-F238E27FC236}">
                <a16:creationId xmlns:a16="http://schemas.microsoft.com/office/drawing/2014/main" id="{5045A72D-24AB-5840-FBC6-4E04751AC141}"/>
              </a:ext>
            </a:extLst>
          </p:cNvPr>
          <p:cNvSpPr txBox="1"/>
          <p:nvPr/>
        </p:nvSpPr>
        <p:spPr>
          <a:xfrm>
            <a:off x="8495071" y="6390312"/>
            <a:ext cx="23638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1600" dirty="0">
                <a:solidFill>
                  <a:schemeClr val="accent1">
                    <a:lumMod val="50000"/>
                  </a:schemeClr>
                </a:solidFill>
              </a:rPr>
              <a:t>Foto: P. Expósito</a:t>
            </a:r>
            <a:endParaRPr lang="es-ES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QuadreDeText 7">
            <a:extLst>
              <a:ext uri="{FF2B5EF4-FFF2-40B4-BE49-F238E27FC236}">
                <a16:creationId xmlns:a16="http://schemas.microsoft.com/office/drawing/2014/main" id="{9F855C74-5553-86BB-A7D2-250863E7D617}"/>
              </a:ext>
            </a:extLst>
          </p:cNvPr>
          <p:cNvSpPr txBox="1"/>
          <p:nvPr/>
        </p:nvSpPr>
        <p:spPr>
          <a:xfrm>
            <a:off x="1068908" y="6390640"/>
            <a:ext cx="20184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600" dirty="0">
                <a:solidFill>
                  <a:schemeClr val="accent1">
                    <a:lumMod val="50000"/>
                  </a:schemeClr>
                </a:solidFill>
              </a:rPr>
              <a:t>Foto: L. Moré</a:t>
            </a:r>
            <a:endParaRPr lang="es-ES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QuadreDeText 8">
            <a:extLst>
              <a:ext uri="{FF2B5EF4-FFF2-40B4-BE49-F238E27FC236}">
                <a16:creationId xmlns:a16="http://schemas.microsoft.com/office/drawing/2014/main" id="{48BF39D7-A030-3DF3-BE3D-36728255FA8A}"/>
              </a:ext>
            </a:extLst>
          </p:cNvPr>
          <p:cNvSpPr txBox="1"/>
          <p:nvPr/>
        </p:nvSpPr>
        <p:spPr>
          <a:xfrm>
            <a:off x="4669515" y="605216"/>
            <a:ext cx="6474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Fondo M. Lluïsa Borràs</a:t>
            </a:r>
            <a:endParaRPr lang="es-E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id="{9B004DA8-DB14-6B5A-F630-6F03D084DD60}"/>
              </a:ext>
            </a:extLst>
          </p:cNvPr>
          <p:cNvSpPr txBox="1"/>
          <p:nvPr/>
        </p:nvSpPr>
        <p:spPr>
          <a:xfrm>
            <a:off x="3205315" y="6390640"/>
            <a:ext cx="5761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000" dirty="0" err="1">
                <a:solidFill>
                  <a:schemeClr val="accent1">
                    <a:lumMod val="50000"/>
                  </a:schemeClr>
                </a:solidFill>
              </a:rPr>
              <a:t>Dedicatorias</a:t>
            </a:r>
            <a:r>
              <a:rPr lang="ca-ES" sz="2000" dirty="0">
                <a:solidFill>
                  <a:schemeClr val="accent1">
                    <a:lumMod val="50000"/>
                  </a:schemeClr>
                </a:solidFill>
              </a:rPr>
              <a:t> de Miró y Roland </a:t>
            </a:r>
            <a:r>
              <a:rPr lang="ca-ES" sz="2000" dirty="0" err="1">
                <a:solidFill>
                  <a:schemeClr val="accent1">
                    <a:lumMod val="50000"/>
                  </a:schemeClr>
                </a:solidFill>
              </a:rPr>
              <a:t>Penrose</a:t>
            </a:r>
            <a:endParaRPr lang="es-E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3064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C29B7-3557-9A36-FEDD-4463033CD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7FBF0F68-3EF7-6048-3B73-3D33EBC4A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sp>
        <p:nvSpPr>
          <p:cNvPr id="3" name="QuadreDeText 2">
            <a:extLst>
              <a:ext uri="{FF2B5EF4-FFF2-40B4-BE49-F238E27FC236}">
                <a16:creationId xmlns:a16="http://schemas.microsoft.com/office/drawing/2014/main" id="{BE900225-6322-9DE4-8A6E-003790EFD688}"/>
              </a:ext>
            </a:extLst>
          </p:cNvPr>
          <p:cNvSpPr txBox="1"/>
          <p:nvPr/>
        </p:nvSpPr>
        <p:spPr>
          <a:xfrm>
            <a:off x="4669515" y="546224"/>
            <a:ext cx="6465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Fondo M. Lluïsa Borràs</a:t>
            </a:r>
            <a:endParaRPr lang="es-E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Imatge 4">
            <a:extLst>
              <a:ext uri="{FF2B5EF4-FFF2-40B4-BE49-F238E27FC236}">
                <a16:creationId xmlns:a16="http://schemas.microsoft.com/office/drawing/2014/main" id="{DBEF1BF7-DD16-8611-487E-24CEBE41E7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944" y="1259843"/>
            <a:ext cx="4512310" cy="5311013"/>
          </a:xfrm>
          <a:prstGeom prst="rect">
            <a:avLst/>
          </a:prstGeom>
        </p:spPr>
      </p:pic>
      <p:sp>
        <p:nvSpPr>
          <p:cNvPr id="6" name="QuadreDeText 5">
            <a:extLst>
              <a:ext uri="{FF2B5EF4-FFF2-40B4-BE49-F238E27FC236}">
                <a16:creationId xmlns:a16="http://schemas.microsoft.com/office/drawing/2014/main" id="{451A81BC-BFD1-6C62-9928-7C5B94F44614}"/>
              </a:ext>
            </a:extLst>
          </p:cNvPr>
          <p:cNvSpPr txBox="1"/>
          <p:nvPr/>
        </p:nvSpPr>
        <p:spPr>
          <a:xfrm>
            <a:off x="9308675" y="6232302"/>
            <a:ext cx="19005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600" dirty="0">
                <a:solidFill>
                  <a:schemeClr val="accent1">
                    <a:lumMod val="50000"/>
                  </a:schemeClr>
                </a:solidFill>
              </a:rPr>
              <a:t>Foto: P. Expósito</a:t>
            </a:r>
            <a:endParaRPr lang="es-ES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id="{0BC5F70E-1372-6448-F976-D0D78A00F351}"/>
              </a:ext>
            </a:extLst>
          </p:cNvPr>
          <p:cNvSpPr txBox="1"/>
          <p:nvPr/>
        </p:nvSpPr>
        <p:spPr>
          <a:xfrm>
            <a:off x="330493" y="5881352"/>
            <a:ext cx="4225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000" dirty="0" err="1">
                <a:solidFill>
                  <a:schemeClr val="accent1">
                    <a:lumMod val="50000"/>
                  </a:schemeClr>
                </a:solidFill>
              </a:rPr>
              <a:t>Dedicatoria</a:t>
            </a:r>
            <a:r>
              <a:rPr lang="ca-ES" sz="2000" dirty="0">
                <a:solidFill>
                  <a:schemeClr val="accent1">
                    <a:lumMod val="50000"/>
                  </a:schemeClr>
                </a:solidFill>
              </a:rPr>
              <a:t> de Antoni Tàpies</a:t>
            </a:r>
            <a:endParaRPr lang="es-E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7070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CB2BB-30F9-965C-D4F8-EB24BAFBE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F8BA06AC-4F70-0BE5-6CB8-29C331155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sp>
        <p:nvSpPr>
          <p:cNvPr id="3" name="QuadreDeText 2">
            <a:extLst>
              <a:ext uri="{FF2B5EF4-FFF2-40B4-BE49-F238E27FC236}">
                <a16:creationId xmlns:a16="http://schemas.microsoft.com/office/drawing/2014/main" id="{8653A8F3-838B-B914-9277-2532CF830A7B}"/>
              </a:ext>
            </a:extLst>
          </p:cNvPr>
          <p:cNvSpPr txBox="1"/>
          <p:nvPr/>
        </p:nvSpPr>
        <p:spPr>
          <a:xfrm>
            <a:off x="4669515" y="546224"/>
            <a:ext cx="6465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Conclusiones</a:t>
            </a:r>
            <a:endParaRPr lang="es-E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id="{A8890610-97E8-F919-C243-74648D38285A}"/>
              </a:ext>
            </a:extLst>
          </p:cNvPr>
          <p:cNvSpPr txBox="1"/>
          <p:nvPr/>
        </p:nvSpPr>
        <p:spPr>
          <a:xfrm>
            <a:off x="1781175" y="2019300"/>
            <a:ext cx="86677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Fuentes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primarias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para la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investigación</a:t>
            </a:r>
            <a:endParaRPr lang="ca-ES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Permiten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múltiples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estudios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diferentes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aproximaciones</a:t>
            </a:r>
            <a:endParaRPr lang="ca-ES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Testimonios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relación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(a veces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únicos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Pseudo-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correspondencia</a:t>
            </a:r>
            <a:endParaRPr lang="ca-ES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Curiosidades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tesoros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escondidos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en los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ejemplares</a:t>
            </a:r>
            <a:endParaRPr lang="ca-ES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Invitación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a una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nueva</a:t>
            </a:r>
            <a:r>
              <a:rPr lang="ca-ES" sz="2800">
                <a:solidFill>
                  <a:schemeClr val="accent1">
                    <a:lumMod val="50000"/>
                  </a:schemeClr>
                </a:solidFill>
              </a:rPr>
              <a:t> mirada</a:t>
            </a:r>
            <a:endParaRPr lang="es-E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022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63B7A-9A8D-0C62-8191-1B1E1287A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3ED298BC-F7F0-9F68-CFA2-F5400CBD9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sp>
        <p:nvSpPr>
          <p:cNvPr id="3" name="QuadreDeText 2">
            <a:extLst>
              <a:ext uri="{FF2B5EF4-FFF2-40B4-BE49-F238E27FC236}">
                <a16:creationId xmlns:a16="http://schemas.microsoft.com/office/drawing/2014/main" id="{5AE8AA3A-8EE3-210D-7E66-A6404BD9169F}"/>
              </a:ext>
            </a:extLst>
          </p:cNvPr>
          <p:cNvSpPr txBox="1"/>
          <p:nvPr/>
        </p:nvSpPr>
        <p:spPr>
          <a:xfrm>
            <a:off x="1052052" y="1986116"/>
            <a:ext cx="10087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Muchas</a:t>
            </a:r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gracias</a:t>
            </a:r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 por </a:t>
            </a:r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atención</a:t>
            </a:r>
            <a:endParaRPr lang="es-E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id="{F969BA8A-80DF-5D58-0FDC-62AD538D5229}"/>
              </a:ext>
            </a:extLst>
          </p:cNvPr>
          <p:cNvSpPr txBox="1"/>
          <p:nvPr/>
        </p:nvSpPr>
        <p:spPr>
          <a:xfrm>
            <a:off x="3893567" y="3429000"/>
            <a:ext cx="57912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https://fonsespecials.udg.edu/</a:t>
            </a:r>
            <a:endParaRPr lang="es-ES" sz="2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ES" sz="2400" dirty="0">
                <a:solidFill>
                  <a:schemeClr val="accent1">
                    <a:lumMod val="50000"/>
                  </a:schemeClr>
                </a:solidFill>
                <a:hlinkClick r:id="rId4"/>
              </a:rPr>
              <a:t>fonsespecials@udg.edu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6" name="Gràfic 5" descr="World with solid fill">
            <a:extLst>
              <a:ext uri="{FF2B5EF4-FFF2-40B4-BE49-F238E27FC236}">
                <a16:creationId xmlns:a16="http://schemas.microsoft.com/office/drawing/2014/main" id="{1BD66C3F-C406-40FD-2732-E83DB1FB12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36369" y="3387298"/>
            <a:ext cx="457200" cy="457200"/>
          </a:xfrm>
          <a:prstGeom prst="rect">
            <a:avLst/>
          </a:prstGeom>
        </p:spPr>
      </p:pic>
      <p:pic>
        <p:nvPicPr>
          <p:cNvPr id="8" name="Gràfic 7" descr="Envelope with solid fill">
            <a:extLst>
              <a:ext uri="{FF2B5EF4-FFF2-40B4-BE49-F238E27FC236}">
                <a16:creationId xmlns:a16="http://schemas.microsoft.com/office/drawing/2014/main" id="{0B7A256F-6550-A2AA-9C9E-1DCA5F3CEE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70990" y="375601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729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D0941C43-DC1E-CA3B-EA41-E40B79EFD1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24174365-B956-4210-38F5-C353E68B41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42" y="1783917"/>
            <a:ext cx="11162363" cy="450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021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4DFAE-AD8E-6B6B-9312-44737EC29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5D15F750-F3C0-92C1-0188-2EF9BEEC5C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sp>
        <p:nvSpPr>
          <p:cNvPr id="6" name="Rectangle: cantonades arrodonides 5">
            <a:extLst>
              <a:ext uri="{FF2B5EF4-FFF2-40B4-BE49-F238E27FC236}">
                <a16:creationId xmlns:a16="http://schemas.microsoft.com/office/drawing/2014/main" id="{E19A3D8D-5F49-FC27-8D2D-F9EA085C62F4}"/>
              </a:ext>
            </a:extLst>
          </p:cNvPr>
          <p:cNvSpPr/>
          <p:nvPr/>
        </p:nvSpPr>
        <p:spPr>
          <a:xfrm>
            <a:off x="1061884" y="1976284"/>
            <a:ext cx="4296697" cy="4424516"/>
          </a:xfrm>
          <a:prstGeom prst="roundRect">
            <a:avLst/>
          </a:prstGeom>
          <a:solidFill>
            <a:srgbClr val="FFC000">
              <a:alpha val="3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angle: cantonades arrodonides 6">
            <a:extLst>
              <a:ext uri="{FF2B5EF4-FFF2-40B4-BE49-F238E27FC236}">
                <a16:creationId xmlns:a16="http://schemas.microsoft.com/office/drawing/2014/main" id="{29619223-4B00-9C56-6305-29C9E9B412E0}"/>
              </a:ext>
            </a:extLst>
          </p:cNvPr>
          <p:cNvSpPr/>
          <p:nvPr/>
        </p:nvSpPr>
        <p:spPr>
          <a:xfrm>
            <a:off x="6838337" y="1976284"/>
            <a:ext cx="4296697" cy="4424516"/>
          </a:xfrm>
          <a:prstGeom prst="roundRect">
            <a:avLst/>
          </a:prstGeom>
          <a:solidFill>
            <a:srgbClr val="00B0F0">
              <a:alpha val="3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QuadreDeText 7">
            <a:extLst>
              <a:ext uri="{FF2B5EF4-FFF2-40B4-BE49-F238E27FC236}">
                <a16:creationId xmlns:a16="http://schemas.microsoft.com/office/drawing/2014/main" id="{4F268C45-F451-D06E-1924-A91ECD2BA883}"/>
              </a:ext>
            </a:extLst>
          </p:cNvPr>
          <p:cNvSpPr txBox="1"/>
          <p:nvPr/>
        </p:nvSpPr>
        <p:spPr>
          <a:xfrm>
            <a:off x="1440425" y="2728451"/>
            <a:ext cx="35396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dirty="0" err="1">
                <a:solidFill>
                  <a:schemeClr val="accent1">
                    <a:lumMod val="50000"/>
                  </a:schemeClr>
                </a:solidFill>
              </a:rPr>
              <a:t>Impresas</a:t>
            </a:r>
            <a:r>
              <a:rPr lang="ca-ES" sz="3200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a-ES" sz="3200" dirty="0">
                <a:solidFill>
                  <a:schemeClr val="accent1">
                    <a:lumMod val="50000"/>
                  </a:schemeClr>
                </a:solidFill>
              </a:rPr>
              <a:t>En </a:t>
            </a:r>
            <a:r>
              <a:rPr lang="ca-ES" sz="3200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ca-ES" sz="3200" dirty="0">
                <a:solidFill>
                  <a:schemeClr val="accent1">
                    <a:lumMod val="50000"/>
                  </a:schemeClr>
                </a:solidFill>
              </a:rPr>
              <a:t> los </a:t>
            </a:r>
            <a:r>
              <a:rPr lang="ca-ES" sz="3200" dirty="0" err="1">
                <a:solidFill>
                  <a:schemeClr val="accent1">
                    <a:lumMod val="50000"/>
                  </a:schemeClr>
                </a:solidFill>
              </a:rPr>
              <a:t>ejemplares</a:t>
            </a:r>
            <a:endParaRPr lang="ca-ES" sz="32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a-ES" sz="3200" dirty="0">
                <a:solidFill>
                  <a:schemeClr val="accent1">
                    <a:lumMod val="50000"/>
                  </a:schemeClr>
                </a:solidFill>
              </a:rPr>
              <a:t>Esfera pública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a-ES" sz="3200" dirty="0" err="1">
                <a:solidFill>
                  <a:schemeClr val="accent1">
                    <a:lumMod val="50000"/>
                  </a:schemeClr>
                </a:solidFill>
              </a:rPr>
              <a:t>Dedicatario</a:t>
            </a:r>
            <a:r>
              <a:rPr lang="ca-ES" sz="3200" dirty="0">
                <a:solidFill>
                  <a:schemeClr val="accent1">
                    <a:lumMod val="50000"/>
                  </a:schemeClr>
                </a:solidFill>
              </a:rPr>
              <a:t> concreto o no</a:t>
            </a:r>
            <a:endParaRPr lang="es-E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QuadreDeText 9">
            <a:extLst>
              <a:ext uri="{FF2B5EF4-FFF2-40B4-BE49-F238E27FC236}">
                <a16:creationId xmlns:a16="http://schemas.microsoft.com/office/drawing/2014/main" id="{A4C98CB6-E2B0-5C3E-4536-9AA1FE552A0F}"/>
              </a:ext>
            </a:extLst>
          </p:cNvPr>
          <p:cNvSpPr txBox="1"/>
          <p:nvPr/>
        </p:nvSpPr>
        <p:spPr>
          <a:xfrm>
            <a:off x="7320116" y="2728451"/>
            <a:ext cx="35396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dirty="0" err="1">
                <a:solidFill>
                  <a:schemeClr val="accent1">
                    <a:lumMod val="50000"/>
                  </a:schemeClr>
                </a:solidFill>
              </a:rPr>
              <a:t>Manuscritas</a:t>
            </a:r>
            <a:r>
              <a:rPr lang="ca-ES" sz="3200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a-ES" sz="3200" dirty="0" err="1">
                <a:solidFill>
                  <a:schemeClr val="accent1">
                    <a:lumMod val="50000"/>
                  </a:schemeClr>
                </a:solidFill>
              </a:rPr>
              <a:t>Ejemplar</a:t>
            </a:r>
            <a:r>
              <a:rPr lang="ca-E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3200" dirty="0" err="1">
                <a:solidFill>
                  <a:schemeClr val="accent1">
                    <a:lumMod val="50000"/>
                  </a:schemeClr>
                </a:solidFill>
              </a:rPr>
              <a:t>único</a:t>
            </a:r>
            <a:endParaRPr lang="ca-ES" sz="32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a-ES" sz="3200" dirty="0">
                <a:solidFill>
                  <a:schemeClr val="accent1">
                    <a:lumMod val="50000"/>
                  </a:schemeClr>
                </a:solidFill>
              </a:rPr>
              <a:t>Esfera privada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a-ES" sz="3200" dirty="0" err="1">
                <a:solidFill>
                  <a:schemeClr val="accent1">
                    <a:lumMod val="50000"/>
                  </a:schemeClr>
                </a:solidFill>
              </a:rPr>
              <a:t>Dedicatario</a:t>
            </a:r>
            <a:r>
              <a:rPr lang="ca-ES" sz="3200" dirty="0">
                <a:solidFill>
                  <a:schemeClr val="accent1">
                    <a:lumMod val="50000"/>
                  </a:schemeClr>
                </a:solidFill>
              </a:rPr>
              <a:t> concreto</a:t>
            </a:r>
            <a:endParaRPr lang="es-E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No és igual 10">
            <a:extLst>
              <a:ext uri="{FF2B5EF4-FFF2-40B4-BE49-F238E27FC236}">
                <a16:creationId xmlns:a16="http://schemas.microsoft.com/office/drawing/2014/main" id="{3ADE581D-0808-D6E2-4200-FABBF91F49B8}"/>
              </a:ext>
            </a:extLst>
          </p:cNvPr>
          <p:cNvSpPr/>
          <p:nvPr/>
        </p:nvSpPr>
        <p:spPr>
          <a:xfrm>
            <a:off x="5604387" y="3716594"/>
            <a:ext cx="1032387" cy="580103"/>
          </a:xfrm>
          <a:prstGeom prst="mathNotEqua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5CC8436D-4757-87F9-B4FE-BDF7EB85BB7B}"/>
              </a:ext>
            </a:extLst>
          </p:cNvPr>
          <p:cNvSpPr txBox="1"/>
          <p:nvPr/>
        </p:nvSpPr>
        <p:spPr>
          <a:xfrm>
            <a:off x="4689980" y="610517"/>
            <a:ext cx="64450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Dedicatorias</a:t>
            </a:r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impresas</a:t>
            </a:r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vs</a:t>
            </a:r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manuscritas</a:t>
            </a:r>
            <a:endParaRPr lang="es-E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889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F135F-B4B8-CDDD-313B-BEBDD9471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E9D02763-5D2C-0041-7722-B2F34FD75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sp>
        <p:nvSpPr>
          <p:cNvPr id="3" name="Rectangle: cantonades arrodonides 2">
            <a:extLst>
              <a:ext uri="{FF2B5EF4-FFF2-40B4-BE49-F238E27FC236}">
                <a16:creationId xmlns:a16="http://schemas.microsoft.com/office/drawing/2014/main" id="{49C048A9-39A9-E699-D540-F51FEDA105E5}"/>
              </a:ext>
            </a:extLst>
          </p:cNvPr>
          <p:cNvSpPr/>
          <p:nvPr/>
        </p:nvSpPr>
        <p:spPr>
          <a:xfrm>
            <a:off x="1779632" y="1997487"/>
            <a:ext cx="7905135" cy="1418301"/>
          </a:xfrm>
          <a:prstGeom prst="roundRect">
            <a:avLst/>
          </a:prstGeom>
          <a:solidFill>
            <a:srgbClr val="92D05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Rectangle: cantonades arrodonides 3">
            <a:extLst>
              <a:ext uri="{FF2B5EF4-FFF2-40B4-BE49-F238E27FC236}">
                <a16:creationId xmlns:a16="http://schemas.microsoft.com/office/drawing/2014/main" id="{AE27EA6F-9FE4-E178-C459-92529CFBD648}"/>
              </a:ext>
            </a:extLst>
          </p:cNvPr>
          <p:cNvSpPr/>
          <p:nvPr/>
        </p:nvSpPr>
        <p:spPr>
          <a:xfrm>
            <a:off x="1779632" y="4166725"/>
            <a:ext cx="7905135" cy="1253620"/>
          </a:xfrm>
          <a:prstGeom prst="roundRect">
            <a:avLst/>
          </a:prstGeom>
          <a:solidFill>
            <a:srgbClr val="92D05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id="{D96B06C6-43A6-50E4-5A85-D3518A3EE028}"/>
              </a:ext>
            </a:extLst>
          </p:cNvPr>
          <p:cNvSpPr txBox="1"/>
          <p:nvPr/>
        </p:nvSpPr>
        <p:spPr>
          <a:xfrm>
            <a:off x="4689980" y="610517"/>
            <a:ext cx="6454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Funciones de las </a:t>
            </a:r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dedicatorias</a:t>
            </a:r>
            <a:endParaRPr lang="es-E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553B48DF-1563-E019-CC9E-43AAB03F1D34}"/>
              </a:ext>
            </a:extLst>
          </p:cNvPr>
          <p:cNvSpPr txBox="1"/>
          <p:nvPr/>
        </p:nvSpPr>
        <p:spPr>
          <a:xfrm>
            <a:off x="1976284" y="2262648"/>
            <a:ext cx="76332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Devolver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la obra publicada y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objetiva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a una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situación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comunicación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precisa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mediante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el don</a:t>
            </a:r>
            <a:endParaRPr lang="es-E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id="{C8DDEF91-E19A-A660-5C91-14BB1E448ACB}"/>
              </a:ext>
            </a:extLst>
          </p:cNvPr>
          <p:cNvSpPr txBox="1"/>
          <p:nvPr/>
        </p:nvSpPr>
        <p:spPr>
          <a:xfrm>
            <a:off x="2068210" y="4364106"/>
            <a:ext cx="75413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Reivindicar la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paternidad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de la obra y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hacerse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presente</a:t>
            </a:r>
            <a:endParaRPr lang="es-E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684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70190-73E8-725B-1627-E4CA08C82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BC342A3C-EED8-993D-848A-E3D1919220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sp>
        <p:nvSpPr>
          <p:cNvPr id="3" name="Rectangle: cantonades arrodonides 2">
            <a:extLst>
              <a:ext uri="{FF2B5EF4-FFF2-40B4-BE49-F238E27FC236}">
                <a16:creationId xmlns:a16="http://schemas.microsoft.com/office/drawing/2014/main" id="{FA49199F-C265-8982-1118-F5CD67011F49}"/>
              </a:ext>
            </a:extLst>
          </p:cNvPr>
          <p:cNvSpPr/>
          <p:nvPr/>
        </p:nvSpPr>
        <p:spPr>
          <a:xfrm>
            <a:off x="1779632" y="1997487"/>
            <a:ext cx="7905135" cy="3584163"/>
          </a:xfrm>
          <a:prstGeom prst="roundRect">
            <a:avLst/>
          </a:prstGeom>
          <a:solidFill>
            <a:srgbClr val="92D05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id="{46FFC944-4F9D-07DB-1E9B-E2E79F533530}"/>
              </a:ext>
            </a:extLst>
          </p:cNvPr>
          <p:cNvSpPr txBox="1"/>
          <p:nvPr/>
        </p:nvSpPr>
        <p:spPr>
          <a:xfrm>
            <a:off x="4689980" y="610517"/>
            <a:ext cx="6454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Motivación</a:t>
            </a:r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 de las </a:t>
            </a:r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dedicatorias</a:t>
            </a:r>
            <a:endParaRPr lang="es-E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0CAA3F94-5B51-0B62-787C-2F4AA302DC24}"/>
              </a:ext>
            </a:extLst>
          </p:cNvPr>
          <p:cNvSpPr txBox="1"/>
          <p:nvPr/>
        </p:nvSpPr>
        <p:spPr>
          <a:xfrm>
            <a:off x="1976284" y="2262648"/>
            <a:ext cx="763326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Lectura de la obra (contrapartida a la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dedicatoria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Búsqueda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aprobación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o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complicidad</a:t>
            </a:r>
            <a:endParaRPr lang="ca-ES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Motivaciones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personales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énfasis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en el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vínculo</a:t>
            </a:r>
            <a:endParaRPr lang="ca-ES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Combinación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motivaciones</a:t>
            </a:r>
            <a:endParaRPr lang="ca-ES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Registrar para la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posteridad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vínculo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190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F85A9-48FB-195C-23C2-5F8B41998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7A478CB3-0B4B-B568-7740-C070334248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sp>
        <p:nvSpPr>
          <p:cNvPr id="3" name="Rectangle: cantonades arrodonides 2">
            <a:extLst>
              <a:ext uri="{FF2B5EF4-FFF2-40B4-BE49-F238E27FC236}">
                <a16:creationId xmlns:a16="http://schemas.microsoft.com/office/drawing/2014/main" id="{FC0257AB-C8F6-BB3C-9AFD-1ADBE4D0D358}"/>
              </a:ext>
            </a:extLst>
          </p:cNvPr>
          <p:cNvSpPr/>
          <p:nvPr/>
        </p:nvSpPr>
        <p:spPr>
          <a:xfrm>
            <a:off x="1071713" y="1990110"/>
            <a:ext cx="4463845" cy="705465"/>
          </a:xfrm>
          <a:prstGeom prst="roundRect">
            <a:avLst/>
          </a:prstGeom>
          <a:solidFill>
            <a:srgbClr val="92D05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Rectangle: cantonades arrodonides 3">
            <a:extLst>
              <a:ext uri="{FF2B5EF4-FFF2-40B4-BE49-F238E27FC236}">
                <a16:creationId xmlns:a16="http://schemas.microsoft.com/office/drawing/2014/main" id="{31795AF6-1A64-A3EA-2B1C-4488F7CB7F25}"/>
              </a:ext>
            </a:extLst>
          </p:cNvPr>
          <p:cNvSpPr/>
          <p:nvPr/>
        </p:nvSpPr>
        <p:spPr>
          <a:xfrm>
            <a:off x="1071713" y="3089683"/>
            <a:ext cx="4463845" cy="705465"/>
          </a:xfrm>
          <a:prstGeom prst="roundRect">
            <a:avLst/>
          </a:prstGeom>
          <a:solidFill>
            <a:srgbClr val="92D05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Rectangle: cantonades arrodonides 4">
            <a:extLst>
              <a:ext uri="{FF2B5EF4-FFF2-40B4-BE49-F238E27FC236}">
                <a16:creationId xmlns:a16="http://schemas.microsoft.com/office/drawing/2014/main" id="{05B136D5-C011-A569-ADF2-66A53F1D323A}"/>
              </a:ext>
            </a:extLst>
          </p:cNvPr>
          <p:cNvSpPr/>
          <p:nvPr/>
        </p:nvSpPr>
        <p:spPr>
          <a:xfrm>
            <a:off x="1071712" y="4181884"/>
            <a:ext cx="4463845" cy="705465"/>
          </a:xfrm>
          <a:prstGeom prst="roundRect">
            <a:avLst/>
          </a:prstGeom>
          <a:solidFill>
            <a:srgbClr val="92D05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5071A3D6-C859-9753-8C51-BA0315FAD2CA}"/>
              </a:ext>
            </a:extLst>
          </p:cNvPr>
          <p:cNvSpPr txBox="1"/>
          <p:nvPr/>
        </p:nvSpPr>
        <p:spPr>
          <a:xfrm>
            <a:off x="4660487" y="610520"/>
            <a:ext cx="6474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Criterios</a:t>
            </a:r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materiales</a:t>
            </a:r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textuales</a:t>
            </a:r>
            <a:endParaRPr lang="es-E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id="{134B5D69-B6DD-A109-BE29-62E9C0823A7B}"/>
              </a:ext>
            </a:extLst>
          </p:cNvPr>
          <p:cNvSpPr txBox="1"/>
          <p:nvPr/>
        </p:nvSpPr>
        <p:spPr>
          <a:xfrm>
            <a:off x="1278193" y="2066170"/>
            <a:ext cx="40902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dirty="0" err="1">
                <a:solidFill>
                  <a:schemeClr val="accent1">
                    <a:lumMod val="50000"/>
                  </a:schemeClr>
                </a:solidFill>
              </a:rPr>
              <a:t>Parte</a:t>
            </a:r>
            <a:r>
              <a:rPr lang="ca-ES" sz="3200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ca-ES" sz="3200" dirty="0" err="1">
                <a:solidFill>
                  <a:schemeClr val="accent1">
                    <a:lumMod val="50000"/>
                  </a:schemeClr>
                </a:solidFill>
              </a:rPr>
              <a:t>soporte</a:t>
            </a:r>
            <a:endParaRPr lang="es-E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QuadreDeText 7">
            <a:extLst>
              <a:ext uri="{FF2B5EF4-FFF2-40B4-BE49-F238E27FC236}">
                <a16:creationId xmlns:a16="http://schemas.microsoft.com/office/drawing/2014/main" id="{2FE6DF62-0717-866F-7A83-7E813D61B89B}"/>
              </a:ext>
            </a:extLst>
          </p:cNvPr>
          <p:cNvSpPr txBox="1"/>
          <p:nvPr/>
        </p:nvSpPr>
        <p:spPr>
          <a:xfrm>
            <a:off x="1278193" y="3138476"/>
            <a:ext cx="4257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dirty="0" err="1">
                <a:solidFill>
                  <a:schemeClr val="accent1">
                    <a:lumMod val="50000"/>
                  </a:schemeClr>
                </a:solidFill>
              </a:rPr>
              <a:t>Manuscritas</a:t>
            </a:r>
            <a:r>
              <a:rPr lang="ca-E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2400" dirty="0">
                <a:solidFill>
                  <a:schemeClr val="accent1">
                    <a:lumMod val="50000"/>
                  </a:schemeClr>
                </a:solidFill>
              </a:rPr>
              <a:t>(no solo </a:t>
            </a:r>
            <a:r>
              <a:rPr lang="ca-ES" sz="2400" dirty="0" err="1">
                <a:solidFill>
                  <a:schemeClr val="accent1">
                    <a:lumMod val="50000"/>
                  </a:schemeClr>
                </a:solidFill>
              </a:rPr>
              <a:t>texto</a:t>
            </a:r>
            <a:r>
              <a:rPr lang="ca-ES" sz="2400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s-E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QuadreDeText 8">
            <a:extLst>
              <a:ext uri="{FF2B5EF4-FFF2-40B4-BE49-F238E27FC236}">
                <a16:creationId xmlns:a16="http://schemas.microsoft.com/office/drawing/2014/main" id="{2048082A-76DF-4DE0-509E-FA37EA827B22}"/>
              </a:ext>
            </a:extLst>
          </p:cNvPr>
          <p:cNvSpPr txBox="1"/>
          <p:nvPr/>
        </p:nvSpPr>
        <p:spPr>
          <a:xfrm>
            <a:off x="1278193" y="4279101"/>
            <a:ext cx="40902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dirty="0" err="1">
                <a:solidFill>
                  <a:schemeClr val="accent1">
                    <a:lumMod val="50000"/>
                  </a:schemeClr>
                </a:solidFill>
              </a:rPr>
              <a:t>Inscripción</a:t>
            </a:r>
            <a:r>
              <a:rPr lang="ca-ES" sz="3200" dirty="0">
                <a:solidFill>
                  <a:schemeClr val="accent1">
                    <a:lumMod val="50000"/>
                  </a:schemeClr>
                </a:solidFill>
              </a:rPr>
              <a:t> liminar</a:t>
            </a:r>
            <a:endParaRPr lang="es-E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Rectangle: cantonades arrodonides 9">
            <a:extLst>
              <a:ext uri="{FF2B5EF4-FFF2-40B4-BE49-F238E27FC236}">
                <a16:creationId xmlns:a16="http://schemas.microsoft.com/office/drawing/2014/main" id="{A6EC160C-6C7B-EF6B-674A-39CDBE310E17}"/>
              </a:ext>
            </a:extLst>
          </p:cNvPr>
          <p:cNvSpPr/>
          <p:nvPr/>
        </p:nvSpPr>
        <p:spPr>
          <a:xfrm>
            <a:off x="6105525" y="1995501"/>
            <a:ext cx="4463845" cy="705465"/>
          </a:xfrm>
          <a:prstGeom prst="roundRect">
            <a:avLst/>
          </a:prstGeom>
          <a:solidFill>
            <a:srgbClr val="92D05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Rectangle: cantonades arrodonides 10">
            <a:extLst>
              <a:ext uri="{FF2B5EF4-FFF2-40B4-BE49-F238E27FC236}">
                <a16:creationId xmlns:a16="http://schemas.microsoft.com/office/drawing/2014/main" id="{C3E561F6-07C6-C0CE-1C47-201855B0B28F}"/>
              </a:ext>
            </a:extLst>
          </p:cNvPr>
          <p:cNvSpPr/>
          <p:nvPr/>
        </p:nvSpPr>
        <p:spPr>
          <a:xfrm>
            <a:off x="6105525" y="3089683"/>
            <a:ext cx="4463845" cy="705465"/>
          </a:xfrm>
          <a:prstGeom prst="roundRect">
            <a:avLst/>
          </a:prstGeom>
          <a:solidFill>
            <a:srgbClr val="92D05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" name="Rectangle: cantonades arrodonides 11">
            <a:extLst>
              <a:ext uri="{FF2B5EF4-FFF2-40B4-BE49-F238E27FC236}">
                <a16:creationId xmlns:a16="http://schemas.microsoft.com/office/drawing/2014/main" id="{3101B6C1-84D0-8549-CB2A-E893C2E9C638}"/>
              </a:ext>
            </a:extLst>
          </p:cNvPr>
          <p:cNvSpPr/>
          <p:nvPr/>
        </p:nvSpPr>
        <p:spPr>
          <a:xfrm>
            <a:off x="6105525" y="4140106"/>
            <a:ext cx="4463845" cy="705465"/>
          </a:xfrm>
          <a:prstGeom prst="roundRect">
            <a:avLst/>
          </a:prstGeom>
          <a:solidFill>
            <a:srgbClr val="92D05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5" name="QuadreDeText 14">
            <a:extLst>
              <a:ext uri="{FF2B5EF4-FFF2-40B4-BE49-F238E27FC236}">
                <a16:creationId xmlns:a16="http://schemas.microsoft.com/office/drawing/2014/main" id="{BBAA73CD-D0AE-D227-F2FF-6D8B7744956E}"/>
              </a:ext>
            </a:extLst>
          </p:cNvPr>
          <p:cNvSpPr txBox="1"/>
          <p:nvPr/>
        </p:nvSpPr>
        <p:spPr>
          <a:xfrm>
            <a:off x="6282812" y="2057489"/>
            <a:ext cx="40902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dirty="0" err="1">
                <a:solidFill>
                  <a:schemeClr val="accent1">
                    <a:lumMod val="50000"/>
                  </a:schemeClr>
                </a:solidFill>
              </a:rPr>
              <a:t>Dedicante</a:t>
            </a:r>
            <a:r>
              <a:rPr lang="ca-E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2400" dirty="0">
                <a:solidFill>
                  <a:schemeClr val="accent1">
                    <a:lumMod val="50000"/>
                  </a:schemeClr>
                </a:solidFill>
              </a:rPr>
              <a:t>(firma)</a:t>
            </a:r>
            <a:endParaRPr lang="es-E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QuadreDeText 15">
            <a:extLst>
              <a:ext uri="{FF2B5EF4-FFF2-40B4-BE49-F238E27FC236}">
                <a16:creationId xmlns:a16="http://schemas.microsoft.com/office/drawing/2014/main" id="{338A3AC4-D31C-51E3-8E7B-95A9DBF532C2}"/>
              </a:ext>
            </a:extLst>
          </p:cNvPr>
          <p:cNvSpPr txBox="1"/>
          <p:nvPr/>
        </p:nvSpPr>
        <p:spPr>
          <a:xfrm>
            <a:off x="6282812" y="3150317"/>
            <a:ext cx="40902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dirty="0" err="1">
                <a:solidFill>
                  <a:schemeClr val="accent1">
                    <a:lumMod val="50000"/>
                  </a:schemeClr>
                </a:solidFill>
              </a:rPr>
              <a:t>Dedicatario</a:t>
            </a:r>
            <a:r>
              <a:rPr lang="ca-E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2400" dirty="0">
                <a:solidFill>
                  <a:schemeClr val="accent1">
                    <a:lumMod val="50000"/>
                  </a:schemeClr>
                </a:solidFill>
              </a:rPr>
              <a:t>(real y </a:t>
            </a:r>
            <a:r>
              <a:rPr lang="ca-ES" sz="2400" dirty="0" err="1">
                <a:solidFill>
                  <a:schemeClr val="accent1">
                    <a:lumMod val="50000"/>
                  </a:schemeClr>
                </a:solidFill>
              </a:rPr>
              <a:t>vivo</a:t>
            </a:r>
            <a:r>
              <a:rPr lang="ca-ES" sz="2400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s-E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QuadreDeText 16">
            <a:extLst>
              <a:ext uri="{FF2B5EF4-FFF2-40B4-BE49-F238E27FC236}">
                <a16:creationId xmlns:a16="http://schemas.microsoft.com/office/drawing/2014/main" id="{3BCB3CEC-1781-8C93-8EAC-2CC2B110D505}"/>
              </a:ext>
            </a:extLst>
          </p:cNvPr>
          <p:cNvSpPr txBox="1"/>
          <p:nvPr/>
        </p:nvSpPr>
        <p:spPr>
          <a:xfrm>
            <a:off x="6292337" y="4242228"/>
            <a:ext cx="40902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dirty="0">
                <a:solidFill>
                  <a:schemeClr val="accent1">
                    <a:lumMod val="50000"/>
                  </a:schemeClr>
                </a:solidFill>
              </a:rPr>
              <a:t>Idea del don </a:t>
            </a:r>
            <a:r>
              <a:rPr lang="ca-ES" sz="2400" dirty="0">
                <a:solidFill>
                  <a:schemeClr val="accent1">
                    <a:lumMod val="50000"/>
                  </a:schemeClr>
                </a:solidFill>
              </a:rPr>
              <a:t>(A/PARA)</a:t>
            </a:r>
            <a:endParaRPr lang="es-E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QuadreDeText 12">
            <a:extLst>
              <a:ext uri="{FF2B5EF4-FFF2-40B4-BE49-F238E27FC236}">
                <a16:creationId xmlns:a16="http://schemas.microsoft.com/office/drawing/2014/main" id="{42C859FE-C0EC-8E17-A398-055D3D7A0624}"/>
              </a:ext>
            </a:extLst>
          </p:cNvPr>
          <p:cNvSpPr txBox="1"/>
          <p:nvPr/>
        </p:nvSpPr>
        <p:spPr>
          <a:xfrm>
            <a:off x="1278193" y="5543550"/>
            <a:ext cx="9856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dirty="0">
                <a:solidFill>
                  <a:schemeClr val="accent1">
                    <a:lumMod val="50000"/>
                  </a:schemeClr>
                </a:solidFill>
              </a:rPr>
              <a:t>A [</a:t>
            </a:r>
            <a:r>
              <a:rPr lang="ca-ES" sz="3200" dirty="0" err="1">
                <a:solidFill>
                  <a:schemeClr val="accent1">
                    <a:lumMod val="50000"/>
                  </a:schemeClr>
                </a:solidFill>
              </a:rPr>
              <a:t>dedicatario</a:t>
            </a:r>
            <a:r>
              <a:rPr lang="ca-ES" sz="3200" dirty="0">
                <a:solidFill>
                  <a:schemeClr val="accent1">
                    <a:lumMod val="50000"/>
                  </a:schemeClr>
                </a:solidFill>
              </a:rPr>
              <a:t>] + firma </a:t>
            </a:r>
            <a:r>
              <a:rPr lang="ca-ES" sz="3200" dirty="0" err="1">
                <a:solidFill>
                  <a:schemeClr val="accent1">
                    <a:lumMod val="50000"/>
                  </a:schemeClr>
                </a:solidFill>
              </a:rPr>
              <a:t>dedicante</a:t>
            </a:r>
            <a:endParaRPr lang="es-E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642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42C0-F131-03E0-82EA-1EF2B4F77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D163731C-6E20-D025-03DE-0E5EBC6D85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3F05DE92-9E47-E694-9B1F-9C304C1D9AF3}"/>
              </a:ext>
            </a:extLst>
          </p:cNvPr>
          <p:cNvSpPr/>
          <p:nvPr/>
        </p:nvSpPr>
        <p:spPr>
          <a:xfrm>
            <a:off x="1042510" y="2208857"/>
            <a:ext cx="2536723" cy="1285568"/>
          </a:xfrm>
          <a:prstGeom prst="ellipse">
            <a:avLst/>
          </a:prstGeom>
          <a:solidFill>
            <a:srgbClr val="00B0F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E0087AF-FC69-11C6-061B-098D7B6CAFDB}"/>
              </a:ext>
            </a:extLst>
          </p:cNvPr>
          <p:cNvSpPr/>
          <p:nvPr/>
        </p:nvSpPr>
        <p:spPr>
          <a:xfrm>
            <a:off x="4611155" y="1280090"/>
            <a:ext cx="2536723" cy="1285568"/>
          </a:xfrm>
          <a:prstGeom prst="ellipse">
            <a:avLst/>
          </a:prstGeom>
          <a:solidFill>
            <a:srgbClr val="00B0F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3D34B17-6B27-7E52-12BF-4C2D05448B63}"/>
              </a:ext>
            </a:extLst>
          </p:cNvPr>
          <p:cNvSpPr/>
          <p:nvPr/>
        </p:nvSpPr>
        <p:spPr>
          <a:xfrm>
            <a:off x="822142" y="4272116"/>
            <a:ext cx="2536723" cy="1285568"/>
          </a:xfrm>
          <a:prstGeom prst="ellipse">
            <a:avLst/>
          </a:prstGeom>
          <a:solidFill>
            <a:srgbClr val="00B0F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C30DC5D-A8C7-A628-B7FC-3960708918B9}"/>
              </a:ext>
            </a:extLst>
          </p:cNvPr>
          <p:cNvSpPr/>
          <p:nvPr/>
        </p:nvSpPr>
        <p:spPr>
          <a:xfrm>
            <a:off x="4625218" y="5434808"/>
            <a:ext cx="2536723" cy="1285568"/>
          </a:xfrm>
          <a:prstGeom prst="ellipse">
            <a:avLst/>
          </a:prstGeom>
          <a:solidFill>
            <a:srgbClr val="00B0F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D393513-7095-C078-7EC5-BA69655BE54B}"/>
              </a:ext>
            </a:extLst>
          </p:cNvPr>
          <p:cNvSpPr/>
          <p:nvPr/>
        </p:nvSpPr>
        <p:spPr>
          <a:xfrm>
            <a:off x="8583561" y="4272116"/>
            <a:ext cx="2536723" cy="1285568"/>
          </a:xfrm>
          <a:prstGeom prst="ellipse">
            <a:avLst/>
          </a:prstGeom>
          <a:solidFill>
            <a:srgbClr val="00B0F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C3796C-E95F-6BE1-F41E-311B93D322D2}"/>
              </a:ext>
            </a:extLst>
          </p:cNvPr>
          <p:cNvSpPr/>
          <p:nvPr/>
        </p:nvSpPr>
        <p:spPr>
          <a:xfrm>
            <a:off x="8199757" y="2143432"/>
            <a:ext cx="2536723" cy="1285568"/>
          </a:xfrm>
          <a:prstGeom prst="ellipse">
            <a:avLst/>
          </a:prstGeom>
          <a:solidFill>
            <a:srgbClr val="00B0F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QuadreDeText 8">
            <a:extLst>
              <a:ext uri="{FF2B5EF4-FFF2-40B4-BE49-F238E27FC236}">
                <a16:creationId xmlns:a16="http://schemas.microsoft.com/office/drawing/2014/main" id="{7790EDA4-C728-4E9C-0A25-603EAE36E803}"/>
              </a:ext>
            </a:extLst>
          </p:cNvPr>
          <p:cNvSpPr txBox="1"/>
          <p:nvPr/>
        </p:nvSpPr>
        <p:spPr>
          <a:xfrm>
            <a:off x="5109377" y="1423192"/>
            <a:ext cx="16419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Contexto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histórico</a:t>
            </a:r>
            <a:endParaRPr lang="es-E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QuadreDeText 9">
            <a:extLst>
              <a:ext uri="{FF2B5EF4-FFF2-40B4-BE49-F238E27FC236}">
                <a16:creationId xmlns:a16="http://schemas.microsoft.com/office/drawing/2014/main" id="{2EBFE5EB-F41A-78FE-0C1A-44983A954D6F}"/>
              </a:ext>
            </a:extLst>
          </p:cNvPr>
          <p:cNvSpPr txBox="1"/>
          <p:nvPr/>
        </p:nvSpPr>
        <p:spPr>
          <a:xfrm>
            <a:off x="8554068" y="2517518"/>
            <a:ext cx="1902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Relaciones</a:t>
            </a:r>
            <a:endParaRPr lang="es-E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QuadreDeText 10">
            <a:extLst>
              <a:ext uri="{FF2B5EF4-FFF2-40B4-BE49-F238E27FC236}">
                <a16:creationId xmlns:a16="http://schemas.microsoft.com/office/drawing/2014/main" id="{CEC63D4E-AA6B-14DC-22A6-A561C8BE0DA6}"/>
              </a:ext>
            </a:extLst>
          </p:cNvPr>
          <p:cNvSpPr txBox="1"/>
          <p:nvPr/>
        </p:nvSpPr>
        <p:spPr>
          <a:xfrm>
            <a:off x="8952272" y="4653290"/>
            <a:ext cx="1902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Disciplinas</a:t>
            </a:r>
            <a:endParaRPr lang="es-E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QuadreDeText 11">
            <a:extLst>
              <a:ext uri="{FF2B5EF4-FFF2-40B4-BE49-F238E27FC236}">
                <a16:creationId xmlns:a16="http://schemas.microsoft.com/office/drawing/2014/main" id="{A3D4F57F-02B8-39D3-275C-D1449C226084}"/>
              </a:ext>
            </a:extLst>
          </p:cNvPr>
          <p:cNvSpPr txBox="1"/>
          <p:nvPr/>
        </p:nvSpPr>
        <p:spPr>
          <a:xfrm>
            <a:off x="4942309" y="5577910"/>
            <a:ext cx="19025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Circulación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ejemplares</a:t>
            </a:r>
            <a:endParaRPr lang="es-E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QuadreDeText 14">
            <a:extLst>
              <a:ext uri="{FF2B5EF4-FFF2-40B4-BE49-F238E27FC236}">
                <a16:creationId xmlns:a16="http://schemas.microsoft.com/office/drawing/2014/main" id="{B180F474-F2FC-1709-9848-6E0F35F7F660}"/>
              </a:ext>
            </a:extLst>
          </p:cNvPr>
          <p:cNvSpPr txBox="1"/>
          <p:nvPr/>
        </p:nvSpPr>
        <p:spPr>
          <a:xfrm>
            <a:off x="1140544" y="4408350"/>
            <a:ext cx="1992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Contexto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político</a:t>
            </a:r>
            <a:endParaRPr lang="es-E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QuadreDeText 15">
            <a:extLst>
              <a:ext uri="{FF2B5EF4-FFF2-40B4-BE49-F238E27FC236}">
                <a16:creationId xmlns:a16="http://schemas.microsoft.com/office/drawing/2014/main" id="{7D52F867-F88C-B3D7-A0DC-04E4BDFEA914}"/>
              </a:ext>
            </a:extLst>
          </p:cNvPr>
          <p:cNvSpPr txBox="1"/>
          <p:nvPr/>
        </p:nvSpPr>
        <p:spPr>
          <a:xfrm>
            <a:off x="1314781" y="2309162"/>
            <a:ext cx="1992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Estudios</a:t>
            </a:r>
            <a:r>
              <a:rPr lang="ca-E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a-ES" sz="2800" dirty="0" err="1">
                <a:solidFill>
                  <a:schemeClr val="accent1">
                    <a:lumMod val="50000"/>
                  </a:schemeClr>
                </a:solidFill>
              </a:rPr>
              <a:t>biográficos</a:t>
            </a:r>
            <a:endParaRPr lang="es-E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Fletxa: cap amunt 16">
            <a:extLst>
              <a:ext uri="{FF2B5EF4-FFF2-40B4-BE49-F238E27FC236}">
                <a16:creationId xmlns:a16="http://schemas.microsoft.com/office/drawing/2014/main" id="{6F033936-FCE1-8AFC-A4C0-BD87844D661A}"/>
              </a:ext>
            </a:extLst>
          </p:cNvPr>
          <p:cNvSpPr/>
          <p:nvPr/>
        </p:nvSpPr>
        <p:spPr>
          <a:xfrm>
            <a:off x="5691749" y="2585609"/>
            <a:ext cx="491613" cy="908816"/>
          </a:xfrm>
          <a:prstGeom prst="up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Fletxa: cap amunt 17">
            <a:extLst>
              <a:ext uri="{FF2B5EF4-FFF2-40B4-BE49-F238E27FC236}">
                <a16:creationId xmlns:a16="http://schemas.microsoft.com/office/drawing/2014/main" id="{8583C6EF-BC97-A381-FBE5-7A0F1348C422}"/>
              </a:ext>
            </a:extLst>
          </p:cNvPr>
          <p:cNvSpPr/>
          <p:nvPr/>
        </p:nvSpPr>
        <p:spPr>
          <a:xfrm rot="3480869">
            <a:off x="7621986" y="2867292"/>
            <a:ext cx="491613" cy="976338"/>
          </a:xfrm>
          <a:prstGeom prst="up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Fletxa: cap amunt 18">
            <a:extLst>
              <a:ext uri="{FF2B5EF4-FFF2-40B4-BE49-F238E27FC236}">
                <a16:creationId xmlns:a16="http://schemas.microsoft.com/office/drawing/2014/main" id="{28B4BAE2-E6E7-5013-5619-C74450198696}"/>
              </a:ext>
            </a:extLst>
          </p:cNvPr>
          <p:cNvSpPr/>
          <p:nvPr/>
        </p:nvSpPr>
        <p:spPr>
          <a:xfrm rot="6348755">
            <a:off x="7809948" y="4163355"/>
            <a:ext cx="491613" cy="1061014"/>
          </a:xfrm>
          <a:prstGeom prst="up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Fletxa: cap amunt 19">
            <a:extLst>
              <a:ext uri="{FF2B5EF4-FFF2-40B4-BE49-F238E27FC236}">
                <a16:creationId xmlns:a16="http://schemas.microsoft.com/office/drawing/2014/main" id="{0115B62E-0C15-0911-E4C9-65F14EDCF071}"/>
              </a:ext>
            </a:extLst>
          </p:cNvPr>
          <p:cNvSpPr/>
          <p:nvPr/>
        </p:nvSpPr>
        <p:spPr>
          <a:xfrm rot="17965317">
            <a:off x="3865491" y="2658884"/>
            <a:ext cx="491613" cy="1076518"/>
          </a:xfrm>
          <a:prstGeom prst="up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letxa: cap amunt 20">
            <a:extLst>
              <a:ext uri="{FF2B5EF4-FFF2-40B4-BE49-F238E27FC236}">
                <a16:creationId xmlns:a16="http://schemas.microsoft.com/office/drawing/2014/main" id="{BC7DD0C0-217F-1EA8-209E-98FBF76FF7B7}"/>
              </a:ext>
            </a:extLst>
          </p:cNvPr>
          <p:cNvSpPr/>
          <p:nvPr/>
        </p:nvSpPr>
        <p:spPr>
          <a:xfrm rot="15229753">
            <a:off x="3701240" y="4152340"/>
            <a:ext cx="491613" cy="1130634"/>
          </a:xfrm>
          <a:prstGeom prst="up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2" name="QuadreDeText 21">
            <a:extLst>
              <a:ext uri="{FF2B5EF4-FFF2-40B4-BE49-F238E27FC236}">
                <a16:creationId xmlns:a16="http://schemas.microsoft.com/office/drawing/2014/main" id="{EBE8EC7A-586E-BD4B-BB25-5E643DCB674B}"/>
              </a:ext>
            </a:extLst>
          </p:cNvPr>
          <p:cNvSpPr txBox="1"/>
          <p:nvPr/>
        </p:nvSpPr>
        <p:spPr>
          <a:xfrm>
            <a:off x="4801174" y="3615957"/>
            <a:ext cx="2322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dirty="0" err="1">
                <a:solidFill>
                  <a:schemeClr val="accent1">
                    <a:lumMod val="50000"/>
                  </a:schemeClr>
                </a:solidFill>
              </a:rPr>
              <a:t>Dedicatorias</a:t>
            </a:r>
            <a:endParaRPr lang="es-E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" name="Fletxa: cap amunt 22">
            <a:extLst>
              <a:ext uri="{FF2B5EF4-FFF2-40B4-BE49-F238E27FC236}">
                <a16:creationId xmlns:a16="http://schemas.microsoft.com/office/drawing/2014/main" id="{78AB0AE5-91C6-33B3-CEA9-01F0FBAA2FDA}"/>
              </a:ext>
            </a:extLst>
          </p:cNvPr>
          <p:cNvSpPr/>
          <p:nvPr/>
        </p:nvSpPr>
        <p:spPr>
          <a:xfrm rot="10800000">
            <a:off x="5684563" y="4622400"/>
            <a:ext cx="491613" cy="812408"/>
          </a:xfrm>
          <a:prstGeom prst="up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QuadreDeText 12">
            <a:extLst>
              <a:ext uri="{FF2B5EF4-FFF2-40B4-BE49-F238E27FC236}">
                <a16:creationId xmlns:a16="http://schemas.microsoft.com/office/drawing/2014/main" id="{2B647DFC-5FAA-9469-BFC5-BCE08131DFA5}"/>
              </a:ext>
            </a:extLst>
          </p:cNvPr>
          <p:cNvSpPr txBox="1"/>
          <p:nvPr/>
        </p:nvSpPr>
        <p:spPr>
          <a:xfrm>
            <a:off x="4689980" y="610517"/>
            <a:ext cx="6430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Estudios</a:t>
            </a:r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 a partir de las </a:t>
            </a:r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dedicatorias</a:t>
            </a:r>
            <a:endParaRPr lang="es-E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722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F6B15-1DD4-1C7D-C790-76048B174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CF43E809-1F73-0F24-EA9D-DA2832F11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1" y="571420"/>
            <a:ext cx="3660648" cy="745236"/>
          </a:xfrm>
          <a:prstGeom prst="rect">
            <a:avLst/>
          </a:prstGeom>
        </p:spPr>
      </p:pic>
      <p:sp>
        <p:nvSpPr>
          <p:cNvPr id="3" name="QuadreDeText 2">
            <a:extLst>
              <a:ext uri="{FF2B5EF4-FFF2-40B4-BE49-F238E27FC236}">
                <a16:creationId xmlns:a16="http://schemas.microsoft.com/office/drawing/2014/main" id="{2150950F-8F4C-05C3-B234-BFA786DFFB0E}"/>
              </a:ext>
            </a:extLst>
          </p:cNvPr>
          <p:cNvSpPr txBox="1"/>
          <p:nvPr/>
        </p:nvSpPr>
        <p:spPr>
          <a:xfrm>
            <a:off x="4699819" y="610524"/>
            <a:ext cx="64352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Bases de </a:t>
            </a:r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datos</a:t>
            </a:r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ca-ES" sz="3600" dirty="0" err="1">
                <a:solidFill>
                  <a:schemeClr val="accent1">
                    <a:lumMod val="50000"/>
                  </a:schemeClr>
                </a:solidFill>
              </a:rPr>
              <a:t>dedicatorias</a:t>
            </a:r>
            <a:r>
              <a:rPr lang="ca-ES" sz="3600" dirty="0">
                <a:solidFill>
                  <a:schemeClr val="accent1">
                    <a:lumMod val="50000"/>
                  </a:schemeClr>
                </a:solidFill>
              </a:rPr>
              <a:t> UdG</a:t>
            </a:r>
            <a:endParaRPr lang="es-E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Diagrama de flux: disc magnètic 3">
            <a:extLst>
              <a:ext uri="{FF2B5EF4-FFF2-40B4-BE49-F238E27FC236}">
                <a16:creationId xmlns:a16="http://schemas.microsoft.com/office/drawing/2014/main" id="{DC2EC963-95D8-46BE-1CF2-C0AB7876CDE2}"/>
              </a:ext>
            </a:extLst>
          </p:cNvPr>
          <p:cNvSpPr/>
          <p:nvPr/>
        </p:nvSpPr>
        <p:spPr>
          <a:xfrm>
            <a:off x="4537896" y="2733675"/>
            <a:ext cx="2257425" cy="2943314"/>
          </a:xfrm>
          <a:prstGeom prst="flowChartMagneticDisk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Gràfic 5" descr="Open book outline">
            <a:extLst>
              <a:ext uri="{FF2B5EF4-FFF2-40B4-BE49-F238E27FC236}">
                <a16:creationId xmlns:a16="http://schemas.microsoft.com/office/drawing/2014/main" id="{1D20E0E1-D33F-2673-7033-FBEF2BBC59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8711" y="2735827"/>
            <a:ext cx="2286000" cy="2286000"/>
          </a:xfrm>
          <a:prstGeom prst="rect">
            <a:avLst/>
          </a:prstGeom>
        </p:spPr>
      </p:pic>
      <p:pic>
        <p:nvPicPr>
          <p:cNvPr id="8" name="Gràfic 7" descr="Web design outline">
            <a:extLst>
              <a:ext uri="{FF2B5EF4-FFF2-40B4-BE49-F238E27FC236}">
                <a16:creationId xmlns:a16="http://schemas.microsoft.com/office/drawing/2014/main" id="{E1D1E7D8-DA12-F820-E309-43E9B3C331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49029" y="2735060"/>
            <a:ext cx="2286000" cy="2286000"/>
          </a:xfrm>
          <a:prstGeom prst="rect">
            <a:avLst/>
          </a:prstGeom>
        </p:spPr>
      </p:pic>
      <p:sp>
        <p:nvSpPr>
          <p:cNvPr id="9" name="Fletxa: dreta 8">
            <a:extLst>
              <a:ext uri="{FF2B5EF4-FFF2-40B4-BE49-F238E27FC236}">
                <a16:creationId xmlns:a16="http://schemas.microsoft.com/office/drawing/2014/main" id="{92D990BC-A733-E2F9-D6B6-93B4C56FAADD}"/>
              </a:ext>
            </a:extLst>
          </p:cNvPr>
          <p:cNvSpPr/>
          <p:nvPr/>
        </p:nvSpPr>
        <p:spPr>
          <a:xfrm>
            <a:off x="2753033" y="3519948"/>
            <a:ext cx="1278194" cy="81607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etxa: dreta 9">
            <a:extLst>
              <a:ext uri="{FF2B5EF4-FFF2-40B4-BE49-F238E27FC236}">
                <a16:creationId xmlns:a16="http://schemas.microsoft.com/office/drawing/2014/main" id="{AC966662-1C9B-60D4-FD5A-840E6DC42CE6}"/>
              </a:ext>
            </a:extLst>
          </p:cNvPr>
          <p:cNvSpPr/>
          <p:nvPr/>
        </p:nvSpPr>
        <p:spPr>
          <a:xfrm>
            <a:off x="7301990" y="3516711"/>
            <a:ext cx="1278194" cy="81607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QuadreDeText 10">
            <a:extLst>
              <a:ext uri="{FF2B5EF4-FFF2-40B4-BE49-F238E27FC236}">
                <a16:creationId xmlns:a16="http://schemas.microsoft.com/office/drawing/2014/main" id="{119C8A4B-A9A5-8B41-4009-E46F93D6D861}"/>
              </a:ext>
            </a:extLst>
          </p:cNvPr>
          <p:cNvSpPr txBox="1"/>
          <p:nvPr/>
        </p:nvSpPr>
        <p:spPr>
          <a:xfrm>
            <a:off x="4699819" y="3937825"/>
            <a:ext cx="19369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400" b="1" dirty="0">
                <a:solidFill>
                  <a:schemeClr val="accent1">
                    <a:lumMod val="50000"/>
                  </a:schemeClr>
                </a:solidFill>
              </a:rPr>
              <a:t>Base de </a:t>
            </a:r>
            <a:r>
              <a:rPr lang="ca-ES" sz="2400" b="1" dirty="0" err="1">
                <a:solidFill>
                  <a:schemeClr val="accent1">
                    <a:lumMod val="50000"/>
                  </a:schemeClr>
                </a:solidFill>
              </a:rPr>
              <a:t>datos</a:t>
            </a:r>
            <a:r>
              <a:rPr lang="ca-ES" sz="2400" b="1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ca-ES" sz="2400" b="1" dirty="0" err="1">
                <a:solidFill>
                  <a:schemeClr val="accent1">
                    <a:lumMod val="50000"/>
                  </a:schemeClr>
                </a:solidFill>
              </a:rPr>
              <a:t>dedicatorias</a:t>
            </a:r>
            <a:endParaRPr lang="es-ES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5166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06F084CB3E94941B08C99B00740B340" ma:contentTypeVersion="15" ma:contentTypeDescription="Crear nuevo documento." ma:contentTypeScope="" ma:versionID="974e48f6f4f53ecfb479904476810395">
  <xsd:schema xmlns:xsd="http://www.w3.org/2001/XMLSchema" xmlns:xs="http://www.w3.org/2001/XMLSchema" xmlns:p="http://schemas.microsoft.com/office/2006/metadata/properties" xmlns:ns2="a752e01c-04bd-41f2-ac56-46c23207d599" xmlns:ns3="a197e62f-8909-4e64-a3f9-5eafc4c8ed3e" targetNamespace="http://schemas.microsoft.com/office/2006/metadata/properties" ma:root="true" ma:fieldsID="960ee476db9a37970fc286fd2743de62" ns2:_="" ns3:_="">
    <xsd:import namespace="a752e01c-04bd-41f2-ac56-46c23207d599"/>
    <xsd:import namespace="a197e62f-8909-4e64-a3f9-5eafc4c8ed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52e01c-04bd-41f2-ac56-46c23207d5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Etiquetas de imagen" ma:readOnly="false" ma:fieldId="{5cf76f15-5ced-4ddc-b409-7134ff3c332f}" ma:taxonomyMulti="true" ma:sspId="8a698e60-3d8f-4b30-b92a-bdf31bd9d2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97e62f-8909-4e64-a3f9-5eafc4c8ed3e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fffeb9fe-6d78-4876-be11-70e21853d090}" ma:internalName="TaxCatchAll" ma:showField="CatchAllData" ma:web="a197e62f-8909-4e64-a3f9-5eafc4c8ed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197e62f-8909-4e64-a3f9-5eafc4c8ed3e" xsi:nil="true"/>
    <lcf76f155ced4ddcb4097134ff3c332f xmlns="a752e01c-04bd-41f2-ac56-46c23207d59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615931-3BD9-451D-9E33-64A785E36A5F}"/>
</file>

<file path=customXml/itemProps2.xml><?xml version="1.0" encoding="utf-8"?>
<ds:datastoreItem xmlns:ds="http://schemas.openxmlformats.org/officeDocument/2006/customXml" ds:itemID="{977DF4A6-7AF7-486F-8588-F34B68AF1A79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  <ds:schemaRef ds:uri="a197e62f-8909-4e64-a3f9-5eafc4c8ed3e"/>
    <ds:schemaRef ds:uri="a752e01c-04bd-41f2-ac56-46c23207d599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C7DF4F8-0B8E-4C4C-B090-BF6847579667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f4771ae-786c-4f42-9985-67d023afea35}" enabled="0" method="" siteId="{df4771ae-786c-4f42-9985-67d023afea3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582</TotalTime>
  <Words>488</Words>
  <Application>Microsoft Office PowerPoint</Application>
  <PresentationFormat>Panorámica</PresentationFormat>
  <Paragraphs>108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Garet Bold</vt:lpstr>
      <vt:lpstr>Tema de l'Office</vt:lpstr>
      <vt:lpstr>Presentación de PowerPoint</vt:lpstr>
      <vt:lpstr>LAS DEDICATORIAS DE FONDOS ESPECIALES COMO FUENTES PARA LA INVESTIGACIÓN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Neus Verger</dc:creator>
  <cp:lastModifiedBy>María Calonge Domínguez</cp:lastModifiedBy>
  <cp:revision>4</cp:revision>
  <dcterms:created xsi:type="dcterms:W3CDTF">2026-02-23T11:01:56Z</dcterms:created>
  <dcterms:modified xsi:type="dcterms:W3CDTF">2026-06-29T10:11:42Z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0x010100E06F084CB3E94941B08C99B00740B340</vt:lpwstr>
  </property>
  <property fmtid="{D5CDD505-2E9C-101B-9397-08002B2CF9AE}" pid="3" name="MediaServiceImageTags">
    <vt:lpwstr/>
  </property>
</Properties>
</file>