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319" r:id="rId2"/>
    <p:sldId id="320" r:id="rId3"/>
    <p:sldId id="256" r:id="rId4"/>
    <p:sldId id="257" r:id="rId5"/>
    <p:sldId id="306" r:id="rId6"/>
    <p:sldId id="311" r:id="rId7"/>
    <p:sldId id="314" r:id="rId8"/>
    <p:sldId id="315" r:id="rId9"/>
    <p:sldId id="316" r:id="rId10"/>
    <p:sldId id="312" r:id="rId11"/>
    <p:sldId id="317" r:id="rId12"/>
    <p:sldId id="318" r:id="rId13"/>
    <p:sldId id="313" r:id="rId14"/>
    <p:sldId id="309" r:id="rId15"/>
  </p:sldIdLst>
  <p:sldSz cx="9144000" cy="5143500" type="screen16x9"/>
  <p:notesSz cx="6797675" cy="9926638"/>
  <p:embeddedFontLst>
    <p:embeddedFont>
      <p:font typeface="Candara" panose="020E0502030303020204" pitchFamily="34" charset="0"/>
      <p:regular r:id="rId17"/>
      <p:bold r:id="rId18"/>
      <p:italic r:id="rId19"/>
      <p:boldItalic r:id="rId20"/>
    </p:embeddedFont>
    <p:embeddedFont>
      <p:font typeface="source sans pro" panose="020B0604020202020204" charset="0"/>
      <p:regular r:id="rId21"/>
      <p:bold r:id="rId22"/>
      <p:italic r:id="rId23"/>
      <p:boldItalic r:id="rId24"/>
    </p:embeddedFont>
    <p:embeddedFont>
      <p:font typeface="Cambria" panose="02040503050406030204" pitchFamily="18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Verdana" panose="020B0604030504040204" pitchFamily="34" charset="0"/>
      <p:regular r:id="rId33"/>
      <p:bold r:id="rId34"/>
      <p:italic r:id="rId35"/>
      <p:boldItalic r:id="rId36"/>
    </p:embeddedFont>
    <p:embeddedFont>
      <p:font typeface="Franklin Gothic" panose="020B0604020202020204" charset="0"/>
      <p:bold r:id="rId37"/>
    </p:embeddedFont>
    <p:embeddedFont>
      <p:font typeface="Franklin Gothic Medium" panose="020B0603020102020204" pitchFamily="34" charset="0"/>
      <p:regular r:id="rId38"/>
      <p: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C172"/>
    <a:srgbClr val="914E5B"/>
    <a:srgbClr val="AF2741"/>
    <a:srgbClr val="C8953A"/>
    <a:srgbClr val="56282D"/>
    <a:srgbClr val="F2F2F2"/>
    <a:srgbClr val="F78A08"/>
    <a:srgbClr val="F4B7B4"/>
    <a:srgbClr val="FADBDB"/>
    <a:srgbClr val="BFD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281E514-54EA-4034-A982-1CA1E67B1A85}">
  <a:tblStyle styleId="{0281E514-54EA-4034-A982-1CA1E67B1A8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49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font" Target="fonts/font23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font" Target="fonts/font22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71077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5989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3916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5" name="Shape 54"/>
          <p:cNvSpPr/>
          <p:nvPr userDrawn="1"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Shape 60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56"/>
          <p:cNvSpPr/>
          <p:nvPr userDrawn="1"/>
        </p:nvSpPr>
        <p:spPr>
          <a:xfrm>
            <a:off x="175275" y="1069475"/>
            <a:ext cx="2748000" cy="848035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58"/>
          <p:cNvSpPr txBox="1"/>
          <p:nvPr userDrawn="1"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bg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" name="Shape 55"/>
          <p:cNvSpPr/>
          <p:nvPr userDrawn="1"/>
        </p:nvSpPr>
        <p:spPr>
          <a:xfrm>
            <a:off x="2923300" y="1069475"/>
            <a:ext cx="5659200" cy="923098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57"/>
          <p:cNvSpPr txBox="1"/>
          <p:nvPr userDrawn="1"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C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  <p:sp>
        <p:nvSpPr>
          <p:cNvPr id="5" name="Shape 65"/>
          <p:cNvSpPr/>
          <p:nvPr userDrawn="1"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hape 66"/>
          <p:cNvSpPr txBox="1"/>
          <p:nvPr userDrawn="1"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67"/>
          <p:cNvSpPr txBox="1"/>
          <p:nvPr userDrawn="1"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" name="Shape 68"/>
          <p:cNvSpPr txBox="1"/>
          <p:nvPr userDrawn="1"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s" sz="1800" dirty="0" smtClean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endParaRPr lang="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00" y="2425770"/>
            <a:ext cx="3139712" cy="19569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4"/>
          <p:cNvSpPr/>
          <p:nvPr userDrawn="1"/>
        </p:nvSpPr>
        <p:spPr>
          <a:xfrm>
            <a:off x="1506200" y="1263875"/>
            <a:ext cx="6176100" cy="2566374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Shape 75"/>
          <p:cNvSpPr/>
          <p:nvPr userDrawn="1"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14656"/>
              </a:solidFill>
            </a:endParaRPr>
          </a:p>
        </p:txBody>
      </p:sp>
      <p:sp>
        <p:nvSpPr>
          <p:cNvPr id="6" name="Shape 76"/>
          <p:cNvSpPr txBox="1"/>
          <p:nvPr userDrawn="1"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" name="Shape 77"/>
          <p:cNvSpPr txBox="1"/>
          <p:nvPr userDrawn="1"/>
        </p:nvSpPr>
        <p:spPr>
          <a:xfrm>
            <a:off x="1720075" y="1384525"/>
            <a:ext cx="5793000" cy="2247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Franklin Gothic"/>
              <a:buChar char="●"/>
            </a:pP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" name="Shape 78"/>
          <p:cNvSpPr/>
          <p:nvPr userDrawn="1"/>
        </p:nvSpPr>
        <p:spPr>
          <a:xfrm>
            <a:off x="1935725" y="1585575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8"/>
          <p:cNvSpPr/>
          <p:nvPr userDrawn="1"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00" y="10205"/>
            <a:ext cx="4019350" cy="572700"/>
          </a:xfrm>
        </p:spPr>
        <p:txBody>
          <a:bodyPr/>
          <a:lstStyle>
            <a:lvl1pPr algn="r">
              <a:defRPr sz="2900">
                <a:solidFill>
                  <a:schemeClr val="bg1"/>
                </a:solidFill>
                <a:latin typeface="Franklin Gothic" panose="020B0604020202020204" charset="0"/>
              </a:defRPr>
            </a:lvl1pPr>
          </a:lstStyle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8"/>
          <p:cNvSpPr/>
          <p:nvPr userDrawn="1"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900" y="10205"/>
            <a:ext cx="4019350" cy="572700"/>
          </a:xfrm>
        </p:spPr>
        <p:txBody>
          <a:bodyPr/>
          <a:lstStyle>
            <a:lvl1pPr algn="r">
              <a:defRPr sz="2900">
                <a:solidFill>
                  <a:schemeClr val="tx1"/>
                </a:solidFill>
                <a:latin typeface="Franklin Gothic" panose="020B0604020202020204" charset="0"/>
              </a:defRPr>
            </a:lvl1pPr>
          </a:lstStyle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preserve="1" userDrawn="1">
  <p:cSld name="1_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9"/>
          <p:cNvSpPr/>
          <p:nvPr userDrawn="1"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6" name="Shape 210"/>
          <p:cNvSpPr/>
          <p:nvPr userDrawn="1"/>
        </p:nvSpPr>
        <p:spPr>
          <a:xfrm>
            <a:off x="1359150" y="1711025"/>
            <a:ext cx="6425700" cy="24783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/>
          </a:p>
        </p:txBody>
      </p:sp>
      <p:sp>
        <p:nvSpPr>
          <p:cNvPr id="7" name="Shape 211"/>
          <p:cNvSpPr txBox="1"/>
          <p:nvPr userDrawn="1"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3000" b="1"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" name="Shape 6"/>
          <p:cNvSpPr txBox="1">
            <a:spLocks noGrp="1"/>
          </p:cNvSpPr>
          <p:nvPr>
            <p:ph type="title"/>
          </p:nvPr>
        </p:nvSpPr>
        <p:spPr>
          <a:xfrm>
            <a:off x="1506150" y="1863255"/>
            <a:ext cx="613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800">
                <a:solidFill>
                  <a:schemeClr val="dk1"/>
                </a:solidFill>
                <a:latin typeface="Cambria" panose="02040503050406030204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8" name="Subtítulo 2"/>
          <p:cNvSpPr>
            <a:spLocks noGrp="1"/>
          </p:cNvSpPr>
          <p:nvPr>
            <p:ph type="subTitle" idx="10" hasCustomPrompt="1"/>
          </p:nvPr>
        </p:nvSpPr>
        <p:spPr>
          <a:xfrm>
            <a:off x="2624903" y="3711374"/>
            <a:ext cx="3894194" cy="477951"/>
          </a:xfrm>
        </p:spPr>
        <p:txBody>
          <a:bodyPr/>
          <a:lstStyle>
            <a:lvl1pPr marL="114300" indent="0">
              <a:buNone/>
              <a:defRPr b="1">
                <a:solidFill>
                  <a:srgbClr val="FFFF00"/>
                </a:solidFill>
                <a:latin typeface="Franklin Gothic" panose="020B0604020202020204" charset="0"/>
              </a:defRPr>
            </a:lvl1pPr>
          </a:lstStyle>
          <a:p>
            <a:r>
              <a:rPr lang="es-ES" dirty="0" smtClean="0">
                <a:latin typeface="Franklin Gothic" panose="020B0604020202020204" charset="0"/>
              </a:rPr>
              <a:t>[a personalizar por cada institución]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3872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7"/>
          <p:cNvSpPr/>
          <p:nvPr userDrawn="1"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218"/>
          <p:cNvSpPr/>
          <p:nvPr userDrawn="1"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9" name="Shape 219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7617" y="3163850"/>
            <a:ext cx="2841158" cy="499200"/>
          </a:xfrm>
          <a:prstGeom prst="rect">
            <a:avLst/>
          </a:prstGeom>
          <a:solidFill>
            <a:srgbClr val="AF2741"/>
          </a:solidFill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937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3" r:id="rId4"/>
    <p:sldLayoutId id="2147483654" r:id="rId5"/>
    <p:sldLayoutId id="2147483660" r:id="rId6"/>
    <p:sldLayoutId id="2147483655" r:id="rId7"/>
    <p:sldLayoutId id="2147483657" r:id="rId8"/>
    <p:sldLayoutId id="214748366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71035640@N08" TargetMode="External"/><Relationship Id="rId2" Type="http://schemas.openxmlformats.org/officeDocument/2006/relationships/hyperlink" Target="https://www.flickr.com/photos/71035640@N08/15630697346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hyperlink" Target="https://creativecommons.org/licenses/by-nc-nd/2.0/?ref=ccsearch&amp;atype=rich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System-architecture-of-the-smart-factory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/4.0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System-architecture-of-the-smart-factory.jpg" TargetMode="External"/><Relationship Id="rId7" Type="http://schemas.openxmlformats.org/officeDocument/2006/relationships/hyperlink" Target="https://commons.wikimedia.org/wiki/File:Augmented_reality_at_Museu_de_Matar%C3%B3_linking_to_Catalan_Wikipedia_(48)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hyperlink" Target="https://creativecommons.org/licenses/by-sa/3.0" TargetMode="External"/><Relationship Id="rId4" Type="http://schemas.openxmlformats.org/officeDocument/2006/relationships/hyperlink" Target="https://fr.wikipedia.org/wiki/R%C3%A9alit%C3%A9_augment%C3%A9e#/media/File:Wikitude.jp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helvia.uco.es/bitstream/handle/10396/14446/Edmetic_vol_6_n_1_3.pdf?sequence=1&amp;isAllowed=y" TargetMode="External"/><Relationship Id="rId3" Type="http://schemas.openxmlformats.org/officeDocument/2006/relationships/hyperlink" Target="https://www.raspberrypi.org/" TargetMode="External"/><Relationship Id="rId7" Type="http://schemas.openxmlformats.org/officeDocument/2006/relationships/hyperlink" Target="https://doi.org/10.1080/00207543.2017.1351644" TargetMode="External"/><Relationship Id="rId2" Type="http://schemas.openxmlformats.org/officeDocument/2006/relationships/hyperlink" Target="Crespo,%20E.%20(2018).%20Aprendiendo%20Arduino.%20Recuperado%2020%20de%20marzo%20de%202019,%20a%20partir%20de%20https:/aprendiendoarduino.wordpress.co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ds.b.ebscohost.com/eds/detail/detail?vid=0&amp;sid=4ec8cbed-6683-4116-ad9d-927d3dd9c84f@sessionmgr102&amp;bdata=Jmxhbmc9ZXMmc2NvcGU9c2l0ZQ%3d%3d#AN=100558390&amp;db=ers" TargetMode="External"/><Relationship Id="rId5" Type="http://schemas.openxmlformats.org/officeDocument/2006/relationships/hyperlink" Target="https://doi.org/10.1109/ICACTE.2010.5579543" TargetMode="External"/><Relationship Id="rId4" Type="http://schemas.openxmlformats.org/officeDocument/2006/relationships/hyperlink" Target="https://sede.educacion.gob.es/publiventa/PdfServlet?pdf=VP18119.pdf&amp;area=E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12" Type="http://schemas.openxmlformats.org/officeDocument/2006/relationships/hyperlink" Target="http://creativecommons.org/licenses/by-nc/4.0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hyperlink" Target="https://www.kisspng.com/" TargetMode="External"/><Relationship Id="rId5" Type="http://schemas.openxmlformats.org/officeDocument/2006/relationships/image" Target="../media/image10.png"/><Relationship Id="rId10" Type="http://schemas.openxmlformats.org/officeDocument/2006/relationships/hyperlink" Target="https://pixabay.com/?utm_source=link-attribution&amp;amp;utm_medium=referral&amp;amp;utm_campaign=image&amp;amp;utm_content=1248284" TargetMode="External"/><Relationship Id="rId4" Type="http://schemas.openxmlformats.org/officeDocument/2006/relationships/image" Target="../media/image9.png"/><Relationship Id="rId9" Type="http://schemas.openxmlformats.org/officeDocument/2006/relationships/hyperlink" Target="https://pixabay.com/users/Pixaline-1569622/?utm_source=link-attribution&amp;amp;utm_medium=referral&amp;amp;utm_campaign=image&amp;amp;utm_content=1248284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juancarlosbaunza.com/" TargetMode="External"/><Relationship Id="rId3" Type="http://schemas.openxmlformats.org/officeDocument/2006/relationships/hyperlink" Target="https://www.instructables.com/id/Arduino-Projects/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hyperlink" Target="http://soloelectronicos.com/2017/04/24/top-100-de-proyectos-con-raspberry-pi/" TargetMode="External"/><Relationship Id="rId9" Type="http://schemas.openxmlformats.org/officeDocument/2006/relationships/hyperlink" Target="http://creativecommons.org/licenses/by/4.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hyperlink" Target="https://creativecommons.org/licenses/by-sa/4.0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s.wikipedia.org/wiki/Impresi%C3%B3n_3D#/media/File:Voxeljet-VXC800.jpg" TargetMode="External"/><Relationship Id="rId5" Type="http://schemas.openxmlformats.org/officeDocument/2006/relationships/hyperlink" Target="https://pixabay.com/?utm_source=link-attribution&amp;amp;utm_medium=referral&amp;amp;utm_campaign=image&amp;amp;utm_content=1248284" TargetMode="External"/><Relationship Id="rId4" Type="http://schemas.openxmlformats.org/officeDocument/2006/relationships/hyperlink" Target="https://pixabay.com/users/Pixaline-1569622/?utm_source=link-attribution&amp;amp;utm_medium=referral&amp;amp;utm_campaign=image&amp;amp;utm_content=124828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hyperlink" Target="a%20href=%22https:/pixabay.com/?utm_source=link-attribution&amp;amp;utm_medium=referral&amp;amp;utm_campaign=image&amp;amp;utm_content=1927697%22" TargetMode="External"/><Relationship Id="rId4" Type="http://schemas.openxmlformats.org/officeDocument/2006/relationships/hyperlink" Target="https://pixabay.com/users/geralt-9301/?utm_source=link-attribution&amp;amp;utm_medium=referral&amp;amp;utm_campaign=image&amp;amp;utm_content=192769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5. </a:t>
            </a:r>
            <a:r>
              <a:rPr lang="es-ES" sz="110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Resolución de problemas: 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5.3. Usar la tecnología digital de forma creativa:</a:t>
            </a:r>
            <a:b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4. Inteligencia artificial, robótica y novísimas tecnologías</a:t>
            </a:r>
          </a:p>
          <a:p>
            <a:pPr algn="ctr">
              <a:lnSpc>
                <a:spcPct val="107000"/>
              </a:lnSpc>
            </a:pPr>
            <a:r>
              <a:rPr lang="es-ES" sz="11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9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5614" y="438372"/>
            <a:ext cx="4019350" cy="572700"/>
          </a:xfrm>
        </p:spPr>
        <p:txBody>
          <a:bodyPr/>
          <a:lstStyle/>
          <a:p>
            <a:r>
              <a:rPr lang="es-ES" b="1" dirty="0" smtClean="0"/>
              <a:t>WEARABLES</a:t>
            </a:r>
            <a:endParaRPr lang="es-ES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8900" y="1281682"/>
            <a:ext cx="56330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 smtClean="0">
                <a:latin typeface="Cambria" panose="02040503050406030204" pitchFamily="18" charset="0"/>
              </a:rPr>
              <a:t>Los </a:t>
            </a:r>
            <a:r>
              <a:rPr lang="es-ES" b="1" i="1" dirty="0" err="1" smtClean="0">
                <a:latin typeface="Cambria" panose="02040503050406030204" pitchFamily="18" charset="0"/>
              </a:rPr>
              <a:t>Wearables</a:t>
            </a:r>
            <a:r>
              <a:rPr lang="es-ES" dirty="0" smtClean="0">
                <a:latin typeface="Cambria" panose="02040503050406030204" pitchFamily="18" charset="0"/>
              </a:rPr>
              <a:t> son tecnologías diseñadas para ser “vestidas”, bien como ropa o como complemento. Dicho de otro modo, es </a:t>
            </a:r>
            <a:r>
              <a:rPr lang="es-ES" b="1" dirty="0" smtClean="0">
                <a:latin typeface="Cambria" panose="02040503050406030204" pitchFamily="18" charset="0"/>
              </a:rPr>
              <a:t>cualquier tecnología que se puede llevar en el cuerpo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422416" y="3423600"/>
            <a:ext cx="1688841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" i="1" dirty="0">
                <a:solidFill>
                  <a:srgbClr val="1779BA"/>
                </a:solidFill>
                <a:latin typeface="source sans pro" panose="020B0503030403020204" pitchFamily="34" charset="0"/>
                <a:hlinkClick r:id="rId2"/>
              </a:rPr>
              <a:t>"Wearable Technology"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</a:rPr>
              <a:t> by </a:t>
            </a:r>
            <a:r>
              <a:rPr lang="en-US" sz="400" i="1" dirty="0" err="1">
                <a:solidFill>
                  <a:srgbClr val="1779BA"/>
                </a:solidFill>
                <a:latin typeface="source sans pro" panose="020B0503030403020204" pitchFamily="34" charset="0"/>
                <a:hlinkClick r:id="rId3"/>
              </a:rPr>
              <a:t>ForbesOste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</a:rPr>
              <a:t> is licensed under </a:t>
            </a:r>
            <a:r>
              <a:rPr lang="en-US" sz="400" i="1" cap="all" dirty="0">
                <a:solidFill>
                  <a:srgbClr val="1779BA"/>
                </a:solidFill>
                <a:latin typeface="source sans pro" panose="020B0503030403020204" pitchFamily="34" charset="0"/>
                <a:hlinkClick r:id="rId4"/>
              </a:rPr>
              <a:t>CC BY-NC-ND 2.0</a:t>
            </a:r>
            <a:endParaRPr lang="es-ES" sz="400" dirty="0"/>
          </a:p>
        </p:txBody>
      </p:sp>
      <p:pic>
        <p:nvPicPr>
          <p:cNvPr id="1026" name="Picture 2" descr="Wearable Technolog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261" y="1391008"/>
            <a:ext cx="2609152" cy="200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41086" y="2290956"/>
            <a:ext cx="55154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u="sng" dirty="0">
                <a:latin typeface="Cambria" panose="02040503050406030204" pitchFamily="18" charset="0"/>
              </a:rPr>
              <a:t>Aplicaciones:</a:t>
            </a:r>
          </a:p>
          <a:p>
            <a:endParaRPr lang="es-ES" dirty="0">
              <a:latin typeface="Cambria" panose="02040503050406030204" pitchFamily="18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Ordenadores </a:t>
            </a:r>
            <a:r>
              <a:rPr lang="es-ES" b="1" i="1" dirty="0" err="1">
                <a:latin typeface="Cambria" panose="02040503050406030204" pitchFamily="18" charset="0"/>
              </a:rPr>
              <a:t>wearables</a:t>
            </a:r>
            <a:r>
              <a:rPr lang="es-ES" dirty="0">
                <a:latin typeface="Cambria" panose="02040503050406030204" pitchFamily="18" charset="0"/>
              </a:rPr>
              <a:t>: los relojes inteligentes, las pulseras de actividad, cinturones que detectan el ritmo cardiaco, las famosas gafas de Google</a:t>
            </a:r>
            <a:r>
              <a:rPr lang="es-ES" dirty="0" smtClean="0">
                <a:latin typeface="Cambria" panose="02040503050406030204" pitchFamily="18" charset="0"/>
              </a:rPr>
              <a:t>…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s-ES" b="1" dirty="0" smtClean="0">
              <a:latin typeface="Cambria" panose="02040503050406030204" pitchFamily="18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 smtClean="0">
                <a:latin typeface="Cambria" panose="02040503050406030204" pitchFamily="18" charset="0"/>
              </a:rPr>
              <a:t>Tejidos </a:t>
            </a:r>
            <a:r>
              <a:rPr lang="es-ES" b="1" dirty="0">
                <a:latin typeface="Cambria" panose="02040503050406030204" pitchFamily="18" charset="0"/>
              </a:rPr>
              <a:t>inteligentes</a:t>
            </a:r>
            <a:r>
              <a:rPr lang="es-ES" dirty="0">
                <a:latin typeface="Cambria" panose="02040503050406030204" pitchFamily="18" charset="0"/>
              </a:rPr>
              <a:t>: miden o reaccionan a estímulos del usuario o el ambiente; por ejemplo, avisan de malas posturas por medio de vibraciones, cambian de color al reaccionar con una temperatura elevada del cuerpo…</a:t>
            </a:r>
          </a:p>
        </p:txBody>
      </p:sp>
    </p:spTree>
    <p:extLst>
      <p:ext uri="{BB962C8B-B14F-4D97-AF65-F5344CB8AC3E}">
        <p14:creationId xmlns:p14="http://schemas.microsoft.com/office/powerpoint/2010/main" val="296643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System-architecture-of-the-smart-facto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742" y="924604"/>
            <a:ext cx="3132026" cy="350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SMART MANUFACTURING</a:t>
            </a:r>
            <a:endParaRPr lang="es-ES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8900" y="1294123"/>
            <a:ext cx="5595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 smtClean="0">
                <a:latin typeface="Cambria" panose="02040503050406030204" pitchFamily="18" charset="0"/>
              </a:rPr>
              <a:t>Por </a:t>
            </a:r>
            <a:r>
              <a:rPr lang="es-ES" b="1" i="1" dirty="0" smtClean="0">
                <a:latin typeface="Cambria" panose="02040503050406030204" pitchFamily="18" charset="0"/>
              </a:rPr>
              <a:t>Smart </a:t>
            </a:r>
            <a:r>
              <a:rPr lang="es-ES" b="1" i="1" dirty="0" err="1" smtClean="0">
                <a:latin typeface="Cambria" panose="02040503050406030204" pitchFamily="18" charset="0"/>
              </a:rPr>
              <a:t>manufacturing</a:t>
            </a:r>
            <a:r>
              <a:rPr lang="es-ES" b="1" i="1" dirty="0" smtClean="0">
                <a:latin typeface="Cambria" panose="02040503050406030204" pitchFamily="18" charset="0"/>
              </a:rPr>
              <a:t> </a:t>
            </a:r>
            <a:r>
              <a:rPr lang="es-ES" dirty="0" smtClean="0">
                <a:latin typeface="Cambria" panose="02040503050406030204" pitchFamily="18" charset="0"/>
              </a:rPr>
              <a:t>o “fabricación inteligente” entendemos </a:t>
            </a:r>
            <a:r>
              <a:rPr lang="es-ES" b="1" dirty="0" smtClean="0">
                <a:latin typeface="Cambria" panose="02040503050406030204" pitchFamily="18" charset="0"/>
              </a:rPr>
              <a:t>sistemas que reaccionan en tiempo real </a:t>
            </a:r>
            <a:r>
              <a:rPr lang="es-ES" dirty="0" smtClean="0">
                <a:latin typeface="Cambria" panose="02040503050406030204" pitchFamily="18" charset="0"/>
              </a:rPr>
              <a:t>para cumplir las </a:t>
            </a:r>
            <a:r>
              <a:rPr lang="es-ES" b="1" dirty="0" smtClean="0">
                <a:latin typeface="Cambria" panose="02040503050406030204" pitchFamily="18" charset="0"/>
              </a:rPr>
              <a:t>necesidades de suministro y las demandas de los clientes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710402" y="4302295"/>
            <a:ext cx="2413948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</a:rPr>
              <a:t>by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3"/>
              </a:rPr>
              <a:t> </a:t>
            </a:r>
            <a:r>
              <a:rPr lang="es-ES" sz="400" dirty="0" err="1">
                <a:hlinkClick r:id="rId3"/>
              </a:rPr>
              <a:t>Wenshan</a:t>
            </a:r>
            <a:r>
              <a:rPr lang="es-ES" sz="400" dirty="0">
                <a:hlinkClick r:id="rId3"/>
              </a:rPr>
              <a:t> Wang, </a:t>
            </a:r>
            <a:r>
              <a:rPr lang="es-ES" sz="400" dirty="0" err="1">
                <a:hlinkClick r:id="rId3"/>
              </a:rPr>
              <a:t>Xiaoxiao</a:t>
            </a:r>
            <a:r>
              <a:rPr lang="es-ES" sz="400" dirty="0">
                <a:hlinkClick r:id="rId3"/>
              </a:rPr>
              <a:t> </a:t>
            </a:r>
            <a:r>
              <a:rPr lang="es-ES" sz="400" dirty="0" err="1">
                <a:hlinkClick r:id="rId3"/>
              </a:rPr>
              <a:t>Zhu</a:t>
            </a:r>
            <a:r>
              <a:rPr lang="es-ES" sz="400" dirty="0">
                <a:hlinkClick r:id="rId3"/>
              </a:rPr>
              <a:t>, </a:t>
            </a:r>
            <a:r>
              <a:rPr lang="es-ES" sz="400" dirty="0" err="1">
                <a:hlinkClick r:id="rId3"/>
              </a:rPr>
              <a:t>Liyu</a:t>
            </a:r>
            <a:r>
              <a:rPr lang="es-ES" sz="400" dirty="0">
                <a:hlinkClick r:id="rId3"/>
              </a:rPr>
              <a:t> Wang, </a:t>
            </a:r>
            <a:r>
              <a:rPr lang="es-ES" sz="400" dirty="0" err="1">
                <a:hlinkClick r:id="rId3"/>
              </a:rPr>
              <a:t>Qiang</a:t>
            </a:r>
            <a:r>
              <a:rPr lang="es-ES" sz="400" dirty="0">
                <a:hlinkClick r:id="rId3"/>
              </a:rPr>
              <a:t> </a:t>
            </a:r>
            <a:r>
              <a:rPr lang="es-ES" sz="400" dirty="0" err="1">
                <a:hlinkClick r:id="rId3"/>
              </a:rPr>
              <a:t>Qiu</a:t>
            </a:r>
            <a:r>
              <a:rPr lang="es-ES" sz="400" dirty="0">
                <a:hlinkClick r:id="rId3"/>
              </a:rPr>
              <a:t>, </a:t>
            </a:r>
            <a:r>
              <a:rPr lang="es-ES" sz="400" dirty="0" err="1">
                <a:hlinkClick r:id="rId3"/>
              </a:rPr>
              <a:t>Qixin</a:t>
            </a:r>
            <a:r>
              <a:rPr lang="es-ES" sz="400" dirty="0">
                <a:hlinkClick r:id="rId3"/>
              </a:rPr>
              <a:t> Cao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3"/>
              </a:rPr>
              <a:t>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</a:rPr>
              <a:t>is licensed under </a:t>
            </a:r>
            <a:r>
              <a:rPr lang="en-US" sz="400" i="1" cap="all" dirty="0">
                <a:solidFill>
                  <a:srgbClr val="1779BA"/>
                </a:solidFill>
                <a:latin typeface="source sans pro" panose="020B0503030403020204" pitchFamily="34" charset="0"/>
                <a:hlinkClick r:id="rId4"/>
              </a:rPr>
              <a:t>CC </a:t>
            </a:r>
            <a:r>
              <a:rPr lang="en-US" sz="400" i="1" cap="all" dirty="0" smtClean="0">
                <a:solidFill>
                  <a:srgbClr val="1779BA"/>
                </a:solidFill>
                <a:latin typeface="source sans pro" panose="020B0503030403020204" pitchFamily="34" charset="0"/>
                <a:hlinkClick r:id="rId4"/>
              </a:rPr>
              <a:t>BY- 4.0</a:t>
            </a:r>
            <a:endParaRPr lang="es-ES" sz="400" dirty="0"/>
          </a:p>
        </p:txBody>
      </p:sp>
      <p:sp>
        <p:nvSpPr>
          <p:cNvPr id="5" name="Rectángulo 4"/>
          <p:cNvSpPr/>
          <p:nvPr/>
        </p:nvSpPr>
        <p:spPr>
          <a:xfrm>
            <a:off x="348342" y="2173029"/>
            <a:ext cx="525624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u="sng" dirty="0">
                <a:latin typeface="Cambria" panose="02040503050406030204" pitchFamily="18" charset="0"/>
              </a:rPr>
              <a:t>Algunas características:</a:t>
            </a:r>
          </a:p>
          <a:p>
            <a:endParaRPr lang="es-ES" dirty="0">
              <a:latin typeface="Cambria" panose="02040503050406030204" pitchFamily="18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Ingeniería predictiva</a:t>
            </a:r>
            <a:r>
              <a:rPr lang="es-ES" dirty="0">
                <a:latin typeface="Cambria" panose="02040503050406030204" pitchFamily="18" charset="0"/>
              </a:rPr>
              <a:t>: se utilizan los datos para predecir las necesidades de la cadena de suministros, estudio de modelos de producción, mejora de la calidad</a:t>
            </a:r>
            <a:r>
              <a:rPr lang="es-ES" dirty="0" smtClean="0">
                <a:latin typeface="Cambria" panose="02040503050406030204" pitchFamily="18" charset="0"/>
              </a:rPr>
              <a:t>…</a:t>
            </a:r>
          </a:p>
          <a:p>
            <a:pPr>
              <a:spcAft>
                <a:spcPts val="600"/>
              </a:spcAft>
            </a:pPr>
            <a:endParaRPr lang="es-ES" dirty="0">
              <a:latin typeface="Cambria" panose="02040503050406030204" pitchFamily="18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Análisis de datos: </a:t>
            </a:r>
            <a:r>
              <a:rPr lang="es-ES" dirty="0">
                <a:latin typeface="Cambria" panose="02040503050406030204" pitchFamily="18" charset="0"/>
              </a:rPr>
              <a:t>sensores que permiten la recopilación de datos que van desde el comportamiento de los materiales a datos de los clientes y/o distribuidores. Los datos se utilizan para hacer  previsiones de fabricación…</a:t>
            </a:r>
          </a:p>
        </p:txBody>
      </p:sp>
    </p:spTree>
    <p:extLst>
      <p:ext uri="{BB962C8B-B14F-4D97-AF65-F5344CB8AC3E}">
        <p14:creationId xmlns:p14="http://schemas.microsoft.com/office/powerpoint/2010/main" val="335496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00" y="438373"/>
            <a:ext cx="4015846" cy="572700"/>
          </a:xfrm>
        </p:spPr>
        <p:txBody>
          <a:bodyPr/>
          <a:lstStyle/>
          <a:p>
            <a:r>
              <a:rPr lang="es-ES" b="1" dirty="0" smtClean="0"/>
              <a:t>REALIDAD AUMENTADA</a:t>
            </a:r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8900" y="1240622"/>
            <a:ext cx="61180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b="1" dirty="0" smtClean="0">
                <a:latin typeface="Cambria" panose="02040503050406030204" pitchFamily="18" charset="0"/>
              </a:rPr>
              <a:t>Realidad aumentada </a:t>
            </a:r>
            <a:r>
              <a:rPr lang="es-ES" dirty="0" smtClean="0">
                <a:latin typeface="Cambria" panose="02040503050406030204" pitchFamily="18" charset="0"/>
              </a:rPr>
              <a:t>es toda tecnología que </a:t>
            </a:r>
            <a:r>
              <a:rPr lang="es-ES" b="1" dirty="0" smtClean="0">
                <a:latin typeface="Cambria" panose="02040503050406030204" pitchFamily="18" charset="0"/>
              </a:rPr>
              <a:t>inserta elementos digitales en el mundo real</a:t>
            </a:r>
            <a:r>
              <a:rPr lang="es-ES" dirty="0" smtClean="0">
                <a:latin typeface="Cambria" panose="02040503050406030204" pitchFamily="18" charset="0"/>
              </a:rPr>
              <a:t>. A través de una interfaz (móvil, </a:t>
            </a:r>
            <a:r>
              <a:rPr lang="es-ES" dirty="0" err="1" smtClean="0">
                <a:latin typeface="Cambria" panose="02040503050406030204" pitchFamily="18" charset="0"/>
              </a:rPr>
              <a:t>tablet</a:t>
            </a:r>
            <a:r>
              <a:rPr lang="es-ES" dirty="0" smtClean="0">
                <a:latin typeface="Cambria" panose="02040503050406030204" pitchFamily="18" charset="0"/>
              </a:rPr>
              <a:t>, gafas especiales, etc.) obtenemos información extra sobre la realidad.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1028" name="Picture 4" descr="https://upload.wikimedia.org/wikipedia/commons/7/73/Wikitu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770" y="3094331"/>
            <a:ext cx="2464076" cy="14901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6811417" y="4430553"/>
            <a:ext cx="1026298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</a:rPr>
              <a:t>by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3"/>
              </a:rPr>
              <a:t>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4"/>
              </a:rPr>
              <a:t>Mr3641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3"/>
              </a:rPr>
              <a:t>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</a:rPr>
              <a:t>is licensed under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5"/>
              </a:rPr>
              <a:t>CC BY-SA </a:t>
            </a:r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  <a:hlinkClick r:id="rId5"/>
              </a:rPr>
              <a:t>3.0</a:t>
            </a:r>
            <a:endParaRPr lang="en-US" sz="400" i="1" dirty="0" smtClean="0">
              <a:solidFill>
                <a:srgbClr val="0A0A0A"/>
              </a:solidFill>
              <a:latin typeface="source sans pro" panose="020B0503030403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192083" y="4559725"/>
            <a:ext cx="2690659" cy="21544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rgbClr val="0A0A0A"/>
                </a:solidFill>
                <a:latin typeface="Cambria" panose="02040503050406030204" pitchFamily="18" charset="0"/>
              </a:rPr>
              <a:t>Información</a:t>
            </a:r>
            <a:r>
              <a:rPr lang="en-US" sz="800" dirty="0">
                <a:solidFill>
                  <a:srgbClr val="0A0A0A"/>
                </a:solidFill>
                <a:latin typeface="Cambria" panose="02040503050406030204" pitchFamily="18" charset="0"/>
              </a:rPr>
              <a:t> </a:t>
            </a:r>
            <a:r>
              <a:rPr lang="en-US" sz="800" dirty="0" err="1">
                <a:solidFill>
                  <a:srgbClr val="0A0A0A"/>
                </a:solidFill>
                <a:latin typeface="Cambria" panose="02040503050406030204" pitchFamily="18" charset="0"/>
              </a:rPr>
              <a:t>sobre</a:t>
            </a:r>
            <a:r>
              <a:rPr lang="en-US" sz="800" dirty="0">
                <a:solidFill>
                  <a:srgbClr val="0A0A0A"/>
                </a:solidFill>
                <a:latin typeface="Cambria" panose="02040503050406030204" pitchFamily="18" charset="0"/>
              </a:rPr>
              <a:t> el </a:t>
            </a:r>
            <a:r>
              <a:rPr lang="en-US" sz="800" dirty="0" err="1">
                <a:solidFill>
                  <a:srgbClr val="0A0A0A"/>
                </a:solidFill>
                <a:latin typeface="Cambria" panose="02040503050406030204" pitchFamily="18" charset="0"/>
              </a:rPr>
              <a:t>lugar</a:t>
            </a:r>
            <a:r>
              <a:rPr lang="en-US" sz="800" dirty="0">
                <a:solidFill>
                  <a:srgbClr val="0A0A0A"/>
                </a:solidFill>
                <a:latin typeface="Cambria" panose="02040503050406030204" pitchFamily="18" charset="0"/>
              </a:rPr>
              <a:t> </a:t>
            </a:r>
            <a:r>
              <a:rPr lang="en-US" sz="800" dirty="0" err="1" smtClean="0">
                <a:solidFill>
                  <a:srgbClr val="0A0A0A"/>
                </a:solidFill>
                <a:latin typeface="Cambria" panose="02040503050406030204" pitchFamily="18" charset="0"/>
              </a:rPr>
              <a:t>utilizando</a:t>
            </a:r>
            <a:r>
              <a:rPr lang="en-US" sz="800" dirty="0" smtClean="0">
                <a:solidFill>
                  <a:srgbClr val="0A0A0A"/>
                </a:solidFill>
                <a:latin typeface="Cambria" panose="02040503050406030204" pitchFamily="18" charset="0"/>
              </a:rPr>
              <a:t> </a:t>
            </a:r>
            <a:r>
              <a:rPr lang="en-US" sz="800" dirty="0">
                <a:solidFill>
                  <a:srgbClr val="0A0A0A"/>
                </a:solidFill>
                <a:latin typeface="Cambria" panose="02040503050406030204" pitchFamily="18" charset="0"/>
              </a:rPr>
              <a:t>el </a:t>
            </a:r>
            <a:r>
              <a:rPr lang="en-US" sz="800" dirty="0" err="1">
                <a:solidFill>
                  <a:srgbClr val="0A0A0A"/>
                </a:solidFill>
                <a:latin typeface="Cambria" panose="02040503050406030204" pitchFamily="18" charset="0"/>
              </a:rPr>
              <a:t>teléfono</a:t>
            </a:r>
            <a:r>
              <a:rPr lang="en-US" sz="800" dirty="0">
                <a:solidFill>
                  <a:srgbClr val="0A0A0A"/>
                </a:solidFill>
                <a:latin typeface="Cambria" panose="02040503050406030204" pitchFamily="18" charset="0"/>
              </a:rPr>
              <a:t> </a:t>
            </a:r>
            <a:r>
              <a:rPr lang="en-US" sz="800" dirty="0" err="1" smtClean="0">
                <a:solidFill>
                  <a:srgbClr val="0A0A0A"/>
                </a:solidFill>
                <a:latin typeface="Cambria" panose="02040503050406030204" pitchFamily="18" charset="0"/>
              </a:rPr>
              <a:t>móvil</a:t>
            </a:r>
            <a:r>
              <a:rPr lang="en-US" sz="800" dirty="0" smtClean="0">
                <a:solidFill>
                  <a:srgbClr val="0A0A0A"/>
                </a:solidFill>
                <a:latin typeface="Cambria" panose="02040503050406030204" pitchFamily="18" charset="0"/>
              </a:rPr>
              <a:t>.</a:t>
            </a:r>
            <a:endParaRPr lang="en-US" sz="800" dirty="0">
              <a:solidFill>
                <a:srgbClr val="0A0A0A"/>
              </a:solidFill>
              <a:latin typeface="Cambria" panose="02040503050406030204" pitchFamily="18" charset="0"/>
            </a:endParaRPr>
          </a:p>
        </p:txBody>
      </p:sp>
      <p:pic>
        <p:nvPicPr>
          <p:cNvPr id="1030" name="Picture 6" descr="File:Augmented reality at Museu de MatarÃ³ linking to Catalan Wikipedia (48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771" y="787203"/>
            <a:ext cx="2464076" cy="184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7688416" y="769523"/>
            <a:ext cx="1103837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</a:rPr>
              <a:t>by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3"/>
              </a:rPr>
              <a:t> </a:t>
            </a:r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  <a:hlinkClick r:id="rId7"/>
              </a:rPr>
              <a:t>kippelboy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3"/>
              </a:rPr>
              <a:t>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</a:rPr>
              <a:t>is licensed under </a:t>
            </a:r>
            <a:r>
              <a:rPr lang="en-US" sz="400" i="1" dirty="0">
                <a:solidFill>
                  <a:srgbClr val="0A0A0A"/>
                </a:solidFill>
                <a:latin typeface="source sans pro" panose="020B0503030403020204" pitchFamily="34" charset="0"/>
                <a:hlinkClick r:id="rId5"/>
              </a:rPr>
              <a:t>CC BY-SA </a:t>
            </a:r>
            <a:r>
              <a:rPr lang="en-US" sz="400" i="1" dirty="0" smtClean="0">
                <a:solidFill>
                  <a:srgbClr val="0A0A0A"/>
                </a:solidFill>
                <a:latin typeface="source sans pro" panose="020B0503030403020204" pitchFamily="34" charset="0"/>
                <a:hlinkClick r:id="rId5"/>
              </a:rPr>
              <a:t>3.0</a:t>
            </a:r>
            <a:endParaRPr lang="en-US" sz="400" i="1" dirty="0" smtClean="0">
              <a:solidFill>
                <a:srgbClr val="0A0A0A"/>
              </a:solidFill>
              <a:latin typeface="source sans pro" panose="020B0503030403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192084" y="2597020"/>
            <a:ext cx="2475769" cy="33855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800" dirty="0" err="1">
                <a:solidFill>
                  <a:srgbClr val="0A0A0A"/>
                </a:solidFill>
                <a:latin typeface="Cambria" panose="02040503050406030204" pitchFamily="18" charset="0"/>
              </a:rPr>
              <a:t>Información</a:t>
            </a:r>
            <a:r>
              <a:rPr lang="en-US" sz="800" dirty="0">
                <a:solidFill>
                  <a:srgbClr val="0A0A0A"/>
                </a:solidFill>
                <a:latin typeface="Cambria" panose="02040503050406030204" pitchFamily="18" charset="0"/>
              </a:rPr>
              <a:t> </a:t>
            </a:r>
            <a:r>
              <a:rPr lang="en-US" sz="800" dirty="0" err="1">
                <a:solidFill>
                  <a:srgbClr val="0A0A0A"/>
                </a:solidFill>
                <a:latin typeface="Cambria" panose="02040503050406030204" pitchFamily="18" charset="0"/>
              </a:rPr>
              <a:t>sobre</a:t>
            </a:r>
            <a:r>
              <a:rPr lang="en-US" sz="800" dirty="0">
                <a:solidFill>
                  <a:srgbClr val="0A0A0A"/>
                </a:solidFill>
                <a:latin typeface="Cambria" panose="02040503050406030204" pitchFamily="18" charset="0"/>
              </a:rPr>
              <a:t> el </a:t>
            </a:r>
            <a:r>
              <a:rPr lang="en-US" sz="800" dirty="0" err="1" smtClean="0">
                <a:solidFill>
                  <a:srgbClr val="0A0A0A"/>
                </a:solidFill>
                <a:latin typeface="Cambria" panose="02040503050406030204" pitchFamily="18" charset="0"/>
              </a:rPr>
              <a:t>cuadro</a:t>
            </a:r>
            <a:r>
              <a:rPr lang="en-US" sz="800" dirty="0" smtClean="0">
                <a:solidFill>
                  <a:srgbClr val="0A0A0A"/>
                </a:solidFill>
                <a:latin typeface="Cambria" panose="02040503050406030204" pitchFamily="18" charset="0"/>
              </a:rPr>
              <a:t> y </a:t>
            </a:r>
            <a:r>
              <a:rPr lang="en-US" sz="800" dirty="0" err="1" smtClean="0">
                <a:solidFill>
                  <a:srgbClr val="0A0A0A"/>
                </a:solidFill>
                <a:latin typeface="Cambria" panose="02040503050406030204" pitchFamily="18" charset="0"/>
              </a:rPr>
              <a:t>su</a:t>
            </a:r>
            <a:r>
              <a:rPr lang="en-US" sz="800" dirty="0" smtClean="0">
                <a:solidFill>
                  <a:srgbClr val="0A0A0A"/>
                </a:solidFill>
                <a:latin typeface="Cambria" panose="02040503050406030204" pitchFamily="18" charset="0"/>
              </a:rPr>
              <a:t> </a:t>
            </a:r>
            <a:r>
              <a:rPr lang="en-US" sz="800" dirty="0" err="1" smtClean="0">
                <a:solidFill>
                  <a:srgbClr val="0A0A0A"/>
                </a:solidFill>
                <a:latin typeface="Cambria" panose="02040503050406030204" pitchFamily="18" charset="0"/>
              </a:rPr>
              <a:t>autor</a:t>
            </a:r>
            <a:r>
              <a:rPr lang="en-US" sz="800" dirty="0" smtClean="0">
                <a:solidFill>
                  <a:srgbClr val="0A0A0A"/>
                </a:solidFill>
                <a:latin typeface="Cambria" panose="02040503050406030204" pitchFamily="18" charset="0"/>
              </a:rPr>
              <a:t> a </a:t>
            </a:r>
            <a:r>
              <a:rPr lang="en-US" sz="800" dirty="0" err="1" smtClean="0">
                <a:solidFill>
                  <a:srgbClr val="0A0A0A"/>
                </a:solidFill>
                <a:latin typeface="Cambria" panose="02040503050406030204" pitchFamily="18" charset="0"/>
              </a:rPr>
              <a:t>través</a:t>
            </a:r>
            <a:r>
              <a:rPr lang="en-US" sz="800" dirty="0" smtClean="0">
                <a:solidFill>
                  <a:srgbClr val="0A0A0A"/>
                </a:solidFill>
                <a:latin typeface="Cambria" panose="02040503050406030204" pitchFamily="18" charset="0"/>
              </a:rPr>
              <a:t> de </a:t>
            </a:r>
            <a:r>
              <a:rPr lang="en-US" sz="800" dirty="0" err="1" smtClean="0">
                <a:solidFill>
                  <a:srgbClr val="0A0A0A"/>
                </a:solidFill>
                <a:latin typeface="Cambria" panose="02040503050406030204" pitchFamily="18" charset="0"/>
              </a:rPr>
              <a:t>una</a:t>
            </a:r>
            <a:r>
              <a:rPr lang="en-US" sz="800" dirty="0" smtClean="0">
                <a:solidFill>
                  <a:srgbClr val="0A0A0A"/>
                </a:solidFill>
                <a:latin typeface="Cambria" panose="02040503050406030204" pitchFamily="18" charset="0"/>
              </a:rPr>
              <a:t> tablet.</a:t>
            </a:r>
            <a:endParaRPr lang="en-US" sz="800" dirty="0">
              <a:solidFill>
                <a:srgbClr val="0A0A0A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17940" y="2138943"/>
            <a:ext cx="56985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u="sng" dirty="0">
                <a:latin typeface="Cambria" panose="02040503050406030204" pitchFamily="18" charset="0"/>
              </a:rPr>
              <a:t>Aplicaciones:</a:t>
            </a:r>
          </a:p>
          <a:p>
            <a:endParaRPr lang="es-ES" dirty="0">
              <a:latin typeface="Cambria" panose="0204050305040603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Medicina</a:t>
            </a:r>
            <a:r>
              <a:rPr lang="es-ES" dirty="0">
                <a:latin typeface="Cambria" panose="02040503050406030204" pitchFamily="18" charset="0"/>
              </a:rPr>
              <a:t>: operaciones visualizando el interior del cuerpo…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b="1" i="1" dirty="0">
                <a:latin typeface="Cambria" panose="02040503050406030204" pitchFamily="18" charset="0"/>
              </a:rPr>
              <a:t>Marketing</a:t>
            </a:r>
            <a:r>
              <a:rPr lang="es-ES" dirty="0">
                <a:latin typeface="Cambria" panose="02040503050406030204" pitchFamily="18" charset="0"/>
              </a:rPr>
              <a:t>: ver cómo nos queda una prenda de ropa, un color de pintalabios o un peinado…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Rescates</a:t>
            </a:r>
            <a:r>
              <a:rPr lang="es-ES" dirty="0">
                <a:latin typeface="Cambria" panose="02040503050406030204" pitchFamily="18" charset="0"/>
              </a:rPr>
              <a:t>: los bomberos ven imágenes térmicas para localizar al rescatado…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Transporte:</a:t>
            </a:r>
            <a:r>
              <a:rPr lang="es-ES" dirty="0">
                <a:latin typeface="Cambria" panose="02040503050406030204" pitchFamily="18" charset="0"/>
              </a:rPr>
              <a:t> conocer la situación real de un transporte o la ruta que sigue…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Educación</a:t>
            </a:r>
            <a:r>
              <a:rPr lang="es-ES" dirty="0">
                <a:latin typeface="Cambria" panose="02040503050406030204" pitchFamily="18" charset="0"/>
              </a:rPr>
              <a:t>: ampliación de contenidos históricos mientras paseamos por una ciudad…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Cultura:</a:t>
            </a:r>
            <a:r>
              <a:rPr lang="es-ES" dirty="0">
                <a:latin typeface="Cambria" panose="02040503050406030204" pitchFamily="18" charset="0"/>
              </a:rPr>
              <a:t> reconstrucción virtual de patrimonio derruido…</a:t>
            </a:r>
          </a:p>
        </p:txBody>
      </p:sp>
    </p:spTree>
    <p:extLst>
      <p:ext uri="{BB962C8B-B14F-4D97-AF65-F5344CB8AC3E}">
        <p14:creationId xmlns:p14="http://schemas.microsoft.com/office/powerpoint/2010/main" val="108169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607127" y="1801090"/>
            <a:ext cx="592281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s-ES" sz="1000" dirty="0">
                <a:latin typeface="Cambria" panose="02040503050406030204" pitchFamily="18" charset="0"/>
                <a:hlinkClick r:id="rId2"/>
              </a:rPr>
              <a:t>Crespo, E. (2018). </a:t>
            </a:r>
            <a:r>
              <a:rPr lang="es-ES" sz="1000" i="1" dirty="0">
                <a:latin typeface="Cambria" panose="02040503050406030204" pitchFamily="18" charset="0"/>
                <a:hlinkClick r:id="rId2"/>
              </a:rPr>
              <a:t>Aprendiendo </a:t>
            </a:r>
            <a:r>
              <a:rPr lang="es-ES" sz="1000" i="1" dirty="0" err="1">
                <a:latin typeface="Cambria" panose="02040503050406030204" pitchFamily="18" charset="0"/>
                <a:hlinkClick r:id="rId2"/>
              </a:rPr>
              <a:t>Arduino</a:t>
            </a:r>
            <a:r>
              <a:rPr lang="es-ES" sz="1000" dirty="0">
                <a:latin typeface="Cambria" panose="02040503050406030204" pitchFamily="18" charset="0"/>
                <a:hlinkClick r:id="rId2"/>
              </a:rPr>
              <a:t>. Recuperado </a:t>
            </a:r>
            <a:r>
              <a:rPr lang="es-ES" sz="1000" dirty="0" smtClean="0">
                <a:latin typeface="Cambria" panose="02040503050406030204" pitchFamily="18" charset="0"/>
                <a:hlinkClick r:id="rId2"/>
              </a:rPr>
              <a:t>de </a:t>
            </a:r>
            <a:r>
              <a:rPr lang="es-ES" sz="1000" dirty="0">
                <a:latin typeface="Cambria" panose="02040503050406030204" pitchFamily="18" charset="0"/>
                <a:hlinkClick r:id="rId2"/>
              </a:rPr>
              <a:t>https://</a:t>
            </a:r>
            <a:r>
              <a:rPr lang="es-ES" sz="1000" dirty="0" smtClean="0">
                <a:latin typeface="Cambria" panose="02040503050406030204" pitchFamily="18" charset="0"/>
                <a:hlinkClick r:id="rId2"/>
              </a:rPr>
              <a:t>aprendiendoarduino.wordpress.com.</a:t>
            </a:r>
            <a:endParaRPr lang="es-ES" sz="1000" dirty="0">
              <a:latin typeface="Cambria" panose="020405030504060302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s-ES" sz="1000" dirty="0">
                <a:latin typeface="Cambria" panose="02040503050406030204" pitchFamily="18" charset="0"/>
                <a:hlinkClick r:id="rId3"/>
              </a:rPr>
              <a:t>Raspberry Pi </a:t>
            </a:r>
            <a:r>
              <a:rPr lang="es-ES" sz="1000" dirty="0" err="1">
                <a:latin typeface="Cambria" panose="02040503050406030204" pitchFamily="18" charset="0"/>
                <a:hlinkClick r:id="rId3"/>
              </a:rPr>
              <a:t>Foundation</a:t>
            </a:r>
            <a:r>
              <a:rPr lang="es-ES" sz="1000" dirty="0">
                <a:latin typeface="Cambria" panose="02040503050406030204" pitchFamily="18" charset="0"/>
                <a:hlinkClick r:id="rId3"/>
              </a:rPr>
              <a:t>. (2019). </a:t>
            </a:r>
            <a:r>
              <a:rPr lang="es-ES" sz="1000" i="1" dirty="0">
                <a:latin typeface="Cambria" panose="02040503050406030204" pitchFamily="18" charset="0"/>
                <a:hlinkClick r:id="rId3"/>
              </a:rPr>
              <a:t>Raspberry Pi</a:t>
            </a:r>
            <a:r>
              <a:rPr lang="es-ES" sz="1000" dirty="0">
                <a:latin typeface="Cambria" panose="02040503050406030204" pitchFamily="18" charset="0"/>
                <a:hlinkClick r:id="rId3"/>
              </a:rPr>
              <a:t>. Recuperado </a:t>
            </a:r>
            <a:r>
              <a:rPr lang="es-ES" sz="1000" dirty="0" smtClean="0">
                <a:latin typeface="Cambria" panose="02040503050406030204" pitchFamily="18" charset="0"/>
                <a:hlinkClick r:id="rId3"/>
              </a:rPr>
              <a:t>de </a:t>
            </a:r>
            <a:r>
              <a:rPr lang="es-ES" sz="1000" dirty="0">
                <a:latin typeface="Cambria" panose="02040503050406030204" pitchFamily="18" charset="0"/>
                <a:hlinkClick r:id="rId3"/>
              </a:rPr>
              <a:t>https://</a:t>
            </a:r>
            <a:r>
              <a:rPr lang="es-ES" sz="1000" dirty="0" smtClean="0">
                <a:latin typeface="Cambria" panose="02040503050406030204" pitchFamily="18" charset="0"/>
                <a:hlinkClick r:id="rId3"/>
              </a:rPr>
              <a:t>www.raspberrypi.orG.</a:t>
            </a:r>
            <a:endParaRPr lang="es-ES" sz="1000" dirty="0" smtClean="0">
              <a:latin typeface="Cambria" panose="02040503050406030204" pitchFamily="18" charset="0"/>
              <a:hlinkClick r:id="rId4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s-ES" sz="1000" dirty="0" smtClean="0">
                <a:latin typeface="Cambria" panose="02040503050406030204" pitchFamily="18" charset="0"/>
                <a:hlinkClick r:id="rId4"/>
              </a:rPr>
              <a:t>Jorquera</a:t>
            </a:r>
            <a:r>
              <a:rPr lang="es-ES" sz="1000" dirty="0">
                <a:latin typeface="Cambria" panose="02040503050406030204" pitchFamily="18" charset="0"/>
                <a:hlinkClick r:id="rId4"/>
              </a:rPr>
              <a:t>, A. (2016). </a:t>
            </a:r>
            <a:r>
              <a:rPr lang="es-ES" sz="1000" i="1" dirty="0">
                <a:latin typeface="Cambria" panose="02040503050406030204" pitchFamily="18" charset="0"/>
                <a:hlinkClick r:id="rId4"/>
              </a:rPr>
              <a:t>Fabricación Digital: introducción al modelado e impresión 3D</a:t>
            </a:r>
            <a:r>
              <a:rPr lang="es-ES" sz="1000" dirty="0">
                <a:latin typeface="Cambria" panose="02040503050406030204" pitchFamily="18" charset="0"/>
                <a:hlinkClick r:id="rId4"/>
              </a:rPr>
              <a:t>. [Madrid]: Ministerio de Educación, Cultura y Deporte</a:t>
            </a:r>
            <a:r>
              <a:rPr lang="es-ES" sz="1000" dirty="0" smtClean="0">
                <a:latin typeface="Cambria" panose="02040503050406030204" pitchFamily="18" charset="0"/>
                <a:hlinkClick r:id="rId4"/>
              </a:rPr>
              <a:t>.</a:t>
            </a:r>
            <a:endParaRPr lang="es-ES" sz="1000" dirty="0" smtClean="0">
              <a:latin typeface="Cambria" panose="020405030504060302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>
                <a:latin typeface="Cambria" panose="02040503050406030204" pitchFamily="18" charset="0"/>
                <a:hlinkClick r:id="rId5"/>
              </a:rPr>
              <a:t>Tan, L., &amp; Wang, N. (2010). Future Internet: The Internet of Things. </a:t>
            </a:r>
            <a:r>
              <a:rPr lang="en-US" sz="1000" dirty="0" err="1">
                <a:latin typeface="Cambria" panose="02040503050406030204" pitchFamily="18" charset="0"/>
                <a:hlinkClick r:id="rId5"/>
              </a:rPr>
              <a:t>En</a:t>
            </a:r>
            <a:r>
              <a:rPr lang="en-US" sz="1000" dirty="0">
                <a:latin typeface="Cambria" panose="02040503050406030204" pitchFamily="18" charset="0"/>
                <a:hlinkClick r:id="rId5"/>
              </a:rPr>
              <a:t> </a:t>
            </a:r>
            <a:r>
              <a:rPr lang="en-US" sz="1000" i="1" dirty="0">
                <a:latin typeface="Cambria" panose="02040503050406030204" pitchFamily="18" charset="0"/>
                <a:hlinkClick r:id="rId5"/>
              </a:rPr>
              <a:t>ICACTE 2010 - 2010 3rd International Conference on Advanced Computer Theory and Engineering, Proceedings</a:t>
            </a:r>
            <a:r>
              <a:rPr lang="en-US" sz="1000" dirty="0">
                <a:latin typeface="Cambria" panose="02040503050406030204" pitchFamily="18" charset="0"/>
                <a:hlinkClick r:id="rId5"/>
              </a:rPr>
              <a:t>. IEEE. https://</a:t>
            </a:r>
            <a:r>
              <a:rPr lang="en-US" sz="1000" dirty="0" smtClean="0">
                <a:latin typeface="Cambria" panose="02040503050406030204" pitchFamily="18" charset="0"/>
                <a:hlinkClick r:id="rId5"/>
              </a:rPr>
              <a:t>doi.org/10.1109/ICACTE.2010.5579543.</a:t>
            </a:r>
            <a:endParaRPr lang="en-US" sz="1000" dirty="0">
              <a:latin typeface="Cambria" panose="020405030504060302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>
                <a:latin typeface="Cambria" panose="02040503050406030204" pitchFamily="18" charset="0"/>
                <a:hlinkClick r:id="rId6"/>
              </a:rPr>
              <a:t>Biscontini, T. (2018). Wearable technology. </a:t>
            </a:r>
            <a:r>
              <a:rPr lang="en-US" sz="1000" i="1" dirty="0">
                <a:latin typeface="Cambria" panose="02040503050406030204" pitchFamily="18" charset="0"/>
                <a:hlinkClick r:id="rId6"/>
              </a:rPr>
              <a:t>Salem Press Encyclopedia of Science</a:t>
            </a:r>
            <a:r>
              <a:rPr lang="en-US" sz="1000" dirty="0">
                <a:latin typeface="Cambria" panose="02040503050406030204" pitchFamily="18" charset="0"/>
                <a:hlinkClick r:id="rId6"/>
              </a:rPr>
              <a:t>.</a:t>
            </a:r>
            <a:endParaRPr lang="en-US" sz="1000" dirty="0">
              <a:latin typeface="Cambria" panose="020405030504060302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>
                <a:latin typeface="Cambria" panose="02040503050406030204" pitchFamily="18" charset="0"/>
                <a:hlinkClick r:id="rId7"/>
              </a:rPr>
              <a:t>Kusiak, A. (2018). Smart Manufacturing. </a:t>
            </a:r>
            <a:r>
              <a:rPr lang="en-US" sz="1000" i="1" dirty="0">
                <a:latin typeface="Cambria" panose="02040503050406030204" pitchFamily="18" charset="0"/>
                <a:hlinkClick r:id="rId7"/>
              </a:rPr>
              <a:t>International Journal of Production Research</a:t>
            </a:r>
            <a:r>
              <a:rPr lang="en-US" sz="1000" dirty="0">
                <a:latin typeface="Cambria" panose="02040503050406030204" pitchFamily="18" charset="0"/>
                <a:hlinkClick r:id="rId7"/>
              </a:rPr>
              <a:t>, </a:t>
            </a:r>
            <a:r>
              <a:rPr lang="en-US" sz="1000" i="1" dirty="0">
                <a:latin typeface="Cambria" panose="02040503050406030204" pitchFamily="18" charset="0"/>
                <a:hlinkClick r:id="rId7"/>
              </a:rPr>
              <a:t>56</a:t>
            </a:r>
            <a:r>
              <a:rPr lang="en-US" sz="1000" dirty="0">
                <a:latin typeface="Cambria" panose="02040503050406030204" pitchFamily="18" charset="0"/>
                <a:hlinkClick r:id="rId7"/>
              </a:rPr>
              <a:t>(1-2), 508-517. </a:t>
            </a:r>
            <a:r>
              <a:rPr lang="en-US" sz="1000" dirty="0" smtClean="0">
                <a:latin typeface="Cambria" panose="02040503050406030204" pitchFamily="18" charset="0"/>
                <a:hlinkClick r:id="rId7"/>
              </a:rPr>
              <a:t>https</a:t>
            </a:r>
            <a:r>
              <a:rPr lang="en-US" sz="1000" dirty="0">
                <a:latin typeface="Cambria" panose="02040503050406030204" pitchFamily="18" charset="0"/>
                <a:hlinkClick r:id="rId7"/>
              </a:rPr>
              <a:t>://</a:t>
            </a:r>
            <a:r>
              <a:rPr lang="en-US" sz="1000" dirty="0" smtClean="0">
                <a:latin typeface="Cambria" panose="02040503050406030204" pitchFamily="18" charset="0"/>
                <a:hlinkClick r:id="rId7"/>
              </a:rPr>
              <a:t>doi.org/10.1080/00207543.2017.1351644.</a:t>
            </a:r>
            <a:endParaRPr lang="en-US" sz="1000" dirty="0">
              <a:latin typeface="Cambria" panose="020405030504060302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s-ES" sz="1000" dirty="0">
                <a:latin typeface="Cambria" panose="02040503050406030204" pitchFamily="18" charset="0"/>
                <a:hlinkClick r:id="rId8"/>
              </a:rPr>
              <a:t>De la </a:t>
            </a:r>
            <a:r>
              <a:rPr lang="es-ES" sz="1000" dirty="0" err="1">
                <a:latin typeface="Cambria" panose="02040503050406030204" pitchFamily="18" charset="0"/>
                <a:hlinkClick r:id="rId8"/>
              </a:rPr>
              <a:t>Horra</a:t>
            </a:r>
            <a:r>
              <a:rPr lang="es-ES" sz="1000" dirty="0">
                <a:latin typeface="Cambria" panose="02040503050406030204" pitchFamily="18" charset="0"/>
                <a:hlinkClick r:id="rId8"/>
              </a:rPr>
              <a:t> </a:t>
            </a:r>
            <a:r>
              <a:rPr lang="es-ES" sz="1000" dirty="0" err="1">
                <a:latin typeface="Cambria" panose="02040503050406030204" pitchFamily="18" charset="0"/>
                <a:hlinkClick r:id="rId8"/>
              </a:rPr>
              <a:t>Villacé</a:t>
            </a:r>
            <a:r>
              <a:rPr lang="es-ES" sz="1000" dirty="0">
                <a:latin typeface="Cambria" panose="02040503050406030204" pitchFamily="18" charset="0"/>
                <a:hlinkClick r:id="rId8"/>
              </a:rPr>
              <a:t>, I. G. (2017). Realidad Aumentada, una revolución educativa. </a:t>
            </a:r>
            <a:r>
              <a:rPr lang="es-ES" sz="1000" i="1" dirty="0" err="1">
                <a:latin typeface="Cambria" panose="02040503050406030204" pitchFamily="18" charset="0"/>
                <a:hlinkClick r:id="rId8"/>
              </a:rPr>
              <a:t>Edmetic</a:t>
            </a:r>
            <a:r>
              <a:rPr lang="es-ES" sz="1000" i="1" dirty="0">
                <a:latin typeface="Cambria" panose="02040503050406030204" pitchFamily="18" charset="0"/>
                <a:hlinkClick r:id="rId8"/>
              </a:rPr>
              <a:t>, Revista de Educación Mediática y TIC</a:t>
            </a:r>
            <a:r>
              <a:rPr lang="es-ES" sz="1000" dirty="0">
                <a:latin typeface="Cambria" panose="02040503050406030204" pitchFamily="18" charset="0"/>
                <a:hlinkClick r:id="rId8"/>
              </a:rPr>
              <a:t>, </a:t>
            </a:r>
            <a:r>
              <a:rPr lang="es-ES" sz="1000" i="1" dirty="0">
                <a:latin typeface="Cambria" panose="02040503050406030204" pitchFamily="18" charset="0"/>
                <a:hlinkClick r:id="rId8"/>
              </a:rPr>
              <a:t>6</a:t>
            </a:r>
            <a:r>
              <a:rPr lang="es-ES" sz="1000" dirty="0">
                <a:latin typeface="Cambria" panose="02040503050406030204" pitchFamily="18" charset="0"/>
                <a:hlinkClick r:id="rId8"/>
              </a:rPr>
              <a:t>(1).</a:t>
            </a:r>
            <a:endParaRPr lang="es-ES" sz="1000" dirty="0">
              <a:latin typeface="Cambria" panose="02040503050406030204" pitchFamily="18" charset="0"/>
            </a:endParaRPr>
          </a:p>
          <a:p>
            <a:r>
              <a:rPr lang="es-ES" sz="800" dirty="0">
                <a:latin typeface="Cambria" panose="02040503050406030204" pitchFamily="18" charset="0"/>
              </a:rPr>
              <a:t/>
            </a:r>
            <a:br>
              <a:rPr lang="es-ES" sz="800" dirty="0">
                <a:latin typeface="Cambria" panose="02040503050406030204" pitchFamily="18" charset="0"/>
              </a:rPr>
            </a:br>
            <a:r>
              <a:rPr lang="es-ES" sz="800" dirty="0">
                <a:latin typeface="Cambria" panose="02040503050406030204" pitchFamily="18" charset="0"/>
              </a:rPr>
              <a:t/>
            </a:r>
            <a:br>
              <a:rPr lang="es-ES" sz="800" dirty="0">
                <a:latin typeface="Cambria" panose="02040503050406030204" pitchFamily="18" charset="0"/>
              </a:rPr>
            </a:br>
            <a:endParaRPr lang="es-ES" sz="800" dirty="0"/>
          </a:p>
          <a:p>
            <a:endParaRPr lang="es-E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47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4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Resolución de problemas: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5.3. Usar la tecnología digital de forma creativa:</a:t>
            </a:r>
            <a:b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4. Inteligencia artificial, robótica y novísimas tecnologías</a:t>
            </a:r>
          </a:p>
          <a:p>
            <a:pPr algn="ctr"/>
            <a:r>
              <a:rPr lang="es-ES" sz="1200" dirty="0"/>
              <a:t> 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/>
              <a:t> 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06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914E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56"/>
          <p:cNvSpPr/>
          <p:nvPr/>
        </p:nvSpPr>
        <p:spPr>
          <a:xfrm>
            <a:off x="175275" y="1069475"/>
            <a:ext cx="2748000" cy="848035"/>
          </a:xfrm>
          <a:prstGeom prst="rect">
            <a:avLst/>
          </a:prstGeom>
          <a:solidFill>
            <a:srgbClr val="AF27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Shape 58"/>
          <p:cNvSpPr txBox="1"/>
          <p:nvPr/>
        </p:nvSpPr>
        <p:spPr>
          <a:xfrm>
            <a:off x="152625" y="1069475"/>
            <a:ext cx="2793300" cy="17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 smtClean="0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Usar la tecnología digital de forma creativa</a:t>
            </a:r>
            <a:endParaRPr sz="1800" dirty="0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" name="Shape 55"/>
          <p:cNvSpPr/>
          <p:nvPr/>
        </p:nvSpPr>
        <p:spPr>
          <a:xfrm>
            <a:off x="2923300" y="1069475"/>
            <a:ext cx="5659200" cy="1641528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57"/>
          <p:cNvSpPr txBox="1"/>
          <p:nvPr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 b="1" dirty="0" smtClean="0">
                <a:solidFill>
                  <a:srgbClr val="AF274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INTELIGENCIA ARTIFICIAL, ROB</a:t>
            </a:r>
            <a:r>
              <a:rPr lang="es" sz="3000" b="1" dirty="0" smtClean="0">
                <a:solidFill>
                  <a:srgbClr val="AF2741"/>
                </a:solidFill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Ó</a:t>
            </a:r>
            <a:r>
              <a:rPr lang="es" sz="3000" b="1" dirty="0" smtClean="0">
                <a:solidFill>
                  <a:srgbClr val="AF274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TICA Y NOV</a:t>
            </a:r>
            <a:r>
              <a:rPr lang="es" sz="3000" b="1" dirty="0" smtClean="0">
                <a:solidFill>
                  <a:srgbClr val="AF2741"/>
                </a:solidFill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Í</a:t>
            </a:r>
            <a:r>
              <a:rPr lang="es" sz="3000" b="1" dirty="0" smtClean="0">
                <a:solidFill>
                  <a:srgbClr val="AF274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SIMAS TECNOLOG</a:t>
            </a:r>
            <a:r>
              <a:rPr lang="es" sz="3000" b="1" dirty="0" smtClean="0">
                <a:solidFill>
                  <a:srgbClr val="AF2741"/>
                </a:solidFill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Í</a:t>
            </a:r>
            <a:r>
              <a:rPr lang="es" sz="3000" b="1" dirty="0" smtClean="0">
                <a:solidFill>
                  <a:srgbClr val="AF274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AS</a:t>
            </a:r>
            <a:endParaRPr sz="3000" b="1" dirty="0">
              <a:solidFill>
                <a:srgbClr val="AF274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5628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dirty="0">
                <a:solidFill>
                  <a:schemeClr val="bg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dirty="0">
              <a:solidFill>
                <a:schemeClr val="bg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dirty="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3155238" y="2014687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Conocer algunas innovaciones tecnoló</a:t>
            </a:r>
            <a:r>
              <a:rPr lang="es-ES" sz="1800" dirty="0" smtClean="0"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g</a:t>
            </a:r>
            <a:r>
              <a:rPr lang="es-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icas que te pueden ayudar a resolver problemas de forma creativa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. </a:t>
            </a:r>
          </a:p>
          <a:p>
            <a:pPr lvl="0"/>
            <a:endParaRPr lang="es" sz="1800" dirty="0"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lvl="0"/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Entender, aunque sea someramente, c</a:t>
            </a:r>
            <a:r>
              <a:rPr lang="es" sz="1800" dirty="0" smtClean="0"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ó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mo funcionan estas tecnolo</a:t>
            </a:r>
            <a:r>
              <a:rPr lang="es" sz="1800" dirty="0" smtClean="0"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gí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as.</a:t>
            </a: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" sz="1800" dirty="0"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Saber qu</a:t>
            </a:r>
            <a:r>
              <a:rPr lang="es" sz="1800" dirty="0" smtClean="0"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é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 posibilidades tienen esas tecnolo</a:t>
            </a:r>
            <a:r>
              <a:rPr lang="es" sz="1800" dirty="0" smtClean="0"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gí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as y qu</a:t>
            </a:r>
            <a:r>
              <a:rPr lang="es" sz="1800" dirty="0" smtClean="0">
                <a:latin typeface="Franklin Gothic Medium" panose="020B0603020102020204" pitchFamily="34" charset="0"/>
                <a:ea typeface="Franklin Gothic"/>
                <a:cs typeface="Franklin Gothic"/>
                <a:sym typeface="Franklin Gothic"/>
              </a:rPr>
              <a:t>é</a:t>
            </a:r>
            <a:r>
              <a:rPr lang="es" sz="1800" dirty="0" smtClean="0">
                <a:latin typeface="Franklin Gothic"/>
                <a:ea typeface="Franklin Gothic"/>
                <a:cs typeface="Franklin Gothic"/>
                <a:sym typeface="Franklin Gothic"/>
              </a:rPr>
              <a:t> se puede hacer con ellas.</a:t>
            </a:r>
            <a:endParaRPr sz="1800" dirty="0"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82973" y="1439623"/>
            <a:ext cx="489397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 smtClean="0">
                <a:latin typeface="Franklin Gothic" panose="020B0604020202020204" charset="0"/>
              </a:rPr>
              <a:t>Introducción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Placas: </a:t>
            </a:r>
            <a:r>
              <a:rPr lang="es-ES" sz="1800" dirty="0" err="1" smtClean="0">
                <a:latin typeface="Franklin Gothic" panose="020B0604020202020204" charset="0"/>
              </a:rPr>
              <a:t>Raspberrry</a:t>
            </a:r>
            <a:r>
              <a:rPr lang="es-ES" sz="1800" dirty="0" smtClean="0">
                <a:latin typeface="Franklin Gothic" panose="020B0604020202020204" charset="0"/>
              </a:rPr>
              <a:t> Pi y </a:t>
            </a:r>
            <a:r>
              <a:rPr lang="es-ES" sz="1800" dirty="0" err="1" smtClean="0">
                <a:latin typeface="Franklin Gothic" panose="020B0604020202020204" charset="0"/>
              </a:rPr>
              <a:t>Arduino</a:t>
            </a:r>
            <a:endParaRPr lang="es-ES" sz="1800" dirty="0" smtClean="0">
              <a:latin typeface="Franklin Gothic" panose="020B0604020202020204" charset="0"/>
            </a:endParaRPr>
          </a:p>
          <a:p>
            <a:r>
              <a:rPr lang="es-ES" sz="1800" dirty="0" smtClean="0">
                <a:latin typeface="Franklin Gothic" panose="020B0604020202020204" charset="0"/>
              </a:rPr>
              <a:t>Impresoras 3D</a:t>
            </a:r>
          </a:p>
          <a:p>
            <a:r>
              <a:rPr lang="es-ES" sz="1800" dirty="0" smtClean="0">
                <a:latin typeface="Franklin Gothic" panose="020B0604020202020204" charset="0"/>
              </a:rPr>
              <a:t>Internet de las cosas (</a:t>
            </a:r>
            <a:r>
              <a:rPr lang="es-ES" sz="1800" dirty="0" err="1" smtClean="0">
                <a:latin typeface="Franklin Gothic" panose="020B0604020202020204" charset="0"/>
              </a:rPr>
              <a:t>IoT</a:t>
            </a:r>
            <a:r>
              <a:rPr lang="es-ES" sz="1800" dirty="0" smtClean="0">
                <a:latin typeface="Franklin Gothic" panose="020B0604020202020204" charset="0"/>
              </a:rPr>
              <a:t>)</a:t>
            </a:r>
          </a:p>
          <a:p>
            <a:r>
              <a:rPr lang="es-ES" sz="1800" dirty="0">
                <a:latin typeface="Franklin Gothic" panose="020B0604020202020204" charset="0"/>
              </a:rPr>
              <a:t>	</a:t>
            </a:r>
            <a:r>
              <a:rPr lang="es-ES" sz="1600" dirty="0" err="1" smtClean="0">
                <a:latin typeface="Franklin Gothic" panose="020B0604020202020204" charset="0"/>
              </a:rPr>
              <a:t>Wearables</a:t>
            </a:r>
            <a:endParaRPr lang="es-ES" sz="1600" dirty="0" smtClean="0">
              <a:latin typeface="Franklin Gothic" panose="020B0604020202020204" charset="0"/>
            </a:endParaRPr>
          </a:p>
          <a:p>
            <a:r>
              <a:rPr lang="es-ES" sz="1600" dirty="0" smtClean="0">
                <a:latin typeface="Franklin Gothic" panose="020B0604020202020204" charset="0"/>
              </a:rPr>
              <a:t>	Smart </a:t>
            </a:r>
            <a:r>
              <a:rPr lang="es-ES" sz="1600" dirty="0" err="1" smtClean="0">
                <a:latin typeface="Franklin Gothic" panose="020B0604020202020204" charset="0"/>
              </a:rPr>
              <a:t>manufacturing</a:t>
            </a:r>
            <a:endParaRPr lang="es-ES" sz="1600" dirty="0" smtClean="0">
              <a:latin typeface="Franklin Gothic" panose="020B0604020202020204" charset="0"/>
            </a:endParaRPr>
          </a:p>
          <a:p>
            <a:r>
              <a:rPr lang="es-ES" sz="1800" dirty="0" smtClean="0">
                <a:latin typeface="Franklin Gothic" panose="020B0604020202020204" charset="0"/>
              </a:rPr>
              <a:t>Realidad aumentada</a:t>
            </a:r>
          </a:p>
          <a:p>
            <a:endParaRPr lang="es-ES" sz="1800" dirty="0" smtClean="0">
              <a:latin typeface="Franklin Gothic" panose="020B0604020202020204" charset="0"/>
            </a:endParaRPr>
          </a:p>
          <a:p>
            <a:endParaRPr lang="es-ES" sz="1000" dirty="0" smtClean="0">
              <a:latin typeface="Franklin Gothic" panose="020B0604020202020204" charset="0"/>
            </a:endParaRPr>
          </a:p>
        </p:txBody>
      </p:sp>
      <p:sp>
        <p:nvSpPr>
          <p:cNvPr id="3" name="Shape 78"/>
          <p:cNvSpPr/>
          <p:nvPr/>
        </p:nvSpPr>
        <p:spPr>
          <a:xfrm>
            <a:off x="1935725" y="1862476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Shape 78"/>
          <p:cNvSpPr/>
          <p:nvPr/>
        </p:nvSpPr>
        <p:spPr>
          <a:xfrm>
            <a:off x="1940988" y="3197429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78"/>
          <p:cNvSpPr/>
          <p:nvPr/>
        </p:nvSpPr>
        <p:spPr>
          <a:xfrm>
            <a:off x="3031508" y="2712467"/>
            <a:ext cx="100800" cy="100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Shape 78"/>
          <p:cNvSpPr/>
          <p:nvPr/>
        </p:nvSpPr>
        <p:spPr>
          <a:xfrm>
            <a:off x="3031508" y="2942136"/>
            <a:ext cx="100800" cy="100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Shape 78"/>
          <p:cNvSpPr/>
          <p:nvPr/>
        </p:nvSpPr>
        <p:spPr>
          <a:xfrm>
            <a:off x="1940988" y="2120043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Shape 78"/>
          <p:cNvSpPr/>
          <p:nvPr/>
        </p:nvSpPr>
        <p:spPr>
          <a:xfrm>
            <a:off x="1934549" y="2377610"/>
            <a:ext cx="124800" cy="124800"/>
          </a:xfrm>
          <a:prstGeom prst="ellipse">
            <a:avLst/>
          </a:prstGeom>
          <a:solidFill>
            <a:srgbClr val="F78A0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790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8039" y="431438"/>
            <a:ext cx="2636772" cy="572700"/>
          </a:xfrm>
        </p:spPr>
        <p:txBody>
          <a:bodyPr/>
          <a:lstStyle/>
          <a:p>
            <a:r>
              <a:rPr lang="es-ES" b="1" dirty="0" smtClean="0"/>
              <a:t>INTRODUCCI</a:t>
            </a:r>
            <a:r>
              <a:rPr lang="es-ES" b="1" dirty="0" smtClean="0">
                <a:latin typeface="Franklin Gothic Medium" panose="020B0603020102020204" pitchFamily="34" charset="0"/>
              </a:rPr>
              <a:t>Ó</a:t>
            </a:r>
            <a:r>
              <a:rPr lang="es-ES" b="1" dirty="0" smtClean="0"/>
              <a:t>N</a:t>
            </a:r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212035" y="1133674"/>
            <a:ext cx="529924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Existen </a:t>
            </a:r>
            <a:r>
              <a:rPr lang="es-ES" b="1" dirty="0" smtClean="0">
                <a:latin typeface="Cambria" panose="02040503050406030204" pitchFamily="18" charset="0"/>
              </a:rPr>
              <a:t>tecnologías novedosas </a:t>
            </a:r>
            <a:r>
              <a:rPr lang="es-ES" dirty="0" smtClean="0">
                <a:latin typeface="Cambria" panose="02040503050406030204" pitchFamily="18" charset="0"/>
              </a:rPr>
              <a:t>y </a:t>
            </a:r>
            <a:r>
              <a:rPr lang="es-ES" b="1" dirty="0" smtClean="0">
                <a:latin typeface="Cambria" panose="02040503050406030204" pitchFamily="18" charset="0"/>
              </a:rPr>
              <a:t>relativamente sencillas de usar</a:t>
            </a:r>
            <a:r>
              <a:rPr lang="es-ES" dirty="0" smtClean="0">
                <a:latin typeface="Cambria" panose="02040503050406030204" pitchFamily="18" charset="0"/>
              </a:rPr>
              <a:t> que pueden ayudarnos a resolver problemas de forma creativa.</a:t>
            </a:r>
          </a:p>
          <a:p>
            <a:endParaRPr lang="es-ES" dirty="0">
              <a:latin typeface="Cambria" panose="02040503050406030204" pitchFamily="18" charset="0"/>
            </a:endParaRPr>
          </a:p>
          <a:p>
            <a:r>
              <a:rPr lang="es-ES" dirty="0" smtClean="0">
                <a:latin typeface="Cambria" panose="02040503050406030204" pitchFamily="18" charset="0"/>
              </a:rPr>
              <a:t>Estas tecnologías </a:t>
            </a:r>
            <a:r>
              <a:rPr lang="es-ES" b="1" dirty="0" smtClean="0">
                <a:latin typeface="Cambria" panose="02040503050406030204" pitchFamily="18" charset="0"/>
              </a:rPr>
              <a:t>no solo están enfocadas </a:t>
            </a:r>
            <a:r>
              <a:rPr lang="es-ES" dirty="0" smtClean="0">
                <a:latin typeface="Cambria" panose="02040503050406030204" pitchFamily="18" charset="0"/>
              </a:rPr>
              <a:t>a campos como las </a:t>
            </a:r>
            <a:r>
              <a:rPr lang="es-ES" b="1" dirty="0" smtClean="0">
                <a:latin typeface="Cambria" panose="02040503050406030204" pitchFamily="18" charset="0"/>
              </a:rPr>
              <a:t>ingenierías</a:t>
            </a:r>
            <a:r>
              <a:rPr lang="es-ES" dirty="0" smtClean="0">
                <a:latin typeface="Cambria" panose="02040503050406030204" pitchFamily="18" charset="0"/>
              </a:rPr>
              <a:t> o las ciencias aplicadas: </a:t>
            </a:r>
            <a:r>
              <a:rPr lang="es-ES" b="1" dirty="0" smtClean="0">
                <a:latin typeface="Cambria" panose="02040503050406030204" pitchFamily="18" charset="0"/>
              </a:rPr>
              <a:t>también pueden ser útiles en áreas como artes, humanidades o ciencias sociales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</a:p>
          <a:p>
            <a:endParaRPr lang="es-ES" dirty="0">
              <a:latin typeface="Cambria" panose="02040503050406030204" pitchFamily="18" charset="0"/>
            </a:endParaRPr>
          </a:p>
          <a:p>
            <a:r>
              <a:rPr lang="es-ES" b="1" dirty="0" smtClean="0">
                <a:latin typeface="Cambria" panose="02040503050406030204" pitchFamily="18" charset="0"/>
              </a:rPr>
              <a:t>No se pretende que todos seamos expertos </a:t>
            </a:r>
            <a:r>
              <a:rPr lang="es-ES" dirty="0" smtClean="0">
                <a:latin typeface="Cambria" panose="02040503050406030204" pitchFamily="18" charset="0"/>
              </a:rPr>
              <a:t>en el manejo de estas herramientas, </a:t>
            </a:r>
            <a:r>
              <a:rPr lang="es-ES" b="1" dirty="0" smtClean="0">
                <a:latin typeface="Cambria" panose="02040503050406030204" pitchFamily="18" charset="0"/>
              </a:rPr>
              <a:t>pero sí es útil conocer su existencia</a:t>
            </a:r>
            <a:r>
              <a:rPr lang="es-ES" dirty="0" smtClean="0">
                <a:latin typeface="Cambria" panose="02040503050406030204" pitchFamily="18" charset="0"/>
              </a:rPr>
              <a:t>, saber qué </a:t>
            </a:r>
            <a:r>
              <a:rPr lang="es-ES" b="1" dirty="0" smtClean="0">
                <a:latin typeface="Cambria" panose="02040503050406030204" pitchFamily="18" charset="0"/>
              </a:rPr>
              <a:t>posibilidades</a:t>
            </a:r>
            <a:r>
              <a:rPr lang="es-ES" dirty="0" smtClean="0">
                <a:latin typeface="Cambria" panose="02040503050406030204" pitchFamily="18" charset="0"/>
              </a:rPr>
              <a:t> tienen y si en nuestra universidad hay </a:t>
            </a:r>
            <a:r>
              <a:rPr lang="es-ES" b="1" dirty="0" smtClean="0">
                <a:latin typeface="Cambria" panose="02040503050406030204" pitchFamily="18" charset="0"/>
              </a:rPr>
              <a:t>disponibilidad</a:t>
            </a:r>
            <a:r>
              <a:rPr lang="es-ES" dirty="0" smtClean="0">
                <a:latin typeface="Cambria" panose="02040503050406030204" pitchFamily="18" charset="0"/>
              </a:rPr>
              <a:t> de ellas, ya sea para su uso directo o intermediado, o para recibir formación.</a:t>
            </a:r>
            <a:endParaRPr lang="es-ES" dirty="0">
              <a:latin typeface="Cambria" panose="02040503050406030204" pitchFamily="18" charset="0"/>
            </a:endParaRPr>
          </a:p>
        </p:txBody>
      </p:sp>
      <p:sp>
        <p:nvSpPr>
          <p:cNvPr id="5" name="Shape 109"/>
          <p:cNvSpPr/>
          <p:nvPr/>
        </p:nvSpPr>
        <p:spPr>
          <a:xfrm>
            <a:off x="1175595" y="4374154"/>
            <a:ext cx="6792811" cy="61826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914E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Aunque te puedan parecer muy lejanas a tu materia, las tecnologías están para ayudarte. Interésate por ellas y piensa si pueden tener utilidad para tu trabajo.</a:t>
            </a:r>
            <a:endParaRPr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6" name="Shape 1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910386">
            <a:off x="7542747" y="3826589"/>
            <a:ext cx="376745" cy="816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4068" y="561857"/>
            <a:ext cx="1056478" cy="71965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878" y="1320123"/>
            <a:ext cx="1545946" cy="413202"/>
          </a:xfrm>
          <a:prstGeom prst="rect">
            <a:avLst/>
          </a:prstGeom>
        </p:spPr>
      </p:pic>
      <p:pic>
        <p:nvPicPr>
          <p:cNvPr id="1028" name="Picture 4" descr="Resultado de imagen de &quot;Internet of Things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863" y="2114377"/>
            <a:ext cx="749301" cy="56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de &quot;printer 3d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721" y="1733325"/>
            <a:ext cx="1073103" cy="92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de &quot;augmented reality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958" y="702707"/>
            <a:ext cx="2369904" cy="184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de &quot;big data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800" y="2682958"/>
            <a:ext cx="1897918" cy="96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7297715" y="2623963"/>
            <a:ext cx="904109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/>
              <a:t>Image by </a:t>
            </a:r>
            <a:r>
              <a:rPr lang="en-US" sz="400" dirty="0" smtClean="0">
                <a:hlinkClick r:id="rId9"/>
              </a:rPr>
              <a:t>Pixaline</a:t>
            </a:r>
            <a:r>
              <a:rPr lang="en-US" sz="400" dirty="0" smtClean="0"/>
              <a:t> </a:t>
            </a:r>
            <a:r>
              <a:rPr lang="en-US" sz="400" dirty="0"/>
              <a:t>from </a:t>
            </a:r>
            <a:r>
              <a:rPr lang="en-US" sz="400" dirty="0">
                <a:hlinkClick r:id="rId10"/>
              </a:rPr>
              <a:t>Pixabay</a:t>
            </a:r>
            <a:endParaRPr lang="es-ES" sz="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5157051" y="585015"/>
            <a:ext cx="135405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/>
              <a:t>Image by </a:t>
            </a:r>
            <a:r>
              <a:rPr lang="es-ES" sz="400" dirty="0">
                <a:hlinkClick r:id="rId11"/>
              </a:rPr>
              <a:t>https://</a:t>
            </a:r>
            <a:r>
              <a:rPr lang="es-ES" sz="400" dirty="0" smtClean="0">
                <a:hlinkClick r:id="rId11"/>
              </a:rPr>
              <a:t>www.kisspng.com</a:t>
            </a:r>
            <a:r>
              <a:rPr lang="es-ES" sz="400" dirty="0" smtClean="0"/>
              <a:t> / </a:t>
            </a:r>
            <a:r>
              <a:rPr lang="es-ES" sz="400" dirty="0" smtClean="0">
                <a:hlinkClick r:id="rId12"/>
              </a:rPr>
              <a:t>CC BY-NC 4.0</a:t>
            </a:r>
            <a:endParaRPr lang="es-ES" sz="400" dirty="0"/>
          </a:p>
        </p:txBody>
      </p:sp>
    </p:spTree>
    <p:extLst>
      <p:ext uri="{BB962C8B-B14F-4D97-AF65-F5344CB8AC3E}">
        <p14:creationId xmlns:p14="http://schemas.microsoft.com/office/powerpoint/2010/main" val="299234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022" y="1167428"/>
            <a:ext cx="3333750" cy="15906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PLACAS BASE </a:t>
            </a:r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61836" y="1068591"/>
            <a:ext cx="60275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ambria" panose="02040503050406030204" pitchFamily="18" charset="0"/>
              </a:rPr>
              <a:t>Las </a:t>
            </a:r>
            <a:r>
              <a:rPr lang="es-ES" b="1" dirty="0" smtClean="0">
                <a:latin typeface="Cambria" panose="02040503050406030204" pitchFamily="18" charset="0"/>
              </a:rPr>
              <a:t>placas base</a:t>
            </a:r>
            <a:r>
              <a:rPr lang="es-ES" dirty="0" smtClean="0">
                <a:latin typeface="Cambria" panose="02040503050406030204" pitchFamily="18" charset="0"/>
              </a:rPr>
              <a:t> se pueden usar para proyectos de electrónica y control de dispositivos. Sus </a:t>
            </a:r>
            <a:r>
              <a:rPr lang="es-ES" dirty="0">
                <a:latin typeface="Cambria" panose="02040503050406030204" pitchFamily="18" charset="0"/>
              </a:rPr>
              <a:t>características son su </a:t>
            </a:r>
            <a:r>
              <a:rPr lang="es-ES" b="1" dirty="0">
                <a:latin typeface="Cambria" panose="02040503050406030204" pitchFamily="18" charset="0"/>
              </a:rPr>
              <a:t>bajo coste</a:t>
            </a:r>
            <a:r>
              <a:rPr lang="es-ES" dirty="0">
                <a:latin typeface="Cambria" panose="02040503050406030204" pitchFamily="18" charset="0"/>
              </a:rPr>
              <a:t>, su </a:t>
            </a:r>
            <a:r>
              <a:rPr lang="es-ES" b="1" dirty="0">
                <a:latin typeface="Cambria" panose="02040503050406030204" pitchFamily="18" charset="0"/>
              </a:rPr>
              <a:t>pequeño tamaño</a:t>
            </a:r>
            <a:r>
              <a:rPr lang="es-ES" dirty="0">
                <a:latin typeface="Cambria" panose="02040503050406030204" pitchFamily="18" charset="0"/>
              </a:rPr>
              <a:t>, su </a:t>
            </a:r>
            <a:r>
              <a:rPr lang="es-ES" b="1" dirty="0" err="1">
                <a:latin typeface="Cambria" panose="02040503050406030204" pitchFamily="18" charset="0"/>
              </a:rPr>
              <a:t>interoperatividad</a:t>
            </a:r>
            <a:r>
              <a:rPr lang="es-ES" dirty="0">
                <a:latin typeface="Cambria" panose="02040503050406030204" pitchFamily="18" charset="0"/>
              </a:rPr>
              <a:t> y su </a:t>
            </a:r>
            <a:r>
              <a:rPr lang="es-ES" b="1" dirty="0">
                <a:latin typeface="Cambria" panose="02040503050406030204" pitchFamily="18" charset="0"/>
              </a:rPr>
              <a:t>programación sencilla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5" name="Shape 109"/>
          <p:cNvSpPr/>
          <p:nvPr/>
        </p:nvSpPr>
        <p:spPr>
          <a:xfrm>
            <a:off x="2148242" y="4327254"/>
            <a:ext cx="4847516" cy="61826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914E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3"/>
              </a:rPr>
              <a:t>Proyectos llevados a cabo con </a:t>
            </a:r>
            <a:r>
              <a:rPr lang="es-ES" dirty="0" err="1" smtClean="0">
                <a:solidFill>
                  <a:srgbClr val="914E5B"/>
                </a:solidFill>
                <a:latin typeface="Franklin Gothic" panose="020B0604020202020204" charset="0"/>
                <a:hlinkClick r:id="rId3"/>
              </a:rPr>
              <a:t>Arduino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  <a:hlinkClick r:id="rId4"/>
              </a:rPr>
              <a:t>Proyectos llevados a cabo con Raspberry PI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.</a:t>
            </a:r>
            <a:endParaRPr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6" name="Shape 1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910386">
            <a:off x="6662258" y="3779689"/>
            <a:ext cx="376745" cy="81689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109"/>
          <p:cNvSpPr/>
          <p:nvPr/>
        </p:nvSpPr>
        <p:spPr>
          <a:xfrm>
            <a:off x="2114814" y="536523"/>
            <a:ext cx="3908297" cy="412724"/>
          </a:xfrm>
          <a:prstGeom prst="rect">
            <a:avLst/>
          </a:prstGeom>
          <a:solidFill>
            <a:srgbClr val="AF2741"/>
          </a:solid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dirty="0" smtClean="0">
                <a:solidFill>
                  <a:schemeClr val="bg1"/>
                </a:solidFill>
              </a:rPr>
              <a:t>Raspberry PI y </a:t>
            </a:r>
            <a:r>
              <a:rPr lang="es-ES" sz="2400" b="1" dirty="0" err="1" smtClean="0">
                <a:solidFill>
                  <a:schemeClr val="bg1"/>
                </a:solidFill>
              </a:rPr>
              <a:t>Arduino</a:t>
            </a:r>
            <a:endParaRPr lang="es-ES" sz="2400" b="1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619" y="2941763"/>
            <a:ext cx="561017" cy="38215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6990" y="2439962"/>
            <a:ext cx="1107943" cy="296132"/>
          </a:xfrm>
          <a:prstGeom prst="rect">
            <a:avLst/>
          </a:prstGeom>
        </p:spPr>
      </p:pic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429428"/>
              </p:ext>
            </p:extLst>
          </p:nvPr>
        </p:nvGraphicFramePr>
        <p:xfrm>
          <a:off x="171208" y="2012710"/>
          <a:ext cx="5334000" cy="2024062"/>
        </p:xfrm>
        <a:graphic>
          <a:graphicData uri="http://schemas.openxmlformats.org/drawingml/2006/table">
            <a:tbl>
              <a:tblPr firstRow="1" bandRow="1">
                <a:tableStyleId>{0281E514-54EA-4034-A982-1CA1E67B1A85}</a:tableStyleId>
              </a:tblPr>
              <a:tblGrid>
                <a:gridCol w="533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4864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latin typeface="Franklin Gothic" panose="020B0604020202020204" charset="0"/>
                        </a:rPr>
                        <a:t>A pesar de su apariencia similar, son relativamente diferentes:</a:t>
                      </a:r>
                      <a:endParaRPr lang="es-ES" sz="1400" dirty="0">
                        <a:latin typeface="Franklin Gothic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1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95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1200" b="1" u="sng" dirty="0" err="1" smtClean="0">
                          <a:latin typeface="Franklin Gothic" panose="020B0604020202020204" charset="0"/>
                        </a:rPr>
                        <a:t>Arduino</a:t>
                      </a:r>
                      <a:r>
                        <a:rPr lang="es-ES" sz="1200" dirty="0" smtClean="0">
                          <a:latin typeface="Franklin Gothic" panose="020B0604020202020204" charset="0"/>
                        </a:rPr>
                        <a:t> es un </a:t>
                      </a:r>
                      <a:r>
                        <a:rPr lang="es-ES" sz="1200" b="1" dirty="0" smtClean="0">
                          <a:latin typeface="Franklin Gothic" panose="020B0604020202020204" charset="0"/>
                        </a:rPr>
                        <a:t>microcontrolador programable </a:t>
                      </a:r>
                      <a:r>
                        <a:rPr lang="es-ES" sz="1200" b="0" dirty="0" smtClean="0">
                          <a:latin typeface="Franklin Gothic" panose="020B0604020202020204" charset="0"/>
                          <a:sym typeface="Symbol" panose="05050102010706020507" pitchFamily="18" charset="2"/>
                        </a:rPr>
                        <a:t>mediante un ordenador </a:t>
                      </a:r>
                      <a:r>
                        <a:rPr lang="es-ES" sz="1200" dirty="0" smtClean="0">
                          <a:latin typeface="Franklin Gothic" panose="020B0604020202020204" charset="0"/>
                        </a:rPr>
                        <a:t>en un lenguaje sencillo que es capaz de ser interpretado por un dispositivo para </a:t>
                      </a:r>
                      <a:r>
                        <a:rPr lang="es-ES" sz="1200" b="1" dirty="0" smtClean="0">
                          <a:latin typeface="Franklin Gothic" panose="020B0604020202020204" charset="0"/>
                        </a:rPr>
                        <a:t>realizar determinadas tareas</a:t>
                      </a:r>
                      <a:r>
                        <a:rPr lang="es-ES" sz="1200" dirty="0" smtClean="0">
                          <a:latin typeface="Franklin Gothic" panose="020B0604020202020204" charset="0"/>
                        </a:rPr>
                        <a:t>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5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1200" b="1" u="sng" dirty="0" smtClean="0">
                          <a:latin typeface="Franklin Gothic" panose="020B0604020202020204" charset="0"/>
                        </a:rPr>
                        <a:t>Raspberry PI</a:t>
                      </a:r>
                      <a:r>
                        <a:rPr lang="es-ES" sz="1200" b="1" dirty="0" smtClean="0">
                          <a:latin typeface="Franklin Gothic" panose="020B0604020202020204" charset="0"/>
                        </a:rPr>
                        <a:t> es un ordenador en sí mismo,</a:t>
                      </a:r>
                      <a:r>
                        <a:rPr lang="es-ES" sz="1200" dirty="0" smtClean="0">
                          <a:latin typeface="Franklin Gothic" panose="020B0604020202020204" charset="0"/>
                        </a:rPr>
                        <a:t> con microprocesador, sistema operativo propio y conexión a Internet.</a:t>
                      </a:r>
                      <a:r>
                        <a:rPr lang="es-ES" sz="1200" baseline="0" dirty="0" smtClean="0">
                          <a:latin typeface="Franklin Gothic" panose="020B0604020202020204" charset="0"/>
                        </a:rPr>
                        <a:t> P</a:t>
                      </a:r>
                      <a:r>
                        <a:rPr lang="es-ES" sz="1200" dirty="0" smtClean="0">
                          <a:latin typeface="Franklin Gothic" panose="020B0604020202020204" charset="0"/>
                        </a:rPr>
                        <a:t>uede </a:t>
                      </a:r>
                      <a:r>
                        <a:rPr lang="es-ES" sz="1200" b="1" dirty="0" smtClean="0">
                          <a:latin typeface="Franklin Gothic" panose="020B0604020202020204" charset="0"/>
                        </a:rPr>
                        <a:t>conectarse y controlar dispositivos, recolectar datos y usarse en proyectos complejos</a:t>
                      </a:r>
                      <a:r>
                        <a:rPr lang="es-ES" sz="1200" dirty="0" smtClean="0">
                          <a:latin typeface="Franklin Gothic" panose="020B0604020202020204" charset="0"/>
                        </a:rPr>
                        <a:t>.</a:t>
                      </a:r>
                      <a:endParaRPr lang="es-ES" sz="1200" dirty="0">
                        <a:latin typeface="Franklin Gothic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6122706" y="1300464"/>
            <a:ext cx="145584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Image by </a:t>
            </a:r>
            <a:r>
              <a:rPr lang="en-US" sz="500" dirty="0" smtClean="0">
                <a:hlinkClick r:id="rId8"/>
              </a:rPr>
              <a:t>juancarlosbaunza.com</a:t>
            </a:r>
            <a:r>
              <a:rPr lang="en-US" sz="500" dirty="0" smtClean="0"/>
              <a:t> / </a:t>
            </a:r>
            <a:r>
              <a:rPr lang="en-US" sz="500" dirty="0" smtClean="0">
                <a:hlinkClick r:id="rId9"/>
              </a:rPr>
              <a:t>CC BY 4.0</a:t>
            </a:r>
            <a:endParaRPr lang="es-ES" sz="500" dirty="0"/>
          </a:p>
        </p:txBody>
      </p:sp>
    </p:spTree>
    <p:extLst>
      <p:ext uri="{BB962C8B-B14F-4D97-AF65-F5344CB8AC3E}">
        <p14:creationId xmlns:p14="http://schemas.microsoft.com/office/powerpoint/2010/main" val="131265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00" y="438373"/>
            <a:ext cx="4019350" cy="572700"/>
          </a:xfrm>
        </p:spPr>
        <p:txBody>
          <a:bodyPr/>
          <a:lstStyle/>
          <a:p>
            <a:r>
              <a:rPr lang="es-ES" b="1" dirty="0" smtClean="0"/>
              <a:t>IMPRESORAS 3D</a:t>
            </a:r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95941" y="1399063"/>
            <a:ext cx="6027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 smtClean="0">
                <a:latin typeface="Cambria" panose="02040503050406030204" pitchFamily="18" charset="0"/>
              </a:rPr>
              <a:t>Llamamos impresoras 3D a máquinas que crean objetos con volumen (en tres dimensiones) a partir de diseños generados por ordenador.</a:t>
            </a:r>
            <a:endParaRPr lang="es-ES" dirty="0">
              <a:latin typeface="Cambria" panose="02040503050406030204" pitchFamily="18" charset="0"/>
            </a:endParaRPr>
          </a:p>
        </p:txBody>
      </p:sp>
      <p:pic>
        <p:nvPicPr>
          <p:cNvPr id="2050" name="Picture 2" descr="Resultado de imagen de &quot;impresora 3d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022" y="485481"/>
            <a:ext cx="1760734" cy="152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istema de impresiÃ³n 3D Voxeljet VXC8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784" y="2180304"/>
            <a:ext cx="1983724" cy="166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6550089" y="2114939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900877" y="2011027"/>
            <a:ext cx="107753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Image by </a:t>
            </a:r>
            <a:r>
              <a:rPr lang="en-US" sz="500" dirty="0" smtClean="0">
                <a:hlinkClick r:id="rId4"/>
              </a:rPr>
              <a:t>Pixaline</a:t>
            </a:r>
            <a:r>
              <a:rPr lang="en-US" sz="500" dirty="0" smtClean="0"/>
              <a:t> </a:t>
            </a:r>
            <a:r>
              <a:rPr lang="en-US" sz="500" dirty="0"/>
              <a:t>from </a:t>
            </a:r>
            <a:r>
              <a:rPr lang="en-US" sz="500" dirty="0">
                <a:hlinkClick r:id="rId5"/>
              </a:rPr>
              <a:t>Pixabay</a:t>
            </a:r>
            <a:endParaRPr lang="es-ES" sz="500" dirty="0"/>
          </a:p>
        </p:txBody>
      </p:sp>
      <p:sp>
        <p:nvSpPr>
          <p:cNvPr id="8" name="CuadroTexto 7"/>
          <p:cNvSpPr txBox="1"/>
          <p:nvPr/>
        </p:nvSpPr>
        <p:spPr>
          <a:xfrm>
            <a:off x="7015955" y="3824574"/>
            <a:ext cx="126348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Image by </a:t>
            </a:r>
            <a:r>
              <a:rPr lang="en-US" sz="500" dirty="0">
                <a:hlinkClick r:id="rId6"/>
              </a:rPr>
              <a:t>Juliussoehn</a:t>
            </a:r>
            <a:r>
              <a:rPr lang="en-US" sz="500" dirty="0"/>
              <a:t> / </a:t>
            </a:r>
            <a:r>
              <a:rPr lang="en-US" sz="500" dirty="0">
                <a:hlinkClick r:id="rId7"/>
              </a:rPr>
              <a:t>CC BY-SA 4.0</a:t>
            </a:r>
            <a:endParaRPr lang="es-ES" sz="500" dirty="0"/>
          </a:p>
        </p:txBody>
      </p:sp>
      <p:sp>
        <p:nvSpPr>
          <p:cNvPr id="3" name="Rectángulo 2"/>
          <p:cNvSpPr/>
          <p:nvPr/>
        </p:nvSpPr>
        <p:spPr>
          <a:xfrm>
            <a:off x="290283" y="2187481"/>
            <a:ext cx="647926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u="sng" dirty="0">
                <a:latin typeface="Cambria" panose="02040503050406030204" pitchFamily="18" charset="0"/>
              </a:rPr>
              <a:t>Aplicaciones:</a:t>
            </a:r>
          </a:p>
          <a:p>
            <a:endParaRPr lang="es-ES" dirty="0">
              <a:latin typeface="Cambria" panose="02040503050406030204" pitchFamily="18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Moda</a:t>
            </a:r>
            <a:r>
              <a:rPr lang="es-ES" dirty="0">
                <a:latin typeface="Cambria" panose="02040503050406030204" pitchFamily="18" charset="0"/>
              </a:rPr>
              <a:t>: confección de joyas, prendas de vestir…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Fabricación</a:t>
            </a:r>
            <a:r>
              <a:rPr lang="es-ES" dirty="0">
                <a:latin typeface="Cambria" panose="02040503050406030204" pitchFamily="18" charset="0"/>
              </a:rPr>
              <a:t>: piezas de maquinaria, herramientas…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Salud</a:t>
            </a:r>
            <a:r>
              <a:rPr lang="es-ES" dirty="0">
                <a:latin typeface="Cambria" panose="02040503050406030204" pitchFamily="18" charset="0"/>
              </a:rPr>
              <a:t>: prótesis, implantes, ortodoncias…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Construcción</a:t>
            </a:r>
            <a:r>
              <a:rPr lang="es-ES" dirty="0">
                <a:latin typeface="Cambria" panose="02040503050406030204" pitchFamily="18" charset="0"/>
              </a:rPr>
              <a:t>: creación de prototipos, maquetas, prefabricados…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Ocio</a:t>
            </a:r>
            <a:r>
              <a:rPr lang="es-ES" dirty="0">
                <a:latin typeface="Cambria" panose="02040503050406030204" pitchFamily="18" charset="0"/>
              </a:rPr>
              <a:t>: creación de juguetes, objetos de decoración, impresión de alimentos…</a:t>
            </a:r>
          </a:p>
        </p:txBody>
      </p:sp>
    </p:spTree>
    <p:extLst>
      <p:ext uri="{BB962C8B-B14F-4D97-AF65-F5344CB8AC3E}">
        <p14:creationId xmlns:p14="http://schemas.microsoft.com/office/powerpoint/2010/main" val="292548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00" y="10205"/>
            <a:ext cx="4015846" cy="572700"/>
          </a:xfrm>
        </p:spPr>
        <p:txBody>
          <a:bodyPr/>
          <a:lstStyle/>
          <a:p>
            <a:r>
              <a:rPr lang="es-ES" b="1" dirty="0" smtClean="0"/>
              <a:t>INTERNET DE LAS COSAS (</a:t>
            </a:r>
            <a:r>
              <a:rPr lang="es-ES" b="1" dirty="0" err="1" smtClean="0"/>
              <a:t>IoT</a:t>
            </a:r>
            <a:r>
              <a:rPr lang="es-ES" b="1" dirty="0" smtClean="0"/>
              <a:t>)</a:t>
            </a:r>
            <a:endParaRPr lang="es-ES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8900" y="1088849"/>
            <a:ext cx="6927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b="1" dirty="0" smtClean="0">
                <a:latin typeface="Cambria" panose="02040503050406030204" pitchFamily="18" charset="0"/>
              </a:rPr>
              <a:t>Internet de las cosas </a:t>
            </a:r>
            <a:r>
              <a:rPr lang="es-ES" dirty="0" smtClean="0">
                <a:latin typeface="Cambria" panose="02040503050406030204" pitchFamily="18" charset="0"/>
              </a:rPr>
              <a:t>(Internet of </a:t>
            </a:r>
            <a:r>
              <a:rPr lang="es-ES" dirty="0" err="1" smtClean="0">
                <a:latin typeface="Cambria" panose="02040503050406030204" pitchFamily="18" charset="0"/>
              </a:rPr>
              <a:t>Things</a:t>
            </a:r>
            <a:r>
              <a:rPr lang="es-ES" dirty="0" smtClean="0">
                <a:latin typeface="Cambria" panose="02040503050406030204" pitchFamily="18" charset="0"/>
              </a:rPr>
              <a:t>) (</a:t>
            </a:r>
            <a:r>
              <a:rPr lang="es-ES" dirty="0" err="1" smtClean="0">
                <a:latin typeface="Cambria" panose="02040503050406030204" pitchFamily="18" charset="0"/>
              </a:rPr>
              <a:t>IoT</a:t>
            </a:r>
            <a:r>
              <a:rPr lang="es-ES" dirty="0" smtClean="0">
                <a:latin typeface="Cambria" panose="02040503050406030204" pitchFamily="18" charset="0"/>
              </a:rPr>
              <a:t>) es un concepto para describir </a:t>
            </a:r>
            <a:r>
              <a:rPr lang="es-ES" b="1" dirty="0" smtClean="0">
                <a:latin typeface="Cambria" panose="02040503050406030204" pitchFamily="18" charset="0"/>
              </a:rPr>
              <a:t>objetos físicos que se conectan a Internet y entre ellos mismos</a:t>
            </a:r>
            <a:r>
              <a:rPr lang="es-ES" dirty="0" smtClean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7" name="Shape 109"/>
          <p:cNvSpPr/>
          <p:nvPr/>
        </p:nvSpPr>
        <p:spPr>
          <a:xfrm>
            <a:off x="857499" y="4243037"/>
            <a:ext cx="7429003" cy="61826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914E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Dentro del internet de las cosas están los </a:t>
            </a:r>
            <a:r>
              <a:rPr lang="es-ES" i="1" dirty="0" err="1">
                <a:solidFill>
                  <a:srgbClr val="914E5B"/>
                </a:solidFill>
                <a:latin typeface="Franklin Gothic" panose="020B0604020202020204" charset="0"/>
              </a:rPr>
              <a:t>W</a:t>
            </a:r>
            <a:r>
              <a:rPr lang="es-ES" i="1" dirty="0" err="1" smtClean="0">
                <a:solidFill>
                  <a:srgbClr val="914E5B"/>
                </a:solidFill>
                <a:latin typeface="Franklin Gothic" panose="020B0604020202020204" charset="0"/>
              </a:rPr>
              <a:t>earables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y el </a:t>
            </a:r>
            <a:r>
              <a:rPr lang="es-ES" i="1" dirty="0" smtClean="0">
                <a:solidFill>
                  <a:srgbClr val="914E5B"/>
                </a:solidFill>
                <a:latin typeface="Franklin Gothic" panose="020B0604020202020204" charset="0"/>
              </a:rPr>
              <a:t>Smart </a:t>
            </a:r>
            <a:r>
              <a:rPr lang="es-ES" i="1" dirty="0" err="1">
                <a:solidFill>
                  <a:srgbClr val="914E5B"/>
                </a:solidFill>
                <a:latin typeface="Franklin Gothic" panose="020B0604020202020204" charset="0"/>
              </a:rPr>
              <a:t>M</a:t>
            </a:r>
            <a:r>
              <a:rPr lang="es-ES" i="1" dirty="0" err="1" smtClean="0">
                <a:solidFill>
                  <a:srgbClr val="914E5B"/>
                </a:solidFill>
                <a:latin typeface="Franklin Gothic" panose="020B0604020202020204" charset="0"/>
              </a:rPr>
              <a:t>anufacturing</a:t>
            </a:r>
            <a:r>
              <a:rPr lang="es-ES" dirty="0" smtClean="0">
                <a:solidFill>
                  <a:srgbClr val="914E5B"/>
                </a:solidFill>
                <a:latin typeface="Franklin Gothic" panose="020B0604020202020204" charset="0"/>
              </a:rPr>
              <a:t> que, por su singularidad e  importancia los tratamos a continuación. </a:t>
            </a:r>
            <a:endParaRPr dirty="0">
              <a:solidFill>
                <a:srgbClr val="914E5B"/>
              </a:solidFill>
              <a:latin typeface="Franklin Gothic" panose="020B0604020202020204" charset="0"/>
            </a:endParaRPr>
          </a:p>
        </p:txBody>
      </p:sp>
      <p:pic>
        <p:nvPicPr>
          <p:cNvPr id="8" name="Shape 1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910386">
            <a:off x="8030033" y="3735291"/>
            <a:ext cx="376745" cy="816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Resultado de imagen de &quot;Internet of Things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446" y="1051142"/>
            <a:ext cx="3657037" cy="233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7219977" y="3411047"/>
            <a:ext cx="1245854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/>
              <a:t>Image by </a:t>
            </a:r>
            <a:r>
              <a:rPr lang="en-US" sz="500" dirty="0">
                <a:hlinkClick r:id="rId4"/>
              </a:rPr>
              <a:t>Gerd </a:t>
            </a:r>
            <a:r>
              <a:rPr lang="en-US" sz="500" dirty="0" err="1">
                <a:hlinkClick r:id="rId4"/>
              </a:rPr>
              <a:t>Altmann</a:t>
            </a:r>
            <a:r>
              <a:rPr lang="en-US" sz="500" dirty="0"/>
              <a:t> from </a:t>
            </a:r>
            <a:r>
              <a:rPr lang="en-US" sz="500" dirty="0">
                <a:hlinkClick r:id="rId5" action="ppaction://hlinkfile"/>
              </a:rPr>
              <a:t>Pixabay</a:t>
            </a:r>
            <a:endParaRPr lang="es-ES" sz="500" dirty="0"/>
          </a:p>
        </p:txBody>
      </p:sp>
      <p:sp>
        <p:nvSpPr>
          <p:cNvPr id="3" name="Rectángulo 2"/>
          <p:cNvSpPr/>
          <p:nvPr/>
        </p:nvSpPr>
        <p:spPr>
          <a:xfrm>
            <a:off x="609183" y="1631105"/>
            <a:ext cx="572684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u="sng" dirty="0">
                <a:latin typeface="Cambria" panose="02040503050406030204" pitchFamily="18" charset="0"/>
              </a:rPr>
              <a:t>Aplicaciones:</a:t>
            </a:r>
          </a:p>
          <a:p>
            <a:endParaRPr lang="es-ES" dirty="0">
              <a:latin typeface="Cambria" panose="02040503050406030204" pitchFamily="18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Transporte</a:t>
            </a:r>
            <a:r>
              <a:rPr lang="es-ES" dirty="0">
                <a:latin typeface="Cambria" panose="02040503050406030204" pitchFamily="18" charset="0"/>
              </a:rPr>
              <a:t>: monitorización de aviones, localización de vehículos…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Vivienda</a:t>
            </a:r>
            <a:r>
              <a:rPr lang="es-ES" dirty="0">
                <a:latin typeface="Cambria" panose="02040503050406030204" pitchFamily="18" charset="0"/>
              </a:rPr>
              <a:t>: contadores inteligentes, fugas de gas…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Salud</a:t>
            </a:r>
            <a:r>
              <a:rPr lang="es-ES" dirty="0">
                <a:latin typeface="Cambria" panose="02040503050406030204" pitchFamily="18" charset="0"/>
              </a:rPr>
              <a:t>: seguimiento de funciones vitales por medio de sensores, control de la glucosa en sangre o los niveles de colesterol…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Logística</a:t>
            </a:r>
            <a:r>
              <a:rPr lang="es-ES" dirty="0">
                <a:latin typeface="Cambria" panose="02040503050406030204" pitchFamily="18" charset="0"/>
              </a:rPr>
              <a:t>: seguimiento en tiempo real de mercancías, pago rápido por medio de biometría…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Cambria" panose="02040503050406030204" pitchFamily="18" charset="0"/>
              </a:rPr>
              <a:t>Medio ambiente</a:t>
            </a:r>
            <a:r>
              <a:rPr lang="es-ES" dirty="0">
                <a:latin typeface="Cambria" panose="02040503050406030204" pitchFamily="18" charset="0"/>
              </a:rPr>
              <a:t>: control de la polución, detección de terremotos…</a:t>
            </a:r>
          </a:p>
        </p:txBody>
      </p:sp>
    </p:spTree>
    <p:extLst>
      <p:ext uri="{BB962C8B-B14F-4D97-AF65-F5344CB8AC3E}">
        <p14:creationId xmlns:p14="http://schemas.microsoft.com/office/powerpoint/2010/main" val="424919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3778</TotalTime>
  <Words>1141</Words>
  <Application>Microsoft Office PowerPoint</Application>
  <PresentationFormat>Presentación en pantalla (16:9)</PresentationFormat>
  <Paragraphs>111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6" baseType="lpstr">
      <vt:lpstr>Candara</vt:lpstr>
      <vt:lpstr>source sans pro</vt:lpstr>
      <vt:lpstr>Bliss Pro</vt:lpstr>
      <vt:lpstr>Symbol</vt:lpstr>
      <vt:lpstr>Cambria</vt:lpstr>
      <vt:lpstr>Arial</vt:lpstr>
      <vt:lpstr>Calibri</vt:lpstr>
      <vt:lpstr>Wingdings</vt:lpstr>
      <vt:lpstr>Verdana</vt:lpstr>
      <vt:lpstr>Franklin Gothic</vt:lpstr>
      <vt:lpstr>Franklin Gothic Medium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INTRODUCCIÓN</vt:lpstr>
      <vt:lpstr>PLACAS BASE </vt:lpstr>
      <vt:lpstr>IMPRESORAS 3D</vt:lpstr>
      <vt:lpstr>INTERNET DE LAS COSAS (IoT)</vt:lpstr>
      <vt:lpstr>WEARABLES</vt:lpstr>
      <vt:lpstr>SMART MANUFACTURING</vt:lpstr>
      <vt:lpstr>REALIDAD AUMENTADA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Del Campo</dc:creator>
  <cp:lastModifiedBy>Garbiñe Ustarroz</cp:lastModifiedBy>
  <cp:revision>257</cp:revision>
  <cp:lastPrinted>2018-08-03T19:25:59Z</cp:lastPrinted>
  <dcterms:modified xsi:type="dcterms:W3CDTF">2019-10-29T08:27:54Z</dcterms:modified>
</cp:coreProperties>
</file>