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81" r:id="rId2"/>
    <p:sldId id="280" r:id="rId3"/>
    <p:sldId id="256" r:id="rId4"/>
    <p:sldId id="257" r:id="rId5"/>
    <p:sldId id="258" r:id="rId6"/>
    <p:sldId id="259" r:id="rId7"/>
    <p:sldId id="261" r:id="rId8"/>
    <p:sldId id="262" r:id="rId9"/>
    <p:sldId id="273" r:id="rId10"/>
    <p:sldId id="263" r:id="rId11"/>
    <p:sldId id="274" r:id="rId12"/>
    <p:sldId id="275" r:id="rId13"/>
    <p:sldId id="276" r:id="rId14"/>
    <p:sldId id="277" r:id="rId15"/>
    <p:sldId id="278" r:id="rId16"/>
    <p:sldId id="271" r:id="rId17"/>
    <p:sldId id="272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B61"/>
    <a:srgbClr val="C64B4A"/>
    <a:srgbClr val="3948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39"/>
    <p:restoredTop sz="94712"/>
  </p:normalViewPr>
  <p:slideViewPr>
    <p:cSldViewPr snapToGrid="0" snapToObjects="1">
      <p:cViewPr varScale="1">
        <p:scale>
          <a:sx n="110" d="100"/>
          <a:sy n="110" d="100"/>
        </p:scale>
        <p:origin x="101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38974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754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7110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560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9955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5412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379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tallasamigas.net/netiqueta-joven-para-redes-sociales-ciudadania-digital-y-ciberconvivencia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rfc-editor.org/rfc/rfc1855.txt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2.5. Netiqueta: 1. Comportamiento en la Red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5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FOROS Y CORREOS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B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949" y="-17626"/>
            <a:ext cx="2576052" cy="2817557"/>
          </a:xfrm>
          <a:prstGeom prst="rect">
            <a:avLst/>
          </a:prstGeom>
        </p:spPr>
      </p:pic>
      <p:sp>
        <p:nvSpPr>
          <p:cNvPr id="12" name="Shape 152"/>
          <p:cNvSpPr txBox="1"/>
          <p:nvPr/>
        </p:nvSpPr>
        <p:spPr>
          <a:xfrm>
            <a:off x="167395" y="1245598"/>
            <a:ext cx="8498333" cy="363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1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Piensa a quién envías el mensaje, quién ha de leerlo:</a:t>
            </a:r>
            <a:b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todos o sólo algunos miembros. En este último caso es preferible</a:t>
            </a:r>
            <a:b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correo o un mensaje privado.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2</a:t>
            </a:r>
            <a:r>
              <a:rPr lang="es-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Utiliza el foro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correcto según su tema. Esto hará que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</a:t>
            </a:r>
            <a:b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información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relacionada se almacene junta y permita su rápida localización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olvides el asunto del mensaje. Descriptivo y preciso.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Adecúate al medio. Cuida la comprensión y la extensión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abuses de los colores, de los emoticonos, etc. Los emoticonos están bien para sintetizar, pero su abuso es cargante.</a:t>
            </a:r>
          </a:p>
        </p:txBody>
      </p:sp>
      <p:sp>
        <p:nvSpPr>
          <p:cNvPr id="8" name="Elipse 7"/>
          <p:cNvSpPr/>
          <p:nvPr/>
        </p:nvSpPr>
        <p:spPr>
          <a:xfrm>
            <a:off x="229222" y="147483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Elipse 12"/>
          <p:cNvSpPr/>
          <p:nvPr/>
        </p:nvSpPr>
        <p:spPr>
          <a:xfrm>
            <a:off x="229216" y="265568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lipse 14"/>
          <p:cNvSpPr/>
          <p:nvPr/>
        </p:nvSpPr>
        <p:spPr>
          <a:xfrm>
            <a:off x="229215" y="3450890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Elipse 15"/>
          <p:cNvSpPr/>
          <p:nvPr/>
        </p:nvSpPr>
        <p:spPr>
          <a:xfrm>
            <a:off x="229214" y="383151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Elipse 16"/>
          <p:cNvSpPr/>
          <p:nvPr/>
        </p:nvSpPr>
        <p:spPr>
          <a:xfrm>
            <a:off x="221962" y="4227907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FOROS Y CORREOS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B</a:t>
            </a:r>
          </a:p>
        </p:txBody>
      </p:sp>
      <p:sp>
        <p:nvSpPr>
          <p:cNvPr id="12" name="Shape 152"/>
          <p:cNvSpPr txBox="1"/>
          <p:nvPr/>
        </p:nvSpPr>
        <p:spPr>
          <a:xfrm>
            <a:off x="167395" y="1245598"/>
            <a:ext cx="8498333" cy="363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6: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Anuncia cuando envíes un archivo adjunto, si no lo haces puede que no se enteren de su existencia. Cuando lo hagas procura que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sea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 tamaño mínimo 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7: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envíes comentarios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innecesarios, como opiniones </a:t>
            </a:r>
            <a:r>
              <a:rPr lang="es-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del tipo “estoy de acuerdo con el comentario de tal persona” sin hacer un aporte personal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8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Siempre contesta los correos que 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recibas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 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importante para las personas saber que recibiste la información que te 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enviaron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9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preguntes algo que ya se ha tratado, haz uso del buscador interno.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10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Asegúrate de cambiar de asunto o crear un nuevo mensaje cuando cambies de tema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sp>
        <p:nvSpPr>
          <p:cNvPr id="7" name="Elipse 6"/>
          <p:cNvSpPr/>
          <p:nvPr/>
        </p:nvSpPr>
        <p:spPr>
          <a:xfrm>
            <a:off x="229222" y="147483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Elipse 8"/>
          <p:cNvSpPr/>
          <p:nvPr/>
        </p:nvSpPr>
        <p:spPr>
          <a:xfrm>
            <a:off x="211806" y="227772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Elipse 12"/>
          <p:cNvSpPr/>
          <p:nvPr/>
        </p:nvSpPr>
        <p:spPr>
          <a:xfrm>
            <a:off x="211806" y="3061199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lipse 14"/>
          <p:cNvSpPr/>
          <p:nvPr/>
        </p:nvSpPr>
        <p:spPr>
          <a:xfrm>
            <a:off x="229216" y="3830304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Elipse 15"/>
          <p:cNvSpPr/>
          <p:nvPr/>
        </p:nvSpPr>
        <p:spPr>
          <a:xfrm>
            <a:off x="211806" y="4226693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64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955" y="2993303"/>
            <a:ext cx="2635045" cy="2150197"/>
          </a:xfrm>
          <a:prstGeom prst="rect">
            <a:avLst/>
          </a:prstGeom>
        </p:spPr>
      </p:pic>
      <p:sp>
        <p:nvSpPr>
          <p:cNvPr id="148" name="Shape 14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CHATS 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C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" name="Shape 152"/>
          <p:cNvSpPr txBox="1"/>
          <p:nvPr/>
        </p:nvSpPr>
        <p:spPr>
          <a:xfrm>
            <a:off x="167395" y="1245598"/>
            <a:ext cx="8498333" cy="363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1: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Conoce el chat donde vas a participar, la temática y sus normas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2: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Como en el Mundo Real, lo primero es presentarse. Utiliza un nombre apropiado.</a:t>
            </a:r>
            <a:endParaRPr lang="es-ES" sz="16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6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3: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Saluda brevemente al entrar y despídete al salir, de una forma corta y correcta.</a:t>
            </a:r>
            <a:endParaRPr lang="es-ES" sz="16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r>
              <a:rPr lang="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Evita las preguntas sucesivas, el texto demasiado largo y no repitas la misma frase.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r>
              <a:rPr lang="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esperes a tener redactado todo el mensaje para enviarlo, evitarás</a:t>
            </a:r>
            <a:b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tiempos muertos e impacientar al resto.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r>
              <a:rPr lang="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Cuando te ausentes momentáneamente, indícalo y, cuando regreses,</a:t>
            </a:r>
            <a:b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hazlo saber con un mensaje corto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7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Se paciente con la velocidad de escritura del resto o no esperes</a:t>
            </a:r>
            <a:b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contestaciones a tus preguntas de una forma inmediata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endParaRPr lang="es-ES" sz="16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229222" y="147483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Elipse 8"/>
          <p:cNvSpPr/>
          <p:nvPr/>
        </p:nvSpPr>
        <p:spPr>
          <a:xfrm>
            <a:off x="229216" y="1842370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Elipse 10"/>
          <p:cNvSpPr/>
          <p:nvPr/>
        </p:nvSpPr>
        <p:spPr>
          <a:xfrm>
            <a:off x="227046" y="2205110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Elipse 12"/>
          <p:cNvSpPr/>
          <p:nvPr/>
        </p:nvSpPr>
        <p:spPr>
          <a:xfrm>
            <a:off x="223444" y="2575516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Elipse 13"/>
          <p:cNvSpPr/>
          <p:nvPr/>
        </p:nvSpPr>
        <p:spPr>
          <a:xfrm>
            <a:off x="223445" y="296903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lipse 14"/>
          <p:cNvSpPr/>
          <p:nvPr/>
        </p:nvSpPr>
        <p:spPr>
          <a:xfrm>
            <a:off x="223446" y="3665240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Elipse 16"/>
          <p:cNvSpPr/>
          <p:nvPr/>
        </p:nvSpPr>
        <p:spPr>
          <a:xfrm>
            <a:off x="227046" y="4395512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991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REDES SOCIALES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D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grpSp>
        <p:nvGrpSpPr>
          <p:cNvPr id="3" name="Agrupar 2"/>
          <p:cNvGrpSpPr/>
          <p:nvPr/>
        </p:nvGrpSpPr>
        <p:grpSpPr>
          <a:xfrm>
            <a:off x="3501735" y="1839191"/>
            <a:ext cx="5543951" cy="3104542"/>
            <a:chOff x="2315115" y="628460"/>
            <a:chExt cx="6730572" cy="4315273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0338" y="4026090"/>
              <a:ext cx="916912" cy="916912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9191" y="4026090"/>
              <a:ext cx="916912" cy="916912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8044" y="4026090"/>
              <a:ext cx="917643" cy="917643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28802" y="2932694"/>
              <a:ext cx="916885" cy="916885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21485" y="4026090"/>
              <a:ext cx="916912" cy="914396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68300" y="4026090"/>
              <a:ext cx="916912" cy="916912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15115" y="4026090"/>
              <a:ext cx="916912" cy="916912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128775" y="628460"/>
              <a:ext cx="916912" cy="916912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28775" y="1780577"/>
              <a:ext cx="916912" cy="916912"/>
            </a:xfrm>
            <a:prstGeom prst="rect">
              <a:avLst/>
            </a:prstGeom>
          </p:spPr>
        </p:pic>
      </p:grpSp>
      <p:sp>
        <p:nvSpPr>
          <p:cNvPr id="27" name="Shape 94"/>
          <p:cNvSpPr txBox="1"/>
          <p:nvPr/>
        </p:nvSpPr>
        <p:spPr>
          <a:xfrm>
            <a:off x="436418" y="1545372"/>
            <a:ext cx="7281905" cy="2382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NETIQUETA JOVEN tiene como finalidad mejorar la experiencia online en los nuevos entornos de socialización intensiva. Contribuye a mejorar la </a:t>
            </a:r>
            <a:r>
              <a:rPr lang="es-ES" sz="1800" i="1" dirty="0" err="1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ciberconviencia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y evitar conflictos, potencia el sentimiento de pertenencia a la comunidad y deviene, en definitiva, en el ejercicio y construcción de la </a:t>
            </a:r>
            <a:r>
              <a:rPr lang="es-ES" sz="18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ciudadanía digital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8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activa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como garante imprescindible de los derechos y deberes individuales y colectivos.</a:t>
            </a:r>
            <a:endParaRPr sz="18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dirty="0">
                <a:solidFill>
                  <a:schemeClr val="dk1"/>
                </a:solidFill>
              </a:rPr>
              <a:t>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85729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REDES SOCIALES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D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3" name="Shape 152"/>
          <p:cNvSpPr txBox="1"/>
          <p:nvPr/>
        </p:nvSpPr>
        <p:spPr>
          <a:xfrm>
            <a:off x="167395" y="1245598"/>
            <a:ext cx="8498333" cy="363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Pide permiso antes de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etiquetar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Utiliza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etiquetas de manera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positiva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Mide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bien las críticas que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publicas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hay problema en ignorar solicitudes de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amistad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Evita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denuncia injusta de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Spam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Usa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opciones de denuncia cuando esté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justificado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Pregúntate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qué información de otras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personas expones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Etiqueta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 otras personas pero sin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engaño</a:t>
            </a:r>
          </a:p>
        </p:txBody>
      </p:sp>
      <p:sp>
        <p:nvSpPr>
          <p:cNvPr id="25" name="Elipse 24"/>
          <p:cNvSpPr/>
          <p:nvPr/>
        </p:nvSpPr>
        <p:spPr>
          <a:xfrm>
            <a:off x="238525" y="439042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Elipse 25"/>
          <p:cNvSpPr/>
          <p:nvPr/>
        </p:nvSpPr>
        <p:spPr>
          <a:xfrm>
            <a:off x="236348" y="3945524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Elipse 27"/>
          <p:cNvSpPr/>
          <p:nvPr/>
        </p:nvSpPr>
        <p:spPr>
          <a:xfrm>
            <a:off x="236348" y="3548877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9" name="Elipse 28"/>
          <p:cNvSpPr/>
          <p:nvPr/>
        </p:nvSpPr>
        <p:spPr>
          <a:xfrm>
            <a:off x="236348" y="3152230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Elipse 29"/>
          <p:cNvSpPr/>
          <p:nvPr/>
        </p:nvSpPr>
        <p:spPr>
          <a:xfrm>
            <a:off x="224910" y="148251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Elipse 30"/>
          <p:cNvSpPr/>
          <p:nvPr/>
        </p:nvSpPr>
        <p:spPr>
          <a:xfrm>
            <a:off x="219049" y="1889072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Elipse 31"/>
          <p:cNvSpPr/>
          <p:nvPr/>
        </p:nvSpPr>
        <p:spPr>
          <a:xfrm>
            <a:off x="236348" y="2312436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Elipse 32"/>
          <p:cNvSpPr/>
          <p:nvPr/>
        </p:nvSpPr>
        <p:spPr>
          <a:xfrm>
            <a:off x="239595" y="2738624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43" name="Shape 209"/>
          <p:cNvGrpSpPr/>
          <p:nvPr/>
        </p:nvGrpSpPr>
        <p:grpSpPr>
          <a:xfrm>
            <a:off x="5869858" y="144220"/>
            <a:ext cx="2347867" cy="2251789"/>
            <a:chOff x="6711075" y="2312425"/>
            <a:chExt cx="2343900" cy="2299200"/>
          </a:xfrm>
        </p:grpSpPr>
        <p:sp>
          <p:nvSpPr>
            <p:cNvPr id="44" name="Shape 210"/>
            <p:cNvSpPr/>
            <p:nvPr/>
          </p:nvSpPr>
          <p:spPr>
            <a:xfrm>
              <a:off x="6711075" y="2312425"/>
              <a:ext cx="2343900" cy="2299200"/>
            </a:xfrm>
            <a:prstGeom prst="ellipse">
              <a:avLst/>
            </a:prstGeom>
            <a:solidFill>
              <a:srgbClr val="314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211"/>
            <p:cNvSpPr txBox="1"/>
            <p:nvPr/>
          </p:nvSpPr>
          <p:spPr>
            <a:xfrm>
              <a:off x="6850800" y="2312425"/>
              <a:ext cx="2125200" cy="17279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La Netiqueta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Joven para redes 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Sociales esta pensada por y para adolescentes y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Jóvenes que disfrutan de su vida online en Redes Sociales como Twitter, Facebook, Hi5,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Bebo</a:t>
              </a:r>
              <a:r>
                <a:rPr lang="mr-IN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…</a:t>
              </a:r>
              <a:endParaRPr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  <p:pic>
        <p:nvPicPr>
          <p:cNvPr id="46" name="Shape 163" descr="mà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3963333">
            <a:off x="6961836" y="2102796"/>
            <a:ext cx="2972236" cy="1650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Shape 2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773710">
            <a:off x="5521237" y="231991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2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 REDES SOCIALES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D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3" name="Shape 152"/>
          <p:cNvSpPr txBox="1"/>
          <p:nvPr/>
        </p:nvSpPr>
        <p:spPr>
          <a:xfrm>
            <a:off x="167395" y="1245598"/>
            <a:ext cx="8498333" cy="363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publiques fotos o vídeos de otras personas sin su permiso 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Antes de publicar algo privado que has recibido, pregunta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Facilita a los demás el respeto de su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privacidad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Recuerda que escribir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todo en mayúsculas equivale a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GRITAR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Usa emoticonos, dibujos, símbolos,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etc. para expresarte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mejor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Ante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algo que te molesta, ¡calma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Dirígete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 los demás con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respeto, piensa que estás en medio público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Lee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y respeta las normas de uso de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cada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red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social </a:t>
            </a:r>
            <a:r>
              <a:rPr lang="es-ES" sz="18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(Facebook, 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Twitter</a:t>
            </a:r>
            <a:r>
              <a:rPr lang="mr-IN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…</a:t>
            </a:r>
            <a:r>
              <a:rPr lang="es-ES" sz="18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)</a:t>
            </a:r>
            <a:endParaRPr lang="es-ES" sz="18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es-ES" sz="16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229222" y="147483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Elipse 11"/>
          <p:cNvSpPr/>
          <p:nvPr/>
        </p:nvSpPr>
        <p:spPr>
          <a:xfrm>
            <a:off x="229222" y="1908735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Elipse 12"/>
          <p:cNvSpPr/>
          <p:nvPr/>
        </p:nvSpPr>
        <p:spPr>
          <a:xfrm>
            <a:off x="229221" y="2325329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Elipse 13"/>
          <p:cNvSpPr/>
          <p:nvPr/>
        </p:nvSpPr>
        <p:spPr>
          <a:xfrm>
            <a:off x="229220" y="2721718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lipse 14"/>
          <p:cNvSpPr/>
          <p:nvPr/>
        </p:nvSpPr>
        <p:spPr>
          <a:xfrm>
            <a:off x="229219" y="3118107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Elipse 15"/>
          <p:cNvSpPr/>
          <p:nvPr/>
        </p:nvSpPr>
        <p:spPr>
          <a:xfrm>
            <a:off x="229219" y="3517489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Elipse 16"/>
          <p:cNvSpPr/>
          <p:nvPr/>
        </p:nvSpPr>
        <p:spPr>
          <a:xfrm>
            <a:off x="229218" y="3948393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Elipse 17"/>
          <p:cNvSpPr/>
          <p:nvPr/>
        </p:nvSpPr>
        <p:spPr>
          <a:xfrm>
            <a:off x="229217" y="4379297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80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/>
          <p:nvPr/>
        </p:nvSpPr>
        <p:spPr>
          <a:xfrm>
            <a:off x="1359150" y="1030325"/>
            <a:ext cx="6425700" cy="7569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1359150" y="1787225"/>
            <a:ext cx="6425700" cy="19875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Shape 250"/>
          <p:cNvSpPr txBox="1"/>
          <p:nvPr/>
        </p:nvSpPr>
        <p:spPr>
          <a:xfrm>
            <a:off x="2780625" y="10919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1506150" y="2126025"/>
            <a:ext cx="6131700" cy="1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s-ES" sz="1800" dirty="0">
                <a:latin typeface="Cambria"/>
                <a:ea typeface="Cambria"/>
                <a:cs typeface="Cambria"/>
                <a:sym typeface="Cambria"/>
                <a:hlinkClick r:id="rId3"/>
              </a:rPr>
              <a:t>http://www.pantallasamigas.net/netiqueta-joven-para-redes-sociales-ciudadania-digital-y-ciberconvivencia</a:t>
            </a:r>
            <a:r>
              <a:rPr lang="es-ES" sz="1800" dirty="0" smtClean="0">
                <a:latin typeface="Cambria"/>
                <a:ea typeface="Cambria"/>
                <a:cs typeface="Cambria"/>
                <a:sym typeface="Cambria"/>
                <a:hlinkClick r:id="rId3"/>
              </a:rPr>
              <a:t>/</a:t>
            </a:r>
            <a:endParaRPr lang="es-ES" sz="1800" dirty="0" smtClean="0"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buFont typeface="Arial" charset="0"/>
              <a:buChar char="•"/>
            </a:pPr>
            <a:endParaRPr lang="es-ES" sz="1800" dirty="0"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" sz="1800" dirty="0" smtClean="0">
                <a:latin typeface="Cambria"/>
                <a:ea typeface="Cambria"/>
                <a:cs typeface="Cambria"/>
                <a:sym typeface="Cambria"/>
                <a:hlinkClick r:id="rId4"/>
              </a:rPr>
              <a:t>http</a:t>
            </a:r>
            <a:r>
              <a:rPr lang="es-ES" sz="1800" dirty="0">
                <a:latin typeface="Cambria"/>
                <a:ea typeface="Cambria"/>
                <a:cs typeface="Cambria"/>
                <a:sym typeface="Cambria"/>
                <a:hlinkClick r:id="rId4"/>
              </a:rPr>
              <a:t>://</a:t>
            </a:r>
            <a:r>
              <a:rPr lang="es-ES" sz="1800" dirty="0" smtClean="0">
                <a:latin typeface="Cambria"/>
                <a:ea typeface="Cambria"/>
                <a:cs typeface="Cambria"/>
                <a:sym typeface="Cambria"/>
                <a:hlinkClick r:id="rId4"/>
              </a:rPr>
              <a:t>www.rfc-editor.org/rfc/rfc1855.txt</a:t>
            </a: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8" name="Shape 2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2.5. Netiqueta: 1. Comportamiento en la Red</a:t>
            </a:r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01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175275" y="1069475"/>
            <a:ext cx="2748000" cy="1410489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 txBox="1"/>
          <p:nvPr/>
        </p:nvSpPr>
        <p:spPr>
          <a:xfrm>
            <a:off x="152625" y="1069475"/>
            <a:ext cx="27933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</a:t>
            </a:r>
            <a:r>
              <a:rPr lang="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Netiqueta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2923299" y="1069475"/>
            <a:ext cx="5520057" cy="6093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 txBox="1"/>
          <p:nvPr/>
        </p:nvSpPr>
        <p:spPr>
          <a:xfrm>
            <a:off x="2889650" y="996605"/>
            <a:ext cx="5739600" cy="75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dirty="0" smtClean="0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Comportamiento en la Red</a:t>
            </a:r>
            <a:endParaRPr sz="3000" b="1" dirty="0">
              <a:solidFill>
                <a:srgbClr val="31465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-2975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40225" y="22864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Conocer 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el buen uso de las redes sociales y de Internet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Asegurarte de que tu identidad digital es educada y respetuosa.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Hacer un uso responsable de los recursos de la Red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375550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1506200" y="1263876"/>
            <a:ext cx="4642809" cy="220372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1722464" y="1239161"/>
            <a:ext cx="4280771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Definición de Netiqueta</a:t>
            </a:r>
            <a:endParaRPr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generales</a:t>
            </a:r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específicas foros y correos</a:t>
            </a:r>
          </a:p>
          <a:p>
            <a:pPr marL="457200" lvl="0" indent="-317500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para chat</a:t>
            </a:r>
          </a:p>
          <a:p>
            <a:pPr marL="457200" lvl="0" indent="-317500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Netiqueta joven: redes sociales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1944869" y="1433175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1944869" y="1836346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hape 80"/>
          <p:cNvSpPr/>
          <p:nvPr/>
        </p:nvSpPr>
        <p:spPr>
          <a:xfrm>
            <a:off x="1930075" y="2248661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80"/>
          <p:cNvSpPr/>
          <p:nvPr/>
        </p:nvSpPr>
        <p:spPr>
          <a:xfrm>
            <a:off x="1944869" y="2666034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80"/>
          <p:cNvSpPr/>
          <p:nvPr/>
        </p:nvSpPr>
        <p:spPr>
          <a:xfrm>
            <a:off x="1950260" y="3064147"/>
            <a:ext cx="124800" cy="124800"/>
          </a:xfrm>
          <a:prstGeom prst="ellipse">
            <a:avLst/>
          </a:prstGeom>
          <a:solidFill>
            <a:srgbClr val="E5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-2975" y="0"/>
            <a:ext cx="48969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26750" y="41475"/>
            <a:ext cx="487905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NETIQUETA</a:t>
            </a:r>
            <a:r>
              <a:rPr lang="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: 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Conjunto de comportamientos</a:t>
            </a: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394374" y="1143079"/>
            <a:ext cx="3952667" cy="189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comunidad de Internet es actualmente de 3.800 millones de personas, más o menos la mitad de toda la población existente. Para integrarse en esta comunidad es necesario admitir y usar una serie de comportamientos. Ese conjunto de normas es lo que llamamos </a:t>
            </a:r>
            <a:r>
              <a:rPr lang="es-ES" sz="16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NETIQUETA</a:t>
            </a:r>
            <a:r>
              <a:rPr lang="es-ES" sz="16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Está impulsada por los propios internautas para facilitar la convivencia en la web y, así mismo, hacer más amable y seguro el mundo virtual 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dirty="0">
                <a:solidFill>
                  <a:schemeClr val="dk1"/>
                </a:solidFill>
              </a:rPr>
              <a:t>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" name="Shape 100"/>
          <p:cNvGrpSpPr/>
          <p:nvPr/>
        </p:nvGrpSpPr>
        <p:grpSpPr>
          <a:xfrm>
            <a:off x="4641482" y="2724499"/>
            <a:ext cx="2343900" cy="2232893"/>
            <a:chOff x="6711075" y="2312425"/>
            <a:chExt cx="2343900" cy="2299200"/>
          </a:xfrm>
        </p:grpSpPr>
        <p:sp>
          <p:nvSpPr>
            <p:cNvPr id="101" name="Shape 101"/>
            <p:cNvSpPr/>
            <p:nvPr/>
          </p:nvSpPr>
          <p:spPr>
            <a:xfrm>
              <a:off x="6711075" y="2312425"/>
              <a:ext cx="2343900" cy="2299200"/>
            </a:xfrm>
            <a:prstGeom prst="ellipse">
              <a:avLst/>
            </a:prstGeom>
            <a:solidFill>
              <a:srgbClr val="314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 txBox="1"/>
            <p:nvPr/>
          </p:nvSpPr>
          <p:spPr>
            <a:xfrm>
              <a:off x="6984264" y="2588571"/>
              <a:ext cx="1941471" cy="17469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>
                <a:lnSpc>
                  <a:spcPct val="115000"/>
                </a:lnSpc>
              </a:pPr>
              <a:r>
                <a:rPr lang="es" sz="1200" dirty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De la misma manera que existe un protocolo para los encuentros físicos con personas, </a:t>
              </a:r>
              <a:r>
                <a:rPr lang="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la</a:t>
              </a:r>
              <a:r>
                <a:rPr lang="es-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</a:t>
              </a:r>
              <a:r>
                <a:rPr lang="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</a:t>
              </a:r>
              <a:r>
                <a:rPr lang="es" sz="1200" b="1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netiquet</a:t>
              </a:r>
              <a:r>
                <a:rPr lang="es-ES" sz="1200" b="1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a</a:t>
              </a:r>
              <a:r>
                <a:rPr lang="es" sz="1200" dirty="0" smtClean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</a:t>
              </a:r>
              <a:r>
                <a:rPr lang="es" sz="1200" dirty="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describe un protocolo que se debe utilizar al hacer "contacto" electrónico.</a:t>
              </a:r>
              <a:endParaRPr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  <p:sp>
        <p:nvSpPr>
          <p:cNvPr id="14" name="Shape 101"/>
          <p:cNvSpPr/>
          <p:nvPr/>
        </p:nvSpPr>
        <p:spPr>
          <a:xfrm>
            <a:off x="6168919" y="120450"/>
            <a:ext cx="2846564" cy="2677532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36000" tIns="0" rIns="36000" bIns="0" anchor="ctr" anchorCtr="1">
            <a:noAutofit/>
          </a:bodyPr>
          <a:lstStyle/>
          <a:p>
            <a:pPr algn="ctr"/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Netiqueta</a:t>
            </a:r>
            <a:endParaRPr lang="es-ES" sz="1200" dirty="0" smtClean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ctr"/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deriva 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la palabra </a:t>
            </a:r>
            <a:r>
              <a:rPr lang="es" sz="1200" i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netiquette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que proviene del francés </a:t>
            </a:r>
            <a:r>
              <a:rPr lang="es" sz="1200" i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étiquette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(etiqueta) y del inglés </a:t>
            </a:r>
            <a:r>
              <a:rPr lang="es" sz="1200" i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net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(red). El término se popularizó en 1995 a partir de </a:t>
            </a:r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</a:t>
            </a:r>
            <a:r>
              <a:rPr lang="es-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publicación 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Request for Comments 1855, "Netiquette Guidelines", escrito por The Internet Engineering Task </a:t>
            </a:r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Force</a:t>
            </a:r>
            <a:endParaRPr lang="es-ES" sz="1200" dirty="0" smtClean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algn="ctr"/>
            <a:r>
              <a:rPr lang="es" sz="1200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(IETF</a:t>
            </a:r>
            <a:r>
              <a:rPr lang="es" sz="1200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).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Shape 101"/>
          <p:cNvSpPr/>
          <p:nvPr/>
        </p:nvSpPr>
        <p:spPr>
          <a:xfrm>
            <a:off x="7901712" y="2764255"/>
            <a:ext cx="829316" cy="790040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01"/>
          <p:cNvSpPr/>
          <p:nvPr/>
        </p:nvSpPr>
        <p:spPr>
          <a:xfrm>
            <a:off x="7799048" y="3658035"/>
            <a:ext cx="617441" cy="588199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Shape 101"/>
          <p:cNvSpPr/>
          <p:nvPr/>
        </p:nvSpPr>
        <p:spPr>
          <a:xfrm>
            <a:off x="7345088" y="4126169"/>
            <a:ext cx="463400" cy="441453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Shape 101"/>
          <p:cNvSpPr/>
          <p:nvPr/>
        </p:nvSpPr>
        <p:spPr>
          <a:xfrm>
            <a:off x="6937079" y="4351528"/>
            <a:ext cx="300888" cy="286638"/>
          </a:xfrm>
          <a:prstGeom prst="ellipse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>
            <a:off x="-2975" y="0"/>
            <a:ext cx="4857300" cy="15246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Shape 115"/>
          <p:cNvSpPr txBox="1"/>
          <p:nvPr/>
        </p:nvSpPr>
        <p:spPr>
          <a:xfrm>
            <a:off x="26750" y="41475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BÁSICAS DE COMPORTAMIENTO EN INTERNET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121" y="384123"/>
            <a:ext cx="3578087" cy="2981739"/>
          </a:xfrm>
          <a:prstGeom prst="rect">
            <a:avLst/>
          </a:prstGeom>
        </p:spPr>
      </p:pic>
      <p:sp>
        <p:nvSpPr>
          <p:cNvPr id="126" name="Shape 126"/>
          <p:cNvSpPr/>
          <p:nvPr/>
        </p:nvSpPr>
        <p:spPr>
          <a:xfrm>
            <a:off x="5240594" y="3604592"/>
            <a:ext cx="3651613" cy="812951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latin typeface="Franklin Gothic Book" charset="0"/>
                <a:ea typeface="Franklin Gothic Book" charset="0"/>
                <a:cs typeface="Franklin Gothic Book" charset="0"/>
              </a:rPr>
              <a:t>La netiqueta es simplemente aplicar SENTIDO COMÚN a nuestra relación en un medio distinto al Mundo Real</a:t>
            </a:r>
            <a:endParaRPr dirty="0">
              <a:latin typeface="Franklin Gothic Book" charset="0"/>
              <a:ea typeface="Franklin Gothic Book" charset="0"/>
              <a:cs typeface="Franklin Gothic Book" charset="0"/>
            </a:endParaRPr>
          </a:p>
        </p:txBody>
      </p:sp>
      <p:sp>
        <p:nvSpPr>
          <p:cNvPr id="17" name="Shape 152"/>
          <p:cNvSpPr txBox="1"/>
          <p:nvPr/>
        </p:nvSpPr>
        <p:spPr>
          <a:xfrm>
            <a:off x="379685" y="1818968"/>
            <a:ext cx="4486515" cy="2828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La principal recomendación de comportamiento social en cualquier medio es </a:t>
            </a:r>
            <a:r>
              <a:rPr lang="es-ES" sz="1700" b="1" dirty="0" smtClean="0">
                <a:latin typeface="Cambria"/>
                <a:ea typeface="Cambria"/>
                <a:cs typeface="Cambria"/>
                <a:sym typeface="Cambria"/>
              </a:rPr>
              <a:t>no hagas lo que no te gustaría que te hicieran a ti.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Este precepto se puede aplicar en cualquier ámbito.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La netiqueta tiene una serie de normas que se pueden resumir en una  serie de preceptos simples: generales, normas para foros y correos, normas para chat y normas para redes sociales. 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GENERALES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" name="Shape 152"/>
          <p:cNvSpPr txBox="1"/>
          <p:nvPr/>
        </p:nvSpPr>
        <p:spPr>
          <a:xfrm>
            <a:off x="167395" y="1419640"/>
            <a:ext cx="8738066" cy="35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1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Nunca olvides que la persona que lee el mensaje es otro ser humano con sentimientos que pueden ser lastimados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Adhiérete a los mismos estándares de comportamiento en línea que 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sigues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la vida real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Escribir todo en mayúsculas se considera como gritar y, además, 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dificulta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lectura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Respeta el tiempo y el ancho de banda de otras personas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Muestra tu lado bueno mientras te mantengas en línea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A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7462">
            <a:off x="6800560" y="-289019"/>
            <a:ext cx="2665557" cy="1522886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229214" y="168658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Elipse 9"/>
          <p:cNvSpPr/>
          <p:nvPr/>
        </p:nvSpPr>
        <p:spPr>
          <a:xfrm>
            <a:off x="229214" y="2426593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Elipse 11"/>
          <p:cNvSpPr/>
          <p:nvPr/>
        </p:nvSpPr>
        <p:spPr>
          <a:xfrm>
            <a:off x="229214" y="320838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Elipse 13"/>
          <p:cNvSpPr/>
          <p:nvPr/>
        </p:nvSpPr>
        <p:spPr>
          <a:xfrm>
            <a:off x="229213" y="3990169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Elipse 15"/>
          <p:cNvSpPr/>
          <p:nvPr/>
        </p:nvSpPr>
        <p:spPr>
          <a:xfrm>
            <a:off x="229214" y="4379297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-8900" y="0"/>
            <a:ext cx="45809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NORMAS </a:t>
            </a:r>
            <a:b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29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GENERALES</a:t>
            </a:r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" name="Shape 152"/>
          <p:cNvSpPr txBox="1"/>
          <p:nvPr/>
        </p:nvSpPr>
        <p:spPr>
          <a:xfrm>
            <a:off x="167395" y="1419641"/>
            <a:ext cx="8779653" cy="2450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Comparte tus conocimientos con la comunidad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7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Ayuda a mantener los debates en un ambiente sano y educativo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8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Respeta la privacidad de terceras personas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9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No abuses de tu poder o de las ventajas que puedas tener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700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s" sz="17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Regla </a:t>
            </a:r>
            <a:r>
              <a:rPr lang="es" sz="17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10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Excusa los errores de otros y otras. Comprende los </a:t>
            </a:r>
            <a:r>
              <a:rPr lang="es-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fallos</a:t>
            </a:r>
            <a:r>
              <a:rPr lang="es" sz="17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 </a:t>
            </a:r>
            <a:r>
              <a:rPr lang="es" sz="17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los demás igual que esperas que los demás comprendan los tuyos. </a:t>
            </a:r>
            <a:endParaRPr sz="1700" dirty="0"/>
          </a:p>
        </p:txBody>
      </p:sp>
      <p:sp>
        <p:nvSpPr>
          <p:cNvPr id="13" name="Shape 121"/>
          <p:cNvSpPr/>
          <p:nvPr/>
        </p:nvSpPr>
        <p:spPr>
          <a:xfrm>
            <a:off x="2470068" y="4057600"/>
            <a:ext cx="6331281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Estas reglas se pueden sintetizar en dos: ponerse en el lugar de</a:t>
            </a:r>
            <a:b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600" dirty="0" smtClean="0">
                <a:latin typeface="Franklin Gothic"/>
                <a:ea typeface="Franklin Gothic"/>
                <a:cs typeface="Franklin Gothic"/>
                <a:sym typeface="Franklin Gothic"/>
              </a:rPr>
              <a:t>la otra persona y pensar que ésta no es siempre como tú</a:t>
            </a:r>
            <a:endParaRPr sz="16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4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Elipse 16"/>
          <p:cNvSpPr/>
          <p:nvPr/>
        </p:nvSpPr>
        <p:spPr>
          <a:xfrm>
            <a:off x="167395" y="279073"/>
            <a:ext cx="457953" cy="457953"/>
          </a:xfrm>
          <a:prstGeom prst="ellipse">
            <a:avLst/>
          </a:prstGeom>
          <a:solidFill>
            <a:schemeClr val="tx2"/>
          </a:solidFill>
          <a:ln w="47625">
            <a:solidFill>
              <a:srgbClr val="394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rgbClr val="C64B4A"/>
                </a:solidFill>
                <a:latin typeface="Cambria" charset="0"/>
                <a:ea typeface="Cambria" charset="0"/>
                <a:cs typeface="Cambria" charset="0"/>
              </a:rPr>
              <a:t>A</a:t>
            </a:r>
            <a:endParaRPr lang="es-ES_tradnl" sz="2800" b="1" dirty="0">
              <a:solidFill>
                <a:srgbClr val="C64B4A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219059" y="1631201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Elipse 10"/>
          <p:cNvSpPr/>
          <p:nvPr/>
        </p:nvSpPr>
        <p:spPr>
          <a:xfrm>
            <a:off x="219059" y="2033055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Elipse 11"/>
          <p:cNvSpPr/>
          <p:nvPr/>
        </p:nvSpPr>
        <p:spPr>
          <a:xfrm>
            <a:off x="219061" y="2428223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Elipse 14"/>
          <p:cNvSpPr/>
          <p:nvPr/>
        </p:nvSpPr>
        <p:spPr>
          <a:xfrm>
            <a:off x="219060" y="2824612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Elipse 15"/>
          <p:cNvSpPr/>
          <p:nvPr/>
        </p:nvSpPr>
        <p:spPr>
          <a:xfrm>
            <a:off x="219059" y="3208786"/>
            <a:ext cx="167149" cy="167149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163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1004</Words>
  <Application>Microsoft Office PowerPoint</Application>
  <PresentationFormat>Presentación en pantalla (16:9)</PresentationFormat>
  <Paragraphs>121</Paragraphs>
  <Slides>17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Arial</vt:lpstr>
      <vt:lpstr>Bliss Pro</vt:lpstr>
      <vt:lpstr>Calibri</vt:lpstr>
      <vt:lpstr>Cambria</vt:lpstr>
      <vt:lpstr>Candara</vt:lpstr>
      <vt:lpstr>Franklin Gothic</vt:lpstr>
      <vt:lpstr>Franklin Gothic Book</vt:lpstr>
      <vt:lpstr>Verdana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Garbiñe Ustarroz</cp:lastModifiedBy>
  <cp:revision>61</cp:revision>
  <dcterms:modified xsi:type="dcterms:W3CDTF">2019-07-18T14:48:55Z</dcterms:modified>
</cp:coreProperties>
</file>