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  <p:sldMasterId id="2147483682" r:id="rId2"/>
    <p:sldMasterId id="2147483683" r:id="rId3"/>
  </p:sldMasterIdLst>
  <p:notesMasterIdLst>
    <p:notesMasterId r:id="rId22"/>
  </p:notesMasterIdLst>
  <p:sldIdLst>
    <p:sldId id="274" r:id="rId4"/>
    <p:sldId id="273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Franklin Gothic" panose="020B0604020202020204" charset="0"/>
      <p:bold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  <p:embeddedFont>
      <p:font typeface="Candara" panose="020E0502030303020204" pitchFamily="34" charset="0"/>
      <p:regular r:id="rId32"/>
      <p:bold r:id="rId33"/>
      <p:italic r:id="rId34"/>
      <p:boldItalic r:id="rId35"/>
    </p:embeddedFont>
    <p:embeddedFont>
      <p:font typeface="Cambria" panose="02040503050406030204" pitchFamily="18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12.fntdata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7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865c9aa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4865c9aa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4f41dd7c7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g4f41dd7c76_0_5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4f41dd7c76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4f41dd7c76_0_72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4f79cbdca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g4f79cbdca3_0_3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cdc5c92b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4cdc5c92ba_0_0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4cdc5c92ba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4cdc5c92ba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4ef44fa34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g4ef44fa34d_0_0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4865c9aaaa_7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g4865c9aaaa_7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865c9aaa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4865c9aaa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ef44fa34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4ef44fa34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4dfbf9bf7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g4dfbf9bf7b_0_22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ef44fa34d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4ef44fa34d_0_45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4ef44fa34d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4ef44fa34d_0_70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4ef44fa34d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4ef44fa34d_0_105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4e9b92ff77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4e9b92ff77_0_56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dfbf9bf7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g4dfbf9bf7b_0_5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2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Google Shape;117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Google Shape;124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8" name="Google Shape;128;p3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133" name="Google Shape;133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6" name="Google Shape;136;p3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Google Shape;137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2.3. Participación social mediante tecnologías digitales: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/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Redes sociales</a:t>
            </a:r>
            <a:r>
              <a:rPr lang="es-ES" sz="1100" dirty="0">
                <a:latin typeface="Bliss Pro" panose="02000506050000020004" pitchFamily="50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21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4"/>
          <p:cNvSpPr txBox="1"/>
          <p:nvPr/>
        </p:nvSpPr>
        <p:spPr>
          <a:xfrm>
            <a:off x="8891" y="3235144"/>
            <a:ext cx="1716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44"/>
          <p:cNvSpPr/>
          <p:nvPr/>
        </p:nvSpPr>
        <p:spPr>
          <a:xfrm>
            <a:off x="8900" y="0"/>
            <a:ext cx="56853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4800">
                <a:solidFill>
                  <a:srgbClr val="2B726D"/>
                </a:solidFill>
              </a:rPr>
              <a:t>REDES SOCIALES</a:t>
            </a:r>
            <a:endParaRPr sz="4800">
              <a:solidFill>
                <a:srgbClr val="2B726D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pic>
        <p:nvPicPr>
          <p:cNvPr id="227" name="Google Shape;227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87233" y="3651413"/>
            <a:ext cx="666830" cy="795894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44"/>
          <p:cNvSpPr txBox="1"/>
          <p:nvPr/>
        </p:nvSpPr>
        <p:spPr>
          <a:xfrm>
            <a:off x="1787700" y="1154663"/>
            <a:ext cx="4933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44"/>
          <p:cNvSpPr txBox="1"/>
          <p:nvPr/>
        </p:nvSpPr>
        <p:spPr>
          <a:xfrm>
            <a:off x="2025825" y="1291175"/>
            <a:ext cx="56055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</a:t>
            </a:r>
            <a:endParaRPr/>
          </a:p>
        </p:txBody>
      </p:sp>
      <p:sp>
        <p:nvSpPr>
          <p:cNvPr id="230" name="Google Shape;230;p44"/>
          <p:cNvSpPr txBox="1"/>
          <p:nvPr/>
        </p:nvSpPr>
        <p:spPr>
          <a:xfrm>
            <a:off x="1595525" y="1291175"/>
            <a:ext cx="5605500" cy="16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¿quieres hacer una sugerencia a la Biblioteca?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¿Necesitas información básica?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¿quieres expresar tu opinión sobre algo?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¿quieres aportar información sobre eventos o cualquier otra actividad?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pic>
        <p:nvPicPr>
          <p:cNvPr id="231" name="Google Shape;23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225" y="0"/>
            <a:ext cx="3449775" cy="10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4"/>
          <p:cNvSpPr txBox="1"/>
          <p:nvPr/>
        </p:nvSpPr>
        <p:spPr>
          <a:xfrm flipH="1">
            <a:off x="1049850" y="2120375"/>
            <a:ext cx="1542900" cy="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44"/>
          <p:cNvSpPr txBox="1"/>
          <p:nvPr/>
        </p:nvSpPr>
        <p:spPr>
          <a:xfrm>
            <a:off x="1637700" y="3049325"/>
            <a:ext cx="62559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Selecciona la red adecuada.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Cada una de ellas tiene un fin específico, pero todas están a tu disposición.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44"/>
          <p:cNvSpPr/>
          <p:nvPr/>
        </p:nvSpPr>
        <p:spPr>
          <a:xfrm>
            <a:off x="713825" y="1628925"/>
            <a:ext cx="881700" cy="795900"/>
          </a:xfrm>
          <a:prstGeom prst="smileyFace">
            <a:avLst>
              <a:gd name="adj" fmla="val 4653"/>
            </a:avLst>
          </a:prstGeom>
          <a:solidFill>
            <a:schemeClr val="lt2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44"/>
          <p:cNvSpPr/>
          <p:nvPr/>
        </p:nvSpPr>
        <p:spPr>
          <a:xfrm>
            <a:off x="455850" y="3037650"/>
            <a:ext cx="1007700" cy="10077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44"/>
          <p:cNvSpPr/>
          <p:nvPr/>
        </p:nvSpPr>
        <p:spPr>
          <a:xfrm>
            <a:off x="1529550" y="4447300"/>
            <a:ext cx="4933500" cy="6963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800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Elige la red en la que mejor te desenvuelvas</a:t>
            </a:r>
            <a:endParaRPr sz="1800" b="1">
              <a:solidFill>
                <a:srgbClr val="2B726D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5"/>
          <p:cNvSpPr txBox="1"/>
          <p:nvPr/>
        </p:nvSpPr>
        <p:spPr>
          <a:xfrm>
            <a:off x="623425" y="1011900"/>
            <a:ext cx="6250500" cy="31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5CC"/>
              </a:buClr>
              <a:buSzPts val="1400"/>
              <a:buChar char="★"/>
            </a:pPr>
            <a:r>
              <a:rPr lang="es"/>
              <a:t>Da a conocer noticias que no se producen en otros canales institucionales.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400"/>
              <a:buChar char="★"/>
            </a:pPr>
            <a:r>
              <a:rPr lang="es"/>
              <a:t>Foro de comunicación entre usuario y Biblioteca.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400"/>
              <a:buChar char="★"/>
            </a:pPr>
            <a:r>
              <a:rPr lang="es"/>
              <a:t>Establece vínculos para compartir información a través de mensajes, vídeos, fotos, enlaces, etc.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400"/>
              <a:buChar char="★"/>
            </a:pPr>
            <a:r>
              <a:rPr lang="es"/>
              <a:t>Proporciona visibilidad a los servicios que ofrece la Biblioteca.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400"/>
              <a:buChar char="★"/>
            </a:pPr>
            <a:r>
              <a:rPr lang="es"/>
              <a:t>Permite la creación de encuestas.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Encontrarás: </a:t>
            </a:r>
            <a:endParaRPr b="1"/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publicación de noticias relevantes de la Biblioteca, Universidad...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		publicación de agenda(actos, conferencias,...)</a:t>
            </a:r>
            <a:endParaRPr/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publicación de cursos de formación</a:t>
            </a:r>
            <a:endParaRPr/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publicación de vídeos, fotos, imágenes...sobre eventos y otras actividades culturales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  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2" name="Google Shape;242;p45"/>
          <p:cNvSpPr/>
          <p:nvPr/>
        </p:nvSpPr>
        <p:spPr>
          <a:xfrm>
            <a:off x="7118077" y="163336"/>
            <a:ext cx="1836000" cy="180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Si lo deseas, dirígete a la Biblioteca a través de mensajes privados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43" name="Google Shape;243;p4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73933" y="3473888"/>
            <a:ext cx="666830" cy="795894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5"/>
          <p:cNvSpPr txBox="1"/>
          <p:nvPr/>
        </p:nvSpPr>
        <p:spPr>
          <a:xfrm>
            <a:off x="1265075" y="2767025"/>
            <a:ext cx="5477100" cy="15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6" name="Google Shape;246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4071350" cy="10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5"/>
          <p:cNvSpPr/>
          <p:nvPr/>
        </p:nvSpPr>
        <p:spPr>
          <a:xfrm>
            <a:off x="1265075" y="4207425"/>
            <a:ext cx="5717700" cy="7959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 podrá bloquear a aquellos usuarios que de forma reiterada violenten las normas de uso</a:t>
            </a:r>
            <a:endParaRPr b="1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6"/>
          <p:cNvSpPr txBox="1"/>
          <p:nvPr/>
        </p:nvSpPr>
        <p:spPr>
          <a:xfrm>
            <a:off x="334225" y="1606025"/>
            <a:ext cx="6539700" cy="26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★"/>
            </a:pPr>
            <a:r>
              <a:rPr lang="es"/>
              <a:t>Permite publicar mensajes  de texto cortos (280 caracteres), tuits, conversar y seguir.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★"/>
            </a:pPr>
            <a:r>
              <a:rPr lang="es"/>
              <a:t>Red idónea para comunicar novedades, alertas, vídeos, artículos y tesis publicadas.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★"/>
            </a:pPr>
            <a:r>
              <a:rPr lang="es"/>
              <a:t>Formato adecuado para publicación de incidencias y avisos de última hora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★"/>
            </a:pPr>
            <a:r>
              <a:rPr lang="es"/>
              <a:t>Ofrece la posibilidad de atender cuestiones relativas a la Biblioteca  tan rápido como sea posible.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★"/>
            </a:pPr>
            <a:r>
              <a:rPr lang="es"/>
              <a:t>Retuitear publicaciones de interés de los seguidores.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★"/>
            </a:pPr>
            <a:r>
              <a:rPr lang="es"/>
              <a:t>Permite retransmitir en directo actos que sean de interés para la comunidad universitaria.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★"/>
            </a:pPr>
            <a:r>
              <a:rPr lang="es"/>
              <a:t>La Biblioteca realizará gestión de comentarios sobre las cuestiones que afectan a la Biblioteca.</a:t>
            </a:r>
            <a:endParaRPr/>
          </a:p>
        </p:txBody>
      </p:sp>
      <p:sp>
        <p:nvSpPr>
          <p:cNvPr id="253" name="Google Shape;253;p46"/>
          <p:cNvSpPr txBox="1"/>
          <p:nvPr/>
        </p:nvSpPr>
        <p:spPr>
          <a:xfrm>
            <a:off x="7118075" y="2897150"/>
            <a:ext cx="1716000" cy="13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4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" name="Google Shape;255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59598" y="3649000"/>
            <a:ext cx="877750" cy="79587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6"/>
          <p:cNvSpPr txBox="1"/>
          <p:nvPr/>
        </p:nvSpPr>
        <p:spPr>
          <a:xfrm>
            <a:off x="1233900" y="2772475"/>
            <a:ext cx="54771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7" name="Google Shape;25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52475" y="0"/>
            <a:ext cx="6443501" cy="160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6"/>
          <p:cNvSpPr/>
          <p:nvPr/>
        </p:nvSpPr>
        <p:spPr>
          <a:xfrm>
            <a:off x="7337350" y="2876050"/>
            <a:ext cx="1312200" cy="13962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FF"/>
                </a:solidFill>
              </a:rPr>
              <a:t>Utiliza Twitter para colaborar y dialogar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59" name="Google Shape;259;p46"/>
          <p:cNvSpPr/>
          <p:nvPr/>
        </p:nvSpPr>
        <p:spPr>
          <a:xfrm>
            <a:off x="7017575" y="335900"/>
            <a:ext cx="1816500" cy="1660800"/>
          </a:xfrm>
          <a:prstGeom prst="flowChartConnector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0000FF"/>
                </a:solidFill>
              </a:rPr>
              <a:t>Conoce los #hashtags propios de la biblioteca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260" name="Google Shape;260;p46"/>
          <p:cNvSpPr/>
          <p:nvPr/>
        </p:nvSpPr>
        <p:spPr>
          <a:xfrm>
            <a:off x="1163775" y="4347625"/>
            <a:ext cx="5340900" cy="7542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Biblioteca descartará a los usuarios que tengan un avatar ofensivo o los  contenidos racistas, sexistas, xenófobos,  spam...</a:t>
            </a:r>
            <a:endParaRPr b="1">
              <a:solidFill>
                <a:srgbClr val="2B726D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7"/>
          <p:cNvSpPr txBox="1"/>
          <p:nvPr/>
        </p:nvSpPr>
        <p:spPr>
          <a:xfrm>
            <a:off x="661300" y="4413700"/>
            <a:ext cx="6539700" cy="5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Elige la red en la que mejor te desenvuelvas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47"/>
          <p:cNvSpPr/>
          <p:nvPr/>
        </p:nvSpPr>
        <p:spPr>
          <a:xfrm>
            <a:off x="8900" y="0"/>
            <a:ext cx="44313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pic>
        <p:nvPicPr>
          <p:cNvPr id="267" name="Google Shape;267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4675" y="3725002"/>
            <a:ext cx="781450" cy="688698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47"/>
          <p:cNvSpPr txBox="1"/>
          <p:nvPr/>
        </p:nvSpPr>
        <p:spPr>
          <a:xfrm>
            <a:off x="1787700" y="1154663"/>
            <a:ext cx="4933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47"/>
          <p:cNvSpPr txBox="1"/>
          <p:nvPr/>
        </p:nvSpPr>
        <p:spPr>
          <a:xfrm>
            <a:off x="2025825" y="1291175"/>
            <a:ext cx="56055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</a:t>
            </a:r>
            <a:endParaRPr/>
          </a:p>
        </p:txBody>
      </p:sp>
      <p:sp>
        <p:nvSpPr>
          <p:cNvPr id="270" name="Google Shape;270;p47"/>
          <p:cNvSpPr txBox="1"/>
          <p:nvPr/>
        </p:nvSpPr>
        <p:spPr>
          <a:xfrm>
            <a:off x="746425" y="1291175"/>
            <a:ext cx="6539700" cy="28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chemeClr val="dk1"/>
                </a:solidFill>
              </a:rPr>
              <a:t>Pensada para: </a:t>
            </a:r>
            <a:endParaRPr sz="1800" b="1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Promocionar actividades culturales.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Crear concursos.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Mostrar servicios.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Compartir fotos y vídeos.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Enseñar el patrimonio bibliográfico.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Poner cara a los bibliotecarios.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Realizar retransmisiones en directo que se anunciarán previamente. </a:t>
            </a:r>
            <a:endParaRPr sz="1800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71" name="Google Shape;271;p47"/>
          <p:cNvSpPr txBox="1"/>
          <p:nvPr/>
        </p:nvSpPr>
        <p:spPr>
          <a:xfrm flipH="1">
            <a:off x="1116025" y="2100425"/>
            <a:ext cx="1542900" cy="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47"/>
          <p:cNvSpPr txBox="1"/>
          <p:nvPr/>
        </p:nvSpPr>
        <p:spPr>
          <a:xfrm>
            <a:off x="1627300" y="3090900"/>
            <a:ext cx="62559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3" name="Google Shape;273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2000" y="0"/>
            <a:ext cx="4482200" cy="101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1250" y="353300"/>
            <a:ext cx="2940625" cy="221845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47"/>
          <p:cNvSpPr txBox="1"/>
          <p:nvPr/>
        </p:nvSpPr>
        <p:spPr>
          <a:xfrm>
            <a:off x="6141025" y="592275"/>
            <a:ext cx="2452200" cy="11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2B726D"/>
                </a:solidFill>
              </a:rPr>
              <a:t>Recuerda que las Historias en Instagram están disponibles 24 horas</a:t>
            </a:r>
            <a:endParaRPr sz="1800">
              <a:solidFill>
                <a:srgbClr val="2B726D"/>
              </a:solidFill>
            </a:endParaRPr>
          </a:p>
        </p:txBody>
      </p:sp>
      <p:sp>
        <p:nvSpPr>
          <p:cNvPr id="276" name="Google Shape;276;p47"/>
          <p:cNvSpPr/>
          <p:nvPr/>
        </p:nvSpPr>
        <p:spPr>
          <a:xfrm>
            <a:off x="1506675" y="4347625"/>
            <a:ext cx="4998000" cy="7959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2B726D"/>
                </a:solidFill>
              </a:rPr>
              <a:t>Existen numerosos hashtags en Instagram sobre el mundo del libro y las bibliotecas</a:t>
            </a:r>
            <a:endParaRPr sz="1800" b="1">
              <a:solidFill>
                <a:srgbClr val="2B726D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8"/>
          <p:cNvSpPr/>
          <p:nvPr/>
        </p:nvSpPr>
        <p:spPr>
          <a:xfrm>
            <a:off x="8900" y="0"/>
            <a:ext cx="44313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pic>
        <p:nvPicPr>
          <p:cNvPr id="282" name="Google Shape;282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8033" y="3877263"/>
            <a:ext cx="666830" cy="795894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48"/>
          <p:cNvSpPr txBox="1"/>
          <p:nvPr/>
        </p:nvSpPr>
        <p:spPr>
          <a:xfrm>
            <a:off x="1787700" y="1154663"/>
            <a:ext cx="4933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48"/>
          <p:cNvSpPr txBox="1"/>
          <p:nvPr/>
        </p:nvSpPr>
        <p:spPr>
          <a:xfrm>
            <a:off x="2025825" y="1291175"/>
            <a:ext cx="56055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</a:t>
            </a:r>
            <a:endParaRPr/>
          </a:p>
        </p:txBody>
      </p:sp>
      <p:sp>
        <p:nvSpPr>
          <p:cNvPr id="285" name="Google Shape;285;p48"/>
          <p:cNvSpPr txBox="1"/>
          <p:nvPr/>
        </p:nvSpPr>
        <p:spPr>
          <a:xfrm>
            <a:off x="746425" y="1246900"/>
            <a:ext cx="6539700" cy="3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Organiza las imágenes y vídeos por carpetas llamadas tableros temáticos: fondo antiguo, eventos, colecciones, novedades…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Permite la selección y difusión digital de imágenes.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Los tableros llevan una descripción que sirve de ayuda para el usuario.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Encontrarás categorías para realizar búsquedas temáticas.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Los tableros están formados por pines, generalmente con formato de imagen.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No exige interacción con los usuarios.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86" name="Google Shape;286;p48"/>
          <p:cNvSpPr txBox="1"/>
          <p:nvPr/>
        </p:nvSpPr>
        <p:spPr>
          <a:xfrm flipH="1">
            <a:off x="1074450" y="2069250"/>
            <a:ext cx="1542900" cy="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7" name="Google Shape;287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00" y="-2"/>
            <a:ext cx="5345000" cy="1101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08700" y="0"/>
            <a:ext cx="1341775" cy="1101425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48"/>
          <p:cNvSpPr/>
          <p:nvPr/>
        </p:nvSpPr>
        <p:spPr>
          <a:xfrm>
            <a:off x="1267700" y="4592775"/>
            <a:ext cx="5247300" cy="5508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2B726D"/>
                </a:solidFill>
              </a:rPr>
              <a:t>Compartir en Pinterest se denomina “pinear” o “hacer pin”</a:t>
            </a:r>
            <a:endParaRPr b="1">
              <a:solidFill>
                <a:srgbClr val="2B726D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9"/>
          <p:cNvSpPr/>
          <p:nvPr/>
        </p:nvSpPr>
        <p:spPr>
          <a:xfrm>
            <a:off x="8900" y="0"/>
            <a:ext cx="6225300" cy="11547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pic>
        <p:nvPicPr>
          <p:cNvPr id="295" name="Google Shape;295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8033" y="3877263"/>
            <a:ext cx="666830" cy="795894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49"/>
          <p:cNvSpPr txBox="1"/>
          <p:nvPr/>
        </p:nvSpPr>
        <p:spPr>
          <a:xfrm>
            <a:off x="1787700" y="1154663"/>
            <a:ext cx="4933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49"/>
          <p:cNvSpPr txBox="1"/>
          <p:nvPr/>
        </p:nvSpPr>
        <p:spPr>
          <a:xfrm>
            <a:off x="2025825" y="1291175"/>
            <a:ext cx="56055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</a:t>
            </a:r>
            <a:endParaRPr/>
          </a:p>
        </p:txBody>
      </p:sp>
      <p:sp>
        <p:nvSpPr>
          <p:cNvPr id="298" name="Google Shape;298;p49"/>
          <p:cNvSpPr txBox="1"/>
          <p:nvPr/>
        </p:nvSpPr>
        <p:spPr>
          <a:xfrm>
            <a:off x="746425" y="1561225"/>
            <a:ext cx="6539700" cy="24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Permite publicar, ver y compartir vídeos. 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La Biblioteca proporciona productos visuales como vídeos, guías, tutoriales, etc. sobre el uso de los recursos de información.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Youtube facilita a la Biblioteca la difusión de sus servicios.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Sirve de apoyo en formación de usuarios en competencias informacionales, realización del TFG, TFM..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299" name="Google Shape;299;p49"/>
          <p:cNvSpPr txBox="1"/>
          <p:nvPr/>
        </p:nvSpPr>
        <p:spPr>
          <a:xfrm flipH="1">
            <a:off x="1074450" y="2069250"/>
            <a:ext cx="1542900" cy="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49"/>
          <p:cNvSpPr/>
          <p:nvPr/>
        </p:nvSpPr>
        <p:spPr>
          <a:xfrm>
            <a:off x="1267700" y="4592775"/>
            <a:ext cx="5191200" cy="5508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2B726D"/>
                </a:solidFill>
              </a:rPr>
              <a:t>Encontrarás vídeos sobre estrategias de búsqueda</a:t>
            </a:r>
            <a:endParaRPr b="1">
              <a:solidFill>
                <a:srgbClr val="2B726D"/>
              </a:solidFill>
            </a:endParaRPr>
          </a:p>
        </p:txBody>
      </p:sp>
      <p:pic>
        <p:nvPicPr>
          <p:cNvPr id="301" name="Google Shape;301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00" y="38100"/>
            <a:ext cx="6225300" cy="115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74875" y="38100"/>
            <a:ext cx="2074500" cy="162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5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1"/>
          <p:cNvSpPr txBox="1"/>
          <p:nvPr/>
        </p:nvSpPr>
        <p:spPr>
          <a:xfrm>
            <a:off x="1787700" y="1154663"/>
            <a:ext cx="4933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51"/>
          <p:cNvSpPr txBox="1"/>
          <p:nvPr/>
        </p:nvSpPr>
        <p:spPr>
          <a:xfrm>
            <a:off x="2025825" y="1291175"/>
            <a:ext cx="56055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</a:t>
            </a:r>
            <a:endParaRPr/>
          </a:p>
        </p:txBody>
      </p:sp>
      <p:sp>
        <p:nvSpPr>
          <p:cNvPr id="315" name="Google Shape;315;p51"/>
          <p:cNvSpPr txBox="1"/>
          <p:nvPr/>
        </p:nvSpPr>
        <p:spPr>
          <a:xfrm flipH="1">
            <a:off x="1074450" y="2069250"/>
            <a:ext cx="1542900" cy="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51"/>
          <p:cNvSpPr txBox="1"/>
          <p:nvPr/>
        </p:nvSpPr>
        <p:spPr>
          <a:xfrm>
            <a:off x="1652150" y="2838275"/>
            <a:ext cx="31200" cy="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51"/>
          <p:cNvSpPr txBox="1"/>
          <p:nvPr/>
        </p:nvSpPr>
        <p:spPr>
          <a:xfrm>
            <a:off x="800100" y="964600"/>
            <a:ext cx="7128300" cy="34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★"/>
            </a:pPr>
            <a:r>
              <a:rPr lang="es" sz="1800">
                <a:solidFill>
                  <a:schemeClr val="dk1"/>
                </a:solidFill>
              </a:rPr>
              <a:t>Aplicación de mensajería instantánea que se utiliza como servicio de información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★"/>
            </a:pPr>
            <a:r>
              <a:rPr lang="es" sz="1800"/>
              <a:t>Lista de difusión de información de noticias, actividades, horarios, eventos…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★"/>
            </a:pPr>
            <a:r>
              <a:rPr lang="es" sz="1800"/>
              <a:t>Servicio de referencia digital al que podrás dirigirte para realizar preguntas básicas , resolución de dudas sobre recursos y servicios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★"/>
            </a:pPr>
            <a:r>
              <a:rPr lang="es" sz="1800"/>
              <a:t>Servicio de aviso y recordatorio de fin de préstamo o reservas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★"/>
            </a:pPr>
            <a:r>
              <a:rPr lang="es" sz="1800"/>
              <a:t>No se puede utilizar para realizar renovaciones o reservas pero sí para realizar sugerencias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★"/>
            </a:pPr>
            <a:r>
              <a:rPr lang="es" sz="1800"/>
              <a:t>Las conversaciones son privadas y no requieren identificación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800"/>
              <a:buChar char="★"/>
            </a:pPr>
            <a:r>
              <a:rPr lang="es" sz="1800"/>
              <a:t>Se respetuoso y usa un lenguaje adecuado</a:t>
            </a:r>
            <a:endParaRPr sz="18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      </a:t>
            </a:r>
            <a:endParaRPr sz="1800"/>
          </a:p>
        </p:txBody>
      </p:sp>
      <p:sp>
        <p:nvSpPr>
          <p:cNvPr id="318" name="Google Shape;318;p51"/>
          <p:cNvSpPr/>
          <p:nvPr/>
        </p:nvSpPr>
        <p:spPr>
          <a:xfrm>
            <a:off x="1267700" y="4692075"/>
            <a:ext cx="5912400" cy="4515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2B726D"/>
                </a:solidFill>
              </a:rPr>
              <a:t>Redacta de forma clara y concisa. Evita el uso de mayúsculas</a:t>
            </a:r>
            <a:endParaRPr b="1">
              <a:solidFill>
                <a:srgbClr val="2B726D"/>
              </a:solidFill>
            </a:endParaRPr>
          </a:p>
        </p:txBody>
      </p:sp>
      <p:pic>
        <p:nvPicPr>
          <p:cNvPr id="319" name="Google Shape;31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6375" y="4201150"/>
            <a:ext cx="1797625" cy="94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25000"/>
            <a:ext cx="6234526" cy="94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2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52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725" y="3163850"/>
            <a:ext cx="2841150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2.3. Participación social mediante tecnologías digitales: </a:t>
            </a:r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Redes sociales</a:t>
            </a:r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04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/>
          <p:nvPr/>
        </p:nvSpPr>
        <p:spPr>
          <a:xfrm>
            <a:off x="2923300" y="1069475"/>
            <a:ext cx="5659200" cy="15330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37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37"/>
          <p:cNvSpPr/>
          <p:nvPr/>
        </p:nvSpPr>
        <p:spPr>
          <a:xfrm>
            <a:off x="175275" y="1069475"/>
            <a:ext cx="2748000" cy="1822800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7"/>
          <p:cNvSpPr txBox="1"/>
          <p:nvPr/>
        </p:nvSpPr>
        <p:spPr>
          <a:xfrm>
            <a:off x="198050" y="1069475"/>
            <a:ext cx="2748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Participación social mediante tecnologías digitales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8" name="Google Shape;148;p37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37"/>
          <p:cNvSpPr/>
          <p:nvPr/>
        </p:nvSpPr>
        <p:spPr>
          <a:xfrm>
            <a:off x="2923300" y="1069475"/>
            <a:ext cx="3217200" cy="11409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7"/>
          <p:cNvSpPr txBox="1"/>
          <p:nvPr/>
        </p:nvSpPr>
        <p:spPr>
          <a:xfrm>
            <a:off x="2985625" y="1028025"/>
            <a:ext cx="5427600" cy="16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1">
                <a:solidFill>
                  <a:srgbClr val="31465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REDES SOCIALES</a:t>
            </a:r>
            <a:endParaRPr sz="3000" b="1" i="0" u="none" strike="noStrike" cap="none">
              <a:solidFill>
                <a:srgbClr val="31465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1" name="Google Shape;151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94175"/>
            <a:ext cx="3060653" cy="191290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8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9" name="Google Shape;159;p38"/>
          <p:cNvSpPr txBox="1"/>
          <p:nvPr/>
        </p:nvSpPr>
        <p:spPr>
          <a:xfrm>
            <a:off x="873499" y="1381400"/>
            <a:ext cx="6231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competencia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0" name="Google Shape;160;p38"/>
          <p:cNvSpPr txBox="1"/>
          <p:nvPr/>
        </p:nvSpPr>
        <p:spPr>
          <a:xfrm>
            <a:off x="3140224" y="2088554"/>
            <a:ext cx="588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Franklin Gothic"/>
                <a:ea typeface="Franklin Gothic"/>
                <a:cs typeface="Franklin Gothic"/>
                <a:sym typeface="Franklin Gothic"/>
              </a:rPr>
              <a:t>Conocer los servicios de participación en red que están a tu disposición para tu desarrollo académico y profesional</a:t>
            </a: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qué </a:t>
            </a:r>
            <a:r>
              <a:rPr lang="es" sz="1700">
                <a:latin typeface="Franklin Gothic"/>
                <a:ea typeface="Franklin Gothic"/>
                <a:cs typeface="Franklin Gothic"/>
                <a:sym typeface="Franklin Gothic"/>
              </a:rPr>
              <a:t>te ofrecen las diferentes redes sociales de la Biblioteca</a:t>
            </a:r>
            <a:endParaRPr sz="17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Franklin Gothic"/>
                <a:ea typeface="Franklin Gothic"/>
                <a:cs typeface="Franklin Gothic"/>
                <a:sym typeface="Franklin Gothic"/>
              </a:rPr>
              <a:t>Saber cómo puedes participar activamente en ellas</a:t>
            </a:r>
            <a:endParaRPr sz="17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9"/>
          <p:cNvSpPr/>
          <p:nvPr/>
        </p:nvSpPr>
        <p:spPr>
          <a:xfrm>
            <a:off x="1506200" y="1263875"/>
            <a:ext cx="6176100" cy="31509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39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167" name="Google Shape;167;p39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8" name="Google Shape;168;p39"/>
          <p:cNvSpPr txBox="1"/>
          <p:nvPr/>
        </p:nvSpPr>
        <p:spPr>
          <a:xfrm>
            <a:off x="1720075" y="1384525"/>
            <a:ext cx="5793000" cy="32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OBJETIVOS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DEBES SABER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BUENAS PRÁCTICAS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REDES SOCIALES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FACEBOOK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TWITTER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INSTAGRAM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PINTEREST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YOUTUBE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★"/>
            </a:pPr>
            <a:r>
              <a:rPr lang="es" sz="1800"/>
              <a:t>WHATSAPP</a:t>
            </a:r>
            <a:endParaRPr sz="1800"/>
          </a:p>
          <a:p>
            <a:pPr marL="9144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0"/>
          <p:cNvSpPr/>
          <p:nvPr/>
        </p:nvSpPr>
        <p:spPr>
          <a:xfrm>
            <a:off x="7002152" y="204886"/>
            <a:ext cx="1836000" cy="1800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Biblioteca usa el manual de buenas prácticas en redes sociales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4" name="Google Shape;174;p40"/>
          <p:cNvSpPr/>
          <p:nvPr/>
        </p:nvSpPr>
        <p:spPr>
          <a:xfrm>
            <a:off x="8900" y="0"/>
            <a:ext cx="49335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716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3000">
                <a:solidFill>
                  <a:srgbClr val="2B726D"/>
                </a:solidFill>
              </a:rPr>
              <a:t>DEBES SABER</a:t>
            </a:r>
            <a:endParaRPr/>
          </a:p>
        </p:txBody>
      </p:sp>
      <p:pic>
        <p:nvPicPr>
          <p:cNvPr id="175" name="Google Shape;175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5308" y="3586613"/>
            <a:ext cx="666830" cy="795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7329" y="1227010"/>
            <a:ext cx="541440" cy="63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40"/>
          <p:cNvSpPr txBox="1"/>
          <p:nvPr/>
        </p:nvSpPr>
        <p:spPr>
          <a:xfrm>
            <a:off x="1836975" y="1227000"/>
            <a:ext cx="4933500" cy="17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El objetivo</a:t>
            </a:r>
            <a:r>
              <a:rPr lang="es"/>
              <a:t> de las redes sociales es dar más visibilidad a la Biblioteca y a sus servicios, para promover un mayor uso y facilitar su difusión.</a:t>
            </a:r>
            <a:endParaRPr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Las redes sociales son concebidas como un canal de comunicación bidireccional e instantánea entre la Biblioteca y sus usuarios, para difundir noticias de interés para la comunidad universitaria y usuarios externos que tengan relación con la biblioteca</a:t>
            </a:r>
            <a:endParaRPr/>
          </a:p>
        </p:txBody>
      </p:sp>
      <p:pic>
        <p:nvPicPr>
          <p:cNvPr id="178" name="Google Shape;178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8061" y="3049316"/>
            <a:ext cx="540000" cy="63191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40"/>
          <p:cNvSpPr txBox="1"/>
          <p:nvPr/>
        </p:nvSpPr>
        <p:spPr>
          <a:xfrm>
            <a:off x="1823513" y="2785250"/>
            <a:ext cx="47991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Pretende </a:t>
            </a:r>
            <a:r>
              <a:rPr lang="es"/>
              <a:t>fomentar el diálogo con el usuario y facilitar la interacción</a:t>
            </a:r>
            <a:endParaRPr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Biblioteca ofrece información veraz y contrastada, y no eliminará ningún comentario ni crítica, siempre y cuando no infrinja la legislación vigente.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0" name="Google Shape;180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1716000" cy="10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40"/>
          <p:cNvSpPr/>
          <p:nvPr/>
        </p:nvSpPr>
        <p:spPr>
          <a:xfrm>
            <a:off x="1506675" y="4322625"/>
            <a:ext cx="4873200" cy="7401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través de las redes sociales, la biblioteca potencia la comunicación con los usuarios</a:t>
            </a:r>
            <a:endParaRPr b="1">
              <a:solidFill>
                <a:srgbClr val="2B726D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1"/>
          <p:cNvSpPr/>
          <p:nvPr/>
        </p:nvSpPr>
        <p:spPr>
          <a:xfrm>
            <a:off x="8900" y="0"/>
            <a:ext cx="49335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716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3000">
                <a:solidFill>
                  <a:srgbClr val="2B726D"/>
                </a:solidFill>
              </a:rPr>
              <a:t>DEBES SABER</a:t>
            </a:r>
            <a:endParaRPr/>
          </a:p>
        </p:txBody>
      </p:sp>
      <p:pic>
        <p:nvPicPr>
          <p:cNvPr id="187" name="Google Shape;187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22883" y="3633238"/>
            <a:ext cx="666830" cy="795894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1"/>
          <p:cNvSpPr txBox="1"/>
          <p:nvPr/>
        </p:nvSpPr>
        <p:spPr>
          <a:xfrm>
            <a:off x="1836975" y="1227000"/>
            <a:ext cx="4933500" cy="29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41"/>
          <p:cNvSpPr txBox="1"/>
          <p:nvPr/>
        </p:nvSpPr>
        <p:spPr>
          <a:xfrm>
            <a:off x="862450" y="1081075"/>
            <a:ext cx="5773500" cy="32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Para sacar provecho de las Redes Sociales de la Biblioteca debes:</a:t>
            </a:r>
            <a:endParaRPr b="1"/>
          </a:p>
          <a:p>
            <a:pPr marL="457200" lvl="0" indent="-317500" algn="l" rtl="0">
              <a:spcBef>
                <a:spcPts val="600"/>
              </a:spcBef>
              <a:spcAft>
                <a:spcPts val="0"/>
              </a:spcAft>
              <a:buSzPts val="1400"/>
              <a:buChar char="★"/>
            </a:pPr>
            <a:r>
              <a:rPr lang="es">
                <a:solidFill>
                  <a:schemeClr val="dk1"/>
                </a:solidFill>
              </a:rPr>
              <a:t>Conocer  las diferentes redes sociales que te ofrece la biblioteca.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600"/>
              </a:spcBef>
              <a:spcAft>
                <a:spcPts val="0"/>
              </a:spcAft>
              <a:buSzPts val="1400"/>
              <a:buChar char="★"/>
            </a:pPr>
            <a:r>
              <a:rPr lang="es">
                <a:solidFill>
                  <a:schemeClr val="dk1"/>
                </a:solidFill>
              </a:rPr>
              <a:t>Saber que  cada una de ellas te ofrece información diferente:</a:t>
            </a:r>
            <a:endParaRPr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*Noticias de la Biblioteca (eventos, cursos, horarios..), *Servicios de la Biblioteca.</a:t>
            </a:r>
            <a:endParaRPr>
              <a:solidFill>
                <a:schemeClr val="dk1"/>
              </a:solidFill>
            </a:endParaRPr>
          </a:p>
          <a:p>
            <a:pPr marL="457200" lvl="0" indent="4572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*Marketing y promoción de los servicios de la Biblioteca.</a:t>
            </a:r>
            <a:endParaRPr>
              <a:solidFill>
                <a:schemeClr val="dk1"/>
              </a:solidFill>
            </a:endParaRPr>
          </a:p>
          <a:p>
            <a:pPr marL="457200" lvl="0" indent="4572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*Contenidos de apoyo a la docencia e investigación.</a:t>
            </a:r>
            <a:endParaRPr>
              <a:solidFill>
                <a:schemeClr val="dk1"/>
              </a:solidFill>
            </a:endParaRPr>
          </a:p>
          <a:p>
            <a:pPr marL="457200" lvl="0" indent="45720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*Noticias de interés para la comunidad universitaria.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★"/>
            </a:pPr>
            <a:r>
              <a:rPr lang="es">
                <a:solidFill>
                  <a:schemeClr val="dk1"/>
                </a:solidFill>
              </a:rPr>
              <a:t>Usar la red que mejor vaya con tus intereses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★"/>
            </a:pPr>
            <a:r>
              <a:rPr lang="es">
                <a:solidFill>
                  <a:schemeClr val="dk1"/>
                </a:solidFill>
              </a:rPr>
              <a:t>Mirar la que más opciones y respuestas te ofrezca</a:t>
            </a:r>
            <a:endParaRPr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0" name="Google Shape;190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716000" cy="101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22875" y="152400"/>
            <a:ext cx="2068725" cy="206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1"/>
          <p:cNvSpPr/>
          <p:nvPr/>
        </p:nvSpPr>
        <p:spPr>
          <a:xfrm>
            <a:off x="987125" y="4387550"/>
            <a:ext cx="6016500" cy="6624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Biblioteca aplica criterios de calidad en el uso de las Redes Sociales</a:t>
            </a:r>
            <a:endParaRPr b="1">
              <a:solidFill>
                <a:srgbClr val="2B726D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2"/>
          <p:cNvSpPr txBox="1"/>
          <p:nvPr/>
        </p:nvSpPr>
        <p:spPr>
          <a:xfrm>
            <a:off x="7118066" y="3049319"/>
            <a:ext cx="1716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42"/>
          <p:cNvSpPr/>
          <p:nvPr/>
        </p:nvSpPr>
        <p:spPr>
          <a:xfrm>
            <a:off x="8900" y="0"/>
            <a:ext cx="44313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3000">
                <a:solidFill>
                  <a:srgbClr val="2B726D"/>
                </a:solidFill>
              </a:rPr>
              <a:t>BUENAS PRÁCTICAS</a:t>
            </a:r>
            <a:endParaRPr sz="3000">
              <a:solidFill>
                <a:srgbClr val="2B726D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99" name="Google Shape;199;p42"/>
          <p:cNvSpPr txBox="1"/>
          <p:nvPr/>
        </p:nvSpPr>
        <p:spPr>
          <a:xfrm>
            <a:off x="1787700" y="1154663"/>
            <a:ext cx="4933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42"/>
          <p:cNvSpPr txBox="1"/>
          <p:nvPr/>
        </p:nvSpPr>
        <p:spPr>
          <a:xfrm>
            <a:off x="2025825" y="1291175"/>
            <a:ext cx="5268600" cy="33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 Utiliza un lenguaje directo, simple e informal.</a:t>
            </a: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Los comentarios deben ser pertinentes y respetuosos con las opiniones de los demás.</a:t>
            </a: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No olvides que los contenidos, imágenes, vídeos, presentaciones etc. tienen derechos de autor.</a:t>
            </a: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Recuerda que es fundamentalmente una herramienta participativa.</a:t>
            </a:r>
            <a:endParaRPr sz="1800"/>
          </a:p>
        </p:txBody>
      </p:sp>
      <p:sp>
        <p:nvSpPr>
          <p:cNvPr id="201" name="Google Shape;201;p42"/>
          <p:cNvSpPr/>
          <p:nvPr/>
        </p:nvSpPr>
        <p:spPr>
          <a:xfrm>
            <a:off x="1280625" y="1432700"/>
            <a:ext cx="745200" cy="3099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42"/>
          <p:cNvSpPr/>
          <p:nvPr/>
        </p:nvSpPr>
        <p:spPr>
          <a:xfrm>
            <a:off x="1319775" y="2002175"/>
            <a:ext cx="666900" cy="4515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42"/>
          <p:cNvSpPr/>
          <p:nvPr/>
        </p:nvSpPr>
        <p:spPr>
          <a:xfrm>
            <a:off x="1228125" y="2754800"/>
            <a:ext cx="745200" cy="4074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42"/>
          <p:cNvSpPr/>
          <p:nvPr/>
        </p:nvSpPr>
        <p:spPr>
          <a:xfrm>
            <a:off x="1228125" y="3695875"/>
            <a:ext cx="745200" cy="4515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42"/>
          <p:cNvSpPr txBox="1"/>
          <p:nvPr/>
        </p:nvSpPr>
        <p:spPr>
          <a:xfrm>
            <a:off x="2141375" y="3568975"/>
            <a:ext cx="60462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pic>
        <p:nvPicPr>
          <p:cNvPr id="206" name="Google Shape;20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1200" y="4065125"/>
            <a:ext cx="2438400" cy="10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3"/>
          <p:cNvSpPr txBox="1"/>
          <p:nvPr/>
        </p:nvSpPr>
        <p:spPr>
          <a:xfrm>
            <a:off x="7118066" y="3049319"/>
            <a:ext cx="1716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43"/>
          <p:cNvSpPr/>
          <p:nvPr/>
        </p:nvSpPr>
        <p:spPr>
          <a:xfrm>
            <a:off x="8900" y="0"/>
            <a:ext cx="44313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3000">
                <a:solidFill>
                  <a:srgbClr val="2B726D"/>
                </a:solidFill>
              </a:rPr>
              <a:t>BUENAS PRÁCTICAS</a:t>
            </a:r>
            <a:endParaRPr sz="3000">
              <a:solidFill>
                <a:srgbClr val="2B726D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pic>
        <p:nvPicPr>
          <p:cNvPr id="213" name="Google Shape;213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51950" y="3803250"/>
            <a:ext cx="666850" cy="6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3"/>
          <p:cNvSpPr txBox="1"/>
          <p:nvPr/>
        </p:nvSpPr>
        <p:spPr>
          <a:xfrm>
            <a:off x="2069100" y="1432700"/>
            <a:ext cx="5249700" cy="28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Evita palabras o frases que puedan ser ofensivas.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Cada red requiere un tratamiento diferente.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Considera a las redes de la biblioteca como un medio que te permite comunicar, intercambiar y participar del conocimiento.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Cuida tu identidad digital.</a:t>
            </a:r>
            <a:endParaRPr sz="1800"/>
          </a:p>
        </p:txBody>
      </p:sp>
      <p:sp>
        <p:nvSpPr>
          <p:cNvPr id="215" name="Google Shape;215;p43"/>
          <p:cNvSpPr/>
          <p:nvPr/>
        </p:nvSpPr>
        <p:spPr>
          <a:xfrm>
            <a:off x="1280625" y="1432700"/>
            <a:ext cx="745200" cy="3099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43"/>
          <p:cNvSpPr/>
          <p:nvPr/>
        </p:nvSpPr>
        <p:spPr>
          <a:xfrm>
            <a:off x="1319775" y="2002175"/>
            <a:ext cx="666900" cy="4515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43"/>
          <p:cNvSpPr/>
          <p:nvPr/>
        </p:nvSpPr>
        <p:spPr>
          <a:xfrm>
            <a:off x="1228125" y="2754800"/>
            <a:ext cx="745200" cy="4074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43"/>
          <p:cNvSpPr/>
          <p:nvPr/>
        </p:nvSpPr>
        <p:spPr>
          <a:xfrm>
            <a:off x="1228125" y="3695875"/>
            <a:ext cx="745200" cy="451500"/>
          </a:xfrm>
          <a:prstGeom prst="star7">
            <a:avLst>
              <a:gd name="adj" fmla="val 14346"/>
              <a:gd name="hf" fmla="val 102572"/>
              <a:gd name="vf" fmla="val 10521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43"/>
          <p:cNvSpPr/>
          <p:nvPr/>
        </p:nvSpPr>
        <p:spPr>
          <a:xfrm>
            <a:off x="7362050" y="444375"/>
            <a:ext cx="1716000" cy="12417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Estar dónde los usuarios están</a:t>
            </a:r>
            <a:endParaRPr/>
          </a:p>
        </p:txBody>
      </p:sp>
      <p:sp>
        <p:nvSpPr>
          <p:cNvPr id="220" name="Google Shape;220;p43"/>
          <p:cNvSpPr/>
          <p:nvPr/>
        </p:nvSpPr>
        <p:spPr>
          <a:xfrm>
            <a:off x="1880750" y="4447300"/>
            <a:ext cx="4883700" cy="696000"/>
          </a:xfrm>
          <a:prstGeom prst="rect">
            <a:avLst/>
          </a:prstGeom>
          <a:solidFill>
            <a:srgbClr val="BFD6D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2B726D"/>
                </a:solidFill>
              </a:rPr>
              <a:t>    Piensa lo que quieres comunicar antes de enviar</a:t>
            </a:r>
            <a:endParaRPr b="1">
              <a:solidFill>
                <a:srgbClr val="2B726D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1071</Words>
  <Application>Microsoft Office PowerPoint</Application>
  <PresentationFormat>Presentación en pantalla (16:9)</PresentationFormat>
  <Paragraphs>149</Paragraphs>
  <Slides>18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18</vt:i4>
      </vt:variant>
    </vt:vector>
  </HeadingPairs>
  <TitlesOfParts>
    <vt:vector size="28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3</cp:revision>
  <dcterms:modified xsi:type="dcterms:W3CDTF">2019-07-18T14:35:09Z</dcterms:modified>
</cp:coreProperties>
</file>