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58" r:id="rId3"/>
    <p:sldId id="259" r:id="rId4"/>
    <p:sldId id="260" r:id="rId5"/>
    <p:sldId id="261" r:id="rId6"/>
    <p:sldId id="263" r:id="rId7"/>
    <p:sldId id="269" r:id="rId8"/>
    <p:sldId id="264" r:id="rId9"/>
    <p:sldId id="265" r:id="rId10"/>
    <p:sldId id="266" r:id="rId11"/>
    <p:sldId id="267" r:id="rId12"/>
    <p:sldId id="268" r:id="rId13"/>
    <p:sldId id="270" r:id="rId14"/>
  </p:sldIdLst>
  <p:sldSz cx="17340263" cy="9753600"/>
  <p:notesSz cx="6797675" cy="9926638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414141"/>
        </a:solidFill>
        <a:effectLst/>
        <a:uFillTx/>
        <a:latin typeface="Palatino"/>
        <a:ea typeface="Palatino"/>
        <a:cs typeface="Palatino"/>
        <a:sym typeface="Palatino"/>
      </a:defRPr>
    </a:lvl1pPr>
    <a:lvl2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414141"/>
        </a:solidFill>
        <a:effectLst/>
        <a:uFillTx/>
        <a:latin typeface="Palatino"/>
        <a:ea typeface="Palatino"/>
        <a:cs typeface="Palatino"/>
        <a:sym typeface="Palatino"/>
      </a:defRPr>
    </a:lvl2pPr>
    <a:lvl3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414141"/>
        </a:solidFill>
        <a:effectLst/>
        <a:uFillTx/>
        <a:latin typeface="Palatino"/>
        <a:ea typeface="Palatino"/>
        <a:cs typeface="Palatino"/>
        <a:sym typeface="Palatino"/>
      </a:defRPr>
    </a:lvl3pPr>
    <a:lvl4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414141"/>
        </a:solidFill>
        <a:effectLst/>
        <a:uFillTx/>
        <a:latin typeface="Palatino"/>
        <a:ea typeface="Palatino"/>
        <a:cs typeface="Palatino"/>
        <a:sym typeface="Palatino"/>
      </a:defRPr>
    </a:lvl4pPr>
    <a:lvl5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414141"/>
        </a:solidFill>
        <a:effectLst/>
        <a:uFillTx/>
        <a:latin typeface="Palatino"/>
        <a:ea typeface="Palatino"/>
        <a:cs typeface="Palatino"/>
        <a:sym typeface="Palatino"/>
      </a:defRPr>
    </a:lvl5pPr>
    <a:lvl6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414141"/>
        </a:solidFill>
        <a:effectLst/>
        <a:uFillTx/>
        <a:latin typeface="Palatino"/>
        <a:ea typeface="Palatino"/>
        <a:cs typeface="Palatino"/>
        <a:sym typeface="Palatino"/>
      </a:defRPr>
    </a:lvl6pPr>
    <a:lvl7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414141"/>
        </a:solidFill>
        <a:effectLst/>
        <a:uFillTx/>
        <a:latin typeface="Palatino"/>
        <a:ea typeface="Palatino"/>
        <a:cs typeface="Palatino"/>
        <a:sym typeface="Palatino"/>
      </a:defRPr>
    </a:lvl7pPr>
    <a:lvl8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414141"/>
        </a:solidFill>
        <a:effectLst/>
        <a:uFillTx/>
        <a:latin typeface="Palatino"/>
        <a:ea typeface="Palatino"/>
        <a:cs typeface="Palatino"/>
        <a:sym typeface="Palatino"/>
      </a:defRPr>
    </a:lvl8pPr>
    <a:lvl9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414141"/>
        </a:solidFill>
        <a:effectLst/>
        <a:uFillTx/>
        <a:latin typeface="Palatino"/>
        <a:ea typeface="Palatino"/>
        <a:cs typeface="Palatino"/>
        <a:sym typeface="Palatino"/>
      </a:defRPr>
    </a:lvl9pPr>
  </p:defaultTextStyle>
  <p:extLst>
    <p:ext uri="{EFAFB233-063F-42B5-8137-9DF3F51BA10A}">
      <p15:sldGuideLst xmlns:p15="http://schemas.microsoft.com/office/powerpoint/2012/main">
        <p15:guide id="1" orient="horz" pos="3072" userDrawn="1">
          <p15:clr>
            <a:srgbClr val="A4A3A4"/>
          </p15:clr>
        </p15:guide>
        <p15:guide id="2" pos="546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0000"/>
    <a:srgbClr val="D93E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9C3BA">
              <a:alpha val="50000"/>
            </a:srgb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9847F"/>
          </a:solidFill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2525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-375889"/>
              <a:satOff val="-9195"/>
              <a:lumOff val="-14901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25400" cap="rnd">
              <a:solidFill>
                <a:srgbClr val="C9C3BA"/>
              </a:solidFill>
              <a:custDash>
                <a:ds d="100000" sp="200000"/>
              </a:custDash>
              <a:miter lim="400000"/>
            </a:ln>
          </a:left>
          <a:right>
            <a:ln w="25400" cap="rnd">
              <a:solidFill>
                <a:srgbClr val="C9C3BA"/>
              </a:solidFill>
              <a:custDash>
                <a:ds d="100000" sp="200000"/>
              </a:custDash>
              <a:miter lim="400000"/>
            </a:ln>
          </a:right>
          <a:top>
            <a:ln w="25400" cap="rnd">
              <a:solidFill>
                <a:srgbClr val="C9C3BA"/>
              </a:solidFill>
              <a:custDash>
                <a:ds d="100000" sp="200000"/>
              </a:custDash>
              <a:miter lim="400000"/>
            </a:ln>
          </a:top>
          <a:bottom>
            <a:ln w="25400" cap="rnd">
              <a:solidFill>
                <a:srgbClr val="C9C3BA"/>
              </a:solidFill>
              <a:custDash>
                <a:ds d="100000" sp="200000"/>
              </a:custDash>
              <a:miter lim="400000"/>
            </a:ln>
          </a:bottom>
          <a:insideH>
            <a:ln w="25400" cap="rnd">
              <a:solidFill>
                <a:srgbClr val="C9C3BA"/>
              </a:solidFill>
              <a:custDash>
                <a:ds d="100000" sp="200000"/>
              </a:custDash>
              <a:miter lim="400000"/>
            </a:ln>
          </a:insideH>
          <a:insideV>
            <a:ln w="25400" cap="rnd">
              <a:solidFill>
                <a:srgbClr val="C9C3BA"/>
              </a:solidFill>
              <a:custDash>
                <a:ds d="1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9C3BA">
              <a:alpha val="75000"/>
            </a:srgb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EEE7283C-3CF3-47DC-8721-378D4A62B228}" styleName="">
    <a:tblBg/>
    <a:wholeTbl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C9C3BA"/>
              </a:solidFill>
              <a:prstDash val="solid"/>
              <a:miter lim="400000"/>
            </a:ln>
          </a:top>
          <a:bottom>
            <a:ln w="12700" cap="flat">
              <a:solidFill>
                <a:srgbClr val="C9C3BA"/>
              </a:solidFill>
              <a:prstDash val="solid"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9C3BA">
              <a:alpha val="50000"/>
            </a:srgb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39D60"/>
          </a:solidFill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2525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>
              <a:hueOff val="708446"/>
              <a:satOff val="-4821"/>
              <a:lumOff val="-14251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solidFill>
                <a:schemeClr val="accent1">
                  <a:hueOff val="-113918"/>
                  <a:satOff val="19024"/>
                  <a:lumOff val="19749"/>
                </a:schemeClr>
              </a:solidFill>
              <a:prstDash val="solid"/>
              <a:miter lim="400000"/>
            </a:ln>
          </a:left>
          <a:right>
            <a:ln w="12700" cap="flat">
              <a:solidFill>
                <a:schemeClr val="accent1">
                  <a:hueOff val="-113918"/>
                  <a:satOff val="19024"/>
                  <a:lumOff val="19749"/>
                </a:schemeClr>
              </a:solidFill>
              <a:prstDash val="solid"/>
              <a:miter lim="400000"/>
            </a:ln>
          </a:right>
          <a:top>
            <a:ln w="12700" cap="flat">
              <a:solidFill>
                <a:schemeClr val="accent1">
                  <a:hueOff val="-113918"/>
                  <a:satOff val="19024"/>
                  <a:lumOff val="19749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1">
                  <a:hueOff val="-113918"/>
                  <a:satOff val="19024"/>
                  <a:lumOff val="19749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1">
                  <a:hueOff val="-113918"/>
                  <a:satOff val="19024"/>
                  <a:lumOff val="19749"/>
                </a:schemeClr>
              </a:solidFill>
              <a:prstDash val="solid"/>
              <a:miter lim="400000"/>
            </a:ln>
          </a:insideH>
          <a:insideV>
            <a:ln w="12700" cap="flat">
              <a:solidFill>
                <a:schemeClr val="accent1">
                  <a:hueOff val="-113918"/>
                  <a:satOff val="19024"/>
                  <a:lumOff val="19749"/>
                </a:scheme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chemeClr val="accent1">
              <a:hueOff val="-113918"/>
              <a:satOff val="19024"/>
              <a:lumOff val="19749"/>
              <a:alpha val="35000"/>
            </a:scheme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38AAF"/>
          </a:solidFill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chemeClr val="accent1">
                  <a:hueOff val="-113918"/>
                  <a:satOff val="19024"/>
                  <a:lumOff val="19749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369196"/>
              <a:satOff val="13972"/>
              <a:lumOff val="-24493"/>
            </a:schemeClr>
          </a:solidFill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chemeClr val="accent1">
                  <a:hueOff val="-113918"/>
                  <a:satOff val="19024"/>
                  <a:lumOff val="19749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369194"/>
              <a:satOff val="6343"/>
              <a:lumOff val="-13963"/>
            </a:schemeClr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solidFill>
                <a:srgbClr val="C9C3BA"/>
              </a:solidFill>
              <a:prstDash val="solid"/>
              <a:miter lim="400000"/>
            </a:ln>
          </a:left>
          <a:right>
            <a:ln w="12700" cap="flat">
              <a:solidFill>
                <a:srgbClr val="C9C3BA"/>
              </a:solidFill>
              <a:prstDash val="solid"/>
              <a:miter lim="400000"/>
            </a:ln>
          </a:right>
          <a:top>
            <a:ln w="12700" cap="flat">
              <a:solidFill>
                <a:srgbClr val="C9C3BA"/>
              </a:solidFill>
              <a:prstDash val="solid"/>
              <a:miter lim="400000"/>
            </a:ln>
          </a:top>
          <a:bottom>
            <a:ln w="12700" cap="flat">
              <a:solidFill>
                <a:srgbClr val="C9C3BA"/>
              </a:solidFill>
              <a:prstDash val="solid"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solidFill>
                <a:srgbClr val="C9C3B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9C3BA">
              <a:alpha val="50000"/>
            </a:srgb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6635F"/>
          </a:solidFill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9847F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89847F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89847F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89847F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9C3BA">
              <a:alpha val="35000"/>
            </a:srgb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89847F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89847F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89847F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89847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89847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91"/>
    <p:restoredTop sz="94643"/>
  </p:normalViewPr>
  <p:slideViewPr>
    <p:cSldViewPr snapToGrid="0" snapToObjects="1">
      <p:cViewPr varScale="1">
        <p:scale>
          <a:sx n="81" d="100"/>
          <a:sy n="81" d="100"/>
        </p:scale>
        <p:origin x="60" y="120"/>
      </p:cViewPr>
      <p:guideLst>
        <p:guide orient="horz" pos="3072"/>
        <p:guide pos="546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customXml" Target="../customXml/item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13F7FA-7541-4183-B32C-4A10DA83C4AC}" type="datetimeFigureOut">
              <a:rPr lang="es-ES" smtClean="0"/>
              <a:t>13/04/2026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3A2F19-40CE-4707-8294-8EBC0AAF17F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621926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129" name="Shape 129"/>
          <p:cNvSpPr>
            <a:spLocks noGrp="1"/>
          </p:cNvSpPr>
          <p:nvPr>
            <p:ph type="body" sz="quarter" idx="1"/>
          </p:nvPr>
        </p:nvSpPr>
        <p:spPr>
          <a:xfrm>
            <a:off x="906357" y="4715153"/>
            <a:ext cx="4984962" cy="446698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87088319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504449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858725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694900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ítulo y sub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Línea"/>
          <p:cNvSpPr/>
          <p:nvPr/>
        </p:nvSpPr>
        <p:spPr>
          <a:xfrm>
            <a:off x="677356" y="6591300"/>
            <a:ext cx="15999759" cy="0"/>
          </a:xfrm>
          <a:prstGeom prst="line">
            <a:avLst/>
          </a:prstGeom>
          <a:ln w="12700">
            <a:noFill/>
            <a:miter lim="400000"/>
          </a:ln>
        </p:spPr>
        <p:txBody>
          <a:bodyPr lIns="67735" tIns="67735" rIns="67735" bIns="67735" anchor="ctr"/>
          <a:lstStyle/>
          <a:p>
            <a:pPr algn="l" defTabSz="60963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1600" dirty="0"/>
          </a:p>
        </p:txBody>
      </p:sp>
      <p:sp>
        <p:nvSpPr>
          <p:cNvPr id="14" name="Línea"/>
          <p:cNvSpPr/>
          <p:nvPr/>
        </p:nvSpPr>
        <p:spPr>
          <a:xfrm>
            <a:off x="677356" y="4089400"/>
            <a:ext cx="16000514" cy="0"/>
          </a:xfrm>
          <a:prstGeom prst="line">
            <a:avLst/>
          </a:prstGeom>
          <a:ln w="12700">
            <a:noFill/>
            <a:miter lim="400000"/>
          </a:ln>
        </p:spPr>
        <p:txBody>
          <a:bodyPr lIns="67735" tIns="67735" rIns="67735" bIns="67735" anchor="ctr"/>
          <a:lstStyle/>
          <a:p>
            <a:pPr algn="l" defTabSz="60963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1600" dirty="0"/>
          </a:p>
        </p:txBody>
      </p:sp>
      <p:sp>
        <p:nvSpPr>
          <p:cNvPr id="15" name="Línea"/>
          <p:cNvSpPr/>
          <p:nvPr/>
        </p:nvSpPr>
        <p:spPr>
          <a:xfrm flipV="1">
            <a:off x="10659397" y="4526258"/>
            <a:ext cx="1" cy="1642759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67735" tIns="67735" rIns="67735" bIns="67735" anchor="ctr"/>
          <a:lstStyle/>
          <a:p>
            <a:pPr algn="l" defTabSz="60963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1600" dirty="0"/>
          </a:p>
        </p:txBody>
      </p:sp>
      <p:sp>
        <p:nvSpPr>
          <p:cNvPr id="16" name="Lorem Ipsum Dolor"/>
          <p:cNvSpPr txBox="1">
            <a:spLocks noGrp="1"/>
          </p:cNvSpPr>
          <p:nvPr>
            <p:ph type="body" sz="quarter" idx="21"/>
          </p:nvPr>
        </p:nvSpPr>
        <p:spPr>
          <a:xfrm>
            <a:off x="677354" y="3450141"/>
            <a:ext cx="9601493" cy="618118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ClrTx/>
              <a:buSzTx/>
              <a:buFontTx/>
              <a:buNone/>
              <a:defRPr sz="3200" i="1"/>
            </a:lvl1pPr>
          </a:lstStyle>
          <a:p>
            <a:r>
              <a:t>Lorem Ipsum Dolor</a:t>
            </a:r>
          </a:p>
        </p:txBody>
      </p:sp>
      <p:sp>
        <p:nvSpPr>
          <p:cNvPr id="17" name="Texto del título"/>
          <p:cNvSpPr txBox="1">
            <a:spLocks noGrp="1"/>
          </p:cNvSpPr>
          <p:nvPr>
            <p:ph type="title"/>
          </p:nvPr>
        </p:nvSpPr>
        <p:spPr>
          <a:xfrm>
            <a:off x="677354" y="4140200"/>
            <a:ext cx="9601493" cy="2413000"/>
          </a:xfrm>
          <a:prstGeom prst="rect">
            <a:avLst/>
          </a:prstGeom>
        </p:spPr>
        <p:txBody>
          <a:bodyPr/>
          <a:lstStyle>
            <a:lvl1pPr algn="l"/>
          </a:lstStyle>
          <a:p>
            <a:r>
              <a:t>Texto del título</a:t>
            </a:r>
          </a:p>
        </p:txBody>
      </p:sp>
      <p:sp>
        <p:nvSpPr>
          <p:cNvPr id="18" name="Nivel de texto 1…"/>
          <p:cNvSpPr txBox="1">
            <a:spLocks noGrp="1"/>
          </p:cNvSpPr>
          <p:nvPr>
            <p:ph type="body" sz="quarter" idx="1"/>
          </p:nvPr>
        </p:nvSpPr>
        <p:spPr>
          <a:xfrm>
            <a:off x="11040871" y="4140200"/>
            <a:ext cx="5655906" cy="2413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ClrTx/>
              <a:buSzTx/>
              <a:buFontTx/>
              <a:buNone/>
              <a:defRPr sz="3200"/>
            </a:lvl1pPr>
            <a:lvl2pPr marL="0" indent="0">
              <a:spcBef>
                <a:spcPts val="0"/>
              </a:spcBef>
              <a:buClrTx/>
              <a:buSzTx/>
              <a:buFontTx/>
              <a:buNone/>
              <a:defRPr sz="3200"/>
            </a:lvl2pPr>
            <a:lvl3pPr marL="0" indent="0">
              <a:spcBef>
                <a:spcPts val="0"/>
              </a:spcBef>
              <a:buClrTx/>
              <a:buSzTx/>
              <a:buFontTx/>
              <a:buNone/>
              <a:defRPr sz="3200"/>
            </a:lvl3pPr>
            <a:lvl4pPr marL="0" indent="0">
              <a:spcBef>
                <a:spcPts val="0"/>
              </a:spcBef>
              <a:buClrTx/>
              <a:buSzTx/>
              <a:buFontTx/>
              <a:buNone/>
              <a:defRPr sz="3200"/>
            </a:lvl4pPr>
            <a:lvl5pPr marL="0" indent="0">
              <a:spcBef>
                <a:spcPts val="0"/>
              </a:spcBef>
              <a:buClrTx/>
              <a:buSzTx/>
              <a:buFontTx/>
              <a:buNone/>
              <a:defRPr sz="3200"/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19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ítulo (centr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o del título"/>
          <p:cNvSpPr txBox="1">
            <a:spLocks noGrp="1"/>
          </p:cNvSpPr>
          <p:nvPr>
            <p:ph type="title"/>
          </p:nvPr>
        </p:nvSpPr>
        <p:spPr>
          <a:xfrm>
            <a:off x="677354" y="3670300"/>
            <a:ext cx="15985555" cy="2413000"/>
          </a:xfrm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42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oto (vertic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Lorem Ipsum Dolor"/>
          <p:cNvSpPr txBox="1">
            <a:spLocks noGrp="1"/>
          </p:cNvSpPr>
          <p:nvPr>
            <p:ph type="body" sz="quarter" idx="21"/>
          </p:nvPr>
        </p:nvSpPr>
        <p:spPr>
          <a:xfrm>
            <a:off x="677354" y="2061582"/>
            <a:ext cx="7569431" cy="618118"/>
          </a:xfrm>
          <a:prstGeom prst="rect">
            <a:avLst/>
          </a:prstGeom>
        </p:spPr>
        <p:txBody>
          <a:bodyPr anchor="b">
            <a:sp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ClrTx/>
              <a:buSzTx/>
              <a:buFontTx/>
              <a:buNone/>
              <a:defRPr sz="3200" i="1"/>
            </a:lvl1pPr>
          </a:lstStyle>
          <a:p>
            <a:r>
              <a:t>Lorem Ipsum Dolor</a:t>
            </a:r>
          </a:p>
        </p:txBody>
      </p:sp>
      <p:sp>
        <p:nvSpPr>
          <p:cNvPr id="50" name="Imagen"/>
          <p:cNvSpPr>
            <a:spLocks noGrp="1"/>
          </p:cNvSpPr>
          <p:nvPr>
            <p:ph type="pic" sz="half" idx="22"/>
          </p:nvPr>
        </p:nvSpPr>
        <p:spPr>
          <a:xfrm>
            <a:off x="8939870" y="590550"/>
            <a:ext cx="7742749" cy="85090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 dirty="0"/>
          </a:p>
        </p:txBody>
      </p:sp>
      <p:sp>
        <p:nvSpPr>
          <p:cNvPr id="51" name="Texto del título"/>
          <p:cNvSpPr txBox="1">
            <a:spLocks noGrp="1"/>
          </p:cNvSpPr>
          <p:nvPr>
            <p:ph type="title"/>
          </p:nvPr>
        </p:nvSpPr>
        <p:spPr>
          <a:xfrm>
            <a:off x="677354" y="2806700"/>
            <a:ext cx="7569431" cy="2032000"/>
          </a:xfrm>
          <a:prstGeom prst="rect">
            <a:avLst/>
          </a:prstGeom>
        </p:spPr>
        <p:txBody>
          <a:bodyPr/>
          <a:lstStyle>
            <a:lvl1pPr algn="l">
              <a:defRPr sz="7467"/>
            </a:lvl1pPr>
          </a:lstStyle>
          <a:p>
            <a:r>
              <a:t>Texto del título</a:t>
            </a:r>
          </a:p>
        </p:txBody>
      </p:sp>
      <p:sp>
        <p:nvSpPr>
          <p:cNvPr id="52" name="Nivel de texto 1…"/>
          <p:cNvSpPr txBox="1">
            <a:spLocks noGrp="1"/>
          </p:cNvSpPr>
          <p:nvPr>
            <p:ph type="body" sz="quarter" idx="1"/>
          </p:nvPr>
        </p:nvSpPr>
        <p:spPr>
          <a:xfrm>
            <a:off x="677354" y="5029200"/>
            <a:ext cx="7569431" cy="4013200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ClrTx/>
              <a:buSzTx/>
              <a:buFontTx/>
              <a:buNone/>
              <a:defRPr sz="3200"/>
            </a:lvl1pPr>
            <a:lvl2pPr marL="0" indent="0">
              <a:spcBef>
                <a:spcPts val="0"/>
              </a:spcBef>
              <a:buClrTx/>
              <a:buSzTx/>
              <a:buFontTx/>
              <a:buNone/>
              <a:defRPr sz="3200"/>
            </a:lvl2pPr>
            <a:lvl3pPr marL="0" indent="0">
              <a:spcBef>
                <a:spcPts val="0"/>
              </a:spcBef>
              <a:buClrTx/>
              <a:buSzTx/>
              <a:buFontTx/>
              <a:buNone/>
              <a:defRPr sz="3200"/>
            </a:lvl3pPr>
            <a:lvl4pPr marL="0" indent="0">
              <a:spcBef>
                <a:spcPts val="0"/>
              </a:spcBef>
              <a:buClrTx/>
              <a:buSzTx/>
              <a:buFontTx/>
              <a:buNone/>
              <a:defRPr sz="3200"/>
            </a:lvl4pPr>
            <a:lvl5pPr marL="0" indent="0">
              <a:spcBef>
                <a:spcPts val="0"/>
              </a:spcBef>
              <a:buClrTx/>
              <a:buSzTx/>
              <a:buFontTx/>
              <a:buNone/>
              <a:defRPr sz="3200"/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53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(arrib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o del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61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, viñetas y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Imagen"/>
          <p:cNvSpPr>
            <a:spLocks noGrp="1"/>
          </p:cNvSpPr>
          <p:nvPr>
            <p:ph type="pic" sz="half" idx="21"/>
          </p:nvPr>
        </p:nvSpPr>
        <p:spPr>
          <a:xfrm>
            <a:off x="9093478" y="1739903"/>
            <a:ext cx="7433960" cy="8169655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 dirty="0"/>
          </a:p>
        </p:txBody>
      </p:sp>
      <p:sp>
        <p:nvSpPr>
          <p:cNvPr id="78" name="Texto del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79" name="Nivel de texto 1…"/>
          <p:cNvSpPr txBox="1">
            <a:spLocks noGrp="1"/>
          </p:cNvSpPr>
          <p:nvPr>
            <p:ph type="body" sz="half" idx="1"/>
          </p:nvPr>
        </p:nvSpPr>
        <p:spPr>
          <a:xfrm>
            <a:off x="677354" y="2730500"/>
            <a:ext cx="7755704" cy="6350000"/>
          </a:xfrm>
          <a:prstGeom prst="rect">
            <a:avLst/>
          </a:prstGeom>
        </p:spPr>
        <p:txBody>
          <a:bodyPr/>
          <a:lstStyle>
            <a:lvl1pPr marL="524960" indent="-524960">
              <a:spcBef>
                <a:spcPts val="2400"/>
              </a:spcBef>
              <a:buSzPct val="65000"/>
              <a:defRPr sz="4000"/>
            </a:lvl1pPr>
            <a:lvl2pPr marL="1049919" indent="-524960">
              <a:spcBef>
                <a:spcPts val="2400"/>
              </a:spcBef>
              <a:buSzPct val="65000"/>
              <a:defRPr sz="4000"/>
            </a:lvl2pPr>
            <a:lvl3pPr marL="1574879" indent="-524960">
              <a:spcBef>
                <a:spcPts val="2400"/>
              </a:spcBef>
              <a:buSzPct val="65000"/>
              <a:defRPr sz="4000"/>
            </a:lvl3pPr>
            <a:lvl4pPr marL="2099838" indent="-524960">
              <a:spcBef>
                <a:spcPts val="2400"/>
              </a:spcBef>
              <a:buSzPct val="65000"/>
              <a:defRPr sz="4000"/>
            </a:lvl4pPr>
            <a:lvl5pPr marL="2624798" indent="-524960">
              <a:spcBef>
                <a:spcPts val="2400"/>
              </a:spcBef>
              <a:buSzPct val="65000"/>
              <a:defRPr sz="4000"/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80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Viñe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Nivel de texto 1…"/>
          <p:cNvSpPr txBox="1">
            <a:spLocks noGrp="1"/>
          </p:cNvSpPr>
          <p:nvPr>
            <p:ph type="body" idx="1"/>
          </p:nvPr>
        </p:nvSpPr>
        <p:spPr>
          <a:xfrm>
            <a:off x="677354" y="1270000"/>
            <a:ext cx="15985555" cy="7213600"/>
          </a:xfrm>
          <a:prstGeom prst="rect">
            <a:avLst/>
          </a:prstGeom>
        </p:spPr>
        <p:txBody>
          <a:bodyPr/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88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 f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Imagen"/>
          <p:cNvSpPr>
            <a:spLocks noGrp="1"/>
          </p:cNvSpPr>
          <p:nvPr>
            <p:ph type="pic" sz="half" idx="21"/>
          </p:nvPr>
        </p:nvSpPr>
        <p:spPr>
          <a:xfrm>
            <a:off x="8348238" y="4406900"/>
            <a:ext cx="8930645" cy="47117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 dirty="0"/>
          </a:p>
        </p:txBody>
      </p:sp>
      <p:sp>
        <p:nvSpPr>
          <p:cNvPr id="96" name="Imagen"/>
          <p:cNvSpPr>
            <a:spLocks noGrp="1"/>
          </p:cNvSpPr>
          <p:nvPr>
            <p:ph type="pic" sz="quarter" idx="22"/>
          </p:nvPr>
        </p:nvSpPr>
        <p:spPr>
          <a:xfrm>
            <a:off x="8907207" y="635000"/>
            <a:ext cx="7772639" cy="35179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 dirty="0"/>
          </a:p>
        </p:txBody>
      </p:sp>
      <p:sp>
        <p:nvSpPr>
          <p:cNvPr id="97" name="Imagen"/>
          <p:cNvSpPr>
            <a:spLocks noGrp="1"/>
          </p:cNvSpPr>
          <p:nvPr>
            <p:ph type="pic" sz="half" idx="23"/>
          </p:nvPr>
        </p:nvSpPr>
        <p:spPr>
          <a:xfrm>
            <a:off x="643488" y="609600"/>
            <a:ext cx="7638741" cy="83947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 dirty="0"/>
          </a:p>
        </p:txBody>
      </p:sp>
      <p:sp>
        <p:nvSpPr>
          <p:cNvPr id="98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Imagen"/>
          <p:cNvSpPr>
            <a:spLocks noGrp="1"/>
          </p:cNvSpPr>
          <p:nvPr>
            <p:ph type="pic" idx="21"/>
          </p:nvPr>
        </p:nvSpPr>
        <p:spPr>
          <a:xfrm>
            <a:off x="-1202302" y="-127000"/>
            <a:ext cx="18948979" cy="9997255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 dirty="0"/>
          </a:p>
        </p:txBody>
      </p:sp>
      <p:sp>
        <p:nvSpPr>
          <p:cNvPr id="115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 dirty="0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0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ínea"/>
          <p:cNvSpPr/>
          <p:nvPr/>
        </p:nvSpPr>
        <p:spPr>
          <a:xfrm>
            <a:off x="677354" y="2171700"/>
            <a:ext cx="15996878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67735" tIns="67735" rIns="67735" bIns="67735" anchor="ctr"/>
          <a:lstStyle/>
          <a:p>
            <a:pPr algn="l" defTabSz="60963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1600" dirty="0"/>
          </a:p>
        </p:txBody>
      </p:sp>
      <p:sp>
        <p:nvSpPr>
          <p:cNvPr id="3" name="Línea"/>
          <p:cNvSpPr/>
          <p:nvPr/>
        </p:nvSpPr>
        <p:spPr>
          <a:xfrm>
            <a:off x="677354" y="635000"/>
            <a:ext cx="15996878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67735" tIns="67735" rIns="67735" bIns="67735" anchor="ctr"/>
          <a:lstStyle/>
          <a:p>
            <a:pPr algn="l" defTabSz="60963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1600" dirty="0"/>
          </a:p>
        </p:txBody>
      </p:sp>
      <p:sp>
        <p:nvSpPr>
          <p:cNvPr id="4" name="Texto del título"/>
          <p:cNvSpPr txBox="1">
            <a:spLocks noGrp="1"/>
          </p:cNvSpPr>
          <p:nvPr>
            <p:ph type="title"/>
          </p:nvPr>
        </p:nvSpPr>
        <p:spPr>
          <a:xfrm>
            <a:off x="677354" y="800100"/>
            <a:ext cx="15985555" cy="1219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Texto del título</a:t>
            </a:r>
          </a:p>
        </p:txBody>
      </p:sp>
      <p:sp>
        <p:nvSpPr>
          <p:cNvPr id="5" name="Nivel de texto 1…"/>
          <p:cNvSpPr txBox="1">
            <a:spLocks noGrp="1"/>
          </p:cNvSpPr>
          <p:nvPr>
            <p:ph type="body" idx="1"/>
          </p:nvPr>
        </p:nvSpPr>
        <p:spPr>
          <a:xfrm>
            <a:off x="677354" y="2628900"/>
            <a:ext cx="15985555" cy="609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6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8328241" y="9258302"/>
            <a:ext cx="666849" cy="471924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>
                <a:solidFill>
                  <a:srgbClr val="4C4946"/>
                </a:solidFill>
              </a:defRPr>
            </a:lvl1pPr>
          </a:lstStyle>
          <a:p>
            <a:fld id="{86CB4B4D-7CA3-9044-876B-883B54F8677D}" type="slidenum">
              <a:t>‹Nº›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5" r:id="rId5"/>
    <p:sldLayoutId id="2147483656" r:id="rId6"/>
    <p:sldLayoutId id="2147483657" r:id="rId7"/>
    <p:sldLayoutId id="2147483659" r:id="rId8"/>
  </p:sldLayoutIdLst>
  <p:transition spd="med"/>
  <p:txStyles>
    <p:titleStyle>
      <a:lvl1pPr marL="0" marR="0" indent="0" algn="ctr" defTabSz="778972" rtl="0" latinLnBrk="0">
        <a:lnSpc>
          <a:spcPct val="90000"/>
        </a:lnSpc>
        <a:spcBef>
          <a:spcPts val="2133"/>
        </a:spcBef>
        <a:spcAft>
          <a:spcPts val="0"/>
        </a:spcAft>
        <a:buClrTx/>
        <a:buSzTx/>
        <a:buFontTx/>
        <a:buNone/>
        <a:tabLst/>
        <a:defRPr sz="9334" b="0" i="0" u="none" strike="noStrike" cap="none" spc="0" baseline="0">
          <a:solidFill>
            <a:srgbClr val="D93E2B"/>
          </a:solidFill>
          <a:uFillTx/>
          <a:latin typeface="+mn-lt"/>
          <a:ea typeface="+mn-ea"/>
          <a:cs typeface="+mn-cs"/>
          <a:sym typeface="Bodoni SvtyTwo ITC TT-Book"/>
        </a:defRPr>
      </a:lvl1pPr>
      <a:lvl2pPr marL="0" marR="0" indent="0" algn="ctr" defTabSz="778972" rtl="0" latinLnBrk="0">
        <a:lnSpc>
          <a:spcPct val="90000"/>
        </a:lnSpc>
        <a:spcBef>
          <a:spcPts val="2133"/>
        </a:spcBef>
        <a:spcAft>
          <a:spcPts val="0"/>
        </a:spcAft>
        <a:buClrTx/>
        <a:buSzTx/>
        <a:buFontTx/>
        <a:buNone/>
        <a:tabLst/>
        <a:defRPr sz="9334" b="0" i="0" u="none" strike="noStrike" cap="none" spc="0" baseline="0">
          <a:solidFill>
            <a:srgbClr val="D93E2B"/>
          </a:solidFill>
          <a:uFillTx/>
          <a:latin typeface="+mn-lt"/>
          <a:ea typeface="+mn-ea"/>
          <a:cs typeface="+mn-cs"/>
          <a:sym typeface="Bodoni SvtyTwo ITC TT-Book"/>
        </a:defRPr>
      </a:lvl2pPr>
      <a:lvl3pPr marL="0" marR="0" indent="0" algn="ctr" defTabSz="778972" rtl="0" latinLnBrk="0">
        <a:lnSpc>
          <a:spcPct val="90000"/>
        </a:lnSpc>
        <a:spcBef>
          <a:spcPts val="2133"/>
        </a:spcBef>
        <a:spcAft>
          <a:spcPts val="0"/>
        </a:spcAft>
        <a:buClrTx/>
        <a:buSzTx/>
        <a:buFontTx/>
        <a:buNone/>
        <a:tabLst/>
        <a:defRPr sz="9334" b="0" i="0" u="none" strike="noStrike" cap="none" spc="0" baseline="0">
          <a:solidFill>
            <a:srgbClr val="D93E2B"/>
          </a:solidFill>
          <a:uFillTx/>
          <a:latin typeface="+mn-lt"/>
          <a:ea typeface="+mn-ea"/>
          <a:cs typeface="+mn-cs"/>
          <a:sym typeface="Bodoni SvtyTwo ITC TT-Book"/>
        </a:defRPr>
      </a:lvl3pPr>
      <a:lvl4pPr marL="0" marR="0" indent="0" algn="ctr" defTabSz="778972" rtl="0" latinLnBrk="0">
        <a:lnSpc>
          <a:spcPct val="90000"/>
        </a:lnSpc>
        <a:spcBef>
          <a:spcPts val="2133"/>
        </a:spcBef>
        <a:spcAft>
          <a:spcPts val="0"/>
        </a:spcAft>
        <a:buClrTx/>
        <a:buSzTx/>
        <a:buFontTx/>
        <a:buNone/>
        <a:tabLst/>
        <a:defRPr sz="9334" b="0" i="0" u="none" strike="noStrike" cap="none" spc="0" baseline="0">
          <a:solidFill>
            <a:srgbClr val="D93E2B"/>
          </a:solidFill>
          <a:uFillTx/>
          <a:latin typeface="+mn-lt"/>
          <a:ea typeface="+mn-ea"/>
          <a:cs typeface="+mn-cs"/>
          <a:sym typeface="Bodoni SvtyTwo ITC TT-Book"/>
        </a:defRPr>
      </a:lvl4pPr>
      <a:lvl5pPr marL="0" marR="0" indent="0" algn="ctr" defTabSz="778972" rtl="0" latinLnBrk="0">
        <a:lnSpc>
          <a:spcPct val="90000"/>
        </a:lnSpc>
        <a:spcBef>
          <a:spcPts val="2133"/>
        </a:spcBef>
        <a:spcAft>
          <a:spcPts val="0"/>
        </a:spcAft>
        <a:buClrTx/>
        <a:buSzTx/>
        <a:buFontTx/>
        <a:buNone/>
        <a:tabLst/>
        <a:defRPr sz="9334" b="0" i="0" u="none" strike="noStrike" cap="none" spc="0" baseline="0">
          <a:solidFill>
            <a:srgbClr val="D93E2B"/>
          </a:solidFill>
          <a:uFillTx/>
          <a:latin typeface="+mn-lt"/>
          <a:ea typeface="+mn-ea"/>
          <a:cs typeface="+mn-cs"/>
          <a:sym typeface="Bodoni SvtyTwo ITC TT-Book"/>
        </a:defRPr>
      </a:lvl5pPr>
      <a:lvl6pPr marL="0" marR="0" indent="0" algn="ctr" defTabSz="778972" rtl="0" latinLnBrk="0">
        <a:lnSpc>
          <a:spcPct val="90000"/>
        </a:lnSpc>
        <a:spcBef>
          <a:spcPts val="2133"/>
        </a:spcBef>
        <a:spcAft>
          <a:spcPts val="0"/>
        </a:spcAft>
        <a:buClrTx/>
        <a:buSzTx/>
        <a:buFontTx/>
        <a:buNone/>
        <a:tabLst/>
        <a:defRPr sz="9334" b="0" i="0" u="none" strike="noStrike" cap="none" spc="0" baseline="0">
          <a:solidFill>
            <a:srgbClr val="D93E2B"/>
          </a:solidFill>
          <a:uFillTx/>
          <a:latin typeface="+mn-lt"/>
          <a:ea typeface="+mn-ea"/>
          <a:cs typeface="+mn-cs"/>
          <a:sym typeface="Bodoni SvtyTwo ITC TT-Book"/>
        </a:defRPr>
      </a:lvl6pPr>
      <a:lvl7pPr marL="0" marR="0" indent="0" algn="ctr" defTabSz="778972" rtl="0" latinLnBrk="0">
        <a:lnSpc>
          <a:spcPct val="90000"/>
        </a:lnSpc>
        <a:spcBef>
          <a:spcPts val="2133"/>
        </a:spcBef>
        <a:spcAft>
          <a:spcPts val="0"/>
        </a:spcAft>
        <a:buClrTx/>
        <a:buSzTx/>
        <a:buFontTx/>
        <a:buNone/>
        <a:tabLst/>
        <a:defRPr sz="9334" b="0" i="0" u="none" strike="noStrike" cap="none" spc="0" baseline="0">
          <a:solidFill>
            <a:srgbClr val="D93E2B"/>
          </a:solidFill>
          <a:uFillTx/>
          <a:latin typeface="+mn-lt"/>
          <a:ea typeface="+mn-ea"/>
          <a:cs typeface="+mn-cs"/>
          <a:sym typeface="Bodoni SvtyTwo ITC TT-Book"/>
        </a:defRPr>
      </a:lvl7pPr>
      <a:lvl8pPr marL="0" marR="0" indent="0" algn="ctr" defTabSz="778972" rtl="0" latinLnBrk="0">
        <a:lnSpc>
          <a:spcPct val="90000"/>
        </a:lnSpc>
        <a:spcBef>
          <a:spcPts val="2133"/>
        </a:spcBef>
        <a:spcAft>
          <a:spcPts val="0"/>
        </a:spcAft>
        <a:buClrTx/>
        <a:buSzTx/>
        <a:buFontTx/>
        <a:buNone/>
        <a:tabLst/>
        <a:defRPr sz="9334" b="0" i="0" u="none" strike="noStrike" cap="none" spc="0" baseline="0">
          <a:solidFill>
            <a:srgbClr val="D93E2B"/>
          </a:solidFill>
          <a:uFillTx/>
          <a:latin typeface="+mn-lt"/>
          <a:ea typeface="+mn-ea"/>
          <a:cs typeface="+mn-cs"/>
          <a:sym typeface="Bodoni SvtyTwo ITC TT-Book"/>
        </a:defRPr>
      </a:lvl8pPr>
      <a:lvl9pPr marL="0" marR="0" indent="0" algn="ctr" defTabSz="778972" rtl="0" latinLnBrk="0">
        <a:lnSpc>
          <a:spcPct val="90000"/>
        </a:lnSpc>
        <a:spcBef>
          <a:spcPts val="2133"/>
        </a:spcBef>
        <a:spcAft>
          <a:spcPts val="0"/>
        </a:spcAft>
        <a:buClrTx/>
        <a:buSzTx/>
        <a:buFontTx/>
        <a:buNone/>
        <a:tabLst/>
        <a:defRPr sz="9334" b="0" i="0" u="none" strike="noStrike" cap="none" spc="0" baseline="0">
          <a:solidFill>
            <a:srgbClr val="D93E2B"/>
          </a:solidFill>
          <a:uFillTx/>
          <a:latin typeface="+mn-lt"/>
          <a:ea typeface="+mn-ea"/>
          <a:cs typeface="+mn-cs"/>
          <a:sym typeface="Bodoni SvtyTwo ITC TT-Book"/>
        </a:defRPr>
      </a:lvl9pPr>
    </p:titleStyle>
    <p:bodyStyle>
      <a:lvl1pPr marL="626565" marR="0" indent="-626565" algn="l" defTabSz="778972" rtl="0" latinLnBrk="0">
        <a:lnSpc>
          <a:spcPct val="100000"/>
        </a:lnSpc>
        <a:spcBef>
          <a:spcPts val="32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sz="4800" b="0" i="0" u="none" strike="noStrike" cap="none" spc="0" baseline="0"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1pPr>
      <a:lvl2pPr marL="1253129" marR="0" indent="-626565" algn="l" defTabSz="778972" rtl="0" latinLnBrk="0">
        <a:lnSpc>
          <a:spcPct val="100000"/>
        </a:lnSpc>
        <a:spcBef>
          <a:spcPts val="32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sz="4800" b="0" i="0" u="none" strike="noStrike" cap="none" spc="0" baseline="0"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2pPr>
      <a:lvl3pPr marL="1879694" marR="0" indent="-626565" algn="l" defTabSz="778972" rtl="0" latinLnBrk="0">
        <a:lnSpc>
          <a:spcPct val="100000"/>
        </a:lnSpc>
        <a:spcBef>
          <a:spcPts val="32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sz="4800" b="0" i="0" u="none" strike="noStrike" cap="none" spc="0" baseline="0"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3pPr>
      <a:lvl4pPr marL="2506259" marR="0" indent="-626565" algn="l" defTabSz="778972" rtl="0" latinLnBrk="0">
        <a:lnSpc>
          <a:spcPct val="100000"/>
        </a:lnSpc>
        <a:spcBef>
          <a:spcPts val="32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sz="4800" b="0" i="0" u="none" strike="noStrike" cap="none" spc="0" baseline="0"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4pPr>
      <a:lvl5pPr marL="3132823" marR="0" indent="-626565" algn="l" defTabSz="778972" rtl="0" latinLnBrk="0">
        <a:lnSpc>
          <a:spcPct val="100000"/>
        </a:lnSpc>
        <a:spcBef>
          <a:spcPts val="32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sz="4800" b="0" i="0" u="none" strike="noStrike" cap="none" spc="0" baseline="0"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5pPr>
      <a:lvl6pPr marL="3759388" marR="0" indent="-626565" algn="l" defTabSz="778972" rtl="0" latinLnBrk="0">
        <a:lnSpc>
          <a:spcPct val="100000"/>
        </a:lnSpc>
        <a:spcBef>
          <a:spcPts val="32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sz="4800" b="0" i="0" u="none" strike="noStrike" cap="none" spc="0" baseline="0"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6pPr>
      <a:lvl7pPr marL="4385953" marR="0" indent="-626565" algn="l" defTabSz="778972" rtl="0" latinLnBrk="0">
        <a:lnSpc>
          <a:spcPct val="100000"/>
        </a:lnSpc>
        <a:spcBef>
          <a:spcPts val="32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sz="4800" b="0" i="0" u="none" strike="noStrike" cap="none" spc="0" baseline="0"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7pPr>
      <a:lvl8pPr marL="5012517" marR="0" indent="-626565" algn="l" defTabSz="778972" rtl="0" latinLnBrk="0">
        <a:lnSpc>
          <a:spcPct val="100000"/>
        </a:lnSpc>
        <a:spcBef>
          <a:spcPts val="32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sz="4800" b="0" i="0" u="none" strike="noStrike" cap="none" spc="0" baseline="0"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8pPr>
      <a:lvl9pPr marL="5639082" marR="0" indent="-626565" algn="l" defTabSz="778972" rtl="0" latinLnBrk="0">
        <a:lnSpc>
          <a:spcPct val="100000"/>
        </a:lnSpc>
        <a:spcBef>
          <a:spcPts val="32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sz="4800" b="0" i="0" u="none" strike="noStrike" cap="none" spc="0" baseline="0"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9pPr>
    </p:bodyStyle>
    <p:otherStyle>
      <a:lvl1pPr marL="0" marR="0" indent="0" algn="ctr" defTabSz="778972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1pPr>
      <a:lvl2pPr marL="0" marR="0" indent="304815" algn="ctr" defTabSz="778972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2pPr>
      <a:lvl3pPr marL="0" marR="0" indent="609630" algn="ctr" defTabSz="778972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3pPr>
      <a:lvl4pPr marL="0" marR="0" indent="914446" algn="ctr" defTabSz="778972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4pPr>
      <a:lvl5pPr marL="0" marR="0" indent="1219261" algn="ctr" defTabSz="778972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5pPr>
      <a:lvl6pPr marL="0" marR="0" indent="1524076" algn="ctr" defTabSz="778972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6pPr>
      <a:lvl7pPr marL="0" marR="0" indent="1828891" algn="ctr" defTabSz="778972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7pPr>
      <a:lvl8pPr marL="0" marR="0" indent="2133707" algn="ctr" defTabSz="778972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8pPr>
      <a:lvl9pPr marL="0" marR="0" indent="2438522" algn="ctr" defTabSz="778972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6.jpeg"/><Relationship Id="rId4" Type="http://schemas.openxmlformats.org/officeDocument/2006/relationships/hyperlink" Target="https://bibliotecavirtual.defensa.gob.es/BVMDefensa/es/consulta/registro.do?id=96873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bibliotecavirtual.defensa.gob.es/BVMDefensa/es/consulta/registro.do?id=1089841" TargetMode="External"/><Relationship Id="rId4" Type="http://schemas.openxmlformats.org/officeDocument/2006/relationships/image" Target="../media/image28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bibliotecavirtual.defensa.gob.es/" TargetMode="External"/><Relationship Id="rId2" Type="http://schemas.openxmlformats.org/officeDocument/2006/relationships/hyperlink" Target="http://www.patrimoniocultural.defensa.gob.es/" TargetMode="Externa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bibliotecavirtual.defensa.gob.es/BVMDefensa/es/consulta/registro.do?id=102722" TargetMode="External"/><Relationship Id="rId5" Type="http://schemas.openxmlformats.org/officeDocument/2006/relationships/image" Target="../media/image14.jpeg"/><Relationship Id="rId4" Type="http://schemas.openxmlformats.org/officeDocument/2006/relationships/hyperlink" Target="https://bibliotecavirtual.defensa.gob.es/BVMDefensa/es/consulta/registro.do?id=8610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bibliotecavirtual.defensa.gob.es/BVMDefensa/es/consulta/registro.do?id=98664" TargetMode="External"/><Relationship Id="rId5" Type="http://schemas.openxmlformats.org/officeDocument/2006/relationships/hyperlink" Target="https://bibliotecavirtual.defensa.gob.es/BVMDefensa/es/consulta/registro.do?id=95509" TargetMode="External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bibliotecavirtual.defensa.gob.es/BVMDefensa/es/consulta/registro.do?id=7099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bibliotecavirtual.defensa.gob.es/BVMDefensa/es/consulta/registro.do?id=734" TargetMode="External"/><Relationship Id="rId5" Type="http://schemas.openxmlformats.org/officeDocument/2006/relationships/hyperlink" Target="https://bibliotecavirtual.defensa.gob.es/BVMDefensa/es/consulta/registro.do?id=664" TargetMode="External"/><Relationship Id="rId4" Type="http://schemas.openxmlformats.org/officeDocument/2006/relationships/image" Target="../media/image1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bibliotecavirtual.defensa.gob.es/BVMDefensa/frontera_hp/es/micrositios/inicio.do" TargetMode="External"/><Relationship Id="rId7" Type="http://schemas.openxmlformats.org/officeDocument/2006/relationships/image" Target="../media/image2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bibliotecavirtual.defensa.gob.es/BVMDefensa/es/consulta/registro.do?id=98668" TargetMode="External"/><Relationship Id="rId5" Type="http://schemas.openxmlformats.org/officeDocument/2006/relationships/hyperlink" Target="https://bibliotecavirtual.defensa.gob.es/BVMDefensa/es/consulta/registro.do?id=91390" TargetMode="External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3.jpg"/><Relationship Id="rId5" Type="http://schemas.openxmlformats.org/officeDocument/2006/relationships/hyperlink" Target="https://bibliotecavirtual.defensa.gob.es/BVMDefensa/es/consulta/registro.do?id=89108" TargetMode="External"/><Relationship Id="rId4" Type="http://schemas.openxmlformats.org/officeDocument/2006/relationships/image" Target="../media/image2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bibliotecavirtual.defensa.gob.es/BVMDefensa/es/consulta/registro.do?id=1020033" TargetMode="External"/><Relationship Id="rId5" Type="http://schemas.openxmlformats.org/officeDocument/2006/relationships/image" Target="../media/image24.jpg"/><Relationship Id="rId4" Type="http://schemas.openxmlformats.org/officeDocument/2006/relationships/hyperlink" Target="https://bibliotecavirtual.defensa.gob.es/BVMDefensa/itinerarios/es/micrositios/inicio.do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Donaciones y legados en Museos de Defensa"/>
          <p:cNvSpPr txBox="1">
            <a:spLocks noGrp="1"/>
          </p:cNvSpPr>
          <p:nvPr>
            <p:ph type="title"/>
          </p:nvPr>
        </p:nvSpPr>
        <p:spPr>
          <a:xfrm>
            <a:off x="664603" y="2794718"/>
            <a:ext cx="8664304" cy="3217432"/>
          </a:xfrm>
          <a:prstGeom prst="rect">
            <a:avLst/>
          </a:prstGeom>
        </p:spPr>
        <p:txBody>
          <a:bodyPr>
            <a:noAutofit/>
          </a:bodyPr>
          <a:lstStyle>
            <a:lvl1pPr defTabSz="543305">
              <a:spcBef>
                <a:spcPts val="1400"/>
              </a:spcBef>
              <a:defRPr sz="6510"/>
            </a:lvl1pPr>
          </a:lstStyle>
          <a:p>
            <a:r>
              <a:rPr lang="es-ES_tradnl" sz="60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Cartografía histórica del Ministerio de Defensa:</a:t>
            </a:r>
            <a:br>
              <a:rPr lang="es-ES_tradnl" sz="60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s-ES_tradnl" sz="60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los mapas y planos de los ingenieros militares y del Cuerpo de Estado Mayor</a:t>
            </a:r>
            <a:endParaRPr sz="6000" dirty="0">
              <a:solidFill>
                <a:srgbClr val="C00000"/>
              </a:solidFill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938151" y="8054021"/>
            <a:ext cx="5810379" cy="9677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7735" tIns="67735" rIns="67735" bIns="67735" numCol="1" spcCol="38100" rtlCol="0" anchor="ctr">
            <a:spAutoFit/>
          </a:bodyPr>
          <a:lstStyle/>
          <a:p>
            <a:pPr algn="l"/>
            <a:r>
              <a:rPr lang="es-ES" sz="1800" dirty="0"/>
              <a:t>María Luisa Martínez-Conde </a:t>
            </a:r>
          </a:p>
          <a:p>
            <a:pPr algn="l"/>
            <a:r>
              <a:rPr lang="es-ES" sz="1800" dirty="0"/>
              <a:t>Pilar Domínguez </a:t>
            </a:r>
          </a:p>
          <a:p>
            <a:pPr algn="l"/>
            <a:r>
              <a:rPr lang="es-ES" sz="1800" dirty="0"/>
              <a:t>Irene Maseda 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0372" y="8166417"/>
            <a:ext cx="2387673" cy="1390845"/>
          </a:xfrm>
          <a:prstGeom prst="rect">
            <a:avLst/>
          </a:prstGeom>
        </p:spPr>
      </p:pic>
      <p:sp>
        <p:nvSpPr>
          <p:cNvPr id="10" name="Elipse 9">
            <a:extLst>
              <a:ext uri="{FF2B5EF4-FFF2-40B4-BE49-F238E27FC236}">
                <a16:creationId xmlns:a16="http://schemas.microsoft.com/office/drawing/2014/main" id="{2C601458-1000-7E2A-4679-4561B1533EF3}"/>
              </a:ext>
            </a:extLst>
          </p:cNvPr>
          <p:cNvSpPr/>
          <p:nvPr/>
        </p:nvSpPr>
        <p:spPr>
          <a:xfrm>
            <a:off x="9084209" y="-478012"/>
            <a:ext cx="11724965" cy="10709623"/>
          </a:xfrm>
          <a:prstGeom prst="ellipse">
            <a:avLst/>
          </a:prstGeom>
          <a:blipFill rotWithShape="1">
            <a:blip r:embed="rId4"/>
            <a:srcRect/>
            <a:stretch>
              <a:fillRect/>
            </a:stretch>
          </a:blip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25400" dist="33948" dir="2700000" rotWithShape="0">
                  <a:srgbClr val="3B3936"/>
                </a:outerShdw>
              </a:effectLst>
              <a:uFillTx/>
              <a:latin typeface="Palatino"/>
              <a:ea typeface="Palatino"/>
              <a:cs typeface="Palatino"/>
              <a:sym typeface="Palatino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04938724-A747-B6EF-32D4-B0DF888BFD39}"/>
              </a:ext>
            </a:extLst>
          </p:cNvPr>
          <p:cNvSpPr txBox="1"/>
          <p:nvPr/>
        </p:nvSpPr>
        <p:spPr>
          <a:xfrm>
            <a:off x="664603" y="6568875"/>
            <a:ext cx="7695625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2400" b="1" i="0" u="none" strike="noStrike" cap="none" spc="0" normalizeH="0" baseline="0" dirty="0">
                <a:ln>
                  <a:noFill/>
                </a:ln>
                <a:solidFill>
                  <a:srgbClr val="414141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V Jornadas de gesti</a:t>
            </a:r>
            <a:r>
              <a:rPr lang="es-ES" b="1" dirty="0"/>
              <a:t>ón del Patrimonio bibliográfico</a:t>
            </a:r>
          </a:p>
          <a:p>
            <a:pPr marL="0" marR="0" indent="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b="1" dirty="0"/>
              <a:t> REBIUN</a:t>
            </a:r>
          </a:p>
          <a:p>
            <a:pPr marL="0" marR="0" indent="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2400" b="1" i="0" u="none" strike="noStrike" cap="none" spc="0" normalizeH="0" baseline="0" dirty="0">
                <a:ln>
                  <a:noFill/>
                </a:ln>
                <a:solidFill>
                  <a:srgbClr val="414141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16, 17 de abril de 2026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Orígenes del actual Museo del Ejército"/>
          <p:cNvSpPr txBox="1">
            <a:spLocks noGrp="1"/>
          </p:cNvSpPr>
          <p:nvPr>
            <p:ph type="title"/>
          </p:nvPr>
        </p:nvSpPr>
        <p:spPr>
          <a:xfrm>
            <a:off x="677354" y="652372"/>
            <a:ext cx="13309102" cy="1625650"/>
          </a:xfrm>
          <a:prstGeom prst="rect">
            <a:avLst/>
          </a:prstGeom>
        </p:spPr>
        <p:txBody>
          <a:bodyPr>
            <a:noAutofit/>
          </a:bodyPr>
          <a:lstStyle>
            <a:lvl1pPr defTabSz="537463">
              <a:spcBef>
                <a:spcPts val="1400"/>
              </a:spcBef>
              <a:defRPr sz="6440"/>
            </a:lvl1pPr>
          </a:lstStyle>
          <a:p>
            <a:pPr algn="l"/>
            <a:r>
              <a:rPr lang="es-ES" sz="5334" dirty="0">
                <a:solidFill>
                  <a:srgbClr val="C00000"/>
                </a:solidFill>
              </a:rPr>
              <a:t>Cartografía itineraria de América, Filipinas, Europa y África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5B1FBBF-1029-2AA4-76FD-16DAFED35E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64256" y="769774"/>
            <a:ext cx="2387673" cy="1390845"/>
          </a:xfrm>
          <a:prstGeom prst="rect">
            <a:avLst/>
          </a:prstGeom>
        </p:spPr>
      </p:pic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5B3A2F2-17A5-858D-92CF-61EEF561FB2A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77354" y="2382591"/>
            <a:ext cx="9071953" cy="7070501"/>
          </a:xfrm>
        </p:spPr>
        <p:txBody>
          <a:bodyPr>
            <a:noAutofit/>
          </a:bodyPr>
          <a:lstStyle/>
          <a:p>
            <a:r>
              <a:rPr lang="es-ES" sz="2400" dirty="0"/>
              <a:t>Cerca de 1000 mapas y otras tantas memorias descriptivas, la mayor parte de la segunda mitad del s. XIX</a:t>
            </a:r>
          </a:p>
          <a:p>
            <a:r>
              <a:rPr lang="es-ES" sz="2400" dirty="0"/>
              <a:t>En parte corresponden a marchas y operaciones de las tropas en la Guerra de la Independencia, tanto española como americana.</a:t>
            </a:r>
          </a:p>
          <a:p>
            <a:r>
              <a:rPr lang="es-ES" sz="2400" dirty="0"/>
              <a:t>Proyectos de fortificaciones, ciudades, puertos, vías de comunicación y, en general, de toda clase de obras.</a:t>
            </a:r>
          </a:p>
          <a:p>
            <a:pPr lvl="1">
              <a:spcBef>
                <a:spcPts val="1800"/>
              </a:spcBef>
            </a:pPr>
            <a:r>
              <a:rPr lang="es-ES" sz="2000" dirty="0"/>
              <a:t>Las memorias incluyen explicaciones detalladas de los mapas y planos en los aspectos topográficos, demográficos, estadísticos de producciones y comunicaciones.</a:t>
            </a:r>
          </a:p>
          <a:p>
            <a:pPr lvl="1">
              <a:spcBef>
                <a:spcPts val="600"/>
              </a:spcBef>
            </a:pPr>
            <a:r>
              <a:rPr lang="es-ES" sz="2000" dirty="0"/>
              <a:t>Descripción de exploraciones de grandes zonas y el estudio para su desarrollo posterior y fundación de pueblos que enviaban los virreyes o capitanes generales.</a:t>
            </a:r>
          </a:p>
          <a:p>
            <a:pPr lvl="1">
              <a:spcBef>
                <a:spcPts val="600"/>
              </a:spcBef>
            </a:pPr>
            <a:r>
              <a:rPr lang="es-ES" sz="2000" dirty="0"/>
              <a:t>Los estudios de defensa del territorio, fortificaciones y tropas necesarias para ello.</a:t>
            </a:r>
          </a:p>
          <a:p>
            <a:pPr lvl="1">
              <a:spcBef>
                <a:spcPts val="600"/>
              </a:spcBef>
            </a:pPr>
            <a:r>
              <a:rPr lang="es-ES" sz="2000" dirty="0"/>
              <a:t>Los proyectos de fortificación con las distintas variantes que se proponen, presupuestos en cada caso, ejecución y estado de las obras cada seis meses.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64D35D8-7905-4E74-1014-3958105F6B8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87" t="4015" r="7878" b="4707"/>
          <a:stretch/>
        </p:blipFill>
        <p:spPr>
          <a:xfrm>
            <a:off x="9820350" y="2752242"/>
            <a:ext cx="3608165" cy="54000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DCF1D1F9-4CA1-8F32-E360-A8293872BE38}"/>
              </a:ext>
            </a:extLst>
          </p:cNvPr>
          <p:cNvSpPr txBox="1"/>
          <p:nvPr/>
        </p:nvSpPr>
        <p:spPr>
          <a:xfrm>
            <a:off x="9854627" y="8244581"/>
            <a:ext cx="7147776" cy="99856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7735" tIns="67735" rIns="67735" bIns="67735" numCol="1" spcCol="38100" rtlCol="0" anchor="ctr">
            <a:spAutoFit/>
          </a:bodyPr>
          <a:lstStyle/>
          <a:p>
            <a:r>
              <a:rPr lang="es-ES" sz="1400" dirty="0"/>
              <a:t> RAMOS Y ORCAJO, M. y MOTTA Y FRANÉS, A., 1874. </a:t>
            </a:r>
            <a:r>
              <a:rPr lang="es-ES" sz="1400" i="1" dirty="0"/>
              <a:t>Itinerario de Lapo a Bangui por el Comandante del Cuerpo de E. M. del Ejercito D. Máximo Ramos y Orcajo, y el Capitán del mismo Cuerpo D. Alejandro Motta y Francés</a:t>
            </a:r>
            <a:r>
              <a:rPr lang="es-ES" sz="1400" dirty="0"/>
              <a:t>. Disponible en: </a:t>
            </a:r>
            <a:r>
              <a:rPr lang="es-ES" sz="1400" dirty="0">
                <a:hlinkClick r:id="rId4"/>
              </a:rPr>
              <a:t>https://bibliotecavirtual.defensa.gob.es/BVMDefensa/es/consulta/registro.do?id=96873</a:t>
            </a:r>
            <a:r>
              <a:rPr lang="es-ES" sz="1400" dirty="0"/>
              <a:t> 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A680C473-3B7D-43B9-7F25-678F29A9DA8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8515" y="2752242"/>
            <a:ext cx="3693739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978089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Orígenes del actual Museo del Ejército"/>
          <p:cNvSpPr txBox="1">
            <a:spLocks noGrp="1"/>
          </p:cNvSpPr>
          <p:nvPr>
            <p:ph type="title"/>
          </p:nvPr>
        </p:nvSpPr>
        <p:spPr>
          <a:xfrm>
            <a:off x="677354" y="652372"/>
            <a:ext cx="13309102" cy="1625650"/>
          </a:xfrm>
          <a:prstGeom prst="rect">
            <a:avLst/>
          </a:prstGeom>
        </p:spPr>
        <p:txBody>
          <a:bodyPr>
            <a:noAutofit/>
          </a:bodyPr>
          <a:lstStyle>
            <a:lvl1pPr defTabSz="537463">
              <a:spcBef>
                <a:spcPts val="1400"/>
              </a:spcBef>
              <a:defRPr sz="6440"/>
            </a:lvl1pPr>
          </a:lstStyle>
          <a:p>
            <a:pPr algn="l"/>
            <a:r>
              <a:rPr lang="es-ES" sz="5334" dirty="0">
                <a:solidFill>
                  <a:srgbClr val="C00000"/>
                </a:solidFill>
              </a:rPr>
              <a:t>El campo atrincherado de Jaca (1894-1901)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5B1FBBF-1029-2AA4-76FD-16DAFED35E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64256" y="769774"/>
            <a:ext cx="2387673" cy="1390845"/>
          </a:xfrm>
          <a:prstGeom prst="rect">
            <a:avLst/>
          </a:prstGeom>
        </p:spPr>
      </p:pic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5B3A2F2-17A5-858D-92CF-61EEF561FB2A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77354" y="2382591"/>
            <a:ext cx="9071953" cy="7070501"/>
          </a:xfrm>
        </p:spPr>
        <p:txBody>
          <a:bodyPr>
            <a:noAutofit/>
          </a:bodyPr>
          <a:lstStyle/>
          <a:p>
            <a:r>
              <a:rPr lang="es-ES" sz="2400" dirty="0"/>
              <a:t>La obra más ambiciosa del CEME a finales del siglo XIX fue el levantamiento del </a:t>
            </a:r>
            <a:r>
              <a:rPr lang="es-ES" sz="2400" i="1" dirty="0"/>
              <a:t>Plano del campo atrincherado de Jaca y de los valles superiores del Aragón y del Gállego</a:t>
            </a:r>
            <a:r>
              <a:rPr lang="es-ES" sz="2400" dirty="0"/>
              <a:t>, una extensión de 1200 km2</a:t>
            </a:r>
          </a:p>
          <a:p>
            <a:r>
              <a:rPr lang="es-ES" sz="2400" dirty="0"/>
              <a:t>Uno de los levantamientos más exigentes, entre los conducidos en España, en cuanto a la dureza de las condiciones de trabajo.</a:t>
            </a:r>
          </a:p>
          <a:p>
            <a:pPr lvl="1"/>
            <a:r>
              <a:rPr lang="es-ES" sz="2000" dirty="0"/>
              <a:t>Triangulación preliminar muy extensa, con un total de 108 triángulos. </a:t>
            </a:r>
          </a:p>
          <a:p>
            <a:pPr lvl="1">
              <a:spcBef>
                <a:spcPts val="600"/>
              </a:spcBef>
            </a:pPr>
            <a:r>
              <a:rPr lang="es-ES" sz="2000" dirty="0"/>
              <a:t>El número de kilómetros recorridos fue de 5.531. </a:t>
            </a:r>
          </a:p>
          <a:p>
            <a:pPr lvl="1">
              <a:spcBef>
                <a:spcPts val="600"/>
              </a:spcBef>
            </a:pPr>
            <a:r>
              <a:rPr lang="es-ES" sz="2000" dirty="0"/>
              <a:t>El original ocupa una superficie de 48 m2</a:t>
            </a:r>
          </a:p>
          <a:p>
            <a:r>
              <a:rPr lang="es-ES" sz="2400" dirty="0"/>
              <a:t>Un caso excepcional de cartografía rural a gran escala</a:t>
            </a:r>
          </a:p>
          <a:p>
            <a:pPr lvl="1"/>
            <a:r>
              <a:rPr lang="es-ES" sz="2000" dirty="0"/>
              <a:t>96 pueblos en escalas de 1.1000 Y 1:2000</a:t>
            </a:r>
          </a:p>
          <a:p>
            <a:pPr lvl="1">
              <a:spcBef>
                <a:spcPts val="600"/>
              </a:spcBef>
            </a:pPr>
            <a:r>
              <a:rPr lang="es-ES" sz="2000" dirty="0"/>
              <a:t>El detalle es extraordinario en cuanto al viario interno, sectores construidos, zonas de cultivo y vías de entrada y salida con indicación del lugar a que se dirigen y la distancia en kilómetros.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083BC368-3F48-BC2C-F9A8-85643A63C0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4416" y="2278022"/>
            <a:ext cx="5751119" cy="264248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73CEDF28-F273-CCCA-DDB2-CCCF0C05C9E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5077" y="5037905"/>
            <a:ext cx="4223291" cy="3458124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F11F6C80-6F38-311F-4E2B-2D9A1FC40082}"/>
              </a:ext>
            </a:extLst>
          </p:cNvPr>
          <p:cNvSpPr txBox="1"/>
          <p:nvPr/>
        </p:nvSpPr>
        <p:spPr>
          <a:xfrm>
            <a:off x="9981127" y="8626463"/>
            <a:ext cx="7212170" cy="99856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7735" tIns="67735" rIns="67735" bIns="67735" numCol="1" spcCol="38100" rtlCol="0" anchor="ctr">
            <a:spAutoFit/>
          </a:bodyPr>
          <a:lstStyle/>
          <a:p>
            <a:r>
              <a:rPr lang="es-ES" sz="1400" dirty="0"/>
              <a:t> ESPAÑA COMISIÓN DEL PLANO DE JACA Y DE LOS VALLES SUPERIORES DEL ARAGÓN Y DEL GÁLLEGO, 1894. </a:t>
            </a:r>
            <a:r>
              <a:rPr lang="es-ES" sz="1400" i="1" dirty="0"/>
              <a:t>[Planos de los 96 pueblos situados dentro del campo atrincherado de Jaca y valles Superiores del Aragón y del Gállego] </a:t>
            </a:r>
            <a:r>
              <a:rPr lang="es-ES" sz="1400" dirty="0"/>
              <a:t>Disponible en: </a:t>
            </a:r>
            <a:r>
              <a:rPr lang="es-ES" sz="1400" dirty="0">
                <a:hlinkClick r:id="rId5"/>
              </a:rPr>
              <a:t>https://bibliotecavirtual.defensa.gob.es/BVMDefensa/es/consulta/registro.do?id=1089841</a:t>
            </a:r>
            <a:r>
              <a:rPr lang="es-ES" sz="1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56106370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Orígenes del actual Museo del Ejército"/>
          <p:cNvSpPr txBox="1">
            <a:spLocks noGrp="1"/>
          </p:cNvSpPr>
          <p:nvPr>
            <p:ph type="title"/>
          </p:nvPr>
        </p:nvSpPr>
        <p:spPr>
          <a:xfrm>
            <a:off x="677354" y="652372"/>
            <a:ext cx="13309102" cy="1625650"/>
          </a:xfrm>
          <a:prstGeom prst="rect">
            <a:avLst/>
          </a:prstGeom>
        </p:spPr>
        <p:txBody>
          <a:bodyPr>
            <a:noAutofit/>
          </a:bodyPr>
          <a:lstStyle>
            <a:lvl1pPr defTabSz="537463">
              <a:spcBef>
                <a:spcPts val="1400"/>
              </a:spcBef>
              <a:defRPr sz="6440"/>
            </a:lvl1pPr>
          </a:lstStyle>
          <a:p>
            <a:pPr algn="l"/>
            <a:r>
              <a:rPr lang="es-ES" sz="5334" dirty="0">
                <a:solidFill>
                  <a:srgbClr val="C00000"/>
                </a:solidFill>
              </a:rPr>
              <a:t>Conclusiones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5B1FBBF-1029-2AA4-76FD-16DAFED35E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64256" y="769774"/>
            <a:ext cx="2387673" cy="1390845"/>
          </a:xfrm>
          <a:prstGeom prst="rect">
            <a:avLst/>
          </a:prstGeom>
        </p:spPr>
      </p:pic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5B3A2F2-17A5-858D-92CF-61EEF561FB2A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77354" y="2382591"/>
            <a:ext cx="15874575" cy="7070501"/>
          </a:xfrm>
        </p:spPr>
        <p:txBody>
          <a:bodyPr>
            <a:noAutofit/>
          </a:bodyPr>
          <a:lstStyle/>
          <a:p>
            <a:r>
              <a:rPr lang="es-ES" sz="3200" dirty="0"/>
              <a:t>La cartografía histórica del Ministerio de Defensa constituye una fuente de información esencial para el conocimiento del territorio y su evolución</a:t>
            </a:r>
          </a:p>
          <a:p>
            <a:r>
              <a:rPr lang="es-ES" sz="3200" dirty="0"/>
              <a:t>Durante el siglo XVIII, al no existir un cuerpo de ingenieros civiles, las funciones de los ingenieros militares sobrepasaron el ámbito de su profesión y llevaron a cabo obras de arquitectura civil y religiosa, obras públicas y proyectos de urbanización.</a:t>
            </a:r>
          </a:p>
          <a:p>
            <a:r>
              <a:rPr lang="es-ES" sz="3200" dirty="0"/>
              <a:t>La carencia de una cartografía precisa del territorio peninsular, puesta en evidencia durante la guerra de la independencia, determinó el que sería el objetivo del Cuerpo de Estado Mayor del Ejército: obtener un mejor conocimiento del terreno y sus recursos para la dirección de las campañas.</a:t>
            </a:r>
          </a:p>
        </p:txBody>
      </p:sp>
    </p:spTree>
    <p:extLst>
      <p:ext uri="{BB962C8B-B14F-4D97-AF65-F5344CB8AC3E}">
        <p14:creationId xmlns:p14="http://schemas.microsoft.com/office/powerpoint/2010/main" val="1484227492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rígenes del actual Museo del Ejército">
            <a:extLst>
              <a:ext uri="{FF2B5EF4-FFF2-40B4-BE49-F238E27FC236}">
                <a16:creationId xmlns:a16="http://schemas.microsoft.com/office/drawing/2014/main" id="{7313016C-E599-E996-623D-49761A987DC7}"/>
              </a:ext>
            </a:extLst>
          </p:cNvPr>
          <p:cNvSpPr txBox="1">
            <a:spLocks/>
          </p:cNvSpPr>
          <p:nvPr/>
        </p:nvSpPr>
        <p:spPr>
          <a:xfrm>
            <a:off x="574323" y="2043290"/>
            <a:ext cx="15871998" cy="162565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marR="0" indent="0" algn="ctr" defTabSz="537463" rtl="0" latinLnBrk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440" b="0" i="0" u="none" strike="noStrike" cap="none" spc="0" baseline="0">
                <a:solidFill>
                  <a:srgbClr val="D93E2B"/>
                </a:solidFill>
                <a:uFillTx/>
                <a:latin typeface="+mn-lt"/>
                <a:ea typeface="+mn-ea"/>
                <a:cs typeface="+mn-cs"/>
                <a:sym typeface="Bodoni SvtyTwo ITC TT-Book"/>
              </a:defRPr>
            </a:lvl1pPr>
            <a:lvl2pPr marL="0" marR="0" indent="0" algn="ctr" defTabSz="778972" rtl="0" latinLnBrk="0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ClrTx/>
              <a:buSzTx/>
              <a:buFontTx/>
              <a:buNone/>
              <a:tabLst/>
              <a:defRPr sz="9334" b="0" i="0" u="none" strike="noStrike" cap="none" spc="0" baseline="0">
                <a:solidFill>
                  <a:srgbClr val="D93E2B"/>
                </a:solidFill>
                <a:uFillTx/>
                <a:latin typeface="+mn-lt"/>
                <a:ea typeface="+mn-ea"/>
                <a:cs typeface="+mn-cs"/>
                <a:sym typeface="Bodoni SvtyTwo ITC TT-Book"/>
              </a:defRPr>
            </a:lvl2pPr>
            <a:lvl3pPr marL="0" marR="0" indent="0" algn="ctr" defTabSz="778972" rtl="0" latinLnBrk="0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ClrTx/>
              <a:buSzTx/>
              <a:buFontTx/>
              <a:buNone/>
              <a:tabLst/>
              <a:defRPr sz="9334" b="0" i="0" u="none" strike="noStrike" cap="none" spc="0" baseline="0">
                <a:solidFill>
                  <a:srgbClr val="D93E2B"/>
                </a:solidFill>
                <a:uFillTx/>
                <a:latin typeface="+mn-lt"/>
                <a:ea typeface="+mn-ea"/>
                <a:cs typeface="+mn-cs"/>
                <a:sym typeface="Bodoni SvtyTwo ITC TT-Book"/>
              </a:defRPr>
            </a:lvl3pPr>
            <a:lvl4pPr marL="0" marR="0" indent="0" algn="ctr" defTabSz="778972" rtl="0" latinLnBrk="0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ClrTx/>
              <a:buSzTx/>
              <a:buFontTx/>
              <a:buNone/>
              <a:tabLst/>
              <a:defRPr sz="9334" b="0" i="0" u="none" strike="noStrike" cap="none" spc="0" baseline="0">
                <a:solidFill>
                  <a:srgbClr val="D93E2B"/>
                </a:solidFill>
                <a:uFillTx/>
                <a:latin typeface="+mn-lt"/>
                <a:ea typeface="+mn-ea"/>
                <a:cs typeface="+mn-cs"/>
                <a:sym typeface="Bodoni SvtyTwo ITC TT-Book"/>
              </a:defRPr>
            </a:lvl4pPr>
            <a:lvl5pPr marL="0" marR="0" indent="0" algn="ctr" defTabSz="778972" rtl="0" latinLnBrk="0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ClrTx/>
              <a:buSzTx/>
              <a:buFontTx/>
              <a:buNone/>
              <a:tabLst/>
              <a:defRPr sz="9334" b="0" i="0" u="none" strike="noStrike" cap="none" spc="0" baseline="0">
                <a:solidFill>
                  <a:srgbClr val="D93E2B"/>
                </a:solidFill>
                <a:uFillTx/>
                <a:latin typeface="+mn-lt"/>
                <a:ea typeface="+mn-ea"/>
                <a:cs typeface="+mn-cs"/>
                <a:sym typeface="Bodoni SvtyTwo ITC TT-Book"/>
              </a:defRPr>
            </a:lvl5pPr>
            <a:lvl6pPr marL="0" marR="0" indent="0" algn="ctr" defTabSz="778972" rtl="0" latinLnBrk="0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ClrTx/>
              <a:buSzTx/>
              <a:buFontTx/>
              <a:buNone/>
              <a:tabLst/>
              <a:defRPr sz="9334" b="0" i="0" u="none" strike="noStrike" cap="none" spc="0" baseline="0">
                <a:solidFill>
                  <a:srgbClr val="D93E2B"/>
                </a:solidFill>
                <a:uFillTx/>
                <a:latin typeface="+mn-lt"/>
                <a:ea typeface="+mn-ea"/>
                <a:cs typeface="+mn-cs"/>
                <a:sym typeface="Bodoni SvtyTwo ITC TT-Book"/>
              </a:defRPr>
            </a:lvl6pPr>
            <a:lvl7pPr marL="0" marR="0" indent="0" algn="ctr" defTabSz="778972" rtl="0" latinLnBrk="0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ClrTx/>
              <a:buSzTx/>
              <a:buFontTx/>
              <a:buNone/>
              <a:tabLst/>
              <a:defRPr sz="9334" b="0" i="0" u="none" strike="noStrike" cap="none" spc="0" baseline="0">
                <a:solidFill>
                  <a:srgbClr val="D93E2B"/>
                </a:solidFill>
                <a:uFillTx/>
                <a:latin typeface="+mn-lt"/>
                <a:ea typeface="+mn-ea"/>
                <a:cs typeface="+mn-cs"/>
                <a:sym typeface="Bodoni SvtyTwo ITC TT-Book"/>
              </a:defRPr>
            </a:lvl7pPr>
            <a:lvl8pPr marL="0" marR="0" indent="0" algn="ctr" defTabSz="778972" rtl="0" latinLnBrk="0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ClrTx/>
              <a:buSzTx/>
              <a:buFontTx/>
              <a:buNone/>
              <a:tabLst/>
              <a:defRPr sz="9334" b="0" i="0" u="none" strike="noStrike" cap="none" spc="0" baseline="0">
                <a:solidFill>
                  <a:srgbClr val="D93E2B"/>
                </a:solidFill>
                <a:uFillTx/>
                <a:latin typeface="+mn-lt"/>
                <a:ea typeface="+mn-ea"/>
                <a:cs typeface="+mn-cs"/>
                <a:sym typeface="Bodoni SvtyTwo ITC TT-Book"/>
              </a:defRPr>
            </a:lvl8pPr>
            <a:lvl9pPr marL="0" marR="0" indent="0" algn="ctr" defTabSz="778972" rtl="0" latinLnBrk="0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ClrTx/>
              <a:buSzTx/>
              <a:buFontTx/>
              <a:buNone/>
              <a:tabLst/>
              <a:defRPr sz="9334" b="0" i="0" u="none" strike="noStrike" cap="none" spc="0" baseline="0">
                <a:solidFill>
                  <a:srgbClr val="D93E2B"/>
                </a:solidFill>
                <a:uFillTx/>
                <a:latin typeface="+mn-lt"/>
                <a:ea typeface="+mn-ea"/>
                <a:cs typeface="+mn-cs"/>
                <a:sym typeface="Bodoni SvtyTwo ITC TT-Book"/>
              </a:defRPr>
            </a:lvl9pPr>
          </a:lstStyle>
          <a:p>
            <a:pPr hangingPunct="1"/>
            <a:r>
              <a:rPr lang="es-ES" sz="13800" dirty="0">
                <a:solidFill>
                  <a:srgbClr val="C00000"/>
                </a:solidFill>
              </a:rPr>
              <a:t>Muchas gracias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84260E2-2F62-0C1C-DA8F-F4AD24A90442}"/>
              </a:ext>
            </a:extLst>
          </p:cNvPr>
          <p:cNvSpPr txBox="1"/>
          <p:nvPr/>
        </p:nvSpPr>
        <p:spPr>
          <a:xfrm>
            <a:off x="1885615" y="5514837"/>
            <a:ext cx="13432665" cy="207236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3200" b="0" i="0" u="none" strike="noStrike" cap="none" spc="0" normalizeH="0" baseline="0" dirty="0">
                <a:ln>
                  <a:noFill/>
                </a:ln>
                <a:solidFill>
                  <a:srgbClr val="414141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  <a:hlinkClick r:id="rId2"/>
              </a:rPr>
              <a:t>www.patrimoniocultural.defensa.gob.es</a:t>
            </a:r>
            <a:r>
              <a:rPr kumimoji="0" lang="es-ES" sz="3200" b="0" i="0" u="none" strike="noStrike" cap="none" spc="0" normalizeH="0" baseline="0" dirty="0">
                <a:ln>
                  <a:noFill/>
                </a:ln>
                <a:solidFill>
                  <a:srgbClr val="414141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 </a:t>
            </a:r>
          </a:p>
          <a:p>
            <a:pPr marL="0" marR="0" indent="0" algn="ctr" defTabSz="584200" rtl="0" fontAlgn="auto" latinLnBrk="0" hangingPunct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3200" b="0" i="0" u="none" strike="noStrike" cap="none" spc="0" normalizeH="0" baseline="0" dirty="0">
                <a:ln>
                  <a:noFill/>
                </a:ln>
                <a:solidFill>
                  <a:srgbClr val="414141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  <a:hlinkClick r:id="rId3"/>
              </a:rPr>
              <a:t>https://bibliotecavirtual.defensa.gob.es</a:t>
            </a:r>
            <a:r>
              <a:rPr lang="es-ES" sz="3200" dirty="0"/>
              <a:t> </a:t>
            </a:r>
            <a:endParaRPr kumimoji="0" lang="es-ES" sz="3200" b="0" i="0" u="none" strike="noStrike" cap="none" spc="0" normalizeH="0" baseline="0" dirty="0">
              <a:ln>
                <a:noFill/>
              </a:ln>
              <a:solidFill>
                <a:srgbClr val="414141"/>
              </a:solidFill>
              <a:effectLst/>
              <a:uFillTx/>
              <a:latin typeface="Palatino"/>
              <a:ea typeface="Palatino"/>
              <a:cs typeface="Palatino"/>
              <a:sym typeface="Palatino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EFC9413-7C81-F134-E578-EC278279D77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6294" y="8239082"/>
            <a:ext cx="2387673" cy="1390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226830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Orígenes del actual Museo del Ejército"/>
          <p:cNvSpPr txBox="1">
            <a:spLocks noGrp="1"/>
          </p:cNvSpPr>
          <p:nvPr>
            <p:ph type="title"/>
          </p:nvPr>
        </p:nvSpPr>
        <p:spPr>
          <a:xfrm>
            <a:off x="677354" y="652372"/>
            <a:ext cx="13309102" cy="1625650"/>
          </a:xfrm>
          <a:prstGeom prst="rect">
            <a:avLst/>
          </a:prstGeom>
        </p:spPr>
        <p:txBody>
          <a:bodyPr>
            <a:noAutofit/>
          </a:bodyPr>
          <a:lstStyle>
            <a:lvl1pPr defTabSz="537463">
              <a:spcBef>
                <a:spcPts val="1400"/>
              </a:spcBef>
              <a:defRPr sz="6440"/>
            </a:lvl1pPr>
          </a:lstStyle>
          <a:p>
            <a:pPr algn="l"/>
            <a:r>
              <a:rPr lang="es-ES" sz="5334" dirty="0">
                <a:solidFill>
                  <a:srgbClr val="C00000"/>
                </a:solidFill>
              </a:rPr>
              <a:t>La cartografía histórica en la BVD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5B1FBBF-1029-2AA4-76FD-16DAFED35E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64256" y="769774"/>
            <a:ext cx="2387673" cy="1390845"/>
          </a:xfrm>
          <a:prstGeom prst="rect">
            <a:avLst/>
          </a:prstGeom>
        </p:spPr>
      </p:pic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5B3A2F2-17A5-858D-92CF-61EEF561FB2A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77354" y="2382591"/>
            <a:ext cx="9071953" cy="7070501"/>
          </a:xfrm>
        </p:spPr>
        <p:txBody>
          <a:bodyPr>
            <a:noAutofit/>
          </a:bodyPr>
          <a:lstStyle/>
          <a:p>
            <a:r>
              <a:rPr lang="es-ES_tradnl" sz="2800" dirty="0"/>
              <a:t>50.000 mapas, planos y cartas náuticas</a:t>
            </a:r>
          </a:p>
          <a:p>
            <a:pPr lvl="1"/>
            <a:r>
              <a:rPr lang="es-ES_tradnl" sz="2400" dirty="0"/>
              <a:t>Siglos XVI-XIX</a:t>
            </a:r>
          </a:p>
          <a:p>
            <a:pPr lvl="2"/>
            <a:r>
              <a:rPr lang="es-ES_tradnl" sz="2000" dirty="0"/>
              <a:t>XVI y XVII se remitía al Consejo de Indias por lo que está poco representada en los archivos militares</a:t>
            </a:r>
          </a:p>
          <a:p>
            <a:pPr lvl="2">
              <a:spcBef>
                <a:spcPts val="600"/>
              </a:spcBef>
            </a:pPr>
            <a:r>
              <a:rPr lang="es-ES_tradnl" sz="2000" dirty="0"/>
              <a:t>Ocurre lo contrario en los siglos XVIII y XIX cuando se crean el Cuerpo de Ingenieros Militares (1711) y el Cuerpo de Estado Mayor (1810)</a:t>
            </a:r>
          </a:p>
          <a:p>
            <a:pPr lvl="1"/>
            <a:r>
              <a:rPr lang="es-ES_tradnl" sz="2400" dirty="0"/>
              <a:t>Procedencia</a:t>
            </a:r>
          </a:p>
          <a:p>
            <a:pPr lvl="2"/>
            <a:r>
              <a:rPr lang="es-ES_tradnl" sz="2000" dirty="0"/>
              <a:t>Secretaría del Despacho de Guerra y Hacienda (1705)</a:t>
            </a:r>
          </a:p>
          <a:p>
            <a:pPr lvl="2">
              <a:spcBef>
                <a:spcPts val="600"/>
              </a:spcBef>
            </a:pPr>
            <a:r>
              <a:rPr lang="es-ES_tradnl" sz="2000" dirty="0"/>
              <a:t>Cuerpo de Estado Mayor del Ejército (1810)</a:t>
            </a:r>
          </a:p>
          <a:p>
            <a:pPr lvl="1"/>
            <a:r>
              <a:rPr lang="es-ES" sz="2400" dirty="0"/>
              <a:t>Conservados en las tres cartotecas más importantes del Ministerio de Defensa</a:t>
            </a:r>
          </a:p>
          <a:p>
            <a:pPr lvl="2"/>
            <a:r>
              <a:rPr lang="es-ES" sz="2000" dirty="0"/>
              <a:t>Archivo General Militar de Madrid</a:t>
            </a:r>
          </a:p>
          <a:p>
            <a:pPr lvl="2">
              <a:spcBef>
                <a:spcPts val="600"/>
              </a:spcBef>
            </a:pPr>
            <a:r>
              <a:rPr lang="es-ES" sz="2000" dirty="0"/>
              <a:t>Centro Geográfico del Ejército</a:t>
            </a:r>
          </a:p>
          <a:p>
            <a:pPr lvl="2">
              <a:spcBef>
                <a:spcPts val="600"/>
              </a:spcBef>
            </a:pPr>
            <a:r>
              <a:rPr lang="es-ES" sz="2000" dirty="0"/>
              <a:t>Archivo Histórico de la Armada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0BFA5C8E-45FF-DD45-B379-F0A51EB127E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3333" y="2363487"/>
            <a:ext cx="4783814" cy="3306965"/>
          </a:xfrm>
          <a:prstGeom prst="rect">
            <a:avLst/>
          </a:prstGeom>
        </p:spPr>
      </p:pic>
      <p:pic>
        <p:nvPicPr>
          <p:cNvPr id="10" name="Picture 4" descr="Imagen del registro">
            <a:extLst>
              <a:ext uri="{FF2B5EF4-FFF2-40B4-BE49-F238E27FC236}">
                <a16:creationId xmlns:a16="http://schemas.microsoft.com/office/drawing/2014/main" id="{D9D973D1-BA80-5917-9BD8-79B2939EB9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19831" y="4016970"/>
            <a:ext cx="3690819" cy="2683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id="{2BE3DEAA-463A-5903-857C-06F05BAAA7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408198" y="6924440"/>
            <a:ext cx="5765730" cy="2272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" name="Picture 5">
            <a:extLst>
              <a:ext uri="{FF2B5EF4-FFF2-40B4-BE49-F238E27FC236}">
                <a16:creationId xmlns:a16="http://schemas.microsoft.com/office/drawing/2014/main" id="{E624FF84-5544-5F2A-3736-B5EC732D39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45" y="5826888"/>
            <a:ext cx="4453421" cy="27156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" name="Picture 8">
            <a:extLst>
              <a:ext uri="{FF2B5EF4-FFF2-40B4-BE49-F238E27FC236}">
                <a16:creationId xmlns:a16="http://schemas.microsoft.com/office/drawing/2014/main" id="{6CEA0357-2921-1E5B-99AC-7F4F90C832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49103" y="2381394"/>
            <a:ext cx="3786825" cy="2436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Picture 2" descr="Imagen del registro">
            <a:extLst>
              <a:ext uri="{FF2B5EF4-FFF2-40B4-BE49-F238E27FC236}">
                <a16:creationId xmlns:a16="http://schemas.microsoft.com/office/drawing/2014/main" id="{06079566-A889-F949-7184-48300D2543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46648" y="7488316"/>
            <a:ext cx="3311444" cy="2108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Imagen del registro">
            <a:extLst>
              <a:ext uri="{FF2B5EF4-FFF2-40B4-BE49-F238E27FC236}">
                <a16:creationId xmlns:a16="http://schemas.microsoft.com/office/drawing/2014/main" id="{DC697B9A-BADE-9088-AEB7-02AF0F2DAA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1331" y="4608518"/>
            <a:ext cx="4095429" cy="2436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03D5D2A7-0157-F0AE-2621-09031A06F72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222022" y="6658557"/>
            <a:ext cx="1819921" cy="2715698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Orígenes del actual Museo del Ejército"/>
          <p:cNvSpPr txBox="1">
            <a:spLocks noGrp="1"/>
          </p:cNvSpPr>
          <p:nvPr>
            <p:ph type="title"/>
          </p:nvPr>
        </p:nvSpPr>
        <p:spPr>
          <a:xfrm>
            <a:off x="677354" y="652372"/>
            <a:ext cx="13309102" cy="1625650"/>
          </a:xfrm>
          <a:prstGeom prst="rect">
            <a:avLst/>
          </a:prstGeom>
        </p:spPr>
        <p:txBody>
          <a:bodyPr>
            <a:noAutofit/>
          </a:bodyPr>
          <a:lstStyle>
            <a:lvl1pPr defTabSz="537463">
              <a:spcBef>
                <a:spcPts val="1400"/>
              </a:spcBef>
              <a:defRPr sz="6440"/>
            </a:lvl1pPr>
          </a:lstStyle>
          <a:p>
            <a:pPr algn="l"/>
            <a:r>
              <a:rPr lang="es-ES" sz="5334" dirty="0">
                <a:solidFill>
                  <a:srgbClr val="C00000"/>
                </a:solidFill>
              </a:rPr>
              <a:t>Los ingenieros militares en los siglos XVI y XVII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5B1FBBF-1029-2AA4-76FD-16DAFED35E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64256" y="769774"/>
            <a:ext cx="2387673" cy="1390845"/>
          </a:xfrm>
          <a:prstGeom prst="rect">
            <a:avLst/>
          </a:prstGeom>
        </p:spPr>
      </p:pic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5B3A2F2-17A5-858D-92CF-61EEF561FB2A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77354" y="2382591"/>
            <a:ext cx="9071953" cy="7070501"/>
          </a:xfrm>
        </p:spPr>
        <p:txBody>
          <a:bodyPr>
            <a:noAutofit/>
          </a:bodyPr>
          <a:lstStyle/>
          <a:p>
            <a:r>
              <a:rPr lang="es-ES" sz="2800" dirty="0"/>
              <a:t>Invención y evolución de la artillería</a:t>
            </a:r>
          </a:p>
          <a:p>
            <a:pPr lvl="1"/>
            <a:r>
              <a:rPr lang="es-ES" sz="2000" dirty="0"/>
              <a:t>Fortificación abaluartada</a:t>
            </a:r>
          </a:p>
          <a:p>
            <a:r>
              <a:rPr lang="es-ES" sz="2800" dirty="0"/>
              <a:t>Desde el Renacimiento la cartografía militar se había centrado en el levantamiento de planos de plazas fuertes, de obras de fortificación y de defensa, o en la formación de mapas de fronteras, es decir, de los espacios considerados de mayor valor estratégico</a:t>
            </a:r>
          </a:p>
          <a:p>
            <a:pPr lvl="1"/>
            <a:r>
              <a:rPr lang="es-ES" sz="2000" dirty="0"/>
              <a:t>Antes de la construcción de las fortificaciones levantaban planos de las mismas y de los terrenos circundantes</a:t>
            </a:r>
          </a:p>
          <a:p>
            <a:pPr lvl="1">
              <a:spcBef>
                <a:spcPts val="600"/>
              </a:spcBef>
            </a:pPr>
            <a:r>
              <a:rPr lang="es-ES" sz="2000" dirty="0"/>
              <a:t>7000 planos de fortificaciones en la BVD desde 1578</a:t>
            </a:r>
          </a:p>
          <a:p>
            <a:r>
              <a:rPr lang="es-ES" sz="2800" dirty="0"/>
              <a:t>En el siglo XVII la mayor movilidad de los ejércitos hizo necesario el conocimiento preciso del territorio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8B3E695-4170-31DE-A02B-7CEEB6E1F1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6896" y="2332684"/>
            <a:ext cx="3712385" cy="2571794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65AFF163-3D42-3768-8EDC-75EB9136623D}"/>
              </a:ext>
            </a:extLst>
          </p:cNvPr>
          <p:cNvSpPr txBox="1"/>
          <p:nvPr/>
        </p:nvSpPr>
        <p:spPr>
          <a:xfrm>
            <a:off x="9749307" y="4959140"/>
            <a:ext cx="7237928" cy="5061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7735" tIns="67735" rIns="67735" bIns="67735" numCol="1" spcCol="38100" rtlCol="0" anchor="ctr">
            <a:spAutoFit/>
          </a:bodyPr>
          <a:lstStyle/>
          <a:p>
            <a:r>
              <a:rPr lang="es-ES" sz="1200" dirty="0"/>
              <a:t>  </a:t>
            </a:r>
            <a:r>
              <a:rPr lang="es-ES" sz="1200" i="1" dirty="0"/>
              <a:t>Barcelona y sus ataques </a:t>
            </a:r>
            <a:r>
              <a:rPr lang="es-ES" sz="1200" dirty="0"/>
              <a:t>Disponible en: </a:t>
            </a:r>
            <a:r>
              <a:rPr lang="es-ES" sz="1200" dirty="0">
                <a:hlinkClick r:id="rId4"/>
              </a:rPr>
              <a:t>https://bibliotecavirtual.defensa.gob.es/BVMDefensa/es/consulta/registro.do?id=8610</a:t>
            </a:r>
            <a:r>
              <a:rPr lang="es-ES" sz="1200" dirty="0"/>
              <a:t> 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E8B1B6C-BE1A-B788-6212-B3841F836BB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1" t="2606" r="3931" b="2574"/>
          <a:stretch/>
        </p:blipFill>
        <p:spPr>
          <a:xfrm>
            <a:off x="12432915" y="5632444"/>
            <a:ext cx="2260347" cy="3576943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E8DABBD8-BC9F-AEFC-96F7-3FD80334E6D3}"/>
              </a:ext>
            </a:extLst>
          </p:cNvPr>
          <p:cNvSpPr txBox="1"/>
          <p:nvPr/>
        </p:nvSpPr>
        <p:spPr>
          <a:xfrm>
            <a:off x="9944124" y="9200029"/>
            <a:ext cx="7237928" cy="5061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7735" tIns="67735" rIns="67735" bIns="67735" numCol="1" spcCol="38100" rtlCol="0" anchor="ctr">
            <a:spAutoFit/>
          </a:bodyPr>
          <a:lstStyle/>
          <a:p>
            <a:r>
              <a:rPr lang="es-ES" sz="1200" dirty="0"/>
              <a:t>  </a:t>
            </a:r>
            <a:r>
              <a:rPr lang="es-ES" sz="1200" i="1" dirty="0"/>
              <a:t> [Plano de la Plaza de Ibiza y alrededores], 1578. </a:t>
            </a:r>
            <a:r>
              <a:rPr lang="es-ES" sz="1200" dirty="0"/>
              <a:t>Disponible en: </a:t>
            </a:r>
            <a:r>
              <a:rPr lang="es-ES" sz="1200" dirty="0">
                <a:hlinkClick r:id="rId6"/>
              </a:rPr>
              <a:t>https://bibliotecavirtual.defensa.gob.es/BVMDefensa/es/consulta/registro.do?id=102722</a:t>
            </a:r>
            <a:r>
              <a:rPr lang="es-ES" sz="1200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642370770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Orígenes del actual Museo del Ejército"/>
          <p:cNvSpPr txBox="1">
            <a:spLocks noGrp="1"/>
          </p:cNvSpPr>
          <p:nvPr>
            <p:ph type="title"/>
          </p:nvPr>
        </p:nvSpPr>
        <p:spPr>
          <a:xfrm>
            <a:off x="677354" y="652372"/>
            <a:ext cx="13309102" cy="1625650"/>
          </a:xfrm>
          <a:prstGeom prst="rect">
            <a:avLst/>
          </a:prstGeom>
        </p:spPr>
        <p:txBody>
          <a:bodyPr>
            <a:noAutofit/>
          </a:bodyPr>
          <a:lstStyle>
            <a:lvl1pPr defTabSz="537463">
              <a:spcBef>
                <a:spcPts val="1400"/>
              </a:spcBef>
              <a:defRPr sz="6440"/>
            </a:lvl1pPr>
          </a:lstStyle>
          <a:p>
            <a:pPr algn="l"/>
            <a:r>
              <a:rPr lang="es-ES" sz="5334" dirty="0">
                <a:solidFill>
                  <a:srgbClr val="C00000"/>
                </a:solidFill>
              </a:rPr>
              <a:t>El Cuerpo de Ingenieros Militares (1711)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5B1FBBF-1029-2AA4-76FD-16DAFED35E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64256" y="769774"/>
            <a:ext cx="2387673" cy="1390845"/>
          </a:xfrm>
          <a:prstGeom prst="rect">
            <a:avLst/>
          </a:prstGeom>
        </p:spPr>
      </p:pic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5B3A2F2-17A5-858D-92CF-61EEF561FB2A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77354" y="2382591"/>
            <a:ext cx="9071953" cy="7070501"/>
          </a:xfrm>
        </p:spPr>
        <p:txBody>
          <a:bodyPr>
            <a:noAutofit/>
          </a:bodyPr>
          <a:lstStyle/>
          <a:p>
            <a:r>
              <a:rPr lang="es-ES" sz="2400" dirty="0"/>
              <a:t>Primer cuerpo organizado de técnicos en España </a:t>
            </a:r>
          </a:p>
          <a:p>
            <a:r>
              <a:rPr lang="es-ES" sz="2400" dirty="0"/>
              <a:t>Amplias funciones de producción cartográfica , reglamentada en distintas ordenanzas</a:t>
            </a:r>
          </a:p>
          <a:p>
            <a:r>
              <a:rPr lang="es-ES" sz="2400" dirty="0"/>
              <a:t>Responsable de toda la cartografía, no solo la centrada en la defensa del territorio y construcción de fortificaciones sino la relacionada con las obras públicas, la arquitectura civil y religiosa y proyectos de urbanización</a:t>
            </a:r>
          </a:p>
          <a:p>
            <a:pPr lvl="1"/>
            <a:r>
              <a:rPr lang="es-ES" sz="2000" dirty="0"/>
              <a:t>Las academias de matemáticas garantizaron la formación científica de los ingenieros</a:t>
            </a:r>
          </a:p>
          <a:p>
            <a:r>
              <a:rPr lang="es-ES" sz="2400" dirty="0"/>
              <a:t>Los planos iban acompañados de las correspondientes memorias que permitiesen conocer la riqueza urbana, industrial y rústica así como el estado de las defensas</a:t>
            </a:r>
          </a:p>
          <a:p>
            <a:pPr lvl="1"/>
            <a:r>
              <a:rPr lang="es-ES" sz="2000" dirty="0"/>
              <a:t>En la BVD están bien representados los fondos relativos a fortificaciones, tanto de España como de Hispanoamérica, pero también las obras civiles y religiosas (universidades, aduanas, canales de riego y navegación, iglesias …)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4455DBD-09AC-8851-18C5-9C8CF838CDB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3903" y="2308741"/>
            <a:ext cx="4176000" cy="3289946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87ADDFB4-E037-ED7B-7AE4-AB2F0A9C554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0791" y="6189642"/>
            <a:ext cx="4176000" cy="3003613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40F19D46-51F8-CE39-165A-703DC66C51F0}"/>
              </a:ext>
            </a:extLst>
          </p:cNvPr>
          <p:cNvSpPr txBox="1"/>
          <p:nvPr/>
        </p:nvSpPr>
        <p:spPr>
          <a:xfrm>
            <a:off x="9889827" y="5594610"/>
            <a:ext cx="7237928" cy="5061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7735" tIns="67735" rIns="67735" bIns="67735" numCol="1" spcCol="38100" rtlCol="0" anchor="ctr">
            <a:spAutoFit/>
          </a:bodyPr>
          <a:lstStyle/>
          <a:p>
            <a:r>
              <a:rPr lang="es-ES" sz="1200" dirty="0"/>
              <a:t> MONTAIGUT, F., 1729. </a:t>
            </a:r>
            <a:r>
              <a:rPr lang="es-ES" sz="1200" i="1" dirty="0"/>
              <a:t>Explicación del Plano del Hospital de esta Plaza y del Proyecto de su Aumento </a:t>
            </a:r>
            <a:r>
              <a:rPr lang="es-ES" sz="1200" dirty="0"/>
              <a:t>Disponible en: </a:t>
            </a:r>
            <a:r>
              <a:rPr lang="es-ES" sz="1200" dirty="0">
                <a:hlinkClick r:id="rId5"/>
              </a:rPr>
              <a:t>https://bibliotecavirtual.defensa.gob.es/BVMDefensa/es/consulta/registro.do?id=95509</a:t>
            </a:r>
            <a:r>
              <a:rPr lang="es-ES" sz="1200" dirty="0"/>
              <a:t> 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60672BD6-D2C2-6002-CD05-139B8D020AF3}"/>
              </a:ext>
            </a:extLst>
          </p:cNvPr>
          <p:cNvSpPr txBox="1"/>
          <p:nvPr/>
        </p:nvSpPr>
        <p:spPr>
          <a:xfrm>
            <a:off x="9862939" y="9177642"/>
            <a:ext cx="7237928" cy="5061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7735" tIns="67735" rIns="67735" bIns="67735" numCol="1" spcCol="38100" rtlCol="0" anchor="ctr">
            <a:spAutoFit/>
          </a:bodyPr>
          <a:lstStyle/>
          <a:p>
            <a:r>
              <a:rPr lang="es-ES" sz="1200" dirty="0"/>
              <a:t>  MARIN, M., 1738</a:t>
            </a:r>
            <a:r>
              <a:rPr lang="es-ES" sz="1200" i="1" dirty="0"/>
              <a:t>. Mapa de la Costa y contorno de la Villa y Puerto de </a:t>
            </a:r>
            <a:r>
              <a:rPr lang="es-ES" sz="1200" i="1" dirty="0" err="1"/>
              <a:t>Palamos</a:t>
            </a:r>
            <a:r>
              <a:rPr lang="es-ES" sz="1200" i="1" dirty="0"/>
              <a:t> </a:t>
            </a:r>
            <a:r>
              <a:rPr lang="es-ES" sz="1200" dirty="0"/>
              <a:t>Disponible en: </a:t>
            </a:r>
            <a:r>
              <a:rPr lang="es-ES" sz="1200" dirty="0">
                <a:hlinkClick r:id="rId6"/>
              </a:rPr>
              <a:t>https://bibliotecavirtual.defensa.gob.es/BVMDefensa/es/consulta/registro.do?id=98664</a:t>
            </a:r>
            <a:r>
              <a:rPr lang="es-ES" sz="1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58524558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Orígenes del actual Museo del Ejército"/>
          <p:cNvSpPr txBox="1">
            <a:spLocks noGrp="1"/>
          </p:cNvSpPr>
          <p:nvPr>
            <p:ph type="title"/>
          </p:nvPr>
        </p:nvSpPr>
        <p:spPr>
          <a:xfrm>
            <a:off x="677354" y="652372"/>
            <a:ext cx="13309102" cy="1625650"/>
          </a:xfrm>
          <a:prstGeom prst="rect">
            <a:avLst/>
          </a:prstGeom>
        </p:spPr>
        <p:txBody>
          <a:bodyPr>
            <a:noAutofit/>
          </a:bodyPr>
          <a:lstStyle>
            <a:lvl1pPr defTabSz="537463">
              <a:spcBef>
                <a:spcPts val="1400"/>
              </a:spcBef>
              <a:defRPr sz="6440"/>
            </a:lvl1pPr>
          </a:lstStyle>
          <a:p>
            <a:pPr algn="l"/>
            <a:r>
              <a:rPr lang="es-ES" sz="5334" dirty="0">
                <a:solidFill>
                  <a:srgbClr val="C00000"/>
                </a:solidFill>
              </a:rPr>
              <a:t>El Cuerpo de Estado Mayor del Ejército (1810)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5B1FBBF-1029-2AA4-76FD-16DAFED35E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64256" y="769774"/>
            <a:ext cx="2387673" cy="1390845"/>
          </a:xfrm>
          <a:prstGeom prst="rect">
            <a:avLst/>
          </a:prstGeom>
        </p:spPr>
      </p:pic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5B3A2F2-17A5-858D-92CF-61EEF561FB2A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77354" y="2382591"/>
            <a:ext cx="15874575" cy="7070501"/>
          </a:xfrm>
        </p:spPr>
        <p:txBody>
          <a:bodyPr anchor="t">
            <a:noAutofit/>
          </a:bodyPr>
          <a:lstStyle/>
          <a:p>
            <a:r>
              <a:rPr lang="es-ES" sz="2400" dirty="0"/>
              <a:t>La Guerra de la Independencia puso de manifiesto la ausencia de cartografía fiable para las operaciones militares</a:t>
            </a:r>
          </a:p>
          <a:p>
            <a:pPr lvl="1"/>
            <a:r>
              <a:rPr lang="es-ES" sz="2400" dirty="0"/>
              <a:t>Por ello, se crea el Cuerpo de Estado Mayor del Ejército</a:t>
            </a:r>
          </a:p>
          <a:p>
            <a:pPr lvl="1"/>
            <a:r>
              <a:rPr lang="es-ES" sz="2400" dirty="0"/>
              <a:t>Desde el principio tuvo encomendadas tareas de reconocimiento territorial y cartográficas, levantamiento de planos de campos de batallas, zonas fortificadas y fronteras y formación de itinerarios descriptivos de los principales caminos</a:t>
            </a:r>
          </a:p>
          <a:p>
            <a:pPr lvl="1"/>
            <a:r>
              <a:rPr lang="es-ES" sz="2400" dirty="0"/>
              <a:t>En relación con estas funciones, destacan tres subconjuntos dentro de la BVD</a:t>
            </a:r>
          </a:p>
          <a:p>
            <a:pPr lvl="2"/>
            <a:r>
              <a:rPr lang="es-ES" sz="2000" dirty="0"/>
              <a:t>Cartografía de la guerra de la Independencia</a:t>
            </a:r>
          </a:p>
          <a:p>
            <a:pPr lvl="2">
              <a:spcBef>
                <a:spcPts val="600"/>
              </a:spcBef>
            </a:pPr>
            <a:r>
              <a:rPr lang="es-ES" sz="2000" dirty="0"/>
              <a:t>Cartografía de la frontera hispano-portuguesa</a:t>
            </a:r>
          </a:p>
          <a:p>
            <a:pPr lvl="2">
              <a:spcBef>
                <a:spcPts val="600"/>
              </a:spcBef>
            </a:pPr>
            <a:r>
              <a:rPr lang="es-ES" sz="2000" dirty="0"/>
              <a:t>Itinerarios y memorias descriptivas de España, América, África, Filipinas y Europa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98D35E1B-575F-4B32-19C4-A5436924C4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53" y="7113663"/>
            <a:ext cx="15874575" cy="1870163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F51BBF16-D939-6F91-1DDE-3C402DFE0F43}"/>
              </a:ext>
            </a:extLst>
          </p:cNvPr>
          <p:cNvSpPr txBox="1"/>
          <p:nvPr/>
        </p:nvSpPr>
        <p:spPr>
          <a:xfrm>
            <a:off x="3464343" y="9052580"/>
            <a:ext cx="10300594" cy="5061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7735" tIns="67735" rIns="67735" bIns="67735" numCol="1" spcCol="38100" rtlCol="0" anchor="ctr">
            <a:spAutoFit/>
          </a:bodyPr>
          <a:lstStyle/>
          <a:p>
            <a:r>
              <a:rPr lang="es-ES" sz="1200" dirty="0"/>
              <a:t> PELÁEZ CAMPOMANES, 1840. </a:t>
            </a:r>
            <a:r>
              <a:rPr lang="es-ES" sz="1200" i="1" dirty="0"/>
              <a:t>Itinerario Topográfico de la Carretera de Barcelona a Fraga y del terreno de sus inmediaciones </a:t>
            </a:r>
            <a:r>
              <a:rPr lang="es-ES" sz="1200" dirty="0"/>
              <a:t>Disponible en: </a:t>
            </a:r>
            <a:r>
              <a:rPr lang="es-ES" sz="1200" dirty="0">
                <a:hlinkClick r:id="rId4"/>
              </a:rPr>
              <a:t>https://bibliotecavirtual.defensa.gob.es/BVMDefensa/es/consulta/registro.do?id=7099</a:t>
            </a:r>
            <a:r>
              <a:rPr lang="es-ES" sz="1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23361748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Orígenes del actual Museo del Ejército"/>
          <p:cNvSpPr txBox="1">
            <a:spLocks noGrp="1"/>
          </p:cNvSpPr>
          <p:nvPr>
            <p:ph type="title"/>
          </p:nvPr>
        </p:nvSpPr>
        <p:spPr>
          <a:xfrm>
            <a:off x="677354" y="652372"/>
            <a:ext cx="13309102" cy="1625650"/>
          </a:xfrm>
          <a:prstGeom prst="rect">
            <a:avLst/>
          </a:prstGeom>
        </p:spPr>
        <p:txBody>
          <a:bodyPr>
            <a:noAutofit/>
          </a:bodyPr>
          <a:lstStyle>
            <a:lvl1pPr defTabSz="537463">
              <a:spcBef>
                <a:spcPts val="1400"/>
              </a:spcBef>
              <a:defRPr sz="6440"/>
            </a:lvl1pPr>
          </a:lstStyle>
          <a:p>
            <a:pPr algn="l"/>
            <a:r>
              <a:rPr lang="es-ES" sz="5334" dirty="0">
                <a:solidFill>
                  <a:srgbClr val="C00000"/>
                </a:solidFill>
              </a:rPr>
              <a:t>Cartografía de la Guerra de la Independencia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5B1FBBF-1029-2AA4-76FD-16DAFED35E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64256" y="769774"/>
            <a:ext cx="2387673" cy="1390845"/>
          </a:xfrm>
          <a:prstGeom prst="rect">
            <a:avLst/>
          </a:prstGeom>
        </p:spPr>
      </p:pic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5B3A2F2-17A5-858D-92CF-61EEF561FB2A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77354" y="2382591"/>
            <a:ext cx="9071953" cy="7070501"/>
          </a:xfrm>
        </p:spPr>
        <p:txBody>
          <a:bodyPr anchor="t">
            <a:noAutofit/>
          </a:bodyPr>
          <a:lstStyle/>
          <a:p>
            <a:r>
              <a:rPr lang="es-ES" sz="2800" dirty="0"/>
              <a:t>La producción de cartografía fue importante entre 1808 y 1814 por las escasa fiabilidad de los mapas disponibles</a:t>
            </a:r>
          </a:p>
          <a:p>
            <a:pPr lvl="1"/>
            <a:r>
              <a:rPr lang="es-ES" sz="2400" b="1" dirty="0"/>
              <a:t>1622</a:t>
            </a:r>
            <a:r>
              <a:rPr lang="es-ES" sz="2400" dirty="0"/>
              <a:t> mapas y planos relacionados con distintos episodios de la guerra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FBF6992-51CF-95C5-42DF-29147861B0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0314" y="5043490"/>
            <a:ext cx="6349285" cy="3546925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F34F61E1-3225-8C45-DB59-EEBDE303E29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5922" y="2484468"/>
            <a:ext cx="5017893" cy="5516704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EDE8C43F-33E6-7127-3C07-70C1E9EA1434}"/>
              </a:ext>
            </a:extLst>
          </p:cNvPr>
          <p:cNvSpPr txBox="1"/>
          <p:nvPr/>
        </p:nvSpPr>
        <p:spPr>
          <a:xfrm>
            <a:off x="9805904" y="8090215"/>
            <a:ext cx="7237928" cy="142945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7735" tIns="67735" rIns="67735" bIns="67735" numCol="1" spcCol="38100" rtlCol="0" anchor="ctr">
            <a:spAutoFit/>
          </a:bodyPr>
          <a:lstStyle/>
          <a:p>
            <a:r>
              <a:rPr lang="es-ES" sz="1200" dirty="0"/>
              <a:t>  FOLGUERA, R., 1810. </a:t>
            </a:r>
            <a:r>
              <a:rPr lang="es-ES" sz="1200" i="1" dirty="0"/>
              <a:t>Croquis de una porción de terreno que ha sacado el </a:t>
            </a:r>
            <a:r>
              <a:rPr lang="es-ES" sz="1200" i="1" dirty="0" err="1"/>
              <a:t>Corl</a:t>
            </a:r>
            <a:r>
              <a:rPr lang="es-ES" sz="1200" i="1" dirty="0"/>
              <a:t>. </a:t>
            </a:r>
            <a:r>
              <a:rPr lang="es-ES" sz="1200" i="1" dirty="0" err="1"/>
              <a:t>Dn</a:t>
            </a:r>
            <a:r>
              <a:rPr lang="es-ES" sz="1200" i="1" dirty="0"/>
              <a:t>. Ramón </a:t>
            </a:r>
            <a:r>
              <a:rPr lang="es-ES" sz="1200" i="1" dirty="0" err="1"/>
              <a:t>Folguera</a:t>
            </a:r>
            <a:r>
              <a:rPr lang="es-ES" sz="1200" i="1" dirty="0"/>
              <a:t> Ayudante </a:t>
            </a:r>
            <a:r>
              <a:rPr lang="es-ES" sz="1200" i="1" dirty="0" err="1"/>
              <a:t>Genl</a:t>
            </a:r>
            <a:r>
              <a:rPr lang="es-ES" sz="1200" i="1" dirty="0"/>
              <a:t>. del Estado Mayor, </a:t>
            </a:r>
            <a:r>
              <a:rPr lang="es-ES" sz="1200" i="1" dirty="0" err="1"/>
              <a:t>compreendido</a:t>
            </a:r>
            <a:r>
              <a:rPr lang="es-ES" sz="1200" i="1" dirty="0"/>
              <a:t> entre Cabra, Montblanch y </a:t>
            </a:r>
            <a:r>
              <a:rPr lang="es-ES" sz="1200" i="1" dirty="0" err="1"/>
              <a:t>Picamoxons</a:t>
            </a:r>
            <a:r>
              <a:rPr lang="es-ES" sz="1200" i="1" dirty="0"/>
              <a:t> : que manifiesta las Sierras y pasos que conducen al Campo de Tarragona con un proyecto de un campo </a:t>
            </a:r>
            <a:r>
              <a:rPr lang="es-ES" sz="1200" i="1" dirty="0" err="1"/>
              <a:t>retrincherado</a:t>
            </a:r>
            <a:r>
              <a:rPr lang="es-ES" sz="1200" i="1" dirty="0"/>
              <a:t> apoyado en Montblanch y las Montañas inmediatas, ya sea para sostener la </a:t>
            </a:r>
            <a:r>
              <a:rPr lang="es-ES" sz="1200" i="1" dirty="0" err="1"/>
              <a:t>Yzquierda</a:t>
            </a:r>
            <a:r>
              <a:rPr lang="es-ES" sz="1200" i="1" dirty="0"/>
              <a:t> de un </a:t>
            </a:r>
            <a:r>
              <a:rPr lang="es-ES" sz="1200" i="1" dirty="0" err="1"/>
              <a:t>Exto</a:t>
            </a:r>
            <a:r>
              <a:rPr lang="es-ES" sz="1200" i="1" dirty="0"/>
              <a:t>. </a:t>
            </a:r>
            <a:r>
              <a:rPr lang="es-ES" sz="1200" i="1" dirty="0" err="1"/>
              <a:t>ó</a:t>
            </a:r>
            <a:r>
              <a:rPr lang="es-ES" sz="1200" i="1" dirty="0"/>
              <a:t> </a:t>
            </a:r>
            <a:r>
              <a:rPr lang="es-ES" sz="1200" i="1" dirty="0" err="1"/>
              <a:t>pa</a:t>
            </a:r>
            <a:r>
              <a:rPr lang="es-ES" sz="1200" i="1" dirty="0"/>
              <a:t>. contener este mismo </a:t>
            </a:r>
            <a:r>
              <a:rPr lang="es-ES" sz="1200" i="1" dirty="0" err="1"/>
              <a:t>Exto</a:t>
            </a:r>
            <a:r>
              <a:rPr lang="es-ES" sz="1200" i="1" dirty="0"/>
              <a:t>. amenazando el flanco </a:t>
            </a:r>
            <a:r>
              <a:rPr lang="es-ES" sz="1200" i="1" dirty="0" err="1"/>
              <a:t>ó</a:t>
            </a:r>
            <a:r>
              <a:rPr lang="es-ES" sz="1200" i="1" dirty="0"/>
              <a:t> retaguardia del Enemigo que intentase penetrar por Cabra, </a:t>
            </a:r>
            <a:r>
              <a:rPr lang="es-ES" sz="1200" i="1" dirty="0" err="1"/>
              <a:t>Penafreta</a:t>
            </a:r>
            <a:r>
              <a:rPr lang="es-ES" sz="1200" i="1" dirty="0"/>
              <a:t>, Lilla y La Riva, cuyos pasos </a:t>
            </a:r>
            <a:r>
              <a:rPr lang="es-ES" sz="1200" i="1" dirty="0" err="1"/>
              <a:t>deven</a:t>
            </a:r>
            <a:r>
              <a:rPr lang="es-ES" sz="1200" i="1" dirty="0"/>
              <a:t> ser guardados</a:t>
            </a:r>
            <a:r>
              <a:rPr lang="es-ES" sz="1200" dirty="0"/>
              <a:t>  Disponible en: </a:t>
            </a:r>
            <a:r>
              <a:rPr lang="es-ES" sz="1200" dirty="0">
                <a:hlinkClick r:id="rId5"/>
              </a:rPr>
              <a:t>https://bibliotecavirtual.defensa.gob.es/BVMDefensa/es/consulta/registro.do?id=664</a:t>
            </a:r>
            <a:r>
              <a:rPr lang="es-ES" sz="1200" dirty="0"/>
              <a:t> 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0EC07F8B-9948-036B-791E-B0643F707E3C}"/>
              </a:ext>
            </a:extLst>
          </p:cNvPr>
          <p:cNvSpPr txBox="1"/>
          <p:nvPr/>
        </p:nvSpPr>
        <p:spPr>
          <a:xfrm>
            <a:off x="1373033" y="8804942"/>
            <a:ext cx="7237928" cy="6907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7735" tIns="67735" rIns="67735" bIns="67735" numCol="1" spcCol="38100" rtlCol="0" anchor="ctr">
            <a:spAutoFit/>
          </a:bodyPr>
          <a:lstStyle/>
          <a:p>
            <a:r>
              <a:rPr lang="es-ES" sz="1200" dirty="0"/>
              <a:t> TOR, C., 1810. </a:t>
            </a:r>
            <a:r>
              <a:rPr lang="es-ES" sz="1200" i="1" dirty="0"/>
              <a:t>Croquis de la Plaza de Gerona, y de sus inmediaciones, con los Campamentos y Baterías de los Enemigos </a:t>
            </a:r>
            <a:r>
              <a:rPr lang="es-ES" sz="1200" dirty="0"/>
              <a:t>Disponible en: </a:t>
            </a:r>
            <a:r>
              <a:rPr lang="es-ES" sz="1200" dirty="0">
                <a:hlinkClick r:id="rId6"/>
              </a:rPr>
              <a:t>https://bibliotecavirtual.defensa.gob.es/BVMDefensa/es/consulta/registro.do?id=734</a:t>
            </a:r>
            <a:r>
              <a:rPr lang="es-ES" sz="12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996957297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Orígenes del actual Museo del Ejército"/>
          <p:cNvSpPr txBox="1">
            <a:spLocks noGrp="1"/>
          </p:cNvSpPr>
          <p:nvPr>
            <p:ph type="title"/>
          </p:nvPr>
        </p:nvSpPr>
        <p:spPr>
          <a:xfrm>
            <a:off x="677354" y="652372"/>
            <a:ext cx="13309102" cy="1625650"/>
          </a:xfrm>
          <a:prstGeom prst="rect">
            <a:avLst/>
          </a:prstGeom>
        </p:spPr>
        <p:txBody>
          <a:bodyPr>
            <a:noAutofit/>
          </a:bodyPr>
          <a:lstStyle>
            <a:lvl1pPr defTabSz="537463">
              <a:spcBef>
                <a:spcPts val="1400"/>
              </a:spcBef>
              <a:defRPr sz="6440"/>
            </a:lvl1pPr>
          </a:lstStyle>
          <a:p>
            <a:pPr algn="l"/>
            <a:r>
              <a:rPr lang="es-ES" sz="5334" dirty="0">
                <a:solidFill>
                  <a:srgbClr val="C00000"/>
                </a:solidFill>
              </a:rPr>
              <a:t>Cartografía de la frontera hispano-portuguesa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5B1FBBF-1029-2AA4-76FD-16DAFED35E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64256" y="769774"/>
            <a:ext cx="2387673" cy="1390845"/>
          </a:xfrm>
          <a:prstGeom prst="rect">
            <a:avLst/>
          </a:prstGeom>
        </p:spPr>
      </p:pic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5B3A2F2-17A5-858D-92CF-61EEF561FB2A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77354" y="2382591"/>
            <a:ext cx="9071953" cy="7070501"/>
          </a:xfrm>
        </p:spPr>
        <p:txBody>
          <a:bodyPr>
            <a:noAutofit/>
          </a:bodyPr>
          <a:lstStyle/>
          <a:p>
            <a:r>
              <a:rPr lang="es-ES" sz="2800" dirty="0"/>
              <a:t>Representan total o parcialmente la frontera y la frontera es el elemento del terreno origen de los levantamientos</a:t>
            </a:r>
          </a:p>
          <a:p>
            <a:r>
              <a:rPr lang="es-ES" sz="2400" dirty="0"/>
              <a:t>Levantados entre la segunda mitad del XVIII y el primer tercio del XX</a:t>
            </a:r>
          </a:p>
          <a:p>
            <a:pPr lvl="1"/>
            <a:r>
              <a:rPr lang="es-ES" sz="2000" dirty="0"/>
              <a:t>Entre los del s. XVIII destacan los del ingeniero Antonio de </a:t>
            </a:r>
            <a:r>
              <a:rPr lang="es-ES" sz="2000" dirty="0" err="1"/>
              <a:t>Gaver</a:t>
            </a:r>
            <a:r>
              <a:rPr lang="es-ES" sz="2000" dirty="0"/>
              <a:t> que tras la firma del Tratado de Límites de 1750 levantó toda la frontera.</a:t>
            </a:r>
          </a:p>
          <a:p>
            <a:r>
              <a:rPr lang="es-ES" sz="2400" dirty="0"/>
              <a:t>La delimitación exacta y definitiva se fijó por los tratados de límites firmados entre 1864 y 1926 </a:t>
            </a:r>
          </a:p>
          <a:p>
            <a:pPr lvl="1"/>
            <a:r>
              <a:rPr lang="es-ES" sz="2000" dirty="0"/>
              <a:t>Entre la documentación producida por las comisiones de límites se encuentran 1500 mapas, el 70% manuscritos así como más de 350 memorias y expedientes también digitalizados y accesibles a través de la BVD</a:t>
            </a:r>
          </a:p>
          <a:p>
            <a:pPr marL="0" indent="0">
              <a:buNone/>
            </a:pPr>
            <a:r>
              <a:rPr lang="es-ES" sz="2400" dirty="0">
                <a:hlinkClick r:id="rId3"/>
              </a:rPr>
              <a:t>https://bibliotecavirtual.defensa.gob.es/BVMDefensa/frontera_hp/es/micrositios/inicio.do</a:t>
            </a:r>
            <a:r>
              <a:rPr lang="es-ES" sz="2400" dirty="0"/>
              <a:t> </a:t>
            </a:r>
          </a:p>
          <a:p>
            <a:pPr marL="524959" lvl="1" indent="0">
              <a:buNone/>
            </a:pPr>
            <a:endParaRPr lang="es-ES" sz="2000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A2C6FDFF-36BB-EF67-A0C1-4B0B4BF6C43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4309" y="2219866"/>
            <a:ext cx="6733297" cy="2656934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7A82176C-B04A-4EDC-F0BD-AA5A3074E8D2}"/>
              </a:ext>
            </a:extLst>
          </p:cNvPr>
          <p:cNvSpPr txBox="1"/>
          <p:nvPr/>
        </p:nvSpPr>
        <p:spPr>
          <a:xfrm>
            <a:off x="9921994" y="9107696"/>
            <a:ext cx="7237928" cy="6907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7735" tIns="67735" rIns="67735" bIns="67735" numCol="1" spcCol="38100" rtlCol="0" anchor="ctr">
            <a:spAutoFit/>
          </a:bodyPr>
          <a:lstStyle/>
          <a:p>
            <a:r>
              <a:rPr lang="es-ES" sz="1200" dirty="0"/>
              <a:t>  COMISIÓN INTERNACIONAL DE LÍMITES ENTRE ESPAÑA Y PORTUGAL, 1883. </a:t>
            </a:r>
            <a:r>
              <a:rPr lang="es-ES" sz="1200" i="1" dirty="0"/>
              <a:t>Carta corográfica de la frontera : España y Portugal : [correspondiente al Tratado de Lisboa de 1864]</a:t>
            </a:r>
            <a:r>
              <a:rPr lang="es-ES" sz="1200" dirty="0"/>
              <a:t> Disponible en: </a:t>
            </a:r>
            <a:r>
              <a:rPr lang="es-ES" sz="1200" dirty="0">
                <a:hlinkClick r:id="rId5"/>
              </a:rPr>
              <a:t>https://bibliotecavirtual.defensa.gob.es/BVMDefensa/es/consulta/registro.do?id=91390</a:t>
            </a:r>
            <a:r>
              <a:rPr lang="es-ES" sz="1200" dirty="0"/>
              <a:t>   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D8E45C27-F7EF-AC4C-933E-814BA0EA755E}"/>
              </a:ext>
            </a:extLst>
          </p:cNvPr>
          <p:cNvSpPr txBox="1"/>
          <p:nvPr/>
        </p:nvSpPr>
        <p:spPr>
          <a:xfrm>
            <a:off x="9921994" y="4926019"/>
            <a:ext cx="7237928" cy="6907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7735" tIns="67735" rIns="67735" bIns="67735" numCol="1" spcCol="38100" rtlCol="0" anchor="ctr">
            <a:spAutoFit/>
          </a:bodyPr>
          <a:lstStyle/>
          <a:p>
            <a:r>
              <a:rPr lang="es-ES" sz="1200" dirty="0"/>
              <a:t> GAVER, A. de, 1763. </a:t>
            </a:r>
            <a:r>
              <a:rPr lang="es-ES" sz="1200" i="1" dirty="0"/>
              <a:t>Mapa de la </a:t>
            </a:r>
            <a:r>
              <a:rPr lang="es-ES" sz="1200" i="1" dirty="0" err="1"/>
              <a:t>fron</a:t>
            </a:r>
            <a:r>
              <a:rPr lang="es-ES" sz="1200" i="1" dirty="0"/>
              <a:t>[tera de Portugal] con el terreno y poblaciones, </a:t>
            </a:r>
            <a:r>
              <a:rPr lang="es-ES" sz="1200" i="1" dirty="0" err="1"/>
              <a:t>quatro</a:t>
            </a:r>
            <a:r>
              <a:rPr lang="es-ES" sz="1200" i="1" dirty="0"/>
              <a:t> leguas </a:t>
            </a:r>
            <a:r>
              <a:rPr lang="es-ES" sz="1200" i="1" dirty="0" err="1"/>
              <a:t>asi</a:t>
            </a:r>
            <a:r>
              <a:rPr lang="es-ES" sz="1200" i="1" dirty="0"/>
              <a:t> adentro, confinando con las </a:t>
            </a:r>
            <a:r>
              <a:rPr lang="es-ES" sz="1200" i="1" dirty="0" err="1"/>
              <a:t>probincias</a:t>
            </a:r>
            <a:r>
              <a:rPr lang="es-ES" sz="1200" i="1" dirty="0"/>
              <a:t> de </a:t>
            </a:r>
            <a:r>
              <a:rPr lang="es-ES" sz="1200" i="1" dirty="0" err="1"/>
              <a:t>Abeira</a:t>
            </a:r>
            <a:r>
              <a:rPr lang="es-ES" sz="1200" i="1" dirty="0"/>
              <a:t>, y Tras los Montes en el reino de Portugal ... </a:t>
            </a:r>
            <a:r>
              <a:rPr lang="es-ES" sz="1200" dirty="0"/>
              <a:t>Disponible en: </a:t>
            </a:r>
            <a:r>
              <a:rPr lang="es-ES" sz="1200" dirty="0">
                <a:hlinkClick r:id="rId6"/>
              </a:rPr>
              <a:t>https://bibliotecavirtual.defensa.gob.es/BVMDefensa/es/consulta/registro.do?id=98668</a:t>
            </a:r>
            <a:r>
              <a:rPr lang="es-ES" sz="1200" dirty="0"/>
              <a:t> </a:t>
            </a: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298902A3-5860-C589-157C-ACE65CDB51F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3889" y="5651505"/>
            <a:ext cx="4854136" cy="3404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18057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Orígenes del actual Museo del Ejército"/>
          <p:cNvSpPr txBox="1">
            <a:spLocks noGrp="1"/>
          </p:cNvSpPr>
          <p:nvPr>
            <p:ph type="title"/>
          </p:nvPr>
        </p:nvSpPr>
        <p:spPr>
          <a:xfrm>
            <a:off x="677354" y="652372"/>
            <a:ext cx="13309102" cy="1625650"/>
          </a:xfrm>
          <a:prstGeom prst="rect">
            <a:avLst/>
          </a:prstGeom>
        </p:spPr>
        <p:txBody>
          <a:bodyPr>
            <a:noAutofit/>
          </a:bodyPr>
          <a:lstStyle>
            <a:lvl1pPr defTabSz="537463">
              <a:spcBef>
                <a:spcPts val="1400"/>
              </a:spcBef>
              <a:defRPr sz="6440"/>
            </a:lvl1pPr>
          </a:lstStyle>
          <a:p>
            <a:pPr algn="l"/>
            <a:r>
              <a:rPr lang="es-ES" sz="5334" dirty="0">
                <a:solidFill>
                  <a:srgbClr val="C00000"/>
                </a:solidFill>
              </a:rPr>
              <a:t>Cartografía itineraria de España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5B1FBBF-1029-2AA4-76FD-16DAFED35E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64256" y="769774"/>
            <a:ext cx="2387673" cy="1390845"/>
          </a:xfrm>
          <a:prstGeom prst="rect">
            <a:avLst/>
          </a:prstGeom>
        </p:spPr>
      </p:pic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5B3A2F2-17A5-858D-92CF-61EEF561FB2A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77354" y="2382591"/>
            <a:ext cx="9071953" cy="707050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ES" sz="2800" b="1" dirty="0"/>
              <a:t>3157</a:t>
            </a:r>
            <a:r>
              <a:rPr lang="es-ES" sz="2800" dirty="0"/>
              <a:t> unidades documentales, la totalidad de la cartografía itineraria que conserva el CGE</a:t>
            </a:r>
          </a:p>
          <a:p>
            <a:r>
              <a:rPr lang="es-ES" sz="2400" dirty="0"/>
              <a:t>Desde el primer tercio del XVIII hasta el primer tercio del XX aunque la mayoría son de la 2ª mitad del XIX</a:t>
            </a:r>
          </a:p>
          <a:p>
            <a:r>
              <a:rPr lang="es-ES" sz="2400" dirty="0"/>
              <a:t>Los itinerarios gráficos están formados por varias hojas, cada una abarca un terreno de unos 11 km y una zona de entre 2 y 4 km a lo ancho del camino</a:t>
            </a:r>
          </a:p>
          <a:p>
            <a:pPr lvl="1"/>
            <a:r>
              <a:rPr lang="es-ES" sz="2000" dirty="0"/>
              <a:t>Se indican las distancias en leguas o km, el número de habitantes y la distancia entre oblaciones</a:t>
            </a:r>
          </a:p>
          <a:p>
            <a:pPr lvl="1">
              <a:spcBef>
                <a:spcPts val="600"/>
              </a:spcBef>
            </a:pPr>
            <a:r>
              <a:rPr lang="es-ES" sz="2000" dirty="0"/>
              <a:t>Destaca la representación de los núcleos de población en los que están detalladas las calles principales y las vía de entrada y salida</a:t>
            </a:r>
          </a:p>
          <a:p>
            <a:pPr lvl="1">
              <a:spcBef>
                <a:spcPts val="600"/>
              </a:spcBef>
            </a:pPr>
            <a:r>
              <a:rPr lang="es-ES" sz="2000" dirty="0"/>
              <a:t>Primera representación cartográfica para un gran número de poblaciones españolas 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EC5ACC76-67BC-0489-6327-108ED506487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74333" y="2945540"/>
            <a:ext cx="3472982" cy="489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B30088C9-E09C-3CAD-DB0A-4962022FDF70}"/>
              </a:ext>
            </a:extLst>
          </p:cNvPr>
          <p:cNvSpPr txBox="1"/>
          <p:nvPr/>
        </p:nvSpPr>
        <p:spPr>
          <a:xfrm>
            <a:off x="9955369" y="8127177"/>
            <a:ext cx="7237928" cy="99856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7735" tIns="67735" rIns="67735" bIns="67735" numCol="1" spcCol="38100" rtlCol="0" anchor="ctr">
            <a:spAutoFit/>
          </a:bodyPr>
          <a:lstStyle/>
          <a:p>
            <a:r>
              <a:rPr lang="es-ES" sz="1400" dirty="0"/>
              <a:t> ESPAÑA EJÉRCITO DE TIERRA CUERPO DE ESTADO MAYOR, 1800. </a:t>
            </a:r>
            <a:r>
              <a:rPr lang="es-ES" sz="1400" i="1" dirty="0"/>
              <a:t>[Itinerario topográfico] de Albacete a Murcia [Dibujado por] Federico Fernandez San Román, Juan de Velasco y Fernández de la Cuesta, Julian </a:t>
            </a:r>
            <a:r>
              <a:rPr lang="es-ES" sz="1400" i="1" dirty="0" err="1"/>
              <a:t>Ribelles</a:t>
            </a:r>
            <a:r>
              <a:rPr lang="es-ES" sz="1400" i="1" dirty="0"/>
              <a:t> </a:t>
            </a:r>
            <a:r>
              <a:rPr lang="es-ES" sz="1400" i="1" dirty="0" err="1"/>
              <a:t>Vizurrum</a:t>
            </a:r>
            <a:r>
              <a:rPr lang="es-ES" sz="1400" i="1" dirty="0"/>
              <a:t> y Juan Buitrago</a:t>
            </a:r>
            <a:r>
              <a:rPr lang="es-ES" sz="1400" dirty="0"/>
              <a:t>. Disponible en: </a:t>
            </a:r>
            <a:r>
              <a:rPr lang="es-ES" sz="1400" dirty="0">
                <a:hlinkClick r:id="rId5"/>
              </a:rPr>
              <a:t>https://bibliotecavirtual.defensa.gob.es/BVMDefensa/es/consulta/registro.do?id=89108</a:t>
            </a:r>
            <a:r>
              <a:rPr lang="es-ES" sz="1400" dirty="0"/>
              <a:t> 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CC681E90-9FF6-0947-AE6F-D9BC356AAD0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6333" y="2945540"/>
            <a:ext cx="3468000" cy="48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183688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Orígenes del actual Museo del Ejército"/>
          <p:cNvSpPr txBox="1">
            <a:spLocks noGrp="1"/>
          </p:cNvSpPr>
          <p:nvPr>
            <p:ph type="title"/>
          </p:nvPr>
        </p:nvSpPr>
        <p:spPr>
          <a:xfrm>
            <a:off x="677354" y="652372"/>
            <a:ext cx="13309102" cy="1625650"/>
          </a:xfrm>
          <a:prstGeom prst="rect">
            <a:avLst/>
          </a:prstGeom>
        </p:spPr>
        <p:txBody>
          <a:bodyPr>
            <a:noAutofit/>
          </a:bodyPr>
          <a:lstStyle>
            <a:lvl1pPr defTabSz="537463">
              <a:spcBef>
                <a:spcPts val="1400"/>
              </a:spcBef>
              <a:defRPr sz="6440"/>
            </a:lvl1pPr>
          </a:lstStyle>
          <a:p>
            <a:pPr algn="l"/>
            <a:r>
              <a:rPr lang="es-ES" sz="5334" dirty="0">
                <a:solidFill>
                  <a:srgbClr val="C00000"/>
                </a:solidFill>
              </a:rPr>
              <a:t>Cartografía itineraria de España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5B1FBBF-1029-2AA4-76FD-16DAFED35E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64256" y="769774"/>
            <a:ext cx="2387673" cy="1390845"/>
          </a:xfrm>
          <a:prstGeom prst="rect">
            <a:avLst/>
          </a:prstGeom>
        </p:spPr>
      </p:pic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5B3A2F2-17A5-858D-92CF-61EEF561FB2A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77354" y="2382591"/>
            <a:ext cx="9071953" cy="7070501"/>
          </a:xfrm>
        </p:spPr>
        <p:txBody>
          <a:bodyPr>
            <a:noAutofit/>
          </a:bodyPr>
          <a:lstStyle/>
          <a:p>
            <a:r>
              <a:rPr lang="es-ES" sz="2400" dirty="0"/>
              <a:t>Las memorias descriptivas son de dos tipos </a:t>
            </a:r>
          </a:p>
          <a:p>
            <a:pPr lvl="1"/>
            <a:r>
              <a:rPr lang="es-ES" sz="2000" dirty="0"/>
              <a:t>En Círculo con todos los caminos que parten de una población</a:t>
            </a:r>
          </a:p>
          <a:p>
            <a:pPr lvl="1">
              <a:spcBef>
                <a:spcPts val="600"/>
              </a:spcBef>
            </a:pPr>
            <a:r>
              <a:rPr lang="es-ES" sz="2000" dirty="0"/>
              <a:t>De longitud, más detallados, indican lugar de origen u destino y reflejan vecindarios, pueblos o parajes notables, minutos de camino y horas que se tarda en recorrer</a:t>
            </a:r>
          </a:p>
          <a:p>
            <a:pPr lvl="1">
              <a:spcBef>
                <a:spcPts val="600"/>
              </a:spcBef>
            </a:pPr>
            <a:r>
              <a:rPr lang="es-ES" sz="2000" dirty="0"/>
              <a:t>Incluyen también la descripción topográfica del camino: tipo, estado, vegetación, recursos, ríos, puentes, capacidad de alojamiento, etc.</a:t>
            </a:r>
          </a:p>
          <a:p>
            <a:pPr lvl="1">
              <a:spcBef>
                <a:spcPts val="600"/>
              </a:spcBef>
            </a:pPr>
            <a:endParaRPr lang="es-ES" sz="2000" dirty="0"/>
          </a:p>
          <a:p>
            <a:pPr marL="0" indent="0">
              <a:spcBef>
                <a:spcPts val="600"/>
              </a:spcBef>
              <a:buNone/>
            </a:pPr>
            <a:r>
              <a:rPr lang="es-ES" sz="2400" dirty="0">
                <a:hlinkClick r:id="rId4"/>
              </a:rPr>
              <a:t>https://bibliotecavirtual.defensa.gob.es/BVMDefensa/itinerarios/es/micrositios/inicio.do</a:t>
            </a:r>
            <a:endParaRPr lang="es-ES" sz="2400" dirty="0"/>
          </a:p>
          <a:p>
            <a:pPr marL="0" indent="0">
              <a:spcBef>
                <a:spcPts val="600"/>
              </a:spcBef>
              <a:buNone/>
            </a:pPr>
            <a:endParaRPr lang="es-ES" sz="2000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600E1320-C4F4-F38E-8EFC-F50F7E5A37D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1272" y="2382591"/>
            <a:ext cx="4226122" cy="6097258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3C9ECD83-E8BA-4174-7358-9848156AC8F4}"/>
              </a:ext>
            </a:extLst>
          </p:cNvPr>
          <p:cNvSpPr txBox="1"/>
          <p:nvPr/>
        </p:nvSpPr>
        <p:spPr>
          <a:xfrm>
            <a:off x="9955369" y="8626462"/>
            <a:ext cx="7237928" cy="99856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7735" tIns="67735" rIns="67735" bIns="67735" numCol="1" spcCol="38100" rtlCol="0" anchor="ctr">
            <a:spAutoFit/>
          </a:bodyPr>
          <a:lstStyle/>
          <a:p>
            <a:r>
              <a:rPr lang="es-ES" sz="1400" dirty="0"/>
              <a:t> ESPAÑA EJÉRCITO DE TIERRA CUERPO DE ESTADO MAYOR, 1810. </a:t>
            </a:r>
            <a:r>
              <a:rPr lang="es-ES" sz="1400" i="1" dirty="0"/>
              <a:t>Camino carretero de Alburquerque a La Aliseda por el Puerto de los Nogues hasta que se une con el de San Vicente</a:t>
            </a:r>
            <a:r>
              <a:rPr lang="es-ES" sz="1400" dirty="0"/>
              <a:t>. Disponible en: </a:t>
            </a:r>
            <a:r>
              <a:rPr lang="es-ES" sz="1400" dirty="0">
                <a:hlinkClick r:id="rId6"/>
              </a:rPr>
              <a:t>https://bibliotecavirtual.defensa.gob.es/BVMDefensa/es/consulta/registro.do?id=1020033</a:t>
            </a:r>
            <a:r>
              <a:rPr lang="es-ES" sz="1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78398512"/>
      </p:ext>
    </p:extLst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New_Template4">
  <a:themeElements>
    <a:clrScheme name="New_Template4">
      <a:dk1>
        <a:srgbClr val="414141"/>
      </a:dk1>
      <a:lt1>
        <a:srgbClr val="004141"/>
      </a:lt1>
      <a:dk2>
        <a:srgbClr val="66635F"/>
      </a:dk2>
      <a:lt2>
        <a:srgbClr val="C9C3BA"/>
      </a:lt2>
      <a:accent1>
        <a:srgbClr val="738FAF"/>
      </a:accent1>
      <a:accent2>
        <a:srgbClr val="74B6A8"/>
      </a:accent2>
      <a:accent3>
        <a:srgbClr val="A0AA69"/>
      </a:accent3>
      <a:accent4>
        <a:srgbClr val="CBA968"/>
      </a:accent4>
      <a:accent5>
        <a:srgbClr val="D08A7A"/>
      </a:accent5>
      <a:accent6>
        <a:srgbClr val="9E95A9"/>
      </a:accent6>
      <a:hlink>
        <a:srgbClr val="0000FF"/>
      </a:hlink>
      <a:folHlink>
        <a:srgbClr val="FF00FF"/>
      </a:folHlink>
    </a:clrScheme>
    <a:fontScheme name="New_Template4">
      <a:majorFont>
        <a:latin typeface="Bodoni SvtyTwo ITC TT-Book"/>
        <a:ea typeface="Bodoni SvtyTwo ITC TT-Book"/>
        <a:cs typeface="Bodoni SvtyTwo ITC TT-Book"/>
      </a:majorFont>
      <a:minorFont>
        <a:latin typeface="Bodoni SvtyTwo ITC TT-Book"/>
        <a:ea typeface="Bodoni SvtyTwo ITC TT-Book"/>
        <a:cs typeface="Bodoni SvtyTwo ITC TT-Book"/>
      </a:minorFont>
    </a:fontScheme>
    <a:fmtScheme name="New_Templat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>
              <a:outerShdw blurRad="25400" dist="33948" dir="2700000" rotWithShape="0">
                <a:srgbClr val="3B3936"/>
              </a:outerShdw>
            </a:effectLst>
            <a:uFillTx/>
            <a:latin typeface="Palatino"/>
            <a:ea typeface="Palatino"/>
            <a:cs typeface="Palatino"/>
            <a:sym typeface="Palatin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414141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414141"/>
            </a:solidFill>
            <a:effectLst/>
            <a:uFillTx/>
            <a:latin typeface="Palatino"/>
            <a:ea typeface="Palatino"/>
            <a:cs typeface="Palatino"/>
            <a:sym typeface="Palatin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New_Template4">
  <a:themeElements>
    <a:clrScheme name="New_Template4">
      <a:dk1>
        <a:srgbClr val="000000"/>
      </a:dk1>
      <a:lt1>
        <a:srgbClr val="FFFFFF"/>
      </a:lt1>
      <a:dk2>
        <a:srgbClr val="66635F"/>
      </a:dk2>
      <a:lt2>
        <a:srgbClr val="C9C3BA"/>
      </a:lt2>
      <a:accent1>
        <a:srgbClr val="738FAF"/>
      </a:accent1>
      <a:accent2>
        <a:srgbClr val="74B6A8"/>
      </a:accent2>
      <a:accent3>
        <a:srgbClr val="A0AA69"/>
      </a:accent3>
      <a:accent4>
        <a:srgbClr val="CBA968"/>
      </a:accent4>
      <a:accent5>
        <a:srgbClr val="D08A7A"/>
      </a:accent5>
      <a:accent6>
        <a:srgbClr val="9E95A9"/>
      </a:accent6>
      <a:hlink>
        <a:srgbClr val="0000FF"/>
      </a:hlink>
      <a:folHlink>
        <a:srgbClr val="FF00FF"/>
      </a:folHlink>
    </a:clrScheme>
    <a:fontScheme name="New_Template4">
      <a:majorFont>
        <a:latin typeface="Bodoni SvtyTwo ITC TT-Book"/>
        <a:ea typeface="Bodoni SvtyTwo ITC TT-Book"/>
        <a:cs typeface="Bodoni SvtyTwo ITC TT-Book"/>
      </a:majorFont>
      <a:minorFont>
        <a:latin typeface="Bodoni SvtyTwo ITC TT-Book"/>
        <a:ea typeface="Bodoni SvtyTwo ITC TT-Book"/>
        <a:cs typeface="Bodoni SvtyTwo ITC TT-Book"/>
      </a:minorFont>
    </a:fontScheme>
    <a:fmtScheme name="New_Templat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>
              <a:outerShdw blurRad="25400" dist="33948" dir="2700000" rotWithShape="0">
                <a:srgbClr val="3B3936"/>
              </a:outerShdw>
            </a:effectLst>
            <a:uFillTx/>
            <a:latin typeface="Palatino"/>
            <a:ea typeface="Palatino"/>
            <a:cs typeface="Palatino"/>
            <a:sym typeface="Palatin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414141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414141"/>
            </a:solidFill>
            <a:effectLst/>
            <a:uFillTx/>
            <a:latin typeface="Palatino"/>
            <a:ea typeface="Palatino"/>
            <a:cs typeface="Palatino"/>
            <a:sym typeface="Palatin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E06F084CB3E94941B08C99B00740B340" ma:contentTypeVersion="15" ma:contentTypeDescription="Crear nuevo documento." ma:contentTypeScope="" ma:versionID="974e48f6f4f53ecfb479904476810395">
  <xsd:schema xmlns:xsd="http://www.w3.org/2001/XMLSchema" xmlns:xs="http://www.w3.org/2001/XMLSchema" xmlns:p="http://schemas.microsoft.com/office/2006/metadata/properties" xmlns:ns2="a752e01c-04bd-41f2-ac56-46c23207d599" xmlns:ns3="a197e62f-8909-4e64-a3f9-5eafc4c8ed3e" targetNamespace="http://schemas.microsoft.com/office/2006/metadata/properties" ma:root="true" ma:fieldsID="960ee476db9a37970fc286fd2743de62" ns2:_="" ns3:_="">
    <xsd:import namespace="a752e01c-04bd-41f2-ac56-46c23207d599"/>
    <xsd:import namespace="a197e62f-8909-4e64-a3f9-5eafc4c8ed3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52e01c-04bd-41f2-ac56-46c23207d59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9" nillable="true" ma:taxonomy="true" ma:internalName="lcf76f155ced4ddcb4097134ff3c332f" ma:taxonomyFieldName="MediaServiceImageTags" ma:displayName="Etiquetas de imagen" ma:readOnly="false" ma:fieldId="{5cf76f15-5ced-4ddc-b409-7134ff3c332f}" ma:taxonomyMulti="true" ma:sspId="8a698e60-3d8f-4b30-b92a-bdf31bd9d27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97e62f-8909-4e64-a3f9-5eafc4c8ed3e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fffeb9fe-6d78-4876-be11-70e21853d090}" ma:internalName="TaxCatchAll" ma:showField="CatchAllData" ma:web="a197e62f-8909-4e64-a3f9-5eafc4c8ed3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752e01c-04bd-41f2-ac56-46c23207d599">
      <Terms xmlns="http://schemas.microsoft.com/office/infopath/2007/PartnerControls"/>
    </lcf76f155ced4ddcb4097134ff3c332f>
    <TaxCatchAll xmlns="a197e62f-8909-4e64-a3f9-5eafc4c8ed3e" xsi:nil="true"/>
  </documentManagement>
</p:properties>
</file>

<file path=customXml/itemProps1.xml><?xml version="1.0" encoding="utf-8"?>
<ds:datastoreItem xmlns:ds="http://schemas.openxmlformats.org/officeDocument/2006/customXml" ds:itemID="{F7DD9621-B14A-41BD-AE04-E53DD91E121B}"/>
</file>

<file path=customXml/itemProps2.xml><?xml version="1.0" encoding="utf-8"?>
<ds:datastoreItem xmlns:ds="http://schemas.openxmlformats.org/officeDocument/2006/customXml" ds:itemID="{C870A760-D8BA-4EF5-B28D-BFB08C139408}"/>
</file>

<file path=customXml/itemProps3.xml><?xml version="1.0" encoding="utf-8"?>
<ds:datastoreItem xmlns:ds="http://schemas.openxmlformats.org/officeDocument/2006/customXml" ds:itemID="{850BE0B3-49C9-4B16-8882-8E21BC1E91A3}"/>
</file>

<file path=docProps/app.xml><?xml version="1.0" encoding="utf-8"?>
<Properties xmlns="http://schemas.openxmlformats.org/officeDocument/2006/extended-properties" xmlns:vt="http://schemas.openxmlformats.org/officeDocument/2006/docPropsVTypes">
  <TotalTime>1011</TotalTime>
  <Words>2161</Words>
  <Application>Microsoft Office PowerPoint</Application>
  <PresentationFormat>Personalizado</PresentationFormat>
  <Paragraphs>102</Paragraphs>
  <Slides>13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20" baseType="lpstr">
      <vt:lpstr>Bodoni SvtyTwo ITC TT-Book</vt:lpstr>
      <vt:lpstr>Calibri</vt:lpstr>
      <vt:lpstr>Helvetica</vt:lpstr>
      <vt:lpstr>Helvetica Neue</vt:lpstr>
      <vt:lpstr>Palatino</vt:lpstr>
      <vt:lpstr>Zapf Dingbats</vt:lpstr>
      <vt:lpstr>New_Template4</vt:lpstr>
      <vt:lpstr>Cartografía histórica del Ministerio de Defensa: los mapas y planos de los ingenieros militares y del Cuerpo de Estado Mayor</vt:lpstr>
      <vt:lpstr>La cartografía histórica en la BVD</vt:lpstr>
      <vt:lpstr>Los ingenieros militares en los siglos XVI y XVII</vt:lpstr>
      <vt:lpstr>El Cuerpo de Ingenieros Militares (1711)</vt:lpstr>
      <vt:lpstr>El Cuerpo de Estado Mayor del Ejército (1810)</vt:lpstr>
      <vt:lpstr>Cartografía de la Guerra de la Independencia</vt:lpstr>
      <vt:lpstr>Cartografía de la frontera hispano-portuguesa</vt:lpstr>
      <vt:lpstr>Cartografía itineraria de España</vt:lpstr>
      <vt:lpstr>Cartografía itineraria de España</vt:lpstr>
      <vt:lpstr>Cartografía itineraria de América, Filipinas, Europa y África</vt:lpstr>
      <vt:lpstr>El campo atrincherado de Jaca (1894-1901)</vt:lpstr>
      <vt:lpstr>Conclusiones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Donaciones y legados en Museos de Defensa</dc:title>
  <dc:creator>GARCIA MORENO M  MARGARITA</dc:creator>
  <cp:lastModifiedBy>DOMINGUEZ SANCHEZ ENCARNACION PILAR</cp:lastModifiedBy>
  <cp:revision>84</cp:revision>
  <cp:lastPrinted>2021-06-07T15:08:51Z</cp:lastPrinted>
  <dcterms:modified xsi:type="dcterms:W3CDTF">2026-04-13T11:35:59Z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0x010100E06F084CB3E94941B08C99B00740B340</vt:lpwstr>
  </property>
</Properties>
</file>