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85" r:id="rId2"/>
    <p:sldId id="286" r:id="rId3"/>
    <p:sldId id="264" r:id="rId4"/>
    <p:sldId id="271" r:id="rId5"/>
    <p:sldId id="265" r:id="rId6"/>
    <p:sldId id="259" r:id="rId7"/>
    <p:sldId id="277" r:id="rId8"/>
    <p:sldId id="279" r:id="rId9"/>
    <p:sldId id="272" r:id="rId10"/>
    <p:sldId id="284" r:id="rId11"/>
    <p:sldId id="273" r:id="rId12"/>
    <p:sldId id="280" r:id="rId13"/>
    <p:sldId id="283" r:id="rId14"/>
    <p:sldId id="268" r:id="rId15"/>
    <p:sldId id="269" r:id="rId16"/>
  </p:sldIdLst>
  <p:sldSz cx="12192000" cy="6858000"/>
  <p:notesSz cx="9926638" cy="67976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86B5"/>
    <a:srgbClr val="38967B"/>
    <a:srgbClr val="BFDDD1"/>
    <a:srgbClr val="84B338"/>
    <a:srgbClr val="C9E7DB"/>
    <a:srgbClr val="1C8FA1"/>
    <a:srgbClr val="281D51"/>
    <a:srgbClr val="A2D6A8"/>
    <a:srgbClr val="FFAB61"/>
    <a:srgbClr val="BC55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835"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256E144F-A42D-434B-95F7-A08B0A6260E2}" type="datetimeFigureOut">
              <a:rPr lang="es-ES" smtClean="0"/>
              <a:t>08/11/2019</a:t>
            </a:fld>
            <a:endParaRPr lang="es-ES"/>
          </a:p>
        </p:txBody>
      </p:sp>
      <p:sp>
        <p:nvSpPr>
          <p:cNvPr id="4" name="Marcador de pie de página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2E3E6675-0B90-448D-B6F8-F6119D12B537}" type="slidenum">
              <a:rPr lang="es-ES" smtClean="0"/>
              <a:t>‹Nº›</a:t>
            </a:fld>
            <a:endParaRPr lang="es-ES"/>
          </a:p>
        </p:txBody>
      </p:sp>
    </p:spTree>
    <p:extLst>
      <p:ext uri="{BB962C8B-B14F-4D97-AF65-F5344CB8AC3E}">
        <p14:creationId xmlns:p14="http://schemas.microsoft.com/office/powerpoint/2010/main" val="2112088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BBC0FEFE-A6E4-4F0B-838F-A0BDCD2B9814}" type="datetimeFigureOut">
              <a:rPr lang="es-ES" smtClean="0"/>
              <a:t>08/11/2019</a:t>
            </a:fld>
            <a:endParaRPr lang="es-ES" dirty="0"/>
          </a:p>
        </p:txBody>
      </p:sp>
      <p:sp>
        <p:nvSpPr>
          <p:cNvPr id="4" name="Marcador de imagen de diapositiva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788AFA07-C334-42D2-BD2F-AF8A60C429E0}" type="slidenum">
              <a:rPr lang="es-ES" smtClean="0"/>
              <a:t>‹Nº›</a:t>
            </a:fld>
            <a:endParaRPr lang="es-ES" dirty="0"/>
          </a:p>
        </p:txBody>
      </p:sp>
    </p:spTree>
    <p:extLst>
      <p:ext uri="{BB962C8B-B14F-4D97-AF65-F5344CB8AC3E}">
        <p14:creationId xmlns:p14="http://schemas.microsoft.com/office/powerpoint/2010/main" val="3444059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992664" y="3228896"/>
            <a:ext cx="7941310" cy="3058954"/>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1164580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992664" y="3228896"/>
            <a:ext cx="7941310" cy="3058954"/>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301470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992664" y="3228896"/>
            <a:ext cx="7941310" cy="3058954"/>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905003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AFA07-C334-42D2-BD2F-AF8A60C429E0}" type="slidenum">
              <a:rPr lang="es-ES" smtClean="0"/>
              <a:t>8</a:t>
            </a:fld>
            <a:endParaRPr lang="es-ES" dirty="0"/>
          </a:p>
        </p:txBody>
      </p:sp>
    </p:spTree>
    <p:extLst>
      <p:ext uri="{BB962C8B-B14F-4D97-AF65-F5344CB8AC3E}">
        <p14:creationId xmlns:p14="http://schemas.microsoft.com/office/powerpoint/2010/main" val="805682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204f3d141c_0_47:notes"/>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Google Shape;255;g204f3d141c_0_47:notes"/>
          <p:cNvSpPr txBox="1">
            <a:spLocks noGrp="1"/>
          </p:cNvSpPr>
          <p:nvPr>
            <p:ph type="body" idx="1"/>
          </p:nvPr>
        </p:nvSpPr>
        <p:spPr>
          <a:xfrm>
            <a:off x="992664" y="3228896"/>
            <a:ext cx="7941310" cy="3058954"/>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219413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992664" y="3228896"/>
            <a:ext cx="7941310" cy="3058954"/>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189664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125145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126957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2160026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Shape 1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dirty="0"/>
          </a:p>
        </p:txBody>
      </p:sp>
    </p:spTree>
    <p:extLst>
      <p:ext uri="{BB962C8B-B14F-4D97-AF65-F5344CB8AC3E}">
        <p14:creationId xmlns:p14="http://schemas.microsoft.com/office/powerpoint/2010/main" val="1260671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773077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1275763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4258369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3194124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1598316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4015297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3139552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1765390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3D8C96C-6395-405B-BE95-A8A89D4E0000}" type="datetimeFigureOut">
              <a:rPr lang="es-ES" smtClean="0"/>
              <a:t>08/11/2019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2024A415-903D-44A1-9700-CC82D32BFD91}" type="slidenum">
              <a:rPr lang="es-ES" smtClean="0"/>
              <a:t>‹Nº›</a:t>
            </a:fld>
            <a:endParaRPr lang="es-ES" dirty="0"/>
          </a:p>
        </p:txBody>
      </p:sp>
    </p:spTree>
    <p:extLst>
      <p:ext uri="{BB962C8B-B14F-4D97-AF65-F5344CB8AC3E}">
        <p14:creationId xmlns:p14="http://schemas.microsoft.com/office/powerpoint/2010/main" val="1238406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8C96C-6395-405B-BE95-A8A89D4E0000}" type="datetimeFigureOut">
              <a:rPr lang="es-ES" smtClean="0"/>
              <a:t>08/11/2019</a:t>
            </a:fld>
            <a:endParaRPr lang="es-ES"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24A415-903D-44A1-9700-CC82D32BFD91}" type="slidenum">
              <a:rPr lang="es-ES" smtClean="0"/>
              <a:t>‹Nº›</a:t>
            </a:fld>
            <a:endParaRPr lang="es-ES" dirty="0"/>
          </a:p>
        </p:txBody>
      </p:sp>
    </p:spTree>
    <p:extLst>
      <p:ext uri="{BB962C8B-B14F-4D97-AF65-F5344CB8AC3E}">
        <p14:creationId xmlns:p14="http://schemas.microsoft.com/office/powerpoint/2010/main" val="3463719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s://bit.ly/2XdaLBC"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s://bit.ly/29thtOL" TargetMode="External"/><Relationship Id="rId7" Type="http://schemas.openxmlformats.org/officeDocument/2006/relationships/image" Target="../media/image21.jpeg"/><Relationship Id="rId2" Type="http://schemas.openxmlformats.org/officeDocument/2006/relationships/hyperlink" Target="https://www.tragamovil.es/puntos-de-recogida-tragamovil/" TargetMode="External"/><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hyperlink" Target="https://bit.ly/2kFhupX" TargetMode="External"/><Relationship Id="rId4" Type="http://schemas.openxmlformats.org/officeDocument/2006/relationships/hyperlink" Target="https://bit.ly/2ktOHoa" TargetMode="External"/><Relationship Id="rId9" Type="http://schemas.openxmlformats.org/officeDocument/2006/relationships/hyperlink" Target="https://www.oxfamintermon.org/es/recicla-tu-movi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tragamovil.es/reciclar-con-tragamovil/" TargetMode="External"/><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hyperlink" Target="http://www.recuintec.com/" TargetMode="External"/><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s://www.tragamovil.es/los-raees/que-son-los-raees/" TargetMode="External"/><Relationship Id="rId11" Type="http://schemas.openxmlformats.org/officeDocument/2006/relationships/hyperlink" Target="https://www.raeeandalucia.es/conecta/toma-conciencia" TargetMode="External"/><Relationship Id="rId5" Type="http://schemas.openxmlformats.org/officeDocument/2006/relationships/hyperlink" Target="https://www.es.amnesty.org/actua/recicla-tu-movil" TargetMode="External"/><Relationship Id="rId10" Type="http://schemas.openxmlformats.org/officeDocument/2006/relationships/hyperlink" Target="https://www.ecotic.es/" TargetMode="External"/><Relationship Id="rId4" Type="http://schemas.openxmlformats.org/officeDocument/2006/relationships/image" Target="../media/image28.png"/><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hyperlink" Target="raeeandalucia.es" TargetMode="Externa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image" Target="../media/image13.png"/><Relationship Id="rId7" Type="http://schemas.openxmlformats.org/officeDocument/2006/relationships/image" Target="../media/image16.gif"/><Relationship Id="rId2" Type="http://schemas.openxmlformats.org/officeDocument/2006/relationships/hyperlink" Target="http://www.boe.es/diario_boe/txt.php?id=BOE-A-2015-1762" TargetMode="External"/><Relationship Id="rId1" Type="http://schemas.openxmlformats.org/officeDocument/2006/relationships/slideLayout" Target="../slideLayouts/slideLayout1.xml"/><Relationship Id="rId6" Type="http://schemas.openxmlformats.org/officeDocument/2006/relationships/image" Target="../media/image15.gif"/><Relationship Id="rId5" Type="http://schemas.openxmlformats.org/officeDocument/2006/relationships/image" Target="../media/image14.gif"/><Relationship Id="rId10" Type="http://schemas.openxmlformats.org/officeDocument/2006/relationships/image" Target="../media/image19.gif"/><Relationship Id="rId4" Type="http://schemas.openxmlformats.org/officeDocument/2006/relationships/hyperlink" Target="http://www.ofiraee.es/" TargetMode="External"/><Relationship Id="rId9"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6" y="0"/>
            <a:ext cx="12187369" cy="6858000"/>
          </a:xfrm>
          <a:prstGeom prst="rect">
            <a:avLst/>
          </a:prstGeom>
        </p:spPr>
      </p:pic>
      <p:sp>
        <p:nvSpPr>
          <p:cNvPr id="8" name="Rectangle 103"/>
          <p:cNvSpPr/>
          <p:nvPr/>
        </p:nvSpPr>
        <p:spPr>
          <a:xfrm>
            <a:off x="4337899" y="1462774"/>
            <a:ext cx="6471075" cy="1281007"/>
          </a:xfrm>
          <a:prstGeom prst="rect">
            <a:avLst/>
          </a:prstGeom>
          <a:ln>
            <a:noFill/>
          </a:ln>
        </p:spPr>
        <p:txBody>
          <a:bodyPr vert="horz" lIns="0" tIns="0" rIns="0" bIns="0" rtlCol="0">
            <a:noAutofit/>
          </a:bodyPr>
          <a:lstStyle/>
          <a:p>
            <a:pPr>
              <a:lnSpc>
                <a:spcPct val="107000"/>
              </a:lnSpc>
              <a:spcAft>
                <a:spcPts val="1067"/>
              </a:spcAft>
            </a:pPr>
            <a:r>
              <a:rPr lang="es-ES" sz="6267"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467" dirty="0">
              <a:solidFill>
                <a:srgbClr val="000000"/>
              </a:solidFill>
              <a:latin typeface="Calibri" panose="020F0502020204030204" pitchFamily="34" charset="0"/>
              <a:ea typeface="Calibri" panose="020F0502020204030204" pitchFamily="34" charset="0"/>
            </a:endParaRPr>
          </a:p>
        </p:txBody>
      </p:sp>
      <p:sp>
        <p:nvSpPr>
          <p:cNvPr id="9" name="Rectangle 101"/>
          <p:cNvSpPr/>
          <p:nvPr/>
        </p:nvSpPr>
        <p:spPr>
          <a:xfrm>
            <a:off x="4990187" y="610974"/>
            <a:ext cx="6723380" cy="1281007"/>
          </a:xfrm>
          <a:prstGeom prst="rect">
            <a:avLst/>
          </a:prstGeom>
          <a:ln>
            <a:noFill/>
          </a:ln>
        </p:spPr>
        <p:txBody>
          <a:bodyPr vert="horz" lIns="0" tIns="0" rIns="0" bIns="0" rtlCol="0">
            <a:noAutofit/>
          </a:bodyPr>
          <a:lstStyle/>
          <a:p>
            <a:pPr>
              <a:lnSpc>
                <a:spcPct val="107000"/>
              </a:lnSpc>
              <a:spcAft>
                <a:spcPts val="1067"/>
              </a:spcAft>
            </a:pPr>
            <a:r>
              <a:rPr lang="es-ES" sz="6267"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467" dirty="0">
              <a:solidFill>
                <a:srgbClr val="000000"/>
              </a:solidFill>
              <a:latin typeface="Calibri" panose="020F0502020204030204" pitchFamily="34" charset="0"/>
              <a:ea typeface="Calibri" panose="020F0502020204030204" pitchFamily="34" charset="0"/>
            </a:endParaRPr>
          </a:p>
        </p:txBody>
      </p:sp>
      <p:sp>
        <p:nvSpPr>
          <p:cNvPr id="10" name="Rectangle 105"/>
          <p:cNvSpPr/>
          <p:nvPr/>
        </p:nvSpPr>
        <p:spPr>
          <a:xfrm rot="16200001">
            <a:off x="10306842" y="805337"/>
            <a:ext cx="2397956" cy="1314873"/>
          </a:xfrm>
          <a:prstGeom prst="rect">
            <a:avLst/>
          </a:prstGeom>
          <a:ln>
            <a:noFill/>
          </a:ln>
        </p:spPr>
        <p:txBody>
          <a:bodyPr vert="horz" lIns="0" tIns="0" rIns="0" bIns="0" rtlCol="0">
            <a:noAutofit/>
          </a:bodyPr>
          <a:lstStyle/>
          <a:p>
            <a:pPr>
              <a:lnSpc>
                <a:spcPct val="107000"/>
              </a:lnSpc>
              <a:spcAft>
                <a:spcPts val="1067"/>
              </a:spcAft>
            </a:pPr>
            <a:r>
              <a:rPr lang="es-ES" sz="64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467"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10782111" y="651747"/>
            <a:ext cx="93133" cy="1714500"/>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2400"/>
          </a:p>
        </p:txBody>
      </p:sp>
      <p:sp>
        <p:nvSpPr>
          <p:cNvPr id="12" name="Rectangle 104"/>
          <p:cNvSpPr/>
          <p:nvPr/>
        </p:nvSpPr>
        <p:spPr>
          <a:xfrm>
            <a:off x="7749912" y="2469272"/>
            <a:ext cx="3020907" cy="867833"/>
          </a:xfrm>
          <a:prstGeom prst="rect">
            <a:avLst/>
          </a:prstGeom>
          <a:ln>
            <a:noFill/>
          </a:ln>
        </p:spPr>
        <p:txBody>
          <a:bodyPr vert="horz" lIns="0" tIns="0" rIns="0" bIns="0" rtlCol="0">
            <a:noAutofit/>
          </a:bodyPr>
          <a:lstStyle/>
          <a:p>
            <a:pPr>
              <a:lnSpc>
                <a:spcPct val="107000"/>
              </a:lnSpc>
              <a:spcAft>
                <a:spcPts val="1067"/>
              </a:spcAft>
            </a:pPr>
            <a:r>
              <a:rPr lang="es-ES" sz="5467"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467" dirty="0">
              <a:solidFill>
                <a:srgbClr val="000000"/>
              </a:solidFill>
              <a:latin typeface="Calibri" panose="020F0502020204030204" pitchFamily="34" charset="0"/>
              <a:ea typeface="Calibri" panose="020F0502020204030204" pitchFamily="34" charset="0"/>
            </a:endParaRPr>
          </a:p>
        </p:txBody>
      </p:sp>
      <p:sp>
        <p:nvSpPr>
          <p:cNvPr id="13" name="Rectangle 99"/>
          <p:cNvSpPr/>
          <p:nvPr/>
        </p:nvSpPr>
        <p:spPr>
          <a:xfrm>
            <a:off x="4728229" y="3800721"/>
            <a:ext cx="7435028" cy="1444199"/>
          </a:xfrm>
          <a:prstGeom prst="rect">
            <a:avLst/>
          </a:prstGeom>
          <a:ln>
            <a:noFill/>
          </a:ln>
        </p:spPr>
        <p:txBody>
          <a:bodyPr vert="horz" lIns="0" tIns="0" rIns="0" bIns="0" rtlCol="0">
            <a:noAutofit/>
          </a:bodyPr>
          <a:lstStyle/>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2000" dirty="0">
              <a:solidFill>
                <a:srgbClr val="000000"/>
              </a:solidFill>
              <a:latin typeface="Bliss Pro" panose="02000506050000020004" pitchFamily="50" charset="0"/>
              <a:ea typeface="Calibri" panose="020F0502020204030204" pitchFamily="34" charset="0"/>
            </a:endParaRPr>
          </a:p>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2000" dirty="0" smtClean="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2000" dirty="0">
              <a:solidFill>
                <a:srgbClr val="000000"/>
              </a:solidFill>
              <a:latin typeface="Bliss Pro" panose="02000506050000020004" pitchFamily="50" charset="0"/>
              <a:ea typeface="Calibri" panose="020F0502020204030204" pitchFamily="34" charset="0"/>
            </a:endParaRPr>
          </a:p>
          <a:p>
            <a:pPr marL="147316" marR="847" indent="-8466" algn="ctr">
              <a:lnSpc>
                <a:spcPct val="150000"/>
              </a:lnSpc>
              <a:spcBef>
                <a:spcPts val="300"/>
              </a:spcBef>
              <a:spcAft>
                <a:spcPts val="300"/>
              </a:spcAft>
            </a:pPr>
            <a:r>
              <a:rPr lang="es-ES" sz="1400" kern="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Seguridad: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4.4.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Protección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del entorno:</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a:r>
            <a:b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400" kern="0" dirty="0">
                <a:solidFill>
                  <a:srgbClr val="1A1A1A"/>
                </a:solidFill>
                <a:latin typeface="Bliss Pro" panose="02000506050000020004" pitchFamily="50" charset="0"/>
                <a:ea typeface="Arial" panose="020B0604020202020204" pitchFamily="34" charset="0"/>
                <a:cs typeface="Candara" panose="020E0502030303020204" pitchFamily="34" charset="0"/>
              </a:rPr>
              <a:t>2</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Reciclaje de dispositivos y huella medioambiental</a:t>
            </a:r>
            <a:endParaRPr lang="es-ES" sz="1400" kern="0" dirty="0">
              <a:solidFill>
                <a:srgbClr val="1A1A1A"/>
              </a:solidFill>
              <a:latin typeface="Bliss Pro" panose="02000506050000020004" pitchFamily="50" charset="0"/>
              <a:ea typeface="Arial" panose="020B0604020202020204" pitchFamily="34" charset="0"/>
              <a:cs typeface="Candara" panose="020E050203030302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608" y="5551075"/>
            <a:ext cx="5147393" cy="654820"/>
          </a:xfrm>
          <a:prstGeom prst="rect">
            <a:avLst/>
          </a:prstGeom>
        </p:spPr>
      </p:pic>
    </p:spTree>
    <p:extLst>
      <p:ext uri="{BB962C8B-B14F-4D97-AF65-F5344CB8AC3E}">
        <p14:creationId xmlns:p14="http://schemas.microsoft.com/office/powerpoint/2010/main" val="2492279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ES" sz="3200" b="1" dirty="0">
                <a:solidFill>
                  <a:schemeClr val="bg1"/>
                </a:solidFill>
                <a:latin typeface="Franklin Gothic"/>
                <a:ea typeface="Franklin Gothic"/>
                <a:cs typeface="Franklin Gothic"/>
                <a:sym typeface="Franklin Gothic"/>
              </a:rPr>
              <a:t>¿DÓNDE ENTREGAR LOS RAEE?</a:t>
            </a:r>
          </a:p>
        </p:txBody>
      </p:sp>
      <p:sp>
        <p:nvSpPr>
          <p:cNvPr id="9" name="7 CuadroTexto"/>
          <p:cNvSpPr txBox="1"/>
          <p:nvPr/>
        </p:nvSpPr>
        <p:spPr>
          <a:xfrm>
            <a:off x="1107070" y="6694651"/>
            <a:ext cx="10400145" cy="1200329"/>
          </a:xfrm>
          <a:prstGeom prst="rect">
            <a:avLst/>
          </a:prstGeom>
          <a:noFill/>
        </p:spPr>
        <p:txBody>
          <a:bodyPr wrap="square" rtlCol="0">
            <a:spAutoFit/>
          </a:bodyPr>
          <a:lstStyle/>
          <a:p>
            <a:r>
              <a:rPr lang="es-ES" dirty="0">
                <a:latin typeface="Cambria" panose="02040503050406030204" pitchFamily="18" charset="0"/>
                <a:ea typeface="Cambria" panose="02040503050406030204" pitchFamily="18" charset="0"/>
              </a:rPr>
              <a:t>                                                                                                                                                                                                                       </a:t>
            </a:r>
          </a:p>
          <a:p>
            <a:endParaRPr lang="es-ES" dirty="0">
              <a:latin typeface="Cambria" panose="02040503050406030204" pitchFamily="18" charset="0"/>
              <a:ea typeface="Cambria" panose="02040503050406030204" pitchFamily="18" charset="0"/>
            </a:endParaRPr>
          </a:p>
          <a:p>
            <a:endParaRPr lang="es-ES" dirty="0">
              <a:latin typeface="Cambria" panose="02040503050406030204" pitchFamily="18" charset="0"/>
              <a:ea typeface="Cambria" panose="02040503050406030204" pitchFamily="18" charset="0"/>
            </a:endParaRPr>
          </a:p>
          <a:p>
            <a:endParaRPr lang="es-ES" dirty="0">
              <a:latin typeface="Cambria" panose="02040503050406030204" pitchFamily="18" charset="0"/>
              <a:ea typeface="Cambria" panose="02040503050406030204" pitchFamily="18" charset="0"/>
            </a:endParaRPr>
          </a:p>
        </p:txBody>
      </p:sp>
      <p:sp>
        <p:nvSpPr>
          <p:cNvPr id="10" name="CuadroTexto 9"/>
          <p:cNvSpPr txBox="1"/>
          <p:nvPr/>
        </p:nvSpPr>
        <p:spPr>
          <a:xfrm>
            <a:off x="426720" y="6197989"/>
            <a:ext cx="11283696" cy="584775"/>
          </a:xfrm>
          <a:prstGeom prst="rect">
            <a:avLst/>
          </a:prstGeom>
          <a:solidFill>
            <a:srgbClr val="BFDDD1"/>
          </a:solidFill>
          <a:ln>
            <a:noFill/>
          </a:ln>
        </p:spPr>
        <p:txBody>
          <a:bodyPr wrap="square" rtlCol="0" anchor="ctr">
            <a:spAutoFit/>
          </a:bodyPr>
          <a:lstStyle/>
          <a:p>
            <a:pPr algn="ctr"/>
            <a:r>
              <a:rPr lang="es-ES" sz="1600" b="1" dirty="0" smtClean="0">
                <a:latin typeface="Franklin Gothic"/>
              </a:rPr>
              <a:t>Los </a:t>
            </a:r>
            <a:r>
              <a:rPr lang="es-ES" sz="1600" b="1" dirty="0">
                <a:latin typeface="Franklin Gothic"/>
              </a:rPr>
              <a:t>consumidores no debemos tirar nuestros residuos electrónicos a la bolsa de basura del hogar ni a los contenedores de los residuos domésticos generales (el gris, amarillo, verde o azul</a:t>
            </a:r>
            <a:r>
              <a:rPr lang="es-ES" sz="1600" b="1" dirty="0" smtClean="0">
                <a:latin typeface="Franklin Gothic"/>
              </a:rPr>
              <a:t>).</a:t>
            </a:r>
            <a:endParaRPr lang="es-ES" sz="1600" b="1" dirty="0">
              <a:latin typeface="Franklin Gothic"/>
            </a:endParaRPr>
          </a:p>
        </p:txBody>
      </p:sp>
      <p:sp>
        <p:nvSpPr>
          <p:cNvPr id="7" name="Flecha derecha 6"/>
          <p:cNvSpPr/>
          <p:nvPr/>
        </p:nvSpPr>
        <p:spPr>
          <a:xfrm>
            <a:off x="657994" y="1575093"/>
            <a:ext cx="449076" cy="237038"/>
          </a:xfrm>
          <a:prstGeom prst="rightArrow">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Flecha derecha 7"/>
          <p:cNvSpPr/>
          <p:nvPr/>
        </p:nvSpPr>
        <p:spPr>
          <a:xfrm>
            <a:off x="657994" y="3105006"/>
            <a:ext cx="449076" cy="237038"/>
          </a:xfrm>
          <a:prstGeom prst="rightArrow">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 name="Rectángulo redondeado 1"/>
          <p:cNvSpPr/>
          <p:nvPr/>
        </p:nvSpPr>
        <p:spPr>
          <a:xfrm>
            <a:off x="1253336" y="1615567"/>
            <a:ext cx="4045527" cy="284817"/>
          </a:xfrm>
          <a:prstGeom prst="roundRect">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Punto limpio o ecoparque de tu localidad</a:t>
            </a:r>
          </a:p>
        </p:txBody>
      </p:sp>
      <p:sp>
        <p:nvSpPr>
          <p:cNvPr id="12" name="Rectángulo 11"/>
          <p:cNvSpPr/>
          <p:nvPr/>
        </p:nvSpPr>
        <p:spPr>
          <a:xfrm>
            <a:off x="1154622" y="1438787"/>
            <a:ext cx="9896700" cy="1446550"/>
          </a:xfrm>
          <a:prstGeom prst="rect">
            <a:avLst/>
          </a:prstGeom>
        </p:spPr>
        <p:txBody>
          <a:bodyPr wrap="square">
            <a:spAutoFit/>
          </a:bodyPr>
          <a:lstStyle/>
          <a:p>
            <a:r>
              <a:rPr lang="es-ES" dirty="0">
                <a:latin typeface="Cambria" panose="02040503050406030204" pitchFamily="18" charset="0"/>
                <a:ea typeface="Cambria" panose="02040503050406030204" pitchFamily="18" charset="0"/>
              </a:rPr>
              <a:t>                                                                                         </a:t>
            </a:r>
          </a:p>
          <a:p>
            <a:endParaRPr lang="es-ES" sz="1600" dirty="0">
              <a:latin typeface="Cambria" panose="02040503050406030204" pitchFamily="18" charset="0"/>
              <a:ea typeface="Cambria" panose="02040503050406030204" pitchFamily="18" charset="0"/>
            </a:endParaRPr>
          </a:p>
          <a:p>
            <a:pPr algn="just"/>
            <a:r>
              <a:rPr lang="es-ES" dirty="0">
                <a:latin typeface="Cambria" panose="02040503050406030204" pitchFamily="18" charset="0"/>
                <a:ea typeface="Cambria" panose="02040503050406030204" pitchFamily="18" charset="0"/>
              </a:rPr>
              <a:t>En España hay casi 2.000 puntos limpios, entre fijos (la gran mayoría) y móviles, por lo general gestionados por los ayuntamientos. Puedes localizarlos en este buscador de la </a:t>
            </a:r>
            <a:r>
              <a:rPr lang="es-ES" dirty="0">
                <a:latin typeface="Cambria" panose="02040503050406030204" pitchFamily="18" charset="0"/>
                <a:ea typeface="Cambria" panose="02040503050406030204" pitchFamily="18" charset="0"/>
                <a:hlinkClick r:id="rId2"/>
              </a:rPr>
              <a:t>OCU</a:t>
            </a:r>
            <a:r>
              <a:rPr lang="es-ES" dirty="0">
                <a:latin typeface="Cambria" panose="02040503050406030204" pitchFamily="18" charset="0"/>
                <a:ea typeface="Cambria" panose="02040503050406030204" pitchFamily="18" charset="0"/>
              </a:rPr>
              <a:t> o directamente en Google Maps tecleando “punto limpio”</a:t>
            </a:r>
          </a:p>
        </p:txBody>
      </p:sp>
      <p:sp>
        <p:nvSpPr>
          <p:cNvPr id="14" name="Rectángulo redondeado 13"/>
          <p:cNvSpPr/>
          <p:nvPr/>
        </p:nvSpPr>
        <p:spPr>
          <a:xfrm>
            <a:off x="1230006" y="3057227"/>
            <a:ext cx="4502721" cy="284817"/>
          </a:xfrm>
          <a:prstGeom prst="roundRect">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solidFill>
                  <a:schemeClr val="tx1"/>
                </a:solidFill>
              </a:rPr>
              <a:t>Comercios de venta de aparatos electrónicos: </a:t>
            </a:r>
          </a:p>
        </p:txBody>
      </p:sp>
      <p:sp>
        <p:nvSpPr>
          <p:cNvPr id="16" name="Rectángulo 15"/>
          <p:cNvSpPr/>
          <p:nvPr/>
        </p:nvSpPr>
        <p:spPr>
          <a:xfrm>
            <a:off x="1236122" y="2808083"/>
            <a:ext cx="9815201" cy="2000548"/>
          </a:xfrm>
          <a:prstGeom prst="rect">
            <a:avLst/>
          </a:prstGeom>
        </p:spPr>
        <p:txBody>
          <a:bodyPr wrap="square">
            <a:spAutoFit/>
          </a:bodyPr>
          <a:lstStyle/>
          <a:p>
            <a:r>
              <a:rPr lang="es-ES" dirty="0">
                <a:latin typeface="Cambria" panose="02040503050406030204" pitchFamily="18" charset="0"/>
                <a:ea typeface="Cambria" panose="02040503050406030204" pitchFamily="18" charset="0"/>
              </a:rPr>
              <a:t>                                                                                 </a:t>
            </a:r>
            <a:r>
              <a:rPr lang="es-ES" sz="1600" dirty="0">
                <a:latin typeface="Cambria" panose="02040503050406030204" pitchFamily="18" charset="0"/>
                <a:ea typeface="Cambria" panose="02040503050406030204" pitchFamily="18" charset="0"/>
              </a:rPr>
              <a:t>      </a:t>
            </a:r>
          </a:p>
          <a:p>
            <a:endParaRPr lang="es-ES" sz="1600" dirty="0">
              <a:latin typeface="Cambria" panose="02040503050406030204" pitchFamily="18" charset="0"/>
              <a:ea typeface="Cambria" panose="02040503050406030204" pitchFamily="18" charset="0"/>
            </a:endParaRPr>
          </a:p>
          <a:p>
            <a:r>
              <a:rPr lang="es-ES" dirty="0">
                <a:latin typeface="Cambria" panose="02040503050406030204" pitchFamily="18" charset="0"/>
                <a:ea typeface="Cambria" panose="02040503050406030204" pitchFamily="18" charset="0"/>
              </a:rPr>
              <a:t>Los usuarios también pueden dejar en la tienda su viejo dispositivo cuando compran uno nuevo o si el aparato es de grandes dimensiones, exigir la retirada del mismo en el domicilio, equivalente al que se compra. Es lo que se denomina 1x1.</a:t>
            </a:r>
            <a:br>
              <a:rPr lang="es-ES" dirty="0">
                <a:latin typeface="Cambria" panose="02040503050406030204" pitchFamily="18" charset="0"/>
                <a:ea typeface="Cambria" panose="02040503050406030204" pitchFamily="18" charset="0"/>
              </a:rPr>
            </a:br>
            <a:r>
              <a:rPr lang="es-ES" dirty="0">
                <a:latin typeface="Cambria" panose="02040503050406030204" pitchFamily="18" charset="0"/>
                <a:ea typeface="Cambria" panose="02040503050406030204" pitchFamily="18" charset="0"/>
              </a:rPr>
              <a:t>Si la compra se hace a distancia, el distribuidor debe cumplir con las mismas obligaciones que un distribuidor con un punto de venta físico.</a:t>
            </a:r>
          </a:p>
        </p:txBody>
      </p:sp>
      <p:sp>
        <p:nvSpPr>
          <p:cNvPr id="17" name="Rectángulo redondeado 16"/>
          <p:cNvSpPr/>
          <p:nvPr/>
        </p:nvSpPr>
        <p:spPr>
          <a:xfrm>
            <a:off x="1230006" y="4958688"/>
            <a:ext cx="5846342" cy="284817"/>
          </a:xfrm>
          <a:prstGeom prst="roundRect">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solidFill>
                  <a:schemeClr val="tx1"/>
                </a:solidFill>
                <a:latin typeface="Cambria" panose="02040503050406030204" pitchFamily="18" charset="0"/>
                <a:ea typeface="Cambria" panose="02040503050406030204" pitchFamily="18" charset="0"/>
              </a:rPr>
              <a:t>Puntos de venta de AEE de más de 400 metros cuadrados: </a:t>
            </a:r>
          </a:p>
        </p:txBody>
      </p:sp>
      <p:sp>
        <p:nvSpPr>
          <p:cNvPr id="18" name="Flecha derecha 17"/>
          <p:cNvSpPr/>
          <p:nvPr/>
        </p:nvSpPr>
        <p:spPr>
          <a:xfrm>
            <a:off x="657994" y="4988254"/>
            <a:ext cx="449076" cy="241183"/>
          </a:xfrm>
          <a:prstGeom prst="rightArrow">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3" name="Rectángulo 12"/>
          <p:cNvSpPr/>
          <p:nvPr/>
        </p:nvSpPr>
        <p:spPr>
          <a:xfrm>
            <a:off x="1154621" y="5038806"/>
            <a:ext cx="9869637" cy="1169551"/>
          </a:xfrm>
          <a:prstGeom prst="rect">
            <a:avLst/>
          </a:prstGeom>
        </p:spPr>
        <p:txBody>
          <a:bodyPr wrap="square">
            <a:spAutoFit/>
          </a:bodyPr>
          <a:lstStyle/>
          <a:p>
            <a:r>
              <a:rPr lang="es-ES" sz="1600" b="1" dirty="0">
                <a:latin typeface="Cambria" panose="02040503050406030204" pitchFamily="18" charset="0"/>
                <a:ea typeface="Cambria" panose="02040503050406030204" pitchFamily="18" charset="0"/>
              </a:rPr>
              <a:t>                                                                                                                      </a:t>
            </a:r>
          </a:p>
          <a:p>
            <a:pPr algn="just"/>
            <a:r>
              <a:rPr lang="es-ES" dirty="0" smtClean="0">
                <a:latin typeface="Cambria" panose="02040503050406030204" pitchFamily="18" charset="0"/>
                <a:ea typeface="Cambria" panose="02040503050406030204" pitchFamily="18" charset="0"/>
              </a:rPr>
              <a:t>Si </a:t>
            </a:r>
            <a:r>
              <a:rPr lang="es-ES" dirty="0">
                <a:latin typeface="Cambria" panose="02040503050406030204" pitchFamily="18" charset="0"/>
                <a:ea typeface="Cambria" panose="02040503050406030204" pitchFamily="18" charset="0"/>
              </a:rPr>
              <a:t>no tienes necesidad de comprar un aparato nuevo también puedes entregar tu RAEE, siempre que la dimensión de este no supere los 25 cm en un punto de venta grande. Es lo que se denomina 1x0.</a:t>
            </a:r>
            <a:endParaRPr lang="es-ES"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473525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ES" sz="3200" b="1" dirty="0">
                <a:solidFill>
                  <a:schemeClr val="bg1"/>
                </a:solidFill>
                <a:latin typeface="Franklin Gothic"/>
                <a:ea typeface="Franklin Gothic"/>
                <a:cs typeface="Franklin Gothic"/>
                <a:sym typeface="Franklin Gothic"/>
              </a:rPr>
              <a:t>¿DÓNDE ENTREGAR LOS RAEE?</a:t>
            </a:r>
          </a:p>
        </p:txBody>
      </p:sp>
      <p:sp>
        <p:nvSpPr>
          <p:cNvPr id="9" name="7 CuadroTexto"/>
          <p:cNvSpPr txBox="1"/>
          <p:nvPr/>
        </p:nvSpPr>
        <p:spPr>
          <a:xfrm>
            <a:off x="1107070" y="6694651"/>
            <a:ext cx="10400145" cy="1200329"/>
          </a:xfrm>
          <a:prstGeom prst="rect">
            <a:avLst/>
          </a:prstGeom>
          <a:noFill/>
        </p:spPr>
        <p:txBody>
          <a:bodyPr wrap="square" rtlCol="0">
            <a:spAutoFit/>
          </a:bodyPr>
          <a:lstStyle/>
          <a:p>
            <a:r>
              <a:rPr lang="es-ES" dirty="0">
                <a:latin typeface="Cambria" panose="02040503050406030204" pitchFamily="18" charset="0"/>
                <a:ea typeface="Cambria" panose="02040503050406030204" pitchFamily="18" charset="0"/>
              </a:rPr>
              <a:t>                                                                                                                                                                                                                       </a:t>
            </a:r>
          </a:p>
          <a:p>
            <a:endParaRPr lang="es-ES" dirty="0">
              <a:latin typeface="Cambria" panose="02040503050406030204" pitchFamily="18" charset="0"/>
              <a:ea typeface="Cambria" panose="02040503050406030204" pitchFamily="18" charset="0"/>
            </a:endParaRPr>
          </a:p>
          <a:p>
            <a:endParaRPr lang="es-ES" dirty="0">
              <a:latin typeface="Cambria" panose="02040503050406030204" pitchFamily="18" charset="0"/>
              <a:ea typeface="Cambria" panose="02040503050406030204" pitchFamily="18" charset="0"/>
            </a:endParaRPr>
          </a:p>
          <a:p>
            <a:endParaRPr lang="es-ES" dirty="0">
              <a:latin typeface="Cambria" panose="02040503050406030204" pitchFamily="18" charset="0"/>
              <a:ea typeface="Cambria" panose="02040503050406030204" pitchFamily="18" charset="0"/>
            </a:endParaRPr>
          </a:p>
        </p:txBody>
      </p:sp>
      <p:sp>
        <p:nvSpPr>
          <p:cNvPr id="7" name="Flecha derecha 6"/>
          <p:cNvSpPr/>
          <p:nvPr/>
        </p:nvSpPr>
        <p:spPr>
          <a:xfrm>
            <a:off x="657994" y="1569192"/>
            <a:ext cx="449076" cy="237038"/>
          </a:xfrm>
          <a:prstGeom prst="rightArrow">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Flecha derecha 7"/>
          <p:cNvSpPr/>
          <p:nvPr/>
        </p:nvSpPr>
        <p:spPr>
          <a:xfrm>
            <a:off x="686320" y="2902900"/>
            <a:ext cx="449076" cy="237038"/>
          </a:xfrm>
          <a:prstGeom prst="rightArrow">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 name="Rectángulo redondeado 18"/>
          <p:cNvSpPr/>
          <p:nvPr/>
        </p:nvSpPr>
        <p:spPr>
          <a:xfrm>
            <a:off x="1264762" y="1528704"/>
            <a:ext cx="3344857" cy="284817"/>
          </a:xfrm>
          <a:prstGeom prst="roundRect">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solidFill>
                  <a:schemeClr val="tx1"/>
                </a:solidFill>
                <a:latin typeface="Cambria" panose="02040503050406030204" pitchFamily="18" charset="0"/>
                <a:ea typeface="Cambria" panose="02040503050406030204" pitchFamily="18" charset="0"/>
              </a:rPr>
              <a:t>Canales de recogida específicos </a:t>
            </a:r>
          </a:p>
        </p:txBody>
      </p:sp>
      <p:sp>
        <p:nvSpPr>
          <p:cNvPr id="21" name="CuadroTexto 20"/>
          <p:cNvSpPr txBox="1"/>
          <p:nvPr/>
        </p:nvSpPr>
        <p:spPr>
          <a:xfrm>
            <a:off x="1135396" y="1662245"/>
            <a:ext cx="9485712" cy="892552"/>
          </a:xfrm>
          <a:prstGeom prst="rect">
            <a:avLst/>
          </a:prstGeom>
          <a:noFill/>
        </p:spPr>
        <p:txBody>
          <a:bodyPr wrap="square" rtlCol="0">
            <a:spAutoFit/>
          </a:bodyPr>
          <a:lstStyle/>
          <a:p>
            <a:r>
              <a:rPr lang="es-ES" sz="1600" dirty="0">
                <a:latin typeface="Cambria" panose="02040503050406030204" pitchFamily="18" charset="0"/>
                <a:ea typeface="Cambria" panose="02040503050406030204" pitchFamily="18" charset="0"/>
              </a:rPr>
              <a:t>                 </a:t>
            </a:r>
            <a:r>
              <a:rPr lang="es-ES" sz="1600" dirty="0" smtClean="0">
                <a:latin typeface="Cambria" panose="02040503050406030204" pitchFamily="18" charset="0"/>
                <a:ea typeface="Cambria" panose="02040503050406030204" pitchFamily="18" charset="0"/>
              </a:rPr>
              <a:t>                                              </a:t>
            </a:r>
            <a:endParaRPr lang="es-ES" sz="1600" dirty="0">
              <a:latin typeface="Cambria" panose="02040503050406030204" pitchFamily="18" charset="0"/>
              <a:ea typeface="Cambria" panose="02040503050406030204" pitchFamily="18" charset="0"/>
            </a:endParaRPr>
          </a:p>
          <a:p>
            <a:pPr algn="just"/>
            <a:r>
              <a:rPr lang="es-ES" dirty="0">
                <a:latin typeface="Cambria" panose="02040503050406030204" pitchFamily="18" charset="0"/>
                <a:ea typeface="Cambria" panose="02040503050406030204" pitchFamily="18" charset="0"/>
              </a:rPr>
              <a:t>Se trata de canales habilitados por los distribuidores. Por ejemplo los puntos de recogida de móviles </a:t>
            </a:r>
            <a:r>
              <a:rPr lang="es-ES" dirty="0">
                <a:latin typeface="Cambria" panose="02040503050406030204" pitchFamily="18" charset="0"/>
                <a:ea typeface="Cambria" panose="02040503050406030204" pitchFamily="18" charset="0"/>
                <a:hlinkClick r:id="rId2"/>
              </a:rPr>
              <a:t>Tragamóvil</a:t>
            </a:r>
            <a:endParaRPr lang="es-ES" dirty="0">
              <a:latin typeface="Cambria" panose="02040503050406030204" pitchFamily="18" charset="0"/>
              <a:ea typeface="Cambria" panose="02040503050406030204" pitchFamily="18" charset="0"/>
            </a:endParaRPr>
          </a:p>
        </p:txBody>
      </p:sp>
      <p:sp>
        <p:nvSpPr>
          <p:cNvPr id="23" name="CuadroTexto 22"/>
          <p:cNvSpPr txBox="1"/>
          <p:nvPr/>
        </p:nvSpPr>
        <p:spPr>
          <a:xfrm>
            <a:off x="1264762" y="3151211"/>
            <a:ext cx="9356346" cy="1200329"/>
          </a:xfrm>
          <a:prstGeom prst="rect">
            <a:avLst/>
          </a:prstGeom>
          <a:noFill/>
        </p:spPr>
        <p:txBody>
          <a:bodyPr wrap="square" rtlCol="0">
            <a:spAutoFit/>
          </a:bodyPr>
          <a:lstStyle/>
          <a:p>
            <a:r>
              <a:rPr lang="es-ES" dirty="0">
                <a:latin typeface="Cambria" panose="02040503050406030204" pitchFamily="18" charset="0"/>
                <a:ea typeface="Cambria" panose="02040503050406030204" pitchFamily="18" charset="0"/>
              </a:rPr>
              <a:t>  </a:t>
            </a:r>
            <a:r>
              <a:rPr lang="es-ES" sz="1600" dirty="0">
                <a:latin typeface="Cambria" panose="02040503050406030204" pitchFamily="18" charset="0"/>
                <a:ea typeface="Cambria" panose="02040503050406030204" pitchFamily="18" charset="0"/>
              </a:rPr>
              <a:t>                                                                                                                                                 </a:t>
            </a:r>
          </a:p>
          <a:p>
            <a:pPr algn="just"/>
            <a:r>
              <a:rPr lang="es-ES" dirty="0">
                <a:latin typeface="Cambria" panose="02040503050406030204" pitchFamily="18" charset="0"/>
                <a:ea typeface="Cambria" panose="02040503050406030204" pitchFamily="18" charset="0"/>
              </a:rPr>
              <a:t>Un ejemplo lo tenemos en el acuerdo de colaboración entre la empresa de reciclaje Movilbak y las ONG’s </a:t>
            </a:r>
            <a:r>
              <a:rPr lang="es-ES" dirty="0" smtClean="0">
                <a:latin typeface="Cambria" panose="02040503050406030204" pitchFamily="18" charset="0"/>
                <a:ea typeface="Cambria" panose="02040503050406030204" pitchFamily="18" charset="0"/>
                <a:hlinkClick r:id="rId3"/>
              </a:rPr>
              <a:t>Amnistía </a:t>
            </a:r>
            <a:r>
              <a:rPr lang="es-ES" dirty="0">
                <a:latin typeface="Cambria" panose="02040503050406030204" pitchFamily="18" charset="0"/>
                <a:ea typeface="Cambria" panose="02040503050406030204" pitchFamily="18" charset="0"/>
                <a:hlinkClick r:id="rId3"/>
              </a:rPr>
              <a:t>Internacional</a:t>
            </a:r>
            <a:r>
              <a:rPr lang="es-ES" dirty="0">
                <a:latin typeface="Cambria" panose="02040503050406030204" pitchFamily="18" charset="0"/>
                <a:ea typeface="Cambria" panose="02040503050406030204" pitchFamily="18" charset="0"/>
              </a:rPr>
              <a:t> e </a:t>
            </a:r>
            <a:r>
              <a:rPr lang="es-ES" dirty="0">
                <a:latin typeface="Cambria" panose="02040503050406030204" pitchFamily="18" charset="0"/>
                <a:ea typeface="Cambria" panose="02040503050406030204" pitchFamily="18" charset="0"/>
                <a:hlinkClick r:id="rId4"/>
              </a:rPr>
              <a:t>Intermón Oxfam</a:t>
            </a:r>
            <a:r>
              <a:rPr lang="es-ES" dirty="0">
                <a:latin typeface="Cambria" panose="02040503050406030204" pitchFamily="18" charset="0"/>
                <a:ea typeface="Cambria" panose="02040503050406030204" pitchFamily="18" charset="0"/>
              </a:rPr>
              <a:t>; también en </a:t>
            </a:r>
            <a:r>
              <a:rPr lang="es-ES" dirty="0">
                <a:latin typeface="Cambria" panose="02040503050406030204" pitchFamily="18" charset="0"/>
                <a:ea typeface="Cambria" panose="02040503050406030204" pitchFamily="18" charset="0"/>
                <a:hlinkClick r:id="rId5"/>
              </a:rPr>
              <a:t>Teloreciclo</a:t>
            </a:r>
            <a:r>
              <a:rPr lang="es-ES" dirty="0">
                <a:latin typeface="Cambria" panose="02040503050406030204" pitchFamily="18" charset="0"/>
                <a:ea typeface="Cambria" panose="02040503050406030204" pitchFamily="18" charset="0"/>
              </a:rPr>
              <a:t> iniciativa que impulsa el reciclaje de móviles y el empleo de personas con discapacidad intelectual.</a:t>
            </a:r>
          </a:p>
        </p:txBody>
      </p:sp>
      <p:sp>
        <p:nvSpPr>
          <p:cNvPr id="24" name="Rectángulo redondeado 23"/>
          <p:cNvSpPr/>
          <p:nvPr/>
        </p:nvSpPr>
        <p:spPr>
          <a:xfrm>
            <a:off x="1264762" y="2844465"/>
            <a:ext cx="8033983" cy="495267"/>
          </a:xfrm>
          <a:prstGeom prst="roundRect">
            <a:avLst/>
          </a:prstGeom>
          <a:solidFill>
            <a:srgbClr val="BFDD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solidFill>
                  <a:schemeClr val="tx1"/>
                </a:solidFill>
                <a:latin typeface="Cambria" panose="02040503050406030204" pitchFamily="18" charset="0"/>
                <a:ea typeface="Cambria" panose="02040503050406030204" pitchFamily="18" charset="0"/>
              </a:rPr>
              <a:t>Espacios para el reciclaje solidario habilitados por ONGs o fruto de campañas de concienciación </a:t>
            </a:r>
          </a:p>
        </p:txBody>
      </p:sp>
      <p:pic>
        <p:nvPicPr>
          <p:cNvPr id="20" name="2 Imagen">
            <a:extLst>
              <a:ext uri="{FF2B5EF4-FFF2-40B4-BE49-F238E27FC236}">
                <a16:creationId xmlns:a16="http://schemas.microsoft.com/office/drawing/2014/main" id="{D17EC0C1-9158-4843-AA42-BECD291060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15322" y="4336571"/>
            <a:ext cx="1823631" cy="2370720"/>
          </a:xfrm>
          <a:prstGeom prst="rect">
            <a:avLst/>
          </a:prstGeom>
        </p:spPr>
      </p:pic>
      <p:pic>
        <p:nvPicPr>
          <p:cNvPr id="1026" name="Picture 2">
            <a:extLst>
              <a:ext uri="{FF2B5EF4-FFF2-40B4-BE49-F238E27FC236}">
                <a16:creationId xmlns:a16="http://schemas.microsoft.com/office/drawing/2014/main" id="{30BFF13D-2B45-4898-A37B-CF6F0913770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43938" y="4446533"/>
            <a:ext cx="2677170" cy="13598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omos responsables - Portal de RSC de Orange">
            <a:extLst>
              <a:ext uri="{FF2B5EF4-FFF2-40B4-BE49-F238E27FC236}">
                <a16:creationId xmlns:a16="http://schemas.microsoft.com/office/drawing/2014/main" id="{BB3AD0B8-D6F2-4019-9472-46362DC0D4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9215" y="4827371"/>
            <a:ext cx="2922594" cy="1670053"/>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407124" y="4748246"/>
            <a:ext cx="954107" cy="2006613"/>
          </a:xfrm>
          <a:prstGeom prst="rect">
            <a:avLst/>
          </a:prstGeom>
          <a:noFill/>
        </p:spPr>
        <p:txBody>
          <a:bodyPr vert="vert270" wrap="square" rtlCol="0">
            <a:spAutoFit/>
          </a:bodyPr>
          <a:lstStyle/>
          <a:p>
            <a:pPr algn="ctr"/>
            <a:r>
              <a:rPr lang="ca-ES" sz="1200" dirty="0" smtClean="0">
                <a:latin typeface="Cambria" panose="02040503050406030204" pitchFamily="18" charset="0"/>
                <a:ea typeface="Cambria" panose="02040503050406030204" pitchFamily="18" charset="0"/>
              </a:rPr>
              <a:t>Fuente: </a:t>
            </a:r>
            <a:r>
              <a:rPr lang="ca-ES" sz="1200" dirty="0">
                <a:latin typeface="Cambria" panose="02040503050406030204" pitchFamily="18" charset="0"/>
                <a:ea typeface="Cambria" panose="02040503050406030204" pitchFamily="18" charset="0"/>
                <a:hlinkClick r:id="rId9"/>
              </a:rPr>
              <a:t>https://www.oxfamintermon.org/es/recicla-tu-movil</a:t>
            </a:r>
            <a:endParaRPr lang="ca-ES" sz="1200" dirty="0">
              <a:latin typeface="Cambria" panose="02040503050406030204" pitchFamily="18" charset="0"/>
              <a:ea typeface="Cambria" panose="02040503050406030204" pitchFamily="18" charset="0"/>
            </a:endParaRPr>
          </a:p>
          <a:p>
            <a:pPr algn="ctr"/>
            <a:endParaRPr lang="ca-E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600263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0" y="0"/>
            <a:ext cx="5359200" cy="1193533"/>
          </a:xfrm>
          <a:prstGeom prst="rect">
            <a:avLst/>
          </a:prstGeom>
          <a:solidFill>
            <a:srgbClr val="BFDDD1"/>
          </a:solidFill>
          <a:ln>
            <a:noFill/>
          </a:ln>
        </p:spPr>
        <p:txBody>
          <a:bodyPr spcFirstLastPara="1" wrap="square" lIns="121900" tIns="121900" rIns="121900" bIns="121900" anchor="t" anchorCtr="0">
            <a:noAutofit/>
          </a:bodyPr>
          <a:lstStyle/>
          <a:p>
            <a:pPr algn="r"/>
            <a:r>
              <a:rPr lang="es-ES" sz="3200" b="1" dirty="0" smtClean="0">
                <a:solidFill>
                  <a:schemeClr val="bg1"/>
                </a:solidFill>
                <a:latin typeface="Franklin Gothic"/>
                <a:ea typeface="Franklin Gothic"/>
                <a:cs typeface="Franklin Gothic"/>
                <a:sym typeface="Franklin Gothic"/>
              </a:rPr>
              <a:t>CADENA DE RECICLAJE</a:t>
            </a:r>
            <a:endParaRPr lang="es-ES" sz="3200" b="1" dirty="0">
              <a:solidFill>
                <a:schemeClr val="bg1"/>
              </a:solidFill>
              <a:latin typeface="Franklin Gothic"/>
              <a:ea typeface="Franklin Gothic"/>
              <a:cs typeface="Franklin Gothic"/>
              <a:sym typeface="Franklin Gothic"/>
            </a:endParaRPr>
          </a:p>
        </p:txBody>
      </p:sp>
      <p:sp>
        <p:nvSpPr>
          <p:cNvPr id="4" name="CuadroTexto 3"/>
          <p:cNvSpPr txBox="1"/>
          <p:nvPr/>
        </p:nvSpPr>
        <p:spPr>
          <a:xfrm>
            <a:off x="1334983" y="1469978"/>
            <a:ext cx="9785598" cy="1754326"/>
          </a:xfrm>
          <a:prstGeom prst="rect">
            <a:avLst/>
          </a:prstGeom>
          <a:noFill/>
        </p:spPr>
        <p:txBody>
          <a:bodyPr wrap="square" rtlCol="0">
            <a:spAutoFit/>
          </a:bodyPr>
          <a:lstStyle/>
          <a:p>
            <a:pPr marL="285750" indent="-285750">
              <a:buClr>
                <a:srgbClr val="38967B"/>
              </a:buClr>
              <a:buSzPct val="100000"/>
              <a:buFont typeface="Wingdings" panose="05000000000000000000" pitchFamily="2" charset="2"/>
              <a:buChar char="Ø"/>
            </a:pPr>
            <a:r>
              <a:rPr lang="es-ES" dirty="0">
                <a:latin typeface="Cambria" panose="02040503050406030204" pitchFamily="18" charset="0"/>
                <a:ea typeface="Cambria" panose="02040503050406030204" pitchFamily="18" charset="0"/>
              </a:rPr>
              <a:t>Recogida y transporte hasta la planta de tratamiento.</a:t>
            </a:r>
          </a:p>
          <a:p>
            <a:pPr marL="285750" indent="-285750">
              <a:buClr>
                <a:srgbClr val="38967B"/>
              </a:buClr>
              <a:buSzPct val="100000"/>
              <a:buFont typeface="Wingdings" panose="05000000000000000000" pitchFamily="2" charset="2"/>
              <a:buChar char="Ø"/>
            </a:pPr>
            <a:r>
              <a:rPr lang="es-ES" dirty="0">
                <a:latin typeface="Cambria" panose="02040503050406030204" pitchFamily="18" charset="0"/>
                <a:ea typeface="Cambria" panose="02040503050406030204" pitchFamily="18" charset="0"/>
              </a:rPr>
              <a:t>Recepción y almacenamiento.</a:t>
            </a:r>
          </a:p>
          <a:p>
            <a:pPr marL="285750" indent="-285750">
              <a:buClr>
                <a:srgbClr val="38967B"/>
              </a:buClr>
              <a:buSzPct val="100000"/>
              <a:buFont typeface="Wingdings" panose="05000000000000000000" pitchFamily="2" charset="2"/>
              <a:buChar char="Ø"/>
            </a:pPr>
            <a:r>
              <a:rPr lang="es-ES" dirty="0">
                <a:latin typeface="Cambria" panose="02040503050406030204" pitchFamily="18" charset="0"/>
                <a:ea typeface="Cambria" panose="02040503050406030204" pitchFamily="18" charset="0"/>
              </a:rPr>
              <a:t>Clasificación de los equipos.</a:t>
            </a:r>
          </a:p>
          <a:p>
            <a:pPr marL="285750" indent="-285750">
              <a:buClr>
                <a:srgbClr val="38967B"/>
              </a:buClr>
              <a:buSzPct val="100000"/>
              <a:buFont typeface="Wingdings" panose="05000000000000000000" pitchFamily="2" charset="2"/>
              <a:buChar char="Ø"/>
            </a:pPr>
            <a:r>
              <a:rPr lang="es-ES" dirty="0">
                <a:latin typeface="Cambria" panose="02040503050406030204" pitchFamily="18" charset="0"/>
                <a:ea typeface="Cambria" panose="02040503050406030204" pitchFamily="18" charset="0"/>
              </a:rPr>
              <a:t>Desmontaje manual y separación de componentes peligrosos.</a:t>
            </a:r>
          </a:p>
          <a:p>
            <a:pPr marL="285750" indent="-285750">
              <a:buClr>
                <a:srgbClr val="38967B"/>
              </a:buClr>
              <a:buSzPct val="100000"/>
              <a:buFont typeface="Wingdings" panose="05000000000000000000" pitchFamily="2" charset="2"/>
              <a:buChar char="Ø"/>
            </a:pPr>
            <a:r>
              <a:rPr lang="es-ES" dirty="0">
                <a:latin typeface="Cambria" panose="02040503050406030204" pitchFamily="18" charset="0"/>
                <a:ea typeface="Cambria" panose="02040503050406030204" pitchFamily="18" charset="0"/>
              </a:rPr>
              <a:t>Trituración de materiales valorizables.</a:t>
            </a:r>
          </a:p>
          <a:p>
            <a:pPr marL="285750" indent="-285750">
              <a:buClr>
                <a:srgbClr val="38967B"/>
              </a:buClr>
              <a:buSzPct val="100000"/>
              <a:buFont typeface="Wingdings" panose="05000000000000000000" pitchFamily="2" charset="2"/>
              <a:buChar char="Ø"/>
            </a:pPr>
            <a:r>
              <a:rPr lang="es-ES" dirty="0">
                <a:latin typeface="Cambria" panose="02040503050406030204" pitchFamily="18" charset="0"/>
                <a:ea typeface="Cambria" panose="02040503050406030204" pitchFamily="18" charset="0"/>
              </a:rPr>
              <a:t>Separación de materiales y expedición para su valorización externa.</a:t>
            </a:r>
            <a:endParaRPr lang="es-ES" dirty="0"/>
          </a:p>
        </p:txBody>
      </p:sp>
      <p:sp>
        <p:nvSpPr>
          <p:cNvPr id="8" name="CuadroTexto 7"/>
          <p:cNvSpPr txBox="1"/>
          <p:nvPr/>
        </p:nvSpPr>
        <p:spPr>
          <a:xfrm>
            <a:off x="412589" y="6122092"/>
            <a:ext cx="11283696" cy="584775"/>
          </a:xfrm>
          <a:prstGeom prst="rect">
            <a:avLst/>
          </a:prstGeom>
          <a:solidFill>
            <a:srgbClr val="BFDDD1"/>
          </a:solidFill>
          <a:ln>
            <a:noFill/>
          </a:ln>
        </p:spPr>
        <p:txBody>
          <a:bodyPr wrap="square" rtlCol="0" anchor="ctr">
            <a:spAutoFit/>
          </a:bodyPr>
          <a:lstStyle/>
          <a:p>
            <a:r>
              <a:rPr lang="es-ES" sz="1600" b="1" dirty="0">
                <a:latin typeface="Franklin Gothic"/>
              </a:rPr>
              <a:t>El proceso de reciclaje comienza en el momento en el que el RAEE es desechado, recogido y transportado para su almacenaje y posterior tratamiento, y finaliza una vez obtenidas las materias primas para fabricar nuevos </a:t>
            </a:r>
            <a:r>
              <a:rPr lang="es-ES" sz="1600" b="1" dirty="0" smtClean="0">
                <a:latin typeface="Franklin Gothic"/>
              </a:rPr>
              <a:t>AEE.</a:t>
            </a:r>
            <a:endParaRPr lang="es-ES" sz="1600" b="1" dirty="0">
              <a:latin typeface="Franklin Gothic"/>
            </a:endParaRPr>
          </a:p>
        </p:txBody>
      </p:sp>
      <p:pic>
        <p:nvPicPr>
          <p:cNvPr id="3074" name="Picture 2" descr="reciclar un mÃ³v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818" y="3602182"/>
            <a:ext cx="6838331" cy="1843144"/>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2281383" y="5560291"/>
            <a:ext cx="7546108" cy="276999"/>
          </a:xfrm>
          <a:prstGeom prst="rect">
            <a:avLst/>
          </a:prstGeom>
          <a:noFill/>
        </p:spPr>
        <p:txBody>
          <a:bodyPr wrap="square" rtlCol="0">
            <a:spAutoFit/>
          </a:bodyPr>
          <a:lstStyle/>
          <a:p>
            <a:pPr algn="ctr"/>
            <a:r>
              <a:rPr lang="es-ES" sz="1200" b="1" dirty="0">
                <a:latin typeface="Cambria" panose="02040503050406030204" pitchFamily="18" charset="0"/>
                <a:ea typeface="Cambria" panose="02040503050406030204" pitchFamily="18" charset="0"/>
              </a:rPr>
              <a:t>Fuente:</a:t>
            </a:r>
            <a:r>
              <a:rPr lang="es-ES" sz="1200" dirty="0">
                <a:latin typeface="Cambria" panose="02040503050406030204" pitchFamily="18" charset="0"/>
                <a:ea typeface="Cambria" panose="02040503050406030204" pitchFamily="18" charset="0"/>
              </a:rPr>
              <a:t> </a:t>
            </a:r>
            <a:r>
              <a:rPr lang="es-ES" sz="1200" dirty="0">
                <a:latin typeface="Cambria" panose="02040503050406030204" pitchFamily="18" charset="0"/>
                <a:ea typeface="Cambria" panose="02040503050406030204" pitchFamily="18" charset="0"/>
                <a:hlinkClick r:id="rId3"/>
              </a:rPr>
              <a:t>https://www.tragamovil.es/reciclar-con-tragamovil/</a:t>
            </a:r>
            <a:endParaRPr lang="es-ES" sz="1200" dirty="0">
              <a:latin typeface="Cambria" panose="02040503050406030204" pitchFamily="18" charset="0"/>
              <a:ea typeface="Cambria" panose="02040503050406030204" pitchFamily="18" charset="0"/>
            </a:endParaRPr>
          </a:p>
        </p:txBody>
      </p:sp>
      <p:sp>
        <p:nvSpPr>
          <p:cNvPr id="9" name="CuadroTexto 8"/>
          <p:cNvSpPr txBox="1"/>
          <p:nvPr/>
        </p:nvSpPr>
        <p:spPr>
          <a:xfrm>
            <a:off x="2082801" y="3206354"/>
            <a:ext cx="7546108" cy="307777"/>
          </a:xfrm>
          <a:prstGeom prst="rect">
            <a:avLst/>
          </a:prstGeom>
          <a:noFill/>
        </p:spPr>
        <p:txBody>
          <a:bodyPr wrap="square" rtlCol="0">
            <a:spAutoFit/>
          </a:bodyPr>
          <a:lstStyle/>
          <a:p>
            <a:pPr algn="ctr"/>
            <a:r>
              <a:rPr lang="es-ES" sz="1400" b="1" dirty="0">
                <a:solidFill>
                  <a:srgbClr val="84B338"/>
                </a:solidFill>
                <a:latin typeface="Cambria" panose="02040503050406030204" pitchFamily="18" charset="0"/>
                <a:ea typeface="Cambria" panose="02040503050406030204" pitchFamily="18" charset="0"/>
              </a:rPr>
              <a:t>Ciclo de reciclado de un móvil</a:t>
            </a:r>
          </a:p>
        </p:txBody>
      </p:sp>
      <p:sp>
        <p:nvSpPr>
          <p:cNvPr id="10" name="Llamada ovalada 9"/>
          <p:cNvSpPr/>
          <p:nvPr/>
        </p:nvSpPr>
        <p:spPr>
          <a:xfrm>
            <a:off x="7090117" y="151134"/>
            <a:ext cx="4606168" cy="2148722"/>
          </a:xfrm>
          <a:prstGeom prst="wedgeEllipseCallout">
            <a:avLst/>
          </a:prstGeom>
          <a:solidFill>
            <a:srgbClr val="BFDDD1">
              <a:alpha val="33000"/>
            </a:srgbClr>
          </a:solidFill>
          <a:ln w="19050">
            <a:solidFill>
              <a:srgbClr val="3896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Rectángulo 10"/>
          <p:cNvSpPr/>
          <p:nvPr/>
        </p:nvSpPr>
        <p:spPr>
          <a:xfrm>
            <a:off x="7702723" y="298215"/>
            <a:ext cx="3445367" cy="2031325"/>
          </a:xfrm>
          <a:prstGeom prst="rect">
            <a:avLst/>
          </a:prstGeom>
        </p:spPr>
        <p:txBody>
          <a:bodyPr wrap="square">
            <a:spAutoFit/>
          </a:bodyPr>
          <a:lstStyle/>
          <a:p>
            <a:pPr algn="ctr"/>
            <a:r>
              <a:rPr lang="es-ES" sz="1400" dirty="0">
                <a:latin typeface="Franklin Gothic"/>
                <a:ea typeface="Cambria" panose="02040503050406030204" pitchFamily="18" charset="0"/>
              </a:rPr>
              <a:t>El 90% de los componentes de los equipos de informática y de telecomunicaciones pequeños se reciclan (fibra de vídreo, metales como el hierro y el cobre, plástico...). Los fabricantes de productos tecnológicos apuestan por el llamado </a:t>
            </a:r>
            <a:r>
              <a:rPr lang="es-ES" sz="1400" i="1" dirty="0">
                <a:latin typeface="Franklin Gothic"/>
                <a:ea typeface="Cambria" panose="02040503050406030204" pitchFamily="18" charset="0"/>
              </a:rPr>
              <a:t>ecodiseño</a:t>
            </a:r>
            <a:r>
              <a:rPr lang="es-ES" sz="1400" dirty="0">
                <a:latin typeface="Franklin Gothic"/>
                <a:ea typeface="Cambria" panose="02040503050406030204" pitchFamily="18" charset="0"/>
              </a:rPr>
              <a:t>, para aumentar la reutilización de componentes.</a:t>
            </a:r>
          </a:p>
        </p:txBody>
      </p:sp>
    </p:spTree>
    <p:extLst>
      <p:ext uri="{BB962C8B-B14F-4D97-AF65-F5344CB8AC3E}">
        <p14:creationId xmlns:p14="http://schemas.microsoft.com/office/powerpoint/2010/main" val="17166360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 sz="2600" b="1" dirty="0" smtClean="0">
                <a:solidFill>
                  <a:schemeClr val="bg1"/>
                </a:solidFill>
                <a:latin typeface="Franklin Gothic"/>
                <a:ea typeface="Franklin Gothic"/>
                <a:cs typeface="Franklin Gothic"/>
                <a:sym typeface="Franklin Gothic"/>
              </a:rPr>
              <a:t>BENEFICIOS DE RECICLAR LOS RAEE: LA HUELLA ECOLÓGICA</a:t>
            </a:r>
            <a:endParaRPr sz="2600" b="1" dirty="0">
              <a:solidFill>
                <a:schemeClr val="bg1"/>
              </a:solidFill>
              <a:latin typeface="Franklin Gothic"/>
              <a:ea typeface="Franklin Gothic"/>
              <a:cs typeface="Franklin Gothic"/>
              <a:sym typeface="Franklin Gothic"/>
            </a:endParaRPr>
          </a:p>
        </p:txBody>
      </p:sp>
      <p:sp>
        <p:nvSpPr>
          <p:cNvPr id="2" name="1 Rectángulo"/>
          <p:cNvSpPr/>
          <p:nvPr/>
        </p:nvSpPr>
        <p:spPr>
          <a:xfrm>
            <a:off x="1165346" y="1354800"/>
            <a:ext cx="10006390" cy="4970084"/>
          </a:xfrm>
          <a:prstGeom prst="rect">
            <a:avLst/>
          </a:prstGeom>
        </p:spPr>
        <p:txBody>
          <a:bodyPr wrap="square">
            <a:spAutoFit/>
          </a:bodyPr>
          <a:lstStyle/>
          <a:p>
            <a:pPr marL="285750" indent="-285750">
              <a:buFont typeface="Calibri" panose="020F0502020204030204" pitchFamily="34" charset="0"/>
              <a:buChar char="→"/>
            </a:pPr>
            <a:r>
              <a:rPr lang="es-ES" dirty="0"/>
              <a:t> </a:t>
            </a:r>
            <a:r>
              <a:rPr lang="es-ES" b="1" dirty="0">
                <a:solidFill>
                  <a:srgbClr val="38967B"/>
                </a:solidFill>
                <a:latin typeface="Cambria" panose="02040503050406030204" pitchFamily="18" charset="0"/>
                <a:ea typeface="Cambria" panose="02040503050406030204" pitchFamily="18" charset="0"/>
              </a:rPr>
              <a:t>Beneficios en el medio ambiente:</a:t>
            </a:r>
          </a:p>
          <a:p>
            <a:pPr marL="742950" lvl="1" indent="-285750" algn="just">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Las materias primas de las RAEE se obtienen del medio ambiente y no son renovables, por lo que reciclarlos evita la extracción y explotación de recursos naturales.</a:t>
            </a:r>
          </a:p>
          <a:p>
            <a:pPr marL="742950" lvl="1" indent="-285750" algn="just">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Se reducen la cantidad de desechos sólidos que llegan a los vertederos.</a:t>
            </a:r>
          </a:p>
          <a:p>
            <a:pPr marL="742950" lvl="1" indent="-285750" algn="just">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Se reduce la contaminación del medio evitando que las sustancias nocivas lleguen al suelo, agua y la atmósfera</a:t>
            </a:r>
          </a:p>
          <a:p>
            <a:pPr marL="742950" lvl="1" indent="-285750">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Se evita el agotamiento de recursos naturales finitos</a:t>
            </a:r>
          </a:p>
          <a:p>
            <a:endParaRPr lang="es-ES" dirty="0">
              <a:latin typeface="Cambria" panose="02040503050406030204" pitchFamily="18" charset="0"/>
              <a:ea typeface="Cambria" panose="02040503050406030204" pitchFamily="18" charset="0"/>
            </a:endParaRPr>
          </a:p>
          <a:p>
            <a:pPr marL="285750" indent="-285750">
              <a:buFont typeface="Calibri" panose="020F0502020204030204" pitchFamily="34" charset="0"/>
              <a:buChar char="→"/>
            </a:pPr>
            <a:r>
              <a:rPr lang="es-ES" b="1" dirty="0">
                <a:solidFill>
                  <a:srgbClr val="38967B"/>
                </a:solidFill>
                <a:latin typeface="Cambria" panose="02040503050406030204" pitchFamily="18" charset="0"/>
                <a:ea typeface="Cambria" panose="02040503050406030204" pitchFamily="18" charset="0"/>
              </a:rPr>
              <a:t>Beneficios económicos:</a:t>
            </a:r>
          </a:p>
          <a:p>
            <a:pPr marL="742950" lvl="1" indent="-285750">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Se ahorran costes de producción, al permitir un modelo de economía circular basado en el aprovechamiento de las materias primas.</a:t>
            </a:r>
          </a:p>
          <a:p>
            <a:pPr marL="742950" lvl="1" indent="-285750">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Se genera el llamado </a:t>
            </a:r>
            <a:r>
              <a:rPr lang="es-ES" i="1" dirty="0">
                <a:latin typeface="Cambria" panose="02040503050406030204" pitchFamily="18" charset="0"/>
                <a:ea typeface="Cambria" panose="02040503050406030204" pitchFamily="18" charset="0"/>
              </a:rPr>
              <a:t>“empleo verde” </a:t>
            </a:r>
            <a:r>
              <a:rPr lang="es-ES" dirty="0">
                <a:latin typeface="Cambria" panose="02040503050406030204" pitchFamily="18" charset="0"/>
                <a:ea typeface="Cambria" panose="02040503050406030204" pitchFamily="18" charset="0"/>
              </a:rPr>
              <a:t>a través de las plantas de reciclaje.</a:t>
            </a:r>
          </a:p>
          <a:p>
            <a:pPr marL="742950" lvl="1" indent="-285750">
              <a:buClr>
                <a:srgbClr val="38967B"/>
              </a:buClr>
              <a:buFont typeface="Cambria" panose="02040503050406030204" pitchFamily="18" charset="0"/>
              <a:buChar char="•"/>
            </a:pPr>
            <a:r>
              <a:rPr lang="es-ES" dirty="0">
                <a:latin typeface="Cambria" panose="02040503050406030204" pitchFamily="18" charset="0"/>
                <a:ea typeface="Cambria" panose="02040503050406030204" pitchFamily="18" charset="0"/>
              </a:rPr>
              <a:t>Se evita la extracción de los llamados </a:t>
            </a:r>
            <a:r>
              <a:rPr lang="es-ES" i="1" dirty="0">
                <a:latin typeface="Cambria" panose="02040503050406030204" pitchFamily="18" charset="0"/>
                <a:ea typeface="Cambria" panose="02040503050406030204" pitchFamily="18" charset="0"/>
              </a:rPr>
              <a:t>“minerales de conflicto” </a:t>
            </a:r>
            <a:r>
              <a:rPr lang="es-ES" dirty="0">
                <a:latin typeface="Cambria" panose="02040503050406030204" pitchFamily="18" charset="0"/>
                <a:ea typeface="Cambria" panose="02040503050406030204" pitchFamily="18" charset="0"/>
              </a:rPr>
              <a:t>como el coltán controlada por grupos armados en nefastas condiciones de trabajo.</a:t>
            </a:r>
          </a:p>
          <a:p>
            <a:endParaRPr lang="es-ES" dirty="0">
              <a:latin typeface="Cambria" panose="02040503050406030204" pitchFamily="18" charset="0"/>
              <a:ea typeface="Cambria" panose="02040503050406030204" pitchFamily="18" charset="0"/>
            </a:endParaRPr>
          </a:p>
          <a:p>
            <a:pPr marL="285750" indent="-285750">
              <a:buFont typeface="Calibri" panose="020F0502020204030204" pitchFamily="34" charset="0"/>
              <a:buChar char="→"/>
            </a:pPr>
            <a:r>
              <a:rPr lang="es-ES" b="1" dirty="0">
                <a:solidFill>
                  <a:srgbClr val="38967B"/>
                </a:solidFill>
                <a:latin typeface="Cambria" panose="02040503050406030204" pitchFamily="18" charset="0"/>
                <a:ea typeface="Cambria" panose="02040503050406030204" pitchFamily="18" charset="0"/>
              </a:rPr>
              <a:t>Beneficios en el modo de vida: </a:t>
            </a:r>
            <a:r>
              <a:rPr lang="es-ES" dirty="0">
                <a:latin typeface="Cambria" panose="02040503050406030204" pitchFamily="18" charset="0"/>
                <a:ea typeface="Cambria" panose="02040503050406030204" pitchFamily="18" charset="0"/>
              </a:rPr>
              <a:t>tomar conciencia en nuestra forma de vida y de consumo de la importancia de reciclar y ahorrar energía.</a:t>
            </a:r>
          </a:p>
        </p:txBody>
      </p:sp>
      <p:sp>
        <p:nvSpPr>
          <p:cNvPr id="8" name="CuadroTexto 7"/>
          <p:cNvSpPr txBox="1"/>
          <p:nvPr/>
        </p:nvSpPr>
        <p:spPr>
          <a:xfrm>
            <a:off x="458771" y="6226005"/>
            <a:ext cx="11283696" cy="584775"/>
          </a:xfrm>
          <a:prstGeom prst="rect">
            <a:avLst/>
          </a:prstGeom>
          <a:solidFill>
            <a:srgbClr val="BFDDD1"/>
          </a:solidFill>
          <a:ln>
            <a:noFill/>
          </a:ln>
        </p:spPr>
        <p:txBody>
          <a:bodyPr wrap="square" rtlCol="0" anchor="ctr">
            <a:spAutoFit/>
          </a:bodyPr>
          <a:lstStyle/>
          <a:p>
            <a:pPr algn="ctr"/>
            <a:r>
              <a:rPr lang="es-ES" sz="1600" b="1" dirty="0">
                <a:latin typeface="Franklin Gothic"/>
              </a:rPr>
              <a:t>El reciclaje ha pasado de ser una necesidad para la conservación del medio ambiente a un requisito para la sostenibilidad de nuestras </a:t>
            </a:r>
            <a:r>
              <a:rPr lang="es-ES" sz="1600" b="1" dirty="0" smtClean="0">
                <a:latin typeface="Franklin Gothic"/>
              </a:rPr>
              <a:t>economías.</a:t>
            </a:r>
            <a:endParaRPr lang="es-ES" sz="1600" b="1" dirty="0">
              <a:latin typeface="Franklin Gothic"/>
            </a:endParaRPr>
          </a:p>
        </p:txBody>
      </p:sp>
      <p:pic>
        <p:nvPicPr>
          <p:cNvPr id="2050" name="Picture 2">
            <a:extLst>
              <a:ext uri="{FF2B5EF4-FFF2-40B4-BE49-F238E27FC236}">
                <a16:creationId xmlns:a16="http://schemas.microsoft.com/office/drawing/2014/main" id="{99691894-F534-490D-92B4-ADAF7261E6E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939" y="1935466"/>
            <a:ext cx="796654" cy="796654"/>
          </a:xfrm>
          <a:prstGeom prst="rect">
            <a:avLst/>
          </a:prstGeom>
          <a:noFill/>
          <a:extLst>
            <a:ext uri="{909E8E84-426E-40DD-AFC4-6F175D3DCCD1}">
              <a14:hiddenFill xmlns:a14="http://schemas.microsoft.com/office/drawing/2010/main">
                <a:solidFill>
                  <a:srgbClr val="FFFFFF"/>
                </a:solidFill>
              </a14:hiddenFill>
            </a:ext>
          </a:extLst>
        </p:spPr>
      </p:pic>
      <p:sp>
        <p:nvSpPr>
          <p:cNvPr id="4" name="Abrir llave 3">
            <a:extLst>
              <a:ext uri="{FF2B5EF4-FFF2-40B4-BE49-F238E27FC236}">
                <a16:creationId xmlns:a16="http://schemas.microsoft.com/office/drawing/2014/main" id="{ACF21569-E8B8-40DE-858E-D69BD04CBCFE}"/>
              </a:ext>
            </a:extLst>
          </p:cNvPr>
          <p:cNvSpPr/>
          <p:nvPr/>
        </p:nvSpPr>
        <p:spPr>
          <a:xfrm>
            <a:off x="1463045" y="1730326"/>
            <a:ext cx="218407" cy="1698674"/>
          </a:xfrm>
          <a:prstGeom prst="leftBrace">
            <a:avLst/>
          </a:prstGeom>
          <a:ln>
            <a:solidFill>
              <a:srgbClr val="38967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9" name="Abrir llave 8">
            <a:extLst>
              <a:ext uri="{FF2B5EF4-FFF2-40B4-BE49-F238E27FC236}">
                <a16:creationId xmlns:a16="http://schemas.microsoft.com/office/drawing/2014/main" id="{7B15BE03-6B42-4B35-A2C7-EDB04FD966E2}"/>
              </a:ext>
            </a:extLst>
          </p:cNvPr>
          <p:cNvSpPr/>
          <p:nvPr/>
        </p:nvSpPr>
        <p:spPr>
          <a:xfrm>
            <a:off x="1463045" y="3971784"/>
            <a:ext cx="240180" cy="1256565"/>
          </a:xfrm>
          <a:prstGeom prst="leftBrace">
            <a:avLst/>
          </a:prstGeom>
          <a:ln>
            <a:solidFill>
              <a:srgbClr val="38967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pic>
        <p:nvPicPr>
          <p:cNvPr id="2054" name="Picture 6" descr="á Icono Eco, social, conciencia, guardar ambiente Gratis ...">
            <a:extLst>
              <a:ext uri="{FF2B5EF4-FFF2-40B4-BE49-F238E27FC236}">
                <a16:creationId xmlns:a16="http://schemas.microsoft.com/office/drawing/2014/main" id="{0BDB22C3-8309-42D0-A1AF-222ADC591823}"/>
              </a:ext>
            </a:extLst>
          </p:cNvPr>
          <p:cNvPicPr>
            <a:picLocks noChangeAspect="1" noChangeArrowheads="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797" y="5062850"/>
            <a:ext cx="932549" cy="93254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conomic | Piedmont Natural Gas Sustainability Report">
            <a:extLst>
              <a:ext uri="{FF2B5EF4-FFF2-40B4-BE49-F238E27FC236}">
                <a16:creationId xmlns:a16="http://schemas.microsoft.com/office/drawing/2014/main" id="{0D1E9ADE-D54C-4A86-8FDA-28C55DDA187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8092" y="3661487"/>
            <a:ext cx="807253" cy="796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968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9"/>
          <p:cNvSpPr/>
          <p:nvPr/>
        </p:nvSpPr>
        <p:spPr>
          <a:xfrm>
            <a:off x="1803553" y="281917"/>
            <a:ext cx="8567600" cy="1009200"/>
          </a:xfrm>
          <a:prstGeom prst="rect">
            <a:avLst/>
          </a:prstGeom>
          <a:solidFill>
            <a:srgbClr val="7030A0"/>
          </a:solidFill>
          <a:ln>
            <a:noFill/>
          </a:ln>
        </p:spPr>
        <p:txBody>
          <a:bodyPr spcFirstLastPara="1" wrap="square" lIns="121900" tIns="121900" rIns="121900" bIns="121900" anchor="ctr" anchorCtr="0">
            <a:noAutofit/>
          </a:bodyPr>
          <a:lstStyle/>
          <a:p>
            <a:endParaRPr sz="2400" dirty="0"/>
          </a:p>
        </p:txBody>
      </p:sp>
      <p:sp>
        <p:nvSpPr>
          <p:cNvPr id="258" name="Google Shape;258;p29"/>
          <p:cNvSpPr/>
          <p:nvPr/>
        </p:nvSpPr>
        <p:spPr>
          <a:xfrm>
            <a:off x="1803553" y="1291116"/>
            <a:ext cx="8567600" cy="5469902"/>
          </a:xfrm>
          <a:prstGeom prst="rect">
            <a:avLst/>
          </a:prstGeom>
          <a:solidFill>
            <a:srgbClr val="9086B5"/>
          </a:solidFill>
          <a:ln>
            <a:noFill/>
          </a:ln>
        </p:spPr>
        <p:txBody>
          <a:bodyPr spcFirstLastPara="1" wrap="square" lIns="121900" tIns="121900" rIns="121900" bIns="121900" anchor="ctr" anchorCtr="0">
            <a:noAutofit/>
          </a:bodyPr>
          <a:lstStyle/>
          <a:p>
            <a:pPr algn="ctr">
              <a:lnSpc>
                <a:spcPct val="115000"/>
              </a:lnSpc>
              <a:buClr>
                <a:schemeClr val="dk1"/>
              </a:buClr>
              <a:buSzPts val="1100"/>
            </a:pPr>
            <a:endParaRPr lang="es-ES" u="sng" dirty="0">
              <a:latin typeface="Cambria" panose="02040503050406030204" pitchFamily="18" charset="0"/>
              <a:ea typeface="Cambria" panose="02040503050406030204" pitchFamily="18" charset="0"/>
            </a:endParaRPr>
          </a:p>
          <a:p>
            <a:pPr algn="ctr">
              <a:lnSpc>
                <a:spcPct val="115000"/>
              </a:lnSpc>
              <a:buClr>
                <a:schemeClr val="dk1"/>
              </a:buClr>
              <a:buSzPts val="1100"/>
            </a:pPr>
            <a:r>
              <a:rPr lang="es-ES" dirty="0" smtClean="0">
                <a:latin typeface="Cambria" panose="02040503050406030204" pitchFamily="18" charset="0"/>
                <a:ea typeface="Cambria" panose="02040503050406030204" pitchFamily="18" charset="0"/>
              </a:rPr>
              <a:t/>
            </a:r>
            <a:br>
              <a:rPr lang="es-ES" dirty="0" smtClean="0">
                <a:latin typeface="Cambria" panose="02040503050406030204" pitchFamily="18" charset="0"/>
                <a:ea typeface="Cambria" panose="02040503050406030204" pitchFamily="18" charset="0"/>
              </a:rPr>
            </a:br>
            <a:endParaRPr lang="es-ES" sz="2400" b="1" dirty="0" smtClean="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smtClean="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smtClean="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smtClean="0">
              <a:solidFill>
                <a:schemeClr val="dk1"/>
              </a:solidFill>
              <a:latin typeface="Cambria"/>
              <a:ea typeface="Cambria"/>
              <a:cs typeface="Cambria"/>
              <a:sym typeface="Cambria"/>
            </a:endParaRPr>
          </a:p>
          <a:p>
            <a:pPr lvl="0" algn="ctr">
              <a:lnSpc>
                <a:spcPct val="115000"/>
              </a:lnSpc>
              <a:buClr>
                <a:schemeClr val="dk1"/>
              </a:buClr>
              <a:buSzPts val="1100"/>
            </a:pPr>
            <a:endParaRPr lang="es-ES" sz="2400" b="1" dirty="0">
              <a:solidFill>
                <a:schemeClr val="dk1"/>
              </a:solidFill>
              <a:latin typeface="Cambria"/>
              <a:ea typeface="Cambria"/>
              <a:cs typeface="Cambria"/>
              <a:sym typeface="Cambria"/>
            </a:endParaRPr>
          </a:p>
          <a:p>
            <a:pPr lvl="0" algn="ctr">
              <a:lnSpc>
                <a:spcPct val="115000"/>
              </a:lnSpc>
              <a:buClr>
                <a:schemeClr val="dk1"/>
              </a:buClr>
              <a:buSzPts val="1100"/>
            </a:pPr>
            <a:r>
              <a:rPr lang="es-ES" sz="2400" b="1" dirty="0" smtClean="0">
                <a:solidFill>
                  <a:schemeClr val="dk1"/>
                </a:solidFill>
                <a:latin typeface="Cambria"/>
                <a:ea typeface="Cambria"/>
                <a:cs typeface="Cambria"/>
                <a:sym typeface="Cambria"/>
              </a:rPr>
              <a:t>¡Si </a:t>
            </a:r>
            <a:r>
              <a:rPr lang="es-ES" sz="2400" b="1" dirty="0">
                <a:solidFill>
                  <a:schemeClr val="dk1"/>
                </a:solidFill>
                <a:latin typeface="Cambria"/>
                <a:ea typeface="Cambria"/>
                <a:cs typeface="Cambria"/>
                <a:sym typeface="Cambria"/>
              </a:rPr>
              <a:t>tienes dudas pregunta a los </a:t>
            </a:r>
            <a:r>
              <a:rPr lang="es-ES" sz="2400" b="1" dirty="0" err="1" smtClean="0">
                <a:solidFill>
                  <a:schemeClr val="dk1"/>
                </a:solidFill>
                <a:latin typeface="Cambria"/>
                <a:ea typeface="Cambria"/>
                <a:cs typeface="Cambria"/>
                <a:sym typeface="Cambria"/>
              </a:rPr>
              <a:t>bibliotecari@s</a:t>
            </a:r>
            <a:r>
              <a:rPr lang="es-ES" sz="2400" b="1" dirty="0" smtClean="0">
                <a:solidFill>
                  <a:schemeClr val="dk1"/>
                </a:solidFill>
                <a:latin typeface="Cambria"/>
                <a:ea typeface="Cambria"/>
                <a:cs typeface="Cambria"/>
                <a:sym typeface="Cambria"/>
              </a:rPr>
              <a:t>!</a:t>
            </a:r>
            <a:endParaRPr lang="es-ES" sz="2400" b="1" dirty="0">
              <a:solidFill>
                <a:schemeClr val="dk1"/>
              </a:solidFill>
              <a:latin typeface="Cambria"/>
              <a:ea typeface="Cambria"/>
              <a:cs typeface="Cambria"/>
              <a:sym typeface="Cambria"/>
            </a:endParaRPr>
          </a:p>
        </p:txBody>
      </p:sp>
      <p:sp>
        <p:nvSpPr>
          <p:cNvPr id="259" name="Google Shape;259;p29"/>
          <p:cNvSpPr txBox="1"/>
          <p:nvPr/>
        </p:nvSpPr>
        <p:spPr>
          <a:xfrm>
            <a:off x="3487011" y="328528"/>
            <a:ext cx="5656400" cy="915977"/>
          </a:xfrm>
          <a:prstGeom prst="rect">
            <a:avLst/>
          </a:prstGeom>
          <a:noFill/>
          <a:ln>
            <a:noFill/>
          </a:ln>
        </p:spPr>
        <p:txBody>
          <a:bodyPr spcFirstLastPara="1" wrap="square" lIns="121900" tIns="121900" rIns="121900" bIns="121900" anchor="t" anchorCtr="0">
            <a:noAutofit/>
          </a:bodyPr>
          <a:lstStyle/>
          <a:p>
            <a:r>
              <a:rPr lang="es" sz="4000" b="1" dirty="0">
                <a:solidFill>
                  <a:srgbClr val="FFFFFF"/>
                </a:solidFill>
                <a:latin typeface="Franklin Gothic"/>
                <a:ea typeface="Franklin Gothic"/>
                <a:cs typeface="Franklin Gothic"/>
                <a:sym typeface="Franklin Gothic"/>
              </a:rPr>
              <a:t>PARA SABER MÁS...</a:t>
            </a:r>
            <a:endParaRPr sz="4000" b="1" dirty="0">
              <a:solidFill>
                <a:srgbClr val="FFFFFF"/>
              </a:solidFill>
              <a:latin typeface="Franklin Gothic"/>
              <a:ea typeface="Franklin Gothic"/>
              <a:cs typeface="Franklin Gothic"/>
              <a:sym typeface="Franklin Gothic"/>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7015" y="1469871"/>
            <a:ext cx="57943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5853" y="2120984"/>
            <a:ext cx="57943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3212" y="2824932"/>
            <a:ext cx="57943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187514" y="1423259"/>
            <a:ext cx="6255394" cy="954107"/>
          </a:xfrm>
          <a:prstGeom prst="rect">
            <a:avLst/>
          </a:prstGeom>
          <a:noFill/>
        </p:spPr>
        <p:txBody>
          <a:bodyPr wrap="square" rtlCol="0">
            <a:spAutoFit/>
          </a:bodyPr>
          <a:lstStyle/>
          <a:p>
            <a:r>
              <a:rPr lang="es-ES" sz="1400" dirty="0" smtClean="0">
                <a:latin typeface="Cambria" panose="02040503050406030204" pitchFamily="18" charset="0"/>
                <a:ea typeface="Cambria" panose="02040503050406030204" pitchFamily="18" charset="0"/>
              </a:rPr>
              <a:t>Clark, </a:t>
            </a:r>
            <a:r>
              <a:rPr lang="es-ES" sz="1400" dirty="0" err="1" smtClean="0">
                <a:latin typeface="Cambria" panose="02040503050406030204" pitchFamily="18" charset="0"/>
                <a:ea typeface="Cambria" panose="02040503050406030204" pitchFamily="18" charset="0"/>
              </a:rPr>
              <a:t>Adrian</a:t>
            </a:r>
            <a:r>
              <a:rPr lang="es-ES" sz="1400" dirty="0" smtClean="0">
                <a:latin typeface="Cambria" panose="02040503050406030204" pitchFamily="18" charset="0"/>
                <a:ea typeface="Cambria" panose="02040503050406030204" pitchFamily="18" charset="0"/>
              </a:rPr>
              <a:t>. Recicla tu móvil y tu </a:t>
            </a:r>
            <a:r>
              <a:rPr lang="es-ES" sz="1400" dirty="0" err="1" smtClean="0">
                <a:latin typeface="Cambria" panose="02040503050406030204" pitchFamily="18" charset="0"/>
                <a:ea typeface="Cambria" panose="02040503050406030204" pitchFamily="18" charset="0"/>
              </a:rPr>
              <a:t>táblet</a:t>
            </a:r>
            <a:r>
              <a:rPr lang="es-ES" sz="1400" dirty="0" smtClean="0">
                <a:latin typeface="Cambria" panose="02040503050406030204" pitchFamily="18" charset="0"/>
                <a:ea typeface="Cambria" panose="02040503050406030204" pitchFamily="18" charset="0"/>
              </a:rPr>
              <a:t> [En línea] [consulta: 20 de septiembre de 2019] Disponible en web: </a:t>
            </a:r>
            <a:r>
              <a:rPr lang="es-ES" sz="1400" dirty="0" smtClean="0">
                <a:latin typeface="Cambria" panose="02040503050406030204" pitchFamily="18" charset="0"/>
                <a:ea typeface="Cambria" panose="02040503050406030204" pitchFamily="18" charset="0"/>
                <a:hlinkClick r:id="rId5"/>
              </a:rPr>
              <a:t>https://www.es.amnesty.org/actua/recicla-tu-movil</a:t>
            </a:r>
            <a:endParaRPr lang="es-ES" sz="1400" dirty="0" smtClean="0">
              <a:latin typeface="Cambria" panose="02040503050406030204" pitchFamily="18" charset="0"/>
              <a:ea typeface="Cambria" panose="02040503050406030204" pitchFamily="18" charset="0"/>
            </a:endParaRPr>
          </a:p>
          <a:p>
            <a:endParaRPr lang="es-ES" sz="1400" dirty="0">
              <a:latin typeface="Cambria" panose="02040503050406030204" pitchFamily="18" charset="0"/>
              <a:ea typeface="Cambria" panose="02040503050406030204" pitchFamily="18" charset="0"/>
            </a:endParaRPr>
          </a:p>
        </p:txBody>
      </p:sp>
      <p:sp>
        <p:nvSpPr>
          <p:cNvPr id="4" name="3 CuadroTexto"/>
          <p:cNvSpPr txBox="1"/>
          <p:nvPr/>
        </p:nvSpPr>
        <p:spPr>
          <a:xfrm>
            <a:off x="3196822" y="2173820"/>
            <a:ext cx="6457947" cy="738664"/>
          </a:xfrm>
          <a:prstGeom prst="rect">
            <a:avLst/>
          </a:prstGeom>
          <a:noFill/>
        </p:spPr>
        <p:txBody>
          <a:bodyPr wrap="square" rtlCol="0">
            <a:spAutoFit/>
          </a:bodyPr>
          <a:lstStyle/>
          <a:p>
            <a:r>
              <a:rPr lang="es-ES" sz="1400" dirty="0">
                <a:latin typeface="Cambria" panose="02040503050406030204" pitchFamily="18" charset="0"/>
                <a:ea typeface="Cambria" panose="02040503050406030204" pitchFamily="18" charset="0"/>
              </a:rPr>
              <a:t>¿Qué </a:t>
            </a:r>
            <a:r>
              <a:rPr lang="es-ES" sz="1400" dirty="0" smtClean="0">
                <a:latin typeface="Cambria" panose="02040503050406030204" pitchFamily="18" charset="0"/>
                <a:ea typeface="Cambria" panose="02040503050406030204" pitchFamily="18" charset="0"/>
              </a:rPr>
              <a:t>son los </a:t>
            </a:r>
            <a:r>
              <a:rPr lang="es-ES" sz="1400" dirty="0" err="1" smtClean="0">
                <a:latin typeface="Cambria" panose="02040503050406030204" pitchFamily="18" charset="0"/>
                <a:ea typeface="Cambria" panose="02040503050406030204" pitchFamily="18" charset="0"/>
              </a:rPr>
              <a:t>RAEEs</a:t>
            </a:r>
            <a:r>
              <a:rPr lang="es-ES" sz="1400" dirty="0">
                <a:latin typeface="Cambria" panose="02040503050406030204" pitchFamily="18" charset="0"/>
                <a:ea typeface="Cambria" panose="02040503050406030204" pitchFamily="18" charset="0"/>
              </a:rPr>
              <a:t>? [En línea] </a:t>
            </a:r>
            <a:r>
              <a:rPr lang="es-ES" sz="1400" dirty="0" smtClean="0">
                <a:latin typeface="Cambria" panose="02040503050406030204" pitchFamily="18" charset="0"/>
                <a:ea typeface="Cambria" panose="02040503050406030204" pitchFamily="18" charset="0"/>
              </a:rPr>
              <a:t>[consulta: </a:t>
            </a:r>
            <a:r>
              <a:rPr lang="es-ES" sz="1400" dirty="0">
                <a:latin typeface="Cambria" panose="02040503050406030204" pitchFamily="18" charset="0"/>
                <a:ea typeface="Cambria" panose="02040503050406030204" pitchFamily="18" charset="0"/>
              </a:rPr>
              <a:t>20 de septiembre de 2019] Disponible </a:t>
            </a:r>
            <a:r>
              <a:rPr lang="es-ES" sz="1400" dirty="0" smtClean="0">
                <a:latin typeface="Cambria" panose="02040503050406030204" pitchFamily="18" charset="0"/>
                <a:ea typeface="Cambria" panose="02040503050406030204" pitchFamily="18" charset="0"/>
              </a:rPr>
              <a:t>en web: </a:t>
            </a:r>
            <a:r>
              <a:rPr lang="es-ES" sz="1400" dirty="0" smtClean="0">
                <a:latin typeface="Cambria" panose="02040503050406030204" pitchFamily="18" charset="0"/>
                <a:ea typeface="Cambria" panose="02040503050406030204" pitchFamily="18" charset="0"/>
                <a:hlinkClick r:id="rId6"/>
              </a:rPr>
              <a:t>https://www.tragamovil.es/los-raees/que-son-los-raees/</a:t>
            </a:r>
            <a:endParaRPr lang="es-ES" sz="1400" dirty="0" smtClean="0">
              <a:latin typeface="Cambria" panose="02040503050406030204" pitchFamily="18" charset="0"/>
              <a:ea typeface="Cambria" panose="02040503050406030204" pitchFamily="18" charset="0"/>
            </a:endParaRPr>
          </a:p>
          <a:p>
            <a:endParaRPr lang="es-ES" sz="1400" dirty="0">
              <a:latin typeface="Cambria" panose="02040503050406030204" pitchFamily="18" charset="0"/>
              <a:ea typeface="Cambria" panose="02040503050406030204" pitchFamily="18" charset="0"/>
            </a:endParaRPr>
          </a:p>
        </p:txBody>
      </p:sp>
      <p:pic>
        <p:nvPicPr>
          <p:cNvPr id="2" name="Imagen 1"/>
          <p:cNvPicPr>
            <a:picLocks noChangeAspect="1"/>
          </p:cNvPicPr>
          <p:nvPr/>
        </p:nvPicPr>
        <p:blipFill>
          <a:blip r:embed="rId7"/>
          <a:stretch>
            <a:fillRect/>
          </a:stretch>
        </p:blipFill>
        <p:spPr>
          <a:xfrm>
            <a:off x="2737283" y="3645115"/>
            <a:ext cx="579170" cy="512108"/>
          </a:xfrm>
          <a:prstGeom prst="rect">
            <a:avLst/>
          </a:prstGeom>
        </p:spPr>
      </p:pic>
      <p:sp>
        <p:nvSpPr>
          <p:cNvPr id="6" name="CuadroTexto 5"/>
          <p:cNvSpPr txBox="1"/>
          <p:nvPr/>
        </p:nvSpPr>
        <p:spPr>
          <a:xfrm>
            <a:off x="3377389" y="5029271"/>
            <a:ext cx="184731" cy="369332"/>
          </a:xfrm>
          <a:prstGeom prst="rect">
            <a:avLst/>
          </a:prstGeom>
          <a:noFill/>
        </p:spPr>
        <p:txBody>
          <a:bodyPr wrap="none" rtlCol="0">
            <a:spAutoFit/>
          </a:bodyPr>
          <a:lstStyle/>
          <a:p>
            <a:endParaRPr lang="ca-ES" dirty="0"/>
          </a:p>
        </p:txBody>
      </p:sp>
      <p:sp>
        <p:nvSpPr>
          <p:cNvPr id="9" name="CuadroTexto 8"/>
          <p:cNvSpPr txBox="1"/>
          <p:nvPr/>
        </p:nvSpPr>
        <p:spPr>
          <a:xfrm>
            <a:off x="3187514" y="3619755"/>
            <a:ext cx="6188879" cy="1174246"/>
          </a:xfrm>
          <a:prstGeom prst="rect">
            <a:avLst/>
          </a:prstGeom>
          <a:noFill/>
        </p:spPr>
        <p:txBody>
          <a:bodyPr wrap="square" rtlCol="0">
            <a:spAutoFit/>
          </a:bodyPr>
          <a:lstStyle/>
          <a:p>
            <a:r>
              <a:rPr lang="es-ES" sz="1400" dirty="0" err="1">
                <a:latin typeface="Cambria" panose="02040503050406030204" pitchFamily="18" charset="0"/>
                <a:ea typeface="Cambria" panose="02040503050406030204" pitchFamily="18" charset="0"/>
              </a:rPr>
              <a:t>Recuintec</a:t>
            </a:r>
            <a:r>
              <a:rPr lang="es-ES" sz="1400" dirty="0">
                <a:latin typeface="Cambria" panose="02040503050406030204" pitchFamily="18" charset="0"/>
                <a:ea typeface="Cambria" panose="02040503050406030204" pitchFamily="18" charset="0"/>
              </a:rPr>
              <a:t>, Empresa de reciclaje de material informático y tecnológico en la comunidad Valenciana</a:t>
            </a:r>
            <a:r>
              <a:rPr lang="es-ES" sz="1400" dirty="0" smtClean="0">
                <a:latin typeface="Cambria" panose="02040503050406030204" pitchFamily="18" charset="0"/>
                <a:ea typeface="Cambria" panose="02040503050406030204" pitchFamily="18" charset="0"/>
              </a:rPr>
              <a:t>. </a:t>
            </a:r>
            <a:r>
              <a:rPr lang="ca-ES" sz="1400" dirty="0">
                <a:latin typeface="Cambria" panose="02040503050406030204" pitchFamily="18" charset="0"/>
                <a:ea typeface="Cambria" panose="02040503050406030204" pitchFamily="18" charset="0"/>
              </a:rPr>
              <a:t>RECUINTEC </a:t>
            </a:r>
            <a:r>
              <a:rPr lang="ca-ES" sz="1400" dirty="0" err="1">
                <a:latin typeface="Cambria" panose="02040503050406030204" pitchFamily="18" charset="0"/>
                <a:ea typeface="Cambria" panose="02040503050406030204" pitchFamily="18" charset="0"/>
              </a:rPr>
              <a:t>Recuperación</a:t>
            </a:r>
            <a:r>
              <a:rPr lang="ca-ES" sz="1400" dirty="0">
                <a:latin typeface="Cambria" panose="02040503050406030204" pitchFamily="18" charset="0"/>
                <a:ea typeface="Cambria" panose="02040503050406030204" pitchFamily="18" charset="0"/>
              </a:rPr>
              <a:t> </a:t>
            </a:r>
            <a:r>
              <a:rPr lang="ca-ES" sz="1400" dirty="0" err="1">
                <a:latin typeface="Cambria" panose="02040503050406030204" pitchFamily="18" charset="0"/>
                <a:ea typeface="Cambria" panose="02040503050406030204" pitchFamily="18" charset="0"/>
              </a:rPr>
              <a:t>Tecnológica</a:t>
            </a:r>
            <a:r>
              <a:rPr lang="ca-ES" sz="1400" dirty="0">
                <a:latin typeface="Cambria" panose="02040503050406030204" pitchFamily="18" charset="0"/>
                <a:ea typeface="Cambria" panose="02040503050406030204" pitchFamily="18" charset="0"/>
              </a:rPr>
              <a:t> e </a:t>
            </a:r>
            <a:r>
              <a:rPr lang="ca-ES" sz="1400" dirty="0" err="1" smtClean="0">
                <a:latin typeface="Cambria" panose="02040503050406030204" pitchFamily="18" charset="0"/>
                <a:ea typeface="Cambria" panose="02040503050406030204" pitchFamily="18" charset="0"/>
              </a:rPr>
              <a:t>Informática</a:t>
            </a:r>
            <a:r>
              <a:rPr lang="ca-ES" sz="1400" dirty="0" smtClean="0">
                <a:latin typeface="Cambria" panose="02040503050406030204" pitchFamily="18" charset="0"/>
                <a:ea typeface="Cambria" panose="02040503050406030204" pitchFamily="18" charset="0"/>
              </a:rPr>
              <a:t> (</a:t>
            </a:r>
            <a:r>
              <a:rPr lang="ca-ES" sz="1400" dirty="0" err="1" smtClean="0">
                <a:latin typeface="Cambria" panose="02040503050406030204" pitchFamily="18" charset="0"/>
                <a:ea typeface="Cambria" panose="02040503050406030204" pitchFamily="18" charset="0"/>
              </a:rPr>
              <a:t>s.f</a:t>
            </a:r>
            <a:r>
              <a:rPr lang="ca-ES" sz="1400" dirty="0" smtClean="0">
                <a:latin typeface="Cambria" panose="02040503050406030204" pitchFamily="18" charset="0"/>
                <a:ea typeface="Cambria" panose="02040503050406030204" pitchFamily="18" charset="0"/>
              </a:rPr>
              <a:t>.)[en línia] [consulta: 22 de </a:t>
            </a:r>
            <a:r>
              <a:rPr lang="ca-ES" sz="1400" dirty="0" err="1" smtClean="0">
                <a:latin typeface="Cambria" panose="02040503050406030204" pitchFamily="18" charset="0"/>
                <a:ea typeface="Cambria" panose="02040503050406030204" pitchFamily="18" charset="0"/>
              </a:rPr>
              <a:t>septiembre</a:t>
            </a:r>
            <a:r>
              <a:rPr lang="ca-ES" sz="1400" dirty="0" smtClean="0">
                <a:latin typeface="Cambria" panose="02040503050406030204" pitchFamily="18" charset="0"/>
                <a:ea typeface="Cambria" panose="02040503050406030204" pitchFamily="18" charset="0"/>
              </a:rPr>
              <a:t>]. Disponible </a:t>
            </a:r>
            <a:r>
              <a:rPr lang="ca-ES" sz="1400" dirty="0">
                <a:latin typeface="Cambria" panose="02040503050406030204" pitchFamily="18" charset="0"/>
                <a:ea typeface="Cambria" panose="02040503050406030204" pitchFamily="18" charset="0"/>
              </a:rPr>
              <a:t>en web: </a:t>
            </a:r>
            <a:r>
              <a:rPr lang="ca-ES" sz="1400" dirty="0" smtClean="0">
                <a:latin typeface="Cambria" panose="02040503050406030204" pitchFamily="18" charset="0"/>
                <a:ea typeface="Cambria" panose="02040503050406030204" pitchFamily="18" charset="0"/>
                <a:hlinkClick r:id="rId8"/>
              </a:rPr>
              <a:t>http</a:t>
            </a:r>
            <a:r>
              <a:rPr lang="ca-ES" sz="1400" dirty="0">
                <a:latin typeface="Cambria" panose="02040503050406030204" pitchFamily="18" charset="0"/>
                <a:ea typeface="Cambria" panose="02040503050406030204" pitchFamily="18" charset="0"/>
                <a:hlinkClick r:id="rId8"/>
              </a:rPr>
              <a:t>://www.recuintec.com</a:t>
            </a:r>
            <a:r>
              <a:rPr lang="ca-ES" sz="1400" dirty="0" smtClean="0">
                <a:latin typeface="Cambria" panose="02040503050406030204" pitchFamily="18" charset="0"/>
                <a:ea typeface="Cambria" panose="02040503050406030204" pitchFamily="18" charset="0"/>
                <a:hlinkClick r:id="rId8"/>
              </a:rPr>
              <a:t>/</a:t>
            </a:r>
            <a:endParaRPr lang="ca-ES" sz="1400" dirty="0" smtClean="0">
              <a:latin typeface="Cambria" panose="02040503050406030204" pitchFamily="18" charset="0"/>
              <a:ea typeface="Cambria" panose="02040503050406030204" pitchFamily="18" charset="0"/>
            </a:endParaRPr>
          </a:p>
          <a:p>
            <a:endParaRPr lang="ca-ES" sz="1400" dirty="0">
              <a:latin typeface="Cambria" panose="02040503050406030204" pitchFamily="18" charset="0"/>
              <a:ea typeface="Cambria" panose="02040503050406030204" pitchFamily="18" charset="0"/>
            </a:endParaRPr>
          </a:p>
        </p:txBody>
      </p:sp>
      <p:pic>
        <p:nvPicPr>
          <p:cNvPr id="10" name="Imagen 9"/>
          <p:cNvPicPr>
            <a:picLocks noChangeAspect="1"/>
          </p:cNvPicPr>
          <p:nvPr/>
        </p:nvPicPr>
        <p:blipFill>
          <a:blip r:embed="rId9"/>
          <a:stretch>
            <a:fillRect/>
          </a:stretch>
        </p:blipFill>
        <p:spPr>
          <a:xfrm>
            <a:off x="2693212" y="4606422"/>
            <a:ext cx="579170" cy="512108"/>
          </a:xfrm>
          <a:prstGeom prst="rect">
            <a:avLst/>
          </a:prstGeom>
        </p:spPr>
      </p:pic>
      <p:sp>
        <p:nvSpPr>
          <p:cNvPr id="11" name="CuadroTexto 10"/>
          <p:cNvSpPr txBox="1"/>
          <p:nvPr/>
        </p:nvSpPr>
        <p:spPr>
          <a:xfrm>
            <a:off x="3187514" y="4606423"/>
            <a:ext cx="6167758" cy="954107"/>
          </a:xfrm>
          <a:prstGeom prst="rect">
            <a:avLst/>
          </a:prstGeom>
          <a:noFill/>
        </p:spPr>
        <p:txBody>
          <a:bodyPr wrap="square" rtlCol="0">
            <a:spAutoFit/>
          </a:bodyPr>
          <a:lstStyle/>
          <a:p>
            <a:r>
              <a:rPr lang="es-ES" sz="1400" dirty="0" smtClean="0">
                <a:latin typeface="Cambria" panose="02040503050406030204" pitchFamily="18" charset="0"/>
                <a:ea typeface="Cambria" panose="02040503050406030204" pitchFamily="18" charset="0"/>
              </a:rPr>
              <a:t>Clonica.net. ECOTIC </a:t>
            </a:r>
            <a:r>
              <a:rPr lang="es-ES" sz="1400" dirty="0">
                <a:latin typeface="Cambria" panose="02040503050406030204" pitchFamily="18" charset="0"/>
                <a:ea typeface="Cambria" panose="02040503050406030204" pitchFamily="18" charset="0"/>
              </a:rPr>
              <a:t>Gestión de Residuos de Aparatos </a:t>
            </a:r>
            <a:r>
              <a:rPr lang="es-ES" sz="1400" dirty="0" err="1">
                <a:latin typeface="Cambria" panose="02040503050406030204" pitchFamily="18" charset="0"/>
                <a:ea typeface="Cambria" panose="02040503050406030204" pitchFamily="18" charset="0"/>
              </a:rPr>
              <a:t>Electricos</a:t>
            </a:r>
            <a:r>
              <a:rPr lang="es-ES" sz="1400" dirty="0">
                <a:latin typeface="Cambria" panose="02040503050406030204" pitchFamily="18" charset="0"/>
                <a:ea typeface="Cambria" panose="02040503050406030204" pitchFamily="18" charset="0"/>
              </a:rPr>
              <a:t> y </a:t>
            </a:r>
            <a:r>
              <a:rPr lang="es-ES" sz="1400" dirty="0" err="1">
                <a:latin typeface="Cambria" panose="02040503050406030204" pitchFamily="18" charset="0"/>
                <a:ea typeface="Cambria" panose="02040503050406030204" pitchFamily="18" charset="0"/>
              </a:rPr>
              <a:t>Electronicos</a:t>
            </a:r>
            <a:r>
              <a:rPr lang="es-ES" sz="1400" dirty="0">
                <a:latin typeface="Cambria" panose="02040503050406030204" pitchFamily="18" charset="0"/>
                <a:ea typeface="Cambria" panose="02040503050406030204" pitchFamily="18" charset="0"/>
              </a:rPr>
              <a:t> (RAEE) y Sistema integrado de Gestión (SIG</a:t>
            </a:r>
            <a:r>
              <a:rPr lang="es-ES" sz="1400" dirty="0" smtClean="0">
                <a:latin typeface="Cambria" panose="02040503050406030204" pitchFamily="18" charset="0"/>
                <a:ea typeface="Cambria" panose="02040503050406030204" pitchFamily="18" charset="0"/>
              </a:rPr>
              <a:t>) [En línea] [consulta: 22 de septiembre]. Disponible </a:t>
            </a:r>
            <a:r>
              <a:rPr lang="es-ES" sz="1400" dirty="0">
                <a:latin typeface="Cambria" panose="02040503050406030204" pitchFamily="18" charset="0"/>
                <a:ea typeface="Cambria" panose="02040503050406030204" pitchFamily="18" charset="0"/>
              </a:rPr>
              <a:t>en web: </a:t>
            </a:r>
            <a:r>
              <a:rPr lang="es-ES" sz="1400" dirty="0" smtClean="0">
                <a:latin typeface="Cambria" panose="02040503050406030204" pitchFamily="18" charset="0"/>
                <a:ea typeface="Cambria" panose="02040503050406030204" pitchFamily="18" charset="0"/>
                <a:hlinkClick r:id="rId10"/>
              </a:rPr>
              <a:t>https</a:t>
            </a:r>
            <a:r>
              <a:rPr lang="es-ES" sz="1400" dirty="0">
                <a:latin typeface="Cambria" panose="02040503050406030204" pitchFamily="18" charset="0"/>
                <a:ea typeface="Cambria" panose="02040503050406030204" pitchFamily="18" charset="0"/>
                <a:hlinkClick r:id="rId10"/>
              </a:rPr>
              <a:t>://www.ecotic.es</a:t>
            </a:r>
            <a:r>
              <a:rPr lang="es-ES" sz="1400" dirty="0" smtClean="0">
                <a:latin typeface="Cambria" panose="02040503050406030204" pitchFamily="18" charset="0"/>
                <a:ea typeface="Cambria" panose="02040503050406030204" pitchFamily="18" charset="0"/>
                <a:hlinkClick r:id="rId10"/>
              </a:rPr>
              <a:t>/</a:t>
            </a:r>
            <a:endParaRPr lang="es-ES" sz="1400" dirty="0" smtClean="0">
              <a:latin typeface="Cambria" panose="02040503050406030204" pitchFamily="18" charset="0"/>
              <a:ea typeface="Cambria" panose="02040503050406030204" pitchFamily="18" charset="0"/>
            </a:endParaRPr>
          </a:p>
          <a:p>
            <a:endParaRPr lang="ca-ES" sz="1400" dirty="0">
              <a:latin typeface="Cambria" panose="02040503050406030204" pitchFamily="18" charset="0"/>
              <a:ea typeface="Cambria" panose="02040503050406030204" pitchFamily="18" charset="0"/>
            </a:endParaRPr>
          </a:p>
        </p:txBody>
      </p:sp>
      <p:sp>
        <p:nvSpPr>
          <p:cNvPr id="13" name="CuadroTexto 12"/>
          <p:cNvSpPr txBox="1"/>
          <p:nvPr/>
        </p:nvSpPr>
        <p:spPr>
          <a:xfrm>
            <a:off x="3196973" y="2824933"/>
            <a:ext cx="5997522" cy="954107"/>
          </a:xfrm>
          <a:prstGeom prst="rect">
            <a:avLst/>
          </a:prstGeom>
          <a:noFill/>
        </p:spPr>
        <p:txBody>
          <a:bodyPr wrap="square" rtlCol="0">
            <a:spAutoFit/>
          </a:bodyPr>
          <a:lstStyle/>
          <a:p>
            <a:r>
              <a:rPr lang="ca-ES" sz="1400" dirty="0" err="1" smtClean="0">
                <a:latin typeface="Cambria" panose="02040503050406030204" pitchFamily="18" charset="0"/>
                <a:ea typeface="Cambria" panose="02040503050406030204" pitchFamily="18" charset="0"/>
              </a:rPr>
              <a:t>Raee</a:t>
            </a:r>
            <a:r>
              <a:rPr lang="ca-ES" sz="1400" dirty="0" smtClean="0">
                <a:latin typeface="Cambria" panose="02040503050406030204" pitchFamily="18" charset="0"/>
                <a:ea typeface="Cambria" panose="02040503050406030204" pitchFamily="18" charset="0"/>
              </a:rPr>
              <a:t> </a:t>
            </a:r>
            <a:r>
              <a:rPr lang="ca-ES" sz="1400" dirty="0" err="1" smtClean="0">
                <a:latin typeface="Cambria" panose="02040503050406030204" pitchFamily="18" charset="0"/>
                <a:ea typeface="Cambria" panose="02040503050406030204" pitchFamily="18" charset="0"/>
              </a:rPr>
              <a:t>Andalucia</a:t>
            </a:r>
            <a:r>
              <a:rPr lang="ca-ES" sz="1400" dirty="0" smtClean="0">
                <a:latin typeface="Cambria" panose="02040503050406030204" pitchFamily="18" charset="0"/>
                <a:ea typeface="Cambria" panose="02040503050406030204" pitchFamily="18" charset="0"/>
              </a:rPr>
              <a:t>. </a:t>
            </a:r>
            <a:r>
              <a:rPr lang="es-ES" sz="1400" dirty="0">
                <a:latin typeface="Cambria" panose="02040503050406030204" pitchFamily="18" charset="0"/>
                <a:ea typeface="Cambria" panose="02040503050406030204" pitchFamily="18" charset="0"/>
              </a:rPr>
              <a:t>La importancia del reciclaje de residuos de aparatos eléctricos o </a:t>
            </a:r>
            <a:r>
              <a:rPr lang="es-ES" sz="1400" dirty="0" smtClean="0">
                <a:latin typeface="Cambria" panose="02040503050406030204" pitchFamily="18" charset="0"/>
                <a:ea typeface="Cambria" panose="02040503050406030204" pitchFamily="18" charset="0"/>
              </a:rPr>
              <a:t>electrónicos [En línea] [consulta: 22 de septiembre de 2019] Disponible en web: </a:t>
            </a:r>
            <a:r>
              <a:rPr lang="ca-ES" sz="1400" dirty="0" smtClean="0">
                <a:hlinkClick r:id="rId11"/>
              </a:rPr>
              <a:t>https</a:t>
            </a:r>
            <a:r>
              <a:rPr lang="ca-ES" sz="1400" dirty="0">
                <a:hlinkClick r:id="rId11"/>
              </a:rPr>
              <a:t>://</a:t>
            </a:r>
            <a:r>
              <a:rPr lang="ca-ES" sz="1400" dirty="0" smtClean="0">
                <a:hlinkClick r:id="rId11"/>
              </a:rPr>
              <a:t>www.raeeandalucia.es/conecta/toma-conciencia</a:t>
            </a:r>
            <a:endParaRPr lang="ca-ES" sz="1400" dirty="0" smtClean="0"/>
          </a:p>
          <a:p>
            <a:endParaRPr lang="ca-E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500458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p:nvPr/>
        </p:nvSpPr>
        <p:spPr>
          <a:xfrm>
            <a:off x="3945167" y="0"/>
            <a:ext cx="8246800" cy="68580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218" name="Shape 218"/>
          <p:cNvSpPr/>
          <p:nvPr/>
        </p:nvSpPr>
        <p:spPr>
          <a:xfrm>
            <a:off x="3945167" y="4218467"/>
            <a:ext cx="4812800" cy="665600"/>
          </a:xfrm>
          <a:prstGeom prst="rect">
            <a:avLst/>
          </a:prstGeom>
          <a:solidFill>
            <a:srgbClr val="38967B"/>
          </a:solidFill>
          <a:ln>
            <a:noFill/>
          </a:ln>
        </p:spPr>
        <p:txBody>
          <a:bodyPr spcFirstLastPara="1" wrap="square" lIns="121900" tIns="121900" rIns="121900" bIns="121900" anchor="ctr" anchorCtr="0">
            <a:noAutofit/>
          </a:bodyPr>
          <a:lstStyle/>
          <a:p>
            <a:endParaRPr sz="2400" dirty="0"/>
          </a:p>
        </p:txBody>
      </p:sp>
      <p:pic>
        <p:nvPicPr>
          <p:cNvPr id="219" name="Shape 219"/>
          <p:cNvPicPr preferRelativeResize="0"/>
          <p:nvPr/>
        </p:nvPicPr>
        <p:blipFill>
          <a:blip r:embed="rId3">
            <a:alphaModFix/>
          </a:blip>
          <a:stretch>
            <a:fillRect/>
          </a:stretch>
        </p:blipFill>
        <p:spPr>
          <a:xfrm>
            <a:off x="50156" y="4218467"/>
            <a:ext cx="3788211" cy="665600"/>
          </a:xfrm>
          <a:prstGeom prst="rect">
            <a:avLst/>
          </a:prstGeom>
          <a:noFill/>
          <a:ln>
            <a:noFill/>
          </a:ln>
        </p:spPr>
      </p:pic>
    </p:spTree>
    <p:extLst>
      <p:ext uri="{BB962C8B-B14F-4D97-AF65-F5344CB8AC3E}">
        <p14:creationId xmlns:p14="http://schemas.microsoft.com/office/powerpoint/2010/main" val="2412842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132320" y="609599"/>
            <a:ext cx="3727269" cy="246221"/>
          </a:xfrm>
          <a:prstGeom prst="rect">
            <a:avLst/>
          </a:prstGeom>
          <a:solidFill>
            <a:schemeClr val="bg2">
              <a:lumMod val="90000"/>
            </a:schemeClr>
          </a:solidFill>
        </p:spPr>
        <p:txBody>
          <a:bodyPr wrap="square" lIns="0" tIns="0" rIns="0" bIns="0" rtlCol="0">
            <a:spAutoFit/>
          </a:bodyPr>
          <a:lstStyle/>
          <a:p>
            <a:pPr algn="ctr"/>
            <a:r>
              <a:rPr lang="es-ES" sz="16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579417" y="1206149"/>
            <a:ext cx="8894619" cy="3046988"/>
          </a:xfrm>
          <a:prstGeom prst="rect">
            <a:avLst/>
          </a:prstGeom>
          <a:noFill/>
        </p:spPr>
        <p:txBody>
          <a:bodyPr wrap="square" rtlCol="0">
            <a:spAutoFit/>
          </a:bodyPr>
          <a:lstStyle/>
          <a:p>
            <a:pPr algn="ctr">
              <a:lnSpc>
                <a:spcPct val="150000"/>
              </a:lnSpc>
            </a:pPr>
            <a:r>
              <a:rPr lang="es-ES" sz="1600" b="1" dirty="0">
                <a:latin typeface="Arial" panose="020B0604020202020204" pitchFamily="34" charset="0"/>
                <a:cs typeface="Arial" panose="020B0604020202020204" pitchFamily="34" charset="0"/>
              </a:rPr>
              <a:t>MATERIALES DE FORMACIÓN PARA ESTUDIANTES DE GRADO </a:t>
            </a:r>
            <a:endParaRPr lang="es-ES" sz="1600" b="1" dirty="0" smtClean="0">
              <a:latin typeface="Arial" panose="020B0604020202020204" pitchFamily="34" charset="0"/>
              <a:cs typeface="Arial" panose="020B0604020202020204" pitchFamily="34" charset="0"/>
            </a:endParaRPr>
          </a:p>
          <a:p>
            <a:pPr algn="ctr">
              <a:lnSpc>
                <a:spcPct val="150000"/>
              </a:lnSpc>
            </a:pPr>
            <a:r>
              <a:rPr lang="es-ES" sz="1600" b="1" dirty="0" smtClean="0">
                <a:latin typeface="Arial" panose="020B0604020202020204" pitchFamily="34" charset="0"/>
                <a:cs typeface="Arial" panose="020B0604020202020204" pitchFamily="34" charset="0"/>
              </a:rPr>
              <a:t>DE </a:t>
            </a:r>
            <a:r>
              <a:rPr lang="es-ES" sz="1600" b="1" dirty="0">
                <a:latin typeface="Arial" panose="020B0604020202020204" pitchFamily="34" charset="0"/>
                <a:cs typeface="Arial" panose="020B0604020202020204" pitchFamily="34" charset="0"/>
              </a:rPr>
              <a:t>LA COMPETENCIA DIGITAL</a:t>
            </a:r>
            <a:endParaRPr lang="es-ES" sz="1600" dirty="0">
              <a:latin typeface="Arial" panose="020B0604020202020204" pitchFamily="34" charset="0"/>
              <a:cs typeface="Arial" panose="020B0604020202020204" pitchFamily="34" charset="0"/>
            </a:endParaRPr>
          </a:p>
          <a:p>
            <a:pPr algn="ctr"/>
            <a:endParaRPr lang="es-ES" sz="1600" b="1" dirty="0"/>
          </a:p>
          <a:p>
            <a:pPr algn="ctr"/>
            <a:r>
              <a:rPr lang="es-ES" sz="1600" b="1" dirty="0"/>
              <a:t> </a:t>
            </a:r>
            <a:endParaRPr lang="es-ES" sz="1600" dirty="0"/>
          </a:p>
          <a:p>
            <a:pPr algn="ctr">
              <a:lnSpc>
                <a:spcPct val="150000"/>
              </a:lnSpc>
            </a:pPr>
            <a:r>
              <a:rPr lang="es-ES" sz="1600" dirty="0">
                <a:latin typeface="Arial" panose="020B0604020202020204" pitchFamily="34" charset="0"/>
                <a:cs typeface="Arial" panose="020B0604020202020204" pitchFamily="34" charset="0"/>
              </a:rPr>
              <a:t>4. Seguridad: 4.4. Protección del entorno:</a:t>
            </a:r>
            <a:br>
              <a:rPr lang="es-ES" sz="1600" dirty="0">
                <a:latin typeface="Arial" panose="020B0604020202020204" pitchFamily="34" charset="0"/>
                <a:cs typeface="Arial" panose="020B0604020202020204" pitchFamily="34" charset="0"/>
              </a:rPr>
            </a:br>
            <a:r>
              <a:rPr lang="es-ES" sz="1600" dirty="0">
                <a:latin typeface="Arial" panose="020B0604020202020204" pitchFamily="34" charset="0"/>
                <a:cs typeface="Arial" panose="020B0604020202020204" pitchFamily="34" charset="0"/>
              </a:rPr>
              <a:t>2. Reciclaje de dispositivos y huella medioambiental</a:t>
            </a:r>
          </a:p>
          <a:p>
            <a:pPr algn="ctr"/>
            <a:endParaRPr lang="es-ES" sz="1600" dirty="0"/>
          </a:p>
          <a:p>
            <a:pPr algn="ctr"/>
            <a:r>
              <a:rPr lang="es-ES" sz="1600" dirty="0"/>
              <a:t> </a:t>
            </a:r>
            <a:endParaRPr lang="es-ES" sz="1600" dirty="0" smtClean="0"/>
          </a:p>
          <a:p>
            <a:pPr algn="ctr"/>
            <a:endParaRPr lang="es-ES" sz="1600" dirty="0"/>
          </a:p>
          <a:p>
            <a:pPr algn="ctr"/>
            <a:r>
              <a:rPr lang="es-ES" sz="1600" b="1" dirty="0">
                <a:latin typeface="Arial" panose="020B0604020202020204" pitchFamily="34" charset="0"/>
                <a:cs typeface="Arial" panose="020B0604020202020204" pitchFamily="34" charset="0"/>
              </a:rPr>
              <a:t>REBIUN Línea 2 (3er. P.E.) Grupo de Competencia Digital</a:t>
            </a:r>
            <a:endParaRPr lang="es-ES" sz="16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3592946" y="4006916"/>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s-ES" sz="2400"/>
          </a:p>
        </p:txBody>
      </p:sp>
      <p:sp>
        <p:nvSpPr>
          <p:cNvPr id="9" name="Rectangle 8"/>
          <p:cNvSpPr>
            <a:spLocks noChangeArrowheads="1"/>
          </p:cNvSpPr>
          <p:nvPr/>
        </p:nvSpPr>
        <p:spPr bwMode="auto">
          <a:xfrm>
            <a:off x="4563437" y="4889738"/>
            <a:ext cx="44060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eaLnBrk="0" fontAlgn="base" hangingPunct="0">
              <a:spcBef>
                <a:spcPct val="0"/>
              </a:spcBef>
              <a:spcAft>
                <a:spcPct val="0"/>
              </a:spcAft>
            </a:pPr>
            <a:r>
              <a:rPr lang="es-ES" altLang="es-ES" sz="1600" dirty="0">
                <a:solidFill>
                  <a:srgbClr val="000000"/>
                </a:solidFill>
                <a:latin typeface="Arial" panose="020B0604020202020204" pitchFamily="34" charset="0"/>
                <a:ea typeface="Arial" panose="020B0604020202020204" pitchFamily="34" charset="0"/>
              </a:rPr>
              <a:t> Documento bajo licencia </a:t>
            </a:r>
            <a:r>
              <a:rPr lang="es-ES" altLang="es-ES" sz="1600" dirty="0" err="1">
                <a:solidFill>
                  <a:srgbClr val="000000"/>
                </a:solidFill>
                <a:latin typeface="Arial" panose="020B0604020202020204" pitchFamily="34" charset="0"/>
                <a:ea typeface="Arial" panose="020B0604020202020204" pitchFamily="34" charset="0"/>
              </a:rPr>
              <a:t>Creative</a:t>
            </a:r>
            <a:r>
              <a:rPr lang="es-ES" altLang="es-ES" sz="1600" dirty="0">
                <a:solidFill>
                  <a:srgbClr val="000000"/>
                </a:solidFill>
                <a:latin typeface="Arial" panose="020B0604020202020204" pitchFamily="34" charset="0"/>
                <a:ea typeface="Arial" panose="020B0604020202020204" pitchFamily="34" charset="0"/>
              </a:rPr>
              <a:t> </a:t>
            </a:r>
            <a:r>
              <a:rPr lang="es-ES" altLang="es-ES" sz="1600" dirty="0" err="1">
                <a:solidFill>
                  <a:srgbClr val="000000"/>
                </a:solidFill>
                <a:latin typeface="Arial" panose="020B0604020202020204" pitchFamily="34" charset="0"/>
                <a:ea typeface="Arial" panose="020B0604020202020204" pitchFamily="34" charset="0"/>
              </a:rPr>
              <a:t>Commons</a:t>
            </a:r>
            <a:r>
              <a:rPr lang="es-ES" altLang="es-ES" sz="1600" dirty="0">
                <a:solidFill>
                  <a:srgbClr val="000000"/>
                </a:solidFill>
                <a:latin typeface="Arial" panose="020B0604020202020204" pitchFamily="34" charset="0"/>
                <a:ea typeface="Arial" panose="020B0604020202020204" pitchFamily="34" charset="0"/>
              </a:rPr>
              <a:t> </a:t>
            </a:r>
            <a:endParaRPr lang="es-ES" altLang="es-ES" sz="2400" dirty="0">
              <a:latin typeface="Arial" panose="020B0604020202020204" pitchFamily="34" charset="0"/>
            </a:endParaRPr>
          </a:p>
        </p:txBody>
      </p:sp>
      <p:pic>
        <p:nvPicPr>
          <p:cNvPr id="13" name="Picture 124"/>
          <p:cNvPicPr/>
          <p:nvPr/>
        </p:nvPicPr>
        <p:blipFill>
          <a:blip r:embed="rId2"/>
          <a:stretch>
            <a:fillRect/>
          </a:stretch>
        </p:blipFill>
        <p:spPr>
          <a:xfrm>
            <a:off x="3468947" y="5428040"/>
            <a:ext cx="5115560" cy="650333"/>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0551" y="4723181"/>
            <a:ext cx="1292884" cy="455448"/>
          </a:xfrm>
          <a:prstGeom prst="rect">
            <a:avLst/>
          </a:prstGeom>
        </p:spPr>
      </p:pic>
    </p:spTree>
    <p:extLst>
      <p:ext uri="{BB962C8B-B14F-4D97-AF65-F5344CB8AC3E}">
        <p14:creationId xmlns:p14="http://schemas.microsoft.com/office/powerpoint/2010/main" val="2787479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11867" y="0"/>
            <a:ext cx="3909600" cy="68580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55" name="Shape 55"/>
          <p:cNvSpPr/>
          <p:nvPr/>
        </p:nvSpPr>
        <p:spPr>
          <a:xfrm>
            <a:off x="3897733" y="1425966"/>
            <a:ext cx="7545600" cy="1756145"/>
          </a:xfrm>
          <a:prstGeom prst="rect">
            <a:avLst/>
          </a:prstGeom>
          <a:solidFill>
            <a:srgbClr val="A2D6A8"/>
          </a:solidFill>
          <a:ln>
            <a:noFill/>
          </a:ln>
        </p:spPr>
        <p:txBody>
          <a:bodyPr spcFirstLastPara="1" wrap="square" lIns="121900" tIns="121900" rIns="121900" bIns="121900" anchor="ctr" anchorCtr="0">
            <a:noAutofit/>
          </a:bodyPr>
          <a:lstStyle/>
          <a:p>
            <a:endParaRPr sz="2400" dirty="0"/>
          </a:p>
        </p:txBody>
      </p:sp>
      <p:sp>
        <p:nvSpPr>
          <p:cNvPr id="56" name="Shape 56"/>
          <p:cNvSpPr/>
          <p:nvPr/>
        </p:nvSpPr>
        <p:spPr>
          <a:xfrm>
            <a:off x="233700" y="1425967"/>
            <a:ext cx="3664000" cy="2542800"/>
          </a:xfrm>
          <a:prstGeom prst="rect">
            <a:avLst/>
          </a:prstGeom>
          <a:solidFill>
            <a:srgbClr val="38967B"/>
          </a:solidFill>
          <a:ln>
            <a:noFill/>
          </a:ln>
        </p:spPr>
        <p:txBody>
          <a:bodyPr spcFirstLastPara="1" wrap="square" lIns="121900" tIns="121900" rIns="121900" bIns="121900" anchor="ctr" anchorCtr="0">
            <a:noAutofit/>
          </a:bodyPr>
          <a:lstStyle/>
          <a:p>
            <a:endParaRPr sz="2400" dirty="0"/>
          </a:p>
        </p:txBody>
      </p:sp>
      <p:sp>
        <p:nvSpPr>
          <p:cNvPr id="58" name="Shape 58"/>
          <p:cNvSpPr txBox="1"/>
          <p:nvPr/>
        </p:nvSpPr>
        <p:spPr>
          <a:xfrm>
            <a:off x="203500" y="1425967"/>
            <a:ext cx="3724400" cy="2388400"/>
          </a:xfrm>
          <a:prstGeom prst="rect">
            <a:avLst/>
          </a:prstGeom>
          <a:noFill/>
          <a:ln>
            <a:noFill/>
          </a:ln>
        </p:spPr>
        <p:txBody>
          <a:bodyPr spcFirstLastPara="1" wrap="square" lIns="121900" tIns="121900" rIns="121900" bIns="121900" anchor="t" anchorCtr="0">
            <a:noAutofit/>
          </a:bodyPr>
          <a:lstStyle/>
          <a:p>
            <a:r>
              <a:rPr lang="es" sz="2400" dirty="0">
                <a:solidFill>
                  <a:srgbClr val="F2F2F2"/>
                </a:solidFill>
                <a:latin typeface="Cambria"/>
                <a:ea typeface="Cambria"/>
                <a:cs typeface="Cambria"/>
                <a:sym typeface="Cambria"/>
              </a:rPr>
              <a:t>Seguridad. </a:t>
            </a:r>
            <a:endParaRPr sz="2400" dirty="0">
              <a:solidFill>
                <a:srgbClr val="F2F2F2"/>
              </a:solidFill>
              <a:latin typeface="Cambria"/>
              <a:ea typeface="Cambria"/>
              <a:cs typeface="Cambria"/>
              <a:sym typeface="Cambria"/>
            </a:endParaRPr>
          </a:p>
          <a:p>
            <a:r>
              <a:rPr lang="es" sz="2400" dirty="0">
                <a:solidFill>
                  <a:srgbClr val="F2F2F2"/>
                </a:solidFill>
                <a:latin typeface="Cambria"/>
                <a:ea typeface="Cambria"/>
                <a:cs typeface="Cambria"/>
                <a:sym typeface="Cambria"/>
              </a:rPr>
              <a:t>Protección del entorno.</a:t>
            </a:r>
            <a:endParaRPr sz="2400" dirty="0">
              <a:solidFill>
                <a:srgbClr val="F2F2F2"/>
              </a:solidFill>
              <a:latin typeface="Cambria"/>
              <a:ea typeface="Cambria"/>
              <a:cs typeface="Cambria"/>
              <a:sym typeface="Cambria"/>
            </a:endParaRPr>
          </a:p>
        </p:txBody>
      </p:sp>
      <p:pic>
        <p:nvPicPr>
          <p:cNvPr id="60" name="Shape 60"/>
          <p:cNvPicPr preferRelativeResize="0"/>
          <p:nvPr/>
        </p:nvPicPr>
        <p:blipFill>
          <a:blip r:embed="rId3">
            <a:alphaModFix/>
          </a:blip>
          <a:stretch>
            <a:fillRect/>
          </a:stretch>
        </p:blipFill>
        <p:spPr>
          <a:xfrm>
            <a:off x="7679267" y="5671801"/>
            <a:ext cx="4120767" cy="724033"/>
          </a:xfrm>
          <a:prstGeom prst="rect">
            <a:avLst/>
          </a:prstGeom>
          <a:noFill/>
          <a:ln>
            <a:noFill/>
          </a:ln>
        </p:spPr>
      </p:pic>
      <p:sp>
        <p:nvSpPr>
          <p:cNvPr id="8" name="Shape 59"/>
          <p:cNvSpPr txBox="1"/>
          <p:nvPr/>
        </p:nvSpPr>
        <p:spPr>
          <a:xfrm>
            <a:off x="4173467" y="1263941"/>
            <a:ext cx="7191219" cy="2011075"/>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s" sz="4000" b="1" kern="0" dirty="0">
                <a:solidFill>
                  <a:srgbClr val="38967B"/>
                </a:solidFill>
                <a:latin typeface="Franklin Gothic"/>
                <a:ea typeface="Franklin Gothic"/>
                <a:cs typeface="Franklin Gothic"/>
                <a:sym typeface="Franklin Gothic"/>
              </a:rPr>
              <a:t>RECICLAJE DE DISPOSITIVOS Y HUELLA MEDIOAMBIENTAL</a:t>
            </a:r>
          </a:p>
        </p:txBody>
      </p:sp>
    </p:spTree>
    <p:extLst>
      <p:ext uri="{BB962C8B-B14F-4D97-AF65-F5344CB8AC3E}">
        <p14:creationId xmlns:p14="http://schemas.microsoft.com/office/powerpoint/2010/main" val="2797993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p:nvPr/>
        </p:nvSpPr>
        <p:spPr>
          <a:xfrm>
            <a:off x="2008267" y="1685167"/>
            <a:ext cx="8401824" cy="4201200"/>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75" name="Shape 75"/>
          <p:cNvSpPr/>
          <p:nvPr/>
        </p:nvSpPr>
        <p:spPr>
          <a:xfrm>
            <a:off x="0" y="1019567"/>
            <a:ext cx="5014800" cy="6656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14656"/>
              </a:solidFill>
              <a:effectLst/>
              <a:uLnTx/>
              <a:uFillTx/>
              <a:latin typeface="Arial"/>
              <a:ea typeface="+mn-ea"/>
              <a:cs typeface="+mn-cs"/>
            </a:endParaRPr>
          </a:p>
        </p:txBody>
      </p:sp>
      <p:sp>
        <p:nvSpPr>
          <p:cNvPr id="76" name="Shape 76"/>
          <p:cNvSpPr txBox="1"/>
          <p:nvPr/>
        </p:nvSpPr>
        <p:spPr>
          <a:xfrm>
            <a:off x="2193000" y="1126500"/>
            <a:ext cx="2828000" cy="439600"/>
          </a:xfrm>
          <a:prstGeom prst="rect">
            <a:avLst/>
          </a:prstGeom>
          <a:noFill/>
          <a:ln>
            <a:noFill/>
          </a:ln>
        </p:spPr>
        <p:txBody>
          <a:bodyPr spcFirstLastPara="1" wrap="square" lIns="121900" tIns="121900" rIns="121900" bIns="121900" anchor="t"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 sz="2400" b="1" i="0" u="none" strike="noStrike" kern="1200" cap="none" spc="0" normalizeH="0" baseline="0" noProof="0" dirty="0">
                <a:ln>
                  <a:noFill/>
                </a:ln>
                <a:solidFill>
                  <a:srgbClr val="F2F2F2"/>
                </a:solidFill>
                <a:effectLst/>
                <a:uLnTx/>
                <a:uFillTx/>
                <a:latin typeface="Franklin Gothic"/>
                <a:ea typeface="Franklin Gothic"/>
                <a:cs typeface="Franklin Gothic"/>
                <a:sym typeface="Franklin Gothic"/>
              </a:rPr>
              <a:t>SUMARIO</a:t>
            </a:r>
            <a:endParaRPr kumimoji="0" sz="2400" b="1" i="0" u="none" strike="noStrike" kern="1200" cap="none" spc="0" normalizeH="0" baseline="0" noProof="0" dirty="0">
              <a:ln>
                <a:noFill/>
              </a:ln>
              <a:solidFill>
                <a:srgbClr val="F2F2F2"/>
              </a:solidFill>
              <a:effectLst/>
              <a:uLnTx/>
              <a:uFillTx/>
              <a:latin typeface="Franklin Gothic"/>
              <a:ea typeface="Franklin Gothic"/>
              <a:cs typeface="Franklin Gothic"/>
              <a:sym typeface="Franklin Gothic"/>
            </a:endParaRPr>
          </a:p>
        </p:txBody>
      </p:sp>
      <p:sp>
        <p:nvSpPr>
          <p:cNvPr id="77" name="Shape 77"/>
          <p:cNvSpPr txBox="1"/>
          <p:nvPr/>
        </p:nvSpPr>
        <p:spPr>
          <a:xfrm>
            <a:off x="2335416" y="1963038"/>
            <a:ext cx="8074675" cy="3565565"/>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rPr>
              <a:t>       </a:t>
            </a:r>
            <a:endParaRPr kumimoji="0" lang="es-ES" sz="2000" b="0" i="0" u="none" strike="noStrike" kern="1200" cap="none" spc="0" normalizeH="0" baseline="0" noProof="0" dirty="0" smtClean="0">
              <a:ln>
                <a:noFill/>
              </a:ln>
              <a:solidFill>
                <a:srgbClr val="000000"/>
              </a:solidFill>
              <a:effectLst/>
              <a:uLnTx/>
              <a:uFillTx/>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a:solidFill>
                  <a:srgbClr val="000000"/>
                </a:solidFill>
                <a:latin typeface="Cambria" panose="02040503050406030204" pitchFamily="18" charset="0"/>
                <a:ea typeface="Cambria" panose="02040503050406030204" pitchFamily="18" charset="0"/>
              </a:rPr>
              <a:t> </a:t>
            </a:r>
            <a:r>
              <a:rPr lang="es-ES" sz="2000" dirty="0" smtClean="0">
                <a:solidFill>
                  <a:srgbClr val="000000"/>
                </a:solidFill>
                <a:latin typeface="Cambria" panose="02040503050406030204" pitchFamily="18" charset="0"/>
                <a:ea typeface="Cambria" panose="02040503050406030204" pitchFamily="18" charset="0"/>
              </a:rPr>
              <a:t>        </a:t>
            </a:r>
            <a:r>
              <a:rPr lang="es-ES" sz="2000" noProof="0" dirty="0" smtClean="0">
                <a:solidFill>
                  <a:srgbClr val="FFFFFF"/>
                </a:solidFill>
                <a:latin typeface="Cambria" panose="02040503050406030204" pitchFamily="18" charset="0"/>
                <a:ea typeface="Cambria" panose="02040503050406030204" pitchFamily="18" charset="0"/>
              </a:rPr>
              <a:t>Los RAEE</a:t>
            </a:r>
            <a:r>
              <a:rPr lang="es-ES" sz="2000" dirty="0" smtClean="0">
                <a:solidFill>
                  <a:srgbClr val="FFFFFF"/>
                </a:solidFill>
                <a:latin typeface="Cambria" panose="02040503050406030204" pitchFamily="18" charset="0"/>
                <a:ea typeface="Cambria" panose="020405030504060302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rgbClr val="FFFFFF"/>
                </a:solidFill>
                <a:latin typeface="Cambria" panose="02040503050406030204" pitchFamily="18" charset="0"/>
                <a:ea typeface="Cambria" panose="02040503050406030204" pitchFamily="18" charset="0"/>
              </a:rPr>
              <a:t>         ¿Por qué reciclar tus dispositivos?</a:t>
            </a:r>
            <a:endParaRPr kumimoji="0" lang="es-ES" sz="2000" b="0" i="0" u="none" strike="noStrike" kern="1200" cap="none" spc="0" normalizeH="0" baseline="0" noProof="0" dirty="0">
              <a:ln>
                <a:noFill/>
              </a:ln>
              <a:solidFill>
                <a:srgbClr val="FFFFFF"/>
              </a:solidFill>
              <a:effectLst/>
              <a:uLnTx/>
              <a:uFillTx/>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rgbClr val="FFFFFF"/>
                </a:solidFill>
                <a:latin typeface="Cambria" panose="02040503050406030204" pitchFamily="18" charset="0"/>
                <a:ea typeface="Cambria" panose="02040503050406030204" pitchFamily="18" charset="0"/>
              </a:rPr>
              <a:t>         ¿Qué hacer con los dispositivos usados?</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rgbClr val="FFFFFF"/>
                </a:solidFill>
                <a:latin typeface="Cambria" panose="02040503050406030204" pitchFamily="18" charset="0"/>
                <a:ea typeface="Cambria" panose="02040503050406030204" pitchFamily="18" charset="0"/>
              </a:rPr>
              <a:t>         El reciclaje</a:t>
            </a:r>
          </a:p>
          <a:p>
            <a:pPr>
              <a:defRPr/>
            </a:pPr>
            <a:r>
              <a:rPr lang="es-ES" sz="2000" dirty="0" smtClean="0">
                <a:solidFill>
                  <a:srgbClr val="FFFFFF"/>
                </a:solidFill>
                <a:latin typeface="Cambria" panose="02040503050406030204" pitchFamily="18" charset="0"/>
                <a:ea typeface="Cambria" panose="02040503050406030204" pitchFamily="18" charset="0"/>
              </a:rPr>
              <a:t>                0. Marco </a:t>
            </a:r>
            <a:r>
              <a:rPr lang="es-ES" sz="2000" dirty="0">
                <a:solidFill>
                  <a:srgbClr val="FFFFFF"/>
                </a:solidFill>
                <a:latin typeface="Cambria" panose="02040503050406030204" pitchFamily="18" charset="0"/>
                <a:ea typeface="Cambria" panose="02040503050406030204" pitchFamily="18" charset="0"/>
              </a:rPr>
              <a:t>normativo</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rgbClr val="FFFFFF"/>
                </a:solidFill>
                <a:latin typeface="Cambria" panose="02040503050406030204" pitchFamily="18" charset="0"/>
                <a:ea typeface="Cambria" panose="02040503050406030204" pitchFamily="18" charset="0"/>
              </a:rPr>
              <a:t>                1. Entrega</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a:solidFill>
                  <a:srgbClr val="FFFFFF"/>
                </a:solidFill>
                <a:latin typeface="Cambria" panose="02040503050406030204" pitchFamily="18" charset="0"/>
                <a:ea typeface="Cambria" panose="02040503050406030204" pitchFamily="18" charset="0"/>
              </a:rPr>
              <a:t> </a:t>
            </a:r>
            <a:r>
              <a:rPr lang="es-ES" sz="2000" dirty="0" smtClean="0">
                <a:solidFill>
                  <a:srgbClr val="FFFFFF"/>
                </a:solidFill>
                <a:latin typeface="Cambria" panose="02040503050406030204" pitchFamily="18" charset="0"/>
                <a:ea typeface="Cambria" panose="02040503050406030204" pitchFamily="18" charset="0"/>
              </a:rPr>
              <a:t>               2. Cadena de reciclaje</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rgbClr val="FFFFFF"/>
                </a:solidFill>
                <a:latin typeface="Cambria" panose="02040503050406030204" pitchFamily="18" charset="0"/>
                <a:ea typeface="Cambria" panose="02040503050406030204" pitchFamily="18" charset="0"/>
              </a:rPr>
              <a:t>        Beneficios: la huella ecológica</a:t>
            </a:r>
            <a:endParaRPr lang="es-ES" sz="2000" dirty="0">
              <a:solidFill>
                <a:srgbClr val="FFFFFF"/>
              </a:solidFill>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2000" dirty="0">
              <a:solidFill>
                <a:srgbClr val="FFFFFF"/>
              </a:solidFill>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mbria" panose="02040503050406030204" pitchFamily="18" charset="0"/>
                <a:ea typeface="Cambria" panose="02040503050406030204" pitchFamily="18" charset="0"/>
              </a:rPr>
              <a:t>	</a:t>
            </a:r>
            <a:r>
              <a:rPr kumimoji="0" lang="es-ES" sz="2400" b="0" i="0" u="none" strike="noStrike" kern="1200" cap="none" spc="0" normalizeH="0" baseline="0" noProof="0" dirty="0">
                <a:ln>
                  <a:noFill/>
                </a:ln>
                <a:solidFill>
                  <a:srgbClr val="FFFFFF"/>
                </a:solidFill>
                <a:effectLst/>
                <a:uLnTx/>
                <a:uFillTx/>
                <a:latin typeface="Arial"/>
                <a:ea typeface="+mn-ea"/>
                <a:cs typeface="+mn-cs"/>
              </a:rPr>
              <a:t>	</a:t>
            </a:r>
            <a:endParaRPr kumimoji="0" lang="es-ES"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78" name="Shape 78"/>
          <p:cNvSpPr/>
          <p:nvPr/>
        </p:nvSpPr>
        <p:spPr>
          <a:xfrm>
            <a:off x="2646680" y="278756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79" name="Shape 79"/>
          <p:cNvSpPr/>
          <p:nvPr/>
        </p:nvSpPr>
        <p:spPr>
          <a:xfrm>
            <a:off x="2646680" y="2489926"/>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80" name="Shape 80"/>
          <p:cNvSpPr/>
          <p:nvPr/>
        </p:nvSpPr>
        <p:spPr>
          <a:xfrm>
            <a:off x="2646680" y="4576902"/>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Shape 80"/>
          <p:cNvSpPr/>
          <p:nvPr/>
        </p:nvSpPr>
        <p:spPr>
          <a:xfrm>
            <a:off x="2646680" y="3073031"/>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Shape 80"/>
          <p:cNvSpPr/>
          <p:nvPr/>
        </p:nvSpPr>
        <p:spPr>
          <a:xfrm>
            <a:off x="2646680" y="3392770"/>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02991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3" name="Imagen 2"/>
          <p:cNvPicPr>
            <a:picLocks/>
          </p:cNvPicPr>
          <p:nvPr/>
        </p:nvPicPr>
        <p:blipFill>
          <a:blip r:embed="rId3">
            <a:extLst>
              <a:ext uri="{28A0092B-C50C-407E-A947-70E740481C1C}">
                <a14:useLocalDpi xmlns:a14="http://schemas.microsoft.com/office/drawing/2010/main" val="0"/>
              </a:ext>
            </a:extLst>
          </a:blip>
          <a:stretch>
            <a:fillRect/>
          </a:stretch>
        </p:blipFill>
        <p:spPr>
          <a:xfrm>
            <a:off x="4491" y="3235762"/>
            <a:ext cx="4086000" cy="2541600"/>
          </a:xfrm>
          <a:prstGeom prst="rect">
            <a:avLst/>
          </a:prstGeom>
        </p:spPr>
      </p:pic>
      <p:sp>
        <p:nvSpPr>
          <p:cNvPr id="67" name="Shape 67"/>
          <p:cNvSpPr txBox="1"/>
          <p:nvPr/>
        </p:nvSpPr>
        <p:spPr>
          <a:xfrm>
            <a:off x="1164667" y="1841867"/>
            <a:ext cx="7747600" cy="677200"/>
          </a:xfrm>
          <a:prstGeom prst="rect">
            <a:avLst/>
          </a:prstGeom>
          <a:noFill/>
          <a:ln>
            <a:noFill/>
          </a:ln>
        </p:spPr>
        <p:txBody>
          <a:bodyPr spcFirstLastPara="1" wrap="square" lIns="121900" tIns="121900" rIns="121900" bIns="121900" anchor="t" anchorCtr="0">
            <a:noAutofit/>
          </a:bodyPr>
          <a:lstStyle/>
          <a:p>
            <a:r>
              <a:rPr lang="es" sz="2667" dirty="0">
                <a:latin typeface="Cambria"/>
                <a:ea typeface="Cambria"/>
                <a:cs typeface="Cambria"/>
                <a:sym typeface="Cambria"/>
              </a:rPr>
              <a:t>Al finalizar esta actividad tienes que ser capaz de:</a:t>
            </a:r>
            <a:endParaRPr sz="2667" dirty="0">
              <a:latin typeface="Cambria"/>
              <a:ea typeface="Cambria"/>
              <a:cs typeface="Cambria"/>
              <a:sym typeface="Cambria"/>
            </a:endParaRPr>
          </a:p>
        </p:txBody>
      </p:sp>
      <p:sp>
        <p:nvSpPr>
          <p:cNvPr id="68" name="Shape 68"/>
          <p:cNvSpPr txBox="1"/>
          <p:nvPr/>
        </p:nvSpPr>
        <p:spPr>
          <a:xfrm>
            <a:off x="4186967" y="3070634"/>
            <a:ext cx="7161200" cy="3303600"/>
          </a:xfrm>
          <a:prstGeom prst="rect">
            <a:avLst/>
          </a:prstGeom>
          <a:noFill/>
          <a:ln>
            <a:noFill/>
          </a:ln>
        </p:spPr>
        <p:txBody>
          <a:bodyPr spcFirstLastPara="1" wrap="square" lIns="121900" tIns="121900" rIns="121900" bIns="121900" anchor="t" anchorCtr="0">
            <a:noAutofit/>
          </a:bodyPr>
          <a:lstStyle/>
          <a:p>
            <a:r>
              <a:rPr lang="es" sz="2400" dirty="0">
                <a:latin typeface="Cambria" panose="02040503050406030204" pitchFamily="18" charset="0"/>
                <a:ea typeface="Franklin Gothic"/>
                <a:cs typeface="Franklin Gothic"/>
                <a:sym typeface="Franklin Gothic"/>
              </a:rPr>
              <a:t>Conocer qué son los RAEE</a:t>
            </a:r>
          </a:p>
          <a:p>
            <a:r>
              <a:rPr lang="es" sz="2400" dirty="0">
                <a:latin typeface="Cambria" panose="02040503050406030204" pitchFamily="18" charset="0"/>
                <a:ea typeface="Franklin Gothic"/>
                <a:cs typeface="Franklin Gothic"/>
                <a:sym typeface="Franklin Gothic"/>
              </a:rPr>
              <a:t/>
            </a:r>
            <a:br>
              <a:rPr lang="es" sz="2400" dirty="0">
                <a:latin typeface="Cambria" panose="02040503050406030204" pitchFamily="18" charset="0"/>
                <a:ea typeface="Franklin Gothic"/>
                <a:cs typeface="Franklin Gothic"/>
                <a:sym typeface="Franklin Gothic"/>
              </a:rPr>
            </a:br>
            <a:r>
              <a:rPr lang="es" sz="2400" dirty="0">
                <a:latin typeface="Cambria" panose="02040503050406030204" pitchFamily="18" charset="0"/>
                <a:ea typeface="Franklin Gothic"/>
                <a:cs typeface="Franklin Gothic"/>
                <a:sym typeface="Franklin Gothic"/>
              </a:rPr>
              <a:t>Saber qué hacer con los dispositivos cuando ya no sirvan, cómo actuar y/o dónde dirigirse (“antes de tirarlo reciclarlo”)</a:t>
            </a:r>
          </a:p>
          <a:p>
            <a:endParaRPr lang="es" sz="2400" dirty="0">
              <a:latin typeface="Cambria" panose="02040503050406030204" pitchFamily="18" charset="0"/>
              <a:ea typeface="Franklin Gothic"/>
              <a:cs typeface="Franklin Gothic"/>
              <a:sym typeface="Franklin Gothic"/>
            </a:endParaRPr>
          </a:p>
          <a:p>
            <a:r>
              <a:rPr lang="es" sz="2400" dirty="0">
                <a:latin typeface="Cambria" panose="02040503050406030204" pitchFamily="18" charset="0"/>
                <a:ea typeface="Franklin Gothic"/>
                <a:cs typeface="Franklin Gothic"/>
                <a:sym typeface="Franklin Gothic"/>
              </a:rPr>
              <a:t>Crear conciencia del impacto de las TIC sobre el medio ambiente.</a:t>
            </a:r>
            <a:br>
              <a:rPr lang="es" sz="2400" dirty="0">
                <a:latin typeface="Cambria" panose="02040503050406030204" pitchFamily="18" charset="0"/>
                <a:ea typeface="Franklin Gothic"/>
                <a:cs typeface="Franklin Gothic"/>
                <a:sym typeface="Franklin Gothic"/>
              </a:rPr>
            </a:br>
            <a:endParaRPr sz="2400" dirty="0">
              <a:latin typeface="Cambria" panose="02040503050406030204" pitchFamily="18" charset="0"/>
              <a:ea typeface="Franklin Gothic"/>
              <a:cs typeface="Franklin Gothic"/>
              <a:sym typeface="Franklin Gothic"/>
            </a:endParaRPr>
          </a:p>
        </p:txBody>
      </p:sp>
      <p:sp>
        <p:nvSpPr>
          <p:cNvPr id="7"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solidFill>
                <a:srgbClr val="38967B"/>
              </a:solidFill>
            </a:endParaRPr>
          </a:p>
        </p:txBody>
      </p:sp>
      <p:sp>
        <p:nvSpPr>
          <p:cNvPr id="8" name="Shape 66"/>
          <p:cNvSpPr txBox="1"/>
          <p:nvPr/>
        </p:nvSpPr>
        <p:spPr>
          <a:xfrm>
            <a:off x="1164667" y="516333"/>
            <a:ext cx="4206400" cy="677200"/>
          </a:xfrm>
          <a:prstGeom prst="rect">
            <a:avLst/>
          </a:prstGeom>
          <a:noFill/>
          <a:ln>
            <a:noFill/>
          </a:ln>
        </p:spPr>
        <p:txBody>
          <a:bodyPr spcFirstLastPara="1" wrap="square" lIns="121900" tIns="121900" rIns="121900" bIns="121900" anchor="t" anchorCtr="0">
            <a:noAutofit/>
          </a:bodyPr>
          <a:lstStyle/>
          <a:p>
            <a:pPr algn="r"/>
            <a:r>
              <a:rPr lang="es" sz="3867" b="1" dirty="0">
                <a:solidFill>
                  <a:schemeClr val="bg1"/>
                </a:solidFill>
                <a:latin typeface="Franklin Gothic"/>
                <a:ea typeface="Franklin Gothic"/>
                <a:cs typeface="Franklin Gothic"/>
                <a:sym typeface="Franklin Gothic"/>
              </a:rPr>
              <a:t>OBJETIVOS</a:t>
            </a:r>
            <a:endParaRPr sz="3867" b="1" dirty="0">
              <a:solidFill>
                <a:schemeClr val="bg1"/>
              </a:solidFill>
              <a:latin typeface="Franklin Gothic"/>
              <a:ea typeface="Franklin Gothic"/>
              <a:cs typeface="Franklin Gothic"/>
              <a:sym typeface="Franklin Gothic"/>
            </a:endParaRPr>
          </a:p>
        </p:txBody>
      </p:sp>
    </p:spTree>
    <p:extLst>
      <p:ext uri="{BB962C8B-B14F-4D97-AF65-F5344CB8AC3E}">
        <p14:creationId xmlns:p14="http://schemas.microsoft.com/office/powerpoint/2010/main" val="4280466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a:solidFill>
                  <a:schemeClr val="bg1"/>
                </a:solidFill>
                <a:latin typeface="Franklin Gothic"/>
                <a:ea typeface="Franklin Gothic"/>
                <a:cs typeface="Franklin Gothic"/>
                <a:sym typeface="Franklin Gothic"/>
              </a:rPr>
              <a:t>LOS RAEE</a:t>
            </a:r>
            <a:endParaRPr sz="3200" b="1" dirty="0">
              <a:solidFill>
                <a:schemeClr val="bg1"/>
              </a:solidFill>
              <a:latin typeface="Franklin Gothic"/>
              <a:ea typeface="Franklin Gothic"/>
              <a:cs typeface="Franklin Gothic"/>
              <a:sym typeface="Franklin Gothic"/>
            </a:endParaRPr>
          </a:p>
        </p:txBody>
      </p:sp>
      <p:sp>
        <p:nvSpPr>
          <p:cNvPr id="8" name="CuadroTexto 7"/>
          <p:cNvSpPr txBox="1"/>
          <p:nvPr/>
        </p:nvSpPr>
        <p:spPr>
          <a:xfrm>
            <a:off x="832104" y="1474911"/>
            <a:ext cx="4888759" cy="4801314"/>
          </a:xfrm>
          <a:prstGeom prst="rect">
            <a:avLst/>
          </a:prstGeom>
          <a:noFill/>
        </p:spPr>
        <p:txBody>
          <a:bodyPr wrap="square" rtlCol="0">
            <a:spAutoFit/>
          </a:bodyPr>
          <a:lstStyle/>
          <a:p>
            <a:pPr algn="just"/>
            <a:endParaRPr lang="es-ES" dirty="0">
              <a:latin typeface="Cambria" panose="02040503050406030204" pitchFamily="18" charset="0"/>
            </a:endParaRPr>
          </a:p>
          <a:p>
            <a:pPr algn="just"/>
            <a:r>
              <a:rPr lang="es-ES" dirty="0">
                <a:latin typeface="Cambria" panose="02040503050406030204" pitchFamily="18" charset="0"/>
              </a:rPr>
              <a:t>Se definen como RAEE los residuos de los aparatos eléctricos y electrónicos, sus materiales, componentes, consumibles y subconjuntos  que los componen, procedentes tanto de hogares particulares como de usos profesionales</a:t>
            </a:r>
            <a:r>
              <a:rPr lang="es-ES" dirty="0" smtClean="0">
                <a:latin typeface="Cambria" panose="02040503050406030204" pitchFamily="18" charset="0"/>
              </a:rPr>
              <a:t>.</a:t>
            </a:r>
          </a:p>
          <a:p>
            <a:pPr algn="just"/>
            <a:endParaRPr lang="es-ES" dirty="0" smtClean="0">
              <a:latin typeface="Cambria" panose="02040503050406030204" pitchFamily="18" charset="0"/>
            </a:endParaRPr>
          </a:p>
          <a:p>
            <a:pPr algn="just"/>
            <a:endParaRPr lang="es-ES" dirty="0">
              <a:latin typeface="Cambria" panose="02040503050406030204" pitchFamily="18" charset="0"/>
            </a:endParaRPr>
          </a:p>
          <a:p>
            <a:pPr algn="just" fontAlgn="t"/>
            <a:r>
              <a:rPr lang="es-ES" b="1" dirty="0" smtClean="0">
                <a:latin typeface="Cambria" panose="02040503050406030204" pitchFamily="18" charset="0"/>
                <a:ea typeface="Cambria" panose="02040503050406030204" pitchFamily="18" charset="0"/>
              </a:rPr>
              <a:t>                        La </a:t>
            </a:r>
            <a:r>
              <a:rPr lang="es-ES" b="1" dirty="0">
                <a:latin typeface="Cambria" panose="02040503050406030204" pitchFamily="18" charset="0"/>
                <a:ea typeface="Cambria" panose="02040503050406030204" pitchFamily="18" charset="0"/>
              </a:rPr>
              <a:t>categoría 6 </a:t>
            </a:r>
            <a:r>
              <a:rPr lang="es-ES" dirty="0">
                <a:latin typeface="Cambria" panose="02040503050406030204" pitchFamily="18" charset="0"/>
                <a:ea typeface="Cambria" panose="02040503050406030204" pitchFamily="18" charset="0"/>
              </a:rPr>
              <a:t>corresponde a equipos de informática y telecomunicaciones pequeños (sin ninguna dimensión exterior superior a los 50 cm).</a:t>
            </a:r>
          </a:p>
          <a:p>
            <a:pPr algn="just" fontAlgn="t"/>
            <a:r>
              <a:rPr lang="es-ES" dirty="0">
                <a:latin typeface="Cambria" panose="02040503050406030204" pitchFamily="18" charset="0"/>
                <a:ea typeface="Cambria" panose="02040503050406030204" pitchFamily="18" charset="0"/>
              </a:rPr>
              <a:t>Teléfonos móviles, GPS, calculadoras de bolsillo, ordenadores personales, impresoras, tablets…</a:t>
            </a:r>
          </a:p>
          <a:p>
            <a:pPr algn="just"/>
            <a:endParaRPr lang="es-ES" dirty="0">
              <a:latin typeface="Cambria" panose="02040503050406030204" pitchFamily="18" charset="0"/>
            </a:endParaRPr>
          </a:p>
          <a:p>
            <a:pPr algn="just"/>
            <a:endParaRPr lang="es-ES" dirty="0">
              <a:latin typeface="Cambria" panose="02040503050406030204" pitchFamily="18" charset="0"/>
            </a:endParaRPr>
          </a:p>
        </p:txBody>
      </p:sp>
      <p:sp>
        <p:nvSpPr>
          <p:cNvPr id="10" name="9 CuadroTexto"/>
          <p:cNvSpPr txBox="1"/>
          <p:nvPr/>
        </p:nvSpPr>
        <p:spPr>
          <a:xfrm>
            <a:off x="832104" y="5780314"/>
            <a:ext cx="184731" cy="369332"/>
          </a:xfrm>
          <a:prstGeom prst="rect">
            <a:avLst/>
          </a:prstGeom>
          <a:noFill/>
        </p:spPr>
        <p:txBody>
          <a:bodyPr wrap="none" rtlCol="0">
            <a:spAutoFit/>
          </a:bodyPr>
          <a:lstStyle/>
          <a:p>
            <a:endParaRPr lang="es-ES" dirty="0"/>
          </a:p>
        </p:txBody>
      </p:sp>
      <p:sp>
        <p:nvSpPr>
          <p:cNvPr id="9" name="CuadroTexto 8">
            <a:extLst>
              <a:ext uri="{FF2B5EF4-FFF2-40B4-BE49-F238E27FC236}">
                <a16:creationId xmlns:a16="http://schemas.microsoft.com/office/drawing/2014/main" id="{2DFD826B-F179-47B7-8E23-DF5C154D036A}"/>
              </a:ext>
            </a:extLst>
          </p:cNvPr>
          <p:cNvSpPr txBox="1"/>
          <p:nvPr/>
        </p:nvSpPr>
        <p:spPr>
          <a:xfrm>
            <a:off x="454152" y="6061692"/>
            <a:ext cx="11283696" cy="584775"/>
          </a:xfrm>
          <a:prstGeom prst="rect">
            <a:avLst/>
          </a:prstGeom>
          <a:solidFill>
            <a:srgbClr val="BFDDD1"/>
          </a:solidFill>
          <a:ln>
            <a:noFill/>
          </a:ln>
        </p:spPr>
        <p:txBody>
          <a:bodyPr wrap="square" rtlCol="0" anchor="ctr">
            <a:spAutoFit/>
          </a:bodyPr>
          <a:lstStyle/>
          <a:p>
            <a:pPr algn="ctr"/>
            <a:r>
              <a:rPr lang="es-ES" sz="1600" b="1" dirty="0">
                <a:latin typeface="Franklin Gothic"/>
              </a:rPr>
              <a:t>Todos los aparatos que funcionen con pilas, baterías o corriente eléctrica son aparatos eléctricos y electrónicos (AEE) y cuando decidimos deshacernos de ellos, pasan a ser </a:t>
            </a:r>
            <a:r>
              <a:rPr lang="es-ES" sz="1600" b="1" dirty="0" smtClean="0">
                <a:latin typeface="Franklin Gothic"/>
              </a:rPr>
              <a:t>RAEE.</a:t>
            </a:r>
            <a:endParaRPr lang="es-ES" sz="1600" b="1" dirty="0">
              <a:latin typeface="Franklin Gothic"/>
            </a:endParaRPr>
          </a:p>
        </p:txBody>
      </p:sp>
      <p:sp>
        <p:nvSpPr>
          <p:cNvPr id="2" name="Rectángulo redondeado 1"/>
          <p:cNvSpPr/>
          <p:nvPr/>
        </p:nvSpPr>
        <p:spPr>
          <a:xfrm>
            <a:off x="481861" y="1534750"/>
            <a:ext cx="5614139" cy="4365675"/>
          </a:xfrm>
          <a:prstGeom prst="roundRect">
            <a:avLst/>
          </a:prstGeom>
          <a:solidFill>
            <a:srgbClr val="BFDDD1">
              <a:alpha val="17000"/>
            </a:srgbClr>
          </a:solidFill>
          <a:ln w="38100">
            <a:solidFill>
              <a:srgbClr val="BFDD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11" name="Imagen 10" descr="Imagen que contiene electrónica&#10;&#10;Descripción generada automáticamente">
            <a:extLst>
              <a:ext uri="{FF2B5EF4-FFF2-40B4-BE49-F238E27FC236}">
                <a16:creationId xmlns:a16="http://schemas.microsoft.com/office/drawing/2014/main" id="{C68A1F3D-17D4-40A6-BBDE-63C86F148A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2551" y="3465090"/>
            <a:ext cx="820956" cy="820956"/>
          </a:xfrm>
          <a:prstGeom prst="rect">
            <a:avLst/>
          </a:prstGeom>
        </p:spPr>
      </p:pic>
      <p:pic>
        <p:nvPicPr>
          <p:cNvPr id="12" name="Imagen 11" descr="Imagen que contiene captura de pantalla&#10;&#10;Descripción generada automáticamente">
            <a:extLst>
              <a:ext uri="{FF2B5EF4-FFF2-40B4-BE49-F238E27FC236}">
                <a16:creationId xmlns:a16="http://schemas.microsoft.com/office/drawing/2014/main" id="{71155C13-ED16-4090-983D-F6C168EA1C17}"/>
              </a:ext>
            </a:extLst>
          </p:cNvPr>
          <p:cNvPicPr/>
          <p:nvPr/>
        </p:nvPicPr>
        <p:blipFill rotWithShape="1">
          <a:blip r:embed="rId3">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b="4418"/>
          <a:stretch/>
        </p:blipFill>
        <p:spPr bwMode="auto">
          <a:xfrm>
            <a:off x="6597015" y="1616685"/>
            <a:ext cx="4484370" cy="4029075"/>
          </a:xfrm>
          <a:prstGeom prst="rect">
            <a:avLst/>
          </a:prstGeom>
          <a:ln>
            <a:noFill/>
          </a:ln>
          <a:extLst>
            <a:ext uri="{53640926-AAD7-44D8-BBD7-CCE9431645EC}">
              <a14:shadowObscured xmlns:a14="http://schemas.microsoft.com/office/drawing/2010/main"/>
            </a:ext>
          </a:extLst>
        </p:spPr>
      </p:pic>
      <p:sp>
        <p:nvSpPr>
          <p:cNvPr id="3" name="CuadroTexto 2"/>
          <p:cNvSpPr txBox="1"/>
          <p:nvPr/>
        </p:nvSpPr>
        <p:spPr>
          <a:xfrm>
            <a:off x="6665162" y="5681303"/>
            <a:ext cx="4348076" cy="307777"/>
          </a:xfrm>
          <a:prstGeom prst="rect">
            <a:avLst/>
          </a:prstGeom>
          <a:noFill/>
        </p:spPr>
        <p:txBody>
          <a:bodyPr wrap="square" rtlCol="0">
            <a:spAutoFit/>
          </a:bodyPr>
          <a:lstStyle/>
          <a:p>
            <a:r>
              <a:rPr lang="ca-ES" sz="1400" dirty="0" smtClean="0">
                <a:latin typeface="Cambria" panose="02040503050406030204" pitchFamily="18" charset="0"/>
                <a:ea typeface="Cambria" panose="02040503050406030204" pitchFamily="18" charset="0"/>
              </a:rPr>
              <a:t>Fuente: </a:t>
            </a:r>
            <a:r>
              <a:rPr lang="ca-ES" sz="1400" dirty="0" smtClean="0">
                <a:latin typeface="Cambria" panose="02040503050406030204" pitchFamily="18" charset="0"/>
                <a:ea typeface="Cambria" panose="02040503050406030204" pitchFamily="18" charset="0"/>
                <a:hlinkClick r:id="rId5" action="ppaction://hlinkfile"/>
              </a:rPr>
              <a:t>raeeandalucia.es</a:t>
            </a:r>
            <a:endParaRPr lang="ca-E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68107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ES" sz="3200" b="1" dirty="0" smtClean="0">
                <a:solidFill>
                  <a:schemeClr val="bg1"/>
                </a:solidFill>
                <a:latin typeface="Franklin Gothic"/>
                <a:ea typeface="Franklin Gothic"/>
                <a:cs typeface="Franklin Gothic"/>
                <a:sym typeface="Franklin Gothic"/>
              </a:rPr>
              <a:t>IMPORTANCIA DEL RECICLAJE</a:t>
            </a:r>
            <a:endParaRPr sz="3200" b="1" dirty="0">
              <a:solidFill>
                <a:schemeClr val="bg1"/>
              </a:solidFill>
              <a:latin typeface="Franklin Gothic"/>
              <a:ea typeface="Franklin Gothic"/>
              <a:cs typeface="Franklin Gothic"/>
              <a:sym typeface="Franklin Gothic"/>
            </a:endParaRPr>
          </a:p>
        </p:txBody>
      </p:sp>
      <p:sp>
        <p:nvSpPr>
          <p:cNvPr id="8" name="CuadroTexto 7"/>
          <p:cNvSpPr txBox="1"/>
          <p:nvPr/>
        </p:nvSpPr>
        <p:spPr>
          <a:xfrm>
            <a:off x="1077271" y="1577958"/>
            <a:ext cx="9861617" cy="4247317"/>
          </a:xfrm>
          <a:prstGeom prst="rect">
            <a:avLst/>
          </a:prstGeom>
          <a:noFill/>
        </p:spPr>
        <p:txBody>
          <a:bodyPr wrap="square" rtlCol="0">
            <a:spAutoFit/>
          </a:bodyPr>
          <a:lstStyle/>
          <a:p>
            <a:pPr algn="just"/>
            <a:r>
              <a:rPr lang="es-ES" dirty="0">
                <a:latin typeface="Cambria" panose="02040503050406030204" pitchFamily="18" charset="0"/>
              </a:rPr>
              <a:t>                         ¿Por qué es importante reciclar los RAEE? </a:t>
            </a:r>
          </a:p>
          <a:p>
            <a:pPr algn="just"/>
            <a:endParaRPr lang="es-ES" dirty="0">
              <a:latin typeface="Cambria" panose="02040503050406030204" pitchFamily="18" charset="0"/>
            </a:endParaRPr>
          </a:p>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Son un flujo de residuos en continuo y elevado crecimiento: debido a los grandes avances en tecnología, los aparatos quedan obsoletos en poco tiempo y son rápidamente sustituidos por equipos nuevos, convirtiéndose así en residuos.</a:t>
            </a:r>
            <a:br>
              <a:rPr lang="es-ES" dirty="0">
                <a:latin typeface="Cambria" panose="02040503050406030204" pitchFamily="18" charset="0"/>
                <a:ea typeface="Cambria" panose="02040503050406030204" pitchFamily="18" charset="0"/>
              </a:rPr>
            </a:br>
            <a:endParaRPr lang="es-ES" dirty="0">
              <a:latin typeface="Cambria" panose="02040503050406030204" pitchFamily="18" charset="0"/>
              <a:ea typeface="Cambria" panose="02040503050406030204" pitchFamily="18" charset="0"/>
            </a:endParaRPr>
          </a:p>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Pueden contener materiales potencialmente peligrosos y contaminantes tales como plomo, mercurio, litio, coltán y cromo hexavalente presentes en circuitos impresos, pilas, etc., que no son biodegradables.</a:t>
            </a:r>
            <a:br>
              <a:rPr lang="es-ES" dirty="0">
                <a:latin typeface="Cambria" panose="02040503050406030204" pitchFamily="18" charset="0"/>
                <a:ea typeface="Cambria" panose="02040503050406030204" pitchFamily="18" charset="0"/>
              </a:rPr>
            </a:br>
            <a:endParaRPr lang="es-ES" dirty="0">
              <a:latin typeface="Cambria" panose="02040503050406030204" pitchFamily="18" charset="0"/>
              <a:ea typeface="Cambria" panose="02040503050406030204" pitchFamily="18" charset="0"/>
            </a:endParaRPr>
          </a:p>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Están fabricados con materiales valiosos, por lo que el reciclaje de los equipos obsoletos proporciona materias primas para la fabricación de nuevos </a:t>
            </a:r>
            <a:r>
              <a:rPr lang="es-ES" dirty="0" smtClean="0">
                <a:latin typeface="Cambria" panose="02040503050406030204" pitchFamily="18" charset="0"/>
                <a:ea typeface="Cambria" panose="02040503050406030204" pitchFamily="18" charset="0"/>
              </a:rPr>
              <a:t>equipos.</a:t>
            </a:r>
            <a:endParaRPr lang="es-ES" dirty="0">
              <a:latin typeface="Cambria" panose="02040503050406030204" pitchFamily="18" charset="0"/>
              <a:ea typeface="Cambria" panose="02040503050406030204" pitchFamily="18" charset="0"/>
            </a:endParaRPr>
          </a:p>
          <a:p>
            <a:pPr marL="742950" lvl="1" indent="-285750">
              <a:buClr>
                <a:srgbClr val="38967B"/>
              </a:buClr>
              <a:buSzPct val="120000"/>
              <a:buFont typeface="Arial" panose="020B0604020202020204" pitchFamily="34" charset="0"/>
              <a:buChar char="•"/>
            </a:pPr>
            <a:endParaRPr lang="es-ES" dirty="0">
              <a:latin typeface="Cambria" panose="02040503050406030204" pitchFamily="18" charset="0"/>
              <a:ea typeface="Cambria" panose="02040503050406030204" pitchFamily="18" charset="0"/>
            </a:endParaRPr>
          </a:p>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El reciclaje de los equipos reduce la contaminación de los suelos y la extensión de suelos destinados a </a:t>
            </a:r>
            <a:r>
              <a:rPr lang="es-ES" dirty="0" smtClean="0">
                <a:latin typeface="Cambria" panose="02040503050406030204" pitchFamily="18" charset="0"/>
                <a:ea typeface="Cambria" panose="02040503050406030204" pitchFamily="18" charset="0"/>
              </a:rPr>
              <a:t>vertederos.</a:t>
            </a:r>
            <a:endParaRPr lang="es-ES" dirty="0">
              <a:latin typeface="Cambria" panose="02040503050406030204" pitchFamily="18" charset="0"/>
              <a:ea typeface="Cambria" panose="02040503050406030204" pitchFamily="18" charset="0"/>
            </a:endParaRPr>
          </a:p>
        </p:txBody>
      </p:sp>
      <p:sp>
        <p:nvSpPr>
          <p:cNvPr id="10" name="9 CuadroTexto"/>
          <p:cNvSpPr txBox="1"/>
          <p:nvPr/>
        </p:nvSpPr>
        <p:spPr>
          <a:xfrm>
            <a:off x="832104" y="5780314"/>
            <a:ext cx="184731" cy="369332"/>
          </a:xfrm>
          <a:prstGeom prst="rect">
            <a:avLst/>
          </a:prstGeom>
          <a:noFill/>
        </p:spPr>
        <p:txBody>
          <a:bodyPr wrap="none" rtlCol="0">
            <a:spAutoFit/>
          </a:bodyPr>
          <a:lstStyle/>
          <a:p>
            <a:endParaRPr lang="es-ES" dirty="0"/>
          </a:p>
        </p:txBody>
      </p:sp>
      <p:pic>
        <p:nvPicPr>
          <p:cNvPr id="4" name="Imagen 3" descr="Imagen que contiene imágenes prediseñadas&#10;&#10;Descripción generada automáticamente">
            <a:extLst>
              <a:ext uri="{FF2B5EF4-FFF2-40B4-BE49-F238E27FC236}">
                <a16:creationId xmlns:a16="http://schemas.microsoft.com/office/drawing/2014/main" id="{C50FD67E-7C16-4EF6-B2E1-3609939DFD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3104" y="1440747"/>
            <a:ext cx="604986" cy="596956"/>
          </a:xfrm>
          <a:prstGeom prst="rect">
            <a:avLst/>
          </a:prstGeom>
        </p:spPr>
      </p:pic>
      <p:sp>
        <p:nvSpPr>
          <p:cNvPr id="12" name="CuadroTexto 11">
            <a:extLst>
              <a:ext uri="{FF2B5EF4-FFF2-40B4-BE49-F238E27FC236}">
                <a16:creationId xmlns:a16="http://schemas.microsoft.com/office/drawing/2014/main" id="{D35FE0BB-8B8C-4B8F-A8E9-2D45B6EF317F}"/>
              </a:ext>
            </a:extLst>
          </p:cNvPr>
          <p:cNvSpPr txBox="1"/>
          <p:nvPr/>
        </p:nvSpPr>
        <p:spPr>
          <a:xfrm>
            <a:off x="454152" y="6104615"/>
            <a:ext cx="11283696" cy="584775"/>
          </a:xfrm>
          <a:prstGeom prst="rect">
            <a:avLst/>
          </a:prstGeom>
          <a:solidFill>
            <a:srgbClr val="BFDDD1"/>
          </a:solidFill>
          <a:ln>
            <a:noFill/>
          </a:ln>
        </p:spPr>
        <p:txBody>
          <a:bodyPr wrap="square" rtlCol="0" anchor="ctr">
            <a:spAutoFit/>
          </a:bodyPr>
          <a:lstStyle/>
          <a:p>
            <a:r>
              <a:rPr lang="es-ES" sz="1600" b="1" dirty="0">
                <a:latin typeface="Franklin Gothic"/>
                <a:ea typeface="Cambria" panose="02040503050406030204" pitchFamily="18" charset="0"/>
              </a:rPr>
              <a:t>Según los ecologistas a las 4R del reciclaje: Reducir, Reutilizar, Reciclar y Recuperar, se le une una 5ª: Repensar o reflexionar sobre nuestras opciones de consumo para proteger y respetar el medio </a:t>
            </a:r>
            <a:r>
              <a:rPr lang="es-ES" sz="1600" b="1" dirty="0" smtClean="0">
                <a:latin typeface="Franklin Gothic"/>
                <a:ea typeface="Cambria" panose="02040503050406030204" pitchFamily="18" charset="0"/>
              </a:rPr>
              <a:t>ambiente.</a:t>
            </a:r>
            <a:endParaRPr lang="es-ES" sz="1600" b="1" dirty="0">
              <a:latin typeface="Franklin Gothic"/>
              <a:ea typeface="Cambria" panose="02040503050406030204" pitchFamily="18" charset="0"/>
            </a:endParaRPr>
          </a:p>
        </p:txBody>
      </p:sp>
    </p:spTree>
    <p:extLst>
      <p:ext uri="{BB962C8B-B14F-4D97-AF65-F5344CB8AC3E}">
        <p14:creationId xmlns:p14="http://schemas.microsoft.com/office/powerpoint/2010/main" val="4112075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0" y="0"/>
            <a:ext cx="5359200" cy="1193533"/>
          </a:xfrm>
          <a:prstGeom prst="rect">
            <a:avLst/>
          </a:prstGeom>
          <a:solidFill>
            <a:srgbClr val="BFDDD1"/>
          </a:solidFill>
          <a:ln>
            <a:noFill/>
          </a:ln>
        </p:spPr>
        <p:txBody>
          <a:bodyPr spcFirstLastPara="1" wrap="square" lIns="121900" tIns="121900" rIns="121900" bIns="121900" anchor="t" anchorCtr="0">
            <a:noAutofit/>
          </a:bodyPr>
          <a:lstStyle/>
          <a:p>
            <a:pPr algn="r"/>
            <a:r>
              <a:rPr lang="es-ES" sz="2600" b="1" dirty="0" smtClean="0">
                <a:solidFill>
                  <a:schemeClr val="bg1"/>
                </a:solidFill>
                <a:latin typeface="Franklin Gothic"/>
                <a:ea typeface="Franklin Gothic"/>
                <a:cs typeface="Franklin Gothic"/>
                <a:sym typeface="Franklin Gothic"/>
              </a:rPr>
              <a:t>¿QUÉ HACER CON LOS DISPOSITIVOS ELECTRÓNICOS USADOS?</a:t>
            </a:r>
            <a:endParaRPr lang="es-ES" sz="2600" b="1" dirty="0">
              <a:solidFill>
                <a:schemeClr val="bg1"/>
              </a:solidFill>
              <a:latin typeface="Franklin Gothic"/>
              <a:ea typeface="Franklin Gothic"/>
              <a:cs typeface="Franklin Gothic"/>
              <a:sym typeface="Franklin Gothic"/>
            </a:endParaRPr>
          </a:p>
        </p:txBody>
      </p:sp>
      <p:sp>
        <p:nvSpPr>
          <p:cNvPr id="2" name="1 CuadroTexto"/>
          <p:cNvSpPr txBox="1"/>
          <p:nvPr/>
        </p:nvSpPr>
        <p:spPr>
          <a:xfrm>
            <a:off x="810240" y="1327092"/>
            <a:ext cx="10410093" cy="5632311"/>
          </a:xfrm>
          <a:prstGeom prst="rect">
            <a:avLst/>
          </a:prstGeom>
          <a:noFill/>
        </p:spPr>
        <p:txBody>
          <a:bodyPr wrap="square" rtlCol="0">
            <a:spAutoFit/>
          </a:bodyPr>
          <a:lstStyle/>
          <a:p>
            <a:pPr algn="just"/>
            <a:r>
              <a:rPr lang="es-ES" dirty="0">
                <a:latin typeface="Cambria" panose="02040503050406030204" pitchFamily="18" charset="0"/>
                <a:ea typeface="Cambria" panose="02040503050406030204" pitchFamily="18" charset="0"/>
              </a:rPr>
              <a:t>La mejor opción ambiental es </a:t>
            </a:r>
            <a:r>
              <a:rPr lang="es-ES" b="1" dirty="0">
                <a:latin typeface="Cambria" panose="02040503050406030204" pitchFamily="18" charset="0"/>
                <a:ea typeface="Cambria" panose="02040503050406030204" pitchFamily="18" charset="0"/>
              </a:rPr>
              <a:t>reparar,</a:t>
            </a:r>
            <a:r>
              <a:rPr lang="es-ES" dirty="0">
                <a:latin typeface="Cambria" panose="02040503050406030204" pitchFamily="18" charset="0"/>
                <a:ea typeface="Cambria" panose="02040503050406030204" pitchFamily="18" charset="0"/>
              </a:rPr>
              <a:t> </a:t>
            </a:r>
            <a:r>
              <a:rPr lang="es-ES" b="1" dirty="0">
                <a:latin typeface="Cambria" panose="02040503050406030204" pitchFamily="18" charset="0"/>
                <a:ea typeface="Cambria" panose="02040503050406030204" pitchFamily="18" charset="0"/>
              </a:rPr>
              <a:t>reutilizar </a:t>
            </a:r>
            <a:r>
              <a:rPr lang="es-ES" dirty="0" smtClean="0">
                <a:latin typeface="Cambria" panose="02040503050406030204" pitchFamily="18" charset="0"/>
                <a:ea typeface="Cambria" panose="02040503050406030204" pitchFamily="18" charset="0"/>
              </a:rPr>
              <a:t>y </a:t>
            </a:r>
            <a:r>
              <a:rPr lang="es-ES" b="1" dirty="0">
                <a:latin typeface="Cambria" panose="02040503050406030204" pitchFamily="18" charset="0"/>
                <a:ea typeface="Cambria" panose="02040503050406030204" pitchFamily="18" charset="0"/>
              </a:rPr>
              <a:t>donar.</a:t>
            </a:r>
            <a:r>
              <a:rPr lang="es-ES" dirty="0">
                <a:latin typeface="Cambria" panose="02040503050406030204" pitchFamily="18" charset="0"/>
                <a:ea typeface="Cambria" panose="02040503050406030204" pitchFamily="18" charset="0"/>
              </a:rPr>
              <a:t> Cuando no se pueda, se optará por el </a:t>
            </a:r>
            <a:r>
              <a:rPr lang="es-ES" b="1" dirty="0">
                <a:latin typeface="Cambria" panose="02040503050406030204" pitchFamily="18" charset="0"/>
                <a:ea typeface="Cambria" panose="02040503050406030204" pitchFamily="18" charset="0"/>
              </a:rPr>
              <a:t>desmontaje y reciclaje </a:t>
            </a:r>
            <a:r>
              <a:rPr lang="es-ES" dirty="0">
                <a:latin typeface="Cambria" panose="02040503050406030204" pitchFamily="18" charset="0"/>
                <a:ea typeface="Cambria" panose="02040503050406030204" pitchFamily="18" charset="0"/>
              </a:rPr>
              <a:t>en plantas autorizadas.</a:t>
            </a:r>
          </a:p>
          <a:p>
            <a:r>
              <a:rPr lang="es-ES" b="1" dirty="0">
                <a:solidFill>
                  <a:srgbClr val="FF0000"/>
                </a:solidFill>
                <a:latin typeface="Cambria" panose="02040503050406030204" pitchFamily="18" charset="0"/>
                <a:ea typeface="Cambria" panose="02040503050406030204" pitchFamily="18" charset="0"/>
              </a:rPr>
              <a:t/>
            </a:r>
            <a:br>
              <a:rPr lang="es-ES" b="1" dirty="0">
                <a:solidFill>
                  <a:srgbClr val="FF0000"/>
                </a:solidFill>
                <a:latin typeface="Cambria" panose="02040503050406030204" pitchFamily="18" charset="0"/>
                <a:ea typeface="Cambria" panose="02040503050406030204" pitchFamily="18" charset="0"/>
              </a:rPr>
            </a:br>
            <a:r>
              <a:rPr lang="es-ES" b="1" dirty="0">
                <a:solidFill>
                  <a:srgbClr val="FF0000"/>
                </a:solidFill>
                <a:latin typeface="Cambria" panose="02040503050406030204" pitchFamily="18" charset="0"/>
                <a:ea typeface="Cambria" panose="02040503050406030204" pitchFamily="18" charset="0"/>
              </a:rPr>
              <a:t>                </a:t>
            </a:r>
            <a:r>
              <a:rPr lang="es-ES" dirty="0">
                <a:latin typeface="Cambria" panose="02040503050406030204" pitchFamily="18" charset="0"/>
                <a:ea typeface="Cambria" panose="02040503050406030204" pitchFamily="18" charset="0"/>
              </a:rPr>
              <a:t>Antes de tomar una decisión, </a:t>
            </a:r>
            <a:r>
              <a:rPr lang="es-ES" b="1" dirty="0">
                <a:solidFill>
                  <a:srgbClr val="38967B"/>
                </a:solidFill>
                <a:latin typeface="Cambria" panose="02040503050406030204" pitchFamily="18" charset="0"/>
                <a:ea typeface="Cambria" panose="02040503050406030204" pitchFamily="18" charset="0"/>
              </a:rPr>
              <a:t>RECUERDA</a:t>
            </a:r>
            <a:r>
              <a:rPr lang="es-ES" b="1" dirty="0">
                <a:latin typeface="Cambria" panose="02040503050406030204" pitchFamily="18" charset="0"/>
                <a:ea typeface="Cambria" panose="02040503050406030204" pitchFamily="18" charset="0"/>
              </a:rPr>
              <a:t>: </a:t>
            </a:r>
          </a:p>
          <a:p>
            <a:endParaRPr lang="es-ES" b="1" dirty="0">
              <a:latin typeface="Cambria" panose="02040503050406030204" pitchFamily="18" charset="0"/>
              <a:ea typeface="Cambria" panose="02040503050406030204" pitchFamily="18" charset="0"/>
            </a:endParaRPr>
          </a:p>
          <a:p>
            <a:pPr marL="285750" lvl="1" indent="-285750" algn="just">
              <a:buClr>
                <a:srgbClr val="38967B"/>
              </a:buClr>
              <a:buSzPct val="120000"/>
              <a:buBlip>
                <a:blip r:embed="rId3"/>
              </a:buBlip>
            </a:pPr>
            <a:r>
              <a:rPr lang="es-ES" dirty="0">
                <a:latin typeface="Cambria" panose="02040503050406030204" pitchFamily="18" charset="0"/>
                <a:ea typeface="Cambria" panose="02040503050406030204" pitchFamily="18" charset="0"/>
              </a:rPr>
              <a:t>Nunca tirar el dispositivo ni ninguno de sus componentes a la basura. La llamada e-waste (basura electrónica) es altamente contaminante.</a:t>
            </a:r>
          </a:p>
          <a:p>
            <a:pPr marL="0" lvl="1">
              <a:buClr>
                <a:srgbClr val="38967B"/>
              </a:buClr>
              <a:buSzPct val="120000"/>
            </a:pPr>
            <a:endParaRPr lang="es-ES" dirty="0">
              <a:latin typeface="Cambria" panose="02040503050406030204" pitchFamily="18" charset="0"/>
              <a:ea typeface="Cambria" panose="02040503050406030204" pitchFamily="18" charset="0"/>
            </a:endParaRPr>
          </a:p>
          <a:p>
            <a:pPr marL="285750" lvl="1" indent="-285750" algn="just">
              <a:buClr>
                <a:srgbClr val="38967B"/>
              </a:buClr>
              <a:buSzPct val="120000"/>
              <a:buBlip>
                <a:blip r:embed="rId3"/>
              </a:buBlip>
            </a:pPr>
            <a:r>
              <a:rPr lang="es-ES" dirty="0">
                <a:latin typeface="Cambria" panose="02040503050406030204" pitchFamily="18" charset="0"/>
                <a:ea typeface="Cambria" panose="02040503050406030204" pitchFamily="18" charset="0"/>
              </a:rPr>
              <a:t>Si vas a deshacerte de tu viejo dispositivo móvil, asegúrate de haber borrado antes todos tus cuentas, datos y archivos personales (fotos, SMS, archivos de música…) de modo que sean irrecuperables. En el móvil:</a:t>
            </a: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latin typeface="Cambria" panose="02040503050406030204" pitchFamily="18" charset="0"/>
              <a:ea typeface="Cambria" panose="02040503050406030204" pitchFamily="18" charset="0"/>
            </a:endParaRPr>
          </a:p>
          <a:p>
            <a:endParaRPr lang="es-ES" b="1" dirty="0">
              <a:solidFill>
                <a:srgbClr val="FF0000"/>
              </a:solidFill>
              <a:latin typeface="Cambria" panose="02040503050406030204" pitchFamily="18" charset="0"/>
              <a:ea typeface="Cambria" panose="02040503050406030204" pitchFamily="18" charset="0"/>
            </a:endParaRPr>
          </a:p>
        </p:txBody>
      </p:sp>
      <p:pic>
        <p:nvPicPr>
          <p:cNvPr id="3" name="Imagen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3163" y="3041313"/>
            <a:ext cx="535808" cy="557728"/>
          </a:xfrm>
          <a:prstGeom prst="rect">
            <a:avLst/>
          </a:prstGeom>
        </p:spPr>
      </p:pic>
      <p:sp>
        <p:nvSpPr>
          <p:cNvPr id="4" name="Rectángulo redondeado 3"/>
          <p:cNvSpPr/>
          <p:nvPr/>
        </p:nvSpPr>
        <p:spPr>
          <a:xfrm>
            <a:off x="810240" y="4428673"/>
            <a:ext cx="10410093" cy="1712945"/>
          </a:xfrm>
          <a:prstGeom prst="roundRect">
            <a:avLst/>
          </a:prstGeom>
          <a:noFill/>
          <a:ln>
            <a:solidFill>
              <a:srgbClr val="BFDDD1"/>
            </a:solidFill>
          </a:ln>
          <a:effectLst>
            <a:glow rad="101600">
              <a:srgbClr val="BFDDD1">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CuadroTexto 11"/>
          <p:cNvSpPr txBox="1"/>
          <p:nvPr/>
        </p:nvSpPr>
        <p:spPr>
          <a:xfrm>
            <a:off x="923636" y="4405765"/>
            <a:ext cx="10178473" cy="1754326"/>
          </a:xfrm>
          <a:prstGeom prst="rect">
            <a:avLst/>
          </a:prstGeom>
          <a:noFill/>
        </p:spPr>
        <p:txBody>
          <a:bodyPr wrap="square" rtlCol="0">
            <a:spAutoFit/>
          </a:bodyPr>
          <a:lstStyle/>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Quita la tarjeta de memoria o cífrala y formatéala desde el apartado de Seguridad en Ajustes. (en el caso de Android)</a:t>
            </a:r>
          </a:p>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Elimina todas tus cuentas, especialmente la de Google desde el apartado </a:t>
            </a:r>
            <a:r>
              <a:rPr lang="es-ES" i="1" dirty="0">
                <a:latin typeface="Cambria" panose="02040503050406030204" pitchFamily="18" charset="0"/>
                <a:ea typeface="Cambria" panose="02040503050406030204" pitchFamily="18" charset="0"/>
              </a:rPr>
              <a:t>cuentas</a:t>
            </a:r>
            <a:r>
              <a:rPr lang="es-ES" dirty="0">
                <a:latin typeface="Cambria" panose="02040503050406030204" pitchFamily="18" charset="0"/>
                <a:ea typeface="Cambria" panose="02040503050406030204" pitchFamily="18" charset="0"/>
              </a:rPr>
              <a:t> en Ajustes.</a:t>
            </a:r>
          </a:p>
          <a:p>
            <a:pPr marL="742950" lvl="1" indent="-285750">
              <a:buClr>
                <a:srgbClr val="38967B"/>
              </a:buClr>
              <a:buSzPct val="120000"/>
              <a:buFont typeface="Arial" panose="020B0604020202020204" pitchFamily="34" charset="0"/>
              <a:buChar char="•"/>
            </a:pPr>
            <a:r>
              <a:rPr lang="es-ES" dirty="0">
                <a:latin typeface="Cambria" panose="02040503050406030204" pitchFamily="18" charset="0"/>
                <a:ea typeface="Cambria" panose="02040503050406030204" pitchFamily="18" charset="0"/>
              </a:rPr>
              <a:t>Restablece valores de fábrica </a:t>
            </a:r>
            <a:r>
              <a:rPr lang="es-ES" i="1" dirty="0">
                <a:latin typeface="Cambria" panose="02040503050406030204" pitchFamily="18" charset="0"/>
                <a:ea typeface="Cambria" panose="02040503050406030204" pitchFamily="18" charset="0"/>
              </a:rPr>
              <a:t>(ajustes &gt; personal&gt;copia de seguridad&gt;restablecer datos de fábrica)</a:t>
            </a:r>
            <a:r>
              <a:rPr lang="es-ES" dirty="0">
                <a:latin typeface="Cambria" panose="02040503050406030204" pitchFamily="18" charset="0"/>
                <a:ea typeface="Cambria" panose="02040503050406030204" pitchFamily="18" charset="0"/>
              </a:rPr>
              <a:t>. Esto borrará todos tus datos de la memoria interna y dejará tu móvil como recién salido de fábrica.</a:t>
            </a:r>
            <a:endParaRPr lang="es-ES" dirty="0"/>
          </a:p>
        </p:txBody>
      </p:sp>
      <p:sp>
        <p:nvSpPr>
          <p:cNvPr id="13" name="CuadroTexto 12"/>
          <p:cNvSpPr txBox="1"/>
          <p:nvPr/>
        </p:nvSpPr>
        <p:spPr>
          <a:xfrm>
            <a:off x="454152" y="6239076"/>
            <a:ext cx="11283696" cy="553998"/>
          </a:xfrm>
          <a:prstGeom prst="rect">
            <a:avLst/>
          </a:prstGeom>
          <a:solidFill>
            <a:srgbClr val="BFDDD1"/>
          </a:solidFill>
          <a:ln>
            <a:noFill/>
          </a:ln>
        </p:spPr>
        <p:txBody>
          <a:bodyPr wrap="square" rtlCol="0" anchor="ctr">
            <a:spAutoFit/>
          </a:bodyPr>
          <a:lstStyle/>
          <a:p>
            <a:pPr algn="ctr"/>
            <a:r>
              <a:rPr lang="es-ES" sz="1400" b="1" dirty="0">
                <a:latin typeface="Franklin Gothic"/>
              </a:rPr>
              <a:t>Las </a:t>
            </a:r>
            <a:r>
              <a:rPr lang="es-ES" sz="1600" b="1" dirty="0">
                <a:latin typeface="Franklin Gothic"/>
              </a:rPr>
              <a:t>empresas</a:t>
            </a:r>
            <a:r>
              <a:rPr lang="es-ES" sz="1400" b="1" dirty="0">
                <a:latin typeface="Franklin Gothic"/>
              </a:rPr>
              <a:t> de reciclaje no aceptan ninguna responsabilidad en relación con la seguridad, la protección, confidencialidad o el uso de estos datos y es responsabilidad del donante asegurarse de que tales datos se eliminan de su </a:t>
            </a:r>
            <a:r>
              <a:rPr lang="es-ES" sz="1400" b="1" dirty="0" smtClean="0">
                <a:latin typeface="Franklin Gothic"/>
              </a:rPr>
              <a:t>dispositivo.</a:t>
            </a:r>
            <a:endParaRPr lang="es-ES" sz="1400" b="1" dirty="0">
              <a:latin typeface="Franklin Gothic"/>
            </a:endParaRPr>
          </a:p>
        </p:txBody>
      </p:sp>
      <p:pic>
        <p:nvPicPr>
          <p:cNvPr id="15" name="Picture 2" descr="Resultado de imagen de importante icon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2266" y="2002881"/>
            <a:ext cx="592570" cy="592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367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dirty="0"/>
          </a:p>
        </p:txBody>
      </p:sp>
      <p:sp>
        <p:nvSpPr>
          <p:cNvPr id="6"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ES" sz="3200" b="1" dirty="0" smtClean="0">
                <a:solidFill>
                  <a:schemeClr val="bg1"/>
                </a:solidFill>
                <a:latin typeface="Franklin Gothic"/>
                <a:ea typeface="Franklin Gothic"/>
                <a:cs typeface="Franklin Gothic"/>
                <a:sym typeface="Franklin Gothic"/>
              </a:rPr>
              <a:t>EL RECICLAJE:</a:t>
            </a:r>
          </a:p>
          <a:p>
            <a:pPr algn="r"/>
            <a:r>
              <a:rPr lang="es-ES" sz="3200" b="1" dirty="0" smtClean="0">
                <a:solidFill>
                  <a:schemeClr val="bg1"/>
                </a:solidFill>
                <a:latin typeface="Franklin Gothic"/>
                <a:ea typeface="Franklin Gothic"/>
                <a:cs typeface="Franklin Gothic"/>
                <a:sym typeface="Franklin Gothic"/>
              </a:rPr>
              <a:t>MARCO </a:t>
            </a:r>
            <a:r>
              <a:rPr lang="es-ES" sz="3200" b="1" dirty="0">
                <a:solidFill>
                  <a:schemeClr val="bg1"/>
                </a:solidFill>
                <a:latin typeface="Franklin Gothic"/>
                <a:ea typeface="Franklin Gothic"/>
                <a:cs typeface="Franklin Gothic"/>
                <a:sym typeface="Franklin Gothic"/>
              </a:rPr>
              <a:t>NORMATIVO</a:t>
            </a:r>
            <a:endParaRPr sz="3200" b="1" dirty="0">
              <a:solidFill>
                <a:schemeClr val="bg1"/>
              </a:solidFill>
              <a:latin typeface="Franklin Gothic"/>
              <a:ea typeface="Franklin Gothic"/>
              <a:cs typeface="Franklin Gothic"/>
              <a:sym typeface="Franklin Gothic"/>
            </a:endParaRPr>
          </a:p>
        </p:txBody>
      </p:sp>
      <p:sp>
        <p:nvSpPr>
          <p:cNvPr id="15" name="CuadroTexto 14"/>
          <p:cNvSpPr txBox="1"/>
          <p:nvPr/>
        </p:nvSpPr>
        <p:spPr>
          <a:xfrm>
            <a:off x="3609490" y="3493243"/>
            <a:ext cx="1266652" cy="646331"/>
          </a:xfrm>
          <a:prstGeom prst="rect">
            <a:avLst/>
          </a:prstGeom>
          <a:noFill/>
        </p:spPr>
        <p:txBody>
          <a:bodyPr wrap="square" rtlCol="0">
            <a:spAutoFit/>
          </a:bodyPr>
          <a:lstStyle/>
          <a:p>
            <a:r>
              <a:rPr lang="es-ES" dirty="0">
                <a:solidFill>
                  <a:schemeClr val="bg1"/>
                </a:solidFill>
              </a:rPr>
              <a:t>A esa hora tengo clase</a:t>
            </a:r>
          </a:p>
        </p:txBody>
      </p:sp>
      <p:sp>
        <p:nvSpPr>
          <p:cNvPr id="14" name="CuadroTexto 13"/>
          <p:cNvSpPr txBox="1"/>
          <p:nvPr/>
        </p:nvSpPr>
        <p:spPr>
          <a:xfrm>
            <a:off x="454152" y="6122092"/>
            <a:ext cx="11283696" cy="584775"/>
          </a:xfrm>
          <a:prstGeom prst="rect">
            <a:avLst/>
          </a:prstGeom>
          <a:solidFill>
            <a:srgbClr val="BFDDD1"/>
          </a:solidFill>
          <a:ln>
            <a:noFill/>
          </a:ln>
        </p:spPr>
        <p:txBody>
          <a:bodyPr wrap="square" rtlCol="0" anchor="ctr">
            <a:spAutoFit/>
          </a:bodyPr>
          <a:lstStyle/>
          <a:p>
            <a:pPr algn="ctr"/>
            <a:r>
              <a:rPr lang="ca-ES" sz="1600" b="1" dirty="0">
                <a:latin typeface="Franklin Gothic"/>
              </a:rPr>
              <a:t>Según la normativa, es responsabilidad tanto de los productores como de las administraciones públicas y los ciudadanos, el adecuado reciclaje de los RAEE.</a:t>
            </a:r>
            <a:endParaRPr lang="es-ES" sz="1600" b="1" dirty="0">
              <a:latin typeface="Franklin Gothic"/>
            </a:endParaRPr>
          </a:p>
        </p:txBody>
      </p:sp>
      <p:sp>
        <p:nvSpPr>
          <p:cNvPr id="2" name="CuadroTexto 1"/>
          <p:cNvSpPr txBox="1"/>
          <p:nvPr/>
        </p:nvSpPr>
        <p:spPr>
          <a:xfrm>
            <a:off x="877454" y="1441718"/>
            <a:ext cx="9864437" cy="4524315"/>
          </a:xfrm>
          <a:prstGeom prst="rect">
            <a:avLst/>
          </a:prstGeom>
          <a:noFill/>
        </p:spPr>
        <p:txBody>
          <a:bodyPr wrap="square" rtlCol="0">
            <a:spAutoFit/>
          </a:bodyPr>
          <a:lstStyle/>
          <a:p>
            <a:r>
              <a:rPr lang="es-ES" dirty="0"/>
              <a:t>En España, la gestión de las RAEE viene regulada por el </a:t>
            </a:r>
            <a:r>
              <a:rPr lang="es-ES" dirty="0">
                <a:hlinkClick r:id="rId2"/>
              </a:rPr>
              <a:t>Real Decreto 110/2015, de 20 de febrero de 2015, sobre residuos de aparatos eléctricos y electrónicos</a:t>
            </a:r>
            <a:r>
              <a:rPr lang="es-ES" dirty="0"/>
              <a:t> (RAEE).</a:t>
            </a:r>
          </a:p>
          <a:p>
            <a:endParaRPr lang="es-ES" dirty="0">
              <a:latin typeface="Cambria" panose="02040503050406030204" pitchFamily="18" charset="0"/>
              <a:ea typeface="Cambria" panose="02040503050406030204" pitchFamily="18" charset="0"/>
            </a:endParaRPr>
          </a:p>
          <a:p>
            <a:pPr algn="just"/>
            <a:r>
              <a:rPr lang="es-ES" dirty="0"/>
              <a:t>Existen </a:t>
            </a:r>
            <a:r>
              <a:rPr lang="es-ES" i="1" dirty="0"/>
              <a:t>Sistemas Integrados de Gestión de RAEE </a:t>
            </a:r>
            <a:r>
              <a:rPr lang="es-ES" dirty="0"/>
              <a:t>para garantizar la gestión protocolorizada de estos residuos conforme a la normativa. Estos sistemas son liderados por los llamados SCRAPS </a:t>
            </a:r>
            <a:r>
              <a:rPr lang="es-ES" i="1" dirty="0"/>
              <a:t>Sistemas Colectivos de Responsabilidad Ampliada del Productor, </a:t>
            </a:r>
            <a:r>
              <a:rPr lang="es-ES" dirty="0"/>
              <a:t>entidades sin ánimo de lucro constituidas por los fabricantes e importadores de aparatos eléctricos y electrónicos (AEE) cuyo objetivo es canalizar la correcta gestión de los</a:t>
            </a:r>
            <a:r>
              <a:rPr lang="es-ES" b="1" dirty="0"/>
              <a:t> </a:t>
            </a:r>
            <a:r>
              <a:rPr lang="es-ES" dirty="0"/>
              <a:t>(RAEE) para su reutilización, reforzando el concepto de Economía Circular. </a:t>
            </a:r>
          </a:p>
          <a:p>
            <a:endParaRPr lang="es-ES" dirty="0"/>
          </a:p>
          <a:p>
            <a:endParaRPr lang="ca-ES" dirty="0">
              <a:latin typeface="Cambria" panose="02040503050406030204" pitchFamily="18" charset="0"/>
              <a:ea typeface="Cambria" panose="02040503050406030204" pitchFamily="18" charset="0"/>
            </a:endParaRPr>
          </a:p>
          <a:p>
            <a:endParaRPr lang="ca-ES" dirty="0">
              <a:latin typeface="Cambria" panose="02040503050406030204" pitchFamily="18" charset="0"/>
              <a:ea typeface="Cambria" panose="02040503050406030204" pitchFamily="18" charset="0"/>
            </a:endParaRPr>
          </a:p>
          <a:p>
            <a:endParaRPr lang="ca-ES" dirty="0">
              <a:latin typeface="Cambria" panose="02040503050406030204" pitchFamily="18" charset="0"/>
              <a:ea typeface="Cambria" panose="02040503050406030204" pitchFamily="18" charset="0"/>
            </a:endParaRPr>
          </a:p>
          <a:p>
            <a:endParaRPr lang="ca-ES" dirty="0">
              <a:latin typeface="Cambria" panose="02040503050406030204" pitchFamily="18" charset="0"/>
              <a:ea typeface="Cambria" panose="02040503050406030204" pitchFamily="18" charset="0"/>
            </a:endParaRPr>
          </a:p>
          <a:p>
            <a:endParaRPr lang="ca-ES" dirty="0">
              <a:latin typeface="Cambria" panose="02040503050406030204" pitchFamily="18" charset="0"/>
              <a:ea typeface="Cambria" panose="02040503050406030204" pitchFamily="18" charset="0"/>
            </a:endParaRPr>
          </a:p>
          <a:p>
            <a:endParaRPr lang="ca-ES" dirty="0">
              <a:latin typeface="Cambria" panose="02040503050406030204" pitchFamily="18" charset="0"/>
              <a:ea typeface="Cambria" panose="02040503050406030204" pitchFamily="18" charset="0"/>
            </a:endParaRPr>
          </a:p>
          <a:p>
            <a:endParaRPr lang="ca-ES" dirty="0">
              <a:latin typeface="Cambria" panose="02040503050406030204" pitchFamily="18" charset="0"/>
              <a:ea typeface="Cambria" panose="02040503050406030204" pitchFamily="18" charset="0"/>
            </a:endParaRPr>
          </a:p>
        </p:txBody>
      </p:sp>
      <p:pic>
        <p:nvPicPr>
          <p:cNvPr id="10" name="Imagen 9">
            <a:extLst>
              <a:ext uri="{FF2B5EF4-FFF2-40B4-BE49-F238E27FC236}">
                <a16:creationId xmlns:a16="http://schemas.microsoft.com/office/drawing/2014/main" id="{3BC06B7A-C50A-41BF-AB4F-1A8C7240D8AD}"/>
              </a:ext>
            </a:extLst>
          </p:cNvPr>
          <p:cNvPicPr/>
          <p:nvPr/>
        </p:nvPicPr>
        <p:blipFill rotWithShape="1">
          <a:blip r:embed="rId3">
            <a:extLst>
              <a:ext uri="{28A0092B-C50C-407E-A947-70E740481C1C}">
                <a14:useLocalDpi xmlns:a14="http://schemas.microsoft.com/office/drawing/2010/main" val="0"/>
              </a:ext>
            </a:extLst>
          </a:blip>
          <a:srcRect l="10764" t="5448" r="5343"/>
          <a:stretch/>
        </p:blipFill>
        <p:spPr bwMode="auto">
          <a:xfrm>
            <a:off x="1938589" y="3674731"/>
            <a:ext cx="2269153" cy="2447361"/>
          </a:xfrm>
          <a:prstGeom prst="rect">
            <a:avLst/>
          </a:prstGeom>
          <a:ln>
            <a:noFill/>
          </a:ln>
          <a:extLst>
            <a:ext uri="{53640926-AAD7-44D8-BBD7-CCE9431645EC}">
              <a14:shadowObscured xmlns:a14="http://schemas.microsoft.com/office/drawing/2010/main"/>
            </a:ext>
          </a:extLst>
        </p:spPr>
      </p:pic>
      <p:sp>
        <p:nvSpPr>
          <p:cNvPr id="8" name="CuadroTexto 7">
            <a:extLst>
              <a:ext uri="{FF2B5EF4-FFF2-40B4-BE49-F238E27FC236}">
                <a16:creationId xmlns:a16="http://schemas.microsoft.com/office/drawing/2014/main" id="{B3C69949-146F-4779-9661-596BF1DE1573}"/>
              </a:ext>
            </a:extLst>
          </p:cNvPr>
          <p:cNvSpPr txBox="1"/>
          <p:nvPr/>
        </p:nvSpPr>
        <p:spPr>
          <a:xfrm>
            <a:off x="4606183" y="3429000"/>
            <a:ext cx="5978769" cy="2585323"/>
          </a:xfrm>
          <a:prstGeom prst="rect">
            <a:avLst/>
          </a:prstGeom>
          <a:noFill/>
        </p:spPr>
        <p:txBody>
          <a:bodyPr wrap="square" rtlCol="0">
            <a:spAutoFit/>
          </a:bodyPr>
          <a:lstStyle/>
          <a:p>
            <a:r>
              <a:rPr lang="es-ES" dirty="0"/>
              <a:t>       </a:t>
            </a:r>
          </a:p>
          <a:p>
            <a:r>
              <a:rPr lang="es-ES" dirty="0"/>
              <a:t>Se pueden consultar en : </a:t>
            </a:r>
            <a:r>
              <a:rPr lang="es-ES" dirty="0">
                <a:hlinkClick r:id="rId4"/>
              </a:rPr>
              <a:t>http://www.ofiraee.es</a:t>
            </a:r>
            <a:r>
              <a:rPr lang="es-ES" dirty="0"/>
              <a:t> </a:t>
            </a:r>
          </a:p>
          <a:p>
            <a:endParaRPr lang="es-ES" dirty="0"/>
          </a:p>
          <a:p>
            <a:endParaRPr lang="es-ES" dirty="0"/>
          </a:p>
          <a:p>
            <a:endParaRPr lang="es-ES" dirty="0"/>
          </a:p>
          <a:p>
            <a:endParaRPr lang="es-ES" dirty="0"/>
          </a:p>
          <a:p>
            <a:endParaRPr lang="es-ES" dirty="0"/>
          </a:p>
          <a:p>
            <a:endParaRPr lang="es-ES" dirty="0"/>
          </a:p>
          <a:p>
            <a:endParaRPr lang="es-ES" dirty="0"/>
          </a:p>
        </p:txBody>
      </p:sp>
      <p:pic>
        <p:nvPicPr>
          <p:cNvPr id="11" name="Imagen 10">
            <a:extLst>
              <a:ext uri="{FF2B5EF4-FFF2-40B4-BE49-F238E27FC236}">
                <a16:creationId xmlns:a16="http://schemas.microsoft.com/office/drawing/2014/main" id="{33EDCD39-1AB0-4805-AB9D-EB16F23135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5389" y="4211821"/>
            <a:ext cx="923925" cy="657225"/>
          </a:xfrm>
          <a:prstGeom prst="rect">
            <a:avLst/>
          </a:prstGeom>
        </p:spPr>
      </p:pic>
      <p:pic>
        <p:nvPicPr>
          <p:cNvPr id="13" name="Imagen 12">
            <a:extLst>
              <a:ext uri="{FF2B5EF4-FFF2-40B4-BE49-F238E27FC236}">
                <a16:creationId xmlns:a16="http://schemas.microsoft.com/office/drawing/2014/main" id="{7D527AFA-E974-4AFD-ABF2-BAF35C5A7A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9892" y="4211821"/>
            <a:ext cx="923925" cy="657225"/>
          </a:xfrm>
          <a:prstGeom prst="rect">
            <a:avLst/>
          </a:prstGeom>
        </p:spPr>
      </p:pic>
      <p:pic>
        <p:nvPicPr>
          <p:cNvPr id="2056" name="Picture 8">
            <a:extLst>
              <a:ext uri="{FF2B5EF4-FFF2-40B4-BE49-F238E27FC236}">
                <a16:creationId xmlns:a16="http://schemas.microsoft.com/office/drawing/2014/main" id="{9946B245-901D-43CD-9757-34EC4E11DA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819" y="5084501"/>
            <a:ext cx="858861" cy="65722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Ecolec">
            <a:extLst>
              <a:ext uri="{FF2B5EF4-FFF2-40B4-BE49-F238E27FC236}">
                <a16:creationId xmlns:a16="http://schemas.microsoft.com/office/drawing/2014/main" id="{42460BE9-40C9-470C-B680-71D081BFD9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54876" y="5098563"/>
            <a:ext cx="923925" cy="65722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Eco Raees">
            <a:extLst>
              <a:ext uri="{FF2B5EF4-FFF2-40B4-BE49-F238E27FC236}">
                <a16:creationId xmlns:a16="http://schemas.microsoft.com/office/drawing/2014/main" id="{590EF323-3DD3-4F97-A807-68BAD4AF475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19444" y="4226367"/>
            <a:ext cx="923925" cy="657225"/>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Ambilamp">
            <a:extLst>
              <a:ext uri="{FF2B5EF4-FFF2-40B4-BE49-F238E27FC236}">
                <a16:creationId xmlns:a16="http://schemas.microsoft.com/office/drawing/2014/main" id="{F54422EC-F760-42DB-AB1D-3BB87401980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77242" y="5112631"/>
            <a:ext cx="923925" cy="65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92409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6034</TotalTime>
  <Words>1306</Words>
  <Application>Microsoft Office PowerPoint</Application>
  <PresentationFormat>Panorámica</PresentationFormat>
  <Paragraphs>162</Paragraphs>
  <Slides>15</Slides>
  <Notes>6</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15</vt:i4>
      </vt:variant>
    </vt:vector>
  </HeadingPairs>
  <TitlesOfParts>
    <vt:vector size="25" baseType="lpstr">
      <vt:lpstr>Arial</vt:lpstr>
      <vt:lpstr>Bliss Pro</vt:lpstr>
      <vt:lpstr>Calibri</vt:lpstr>
      <vt:lpstr>Calibri Light</vt:lpstr>
      <vt:lpstr>Cambria</vt:lpstr>
      <vt:lpstr>Candara</vt:lpstr>
      <vt:lpstr>Franklin Gothic</vt:lpstr>
      <vt:lpstr>Verdana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UC3M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Contraseñas seguras</dc:title>
  <dc:creator>GARCIA HERNANDEZ, PABLO</dc:creator>
  <cp:lastModifiedBy>Garbiñe Ustarroz</cp:lastModifiedBy>
  <cp:revision>390</cp:revision>
  <cp:lastPrinted>2019-10-02T07:33:59Z</cp:lastPrinted>
  <dcterms:created xsi:type="dcterms:W3CDTF">2018-07-04T14:22:37Z</dcterms:created>
  <dcterms:modified xsi:type="dcterms:W3CDTF">2019-11-08T11:49:31Z</dcterms:modified>
</cp:coreProperties>
</file>