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4" r:id="rId2"/>
    <p:sldId id="273" r:id="rId3"/>
    <p:sldId id="264" r:id="rId4"/>
    <p:sldId id="271" r:id="rId5"/>
    <p:sldId id="265" r:id="rId6"/>
    <p:sldId id="259" r:id="rId7"/>
    <p:sldId id="267" r:id="rId8"/>
    <p:sldId id="261" r:id="rId9"/>
    <p:sldId id="256" r:id="rId10"/>
    <p:sldId id="270" r:id="rId11"/>
    <p:sldId id="266" r:id="rId12"/>
    <p:sldId id="268" r:id="rId13"/>
    <p:sldId id="269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5561"/>
    <a:srgbClr val="F0E8A7"/>
    <a:srgbClr val="938825"/>
    <a:srgbClr val="E88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0FEFE-A6E4-4F0B-838F-A0BDCD2B9814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AFA07-C334-42D2-BD2F-AF8A60C429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405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4580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470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5003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4f3d141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9413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966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14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957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0026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0671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774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576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8369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412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831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529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95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539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406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8C96C-6395-405B-BE95-A8A89D4E000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71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" y="0"/>
            <a:ext cx="12187369" cy="68580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4337899" y="1462774"/>
            <a:ext cx="6471075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4990187" y="610974"/>
            <a:ext cx="6723380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10306842" y="805337"/>
            <a:ext cx="2397956" cy="131487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4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467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10782111" y="651747"/>
            <a:ext cx="93133" cy="1714500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2400"/>
          </a:p>
        </p:txBody>
      </p:sp>
      <p:sp>
        <p:nvSpPr>
          <p:cNvPr id="12" name="Rectangle 104"/>
          <p:cNvSpPr/>
          <p:nvPr/>
        </p:nvSpPr>
        <p:spPr>
          <a:xfrm>
            <a:off x="7749912" y="2469272"/>
            <a:ext cx="3020907" cy="8678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5467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4728229" y="3800721"/>
            <a:ext cx="7435028" cy="144419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2000" dirty="0" smtClean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47316" marR="847" indent="-8466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2.4. Colaboración mediante tecnologías 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digitales:</a:t>
            </a:r>
            <a:b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3</a:t>
            </a: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Trabajo colaborativo en línea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608" y="5551075"/>
            <a:ext cx="5147393" cy="65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48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426719" y="5792181"/>
            <a:ext cx="11430000" cy="577613"/>
          </a:xfrm>
          <a:prstGeom prst="rect">
            <a:avLst/>
          </a:prstGeom>
          <a:solidFill>
            <a:srgbClr val="F0E8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" name="Shape 66"/>
          <p:cNvSpPr txBox="1"/>
          <p:nvPr/>
        </p:nvSpPr>
        <p:spPr>
          <a:xfrm>
            <a:off x="11867" y="-17034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HERRAMIENTAS DE</a:t>
            </a:r>
            <a:b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COLABORACIÓN EN LA NUBE:</a:t>
            </a:r>
            <a:b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CARACTERÍSTICAS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" name="Imagen 5" descr="Clipart - clou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88" y="3852280"/>
            <a:ext cx="385158" cy="24205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22835" y="1548452"/>
            <a:ext cx="72524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La </a:t>
            </a:r>
            <a:r>
              <a:rPr lang="es-ES" b="1" dirty="0" smtClean="0">
                <a:latin typeface="Cambria" panose="02040503050406030204" pitchFamily="18" charset="0"/>
              </a:rPr>
              <a:t>nube</a:t>
            </a:r>
            <a:r>
              <a:rPr lang="es-ES" dirty="0" smtClean="0">
                <a:latin typeface="Cambria" panose="02040503050406030204" pitchFamily="18" charset="0"/>
              </a:rPr>
              <a:t> o </a:t>
            </a:r>
            <a:r>
              <a:rPr lang="es-ES" dirty="0" err="1" smtClean="0">
                <a:latin typeface="Cambria" panose="02040503050406030204" pitchFamily="18" charset="0"/>
              </a:rPr>
              <a:t>cloud</a:t>
            </a:r>
            <a:r>
              <a:rPr lang="es-ES" dirty="0" smtClean="0">
                <a:latin typeface="Cambria" panose="02040503050406030204" pitchFamily="18" charset="0"/>
              </a:rPr>
              <a:t> </a:t>
            </a:r>
            <a:r>
              <a:rPr lang="es-ES" dirty="0" err="1">
                <a:latin typeface="Cambria" panose="02040503050406030204" pitchFamily="18" charset="0"/>
              </a:rPr>
              <a:t>computing</a:t>
            </a:r>
            <a:r>
              <a:rPr lang="es-ES" dirty="0">
                <a:latin typeface="Cambria" panose="02040503050406030204" pitchFamily="18" charset="0"/>
              </a:rPr>
              <a:t> </a:t>
            </a:r>
            <a:r>
              <a:rPr lang="es-ES" dirty="0" smtClean="0">
                <a:latin typeface="Cambria" panose="02040503050406030204" pitchFamily="18" charset="0"/>
              </a:rPr>
              <a:t>posibilita la existencia de herramientas de </a:t>
            </a:r>
            <a:r>
              <a:rPr lang="es-ES" dirty="0">
                <a:latin typeface="Cambria" panose="02040503050406030204" pitchFamily="18" charset="0"/>
              </a:rPr>
              <a:t>colaboración en </a:t>
            </a:r>
            <a:r>
              <a:rPr lang="es-ES" dirty="0" smtClean="0">
                <a:latin typeface="Cambria" panose="02040503050406030204" pitchFamily="18" charset="0"/>
              </a:rPr>
              <a:t>línea </a:t>
            </a:r>
            <a:r>
              <a:rPr lang="es-ES" b="1" dirty="0" smtClean="0">
                <a:latin typeface="Cambria" panose="02040503050406030204" pitchFamily="18" charset="0"/>
              </a:rPr>
              <a:t>sincronizadas</a:t>
            </a:r>
            <a:r>
              <a:rPr lang="es-ES" dirty="0" smtClean="0">
                <a:latin typeface="Cambria" panose="02040503050406030204" pitchFamily="18" charset="0"/>
              </a:rPr>
              <a:t>, que son </a:t>
            </a:r>
            <a:r>
              <a:rPr lang="es-ES" dirty="0">
                <a:latin typeface="Cambria" panose="02040503050406030204" pitchFamily="18" charset="0"/>
              </a:rPr>
              <a:t>especialmente </a:t>
            </a:r>
            <a:r>
              <a:rPr lang="es-ES" dirty="0" smtClean="0">
                <a:latin typeface="Cambria" panose="02040503050406030204" pitchFamily="18" charset="0"/>
              </a:rPr>
              <a:t>útiles en el contexto </a:t>
            </a:r>
            <a:r>
              <a:rPr lang="es-ES" dirty="0">
                <a:latin typeface="Cambria" panose="02040503050406030204" pitchFamily="18" charset="0"/>
              </a:rPr>
              <a:t>de grupos de trabajo separados en tiempo y </a:t>
            </a:r>
            <a:r>
              <a:rPr lang="es-ES" dirty="0" smtClean="0">
                <a:latin typeface="Cambria" panose="02040503050406030204" pitchFamily="18" charset="0"/>
              </a:rPr>
              <a:t>lugar.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22835" y="2569977"/>
            <a:ext cx="8420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Estas herramientas basadas en la nube nos proporcionan: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9" name="Imagen 8" descr="Clipart - clou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71" y="3137217"/>
            <a:ext cx="385158" cy="24205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174844" y="3095628"/>
            <a:ext cx="4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Espacio de almacenamiento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11" name="Imagen 10" descr="Clipart - clou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46" y="3495532"/>
            <a:ext cx="385158" cy="24205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174845" y="3441928"/>
            <a:ext cx="4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Sincronización entre diferentes dispositivos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174845" y="3809290"/>
            <a:ext cx="4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Portabilidad de la información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14" name="Imagen 13" descr="Clipart - clou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71" y="4209028"/>
            <a:ext cx="385158" cy="242054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2186228" y="4160778"/>
            <a:ext cx="4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Facilidad de uso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16" name="Imagen 15" descr="Clipart - clou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88" y="4561733"/>
            <a:ext cx="385158" cy="242054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2174845" y="4508861"/>
            <a:ext cx="4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Bajo coste (en ocasiones uso gratuito)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954" y="1479499"/>
            <a:ext cx="4636775" cy="46367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 rot="21433388">
            <a:off x="9191205" y="1703303"/>
            <a:ext cx="1207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2Dumb" panose="02000000000000000000" pitchFamily="2" charset="0"/>
                <a:ea typeface="2Dumb" panose="02000000000000000000" pitchFamily="2" charset="0"/>
              </a:rPr>
              <a:t>LA </a:t>
            </a:r>
          </a:p>
          <a:p>
            <a:pPr algn="ctr"/>
            <a:r>
              <a:rPr lang="es-ES" sz="2800" dirty="0" smtClean="0">
                <a:latin typeface="2Dumb" panose="02000000000000000000" pitchFamily="2" charset="0"/>
                <a:ea typeface="2Dumb" panose="02000000000000000000" pitchFamily="2" charset="0"/>
              </a:rPr>
              <a:t>NUBE</a:t>
            </a:r>
            <a:endParaRPr lang="es-ES" sz="2800" dirty="0">
              <a:latin typeface="2Dumb" panose="02000000000000000000" pitchFamily="2" charset="0"/>
              <a:ea typeface="2Dumb" panose="02000000000000000000" pitchFamily="2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73023" y="5911710"/>
            <a:ext cx="11283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Franklin Gothic"/>
              </a:rPr>
              <a:t>Las herramientas sincronizadas en la nube permiten una experiencia de colaboración en línea más completa</a:t>
            </a:r>
          </a:p>
        </p:txBody>
      </p:sp>
    </p:spTree>
    <p:extLst>
      <p:ext uri="{BB962C8B-B14F-4D97-AF65-F5344CB8AC3E}">
        <p14:creationId xmlns:p14="http://schemas.microsoft.com/office/powerpoint/2010/main" val="3975536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16947">
            <a:off x="10221877" y="2830164"/>
            <a:ext cx="1748677" cy="1750631"/>
          </a:xfrm>
          <a:prstGeom prst="rect">
            <a:avLst/>
          </a:prstGeom>
        </p:spPr>
      </p:pic>
      <p:sp>
        <p:nvSpPr>
          <p:cNvPr id="4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59388"/>
              </p:ext>
            </p:extLst>
          </p:nvPr>
        </p:nvGraphicFramePr>
        <p:xfrm>
          <a:off x="578808" y="1576332"/>
          <a:ext cx="936072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4404">
                  <a:extLst>
                    <a:ext uri="{9D8B030D-6E8A-4147-A177-3AD203B41FA5}">
                      <a16:colId xmlns:a16="http://schemas.microsoft.com/office/drawing/2014/main" val="1628269238"/>
                    </a:ext>
                  </a:extLst>
                </a:gridCol>
                <a:gridCol w="6906316">
                  <a:extLst>
                    <a:ext uri="{9D8B030D-6E8A-4147-A177-3AD203B41FA5}">
                      <a16:colId xmlns:a16="http://schemas.microsoft.com/office/drawing/2014/main" val="3683514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Función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Descripción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838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Almacenar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documentos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Facilita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un espacio virtual para el almacenaje de archivos en cualquier formato que permite alojar documentos creados previamente.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58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Crear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documentos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Permite la creación desde cero de un documento, en diferentes formatos. 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532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Compartir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documentos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Otorga al miembro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que cree o almacene en primer lugar el documento, la capacidad de compartirlo con el resto de miembros del grupo de trabajo. Además podrá asignar diferentes permisos a sus compañeros, iniciando así el proceso de colaboración.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704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Editar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documentos conjuntamente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Posibilita que aquellos miembros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con permiso para la edición, modifiquen documentos conjuntamente, de forma tanto síncrona como asíncrona.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662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Proporcionar o recibir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s-ES" sz="1400" b="1" baseline="0" dirty="0" smtClean="0">
                          <a:latin typeface="Cambria" panose="02040503050406030204" pitchFamily="18" charset="0"/>
                        </a:rPr>
                        <a:t>retroalimentación</a:t>
                      </a:r>
                      <a:endParaRPr lang="es-ES" sz="1400" b="1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Permite a cualquier miembro del grupo de trabajo con acceso a un archivo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añadir comentarios sobre el proceso de trabajo o la creación de contenidos, que pueden ser vistos o respondidos por el resto de compañeros. Así mismo, algunas herramientas disponen de chat para comunicarse en tiempo real.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439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Asignar </a:t>
                      </a:r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tareas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Facilita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la organización del trabajo, permitiendo a los miembros del grupo asignar tareas 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443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Control de </a:t>
                      </a:r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cambios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y versiones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Da la posibilidad de visualizar y deshacer cada uno de los cambios realizados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durante el proceso de creación de contenidos, así como volver a versiones anteriores.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612505"/>
                  </a:ext>
                </a:extLst>
              </a:tr>
            </a:tbl>
          </a:graphicData>
        </a:graphic>
      </p:graphicFrame>
      <p:sp>
        <p:nvSpPr>
          <p:cNvPr id="10" name="Rectángulo 9"/>
          <p:cNvSpPr/>
          <p:nvPr/>
        </p:nvSpPr>
        <p:spPr>
          <a:xfrm>
            <a:off x="432504" y="6138455"/>
            <a:ext cx="11430000" cy="536665"/>
          </a:xfrm>
          <a:prstGeom prst="rect">
            <a:avLst/>
          </a:prstGeom>
          <a:solidFill>
            <a:srgbClr val="F0E8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05656" y="6135433"/>
            <a:ext cx="112836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500" b="1" dirty="0" smtClean="0">
                <a:latin typeface="Franklin Gothic"/>
              </a:rPr>
              <a:t>Las herramientas para el </a:t>
            </a:r>
            <a:r>
              <a:rPr lang="es-ES" sz="1500" b="1" dirty="0">
                <a:latin typeface="Franklin Gothic"/>
              </a:rPr>
              <a:t>trabajo colaborativo </a:t>
            </a:r>
            <a:r>
              <a:rPr lang="es-ES" sz="1500" b="1" dirty="0" smtClean="0">
                <a:latin typeface="Franklin Gothic"/>
              </a:rPr>
              <a:t>en línea nos permiten </a:t>
            </a:r>
            <a:r>
              <a:rPr lang="es-ES" sz="1500" b="1" dirty="0">
                <a:latin typeface="Franklin Gothic"/>
              </a:rPr>
              <a:t>adoptar diferentes roles gracias a las funciones comúnmente presentes </a:t>
            </a:r>
            <a:r>
              <a:rPr lang="es-ES" sz="1500" b="1" dirty="0" smtClean="0">
                <a:latin typeface="Franklin Gothic"/>
              </a:rPr>
              <a:t>cada una de ellas</a:t>
            </a:r>
            <a:endParaRPr lang="es-ES" sz="1500" b="1" dirty="0">
              <a:latin typeface="Franklin Gothic"/>
            </a:endParaRPr>
          </a:p>
        </p:txBody>
      </p:sp>
      <p:sp>
        <p:nvSpPr>
          <p:cNvPr id="8" name="Shape 66"/>
          <p:cNvSpPr txBox="1"/>
          <p:nvPr/>
        </p:nvSpPr>
        <p:spPr>
          <a:xfrm>
            <a:off x="11867" y="-17034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HERRAMIENTAS DE</a:t>
            </a:r>
            <a:b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COLABORACIÓN EN LA NUBE:</a:t>
            </a:r>
            <a:b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FUNCIONES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77201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812200" y="1475367"/>
            <a:ext cx="8567600" cy="100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58" name="Google Shape;258;p29"/>
          <p:cNvSpPr/>
          <p:nvPr/>
        </p:nvSpPr>
        <p:spPr>
          <a:xfrm>
            <a:off x="1812200" y="2484567"/>
            <a:ext cx="8567600" cy="2697600"/>
          </a:xfrm>
          <a:prstGeom prst="rect">
            <a:avLst/>
          </a:prstGeom>
          <a:solidFill>
            <a:srgbClr val="F0E8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rgbClr val="BC556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lang="es-ES" sz="2400" b="1" dirty="0">
              <a:solidFill>
                <a:srgbClr val="BC5561"/>
              </a:solidFill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</a:t>
            </a:r>
            <a:r>
              <a:rPr lang="es-ES" sz="24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 tienes dudas pregunta a los bibliotecarios!</a:t>
            </a:r>
            <a:endParaRPr lang="es-ES" sz="24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9" name="Google Shape;259;p29"/>
          <p:cNvSpPr txBox="1"/>
          <p:nvPr/>
        </p:nvSpPr>
        <p:spPr>
          <a:xfrm>
            <a:off x="3707500" y="1557567"/>
            <a:ext cx="5656400" cy="7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40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40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50045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3945167" y="0"/>
            <a:ext cx="8246800" cy="68580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18" name="Shape 218"/>
          <p:cNvSpPr/>
          <p:nvPr/>
        </p:nvSpPr>
        <p:spPr>
          <a:xfrm>
            <a:off x="3945167" y="4218467"/>
            <a:ext cx="4812800" cy="6656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56" y="4218467"/>
            <a:ext cx="3788211" cy="6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28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132320" y="609599"/>
            <a:ext cx="3727269" cy="24622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79417" y="1206149"/>
            <a:ext cx="88946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600" b="1" dirty="0"/>
          </a:p>
          <a:p>
            <a:pPr algn="ctr"/>
            <a:r>
              <a:rPr lang="es-ES" sz="1600" b="1" dirty="0"/>
              <a:t> </a:t>
            </a:r>
            <a:endParaRPr lang="es-ES" sz="1600" dirty="0"/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2.4. Colaboración mediante tecnologías digitales:</a:t>
            </a:r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3. Trabajo colaborativo en línea</a:t>
            </a:r>
          </a:p>
          <a:p>
            <a:pPr algn="ctr"/>
            <a:endParaRPr lang="es-ES" sz="1600" dirty="0"/>
          </a:p>
          <a:p>
            <a:pPr algn="ctr"/>
            <a:r>
              <a:rPr lang="es-ES" sz="1600" dirty="0"/>
              <a:t> </a:t>
            </a:r>
            <a:endParaRPr lang="es-ES" sz="1600" dirty="0" smtClean="0"/>
          </a:p>
          <a:p>
            <a:pPr algn="ctr"/>
            <a:endParaRPr lang="es-ES" sz="1600" dirty="0"/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92946" y="4006916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63437" y="4889738"/>
            <a:ext cx="44060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24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3468947" y="5428040"/>
            <a:ext cx="5115560" cy="65033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551" y="4723181"/>
            <a:ext cx="1292884" cy="4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7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11867" y="0"/>
            <a:ext cx="3909600" cy="68580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5" name="Shape 55"/>
          <p:cNvSpPr/>
          <p:nvPr/>
        </p:nvSpPr>
        <p:spPr>
          <a:xfrm>
            <a:off x="3897733" y="1425966"/>
            <a:ext cx="7545600" cy="1756145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6" name="Shape 56"/>
          <p:cNvSpPr/>
          <p:nvPr/>
        </p:nvSpPr>
        <p:spPr>
          <a:xfrm>
            <a:off x="233700" y="1425967"/>
            <a:ext cx="3664000" cy="25428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Shape 58"/>
          <p:cNvSpPr txBox="1"/>
          <p:nvPr/>
        </p:nvSpPr>
        <p:spPr>
          <a:xfrm>
            <a:off x="203500" y="1425967"/>
            <a:ext cx="3724400" cy="2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endParaRPr sz="24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r>
              <a:rPr lang="es" sz="24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Colaboración mediante tecnologías digitales</a:t>
            </a:r>
            <a:endParaRPr sz="24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9267" y="5671801"/>
            <a:ext cx="4120767" cy="72403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59"/>
          <p:cNvSpPr txBox="1"/>
          <p:nvPr/>
        </p:nvSpPr>
        <p:spPr>
          <a:xfrm>
            <a:off x="4173467" y="1581211"/>
            <a:ext cx="7084317" cy="1445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s" sz="4000" b="1" kern="0" dirty="0" smtClean="0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TRABAJO COLABORATIVO EN LÍNEA</a:t>
            </a:r>
            <a:endParaRPr sz="2400" b="1" kern="0" dirty="0">
              <a:solidFill>
                <a:srgbClr val="8C37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97993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2008267" y="1685167"/>
            <a:ext cx="8234800" cy="42012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0" y="1019567"/>
            <a:ext cx="5014800" cy="665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1465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2193000" y="1126500"/>
            <a:ext cx="282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" sz="24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1872809" y="1963038"/>
            <a:ext cx="7724000" cy="250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Trabajo colaborativo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Colaborar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en línea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Herramientas de colaboración en línea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Herramientas en la nube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rgbClr val="FFFFFF"/>
                </a:solidFill>
                <a:latin typeface="Arial"/>
              </a:rPr>
              <a:t>	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		Características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Funciones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2580967" y="2205379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2580967" y="2565633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2580967" y="292670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9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2" y="3192233"/>
            <a:ext cx="4086000" cy="2541600"/>
          </a:xfrm>
          <a:prstGeom prst="rect">
            <a:avLst/>
          </a:prstGeom>
        </p:spPr>
      </p:pic>
      <p:sp>
        <p:nvSpPr>
          <p:cNvPr id="67" name="Shape 67"/>
          <p:cNvSpPr txBox="1"/>
          <p:nvPr/>
        </p:nvSpPr>
        <p:spPr>
          <a:xfrm>
            <a:off x="1164667" y="1841867"/>
            <a:ext cx="77476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667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4186967" y="3070634"/>
            <a:ext cx="7161200" cy="3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 smtClean="0">
                <a:latin typeface="Franklin Gothic"/>
                <a:ea typeface="Franklin Gothic"/>
                <a:cs typeface="Franklin Gothic"/>
                <a:sym typeface="Franklin Gothic"/>
              </a:rPr>
              <a:t>Entender </a:t>
            </a:r>
            <a: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  <a:t>las características del </a:t>
            </a:r>
            <a:r>
              <a:rPr lang="es" sz="2400" dirty="0" smtClean="0">
                <a:latin typeface="Franklin Gothic"/>
                <a:ea typeface="Franklin Gothic"/>
                <a:cs typeface="Franklin Gothic"/>
                <a:sym typeface="Franklin Gothic"/>
              </a:rPr>
              <a:t>trabajo colaborativo.</a:t>
            </a:r>
            <a: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  <a:t>Estar al tanto de distintas herramientas y servicios para el trabajo colaborativo en línea</a:t>
            </a:r>
            <a:r>
              <a:rPr lang="es" sz="2400" dirty="0" smtClean="0"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</a:p>
          <a:p>
            <a: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dirty="0" smtClean="0">
                <a:latin typeface="Franklin Gothic"/>
                <a:ea typeface="Franklin Gothic"/>
                <a:cs typeface="Franklin Gothic"/>
                <a:sym typeface="Franklin Gothic"/>
              </a:rPr>
              <a:t>Conocer las principales funcionalidades de las herramientas de colaboración en la nube.</a:t>
            </a:r>
            <a:endParaRPr sz="24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80466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TRABAJO COLABORATIVO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32104" y="1708819"/>
            <a:ext cx="9710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latin typeface="Cambria" panose="02040503050406030204" pitchFamily="18" charset="0"/>
              </a:rPr>
              <a:t>Trabajar en grupo</a:t>
            </a:r>
            <a:r>
              <a:rPr lang="es-ES" dirty="0" smtClean="0">
                <a:latin typeface="Cambria" panose="02040503050406030204" pitchFamily="18" charset="0"/>
              </a:rPr>
              <a:t> requiere un proceso de </a:t>
            </a:r>
            <a:r>
              <a:rPr lang="es-ES" b="1" dirty="0" smtClean="0">
                <a:latin typeface="Cambria" panose="02040503050406030204" pitchFamily="18" charset="0"/>
              </a:rPr>
              <a:t>interacción</a:t>
            </a:r>
            <a:r>
              <a:rPr lang="es-ES" dirty="0" smtClean="0">
                <a:latin typeface="Cambria" panose="02040503050406030204" pitchFamily="18" charset="0"/>
              </a:rPr>
              <a:t> entre los miembros del grupo de trabajo donde </a:t>
            </a:r>
            <a:r>
              <a:rPr lang="es-ES" b="1" dirty="0" smtClean="0">
                <a:latin typeface="Cambria" panose="02040503050406030204" pitchFamily="18" charset="0"/>
              </a:rPr>
              <a:t>compartir</a:t>
            </a:r>
            <a:r>
              <a:rPr lang="es-ES" dirty="0" smtClean="0">
                <a:latin typeface="Cambria" panose="02040503050406030204" pitchFamily="18" charset="0"/>
              </a:rPr>
              <a:t> </a:t>
            </a:r>
            <a:r>
              <a:rPr lang="es-ES" dirty="0">
                <a:latin typeface="Cambria" panose="02040503050406030204" pitchFamily="18" charset="0"/>
              </a:rPr>
              <a:t>la autoridad y la responsabilidad </a:t>
            </a:r>
            <a:r>
              <a:rPr lang="es-ES" dirty="0" smtClean="0">
                <a:latin typeface="Cambria" panose="02040503050406030204" pitchFamily="18" charset="0"/>
              </a:rPr>
              <a:t>es </a:t>
            </a:r>
            <a:r>
              <a:rPr lang="es-ES" dirty="0">
                <a:latin typeface="Cambria" panose="02040503050406030204" pitchFamily="18" charset="0"/>
              </a:rPr>
              <a:t>clave para la </a:t>
            </a:r>
            <a:r>
              <a:rPr lang="es-ES" b="1" dirty="0" smtClean="0">
                <a:latin typeface="Cambria" panose="02040503050406030204" pitchFamily="18" charset="0"/>
              </a:rPr>
              <a:t>creación </a:t>
            </a:r>
            <a:r>
              <a:rPr lang="es-ES" b="1" dirty="0">
                <a:latin typeface="Cambria" panose="02040503050406030204" pitchFamily="18" charset="0"/>
              </a:rPr>
              <a:t>de </a:t>
            </a:r>
            <a:r>
              <a:rPr lang="es-ES" b="1" dirty="0" smtClean="0">
                <a:latin typeface="Cambria" panose="02040503050406030204" pitchFamily="18" charset="0"/>
              </a:rPr>
              <a:t>contenidos</a:t>
            </a:r>
            <a:r>
              <a:rPr lang="es-ES" dirty="0" smtClean="0">
                <a:latin typeface="Cambria" panose="02040503050406030204" pitchFamily="18" charset="0"/>
              </a:rPr>
              <a:t> de forma colaborativa.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32104" y="2663002"/>
            <a:ext cx="9710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Cuando trabajamos en grupo es común encontrarnos con la </a:t>
            </a:r>
            <a:r>
              <a:rPr lang="es-ES" b="1" dirty="0" smtClean="0">
                <a:latin typeface="Cambria" panose="02040503050406030204" pitchFamily="18" charset="0"/>
              </a:rPr>
              <a:t>dificultad </a:t>
            </a:r>
            <a:r>
              <a:rPr lang="es-ES" dirty="0" smtClean="0">
                <a:latin typeface="Cambria" panose="02040503050406030204" pitchFamily="18" charset="0"/>
              </a:rPr>
              <a:t>añadida de tener que coordinarnos con el resto de compañeros de forma presencial.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32104" y="5237460"/>
            <a:ext cx="9710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Gracias a las </a:t>
            </a:r>
            <a:r>
              <a:rPr lang="es-ES" b="1" dirty="0" smtClean="0">
                <a:latin typeface="Cambria" panose="02040503050406030204" pitchFamily="18" charset="0"/>
              </a:rPr>
              <a:t>tecnologías digitales</a:t>
            </a:r>
            <a:r>
              <a:rPr lang="es-ES" dirty="0" smtClean="0">
                <a:latin typeface="Cambria" panose="02040503050406030204" pitchFamily="18" charset="0"/>
              </a:rPr>
              <a:t> podemos encontrar un </a:t>
            </a:r>
            <a:r>
              <a:rPr lang="es-ES" b="1" dirty="0" smtClean="0">
                <a:latin typeface="Cambria" panose="02040503050406030204" pitchFamily="18" charset="0"/>
              </a:rPr>
              <a:t>complemento</a:t>
            </a:r>
            <a:r>
              <a:rPr lang="es-ES" dirty="0" smtClean="0">
                <a:latin typeface="Cambria" panose="02040503050406030204" pitchFamily="18" charset="0"/>
              </a:rPr>
              <a:t> al trabajo colaborativo presencial, con herramientas que nos permiten elaborar contenidos a distancia de forma conjunta, y salvar los obstáculos espaciotemporales comunes al trabajo cara a cara.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7" t="12788" r="24517" b="55277"/>
          <a:stretch/>
        </p:blipFill>
        <p:spPr>
          <a:xfrm>
            <a:off x="1801368" y="3656176"/>
            <a:ext cx="2167544" cy="1362456"/>
          </a:xfrm>
          <a:prstGeom prst="rect">
            <a:avLst/>
          </a:prstGeom>
        </p:spPr>
      </p:pic>
      <p:sp>
        <p:nvSpPr>
          <p:cNvPr id="17" name="Llamada ovalada 16"/>
          <p:cNvSpPr/>
          <p:nvPr/>
        </p:nvSpPr>
        <p:spPr>
          <a:xfrm>
            <a:off x="3401568" y="3404194"/>
            <a:ext cx="1600200" cy="845085"/>
          </a:xfrm>
          <a:prstGeom prst="wedgeEllipseCallout">
            <a:avLst>
              <a:gd name="adj1" fmla="val -65635"/>
              <a:gd name="adj2" fmla="val 59358"/>
            </a:avLst>
          </a:prstGeom>
          <a:solidFill>
            <a:srgbClr val="E88E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3609490" y="3493243"/>
            <a:ext cx="126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 esa hora tengo clase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573" y="3493243"/>
            <a:ext cx="2288030" cy="1636541"/>
          </a:xfrm>
          <a:prstGeom prst="rect">
            <a:avLst/>
          </a:prstGeom>
        </p:spPr>
      </p:pic>
      <p:sp>
        <p:nvSpPr>
          <p:cNvPr id="14" name="Llamada ovalada 13"/>
          <p:cNvSpPr/>
          <p:nvPr/>
        </p:nvSpPr>
        <p:spPr>
          <a:xfrm>
            <a:off x="5490847" y="3404194"/>
            <a:ext cx="1600200" cy="845085"/>
          </a:xfrm>
          <a:prstGeom prst="wedgeEllipseCallout">
            <a:avLst>
              <a:gd name="adj1" fmla="val 58365"/>
              <a:gd name="adj2" fmla="val 60440"/>
            </a:avLst>
          </a:prstGeom>
          <a:solidFill>
            <a:srgbClr val="E88E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5753633" y="3493243"/>
            <a:ext cx="126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No puedo otro día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07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 </a:t>
            </a:r>
          </a:p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LÍNEA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321563" y="5859763"/>
            <a:ext cx="11430000" cy="577613"/>
            <a:chOff x="397764" y="2915234"/>
            <a:chExt cx="11430000" cy="786384"/>
          </a:xfrm>
        </p:grpSpPr>
        <p:sp>
          <p:nvSpPr>
            <p:cNvPr id="8" name="Rectángulo 7"/>
            <p:cNvSpPr/>
            <p:nvPr/>
          </p:nvSpPr>
          <p:spPr>
            <a:xfrm>
              <a:off x="397764" y="2915234"/>
              <a:ext cx="11430000" cy="786384"/>
            </a:xfrm>
            <a:prstGeom prst="rect">
              <a:avLst/>
            </a:prstGeom>
            <a:solidFill>
              <a:srgbClr val="F0E8A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502920" y="3054874"/>
              <a:ext cx="11283696" cy="460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>
                  <a:latin typeface="Franklin Gothic"/>
                </a:rPr>
                <a:t>La colaboración en línea facilita el trabajo en equipo en momentos donde la colaboración presencial no es posible</a:t>
              </a:r>
              <a:endParaRPr lang="es-ES" sz="1600" b="1" dirty="0">
                <a:latin typeface="Franklin Gothic"/>
              </a:endParaRPr>
            </a:p>
          </p:txBody>
        </p:sp>
      </p:grp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53" y="1701679"/>
            <a:ext cx="489477" cy="42829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77" y="2255262"/>
            <a:ext cx="489477" cy="428292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510197" y="1749556"/>
            <a:ext cx="630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Facilidad para la comunicación y compartir </a:t>
            </a:r>
            <a:r>
              <a:rPr lang="es-ES" dirty="0" smtClean="0">
                <a:latin typeface="Cambria" panose="02040503050406030204" pitchFamily="18" charset="0"/>
              </a:rPr>
              <a:t>recursos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510197" y="2228170"/>
            <a:ext cx="6592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Falta de interacción </a:t>
            </a:r>
            <a:r>
              <a:rPr lang="es-ES" dirty="0">
                <a:latin typeface="Cambria" panose="02040503050406030204" pitchFamily="18" charset="0"/>
              </a:rPr>
              <a:t>espontánea entre </a:t>
            </a:r>
            <a:r>
              <a:rPr lang="es-ES" dirty="0" smtClean="0">
                <a:latin typeface="Cambria" panose="02040503050406030204" pitchFamily="18" charset="0"/>
              </a:rPr>
              <a:t>los miembros del grupo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71" y="2787715"/>
            <a:ext cx="489477" cy="428292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95" y="3344818"/>
            <a:ext cx="489477" cy="428292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1478115" y="2839503"/>
            <a:ext cx="7355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Acceso a los </a:t>
            </a:r>
            <a:r>
              <a:rPr lang="es-ES" dirty="0" smtClean="0">
                <a:latin typeface="Cambria" panose="02040503050406030204" pitchFamily="18" charset="0"/>
              </a:rPr>
              <a:t>contenidos en </a:t>
            </a:r>
            <a:r>
              <a:rPr lang="es-ES" dirty="0">
                <a:latin typeface="Cambria" panose="02040503050406030204" pitchFamily="18" charset="0"/>
              </a:rPr>
              <a:t>cualquier momento y desde cualquier lugar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1510197" y="3326249"/>
            <a:ext cx="6618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Dificultad en captar la expresión </a:t>
            </a:r>
            <a:r>
              <a:rPr lang="es-ES" dirty="0">
                <a:latin typeface="Cambria" panose="02040503050406030204" pitchFamily="18" charset="0"/>
              </a:rPr>
              <a:t>no </a:t>
            </a:r>
            <a:r>
              <a:rPr lang="es-ES" dirty="0" smtClean="0">
                <a:latin typeface="Cambria" panose="02040503050406030204" pitchFamily="18" charset="0"/>
              </a:rPr>
              <a:t>verbal de los compañeros 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28" y="3882024"/>
            <a:ext cx="489477" cy="428292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1434072" y="3933812"/>
            <a:ext cx="80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Posibilidad de trabajar de forma asíncrona o en tiempo real, según la necesidad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95" y="4439127"/>
            <a:ext cx="489477" cy="428292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1510197" y="4420558"/>
            <a:ext cx="4927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Necesidad de disponer de conexión a Internet</a:t>
            </a: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28" y="4976333"/>
            <a:ext cx="489477" cy="428292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1434071" y="5028121"/>
            <a:ext cx="8197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Todos los miembros del </a:t>
            </a:r>
            <a:r>
              <a:rPr lang="es-ES" dirty="0" smtClean="0">
                <a:latin typeface="Cambria" panose="02040503050406030204" pitchFamily="18" charset="0"/>
              </a:rPr>
              <a:t>grupo trabajan </a:t>
            </a:r>
            <a:r>
              <a:rPr lang="es-ES" dirty="0">
                <a:latin typeface="Cambria" panose="02040503050406030204" pitchFamily="18" charset="0"/>
              </a:rPr>
              <a:t>con los mismos materiales y herramientas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8715973" y="361127"/>
            <a:ext cx="2776727" cy="1780510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/>
          <p:cNvSpPr txBox="1"/>
          <p:nvPr/>
        </p:nvSpPr>
        <p:spPr>
          <a:xfrm>
            <a:off x="8907997" y="487574"/>
            <a:ext cx="25847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chemeClr val="bg1"/>
                </a:solidFill>
                <a:latin typeface="Franklin Gothic"/>
              </a:rPr>
              <a:t>En la mayoría de ocasiones es posible recurrir a la colaboración en línea como alternativa o complemento a la colaboración presencial</a:t>
            </a:r>
            <a:endParaRPr lang="es-ES" sz="1600" dirty="0">
              <a:solidFill>
                <a:schemeClr val="bg1"/>
              </a:solidFill>
              <a:latin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94870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 </a:t>
            </a:r>
          </a:p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LÍNEA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Shape 175"/>
          <p:cNvSpPr>
            <a:spLocks noChangeAspect="1"/>
          </p:cNvSpPr>
          <p:nvPr/>
        </p:nvSpPr>
        <p:spPr>
          <a:xfrm>
            <a:off x="1193888" y="4149744"/>
            <a:ext cx="3315780" cy="2162621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76"/>
          <p:cNvSpPr>
            <a:spLocks noChangeAspect="1"/>
          </p:cNvSpPr>
          <p:nvPr/>
        </p:nvSpPr>
        <p:spPr>
          <a:xfrm>
            <a:off x="4117078" y="4140467"/>
            <a:ext cx="3315780" cy="2162621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77"/>
          <p:cNvSpPr>
            <a:spLocks noChangeAspect="1"/>
          </p:cNvSpPr>
          <p:nvPr/>
        </p:nvSpPr>
        <p:spPr>
          <a:xfrm>
            <a:off x="7019059" y="4149744"/>
            <a:ext cx="3315780" cy="2162621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84"/>
          <p:cNvSpPr txBox="1"/>
          <p:nvPr/>
        </p:nvSpPr>
        <p:spPr>
          <a:xfrm>
            <a:off x="1997700" y="4889498"/>
            <a:ext cx="1969490" cy="1233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2200" dirty="0" smtClean="0">
                <a:latin typeface="Franklin Gothic" panose="020B0604020202020204" charset="0"/>
              </a:rPr>
              <a:t>Elige la herramienta adecuada</a:t>
            </a:r>
            <a:endParaRPr lang="es-ES" sz="2200" dirty="0">
              <a:latin typeface="Franklin Gothic" panose="020B0604020202020204" charset="0"/>
            </a:endParaRPr>
          </a:p>
        </p:txBody>
      </p:sp>
      <p:sp>
        <p:nvSpPr>
          <p:cNvPr id="14" name="Shape 188"/>
          <p:cNvSpPr txBox="1"/>
          <p:nvPr/>
        </p:nvSpPr>
        <p:spPr>
          <a:xfrm>
            <a:off x="4790452" y="4969568"/>
            <a:ext cx="2267499" cy="1152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2200" dirty="0" smtClean="0">
                <a:latin typeface="Franklin Gothic" panose="020B0604020202020204" charset="0"/>
              </a:rPr>
              <a:t>Comparte recursos con tus compañeros</a:t>
            </a:r>
            <a:endParaRPr lang="es-ES" sz="2200" dirty="0">
              <a:latin typeface="Franklin Gothic" panose="020B0604020202020204" charset="0"/>
            </a:endParaRPr>
          </a:p>
        </p:txBody>
      </p:sp>
      <p:sp>
        <p:nvSpPr>
          <p:cNvPr id="15" name="Shape 189"/>
          <p:cNvSpPr txBox="1"/>
          <p:nvPr/>
        </p:nvSpPr>
        <p:spPr>
          <a:xfrm>
            <a:off x="7582746" y="4969568"/>
            <a:ext cx="2203222" cy="1079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2200" dirty="0" smtClean="0">
                <a:latin typeface="Franklin Gothic" panose="020B0604020202020204" charset="0"/>
              </a:rPr>
              <a:t>Colabora en la creación de contenidos</a:t>
            </a:r>
            <a:endParaRPr sz="2200" dirty="0">
              <a:latin typeface="Franklin Gothic" panose="020B0604020202020204" charset="0"/>
            </a:endParaRPr>
          </a:p>
        </p:txBody>
      </p:sp>
      <p:pic>
        <p:nvPicPr>
          <p:cNvPr id="16" name="Shape 121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96726" y="4266140"/>
            <a:ext cx="602909" cy="608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hape 149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8644" y="4266713"/>
            <a:ext cx="603000" cy="60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63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18952" y="4305228"/>
            <a:ext cx="602205" cy="60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uadroTexto 19"/>
          <p:cNvSpPr txBox="1"/>
          <p:nvPr/>
        </p:nvSpPr>
        <p:spPr>
          <a:xfrm>
            <a:off x="1078772" y="1675796"/>
            <a:ext cx="9435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Las herramientas </a:t>
            </a:r>
            <a:r>
              <a:rPr lang="es-ES" dirty="0">
                <a:latin typeface="Cambria" panose="02040503050406030204" pitchFamily="18" charset="0"/>
              </a:rPr>
              <a:t>de colaboración en línea </a:t>
            </a:r>
            <a:r>
              <a:rPr lang="es-ES" dirty="0" smtClean="0">
                <a:latin typeface="Cambria" panose="02040503050406030204" pitchFamily="18" charset="0"/>
              </a:rPr>
              <a:t>nos facilitan el desarrollo de trabajos académicos en grupo gracias a su capacidad para: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86000" y="2441259"/>
            <a:ext cx="7351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38825"/>
              </a:buClr>
              <a:buSzPct val="110000"/>
            </a:pPr>
            <a:r>
              <a:rPr lang="es-ES" dirty="0" smtClean="0">
                <a:latin typeface="Cambria" panose="02040503050406030204" pitchFamily="18" charset="0"/>
              </a:rPr>
              <a:t>Compartir recursos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286000" y="3254392"/>
            <a:ext cx="732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Comunicarnos</a:t>
            </a:r>
            <a:r>
              <a:rPr lang="es-ES" dirty="0"/>
              <a:t> e intercambiar puntos de vista con el resto de compañeros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286000" y="2847021"/>
            <a:ext cx="732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Crear </a:t>
            </a:r>
            <a:r>
              <a:rPr lang="es-ES" dirty="0" smtClean="0">
                <a:latin typeface="Cambria" panose="02040503050406030204" pitchFamily="18" charset="0"/>
              </a:rPr>
              <a:t>y editar contenidos </a:t>
            </a:r>
            <a:r>
              <a:rPr lang="es-ES" dirty="0">
                <a:latin typeface="Cambria" panose="02040503050406030204" pitchFamily="18" charset="0"/>
              </a:rPr>
              <a:t>de forma conjunta</a:t>
            </a:r>
          </a:p>
        </p:txBody>
      </p:sp>
      <p:sp>
        <p:nvSpPr>
          <p:cNvPr id="22" name="Shape 78"/>
          <p:cNvSpPr/>
          <p:nvPr/>
        </p:nvSpPr>
        <p:spPr>
          <a:xfrm>
            <a:off x="2122731" y="2543223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3" name="Shape 78"/>
          <p:cNvSpPr/>
          <p:nvPr/>
        </p:nvSpPr>
        <p:spPr>
          <a:xfrm>
            <a:off x="2119600" y="2948910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4" name="Shape 78"/>
          <p:cNvSpPr/>
          <p:nvPr/>
        </p:nvSpPr>
        <p:spPr>
          <a:xfrm>
            <a:off x="2119600" y="335679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45510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0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HERRAMIENTAS DE COLABORACIÓN EN LÍNEA</a:t>
            </a:r>
            <a:endParaRPr sz="30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895340"/>
              </p:ext>
            </p:extLst>
          </p:nvPr>
        </p:nvGraphicFramePr>
        <p:xfrm>
          <a:off x="598714" y="1561478"/>
          <a:ext cx="11129119" cy="5045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657">
                  <a:extLst>
                    <a:ext uri="{9D8B030D-6E8A-4147-A177-3AD203B41FA5}">
                      <a16:colId xmlns:a16="http://schemas.microsoft.com/office/drawing/2014/main" val="1670801388"/>
                    </a:ext>
                  </a:extLst>
                </a:gridCol>
                <a:gridCol w="3015343">
                  <a:extLst>
                    <a:ext uri="{9D8B030D-6E8A-4147-A177-3AD203B41FA5}">
                      <a16:colId xmlns:a16="http://schemas.microsoft.com/office/drawing/2014/main" val="820381398"/>
                    </a:ext>
                  </a:extLst>
                </a:gridCol>
                <a:gridCol w="3353837">
                  <a:extLst>
                    <a:ext uri="{9D8B030D-6E8A-4147-A177-3AD203B41FA5}">
                      <a16:colId xmlns:a16="http://schemas.microsoft.com/office/drawing/2014/main" val="4028450089"/>
                    </a:ext>
                  </a:extLst>
                </a:gridCol>
                <a:gridCol w="3203282">
                  <a:extLst>
                    <a:ext uri="{9D8B030D-6E8A-4147-A177-3AD203B41FA5}">
                      <a16:colId xmlns:a16="http://schemas.microsoft.com/office/drawing/2014/main" val="1959471620"/>
                    </a:ext>
                  </a:extLst>
                </a:gridCol>
              </a:tblGrid>
              <a:tr h="389125"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Tipo</a:t>
                      </a:r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Categorías</a:t>
                      </a:r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Características</a:t>
                      </a:r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Ejemplos</a:t>
                      </a:r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105765"/>
                  </a:ext>
                </a:extLst>
              </a:tr>
              <a:tr h="1057002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Herramientas web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    Blogs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    </a:t>
                      </a:r>
                      <a:r>
                        <a:rPr lang="es-ES" sz="1500" b="1" dirty="0" smtClean="0">
                          <a:latin typeface="Cambria" panose="02040503050406030204" pitchFamily="18" charset="0"/>
                        </a:rPr>
                        <a:t>Wikis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    Foros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Se trata de herramientas basadas en tecnología web. Facilitan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el trabajo colaborativo de forma asíncrona y suelen contar con utilidades de </a:t>
                      </a:r>
                      <a:r>
                        <a:rPr lang="es-ES" sz="1400" baseline="0" dirty="0" err="1" smtClean="0">
                          <a:latin typeface="Cambria" panose="02040503050406030204" pitchFamily="18" charset="0"/>
                        </a:rPr>
                        <a:t>feedback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. 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6684"/>
                  </a:ext>
                </a:extLst>
              </a:tr>
              <a:tr h="1191694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Herramientas sociales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    Redes sociales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    Mensajería</a:t>
                      </a: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 instantánea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Plataformas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destinadas principalmente a la comunicación en tiempo real. Además pueden incorporar funciones como compartir archivos y la gestión de tareas y calendarios.</a:t>
                      </a:r>
                      <a:endParaRPr lang="es-ES" sz="8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21400"/>
                  </a:ext>
                </a:extLst>
              </a:tr>
              <a:tr h="1427831">
                <a:tc>
                  <a:txBody>
                    <a:bodyPr/>
                    <a:lstStyle/>
                    <a:p>
                      <a:r>
                        <a:rPr lang="es-ES" sz="1600" b="1" dirty="0" smtClean="0">
                          <a:latin typeface="Cambria" panose="02040503050406030204" pitchFamily="18" charset="0"/>
                        </a:rPr>
                        <a:t>Herramientas en la nube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    Plataformas</a:t>
                      </a: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 de a</a:t>
                      </a: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lmacenamiento</a:t>
                      </a:r>
                      <a:br>
                        <a:rPr lang="es-ES" sz="1500" dirty="0" smtClean="0">
                          <a:latin typeface="Cambria" panose="02040503050406030204" pitchFamily="18" charset="0"/>
                        </a:rPr>
                      </a:b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    y edición de archivos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    Aplicaciones de creación de</a:t>
                      </a:r>
                      <a:br>
                        <a:rPr lang="es-ES" sz="1500" baseline="0" dirty="0" smtClean="0">
                          <a:latin typeface="Cambria" panose="02040503050406030204" pitchFamily="18" charset="0"/>
                        </a:rPr>
                      </a:b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    documentos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    Gestores de tareas y calendarios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    Gestores de notas</a:t>
                      </a:r>
                      <a:endParaRPr lang="es-ES" sz="15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Aplicaciones basadas en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</a:rPr>
                        <a:t>cloud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</a:rPr>
                        <a:t>computing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 que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cuentan tanto con versiones tanto para web como para dispositivos.</a:t>
                      </a:r>
                      <a:br>
                        <a:rPr lang="es-ES" sz="1400" baseline="0" dirty="0" smtClean="0">
                          <a:latin typeface="Cambria" panose="02040503050406030204" pitchFamily="18" charset="0"/>
                        </a:rPr>
                      </a:b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Favorecen el trabajo colaborativo en tiempo real en todos sus aspectos gracias a la sincronización en la nube.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956768"/>
                  </a:ext>
                </a:extLst>
              </a:tr>
              <a:tr h="7977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Herramientas todo en uno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5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Se trata de plataformas que aúnan en una sola herramienta varias utilidades de diversas categorías (wikis, foros, chats, calendarios, etc.).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130158"/>
                  </a:ext>
                </a:extLst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673" y="4402790"/>
            <a:ext cx="576000" cy="5760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543857" y="4944450"/>
            <a:ext cx="774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Cambria" panose="02040503050406030204" pitchFamily="18" charset="0"/>
              </a:rPr>
              <a:t>Google </a:t>
            </a:r>
          </a:p>
          <a:p>
            <a:pPr algn="ctr"/>
            <a:r>
              <a:rPr lang="es-ES" sz="1400" dirty="0" smtClean="0">
                <a:latin typeface="Cambria" panose="02040503050406030204" pitchFamily="18" charset="0"/>
              </a:rPr>
              <a:t>Drive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443" y="3164662"/>
            <a:ext cx="576000" cy="576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475463" y="3656500"/>
            <a:ext cx="979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>
                <a:latin typeface="Cambria" panose="02040503050406030204" pitchFamily="18" charset="0"/>
              </a:rPr>
              <a:t>Whatsapp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696" y="2044430"/>
            <a:ext cx="576000" cy="5760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8500340" y="2591171"/>
            <a:ext cx="979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>
                <a:latin typeface="Cambria" panose="02040503050406030204" pitchFamily="18" charset="0"/>
              </a:rPr>
              <a:t>PBWorks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403" y="3195878"/>
            <a:ext cx="540000" cy="540000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9455423" y="3687716"/>
            <a:ext cx="979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Cambria" panose="02040503050406030204" pitchFamily="18" charset="0"/>
              </a:rPr>
              <a:t>Facebook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759" y="4403945"/>
            <a:ext cx="576000" cy="576000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9224227" y="4947679"/>
            <a:ext cx="927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Cambria" panose="02040503050406030204" pitchFamily="18" charset="0"/>
              </a:rPr>
              <a:t>Dropbox</a:t>
            </a:r>
            <a:endParaRPr lang="es-ES" sz="1400" dirty="0">
              <a:latin typeface="Cambria" panose="02040503050406030204" pitchFamily="18" charset="0"/>
            </a:endParaRPr>
          </a:p>
        </p:txBody>
      </p:sp>
      <p:sp>
        <p:nvSpPr>
          <p:cNvPr id="17" name="Shape 78"/>
          <p:cNvSpPr>
            <a:spLocks noChangeAspect="1"/>
          </p:cNvSpPr>
          <p:nvPr/>
        </p:nvSpPr>
        <p:spPr>
          <a:xfrm>
            <a:off x="2221739" y="2033089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Shape 78"/>
          <p:cNvSpPr>
            <a:spLocks noChangeAspect="1"/>
          </p:cNvSpPr>
          <p:nvPr/>
        </p:nvSpPr>
        <p:spPr>
          <a:xfrm>
            <a:off x="2221735" y="2261691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Shape 78"/>
          <p:cNvSpPr>
            <a:spLocks noChangeAspect="1"/>
          </p:cNvSpPr>
          <p:nvPr/>
        </p:nvSpPr>
        <p:spPr>
          <a:xfrm>
            <a:off x="2221731" y="2490293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Shape 78"/>
          <p:cNvSpPr>
            <a:spLocks noChangeAspect="1"/>
          </p:cNvSpPr>
          <p:nvPr/>
        </p:nvSpPr>
        <p:spPr>
          <a:xfrm>
            <a:off x="2221737" y="3121264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Shape 78"/>
          <p:cNvSpPr>
            <a:spLocks noChangeAspect="1"/>
          </p:cNvSpPr>
          <p:nvPr/>
        </p:nvSpPr>
        <p:spPr>
          <a:xfrm>
            <a:off x="2221733" y="3349866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Shape 78"/>
          <p:cNvSpPr>
            <a:spLocks noChangeAspect="1"/>
          </p:cNvSpPr>
          <p:nvPr/>
        </p:nvSpPr>
        <p:spPr>
          <a:xfrm>
            <a:off x="2221200" y="5229328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Shape 78"/>
          <p:cNvSpPr>
            <a:spLocks noChangeAspect="1"/>
          </p:cNvSpPr>
          <p:nvPr/>
        </p:nvSpPr>
        <p:spPr>
          <a:xfrm>
            <a:off x="2221200" y="5457930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Shape 78"/>
          <p:cNvSpPr>
            <a:spLocks noChangeAspect="1"/>
          </p:cNvSpPr>
          <p:nvPr/>
        </p:nvSpPr>
        <p:spPr>
          <a:xfrm>
            <a:off x="2221200" y="4314921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Shape 78"/>
          <p:cNvSpPr>
            <a:spLocks noChangeAspect="1"/>
          </p:cNvSpPr>
          <p:nvPr/>
        </p:nvSpPr>
        <p:spPr>
          <a:xfrm>
            <a:off x="2221200" y="4772120"/>
            <a:ext cx="108000" cy="1080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723" y="4412966"/>
            <a:ext cx="576000" cy="57600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10058022" y="4969541"/>
            <a:ext cx="927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>
                <a:latin typeface="Cambria" panose="02040503050406030204" pitchFamily="18" charset="0"/>
              </a:rPr>
              <a:t>Evernote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128" y="4412966"/>
            <a:ext cx="576000" cy="576000"/>
          </a:xfrm>
          <a:prstGeom prst="rect">
            <a:avLst/>
          </a:prstGeom>
        </p:spPr>
      </p:pic>
      <p:sp>
        <p:nvSpPr>
          <p:cNvPr id="29" name="CuadroTexto 28"/>
          <p:cNvSpPr txBox="1"/>
          <p:nvPr/>
        </p:nvSpPr>
        <p:spPr>
          <a:xfrm>
            <a:off x="10914074" y="4978165"/>
            <a:ext cx="927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>
                <a:latin typeface="Cambria" panose="02040503050406030204" pitchFamily="18" charset="0"/>
              </a:rPr>
              <a:t>Prezi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66" y="2031161"/>
            <a:ext cx="612000" cy="612000"/>
          </a:xfrm>
          <a:prstGeom prst="rect">
            <a:avLst/>
          </a:prstGeom>
        </p:spPr>
      </p:pic>
      <p:sp>
        <p:nvSpPr>
          <p:cNvPr id="31" name="CuadroTexto 30"/>
          <p:cNvSpPr txBox="1"/>
          <p:nvPr/>
        </p:nvSpPr>
        <p:spPr>
          <a:xfrm>
            <a:off x="9435147" y="2589624"/>
            <a:ext cx="1016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>
                <a:latin typeface="Cambria" panose="02040503050406030204" pitchFamily="18" charset="0"/>
              </a:rPr>
              <a:t>Wordpress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416" y="5759209"/>
            <a:ext cx="576000" cy="576000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8472171" y="6288946"/>
            <a:ext cx="927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Cambria" panose="02040503050406030204" pitchFamily="18" charset="0"/>
              </a:rPr>
              <a:t>Moodle</a:t>
            </a:r>
            <a:endParaRPr lang="es-ES" sz="1400" dirty="0">
              <a:latin typeface="Cambria" panose="02040503050406030204" pitchFamily="18" charset="0"/>
            </a:endParaRPr>
          </a:p>
        </p:txBody>
      </p:sp>
      <p:pic>
        <p:nvPicPr>
          <p:cNvPr id="34" name="Imagen 33"/>
          <p:cNvPicPr>
            <a:picLocks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0" r="9711" b="21808"/>
          <a:stretch/>
        </p:blipFill>
        <p:spPr>
          <a:xfrm>
            <a:off x="9451502" y="5737487"/>
            <a:ext cx="576000" cy="57600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9275929" y="6273391"/>
            <a:ext cx="927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>
                <a:latin typeface="Cambria" panose="02040503050406030204" pitchFamily="18" charset="0"/>
              </a:rPr>
              <a:t>Kune</a:t>
            </a:r>
            <a:endParaRPr lang="es-ES" sz="1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0159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2328</TotalTime>
  <Words>845</Words>
  <Application>Microsoft Office PowerPoint</Application>
  <PresentationFormat>Panorámica</PresentationFormat>
  <Paragraphs>126</Paragraphs>
  <Slides>13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3" baseType="lpstr">
      <vt:lpstr>2Dumb</vt:lpstr>
      <vt:lpstr>Arial</vt:lpstr>
      <vt:lpstr>Bliss Pro</vt:lpstr>
      <vt:lpstr>Calibri</vt:lpstr>
      <vt:lpstr>Calibri Light</vt:lpstr>
      <vt:lpstr>Cambria</vt:lpstr>
      <vt:lpstr>Candara</vt:lpstr>
      <vt:lpstr>Franklin Gothic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UC3M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Herramientas para la colaboración en línea</dc:title>
  <dc:creator>GARCIA HERNANDEZ, PABLO</dc:creator>
  <cp:lastModifiedBy>Garbiñe Ustarroz</cp:lastModifiedBy>
  <cp:revision>102</cp:revision>
  <dcterms:created xsi:type="dcterms:W3CDTF">2018-07-04T14:22:37Z</dcterms:created>
  <dcterms:modified xsi:type="dcterms:W3CDTF">2019-07-18T15:18:30Z</dcterms:modified>
</cp:coreProperties>
</file>