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Raleway" panose="020B0604020202020204" charset="0"/>
      <p:regular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Open Sans Bold" panose="020B0604020202020204" charset="0"/>
      <p:regular r:id="rId11"/>
    </p:embeddedFont>
    <p:embeddedFont>
      <p:font typeface="Raleway Bold" panose="020B0604020202020204" charset="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384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18" Type="http://schemas.openxmlformats.org/officeDocument/2006/relationships/image" Target="../media/image12.jpeg"/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12" Type="http://schemas.openxmlformats.org/officeDocument/2006/relationships/image" Target="../media/image11.svg"/><Relationship Id="rId17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19" Type="http://schemas.openxmlformats.org/officeDocument/2006/relationships/hyperlink" Target="https://www.rebiun.org/grupos-de-trabajo/linea-2/Innovaci%C3%B3n_docente_y_competencias_digitales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E2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28348" y="2111998"/>
            <a:ext cx="7094315" cy="14344272"/>
            <a:chOff x="0" y="0"/>
            <a:chExt cx="2972856" cy="60109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2856" cy="6010933"/>
            </a:xfrm>
            <a:custGeom>
              <a:avLst/>
              <a:gdLst/>
              <a:ahLst/>
              <a:cxnLst/>
              <a:rect l="l" t="t" r="r" b="b"/>
              <a:pathLst>
                <a:path w="2972856" h="6010933">
                  <a:moveTo>
                    <a:pt x="40378" y="0"/>
                  </a:moveTo>
                  <a:lnTo>
                    <a:pt x="2932478" y="0"/>
                  </a:lnTo>
                  <a:cubicBezTo>
                    <a:pt x="2954778" y="0"/>
                    <a:pt x="2972856" y="18078"/>
                    <a:pt x="2972856" y="40378"/>
                  </a:cubicBezTo>
                  <a:lnTo>
                    <a:pt x="2972856" y="5970556"/>
                  </a:lnTo>
                  <a:cubicBezTo>
                    <a:pt x="2972856" y="5992856"/>
                    <a:pt x="2954778" y="6010933"/>
                    <a:pt x="2932478" y="6010933"/>
                  </a:cubicBezTo>
                  <a:lnTo>
                    <a:pt x="40378" y="6010933"/>
                  </a:lnTo>
                  <a:cubicBezTo>
                    <a:pt x="18078" y="6010933"/>
                    <a:pt x="0" y="5992856"/>
                    <a:pt x="0" y="5970556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445" tIns="43445" rIns="43445" bIns="43445" rtlCol="0" anchor="ctr"/>
            <a:lstStyle/>
            <a:p>
              <a:pPr algn="ctr">
                <a:lnSpc>
                  <a:spcPts val="1676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044435" y="4022920"/>
            <a:ext cx="1293091" cy="365298"/>
          </a:xfrm>
          <a:custGeom>
            <a:avLst/>
            <a:gdLst/>
            <a:ahLst/>
            <a:cxnLst/>
            <a:rect l="l" t="t" r="r" b="b"/>
            <a:pathLst>
              <a:path w="1293091" h="365298">
                <a:moveTo>
                  <a:pt x="0" y="0"/>
                </a:moveTo>
                <a:lnTo>
                  <a:pt x="1293091" y="0"/>
                </a:lnTo>
                <a:lnTo>
                  <a:pt x="1293091" y="365299"/>
                </a:lnTo>
                <a:lnTo>
                  <a:pt x="0" y="365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823682" y="6339174"/>
            <a:ext cx="6077893" cy="2232557"/>
            <a:chOff x="0" y="0"/>
            <a:chExt cx="2546927" cy="9355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546927" cy="935548"/>
            </a:xfrm>
            <a:custGeom>
              <a:avLst/>
              <a:gdLst/>
              <a:ahLst/>
              <a:cxnLst/>
              <a:rect l="l" t="t" r="r" b="b"/>
              <a:pathLst>
                <a:path w="2546927" h="935548">
                  <a:moveTo>
                    <a:pt x="48404" y="0"/>
                  </a:moveTo>
                  <a:lnTo>
                    <a:pt x="2498523" y="0"/>
                  </a:lnTo>
                  <a:cubicBezTo>
                    <a:pt x="2511360" y="0"/>
                    <a:pt x="2523672" y="5100"/>
                    <a:pt x="2532749" y="14177"/>
                  </a:cubicBezTo>
                  <a:cubicBezTo>
                    <a:pt x="2541827" y="23255"/>
                    <a:pt x="2546927" y="35566"/>
                    <a:pt x="2546927" y="48404"/>
                  </a:cubicBezTo>
                  <a:lnTo>
                    <a:pt x="2546927" y="887144"/>
                  </a:lnTo>
                  <a:cubicBezTo>
                    <a:pt x="2546927" y="899981"/>
                    <a:pt x="2541827" y="912293"/>
                    <a:pt x="2532749" y="921371"/>
                  </a:cubicBezTo>
                  <a:cubicBezTo>
                    <a:pt x="2523672" y="930448"/>
                    <a:pt x="2511360" y="935548"/>
                    <a:pt x="2498523" y="935548"/>
                  </a:cubicBezTo>
                  <a:lnTo>
                    <a:pt x="48404" y="935548"/>
                  </a:lnTo>
                  <a:cubicBezTo>
                    <a:pt x="35566" y="935548"/>
                    <a:pt x="23255" y="930448"/>
                    <a:pt x="14177" y="921371"/>
                  </a:cubicBezTo>
                  <a:cubicBezTo>
                    <a:pt x="5100" y="912293"/>
                    <a:pt x="0" y="899981"/>
                    <a:pt x="0" y="887144"/>
                  </a:cubicBezTo>
                  <a:lnTo>
                    <a:pt x="0" y="48404"/>
                  </a:lnTo>
                  <a:cubicBezTo>
                    <a:pt x="0" y="35566"/>
                    <a:pt x="5100" y="23255"/>
                    <a:pt x="14177" y="14177"/>
                  </a:cubicBezTo>
                  <a:cubicBezTo>
                    <a:pt x="23255" y="5100"/>
                    <a:pt x="35566" y="0"/>
                    <a:pt x="48404" y="0"/>
                  </a:cubicBezTo>
                  <a:close/>
                </a:path>
              </a:pathLst>
            </a:custGeom>
            <a:solidFill>
              <a:srgbClr val="CDE2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2690980" y="11994460"/>
            <a:ext cx="2792034" cy="2941311"/>
          </a:xfrm>
          <a:custGeom>
            <a:avLst/>
            <a:gdLst/>
            <a:ahLst/>
            <a:cxnLst/>
            <a:rect l="l" t="t" r="r" b="b"/>
            <a:pathLst>
              <a:path w="2792034" h="2941311">
                <a:moveTo>
                  <a:pt x="0" y="0"/>
                </a:moveTo>
                <a:lnTo>
                  <a:pt x="2792034" y="0"/>
                </a:lnTo>
                <a:lnTo>
                  <a:pt x="2792034" y="2941310"/>
                </a:lnTo>
                <a:lnTo>
                  <a:pt x="0" y="29413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3000"/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823682" y="11293485"/>
            <a:ext cx="6077893" cy="4541322"/>
            <a:chOff x="0" y="0"/>
            <a:chExt cx="2546927" cy="190303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546927" cy="1903030"/>
            </a:xfrm>
            <a:custGeom>
              <a:avLst/>
              <a:gdLst/>
              <a:ahLst/>
              <a:cxnLst/>
              <a:rect l="l" t="t" r="r" b="b"/>
              <a:pathLst>
                <a:path w="2546927" h="1903030">
                  <a:moveTo>
                    <a:pt x="48404" y="0"/>
                  </a:moveTo>
                  <a:lnTo>
                    <a:pt x="2498523" y="0"/>
                  </a:lnTo>
                  <a:cubicBezTo>
                    <a:pt x="2511360" y="0"/>
                    <a:pt x="2523672" y="5100"/>
                    <a:pt x="2532749" y="14177"/>
                  </a:cubicBezTo>
                  <a:cubicBezTo>
                    <a:pt x="2541827" y="23255"/>
                    <a:pt x="2546927" y="35566"/>
                    <a:pt x="2546927" y="48404"/>
                  </a:cubicBezTo>
                  <a:lnTo>
                    <a:pt x="2546927" y="1854627"/>
                  </a:lnTo>
                  <a:cubicBezTo>
                    <a:pt x="2546927" y="1867464"/>
                    <a:pt x="2541827" y="1879776"/>
                    <a:pt x="2532749" y="1888853"/>
                  </a:cubicBezTo>
                  <a:cubicBezTo>
                    <a:pt x="2523672" y="1897931"/>
                    <a:pt x="2511360" y="1903030"/>
                    <a:pt x="2498523" y="1903030"/>
                  </a:cubicBezTo>
                  <a:lnTo>
                    <a:pt x="48404" y="1903030"/>
                  </a:lnTo>
                  <a:cubicBezTo>
                    <a:pt x="35566" y="1903030"/>
                    <a:pt x="23255" y="1897931"/>
                    <a:pt x="14177" y="1888853"/>
                  </a:cubicBezTo>
                  <a:cubicBezTo>
                    <a:pt x="5100" y="1879776"/>
                    <a:pt x="0" y="1867464"/>
                    <a:pt x="0" y="1854627"/>
                  </a:cubicBezTo>
                  <a:lnTo>
                    <a:pt x="0" y="48404"/>
                  </a:lnTo>
                  <a:cubicBezTo>
                    <a:pt x="0" y="35566"/>
                    <a:pt x="5100" y="23255"/>
                    <a:pt x="14177" y="14177"/>
                  </a:cubicBezTo>
                  <a:cubicBezTo>
                    <a:pt x="23255" y="5100"/>
                    <a:pt x="35566" y="0"/>
                    <a:pt x="4840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2B726D">
                  <a:alpha val="50980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328348" y="17847635"/>
            <a:ext cx="7094315" cy="933483"/>
            <a:chOff x="0" y="0"/>
            <a:chExt cx="2522423" cy="33190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522423" cy="331905"/>
            </a:xfrm>
            <a:custGeom>
              <a:avLst/>
              <a:gdLst/>
              <a:ahLst/>
              <a:cxnLst/>
              <a:rect l="l" t="t" r="r" b="b"/>
              <a:pathLst>
                <a:path w="2522423" h="331905">
                  <a:moveTo>
                    <a:pt x="0" y="0"/>
                  </a:moveTo>
                  <a:lnTo>
                    <a:pt x="2522423" y="0"/>
                  </a:lnTo>
                  <a:lnTo>
                    <a:pt x="2522423" y="331905"/>
                  </a:lnTo>
                  <a:lnTo>
                    <a:pt x="0" y="33190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>
                <a:lnSpc>
                  <a:spcPts val="1975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823682" y="5978090"/>
            <a:ext cx="775377" cy="775377"/>
          </a:xfrm>
          <a:custGeom>
            <a:avLst/>
            <a:gdLst/>
            <a:ahLst/>
            <a:cxnLst/>
            <a:rect l="l" t="t" r="r" b="b"/>
            <a:pathLst>
              <a:path w="775377" h="775377">
                <a:moveTo>
                  <a:pt x="0" y="0"/>
                </a:moveTo>
                <a:lnTo>
                  <a:pt x="775378" y="0"/>
                </a:lnTo>
                <a:lnTo>
                  <a:pt x="775378" y="775378"/>
                </a:lnTo>
                <a:lnTo>
                  <a:pt x="0" y="7753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494991" y="7756341"/>
            <a:ext cx="724505" cy="671330"/>
          </a:xfrm>
          <a:custGeom>
            <a:avLst/>
            <a:gdLst/>
            <a:ahLst/>
            <a:cxnLst/>
            <a:rect l="l" t="t" r="r" b="b"/>
            <a:pathLst>
              <a:path w="724505" h="671330">
                <a:moveTo>
                  <a:pt x="0" y="0"/>
                </a:moveTo>
                <a:lnTo>
                  <a:pt x="724505" y="0"/>
                </a:lnTo>
                <a:lnTo>
                  <a:pt x="724505" y="671330"/>
                </a:lnTo>
                <a:lnTo>
                  <a:pt x="0" y="67133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3581159" y="7756341"/>
            <a:ext cx="846682" cy="624196"/>
          </a:xfrm>
          <a:custGeom>
            <a:avLst/>
            <a:gdLst/>
            <a:ahLst/>
            <a:cxnLst/>
            <a:rect l="l" t="t" r="r" b="b"/>
            <a:pathLst>
              <a:path w="846682" h="624196">
                <a:moveTo>
                  <a:pt x="0" y="0"/>
                </a:moveTo>
                <a:lnTo>
                  <a:pt x="846682" y="0"/>
                </a:lnTo>
                <a:lnTo>
                  <a:pt x="846682" y="624196"/>
                </a:lnTo>
                <a:lnTo>
                  <a:pt x="0" y="62419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4789504" y="7626531"/>
            <a:ext cx="725523" cy="744482"/>
          </a:xfrm>
          <a:custGeom>
            <a:avLst/>
            <a:gdLst/>
            <a:ahLst/>
            <a:cxnLst/>
            <a:rect l="l" t="t" r="r" b="b"/>
            <a:pathLst>
              <a:path w="725523" h="744482">
                <a:moveTo>
                  <a:pt x="0" y="0"/>
                </a:moveTo>
                <a:lnTo>
                  <a:pt x="725523" y="0"/>
                </a:lnTo>
                <a:lnTo>
                  <a:pt x="725523" y="744481"/>
                </a:lnTo>
                <a:lnTo>
                  <a:pt x="0" y="74448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r="-6759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226514" y="11798136"/>
            <a:ext cx="881151" cy="816480"/>
          </a:xfrm>
          <a:custGeom>
            <a:avLst/>
            <a:gdLst/>
            <a:ahLst/>
            <a:cxnLst/>
            <a:rect l="l" t="t" r="r" b="b"/>
            <a:pathLst>
              <a:path w="881151" h="816480">
                <a:moveTo>
                  <a:pt x="0" y="0"/>
                </a:moveTo>
                <a:lnTo>
                  <a:pt x="881152" y="0"/>
                </a:lnTo>
                <a:lnTo>
                  <a:pt x="881152" y="816479"/>
                </a:lnTo>
                <a:lnTo>
                  <a:pt x="0" y="8164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216989" y="13224215"/>
            <a:ext cx="997396" cy="735307"/>
          </a:xfrm>
          <a:custGeom>
            <a:avLst/>
            <a:gdLst/>
            <a:ahLst/>
            <a:cxnLst/>
            <a:rect l="l" t="t" r="r" b="b"/>
            <a:pathLst>
              <a:path w="997396" h="735307">
                <a:moveTo>
                  <a:pt x="0" y="0"/>
                </a:moveTo>
                <a:lnTo>
                  <a:pt x="997397" y="0"/>
                </a:lnTo>
                <a:lnTo>
                  <a:pt x="997397" y="735307"/>
                </a:lnTo>
                <a:lnTo>
                  <a:pt x="0" y="73530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293720" y="14569122"/>
            <a:ext cx="725523" cy="697348"/>
          </a:xfrm>
          <a:custGeom>
            <a:avLst/>
            <a:gdLst/>
            <a:ahLst/>
            <a:cxnLst/>
            <a:rect l="l" t="t" r="r" b="b"/>
            <a:pathLst>
              <a:path w="725523" h="697348">
                <a:moveTo>
                  <a:pt x="0" y="0"/>
                </a:moveTo>
                <a:lnTo>
                  <a:pt x="725523" y="0"/>
                </a:lnTo>
                <a:lnTo>
                  <a:pt x="725523" y="697348"/>
                </a:lnTo>
                <a:lnTo>
                  <a:pt x="0" y="69734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6605533" y="18113063"/>
            <a:ext cx="581134" cy="562266"/>
          </a:xfrm>
          <a:custGeom>
            <a:avLst/>
            <a:gdLst/>
            <a:ahLst/>
            <a:cxnLst/>
            <a:rect l="l" t="t" r="r" b="b"/>
            <a:pathLst>
              <a:path w="581134" h="562266">
                <a:moveTo>
                  <a:pt x="0" y="0"/>
                </a:moveTo>
                <a:lnTo>
                  <a:pt x="581134" y="0"/>
                </a:lnTo>
                <a:lnTo>
                  <a:pt x="581134" y="562266"/>
                </a:lnTo>
                <a:lnTo>
                  <a:pt x="0" y="56226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823682" y="665388"/>
            <a:ext cx="5581907" cy="604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94"/>
              </a:lnSpc>
            </a:pPr>
            <a:r>
              <a:rPr lang="en-US" sz="1781">
                <a:solidFill>
                  <a:srgbClr val="FFFFFF"/>
                </a:solidFill>
                <a:latin typeface="Open Sans Bold"/>
              </a:rPr>
              <a:t>LAS COMPETENCIAS DIGITALES, </a:t>
            </a:r>
          </a:p>
          <a:p>
            <a:pPr algn="ctr">
              <a:lnSpc>
                <a:spcPts val="2494"/>
              </a:lnSpc>
            </a:pPr>
            <a:r>
              <a:rPr lang="en-US" sz="1781">
                <a:solidFill>
                  <a:srgbClr val="FFFFFF"/>
                </a:solidFill>
                <a:latin typeface="Open Sans Bold"/>
              </a:rPr>
              <a:t>ESTRATÉGICAS PARA LOS ESTUDIANTES DE GRADO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287583" y="347297"/>
            <a:ext cx="7053617" cy="998998"/>
            <a:chOff x="0" y="0"/>
            <a:chExt cx="2507953" cy="355199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507953" cy="355199"/>
            </a:xfrm>
            <a:custGeom>
              <a:avLst/>
              <a:gdLst/>
              <a:ahLst/>
              <a:cxnLst/>
              <a:rect l="l" t="t" r="r" b="b"/>
              <a:pathLst>
                <a:path w="2507953" h="355199">
                  <a:moveTo>
                    <a:pt x="0" y="0"/>
                  </a:moveTo>
                  <a:lnTo>
                    <a:pt x="2507953" y="0"/>
                  </a:lnTo>
                  <a:lnTo>
                    <a:pt x="2507953" y="355199"/>
                  </a:lnTo>
                  <a:lnTo>
                    <a:pt x="0" y="355199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4381768" y="9060114"/>
            <a:ext cx="2988887" cy="1744989"/>
            <a:chOff x="0" y="0"/>
            <a:chExt cx="3985183" cy="2326652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=""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30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=""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=""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32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=""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3" name="AutoShape 33"/>
          <p:cNvSpPr/>
          <p:nvPr/>
        </p:nvSpPr>
        <p:spPr>
          <a:xfrm>
            <a:off x="2433696" y="7484002"/>
            <a:ext cx="3242524" cy="0"/>
          </a:xfrm>
          <a:prstGeom prst="line">
            <a:avLst/>
          </a:prstGeom>
          <a:ln w="85725" cap="rnd">
            <a:solidFill>
              <a:srgbClr val="2B726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4" name="Freeform 34"/>
          <p:cNvSpPr/>
          <p:nvPr/>
        </p:nvSpPr>
        <p:spPr>
          <a:xfrm>
            <a:off x="287583" y="18042552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</p:spPr>
      </p:sp>
      <p:sp>
        <p:nvSpPr>
          <p:cNvPr id="35" name="Freeform 35"/>
          <p:cNvSpPr/>
          <p:nvPr/>
        </p:nvSpPr>
        <p:spPr>
          <a:xfrm>
            <a:off x="3372242" y="18504198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36" name="TextBox 36"/>
          <p:cNvSpPr txBox="1"/>
          <p:nvPr/>
        </p:nvSpPr>
        <p:spPr>
          <a:xfrm>
            <a:off x="1731960" y="6299104"/>
            <a:ext cx="4926274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0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2B726D"/>
                </a:solidFill>
                <a:latin typeface="Raleway Bold"/>
              </a:rPr>
              <a:t>Información y tratamiento de datos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477166" y="2041621"/>
            <a:ext cx="1980318" cy="1901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0"/>
              </a:lnSpc>
            </a:pPr>
            <a:r>
              <a:rPr lang="en-US" sz="11000">
                <a:solidFill>
                  <a:srgbClr val="2B726D"/>
                </a:solidFill>
                <a:latin typeface="Raleway"/>
              </a:rPr>
              <a:t>21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2711677" y="3145957"/>
            <a:ext cx="3480220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850"/>
              </a:lnSpc>
            </a:pPr>
            <a:r>
              <a:rPr lang="en-US" sz="3464" dirty="0">
                <a:solidFill>
                  <a:srgbClr val="000000"/>
                </a:solidFill>
                <a:latin typeface="Raleway Bold"/>
              </a:rPr>
              <a:t>COMPETENCIAS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3476571" y="3446748"/>
            <a:ext cx="1056876" cy="18923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9"/>
              </a:lnSpc>
            </a:pPr>
            <a:r>
              <a:rPr lang="en-US" sz="10999">
                <a:solidFill>
                  <a:srgbClr val="000000"/>
                </a:solidFill>
                <a:latin typeface="Raleway Bold"/>
              </a:rPr>
              <a:t>5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4562022" y="4592479"/>
            <a:ext cx="1629875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>
                <a:solidFill>
                  <a:srgbClr val="000000"/>
                </a:solidFill>
                <a:latin typeface="Raleway Bold"/>
              </a:rPr>
              <a:t>ÁREAS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2433696" y="11946835"/>
            <a:ext cx="4224539" cy="3168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799"/>
              </a:lnSpc>
            </a:pP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Navegación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búsqueda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y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filtrado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de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información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datos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y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contenidos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digitales</a:t>
            </a:r>
            <a:endParaRPr lang="en-US" sz="1999" dirty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endParaRPr lang="en-US" sz="1999" dirty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Evaluación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 de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información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datos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y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contenidos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digitales</a:t>
            </a:r>
            <a:endParaRPr lang="en-US" sz="1999" dirty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endParaRPr lang="en-US" sz="1999" dirty="0">
              <a:solidFill>
                <a:srgbClr val="2B726D"/>
              </a:solidFill>
              <a:latin typeface="Raleway Bold"/>
            </a:endParaRPr>
          </a:p>
          <a:p>
            <a:pPr algn="just">
              <a:lnSpc>
                <a:spcPts val="2799"/>
              </a:lnSpc>
            </a:pP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Gestión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de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información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,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datos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y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contenidos</a:t>
            </a:r>
            <a:r>
              <a:rPr lang="en-US" sz="1999" dirty="0">
                <a:solidFill>
                  <a:srgbClr val="2B726D"/>
                </a:solidFill>
                <a:latin typeface="Raleway Bold"/>
              </a:rPr>
              <a:t> </a:t>
            </a:r>
            <a:r>
              <a:rPr lang="en-US" sz="1999" dirty="0" err="1">
                <a:solidFill>
                  <a:srgbClr val="2B726D"/>
                </a:solidFill>
                <a:latin typeface="Raleway Bold"/>
              </a:rPr>
              <a:t>digitales</a:t>
            </a:r>
            <a:endParaRPr lang="en-US" sz="1999" dirty="0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42" name="TextBox 42"/>
          <p:cNvSpPr txBox="1"/>
          <p:nvPr/>
        </p:nvSpPr>
        <p:spPr>
          <a:xfrm>
            <a:off x="1293720" y="17851002"/>
            <a:ext cx="5111870" cy="5897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PIan Estratégico 2020-2023</a:t>
            </a:r>
          </a:p>
          <a:p>
            <a:pPr marL="0" lvl="0" indent="0" algn="ctr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Línea 2: Transformación digital y conocimiento  abierto</a:t>
            </a:r>
          </a:p>
          <a:p>
            <a:pPr marL="0" lvl="0" indent="0">
              <a:lnSpc>
                <a:spcPts val="1618"/>
              </a:lnSpc>
              <a:spcBef>
                <a:spcPct val="0"/>
              </a:spcBef>
            </a:pPr>
            <a:r>
              <a:rPr lang="en-US" sz="1156" u="none" strike="noStrike">
                <a:solidFill>
                  <a:srgbClr val="FFFFFF"/>
                </a:solidFill>
                <a:latin typeface="Open Sans Bold"/>
                <a:hlinkClick r:id="rId19" tooltip="https://www.rebiun.org/grupos-de-trabajo/linea-2/Innovaci%C3%B3n_docente_y_competencias_digitales"/>
              </a:rPr>
              <a:t>Objetivo General 4: Innovación docente y competencias digitales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 Bold"/>
              </a:rPr>
              <a:t>LAS COMPETENCIAS DIGITALES, </a:t>
            </a:r>
          </a:p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FFFFFF"/>
                </a:solidFill>
                <a:latin typeface="Open Sans Bold"/>
              </a:rPr>
              <a:t>ESTRATÉGICAS PARA LOS ESTUDIANTES DE GRADO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Props1.xml><?xml version="1.0" encoding="utf-8"?>
<ds:datastoreItem xmlns:ds="http://schemas.openxmlformats.org/officeDocument/2006/customXml" ds:itemID="{7C55F1CC-2192-4F59-8A93-48F640A293D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A198E3-9F3D-4510-9562-6C4FF43EE5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A0CD1F3-748E-4A23-8A95-B50C69C12CB8}">
  <ds:schemaRefs>
    <ds:schemaRef ds:uri="http://purl.org/dc/dcmitype/"/>
    <ds:schemaRef ds:uri="http://schemas.microsoft.com/office/2006/documentManagement/types"/>
    <ds:schemaRef ds:uri="b81eb7c9-af68-4fd9-9c29-26eeba22c308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7ff79113-0ae4-4657-9cd7-2c3400bc7ef8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Personalizado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Raleway</vt:lpstr>
      <vt:lpstr>Calibri</vt:lpstr>
      <vt:lpstr>Open Sans Bold</vt:lpstr>
      <vt:lpstr>Arial</vt:lpstr>
      <vt:lpstr>Raleway 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INMACULADA MUÑOZ MARTINEZ</cp:lastModifiedBy>
  <cp:revision>3</cp:revision>
  <dcterms:created xsi:type="dcterms:W3CDTF">2006-08-16T00:00:00Z</dcterms:created>
  <dcterms:modified xsi:type="dcterms:W3CDTF">2023-08-10T11:08:27Z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