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0"/>
  </p:notesMasterIdLst>
  <p:sldIdLst>
    <p:sldId id="271" r:id="rId3"/>
    <p:sldId id="272"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9144000" cy="5143500" type="screen16x9"/>
  <p:notesSz cx="6858000" cy="9144000"/>
  <p:embeddedFontLst>
    <p:embeddedFont>
      <p:font typeface="Franklin Gothic" panose="020B0604020202020204" charset="0"/>
      <p:bold r:id="rId21"/>
    </p:embeddedFont>
    <p:embeddedFont>
      <p:font typeface="Calibri" panose="020F0502020204030204" pitchFamily="3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
      <p:font typeface="Candara" panose="020E0502030303020204" pitchFamily="34" charset="0"/>
      <p:regular r:id="rId30"/>
      <p:bold r:id="rId31"/>
      <p:italic r:id="rId32"/>
      <p:boldItalic r:id="rId33"/>
    </p:embeddedFont>
    <p:embeddedFont>
      <p:font typeface="Cambria" panose="02040503050406030204" pitchFamily="18"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FF42B9D-0394-4590-AB45-AF5AF991E198}">
  <a:tblStyle styleId="{4FF42B9D-0394-4590-AB45-AF5AF991E19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658" y="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40926e9aa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40926e9aa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5c9587de35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g5c9587de35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234d064e1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g4234d064e1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5c9587de35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Google Shape;216;g5c9587de35_0_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409c7c3ccd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 name="Google Shape;227;g409c7c3ccd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40926e9aa2_0_1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g40926e9aa2_0_1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40926e9aa2_0_1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g40926e9aa2_0_1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40926e9aa2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40926e9aa2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40926e9aa2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g40926e9aa2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5d77c66a8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5d77c66a8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5c9587de3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g5c9587de3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40a41e7316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g40a41e7316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5c51cb3fc4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5c51cb3fc4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40926e9aa2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40926e9aa2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40926e9aa2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40926e9aa2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0" name="Google Shape;60;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1" name="Google Shape;6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www.aepd.es/media/guias/guia-compra-segura-digital-web.pdf"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hyperlink" Target="https://www.oecd.org/sti/ieconomy/40204773.doc" TargetMode="External"/><Relationship Id="rId5" Type="http://schemas.openxmlformats.org/officeDocument/2006/relationships/hyperlink" Target="https://www.osi.es/es/campanas/compras-seguras-online" TargetMode="External"/><Relationship Id="rId4" Type="http://schemas.openxmlformats.org/officeDocument/2006/relationships/hyperlink" Target="https://www.aepd.es/media/infografias/compra-segura.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Seguridad: 4.2. Protección de datos personales e identidad digital: </a:t>
            </a:r>
            <a:b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3. Comprar en Internet</a:t>
            </a:r>
            <a:endParaRPr lang="es-ES" sz="1100" dirty="0">
              <a:latin typeface="Bliss Pro" panose="02000506050000020004" pitchFamily="50" charset="0"/>
              <a:ea typeface="Calibri" panose="020F050202020403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571401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graphicFrame>
        <p:nvGraphicFramePr>
          <p:cNvPr id="169" name="Google Shape;169;p32"/>
          <p:cNvGraphicFramePr/>
          <p:nvPr/>
        </p:nvGraphicFramePr>
        <p:xfrm>
          <a:off x="915263" y="1537975"/>
          <a:ext cx="7482275" cy="2767535"/>
        </p:xfrm>
        <a:graphic>
          <a:graphicData uri="http://schemas.openxmlformats.org/drawingml/2006/table">
            <a:tbl>
              <a:tblPr>
                <a:noFill/>
                <a:tableStyleId>{4FF42B9D-0394-4590-AB45-AF5AF991E198}</a:tableStyleId>
              </a:tblPr>
              <a:tblGrid>
                <a:gridCol w="7482275">
                  <a:extLst>
                    <a:ext uri="{9D8B030D-6E8A-4147-A177-3AD203B41FA5}">
                      <a16:colId xmlns:a16="http://schemas.microsoft.com/office/drawing/2014/main" val="20000"/>
                    </a:ext>
                  </a:extLst>
                </a:gridCol>
              </a:tblGrid>
              <a:tr h="533700">
                <a:tc>
                  <a:txBody>
                    <a:bodyPr/>
                    <a:lstStyle/>
                    <a:p>
                      <a:pPr marL="0" marR="0" lvl="0" indent="0" algn="ctr" rtl="0">
                        <a:lnSpc>
                          <a:spcPct val="100000"/>
                        </a:lnSpc>
                        <a:spcBef>
                          <a:spcPts val="0"/>
                        </a:spcBef>
                        <a:spcAft>
                          <a:spcPts val="0"/>
                        </a:spcAft>
                        <a:buClr>
                          <a:schemeClr val="dk1"/>
                        </a:buClr>
                        <a:buSzPts val="1100"/>
                        <a:buFont typeface="Arial"/>
                        <a:buNone/>
                      </a:pPr>
                      <a:r>
                        <a:rPr lang="es" sz="2400" b="1">
                          <a:solidFill>
                            <a:srgbClr val="FFFFFF"/>
                          </a:solidFill>
                          <a:latin typeface="Franklin Gothic"/>
                          <a:ea typeface="Franklin Gothic"/>
                          <a:cs typeface="Franklin Gothic"/>
                          <a:sym typeface="Franklin Gothic"/>
                        </a:rPr>
                        <a:t>¡Ojo con los fraudes!</a:t>
                      </a:r>
                      <a:endParaRPr sz="2400" b="1">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2218925">
                <a:tc>
                  <a:txBody>
                    <a:bodyPr/>
                    <a:lstStyle/>
                    <a:p>
                      <a:pPr marL="457200" lvl="0" indent="-342900" algn="l" rtl="0">
                        <a:spcBef>
                          <a:spcPts val="0"/>
                        </a:spcBef>
                        <a:spcAft>
                          <a:spcPts val="0"/>
                        </a:spcAft>
                        <a:buClr>
                          <a:srgbClr val="38967B"/>
                        </a:buClr>
                        <a:buSzPts val="1800"/>
                        <a:buFont typeface="Cambria"/>
                        <a:buChar char="★"/>
                      </a:pPr>
                      <a:r>
                        <a:rPr lang="es" b="1">
                          <a:solidFill>
                            <a:schemeClr val="dk1"/>
                          </a:solidFill>
                          <a:latin typeface="Cambria"/>
                          <a:ea typeface="Cambria"/>
                          <a:cs typeface="Cambria"/>
                          <a:sym typeface="Cambria"/>
                        </a:rPr>
                        <a:t>El phishing: </a:t>
                      </a:r>
                      <a:r>
                        <a:rPr lang="es">
                          <a:solidFill>
                            <a:schemeClr val="dk1"/>
                          </a:solidFill>
                          <a:latin typeface="Cambria"/>
                          <a:ea typeface="Cambria"/>
                          <a:cs typeface="Cambria"/>
                          <a:sym typeface="Cambria"/>
                        </a:rPr>
                        <a:t> a través de un enlace que lleva a una página web conocida para el usuario, generalmente fraudulenta, le solicitan contraseñas, datos personales o bancarios, que son luego utilizados o vendidos para cometer fraudes. </a:t>
                      </a:r>
                      <a:endParaRPr b="1">
                        <a:solidFill>
                          <a:schemeClr val="dk1"/>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400"/>
                        <a:buFont typeface="Arial"/>
                        <a:buNone/>
                      </a:pPr>
                      <a:endParaRPr b="1">
                        <a:solidFill>
                          <a:schemeClr val="dk1"/>
                        </a:solidFill>
                        <a:latin typeface="Cambria"/>
                        <a:ea typeface="Cambria"/>
                        <a:cs typeface="Cambria"/>
                        <a:sym typeface="Cambria"/>
                      </a:endParaRPr>
                    </a:p>
                    <a:p>
                      <a:pPr marL="457200" marR="0" lvl="0" indent="-342900" algn="l" rtl="0">
                        <a:lnSpc>
                          <a:spcPct val="100000"/>
                        </a:lnSpc>
                        <a:spcBef>
                          <a:spcPts val="0"/>
                        </a:spcBef>
                        <a:spcAft>
                          <a:spcPts val="0"/>
                        </a:spcAft>
                        <a:buClr>
                          <a:srgbClr val="38967B"/>
                        </a:buClr>
                        <a:buSzPts val="1800"/>
                        <a:buFont typeface="Cambria"/>
                        <a:buChar char="★"/>
                      </a:pPr>
                      <a:r>
                        <a:rPr lang="es" b="1">
                          <a:solidFill>
                            <a:schemeClr val="dk1"/>
                          </a:solidFill>
                          <a:latin typeface="Cambria"/>
                          <a:ea typeface="Cambria"/>
                          <a:cs typeface="Cambria"/>
                          <a:sym typeface="Cambria"/>
                        </a:rPr>
                        <a:t>El carding: </a:t>
                      </a:r>
                      <a:r>
                        <a:rPr lang="es">
                          <a:solidFill>
                            <a:schemeClr val="dk1"/>
                          </a:solidFill>
                          <a:latin typeface="Cambria"/>
                          <a:ea typeface="Cambria"/>
                          <a:cs typeface="Cambria"/>
                          <a:sym typeface="Cambria"/>
                        </a:rPr>
                        <a:t>es el uso fraudulento de numeraciones válidas de tarjetas de crédito o de débito para efectuar compras por internet. Por ello, se recomienda revisar periódicamente los movimientos de las cuentas que tengamos asociadas a tarjetas buscando algún cargo sospechoso.</a:t>
                      </a:r>
                      <a:endParaRPr b="1">
                        <a:solidFill>
                          <a:schemeClr val="dk1"/>
                        </a:solidFill>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pic>
        <p:nvPicPr>
          <p:cNvPr id="170" name="Google Shape;170;p32"/>
          <p:cNvPicPr preferRelativeResize="0"/>
          <p:nvPr/>
        </p:nvPicPr>
        <p:blipFill>
          <a:blip r:embed="rId3">
            <a:alphaModFix/>
          </a:blip>
          <a:stretch>
            <a:fillRect/>
          </a:stretch>
        </p:blipFill>
        <p:spPr>
          <a:xfrm>
            <a:off x="6391471" y="904723"/>
            <a:ext cx="1080384" cy="1041325"/>
          </a:xfrm>
          <a:prstGeom prst="rect">
            <a:avLst/>
          </a:prstGeom>
          <a:noFill/>
          <a:ln>
            <a:noFill/>
          </a:ln>
        </p:spPr>
      </p:pic>
      <p:sp>
        <p:nvSpPr>
          <p:cNvPr id="171" name="Google Shape;171;p32"/>
          <p:cNvSpPr/>
          <p:nvPr/>
        </p:nvSpPr>
        <p:spPr>
          <a:xfrm>
            <a:off x="8900" y="0"/>
            <a:ext cx="64593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32"/>
          <p:cNvSpPr txBox="1"/>
          <p:nvPr/>
        </p:nvSpPr>
        <p:spPr>
          <a:xfrm>
            <a:off x="0" y="185850"/>
            <a:ext cx="6312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chemeClr val="lt1"/>
                </a:solidFill>
                <a:latin typeface="Franklin Gothic"/>
                <a:ea typeface="Franklin Gothic"/>
                <a:cs typeface="Franklin Gothic"/>
                <a:sym typeface="Franklin Gothic"/>
              </a:rPr>
              <a:t>PRIMEROS PASOS: CONSEJOS ÚTILES</a:t>
            </a:r>
            <a:r>
              <a:rPr lang="es" sz="2900" b="1">
                <a:solidFill>
                  <a:srgbClr val="FFFFFF"/>
                </a:solidFill>
                <a:latin typeface="Franklin Gothic"/>
                <a:ea typeface="Franklin Gothic"/>
                <a:cs typeface="Franklin Gothic"/>
                <a:sym typeface="Franklin Gothic"/>
              </a:rPr>
              <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3"/>
          <p:cNvSpPr/>
          <p:nvPr/>
        </p:nvSpPr>
        <p:spPr>
          <a:xfrm>
            <a:off x="917100" y="1978550"/>
            <a:ext cx="4233600" cy="23352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33"/>
          <p:cNvSpPr/>
          <p:nvPr/>
        </p:nvSpPr>
        <p:spPr>
          <a:xfrm>
            <a:off x="0" y="0"/>
            <a:ext cx="51690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33"/>
          <p:cNvSpPr txBox="1"/>
          <p:nvPr/>
        </p:nvSpPr>
        <p:spPr>
          <a:xfrm>
            <a:off x="754850" y="102000"/>
            <a:ext cx="4358700" cy="9141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chemeClr val="lt1"/>
                </a:solidFill>
                <a:latin typeface="Franklin Gothic"/>
                <a:ea typeface="Franklin Gothic"/>
                <a:cs typeface="Franklin Gothic"/>
                <a:sym typeface="Franklin Gothic"/>
              </a:rPr>
              <a:t>DURANTE LA COMPRA...</a:t>
            </a:r>
            <a:r>
              <a:rPr lang="es" sz="2400" b="1">
                <a:latin typeface="Franklin Gothic"/>
                <a:ea typeface="Franklin Gothic"/>
                <a:cs typeface="Franklin Gothic"/>
                <a:sym typeface="Franklin Gothic"/>
              </a:rPr>
              <a:t> </a:t>
            </a:r>
            <a:endParaRPr sz="2900" b="1" i="0" u="none" strike="noStrike" cap="none">
              <a:solidFill>
                <a:srgbClr val="F3F3F3"/>
              </a:solidFill>
              <a:latin typeface="Franklin Gothic"/>
              <a:ea typeface="Franklin Gothic"/>
              <a:cs typeface="Franklin Gothic"/>
              <a:sym typeface="Franklin Gothic"/>
            </a:endParaRPr>
          </a:p>
        </p:txBody>
      </p:sp>
      <p:sp>
        <p:nvSpPr>
          <p:cNvPr id="180" name="Google Shape;180;p33"/>
          <p:cNvSpPr txBox="1"/>
          <p:nvPr/>
        </p:nvSpPr>
        <p:spPr>
          <a:xfrm>
            <a:off x="470700" y="1151300"/>
            <a:ext cx="8299200" cy="3400200"/>
          </a:xfrm>
          <a:prstGeom prst="rect">
            <a:avLst/>
          </a:prstGeom>
          <a:solidFill>
            <a:srgbClr val="F2F2F2"/>
          </a:solidFill>
          <a:ln>
            <a:noFill/>
          </a:ln>
        </p:spPr>
        <p:txBody>
          <a:bodyPr spcFirstLastPara="1" wrap="square" lIns="91425" tIns="162000" rIns="1242000" bIns="90000" anchor="t" anchorCtr="0">
            <a:noAutofit/>
          </a:bodyPr>
          <a:lstStyle/>
          <a:p>
            <a:pPr marL="457200" marR="72000" lvl="0" indent="-249599" algn="l" rtl="0">
              <a:lnSpc>
                <a:spcPct val="115000"/>
              </a:lnSpc>
              <a:spcBef>
                <a:spcPts val="0"/>
              </a:spcBef>
              <a:spcAft>
                <a:spcPts val="0"/>
              </a:spcAft>
              <a:buClr>
                <a:srgbClr val="38967B"/>
              </a:buClr>
              <a:buSzPts val="2400"/>
              <a:buFont typeface="Cambria"/>
              <a:buChar char="✓"/>
            </a:pPr>
            <a:r>
              <a:rPr lang="es">
                <a:latin typeface="Cambria"/>
                <a:ea typeface="Cambria"/>
                <a:cs typeface="Cambria"/>
                <a:sym typeface="Cambria"/>
              </a:rPr>
              <a:t>Muchas web piden registrarse para hacer la compra. Para ello, crea una contraseña segura compuesta de  números, letras y caracteres especiales. Utiliza siempre una contraseña distinta para cada web y nunca la compartas. </a:t>
            </a:r>
            <a:endParaRPr>
              <a:latin typeface="Cambria"/>
              <a:ea typeface="Cambria"/>
              <a:cs typeface="Cambria"/>
              <a:sym typeface="Cambria"/>
            </a:endParaRPr>
          </a:p>
          <a:p>
            <a:pPr marL="457200" marR="72000" lvl="0" indent="-249599" algn="l" rtl="0">
              <a:lnSpc>
                <a:spcPct val="115000"/>
              </a:lnSpc>
              <a:spcBef>
                <a:spcPts val="0"/>
              </a:spcBef>
              <a:spcAft>
                <a:spcPts val="0"/>
              </a:spcAft>
              <a:buClr>
                <a:srgbClr val="38967B"/>
              </a:buClr>
              <a:buSzPts val="2400"/>
              <a:buFont typeface="Cambria"/>
              <a:buChar char="✓"/>
            </a:pPr>
            <a:r>
              <a:rPr lang="es">
                <a:latin typeface="Cambria"/>
                <a:ea typeface="Cambria"/>
                <a:cs typeface="Cambria"/>
                <a:sym typeface="Cambria"/>
              </a:rPr>
              <a:t>Revisa si el precio del producto es el final o si tienes que</a:t>
            </a:r>
            <a:endParaRPr>
              <a:latin typeface="Cambria"/>
              <a:ea typeface="Cambria"/>
              <a:cs typeface="Cambria"/>
              <a:sym typeface="Cambria"/>
            </a:endParaRPr>
          </a:p>
          <a:p>
            <a:pPr marL="450000" marR="72000" lvl="0" indent="0" algn="l" rtl="0">
              <a:lnSpc>
                <a:spcPct val="115000"/>
              </a:lnSpc>
              <a:spcBef>
                <a:spcPts val="0"/>
              </a:spcBef>
              <a:spcAft>
                <a:spcPts val="0"/>
              </a:spcAft>
              <a:buNone/>
            </a:pPr>
            <a:r>
              <a:rPr lang="es">
                <a:latin typeface="Cambria"/>
                <a:ea typeface="Cambria"/>
                <a:cs typeface="Cambria"/>
                <a:sym typeface="Cambria"/>
              </a:rPr>
              <a:t>sumarle impuestos u otros cargos. </a:t>
            </a:r>
            <a:endParaRPr>
              <a:latin typeface="Cambria"/>
              <a:ea typeface="Cambria"/>
              <a:cs typeface="Cambria"/>
              <a:sym typeface="Cambria"/>
            </a:endParaRPr>
          </a:p>
          <a:p>
            <a:pPr marL="457200" marR="72000" lvl="0" indent="-249599" algn="l" rtl="0">
              <a:lnSpc>
                <a:spcPct val="115000"/>
              </a:lnSpc>
              <a:spcBef>
                <a:spcPts val="0"/>
              </a:spcBef>
              <a:spcAft>
                <a:spcPts val="0"/>
              </a:spcAft>
              <a:buClr>
                <a:srgbClr val="38967B"/>
              </a:buClr>
              <a:buSzPts val="2400"/>
              <a:buFont typeface="Cambria"/>
              <a:buChar char="✓"/>
            </a:pPr>
            <a:r>
              <a:rPr lang="es">
                <a:latin typeface="Cambria"/>
                <a:ea typeface="Cambria"/>
                <a:cs typeface="Cambria"/>
                <a:sym typeface="Cambria"/>
              </a:rPr>
              <a:t>Desconfía siempre de las gangas. </a:t>
            </a:r>
            <a:endParaRPr>
              <a:latin typeface="Cambria"/>
              <a:ea typeface="Cambria"/>
              <a:cs typeface="Cambria"/>
              <a:sym typeface="Cambria"/>
            </a:endParaRPr>
          </a:p>
          <a:p>
            <a:pPr marL="457200" marR="72000" lvl="0" indent="-249599" algn="l" rtl="0">
              <a:lnSpc>
                <a:spcPct val="115000"/>
              </a:lnSpc>
              <a:spcBef>
                <a:spcPts val="0"/>
              </a:spcBef>
              <a:spcAft>
                <a:spcPts val="0"/>
              </a:spcAft>
              <a:buClr>
                <a:srgbClr val="38967B"/>
              </a:buClr>
              <a:buSzPts val="2400"/>
              <a:buFont typeface="Cambria"/>
              <a:buChar char="✓"/>
            </a:pPr>
            <a:r>
              <a:rPr lang="es">
                <a:latin typeface="Cambria"/>
                <a:ea typeface="Cambria"/>
                <a:cs typeface="Cambria"/>
                <a:sym typeface="Cambria"/>
              </a:rPr>
              <a:t>Guardar el método de pago dependerá de si tu cuenta de usuario </a:t>
            </a:r>
            <a:endParaRPr>
              <a:latin typeface="Cambria"/>
              <a:ea typeface="Cambria"/>
              <a:cs typeface="Cambria"/>
              <a:sym typeface="Cambria"/>
            </a:endParaRPr>
          </a:p>
          <a:p>
            <a:pPr marL="450000" marR="72000" lvl="0" indent="0" algn="l" rtl="0">
              <a:lnSpc>
                <a:spcPct val="115000"/>
              </a:lnSpc>
              <a:spcBef>
                <a:spcPts val="0"/>
              </a:spcBef>
              <a:spcAft>
                <a:spcPts val="0"/>
              </a:spcAft>
              <a:buNone/>
            </a:pPr>
            <a:r>
              <a:rPr lang="es">
                <a:latin typeface="Cambria"/>
                <a:ea typeface="Cambria"/>
                <a:cs typeface="Cambria"/>
                <a:sym typeface="Cambria"/>
              </a:rPr>
              <a:t>sigue las recomendaciones de seguridad en cuanto a tener una contraseña robusta y la web cuente con una doble verificación a la hora del pago.</a:t>
            </a:r>
            <a:endParaRPr/>
          </a:p>
        </p:txBody>
      </p:sp>
      <p:pic>
        <p:nvPicPr>
          <p:cNvPr id="181" name="Google Shape;181;p33"/>
          <p:cNvPicPr preferRelativeResize="0"/>
          <p:nvPr/>
        </p:nvPicPr>
        <p:blipFill>
          <a:blip r:embed="rId3">
            <a:alphaModFix/>
          </a:blip>
          <a:stretch>
            <a:fillRect/>
          </a:stretch>
        </p:blipFill>
        <p:spPr>
          <a:xfrm>
            <a:off x="6149275" y="2037275"/>
            <a:ext cx="2328075" cy="15576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34"/>
          <p:cNvGraphicFramePr/>
          <p:nvPr/>
        </p:nvGraphicFramePr>
        <p:xfrm>
          <a:off x="347900" y="1855010"/>
          <a:ext cx="8388600" cy="2790000"/>
        </p:xfrm>
        <a:graphic>
          <a:graphicData uri="http://schemas.openxmlformats.org/drawingml/2006/table">
            <a:tbl>
              <a:tblPr>
                <a:noFill/>
                <a:tableStyleId>{4FF42B9D-0394-4590-AB45-AF5AF991E198}</a:tableStyleId>
              </a:tblPr>
              <a:tblGrid>
                <a:gridCol w="8388600">
                  <a:extLst>
                    <a:ext uri="{9D8B030D-6E8A-4147-A177-3AD203B41FA5}">
                      <a16:colId xmlns:a16="http://schemas.microsoft.com/office/drawing/2014/main" val="20000"/>
                    </a:ext>
                  </a:extLst>
                </a:gridCol>
              </a:tblGrid>
              <a:tr h="2790000">
                <a:tc>
                  <a:txBody>
                    <a:bodyPr/>
                    <a:lstStyle/>
                    <a:p>
                      <a:pPr marL="457200" marR="1439999" lvl="0" indent="0" algn="l" rtl="0">
                        <a:lnSpc>
                          <a:spcPct val="100000"/>
                        </a:lnSpc>
                        <a:spcBef>
                          <a:spcPts val="1500"/>
                        </a:spcBef>
                        <a:spcAft>
                          <a:spcPts val="0"/>
                        </a:spcAft>
                        <a:buClr>
                          <a:srgbClr val="000000"/>
                        </a:buClr>
                        <a:buSzPts val="1400"/>
                        <a:buFont typeface="Arial"/>
                        <a:buNone/>
                      </a:pPr>
                      <a:r>
                        <a:rPr lang="es" b="1">
                          <a:solidFill>
                            <a:schemeClr val="dk1"/>
                          </a:solidFill>
                          <a:latin typeface="Cambria"/>
                          <a:ea typeface="Cambria"/>
                          <a:cs typeface="Cambria"/>
                          <a:sym typeface="Cambria"/>
                        </a:rPr>
                        <a:t>Envíos de dinero en efectivo</a:t>
                      </a:r>
                      <a:r>
                        <a:rPr lang="es">
                          <a:solidFill>
                            <a:schemeClr val="dk1"/>
                          </a:solidFill>
                          <a:latin typeface="Cambria"/>
                          <a:ea typeface="Cambria"/>
                          <a:cs typeface="Cambria"/>
                          <a:sym typeface="Cambria"/>
                        </a:rPr>
                        <a:t>: a pesar de que no se intercambian datos bancarios, no es un método seguro porque no queda registrado quién envía el dinero ni quien lo recibe, lo que hace complicado reclamar el dinero, sobre todo si fuera un fraude. </a:t>
                      </a:r>
                      <a:endParaRPr>
                        <a:solidFill>
                          <a:schemeClr val="dk1"/>
                        </a:solidFill>
                        <a:latin typeface="Cambria"/>
                        <a:ea typeface="Cambria"/>
                        <a:cs typeface="Cambria"/>
                        <a:sym typeface="Cambria"/>
                      </a:endParaRPr>
                    </a:p>
                    <a:p>
                      <a:pPr marL="457200" marR="1439999" lvl="0" indent="0" algn="l" rtl="0">
                        <a:lnSpc>
                          <a:spcPct val="100000"/>
                        </a:lnSpc>
                        <a:spcBef>
                          <a:spcPts val="1500"/>
                        </a:spcBef>
                        <a:spcAft>
                          <a:spcPts val="0"/>
                        </a:spcAft>
                        <a:buClr>
                          <a:srgbClr val="000000"/>
                        </a:buClr>
                        <a:buSzPts val="1400"/>
                        <a:buFont typeface="Arial"/>
                        <a:buNone/>
                      </a:pPr>
                      <a:r>
                        <a:rPr lang="es" b="1">
                          <a:solidFill>
                            <a:schemeClr val="dk1"/>
                          </a:solidFill>
                          <a:latin typeface="Cambria"/>
                          <a:ea typeface="Cambria"/>
                          <a:cs typeface="Cambria"/>
                          <a:sym typeface="Cambria"/>
                        </a:rPr>
                        <a:t>Contra reembolso</a:t>
                      </a:r>
                      <a:r>
                        <a:rPr lang="es">
                          <a:solidFill>
                            <a:schemeClr val="dk1"/>
                          </a:solidFill>
                          <a:latin typeface="Cambria"/>
                          <a:ea typeface="Cambria"/>
                          <a:cs typeface="Cambria"/>
                          <a:sym typeface="Cambria"/>
                        </a:rPr>
                        <a:t>: se trata de un método muy seguro, ya que una vez que se recibe el producto y se comprueba que está todo correcto, es cuando se paga.</a:t>
                      </a:r>
                      <a:endParaRPr>
                        <a:solidFill>
                          <a:schemeClr val="dk1"/>
                        </a:solidFill>
                        <a:latin typeface="Cambria"/>
                        <a:ea typeface="Cambria"/>
                        <a:cs typeface="Cambria"/>
                        <a:sym typeface="Cambria"/>
                      </a:endParaRPr>
                    </a:p>
                    <a:p>
                      <a:pPr marL="457200" marR="1439999" lvl="0" indent="0" algn="l" rtl="0">
                        <a:spcBef>
                          <a:spcPts val="1500"/>
                        </a:spcBef>
                        <a:spcAft>
                          <a:spcPts val="1000"/>
                        </a:spcAft>
                        <a:buNone/>
                      </a:pPr>
                      <a:r>
                        <a:rPr lang="es" b="1">
                          <a:solidFill>
                            <a:schemeClr val="dk1"/>
                          </a:solidFill>
                          <a:latin typeface="Cambria"/>
                          <a:ea typeface="Cambria"/>
                          <a:cs typeface="Cambria"/>
                          <a:sym typeface="Cambria"/>
                        </a:rPr>
                        <a:t>Transferencia bancaria</a:t>
                      </a:r>
                      <a:r>
                        <a:rPr lang="es">
                          <a:solidFill>
                            <a:schemeClr val="dk1"/>
                          </a:solidFill>
                          <a:latin typeface="Cambria"/>
                          <a:ea typeface="Cambria"/>
                          <a:cs typeface="Cambria"/>
                          <a:sym typeface="Cambria"/>
                        </a:rPr>
                        <a:t>: se realiza una transferencia de dinero al número de cuenta que facilita el vendedor. En transferencias internacionales a veces es difícil recuperar el dinero en caso de reclamación.</a:t>
                      </a:r>
                      <a:endParaRPr>
                        <a:solidFill>
                          <a:schemeClr val="dk1"/>
                        </a:solidFill>
                        <a:latin typeface="Cambria"/>
                        <a:ea typeface="Cambria"/>
                        <a:cs typeface="Cambria"/>
                        <a:sym typeface="Cambria"/>
                      </a:endParaRPr>
                    </a:p>
                  </a:txBody>
                  <a:tcPr marL="91425" marR="162000" marT="162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bl>
          </a:graphicData>
        </a:graphic>
      </p:graphicFrame>
      <p:sp>
        <p:nvSpPr>
          <p:cNvPr id="187" name="Google Shape;187;p34"/>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DURANTE LA COMPRA...</a:t>
            </a:r>
            <a:endParaRPr sz="1400" b="0" i="0" u="none" strike="noStrike" cap="none">
              <a:solidFill>
                <a:srgbClr val="000000"/>
              </a:solidFill>
              <a:latin typeface="Arial"/>
              <a:ea typeface="Arial"/>
              <a:cs typeface="Arial"/>
              <a:sym typeface="Arial"/>
            </a:endParaRPr>
          </a:p>
        </p:txBody>
      </p:sp>
      <p:sp>
        <p:nvSpPr>
          <p:cNvPr id="188" name="Google Shape;188;p34"/>
          <p:cNvSpPr/>
          <p:nvPr/>
        </p:nvSpPr>
        <p:spPr>
          <a:xfrm>
            <a:off x="597822" y="2182034"/>
            <a:ext cx="177600" cy="340450"/>
          </a:xfrm>
          <a:prstGeom prst="rect">
            <a:avLst/>
          </a:prstGeom>
        </p:spPr>
        <p:txBody>
          <a:bodyPr>
            <a:prstTxWarp prst="textPlain">
              <a:avLst/>
            </a:prstTxWarp>
          </a:bodyPr>
          <a:lstStyle/>
          <a:p>
            <a:pPr lvl="0" algn="ctr"/>
            <a:r>
              <a:rPr b="0" i="0">
                <a:ln w="9525" cap="flat" cmpd="sng">
                  <a:solidFill>
                    <a:srgbClr val="38967B"/>
                  </a:solidFill>
                  <a:prstDash val="solid"/>
                  <a:round/>
                  <a:headEnd type="none" w="sm" len="sm"/>
                  <a:tailEnd type="none" w="sm" len="sm"/>
                </a:ln>
                <a:solidFill>
                  <a:srgbClr val="38967B"/>
                </a:solidFill>
                <a:latin typeface="Arial"/>
              </a:rPr>
              <a:t>1</a:t>
            </a:r>
          </a:p>
        </p:txBody>
      </p:sp>
      <p:sp>
        <p:nvSpPr>
          <p:cNvPr id="189" name="Google Shape;189;p34"/>
          <p:cNvSpPr/>
          <p:nvPr/>
        </p:nvSpPr>
        <p:spPr>
          <a:xfrm>
            <a:off x="583029" y="3016459"/>
            <a:ext cx="222000" cy="310425"/>
          </a:xfrm>
          <a:prstGeom prst="rect">
            <a:avLst/>
          </a:prstGeom>
        </p:spPr>
        <p:txBody>
          <a:bodyPr>
            <a:prstTxWarp prst="textPlain">
              <a:avLst/>
            </a:prstTxWarp>
          </a:bodyPr>
          <a:lstStyle/>
          <a:p>
            <a:pPr lvl="0" algn="ctr"/>
            <a:r>
              <a:rPr b="0" i="0">
                <a:ln w="9525" cap="flat" cmpd="sng">
                  <a:solidFill>
                    <a:srgbClr val="38967B"/>
                  </a:solidFill>
                  <a:prstDash val="solid"/>
                  <a:round/>
                  <a:headEnd type="none" w="sm" len="sm"/>
                  <a:tailEnd type="none" w="sm" len="sm"/>
                </a:ln>
                <a:solidFill>
                  <a:srgbClr val="38967B"/>
                </a:solidFill>
                <a:latin typeface="Arial"/>
              </a:rPr>
              <a:t>2</a:t>
            </a:r>
          </a:p>
        </p:txBody>
      </p:sp>
      <p:sp>
        <p:nvSpPr>
          <p:cNvPr id="190" name="Google Shape;190;p34"/>
          <p:cNvSpPr/>
          <p:nvPr/>
        </p:nvSpPr>
        <p:spPr>
          <a:xfrm>
            <a:off x="573441" y="3637245"/>
            <a:ext cx="222000" cy="310425"/>
          </a:xfrm>
          <a:prstGeom prst="rect">
            <a:avLst/>
          </a:prstGeom>
        </p:spPr>
        <p:txBody>
          <a:bodyPr>
            <a:prstTxWarp prst="textPlain">
              <a:avLst/>
            </a:prstTxWarp>
          </a:bodyPr>
          <a:lstStyle/>
          <a:p>
            <a:pPr lvl="0" algn="ctr"/>
            <a:r>
              <a:rPr b="0" i="0">
                <a:ln w="9525" cap="flat" cmpd="sng">
                  <a:solidFill>
                    <a:srgbClr val="38967B"/>
                  </a:solidFill>
                  <a:prstDash val="solid"/>
                  <a:round/>
                  <a:headEnd type="none" w="sm" len="sm"/>
                  <a:tailEnd type="none" w="sm" len="sm"/>
                </a:ln>
                <a:solidFill>
                  <a:srgbClr val="38967B"/>
                </a:solidFill>
                <a:latin typeface="Arial"/>
              </a:rPr>
              <a:t>3</a:t>
            </a:r>
          </a:p>
        </p:txBody>
      </p:sp>
      <p:sp>
        <p:nvSpPr>
          <p:cNvPr id="191" name="Google Shape;191;p34"/>
          <p:cNvSpPr txBox="1"/>
          <p:nvPr/>
        </p:nvSpPr>
        <p:spPr>
          <a:xfrm>
            <a:off x="347900" y="1087075"/>
            <a:ext cx="4085100" cy="57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400" b="1">
                <a:solidFill>
                  <a:schemeClr val="lt1"/>
                </a:solidFill>
                <a:latin typeface="Franklin Gothic"/>
                <a:ea typeface="Franklin Gothic"/>
                <a:cs typeface="Franklin Gothic"/>
                <a:sym typeface="Franklin Gothic"/>
              </a:rPr>
              <a:t> </a:t>
            </a:r>
            <a:r>
              <a:rPr lang="es">
                <a:latin typeface="Cambria"/>
                <a:ea typeface="Cambria"/>
                <a:cs typeface="Cambria"/>
                <a:sym typeface="Cambria"/>
              </a:rPr>
              <a:t>Revisa qué forma de pago es la que te conviene:</a:t>
            </a:r>
            <a:endParaRPr>
              <a:latin typeface="Cambria"/>
              <a:ea typeface="Cambria"/>
              <a:cs typeface="Cambria"/>
              <a:sym typeface="Cambria"/>
            </a:endParaRPr>
          </a:p>
        </p:txBody>
      </p:sp>
      <p:sp>
        <p:nvSpPr>
          <p:cNvPr id="192" name="Google Shape;192;p34"/>
          <p:cNvSpPr/>
          <p:nvPr/>
        </p:nvSpPr>
        <p:spPr>
          <a:xfrm>
            <a:off x="7964472" y="4293800"/>
            <a:ext cx="94500" cy="100500"/>
          </a:xfrm>
          <a:prstGeom prst="ellipse">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93" name="Google Shape;193;p34"/>
          <p:cNvSpPr/>
          <p:nvPr/>
        </p:nvSpPr>
        <p:spPr>
          <a:xfrm>
            <a:off x="7836275" y="4293800"/>
            <a:ext cx="94500" cy="100500"/>
          </a:xfrm>
          <a:prstGeom prst="ellipse">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94" name="Google Shape;194;p34"/>
          <p:cNvSpPr/>
          <p:nvPr/>
        </p:nvSpPr>
        <p:spPr>
          <a:xfrm>
            <a:off x="8096957" y="4293800"/>
            <a:ext cx="94500" cy="100500"/>
          </a:xfrm>
          <a:prstGeom prst="ellipse">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pic>
        <p:nvPicPr>
          <p:cNvPr id="195" name="Google Shape;195;p34"/>
          <p:cNvPicPr preferRelativeResize="0"/>
          <p:nvPr/>
        </p:nvPicPr>
        <p:blipFill>
          <a:blip r:embed="rId3">
            <a:alphaModFix/>
          </a:blip>
          <a:stretch>
            <a:fillRect/>
          </a:stretch>
        </p:blipFill>
        <p:spPr>
          <a:xfrm>
            <a:off x="7296975" y="2869675"/>
            <a:ext cx="1149793" cy="903274"/>
          </a:xfrm>
          <a:prstGeom prst="rect">
            <a:avLst/>
          </a:prstGeom>
          <a:noFill/>
          <a:ln>
            <a:noFill/>
          </a:ln>
        </p:spPr>
      </p:pic>
      <p:sp>
        <p:nvSpPr>
          <p:cNvPr id="196" name="Google Shape;196;p34"/>
          <p:cNvSpPr/>
          <p:nvPr/>
        </p:nvSpPr>
        <p:spPr>
          <a:xfrm>
            <a:off x="7444300" y="2431499"/>
            <a:ext cx="652074" cy="698175"/>
          </a:xfrm>
          <a:prstGeom prst="rect">
            <a:avLst/>
          </a:prstGeom>
        </p:spPr>
        <p:txBody>
          <a:bodyPr>
            <a:prstTxWarp prst="textPlain">
              <a:avLst/>
            </a:prstTxWarp>
          </a:bodyPr>
          <a:lstStyle/>
          <a:p>
            <a:pPr lvl="0" algn="ctr"/>
            <a:r>
              <a:rPr b="0" i="0">
                <a:ln w="9525" cap="flat" cmpd="sng">
                  <a:solidFill>
                    <a:srgbClr val="54457D"/>
                  </a:solidFill>
                  <a:prstDash val="solid"/>
                  <a:round/>
                  <a:headEnd type="none" w="sm" len="sm"/>
                  <a:tailEnd type="none" w="sm" len="sm"/>
                </a:ln>
                <a:solidFill>
                  <a:srgbClr val="54457D"/>
                </a:solidFill>
                <a:latin typeface="Arial"/>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5"/>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DURANTE LA COMPRA...</a:t>
            </a:r>
            <a:endParaRPr sz="1400" b="0" i="0" u="none" strike="noStrike" cap="none">
              <a:solidFill>
                <a:srgbClr val="000000"/>
              </a:solidFill>
              <a:latin typeface="Arial"/>
              <a:ea typeface="Arial"/>
              <a:cs typeface="Arial"/>
              <a:sym typeface="Arial"/>
            </a:endParaRPr>
          </a:p>
        </p:txBody>
      </p:sp>
      <p:graphicFrame>
        <p:nvGraphicFramePr>
          <p:cNvPr id="202" name="Google Shape;202;p35"/>
          <p:cNvGraphicFramePr/>
          <p:nvPr/>
        </p:nvGraphicFramePr>
        <p:xfrm>
          <a:off x="611700" y="1428485"/>
          <a:ext cx="7567100" cy="2662850"/>
        </p:xfrm>
        <a:graphic>
          <a:graphicData uri="http://schemas.openxmlformats.org/drawingml/2006/table">
            <a:tbl>
              <a:tblPr>
                <a:noFill/>
                <a:tableStyleId>{4FF42B9D-0394-4590-AB45-AF5AF991E198}</a:tableStyleId>
              </a:tblPr>
              <a:tblGrid>
                <a:gridCol w="7567100">
                  <a:extLst>
                    <a:ext uri="{9D8B030D-6E8A-4147-A177-3AD203B41FA5}">
                      <a16:colId xmlns:a16="http://schemas.microsoft.com/office/drawing/2014/main" val="20000"/>
                    </a:ext>
                  </a:extLst>
                </a:gridCol>
              </a:tblGrid>
              <a:tr h="2662850">
                <a:tc>
                  <a:txBody>
                    <a:bodyPr/>
                    <a:lstStyle/>
                    <a:p>
                      <a:pPr marL="457200" lvl="0" indent="0" algn="just" rtl="0">
                        <a:spcBef>
                          <a:spcPts val="0"/>
                        </a:spcBef>
                        <a:spcAft>
                          <a:spcPts val="0"/>
                        </a:spcAft>
                        <a:buClr>
                          <a:schemeClr val="dk1"/>
                        </a:buClr>
                        <a:buSzPts val="1100"/>
                        <a:buFont typeface="Arial"/>
                        <a:buNone/>
                      </a:pPr>
                      <a:endParaRPr b="1">
                        <a:solidFill>
                          <a:schemeClr val="dk1"/>
                        </a:solidFill>
                        <a:latin typeface="Cambria"/>
                        <a:ea typeface="Cambria"/>
                        <a:cs typeface="Cambria"/>
                        <a:sym typeface="Cambria"/>
                      </a:endParaRPr>
                    </a:p>
                    <a:p>
                      <a:pPr marL="457200" marR="1152000" lvl="0" indent="0" algn="l" rtl="0">
                        <a:spcBef>
                          <a:spcPts val="1500"/>
                        </a:spcBef>
                        <a:spcAft>
                          <a:spcPts val="0"/>
                        </a:spcAft>
                        <a:buClr>
                          <a:schemeClr val="dk1"/>
                        </a:buClr>
                        <a:buSzPts val="1100"/>
                        <a:buFont typeface="Arial"/>
                        <a:buNone/>
                      </a:pPr>
                      <a:r>
                        <a:rPr lang="es" b="1">
                          <a:solidFill>
                            <a:schemeClr val="dk1"/>
                          </a:solidFill>
                          <a:latin typeface="Cambria"/>
                          <a:ea typeface="Cambria"/>
                          <a:cs typeface="Cambria"/>
                          <a:sym typeface="Cambria"/>
                        </a:rPr>
                        <a:t>Pago con tarjeta: </a:t>
                      </a:r>
                      <a:r>
                        <a:rPr lang="es">
                          <a:solidFill>
                            <a:schemeClr val="dk1"/>
                          </a:solidFill>
                          <a:latin typeface="Cambria"/>
                          <a:ea typeface="Cambria"/>
                          <a:cs typeface="Cambria"/>
                          <a:sym typeface="Cambria"/>
                        </a:rPr>
                        <a:t>lo mejor es tener una tarjeta para usarla  exclusivamente en los pagos online y hacer uso del sistema de confirmación de compra que muchas web tienen, a través del cual envían un código de verificación al teléfono móvil.</a:t>
                      </a:r>
                      <a:r>
                        <a:rPr lang="es" b="1">
                          <a:solidFill>
                            <a:schemeClr val="dk1"/>
                          </a:solidFill>
                          <a:latin typeface="Cambria"/>
                          <a:ea typeface="Cambria"/>
                          <a:cs typeface="Cambria"/>
                          <a:sym typeface="Cambria"/>
                        </a:rPr>
                        <a:t> </a:t>
                      </a:r>
                      <a:endParaRPr b="1">
                        <a:solidFill>
                          <a:schemeClr val="dk1"/>
                        </a:solidFill>
                        <a:latin typeface="Cambria"/>
                        <a:ea typeface="Cambria"/>
                        <a:cs typeface="Cambria"/>
                        <a:sym typeface="Cambria"/>
                      </a:endParaRPr>
                    </a:p>
                    <a:p>
                      <a:pPr marL="457200" lvl="0" indent="0" algn="just" rtl="0">
                        <a:spcBef>
                          <a:spcPts val="1500"/>
                        </a:spcBef>
                        <a:spcAft>
                          <a:spcPts val="0"/>
                        </a:spcAft>
                        <a:buClr>
                          <a:schemeClr val="dk1"/>
                        </a:buClr>
                        <a:buSzPts val="1100"/>
                        <a:buFont typeface="Arial"/>
                        <a:buNone/>
                      </a:pPr>
                      <a:r>
                        <a:rPr lang="es" b="1">
                          <a:solidFill>
                            <a:schemeClr val="dk1"/>
                          </a:solidFill>
                          <a:latin typeface="Cambria"/>
                          <a:ea typeface="Cambria"/>
                          <a:cs typeface="Cambria"/>
                          <a:sym typeface="Cambria"/>
                        </a:rPr>
                        <a:t>Pago a través de intermediarios:</a:t>
                      </a:r>
                      <a:r>
                        <a:rPr lang="es">
                          <a:solidFill>
                            <a:schemeClr val="dk1"/>
                          </a:solidFill>
                          <a:latin typeface="Cambria"/>
                          <a:ea typeface="Cambria"/>
                          <a:cs typeface="Cambria"/>
                          <a:sym typeface="Cambria"/>
                        </a:rPr>
                        <a:t> se utiliza otra empresa, por ejemplo PayPal o Iupay, para gestionar el pago. Esta empresa gestiona los datos bancarios tanto del vendedor como del comprador y se encarga de formalizar los pagos. </a:t>
                      </a:r>
                      <a:endParaRPr>
                        <a:solidFill>
                          <a:schemeClr val="dk1"/>
                        </a:solidFill>
                        <a:latin typeface="Cambria"/>
                        <a:ea typeface="Cambria"/>
                        <a:cs typeface="Cambria"/>
                        <a:sym typeface="Cambria"/>
                      </a:endParaRPr>
                    </a:p>
                    <a:p>
                      <a:pPr marL="457200" lvl="0" indent="0" algn="just" rtl="0">
                        <a:spcBef>
                          <a:spcPts val="1000"/>
                        </a:spcBef>
                        <a:spcAft>
                          <a:spcPts val="1000"/>
                        </a:spcAft>
                        <a:buNone/>
                      </a:pPr>
                      <a:endParaRPr sz="1200" b="1">
                        <a:solidFill>
                          <a:schemeClr val="dk1"/>
                        </a:solidFill>
                        <a:latin typeface="Cambria"/>
                        <a:ea typeface="Cambria"/>
                        <a:cs typeface="Cambria"/>
                        <a:sym typeface="Cambria"/>
                      </a:endParaRPr>
                    </a:p>
                  </a:txBody>
                  <a:tcPr marL="91425" marR="162000" marT="162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bl>
          </a:graphicData>
        </a:graphic>
      </p:graphicFrame>
      <p:sp>
        <p:nvSpPr>
          <p:cNvPr id="203" name="Google Shape;203;p35"/>
          <p:cNvSpPr/>
          <p:nvPr/>
        </p:nvSpPr>
        <p:spPr>
          <a:xfrm>
            <a:off x="821748" y="2800353"/>
            <a:ext cx="253800" cy="310426"/>
          </a:xfrm>
          <a:prstGeom prst="rect">
            <a:avLst/>
          </a:prstGeom>
        </p:spPr>
        <p:txBody>
          <a:bodyPr>
            <a:prstTxWarp prst="textPlain">
              <a:avLst/>
            </a:prstTxWarp>
          </a:bodyPr>
          <a:lstStyle/>
          <a:p>
            <a:pPr lvl="0" algn="ctr"/>
            <a:r>
              <a:rPr b="0" i="0">
                <a:ln w="9525" cap="flat" cmpd="sng">
                  <a:solidFill>
                    <a:srgbClr val="38967B"/>
                  </a:solidFill>
                  <a:prstDash val="solid"/>
                  <a:round/>
                  <a:headEnd type="none" w="sm" len="sm"/>
                  <a:tailEnd type="none" w="sm" len="sm"/>
                </a:ln>
                <a:solidFill>
                  <a:srgbClr val="38967B"/>
                </a:solidFill>
                <a:latin typeface="Arial"/>
              </a:rPr>
              <a:t>5</a:t>
            </a:r>
          </a:p>
        </p:txBody>
      </p:sp>
      <p:sp>
        <p:nvSpPr>
          <p:cNvPr id="204" name="Google Shape;204;p35"/>
          <p:cNvSpPr/>
          <p:nvPr/>
        </p:nvSpPr>
        <p:spPr>
          <a:xfrm>
            <a:off x="821754" y="1938975"/>
            <a:ext cx="253800" cy="310425"/>
          </a:xfrm>
          <a:prstGeom prst="rect">
            <a:avLst/>
          </a:prstGeom>
        </p:spPr>
        <p:txBody>
          <a:bodyPr>
            <a:prstTxWarp prst="textPlain">
              <a:avLst/>
            </a:prstTxWarp>
          </a:bodyPr>
          <a:lstStyle/>
          <a:p>
            <a:pPr lvl="0" algn="ctr"/>
            <a:r>
              <a:rPr b="0" i="0">
                <a:ln w="9525" cap="flat" cmpd="sng">
                  <a:solidFill>
                    <a:srgbClr val="38967B"/>
                  </a:solidFill>
                  <a:prstDash val="solid"/>
                  <a:round/>
                  <a:headEnd type="none" w="sm" len="sm"/>
                  <a:tailEnd type="none" w="sm" len="sm"/>
                </a:ln>
                <a:solidFill>
                  <a:srgbClr val="38967B"/>
                </a:solidFill>
                <a:latin typeface="Arial"/>
              </a:rPr>
              <a:t>4</a:t>
            </a:r>
          </a:p>
        </p:txBody>
      </p:sp>
      <p:sp>
        <p:nvSpPr>
          <p:cNvPr id="205" name="Google Shape;205;p35"/>
          <p:cNvSpPr/>
          <p:nvPr/>
        </p:nvSpPr>
        <p:spPr>
          <a:xfrm>
            <a:off x="954072" y="1626800"/>
            <a:ext cx="94500" cy="100500"/>
          </a:xfrm>
          <a:prstGeom prst="ellipse">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206" name="Google Shape;206;p35"/>
          <p:cNvSpPr/>
          <p:nvPr/>
        </p:nvSpPr>
        <p:spPr>
          <a:xfrm>
            <a:off x="825875" y="1626800"/>
            <a:ext cx="94500" cy="100500"/>
          </a:xfrm>
          <a:prstGeom prst="ellipse">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207" name="Google Shape;207;p35"/>
          <p:cNvSpPr/>
          <p:nvPr/>
        </p:nvSpPr>
        <p:spPr>
          <a:xfrm>
            <a:off x="1086557" y="1626800"/>
            <a:ext cx="94500" cy="100500"/>
          </a:xfrm>
          <a:prstGeom prst="ellipse">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pic>
        <p:nvPicPr>
          <p:cNvPr id="208" name="Google Shape;208;p35"/>
          <p:cNvPicPr preferRelativeResize="0"/>
          <p:nvPr/>
        </p:nvPicPr>
        <p:blipFill rotWithShape="1">
          <a:blip r:embed="rId3">
            <a:alphaModFix/>
          </a:blip>
          <a:srcRect l="21282" r="18494"/>
          <a:stretch/>
        </p:blipFill>
        <p:spPr>
          <a:xfrm>
            <a:off x="6912275" y="1784250"/>
            <a:ext cx="1087925" cy="1016100"/>
          </a:xfrm>
          <a:prstGeom prst="rect">
            <a:avLst/>
          </a:prstGeom>
          <a:noFill/>
          <a:ln>
            <a:noFill/>
          </a:ln>
        </p:spPr>
      </p:pic>
      <p:sp>
        <p:nvSpPr>
          <p:cNvPr id="209" name="Google Shape;209;p35"/>
          <p:cNvSpPr/>
          <p:nvPr/>
        </p:nvSpPr>
        <p:spPr>
          <a:xfrm rot="1216331">
            <a:off x="7177182" y="105187"/>
            <a:ext cx="1757675" cy="1583627"/>
          </a:xfrm>
          <a:prstGeom prst="ellipse">
            <a:avLst/>
          </a:prstGeom>
          <a:solidFill>
            <a:srgbClr val="38967B"/>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1200" b="1" i="1">
                <a:solidFill>
                  <a:srgbClr val="FFFFFF"/>
                </a:solidFill>
                <a:latin typeface="Franklin Gothic"/>
                <a:ea typeface="Franklin Gothic"/>
                <a:cs typeface="Franklin Gothic"/>
                <a:sym typeface="Franklin Gothic"/>
              </a:rPr>
              <a:t>Recuerda cerrar la sesión cuando acabes la compra para evitar que alguien acceda a tu cuenta.</a:t>
            </a:r>
            <a:endParaRPr sz="1200" b="1" i="1" u="none" strike="noStrike" cap="none">
              <a:solidFill>
                <a:srgbClr val="FFFFFF"/>
              </a:solidFill>
              <a:latin typeface="Franklin Gothic"/>
              <a:ea typeface="Franklin Gothic"/>
              <a:cs typeface="Franklin Gothic"/>
              <a:sym typeface="Franklin Gothic"/>
            </a:endParaRPr>
          </a:p>
        </p:txBody>
      </p:sp>
      <p:pic>
        <p:nvPicPr>
          <p:cNvPr id="210" name="Google Shape;210;p35"/>
          <p:cNvPicPr preferRelativeResize="0"/>
          <p:nvPr/>
        </p:nvPicPr>
        <p:blipFill rotWithShape="1">
          <a:blip r:embed="rId4">
            <a:alphaModFix/>
          </a:blip>
          <a:srcRect/>
          <a:stretch/>
        </p:blipFill>
        <p:spPr>
          <a:xfrm rot="1386662">
            <a:off x="8570996" y="806079"/>
            <a:ext cx="383373" cy="801077"/>
          </a:xfrm>
          <a:prstGeom prst="rect">
            <a:avLst/>
          </a:prstGeom>
          <a:noFill/>
          <a:ln>
            <a:noFill/>
          </a:ln>
        </p:spPr>
      </p:pic>
      <p:pic>
        <p:nvPicPr>
          <p:cNvPr id="211" name="Google Shape;211;p35"/>
          <p:cNvPicPr preferRelativeResize="0"/>
          <p:nvPr/>
        </p:nvPicPr>
        <p:blipFill rotWithShape="1">
          <a:blip r:embed="rId4">
            <a:alphaModFix/>
          </a:blip>
          <a:srcRect/>
          <a:stretch/>
        </p:blipFill>
        <p:spPr>
          <a:xfrm rot="-9377884">
            <a:off x="7034841" y="128958"/>
            <a:ext cx="387286" cy="809063"/>
          </a:xfrm>
          <a:prstGeom prst="rect">
            <a:avLst/>
          </a:prstGeom>
          <a:noFill/>
          <a:ln>
            <a:noFill/>
          </a:ln>
        </p:spPr>
      </p:pic>
      <p:pic>
        <p:nvPicPr>
          <p:cNvPr id="212" name="Google Shape;212;p35"/>
          <p:cNvPicPr preferRelativeResize="0"/>
          <p:nvPr/>
        </p:nvPicPr>
        <p:blipFill rotWithShape="1">
          <a:blip r:embed="rId4">
            <a:alphaModFix/>
          </a:blip>
          <a:srcRect/>
          <a:stretch/>
        </p:blipFill>
        <p:spPr>
          <a:xfrm rot="1386662">
            <a:off x="8715995" y="958479"/>
            <a:ext cx="383373" cy="801077"/>
          </a:xfrm>
          <a:prstGeom prst="rect">
            <a:avLst/>
          </a:prstGeom>
          <a:noFill/>
          <a:ln>
            <a:noFill/>
          </a:ln>
        </p:spPr>
      </p:pic>
      <p:pic>
        <p:nvPicPr>
          <p:cNvPr id="213" name="Google Shape;213;p35"/>
          <p:cNvPicPr preferRelativeResize="0"/>
          <p:nvPr/>
        </p:nvPicPr>
        <p:blipFill rotWithShape="1">
          <a:blip r:embed="rId4">
            <a:alphaModFix/>
          </a:blip>
          <a:srcRect/>
          <a:stretch/>
        </p:blipFill>
        <p:spPr>
          <a:xfrm rot="-9377884">
            <a:off x="7179840" y="281358"/>
            <a:ext cx="387286" cy="80906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6"/>
          <p:cNvSpPr/>
          <p:nvPr/>
        </p:nvSpPr>
        <p:spPr>
          <a:xfrm>
            <a:off x="8900" y="0"/>
            <a:ext cx="5062200" cy="1016100"/>
          </a:xfrm>
          <a:prstGeom prst="rect">
            <a:avLst/>
          </a:prstGeom>
          <a:solidFill>
            <a:srgbClr val="E88E9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36"/>
          <p:cNvSpPr txBox="1"/>
          <p:nvPr/>
        </p:nvSpPr>
        <p:spPr>
          <a:xfrm>
            <a:off x="1364200" y="185850"/>
            <a:ext cx="3504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rgbClr val="FFFFFF"/>
                </a:solidFill>
                <a:latin typeface="Franklin Gothic"/>
                <a:ea typeface="Franklin Gothic"/>
                <a:cs typeface="Franklin Gothic"/>
                <a:sym typeface="Franklin Gothic"/>
              </a:rPr>
              <a:t>RECOMENDACIONES</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sp>
        <p:nvSpPr>
          <p:cNvPr id="220" name="Google Shape;220;p36"/>
          <p:cNvSpPr txBox="1"/>
          <p:nvPr/>
        </p:nvSpPr>
        <p:spPr>
          <a:xfrm>
            <a:off x="521700" y="1138500"/>
            <a:ext cx="3889200" cy="386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a:solidFill>
                  <a:schemeClr val="dk1"/>
                </a:solidFill>
                <a:latin typeface="Cambria"/>
                <a:ea typeface="Cambria"/>
                <a:cs typeface="Cambria"/>
                <a:sym typeface="Cambria"/>
              </a:rPr>
              <a:t>Una vez comprado un producto tienes derecho a:</a:t>
            </a:r>
            <a:endParaRPr>
              <a:solidFill>
                <a:schemeClr val="dk1"/>
              </a:solidFill>
              <a:latin typeface="Cambria"/>
              <a:ea typeface="Cambria"/>
              <a:cs typeface="Cambria"/>
              <a:sym typeface="Cambria"/>
            </a:endParaRPr>
          </a:p>
          <a:p>
            <a:pPr marL="0" marR="0" lvl="0" indent="0" algn="l" rtl="0">
              <a:lnSpc>
                <a:spcPct val="100000"/>
              </a:lnSpc>
              <a:spcBef>
                <a:spcPts val="1000"/>
              </a:spcBef>
              <a:spcAft>
                <a:spcPts val="0"/>
              </a:spcAft>
              <a:buClr>
                <a:srgbClr val="000000"/>
              </a:buClr>
              <a:buSzPts val="1500"/>
              <a:buFont typeface="Arial"/>
              <a:buNone/>
            </a:pPr>
            <a:endParaRPr sz="1500">
              <a:latin typeface="Cambria"/>
              <a:ea typeface="Cambria"/>
              <a:cs typeface="Cambria"/>
              <a:sym typeface="Cambria"/>
            </a:endParaRPr>
          </a:p>
        </p:txBody>
      </p:sp>
      <p:graphicFrame>
        <p:nvGraphicFramePr>
          <p:cNvPr id="221" name="Google Shape;221;p36"/>
          <p:cNvGraphicFramePr/>
          <p:nvPr/>
        </p:nvGraphicFramePr>
        <p:xfrm>
          <a:off x="521700" y="1773600"/>
          <a:ext cx="7882525" cy="3098350"/>
        </p:xfrm>
        <a:graphic>
          <a:graphicData uri="http://schemas.openxmlformats.org/drawingml/2006/table">
            <a:tbl>
              <a:tblPr>
                <a:noFill/>
                <a:tableStyleId>{4FF42B9D-0394-4590-AB45-AF5AF991E198}</a:tableStyleId>
              </a:tblPr>
              <a:tblGrid>
                <a:gridCol w="7882525">
                  <a:extLst>
                    <a:ext uri="{9D8B030D-6E8A-4147-A177-3AD203B41FA5}">
                      <a16:colId xmlns:a16="http://schemas.microsoft.com/office/drawing/2014/main" val="20000"/>
                    </a:ext>
                  </a:extLst>
                </a:gridCol>
              </a:tblGrid>
              <a:tr h="3098350">
                <a:tc>
                  <a:txBody>
                    <a:bodyPr/>
                    <a:lstStyle/>
                    <a:p>
                      <a:pPr marL="457200" marR="1620000" lvl="0" indent="-186099" algn="l" rtl="0">
                        <a:lnSpc>
                          <a:spcPct val="115000"/>
                        </a:lnSpc>
                        <a:spcBef>
                          <a:spcPts val="0"/>
                        </a:spcBef>
                        <a:spcAft>
                          <a:spcPts val="0"/>
                        </a:spcAft>
                        <a:buClr>
                          <a:srgbClr val="38967B"/>
                        </a:buClr>
                        <a:buSzPts val="1400"/>
                        <a:buFont typeface="Cambria"/>
                        <a:buChar char="●"/>
                      </a:pPr>
                      <a:r>
                        <a:rPr lang="es">
                          <a:latin typeface="Cambria"/>
                          <a:ea typeface="Cambria"/>
                          <a:cs typeface="Cambria"/>
                          <a:sym typeface="Cambria"/>
                        </a:rPr>
                        <a:t>Por regla general, poder renunciar a la compra o contrato sin tener que dar explicaciones en los 14 días posteriores. Quedan excluidos: billetes para viajar, reserva de hoteles, alquiler de vehículos, alimentos o comidas de servicio a domicilio, contenidos digitales, etc.</a:t>
                      </a:r>
                      <a:endParaRPr>
                        <a:latin typeface="Cambria"/>
                        <a:ea typeface="Cambria"/>
                        <a:cs typeface="Cambria"/>
                        <a:sym typeface="Cambria"/>
                      </a:endParaRPr>
                    </a:p>
                    <a:p>
                      <a:pPr marL="0" marR="1620000" lvl="0" indent="0" algn="l" rtl="0">
                        <a:spcBef>
                          <a:spcPts val="0"/>
                        </a:spcBef>
                        <a:spcAft>
                          <a:spcPts val="0"/>
                        </a:spcAft>
                        <a:buNone/>
                      </a:pPr>
                      <a:endParaRPr>
                        <a:solidFill>
                          <a:srgbClr val="333333"/>
                        </a:solidFill>
                        <a:latin typeface="Cambria"/>
                        <a:ea typeface="Cambria"/>
                        <a:cs typeface="Cambria"/>
                        <a:sym typeface="Cambria"/>
                      </a:endParaRPr>
                    </a:p>
                    <a:p>
                      <a:pPr marL="457200" marR="1620000" lvl="0" indent="-186099" algn="l" rtl="0">
                        <a:lnSpc>
                          <a:spcPct val="115000"/>
                        </a:lnSpc>
                        <a:spcBef>
                          <a:spcPts val="0"/>
                        </a:spcBef>
                        <a:spcAft>
                          <a:spcPts val="0"/>
                        </a:spcAft>
                        <a:buClr>
                          <a:srgbClr val="38967B"/>
                        </a:buClr>
                        <a:buSzPts val="1400"/>
                        <a:buFont typeface="Cambria"/>
                        <a:buChar char="●"/>
                      </a:pPr>
                      <a:r>
                        <a:rPr lang="es">
                          <a:solidFill>
                            <a:srgbClr val="333333"/>
                          </a:solidFill>
                          <a:latin typeface="Cambria"/>
                          <a:ea typeface="Cambria"/>
                          <a:cs typeface="Cambria"/>
                          <a:sym typeface="Cambria"/>
                        </a:rPr>
                        <a:t>Si renuncias o haces uso de la garantía, no debe tener coste alguno para el comprador, y esto incluye los gastos de envío.</a:t>
                      </a:r>
                      <a:endParaRPr>
                        <a:solidFill>
                          <a:srgbClr val="333333"/>
                        </a:solidFill>
                        <a:latin typeface="Cambria"/>
                        <a:ea typeface="Cambria"/>
                        <a:cs typeface="Cambria"/>
                        <a:sym typeface="Cambria"/>
                      </a:endParaRPr>
                    </a:p>
                    <a:p>
                      <a:pPr marL="0" marR="1620000" lvl="0" indent="0" algn="l" rtl="0">
                        <a:spcBef>
                          <a:spcPts val="0"/>
                        </a:spcBef>
                        <a:spcAft>
                          <a:spcPts val="0"/>
                        </a:spcAft>
                        <a:buNone/>
                      </a:pPr>
                      <a:endParaRPr>
                        <a:solidFill>
                          <a:srgbClr val="333333"/>
                        </a:solidFill>
                        <a:latin typeface="Cambria"/>
                        <a:ea typeface="Cambria"/>
                        <a:cs typeface="Cambria"/>
                        <a:sym typeface="Cambria"/>
                      </a:endParaRPr>
                    </a:p>
                    <a:p>
                      <a:pPr marL="457200" marR="899999" lvl="0" indent="-186099" algn="l" rtl="0">
                        <a:lnSpc>
                          <a:spcPct val="115000"/>
                        </a:lnSpc>
                        <a:spcBef>
                          <a:spcPts val="0"/>
                        </a:spcBef>
                        <a:spcAft>
                          <a:spcPts val="0"/>
                        </a:spcAft>
                        <a:buClr>
                          <a:srgbClr val="38967B"/>
                        </a:buClr>
                        <a:buSzPts val="1400"/>
                        <a:buFont typeface="Cambria"/>
                        <a:buChar char="●"/>
                      </a:pPr>
                      <a:r>
                        <a:rPr lang="es">
                          <a:solidFill>
                            <a:srgbClr val="333333"/>
                          </a:solidFill>
                          <a:latin typeface="Cambria"/>
                          <a:ea typeface="Cambria"/>
                          <a:cs typeface="Cambria"/>
                          <a:sym typeface="Cambria"/>
                        </a:rPr>
                        <a:t>Las comunicaciones comerciales deben contar con tu consentimiento a través de una casilla de verificación y deben tener un procedimiento sencillo y gratuito para darse de baja si en un futuro cambias de idea.</a:t>
                      </a:r>
                      <a:endParaRPr>
                        <a:solidFill>
                          <a:srgbClr val="333333"/>
                        </a:solidFill>
                        <a:latin typeface="Franklin Gothic"/>
                        <a:ea typeface="Franklin Gothic"/>
                        <a:cs typeface="Franklin Gothic"/>
                        <a:sym typeface="Franklin Gothic"/>
                      </a:endParaRPr>
                    </a:p>
                  </a:txBody>
                  <a:tcPr marL="91425" marR="91425" marT="162000" marB="162000">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bl>
          </a:graphicData>
        </a:graphic>
      </p:graphicFrame>
      <p:sp>
        <p:nvSpPr>
          <p:cNvPr id="222" name="Google Shape;222;p36"/>
          <p:cNvSpPr/>
          <p:nvPr/>
        </p:nvSpPr>
        <p:spPr>
          <a:xfrm>
            <a:off x="8900" y="0"/>
            <a:ext cx="53937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36"/>
          <p:cNvSpPr txBox="1"/>
          <p:nvPr/>
        </p:nvSpPr>
        <p:spPr>
          <a:xfrm>
            <a:off x="666075" y="109650"/>
            <a:ext cx="4684200" cy="549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2900"/>
              <a:buFont typeface="Arial"/>
              <a:buNone/>
            </a:pPr>
            <a:r>
              <a:rPr lang="es" sz="2900" b="1">
                <a:solidFill>
                  <a:srgbClr val="FFFFFF"/>
                </a:solidFill>
                <a:latin typeface="Franklin Gothic"/>
                <a:ea typeface="Franklin Gothic"/>
                <a:cs typeface="Franklin Gothic"/>
                <a:sym typeface="Franklin Gothic"/>
              </a:rPr>
              <a:t>QUÉ PASA DESPUÉS...</a:t>
            </a:r>
            <a:endParaRPr sz="29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endParaRPr sz="2400" b="1">
              <a:latin typeface="Franklin Gothic"/>
              <a:ea typeface="Franklin Gothic"/>
              <a:cs typeface="Franklin Gothic"/>
              <a:sym typeface="Franklin Gothic"/>
            </a:endParaRPr>
          </a:p>
        </p:txBody>
      </p:sp>
      <p:pic>
        <p:nvPicPr>
          <p:cNvPr id="224" name="Google Shape;224;p36"/>
          <p:cNvPicPr preferRelativeResize="0"/>
          <p:nvPr/>
        </p:nvPicPr>
        <p:blipFill>
          <a:blip r:embed="rId3">
            <a:alphaModFix/>
          </a:blip>
          <a:stretch>
            <a:fillRect/>
          </a:stretch>
        </p:blipFill>
        <p:spPr>
          <a:xfrm>
            <a:off x="6783375" y="1296000"/>
            <a:ext cx="1920875" cy="19208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aphicFrame>
        <p:nvGraphicFramePr>
          <p:cNvPr id="229" name="Google Shape;229;p37"/>
          <p:cNvGraphicFramePr/>
          <p:nvPr/>
        </p:nvGraphicFramePr>
        <p:xfrm>
          <a:off x="521700" y="1744575"/>
          <a:ext cx="7959750" cy="2698025"/>
        </p:xfrm>
        <a:graphic>
          <a:graphicData uri="http://schemas.openxmlformats.org/drawingml/2006/table">
            <a:tbl>
              <a:tblPr>
                <a:noFill/>
                <a:tableStyleId>{4FF42B9D-0394-4590-AB45-AF5AF991E198}</a:tableStyleId>
              </a:tblPr>
              <a:tblGrid>
                <a:gridCol w="7959750">
                  <a:extLst>
                    <a:ext uri="{9D8B030D-6E8A-4147-A177-3AD203B41FA5}">
                      <a16:colId xmlns:a16="http://schemas.microsoft.com/office/drawing/2014/main" val="20000"/>
                    </a:ext>
                  </a:extLst>
                </a:gridCol>
              </a:tblGrid>
              <a:tr h="2698025">
                <a:tc>
                  <a:txBody>
                    <a:bodyPr/>
                    <a:lstStyle/>
                    <a:p>
                      <a:pPr marL="457200" marR="72000" lvl="0" indent="-186099" algn="l" rtl="0">
                        <a:lnSpc>
                          <a:spcPct val="115000"/>
                        </a:lnSpc>
                        <a:spcBef>
                          <a:spcPts val="0"/>
                        </a:spcBef>
                        <a:spcAft>
                          <a:spcPts val="0"/>
                        </a:spcAft>
                        <a:buClr>
                          <a:srgbClr val="38967B"/>
                        </a:buClr>
                        <a:buSzPts val="1400"/>
                        <a:buFont typeface="Cambria"/>
                        <a:buChar char="●"/>
                      </a:pPr>
                      <a:r>
                        <a:rPr lang="es">
                          <a:latin typeface="Cambria"/>
                          <a:ea typeface="Cambria"/>
                          <a:cs typeface="Cambria"/>
                          <a:sym typeface="Cambria"/>
                        </a:rPr>
                        <a:t>Según la normativa de la Unión Europea, si el producto comprado es defectuoso o no responde a las características anunciadas u ofertadas, incluyendo precio, impuestos aplicados y gastos de entrega, el comprador puede optar entre: </a:t>
                      </a:r>
                      <a:endParaRPr>
                        <a:latin typeface="Cambria"/>
                        <a:ea typeface="Cambria"/>
                        <a:cs typeface="Cambria"/>
                        <a:sym typeface="Cambria"/>
                      </a:endParaRPr>
                    </a:p>
                    <a:p>
                      <a:pPr marL="914400" marR="72000" lvl="1" indent="-193300" algn="l" rtl="0">
                        <a:lnSpc>
                          <a:spcPct val="114000"/>
                        </a:lnSpc>
                        <a:spcBef>
                          <a:spcPts val="1000"/>
                        </a:spcBef>
                        <a:spcAft>
                          <a:spcPts val="0"/>
                        </a:spcAft>
                        <a:buClr>
                          <a:srgbClr val="38967B"/>
                        </a:buClr>
                        <a:buSzPts val="1400"/>
                        <a:buFont typeface="Cambria"/>
                        <a:buChar char="○"/>
                      </a:pPr>
                      <a:r>
                        <a:rPr lang="es">
                          <a:latin typeface="Cambria"/>
                          <a:ea typeface="Cambria"/>
                          <a:cs typeface="Cambria"/>
                          <a:sym typeface="Cambria"/>
                        </a:rPr>
                        <a:t>la reparación del bien</a:t>
                      </a:r>
                      <a:endParaRPr>
                        <a:latin typeface="Cambria"/>
                        <a:ea typeface="Cambria"/>
                        <a:cs typeface="Cambria"/>
                        <a:sym typeface="Cambria"/>
                      </a:endParaRPr>
                    </a:p>
                    <a:p>
                      <a:pPr marL="914400" marR="72000" lvl="1" indent="-193300" algn="l" rtl="0">
                        <a:lnSpc>
                          <a:spcPct val="115000"/>
                        </a:lnSpc>
                        <a:spcBef>
                          <a:spcPts val="0"/>
                        </a:spcBef>
                        <a:spcAft>
                          <a:spcPts val="0"/>
                        </a:spcAft>
                        <a:buClr>
                          <a:srgbClr val="38967B"/>
                        </a:buClr>
                        <a:buSzPts val="1400"/>
                        <a:buFont typeface="Cambria"/>
                        <a:buChar char="○"/>
                      </a:pPr>
                      <a:r>
                        <a:rPr lang="es">
                          <a:latin typeface="Cambria"/>
                          <a:ea typeface="Cambria"/>
                          <a:cs typeface="Cambria"/>
                          <a:sym typeface="Cambria"/>
                        </a:rPr>
                        <a:t>su sustitución</a:t>
                      </a:r>
                      <a:endParaRPr>
                        <a:latin typeface="Cambria"/>
                        <a:ea typeface="Cambria"/>
                        <a:cs typeface="Cambria"/>
                        <a:sym typeface="Cambria"/>
                      </a:endParaRPr>
                    </a:p>
                    <a:p>
                      <a:pPr marL="914400" marR="72000" lvl="1" indent="-193300" algn="l" rtl="0">
                        <a:lnSpc>
                          <a:spcPct val="115000"/>
                        </a:lnSpc>
                        <a:spcBef>
                          <a:spcPts val="0"/>
                        </a:spcBef>
                        <a:spcAft>
                          <a:spcPts val="0"/>
                        </a:spcAft>
                        <a:buClr>
                          <a:srgbClr val="38967B"/>
                        </a:buClr>
                        <a:buSzPts val="1400"/>
                        <a:buFont typeface="Cambria"/>
                        <a:buChar char="○"/>
                      </a:pPr>
                      <a:r>
                        <a:rPr lang="es">
                          <a:latin typeface="Cambria"/>
                          <a:ea typeface="Cambria"/>
                          <a:cs typeface="Cambria"/>
                          <a:sym typeface="Cambria"/>
                        </a:rPr>
                        <a:t>una rebaja del precio</a:t>
                      </a:r>
                      <a:endParaRPr>
                        <a:latin typeface="Cambria"/>
                        <a:ea typeface="Cambria"/>
                        <a:cs typeface="Cambria"/>
                        <a:sym typeface="Cambria"/>
                      </a:endParaRPr>
                    </a:p>
                    <a:p>
                      <a:pPr marL="914400" marR="72000" lvl="1" indent="-193300" algn="l" rtl="0">
                        <a:lnSpc>
                          <a:spcPct val="115000"/>
                        </a:lnSpc>
                        <a:spcBef>
                          <a:spcPts val="0"/>
                        </a:spcBef>
                        <a:spcAft>
                          <a:spcPts val="0"/>
                        </a:spcAft>
                        <a:buClr>
                          <a:srgbClr val="38967B"/>
                        </a:buClr>
                        <a:buSzPts val="1400"/>
                        <a:buFont typeface="Cambria"/>
                        <a:buChar char="○"/>
                      </a:pPr>
                      <a:r>
                        <a:rPr lang="es">
                          <a:latin typeface="Cambria"/>
                          <a:ea typeface="Cambria"/>
                          <a:cs typeface="Cambria"/>
                          <a:sym typeface="Cambria"/>
                        </a:rPr>
                        <a:t>la devolución del importe</a:t>
                      </a:r>
                      <a:endParaRPr b="1"/>
                    </a:p>
                  </a:txBody>
                  <a:tcPr marL="91425" marR="1314000" marT="270000" marB="126000">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bl>
          </a:graphicData>
        </a:graphic>
      </p:graphicFrame>
      <p:pic>
        <p:nvPicPr>
          <p:cNvPr id="230" name="Google Shape;230;p37"/>
          <p:cNvPicPr preferRelativeResize="0"/>
          <p:nvPr/>
        </p:nvPicPr>
        <p:blipFill>
          <a:blip r:embed="rId3">
            <a:alphaModFix/>
          </a:blip>
          <a:stretch>
            <a:fillRect/>
          </a:stretch>
        </p:blipFill>
        <p:spPr>
          <a:xfrm>
            <a:off x="6956298" y="2032913"/>
            <a:ext cx="1241949" cy="1706524"/>
          </a:xfrm>
          <a:prstGeom prst="rect">
            <a:avLst/>
          </a:prstGeom>
          <a:noFill/>
          <a:ln>
            <a:noFill/>
          </a:ln>
        </p:spPr>
      </p:pic>
      <p:sp>
        <p:nvSpPr>
          <p:cNvPr id="231" name="Google Shape;231;p37"/>
          <p:cNvSpPr/>
          <p:nvPr/>
        </p:nvSpPr>
        <p:spPr>
          <a:xfrm>
            <a:off x="8900" y="0"/>
            <a:ext cx="53937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37"/>
          <p:cNvSpPr txBox="1"/>
          <p:nvPr/>
        </p:nvSpPr>
        <p:spPr>
          <a:xfrm>
            <a:off x="666075" y="109650"/>
            <a:ext cx="4684200" cy="549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2900"/>
              <a:buFont typeface="Arial"/>
              <a:buNone/>
            </a:pPr>
            <a:r>
              <a:rPr lang="es" sz="2900" b="1">
                <a:solidFill>
                  <a:srgbClr val="FFFFFF"/>
                </a:solidFill>
                <a:latin typeface="Franklin Gothic"/>
                <a:ea typeface="Franklin Gothic"/>
                <a:cs typeface="Franklin Gothic"/>
                <a:sym typeface="Franklin Gothic"/>
              </a:rPr>
              <a:t>QUÉ PASA DESPUÉS...</a:t>
            </a:r>
            <a:endParaRPr sz="29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endParaRPr sz="2400" b="1">
              <a:latin typeface="Franklin Gothic"/>
              <a:ea typeface="Franklin Gothic"/>
              <a:cs typeface="Franklin Gothic"/>
              <a:sym typeface="Franklin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8"/>
          <p:cNvSpPr/>
          <p:nvPr/>
        </p:nvSpPr>
        <p:spPr>
          <a:xfrm>
            <a:off x="1359150" y="573125"/>
            <a:ext cx="6425700" cy="7569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38"/>
          <p:cNvSpPr/>
          <p:nvPr/>
        </p:nvSpPr>
        <p:spPr>
          <a:xfrm>
            <a:off x="1359150" y="1330025"/>
            <a:ext cx="6425700" cy="3293400"/>
          </a:xfrm>
          <a:prstGeom prst="rect">
            <a:avLst/>
          </a:prstGeom>
          <a:solidFill>
            <a:srgbClr val="DDE4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38"/>
          <p:cNvSpPr txBox="1"/>
          <p:nvPr/>
        </p:nvSpPr>
        <p:spPr>
          <a:xfrm>
            <a:off x="2780625" y="634775"/>
            <a:ext cx="4242300" cy="579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3000" b="1" i="0" u="none" strike="noStrike" cap="none">
                <a:solidFill>
                  <a:srgbClr val="FFFFFF"/>
                </a:solidFill>
                <a:latin typeface="Franklin Gothic"/>
                <a:ea typeface="Franklin Gothic"/>
                <a:cs typeface="Franklin Gothic"/>
                <a:sym typeface="Franklin Gothic"/>
              </a:rPr>
              <a:t>PARA SABER MÁS...</a:t>
            </a:r>
            <a:endParaRPr sz="3000" b="1" i="0" u="none" strike="noStrike" cap="none">
              <a:solidFill>
                <a:srgbClr val="FFFFFF"/>
              </a:solidFill>
              <a:latin typeface="Franklin Gothic"/>
              <a:ea typeface="Franklin Gothic"/>
              <a:cs typeface="Franklin Gothic"/>
              <a:sym typeface="Franklin Gothic"/>
            </a:endParaRPr>
          </a:p>
        </p:txBody>
      </p:sp>
      <p:sp>
        <p:nvSpPr>
          <p:cNvPr id="240" name="Google Shape;240;p38"/>
          <p:cNvSpPr txBox="1"/>
          <p:nvPr/>
        </p:nvSpPr>
        <p:spPr>
          <a:xfrm>
            <a:off x="1359150" y="1485300"/>
            <a:ext cx="6425700" cy="2759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s" sz="1800">
                <a:latin typeface="Cambria"/>
                <a:ea typeface="Cambria"/>
                <a:cs typeface="Cambria"/>
                <a:sym typeface="Cambria"/>
              </a:rPr>
              <a:t>De la Agencia Española de Protección de Datos</a:t>
            </a:r>
            <a:endParaRPr sz="1800">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r>
              <a:rPr lang="es" sz="1800">
                <a:latin typeface="Cambria"/>
                <a:ea typeface="Cambria"/>
                <a:cs typeface="Cambria"/>
                <a:sym typeface="Cambria"/>
              </a:rPr>
              <a:t> </a:t>
            </a:r>
            <a:r>
              <a:rPr lang="es" sz="1800" u="sng">
                <a:solidFill>
                  <a:schemeClr val="hlink"/>
                </a:solidFill>
                <a:latin typeface="Cambria"/>
                <a:ea typeface="Cambria"/>
                <a:cs typeface="Cambria"/>
                <a:sym typeface="Cambria"/>
                <a:hlinkClick r:id="rId3"/>
              </a:rPr>
              <a:t>Compra segura en internet: guía práctica</a:t>
            </a:r>
            <a:endParaRPr sz="1800" u="sng">
              <a:solidFill>
                <a:srgbClr val="333333"/>
              </a:solidFill>
              <a:latin typeface="Cambria"/>
              <a:ea typeface="Cambria"/>
              <a:cs typeface="Cambria"/>
              <a:sym typeface="Cambria"/>
            </a:endParaRPr>
          </a:p>
          <a:p>
            <a:pPr marL="457200" marR="0" lvl="0" indent="457200" algn="ctr" rtl="0">
              <a:lnSpc>
                <a:spcPct val="100000"/>
              </a:lnSpc>
              <a:spcBef>
                <a:spcPts val="0"/>
              </a:spcBef>
              <a:spcAft>
                <a:spcPts val="0"/>
              </a:spcAft>
              <a:buClr>
                <a:srgbClr val="000000"/>
              </a:buClr>
              <a:buSzPts val="1800"/>
              <a:buFont typeface="Arial"/>
              <a:buNone/>
            </a:pPr>
            <a:endParaRPr sz="1800">
              <a:latin typeface="Cambria"/>
              <a:ea typeface="Cambria"/>
              <a:cs typeface="Cambria"/>
              <a:sym typeface="Cambria"/>
            </a:endParaRPr>
          </a:p>
          <a:p>
            <a:pPr marL="0" lvl="0" indent="0" algn="ctr" rtl="0">
              <a:lnSpc>
                <a:spcPct val="115000"/>
              </a:lnSpc>
              <a:spcBef>
                <a:spcPts val="0"/>
              </a:spcBef>
              <a:spcAft>
                <a:spcPts val="0"/>
              </a:spcAft>
              <a:buClr>
                <a:schemeClr val="dk1"/>
              </a:buClr>
              <a:buSzPts val="1100"/>
              <a:buFont typeface="Arial"/>
              <a:buNone/>
            </a:pPr>
            <a:r>
              <a:rPr lang="es" sz="1800">
                <a:latin typeface="Cambria"/>
                <a:ea typeface="Cambria"/>
                <a:cs typeface="Cambria"/>
                <a:sym typeface="Cambria"/>
              </a:rPr>
              <a:t>Infografía </a:t>
            </a:r>
            <a:r>
              <a:rPr lang="es" sz="1800" u="sng">
                <a:solidFill>
                  <a:schemeClr val="hlink"/>
                </a:solidFill>
                <a:latin typeface="Cambria"/>
                <a:ea typeface="Cambria"/>
                <a:cs typeface="Cambria"/>
                <a:sym typeface="Cambria"/>
                <a:hlinkClick r:id="rId4"/>
              </a:rPr>
              <a:t>Compra segura en Internet: recomendaciones</a:t>
            </a:r>
            <a:endParaRPr/>
          </a:p>
          <a:p>
            <a:pPr marL="0" lvl="0" indent="0" algn="ctr" rtl="0">
              <a:lnSpc>
                <a:spcPct val="115000"/>
              </a:lnSpc>
              <a:spcBef>
                <a:spcPts val="0"/>
              </a:spcBef>
              <a:spcAft>
                <a:spcPts val="0"/>
              </a:spcAft>
              <a:buClr>
                <a:schemeClr val="dk1"/>
              </a:buClr>
              <a:buSzPts val="1100"/>
              <a:buFont typeface="Arial"/>
              <a:buNone/>
            </a:pPr>
            <a:endParaRPr sz="1800">
              <a:solidFill>
                <a:schemeClr val="dk1"/>
              </a:solidFill>
              <a:latin typeface="Cambria"/>
              <a:ea typeface="Cambria"/>
              <a:cs typeface="Cambria"/>
              <a:sym typeface="Cambria"/>
            </a:endParaRPr>
          </a:p>
          <a:p>
            <a:pPr marL="0" lvl="0" indent="0" algn="ctr" rtl="0">
              <a:lnSpc>
                <a:spcPct val="115000"/>
              </a:lnSpc>
              <a:spcBef>
                <a:spcPts val="0"/>
              </a:spcBef>
              <a:spcAft>
                <a:spcPts val="0"/>
              </a:spcAft>
              <a:buClr>
                <a:schemeClr val="dk1"/>
              </a:buClr>
              <a:buSzPts val="1100"/>
              <a:buFont typeface="Arial"/>
              <a:buNone/>
            </a:pPr>
            <a:r>
              <a:rPr lang="es" sz="1800">
                <a:solidFill>
                  <a:schemeClr val="dk1"/>
                </a:solidFill>
                <a:latin typeface="Cambria"/>
                <a:ea typeface="Cambria"/>
                <a:cs typeface="Cambria"/>
                <a:sym typeface="Cambria"/>
              </a:rPr>
              <a:t>De la Oficina de seguridad del Internauta: </a:t>
            </a:r>
            <a:endParaRPr sz="1800">
              <a:solidFill>
                <a:schemeClr val="dk1"/>
              </a:solidFill>
              <a:latin typeface="Cambria"/>
              <a:ea typeface="Cambria"/>
              <a:cs typeface="Cambria"/>
              <a:sym typeface="Cambria"/>
            </a:endParaRPr>
          </a:p>
          <a:p>
            <a:pPr marL="0" lvl="0" indent="0" algn="ctr" rtl="0">
              <a:lnSpc>
                <a:spcPct val="115000"/>
              </a:lnSpc>
              <a:spcBef>
                <a:spcPts val="0"/>
              </a:spcBef>
              <a:spcAft>
                <a:spcPts val="0"/>
              </a:spcAft>
              <a:buClr>
                <a:schemeClr val="dk1"/>
              </a:buClr>
              <a:buSzPts val="1100"/>
              <a:buFont typeface="Arial"/>
              <a:buNone/>
            </a:pPr>
            <a:r>
              <a:rPr lang="es" sz="1800" u="sng">
                <a:solidFill>
                  <a:schemeClr val="hlink"/>
                </a:solidFill>
                <a:latin typeface="Cambria"/>
                <a:ea typeface="Cambria"/>
                <a:cs typeface="Cambria"/>
                <a:sym typeface="Cambria"/>
                <a:hlinkClick r:id="rId5"/>
              </a:rPr>
              <a:t>Compras seguras online</a:t>
            </a:r>
            <a:r>
              <a:rPr lang="es" sz="1800">
                <a:solidFill>
                  <a:schemeClr val="dk1"/>
                </a:solidFill>
                <a:latin typeface="Cambria"/>
                <a:ea typeface="Cambria"/>
                <a:cs typeface="Cambria"/>
                <a:sym typeface="Cambria"/>
              </a:rPr>
              <a:t/>
            </a:r>
            <a:br>
              <a:rPr lang="es" sz="1800">
                <a:solidFill>
                  <a:schemeClr val="dk1"/>
                </a:solidFill>
                <a:latin typeface="Cambria"/>
                <a:ea typeface="Cambria"/>
                <a:cs typeface="Cambria"/>
                <a:sym typeface="Cambria"/>
              </a:rPr>
            </a:br>
            <a:endParaRPr>
              <a:uFill>
                <a:noFill/>
              </a:uFill>
              <a:hlinkClick r:id="rId6"/>
            </a:endParaRPr>
          </a:p>
          <a:p>
            <a:pPr marL="0" marR="0" lvl="0" indent="0" algn="ctr" rtl="0">
              <a:lnSpc>
                <a:spcPct val="100000"/>
              </a:lnSpc>
              <a:spcBef>
                <a:spcPts val="0"/>
              </a:spcBef>
              <a:spcAft>
                <a:spcPts val="0"/>
              </a:spcAft>
              <a:buClr>
                <a:srgbClr val="000000"/>
              </a:buClr>
              <a:buSzPts val="1800"/>
              <a:buFont typeface="Arial"/>
              <a:buNone/>
            </a:pPr>
            <a:endParaRPr sz="1800">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rgbClr val="FFFF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9"/>
          <p:cNvSpPr/>
          <p:nvPr/>
        </p:nvSpPr>
        <p:spPr>
          <a:xfrm>
            <a:off x="2958875" y="0"/>
            <a:ext cx="6185100" cy="5143500"/>
          </a:xfrm>
          <a:prstGeom prst="rect">
            <a:avLst/>
          </a:prstGeom>
          <a:solidFill>
            <a:srgbClr val="A2D6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6" name="Google Shape;246;p39"/>
          <p:cNvPicPr preferRelativeResize="0"/>
          <p:nvPr/>
        </p:nvPicPr>
        <p:blipFill rotWithShape="1">
          <a:blip r:embed="rId3">
            <a:alphaModFix/>
          </a:blip>
          <a:srcRect/>
          <a:stretch/>
        </p:blipFill>
        <p:spPr>
          <a:xfrm>
            <a:off x="37617" y="3163850"/>
            <a:ext cx="2841158" cy="49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bg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endParaRPr lang="es-ES" sz="1200" b="1" dirty="0">
              <a:latin typeface="Arial" panose="020B0604020202020204" pitchFamily="34" charset="0"/>
              <a:cs typeface="Arial" panose="020B0604020202020204" pitchFamily="34" charset="0"/>
            </a:endParaRPr>
          </a:p>
          <a:p>
            <a:pPr algn="ctr">
              <a:lnSpc>
                <a:spcPct val="150000"/>
              </a:lnSpc>
            </a:pPr>
            <a:r>
              <a:rPr lang="es-ES" sz="1200" b="1" dirty="0">
                <a:latin typeface="Arial" panose="020B0604020202020204" pitchFamily="34" charset="0"/>
                <a:cs typeface="Arial" panose="020B0604020202020204" pitchFamily="34" charset="0"/>
              </a:rPr>
              <a:t>DE </a:t>
            </a:r>
            <a:r>
              <a:rPr lang="es-ES" sz="1200" b="1" dirty="0">
                <a:latin typeface="Arial" panose="020B0604020202020204" pitchFamily="34" charset="0"/>
                <a:cs typeface="Arial" panose="020B0604020202020204" pitchFamily="34" charset="0"/>
              </a:rPr>
              <a:t>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4. Seguridad: 4.2. Protección de datos personales e identidad digital: </a:t>
            </a:r>
            <a:br>
              <a:rPr lang="es-ES" sz="1200" dirty="0">
                <a:latin typeface="Arial" panose="020B0604020202020204" pitchFamily="34" charset="0"/>
                <a:cs typeface="Arial" panose="020B0604020202020204" pitchFamily="34" charset="0"/>
              </a:rPr>
            </a:br>
            <a:r>
              <a:rPr lang="es-ES" sz="1200" dirty="0">
                <a:latin typeface="Arial" panose="020B0604020202020204" pitchFamily="34" charset="0"/>
                <a:cs typeface="Arial" panose="020B0604020202020204" pitchFamily="34" charset="0"/>
              </a:rPr>
              <a:t>3. Comprar en Internet</a:t>
            </a:r>
          </a:p>
          <a:p>
            <a:pPr algn="ctr"/>
            <a:endParaRPr lang="es-ES" sz="1200" dirty="0"/>
          </a:p>
          <a:p>
            <a:pPr algn="ctr"/>
            <a:r>
              <a:rPr lang="es-ES" sz="1200" dirty="0"/>
              <a:t> </a:t>
            </a:r>
            <a:endParaRPr lang="es-ES" sz="1200" dirty="0"/>
          </a:p>
          <a:p>
            <a:pPr algn="ctr"/>
            <a:endParaRPr lang="es-ES" sz="1200" dirty="0"/>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1584288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p:nvPr/>
        </p:nvSpPr>
        <p:spPr>
          <a:xfrm>
            <a:off x="0" y="0"/>
            <a:ext cx="2932200" cy="51435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5"/>
          <p:cNvSpPr/>
          <p:nvPr/>
        </p:nvSpPr>
        <p:spPr>
          <a:xfrm>
            <a:off x="2923300" y="1069475"/>
            <a:ext cx="5659200" cy="1149600"/>
          </a:xfrm>
          <a:prstGeom prst="rect">
            <a:avLst/>
          </a:prstGeom>
          <a:solidFill>
            <a:srgbClr val="A2D6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5"/>
          <p:cNvSpPr/>
          <p:nvPr/>
        </p:nvSpPr>
        <p:spPr>
          <a:xfrm>
            <a:off x="175275" y="1069475"/>
            <a:ext cx="2748000" cy="1907100"/>
          </a:xfrm>
          <a:prstGeom prst="rect">
            <a:avLst/>
          </a:prstGeom>
          <a:solidFill>
            <a:srgbClr val="3896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5"/>
          <p:cNvSpPr txBox="1"/>
          <p:nvPr/>
        </p:nvSpPr>
        <p:spPr>
          <a:xfrm>
            <a:off x="2985625" y="1242800"/>
            <a:ext cx="3660300" cy="68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sz="3000" b="1">
                <a:solidFill>
                  <a:srgbClr val="38967B"/>
                </a:solidFill>
                <a:latin typeface="Franklin Gothic"/>
                <a:ea typeface="Franklin Gothic"/>
                <a:cs typeface="Franklin Gothic"/>
                <a:sym typeface="Franklin Gothic"/>
              </a:rPr>
              <a:t>Comprar en Internet</a:t>
            </a:r>
            <a:endParaRPr sz="3000" b="1" i="0" u="none" strike="noStrike" cap="none">
              <a:solidFill>
                <a:srgbClr val="38967B"/>
              </a:solidFill>
              <a:latin typeface="Franklin Gothic"/>
              <a:ea typeface="Franklin Gothic"/>
              <a:cs typeface="Franklin Gothic"/>
              <a:sym typeface="Franklin Gothic"/>
            </a:endParaRPr>
          </a:p>
        </p:txBody>
      </p:sp>
      <p:sp>
        <p:nvSpPr>
          <p:cNvPr id="103" name="Google Shape;103;p25"/>
          <p:cNvSpPr txBox="1"/>
          <p:nvPr/>
        </p:nvSpPr>
        <p:spPr>
          <a:xfrm>
            <a:off x="152625" y="1069475"/>
            <a:ext cx="2793300" cy="1343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sz="1800" b="1">
                <a:solidFill>
                  <a:srgbClr val="F3F3F3"/>
                </a:solidFill>
                <a:latin typeface="Cambria"/>
                <a:ea typeface="Cambria"/>
                <a:cs typeface="Cambria"/>
                <a:sym typeface="Cambria"/>
              </a:rPr>
              <a:t>Protección de datos personales e identidad digital</a:t>
            </a:r>
            <a:br>
              <a:rPr lang="es" sz="1800" b="1">
                <a:solidFill>
                  <a:srgbClr val="F3F3F3"/>
                </a:solidFill>
                <a:latin typeface="Cambria"/>
                <a:ea typeface="Cambria"/>
                <a:cs typeface="Cambria"/>
                <a:sym typeface="Cambria"/>
              </a:rPr>
            </a:br>
            <a:endParaRPr sz="1800" i="0" u="none" strike="noStrike" cap="none">
              <a:solidFill>
                <a:srgbClr val="F3F3F3"/>
              </a:solidFill>
              <a:latin typeface="Cambria"/>
              <a:ea typeface="Cambria"/>
              <a:cs typeface="Cambria"/>
              <a:sym typeface="Cambria"/>
            </a:endParaRPr>
          </a:p>
        </p:txBody>
      </p:sp>
      <p:sp>
        <p:nvSpPr>
          <p:cNvPr id="104" name="Google Shape;104;p25"/>
          <p:cNvSpPr txBox="1"/>
          <p:nvPr/>
        </p:nvSpPr>
        <p:spPr>
          <a:xfrm>
            <a:off x="3154950" y="2682600"/>
            <a:ext cx="2268900" cy="40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5" name="Google Shape;105;p25"/>
          <p:cNvPicPr preferRelativeResize="0"/>
          <p:nvPr/>
        </p:nvPicPr>
        <p:blipFill rotWithShape="1">
          <a:blip r:embed="rId3">
            <a:alphaModFix/>
          </a:blip>
          <a:srcRect/>
          <a:stretch/>
        </p:blipFill>
        <p:spPr>
          <a:xfrm>
            <a:off x="5759450" y="4253850"/>
            <a:ext cx="3090575" cy="54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6"/>
          <p:cNvSpPr/>
          <p:nvPr/>
        </p:nvSpPr>
        <p:spPr>
          <a:xfrm>
            <a:off x="8900" y="0"/>
            <a:ext cx="40194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26"/>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rgbClr val="FFFFFF"/>
                </a:solidFill>
                <a:latin typeface="Franklin Gothic"/>
                <a:ea typeface="Franklin Gothic"/>
                <a:cs typeface="Franklin Gothic"/>
                <a:sym typeface="Franklin Gothic"/>
              </a:rPr>
              <a:t>OBJETIVOS</a:t>
            </a:r>
            <a:endParaRPr sz="2900" b="1" i="0" u="none" strike="noStrike" cap="none">
              <a:solidFill>
                <a:srgbClr val="FFFFFF"/>
              </a:solidFill>
              <a:latin typeface="Franklin Gothic"/>
              <a:ea typeface="Franklin Gothic"/>
              <a:cs typeface="Franklin Gothic"/>
              <a:sym typeface="Franklin Gothic"/>
            </a:endParaRPr>
          </a:p>
        </p:txBody>
      </p:sp>
      <p:sp>
        <p:nvSpPr>
          <p:cNvPr id="112" name="Google Shape;112;p26"/>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s" sz="2000" b="0" i="0" u="none" strike="noStrike" cap="none">
                <a:solidFill>
                  <a:srgbClr val="000000"/>
                </a:solidFill>
                <a:latin typeface="Cambria"/>
                <a:ea typeface="Cambria"/>
                <a:cs typeface="Cambria"/>
                <a:sym typeface="Cambria"/>
              </a:rPr>
              <a:t>Al finalizar esta actividad tienes que ser capaz de:</a:t>
            </a:r>
            <a:endParaRPr sz="2000" b="0" i="0" u="none" strike="noStrike" cap="none">
              <a:solidFill>
                <a:srgbClr val="000000"/>
              </a:solidFill>
              <a:latin typeface="Cambria"/>
              <a:ea typeface="Cambria"/>
              <a:cs typeface="Cambria"/>
              <a:sym typeface="Cambria"/>
            </a:endParaRPr>
          </a:p>
        </p:txBody>
      </p:sp>
      <p:sp>
        <p:nvSpPr>
          <p:cNvPr id="113" name="Google Shape;113;p26"/>
          <p:cNvSpPr txBox="1"/>
          <p:nvPr/>
        </p:nvSpPr>
        <p:spPr>
          <a:xfrm>
            <a:off x="3103475" y="2254600"/>
            <a:ext cx="5370900" cy="2000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 sz="1800">
                <a:latin typeface="Franklin Gothic"/>
                <a:ea typeface="Franklin Gothic"/>
                <a:cs typeface="Franklin Gothic"/>
                <a:sym typeface="Franklin Gothic"/>
              </a:rPr>
              <a:t>Reconocer y c</a:t>
            </a:r>
            <a:r>
              <a:rPr lang="es" sz="1800">
                <a:solidFill>
                  <a:schemeClr val="dk1"/>
                </a:solidFill>
                <a:latin typeface="Franklin Gothic"/>
                <a:ea typeface="Franklin Gothic"/>
                <a:cs typeface="Franklin Gothic"/>
                <a:sym typeface="Franklin Gothic"/>
              </a:rPr>
              <a:t>ontrolar los </a:t>
            </a:r>
            <a:r>
              <a:rPr lang="es" sz="1800" b="1">
                <a:solidFill>
                  <a:schemeClr val="dk1"/>
                </a:solidFill>
                <a:latin typeface="Franklin Gothic"/>
                <a:ea typeface="Franklin Gothic"/>
                <a:cs typeface="Franklin Gothic"/>
                <a:sym typeface="Franklin Gothic"/>
              </a:rPr>
              <a:t>riesgos de comprar en internet.</a:t>
            </a:r>
            <a:endParaRPr sz="1800" b="1">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7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800"/>
              <a:buFont typeface="Arial"/>
              <a:buNone/>
            </a:pPr>
            <a:r>
              <a:rPr lang="es" sz="1800">
                <a:solidFill>
                  <a:schemeClr val="dk1"/>
                </a:solidFill>
                <a:latin typeface="Franklin Gothic"/>
                <a:ea typeface="Franklin Gothic"/>
                <a:cs typeface="Franklin Gothic"/>
                <a:sym typeface="Franklin Gothic"/>
              </a:rPr>
              <a:t>Saber cómo </a:t>
            </a:r>
            <a:r>
              <a:rPr lang="es" sz="1800" b="1">
                <a:solidFill>
                  <a:schemeClr val="dk1"/>
                </a:solidFill>
                <a:latin typeface="Franklin Gothic"/>
                <a:ea typeface="Franklin Gothic"/>
                <a:cs typeface="Franklin Gothic"/>
                <a:sym typeface="Franklin Gothic"/>
              </a:rPr>
              <a:t>comprar de forma segura en internet.</a:t>
            </a:r>
            <a:endParaRPr sz="1800">
              <a:solidFill>
                <a:schemeClr val="dk1"/>
              </a:solidFill>
              <a:latin typeface="Franklin Gothic"/>
              <a:ea typeface="Franklin Gothic"/>
              <a:cs typeface="Franklin Gothic"/>
              <a:sym typeface="Franklin Gothic"/>
            </a:endParaRPr>
          </a:p>
        </p:txBody>
      </p:sp>
      <p:pic>
        <p:nvPicPr>
          <p:cNvPr id="114" name="Google Shape;114;p26"/>
          <p:cNvPicPr preferRelativeResize="0"/>
          <p:nvPr/>
        </p:nvPicPr>
        <p:blipFill>
          <a:blip r:embed="rId3">
            <a:alphaModFix/>
          </a:blip>
          <a:stretch>
            <a:fillRect/>
          </a:stretch>
        </p:blipFill>
        <p:spPr>
          <a:xfrm>
            <a:off x="304800" y="2449549"/>
            <a:ext cx="2798675" cy="174063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7"/>
          <p:cNvSpPr/>
          <p:nvPr/>
        </p:nvSpPr>
        <p:spPr>
          <a:xfrm>
            <a:off x="1621600" y="1658450"/>
            <a:ext cx="5080500" cy="2767200"/>
          </a:xfrm>
          <a:prstGeom prst="rect">
            <a:avLst/>
          </a:prstGeom>
          <a:solidFill>
            <a:srgbClr val="54457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27"/>
          <p:cNvSpPr/>
          <p:nvPr/>
        </p:nvSpPr>
        <p:spPr>
          <a:xfrm>
            <a:off x="0" y="764675"/>
            <a:ext cx="3761100" cy="4992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14656"/>
              </a:solidFill>
              <a:latin typeface="Arial"/>
              <a:ea typeface="Arial"/>
              <a:cs typeface="Arial"/>
              <a:sym typeface="Arial"/>
            </a:endParaRPr>
          </a:p>
        </p:txBody>
      </p:sp>
      <p:sp>
        <p:nvSpPr>
          <p:cNvPr id="121" name="Google Shape;121;p27"/>
          <p:cNvSpPr txBox="1"/>
          <p:nvPr/>
        </p:nvSpPr>
        <p:spPr>
          <a:xfrm>
            <a:off x="1644750" y="768675"/>
            <a:ext cx="2121000" cy="4191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s" sz="2400" b="1" i="0" u="none" strike="noStrike" cap="none">
                <a:solidFill>
                  <a:srgbClr val="F2F2F2"/>
                </a:solidFill>
                <a:latin typeface="Franklin Gothic"/>
                <a:ea typeface="Franklin Gothic"/>
                <a:cs typeface="Franklin Gothic"/>
                <a:sym typeface="Franklin Gothic"/>
              </a:rPr>
              <a:t>SUMARIO</a:t>
            </a:r>
            <a:endParaRPr sz="2400" b="1" i="0" u="none" strike="noStrike" cap="none">
              <a:solidFill>
                <a:srgbClr val="F2F2F2"/>
              </a:solidFill>
              <a:latin typeface="Franklin Gothic"/>
              <a:ea typeface="Franklin Gothic"/>
              <a:cs typeface="Franklin Gothic"/>
              <a:sym typeface="Franklin Gothic"/>
            </a:endParaRPr>
          </a:p>
        </p:txBody>
      </p:sp>
      <p:sp>
        <p:nvSpPr>
          <p:cNvPr id="122" name="Google Shape;122;p27"/>
          <p:cNvSpPr txBox="1"/>
          <p:nvPr/>
        </p:nvSpPr>
        <p:spPr>
          <a:xfrm>
            <a:off x="1904100" y="1839800"/>
            <a:ext cx="4089600" cy="22608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00000"/>
              </a:lnSpc>
              <a:spcBef>
                <a:spcPts val="1000"/>
              </a:spcBef>
              <a:spcAft>
                <a:spcPts val="0"/>
              </a:spcAft>
              <a:buClr>
                <a:srgbClr val="38967B"/>
              </a:buClr>
              <a:buSzPts val="2400"/>
              <a:buFont typeface="Franklin Gothic"/>
              <a:buChar char="●"/>
            </a:pPr>
            <a:r>
              <a:rPr lang="es" sz="1800">
                <a:solidFill>
                  <a:srgbClr val="FFFFFF"/>
                </a:solidFill>
                <a:latin typeface="Franklin Gothic"/>
                <a:ea typeface="Franklin Gothic"/>
                <a:cs typeface="Franklin Gothic"/>
                <a:sym typeface="Franklin Gothic"/>
              </a:rPr>
              <a:t>Primeros pasos: consejos útiles </a:t>
            </a:r>
            <a:endParaRPr sz="1800">
              <a:solidFill>
                <a:srgbClr val="FFFFFF"/>
              </a:solidFill>
              <a:latin typeface="Franklin Gothic"/>
              <a:ea typeface="Franklin Gothic"/>
              <a:cs typeface="Franklin Gothic"/>
              <a:sym typeface="Franklin Gothic"/>
            </a:endParaRPr>
          </a:p>
          <a:p>
            <a:pPr marL="457200" lvl="0" indent="-381000" algn="l" rtl="0">
              <a:spcBef>
                <a:spcPts val="1000"/>
              </a:spcBef>
              <a:spcAft>
                <a:spcPts val="0"/>
              </a:spcAft>
              <a:buClr>
                <a:srgbClr val="38967B"/>
              </a:buClr>
              <a:buSzPts val="2400"/>
              <a:buFont typeface="Franklin Gothic"/>
              <a:buChar char="●"/>
            </a:pPr>
            <a:r>
              <a:rPr lang="es" sz="1800">
                <a:solidFill>
                  <a:srgbClr val="FFFFFF"/>
                </a:solidFill>
                <a:latin typeface="Franklin Gothic"/>
                <a:ea typeface="Franklin Gothic"/>
                <a:cs typeface="Franklin Gothic"/>
                <a:sym typeface="Franklin Gothic"/>
              </a:rPr>
              <a:t>Durante la compra</a:t>
            </a:r>
            <a:endParaRPr sz="1800">
              <a:solidFill>
                <a:srgbClr val="FFFFFF"/>
              </a:solidFill>
              <a:latin typeface="Franklin Gothic"/>
              <a:ea typeface="Franklin Gothic"/>
              <a:cs typeface="Franklin Gothic"/>
              <a:sym typeface="Franklin Gothic"/>
            </a:endParaRPr>
          </a:p>
          <a:p>
            <a:pPr marL="457200" lvl="0" indent="-381000" algn="l" rtl="0">
              <a:spcBef>
                <a:spcPts val="1000"/>
              </a:spcBef>
              <a:spcAft>
                <a:spcPts val="0"/>
              </a:spcAft>
              <a:buClr>
                <a:srgbClr val="38967B"/>
              </a:buClr>
              <a:buSzPts val="2400"/>
              <a:buFont typeface="Franklin Gothic"/>
              <a:buChar char="●"/>
            </a:pPr>
            <a:r>
              <a:rPr lang="es" sz="1800">
                <a:solidFill>
                  <a:srgbClr val="FFFFFF"/>
                </a:solidFill>
                <a:latin typeface="Franklin Gothic"/>
                <a:ea typeface="Franklin Gothic"/>
                <a:cs typeface="Franklin Gothic"/>
                <a:sym typeface="Franklin Gothic"/>
              </a:rPr>
              <a:t>Qué pasa después</a:t>
            </a:r>
            <a:endParaRPr sz="1800">
              <a:solidFill>
                <a:srgbClr val="FFFFFF"/>
              </a:solidFill>
              <a:latin typeface="Franklin Gothic"/>
              <a:ea typeface="Franklin Gothic"/>
              <a:cs typeface="Franklin Gothic"/>
              <a:sym typeface="Franklin Gothic"/>
            </a:endParaRPr>
          </a:p>
          <a:p>
            <a:pPr marL="457200" lvl="0" indent="-381000" algn="l" rtl="0">
              <a:spcBef>
                <a:spcPts val="1000"/>
              </a:spcBef>
              <a:spcAft>
                <a:spcPts val="0"/>
              </a:spcAft>
              <a:buClr>
                <a:srgbClr val="38967B"/>
              </a:buClr>
              <a:buSzPts val="2400"/>
              <a:buFont typeface="Franklin Gothic"/>
              <a:buChar char="●"/>
            </a:pPr>
            <a:r>
              <a:rPr lang="es" sz="1800">
                <a:solidFill>
                  <a:srgbClr val="FFFFFF"/>
                </a:solidFill>
                <a:latin typeface="Franklin Gothic"/>
                <a:ea typeface="Franklin Gothic"/>
                <a:cs typeface="Franklin Gothic"/>
                <a:sym typeface="Franklin Gothic"/>
              </a:rPr>
              <a:t>Para saber más… </a:t>
            </a:r>
            <a:endParaRPr sz="1800">
              <a:solidFill>
                <a:srgbClr val="FFFFFF"/>
              </a:solidFill>
              <a:latin typeface="Franklin Gothic"/>
              <a:ea typeface="Franklin Gothic"/>
              <a:cs typeface="Franklin Gothic"/>
              <a:sym typeface="Franklin Gothic"/>
            </a:endParaRPr>
          </a:p>
          <a:p>
            <a:pPr marL="45720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457200" marR="0" lvl="0" indent="0" algn="l" rtl="0">
              <a:lnSpc>
                <a:spcPct val="100000"/>
              </a:lnSpc>
              <a:spcBef>
                <a:spcPts val="1000"/>
              </a:spcBef>
              <a:spcAft>
                <a:spcPts val="0"/>
              </a:spcAft>
              <a:buNone/>
            </a:pPr>
            <a:endParaRPr sz="1800">
              <a:solidFill>
                <a:schemeClr val="dk1"/>
              </a:solidFill>
              <a:latin typeface="Franklin Gothic"/>
              <a:ea typeface="Franklin Gothic"/>
              <a:cs typeface="Franklin Gothic"/>
              <a:sym typeface="Franklin Gothic"/>
            </a:endParaRPr>
          </a:p>
          <a:p>
            <a:pPr marL="457200" marR="0" lvl="0" indent="0" algn="l" rtl="0">
              <a:lnSpc>
                <a:spcPct val="100000"/>
              </a:lnSpc>
              <a:spcBef>
                <a:spcPts val="1000"/>
              </a:spcBef>
              <a:spcAft>
                <a:spcPts val="0"/>
              </a:spcAft>
              <a:buNone/>
            </a:pPr>
            <a:endParaRPr sz="1800" i="0" u="none" strike="noStrike" cap="none">
              <a:solidFill>
                <a:srgbClr val="000000"/>
              </a:solidFill>
              <a:latin typeface="Franklin Gothic"/>
              <a:ea typeface="Franklin Gothic"/>
              <a:cs typeface="Franklin Gothic"/>
              <a:sym typeface="Franklin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graphicFrame>
        <p:nvGraphicFramePr>
          <p:cNvPr id="127" name="Google Shape;127;p28"/>
          <p:cNvGraphicFramePr/>
          <p:nvPr/>
        </p:nvGraphicFramePr>
        <p:xfrm>
          <a:off x="603888" y="1400525"/>
          <a:ext cx="5356050" cy="2380935"/>
        </p:xfrm>
        <a:graphic>
          <a:graphicData uri="http://schemas.openxmlformats.org/drawingml/2006/table">
            <a:tbl>
              <a:tblPr>
                <a:noFill/>
                <a:tableStyleId>{4FF42B9D-0394-4590-AB45-AF5AF991E198}</a:tableStyleId>
              </a:tblPr>
              <a:tblGrid>
                <a:gridCol w="5356050">
                  <a:extLst>
                    <a:ext uri="{9D8B030D-6E8A-4147-A177-3AD203B41FA5}">
                      <a16:colId xmlns:a16="http://schemas.microsoft.com/office/drawing/2014/main" val="20000"/>
                    </a:ext>
                  </a:extLst>
                </a:gridCol>
              </a:tblGrid>
              <a:tr h="380725">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¿Te has preguntado alguna vez…?</a:t>
                      </a:r>
                      <a:r>
                        <a:rPr lang="es" sz="2400" b="1" u="none" strike="noStrike" cap="none">
                          <a:solidFill>
                            <a:srgbClr val="FFFFFF"/>
                          </a:solidFill>
                          <a:latin typeface="Franklin Gothic"/>
                          <a:ea typeface="Franklin Gothic"/>
                          <a:cs typeface="Franklin Gothic"/>
                          <a:sym typeface="Franklin Gothic"/>
                        </a:rPr>
                        <a:t> </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1832325">
                <a:tc>
                  <a:txBody>
                    <a:bodyPr/>
                    <a:lstStyle/>
                    <a:p>
                      <a:pPr marL="0" marR="0" lvl="0" indent="0" algn="l" rtl="0">
                        <a:lnSpc>
                          <a:spcPct val="100000"/>
                        </a:lnSpc>
                        <a:spcBef>
                          <a:spcPts val="0"/>
                        </a:spcBef>
                        <a:spcAft>
                          <a:spcPts val="0"/>
                        </a:spcAft>
                        <a:buClr>
                          <a:srgbClr val="000000"/>
                        </a:buClr>
                        <a:buSzPts val="1400"/>
                        <a:buFont typeface="Arial"/>
                        <a:buNone/>
                      </a:pPr>
                      <a:endParaRPr>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chemeClr val="dk1"/>
                        </a:buClr>
                        <a:buSzPts val="1400"/>
                        <a:buFont typeface="Cambria"/>
                        <a:buChar char="●"/>
                      </a:pPr>
                      <a:r>
                        <a:rPr lang="es">
                          <a:solidFill>
                            <a:schemeClr val="dk1"/>
                          </a:solidFill>
                          <a:latin typeface="Cambria"/>
                          <a:ea typeface="Cambria"/>
                          <a:cs typeface="Cambria"/>
                          <a:sym typeface="Cambria"/>
                        </a:rPr>
                        <a:t>¿Tiene riesgos comprar en internet?</a:t>
                      </a:r>
                      <a:endParaRPr>
                        <a:solidFill>
                          <a:schemeClr val="dk1"/>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400"/>
                        <a:buFont typeface="Arial"/>
                        <a:buNone/>
                      </a:pPr>
                      <a:endParaRPr>
                        <a:latin typeface="Cambria"/>
                        <a:ea typeface="Cambria"/>
                        <a:cs typeface="Cambria"/>
                        <a:sym typeface="Cambria"/>
                      </a:endParaRPr>
                    </a:p>
                    <a:p>
                      <a:pPr marL="457200" marR="0" lvl="0" indent="-317500" algn="l" rtl="0">
                        <a:lnSpc>
                          <a:spcPct val="100000"/>
                        </a:lnSpc>
                        <a:spcBef>
                          <a:spcPts val="0"/>
                        </a:spcBef>
                        <a:spcAft>
                          <a:spcPts val="0"/>
                        </a:spcAft>
                        <a:buClr>
                          <a:schemeClr val="dk1"/>
                        </a:buClr>
                        <a:buSzPts val="1400"/>
                        <a:buFont typeface="Cambria"/>
                        <a:buChar char="●"/>
                      </a:pPr>
                      <a:r>
                        <a:rPr lang="es">
                          <a:solidFill>
                            <a:schemeClr val="dk1"/>
                          </a:solidFill>
                          <a:latin typeface="Cambria"/>
                          <a:ea typeface="Cambria"/>
                          <a:cs typeface="Cambria"/>
                          <a:sym typeface="Cambria"/>
                        </a:rPr>
                        <a:t>¿Cómo puedes evitar que te estafen? </a:t>
                      </a:r>
                      <a:endParaRPr>
                        <a:solidFill>
                          <a:schemeClr val="dk1"/>
                        </a:solidFill>
                        <a:latin typeface="Cambria"/>
                        <a:ea typeface="Cambria"/>
                        <a:cs typeface="Cambria"/>
                        <a:sym typeface="Cambria"/>
                      </a:endParaRPr>
                    </a:p>
                    <a:p>
                      <a:pPr marL="0" lvl="0" indent="0" algn="l" rtl="0">
                        <a:spcBef>
                          <a:spcPts val="0"/>
                        </a:spcBef>
                        <a:spcAft>
                          <a:spcPts val="0"/>
                        </a:spcAft>
                        <a:buNone/>
                      </a:pPr>
                      <a:endParaRPr>
                        <a:solidFill>
                          <a:schemeClr val="dk1"/>
                        </a:solidFill>
                        <a:latin typeface="Cambria"/>
                        <a:ea typeface="Cambria"/>
                        <a:cs typeface="Cambria"/>
                        <a:sym typeface="Cambria"/>
                      </a:endParaRPr>
                    </a:p>
                    <a:p>
                      <a:pPr marL="457200" lvl="0" indent="-317500" algn="l" rtl="0">
                        <a:spcBef>
                          <a:spcPts val="0"/>
                        </a:spcBef>
                        <a:spcAft>
                          <a:spcPts val="0"/>
                        </a:spcAft>
                        <a:buClr>
                          <a:schemeClr val="dk1"/>
                        </a:buClr>
                        <a:buSzPts val="1400"/>
                        <a:buFont typeface="Cambria"/>
                        <a:buChar char="●"/>
                      </a:pPr>
                      <a:r>
                        <a:rPr lang="es">
                          <a:solidFill>
                            <a:schemeClr val="dk1"/>
                          </a:solidFill>
                          <a:latin typeface="Cambria"/>
                          <a:ea typeface="Cambria"/>
                          <a:cs typeface="Cambria"/>
                          <a:sym typeface="Cambria"/>
                        </a:rPr>
                        <a:t>¿Qué derechos tienes como comprador? </a:t>
                      </a:r>
                      <a:endParaRPr>
                        <a:solidFill>
                          <a:schemeClr val="dk1"/>
                        </a:solidFill>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pic>
        <p:nvPicPr>
          <p:cNvPr id="128" name="Google Shape;128;p28"/>
          <p:cNvPicPr preferRelativeResize="0"/>
          <p:nvPr/>
        </p:nvPicPr>
        <p:blipFill rotWithShape="1">
          <a:blip r:embed="rId3">
            <a:alphaModFix/>
          </a:blip>
          <a:srcRect/>
          <a:stretch/>
        </p:blipFill>
        <p:spPr>
          <a:xfrm>
            <a:off x="5959950" y="1545225"/>
            <a:ext cx="3184050" cy="2253175"/>
          </a:xfrm>
          <a:prstGeom prst="rect">
            <a:avLst/>
          </a:prstGeom>
          <a:noFill/>
          <a:ln>
            <a:noFill/>
          </a:ln>
        </p:spPr>
      </p:pic>
      <p:sp>
        <p:nvSpPr>
          <p:cNvPr id="129" name="Google Shape;129;p28"/>
          <p:cNvSpPr/>
          <p:nvPr/>
        </p:nvSpPr>
        <p:spPr>
          <a:xfrm>
            <a:off x="0" y="0"/>
            <a:ext cx="51690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28"/>
          <p:cNvSpPr txBox="1"/>
          <p:nvPr/>
        </p:nvSpPr>
        <p:spPr>
          <a:xfrm>
            <a:off x="754850" y="102000"/>
            <a:ext cx="4358700" cy="9141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chemeClr val="lt1"/>
                </a:solidFill>
                <a:latin typeface="Franklin Gothic"/>
                <a:ea typeface="Franklin Gothic"/>
                <a:cs typeface="Franklin Gothic"/>
                <a:sym typeface="Franklin Gothic"/>
              </a:rPr>
              <a:t>COMPRAR POR INTERNET</a:t>
            </a:r>
            <a:endParaRPr sz="2900" b="1" i="0" u="none" strike="noStrike" cap="none">
              <a:solidFill>
                <a:srgbClr val="F3F3F3"/>
              </a:solidFill>
              <a:latin typeface="Franklin Gothic"/>
              <a:ea typeface="Franklin Gothic"/>
              <a:cs typeface="Franklin Gothic"/>
              <a:sym typeface="Franklin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aphicFrame>
        <p:nvGraphicFramePr>
          <p:cNvPr id="135" name="Google Shape;135;p29"/>
          <p:cNvGraphicFramePr/>
          <p:nvPr/>
        </p:nvGraphicFramePr>
        <p:xfrm>
          <a:off x="190838" y="1326900"/>
          <a:ext cx="8762325" cy="3622575"/>
        </p:xfrm>
        <a:graphic>
          <a:graphicData uri="http://schemas.openxmlformats.org/drawingml/2006/table">
            <a:tbl>
              <a:tblPr>
                <a:noFill/>
                <a:tableStyleId>{4FF42B9D-0394-4590-AB45-AF5AF991E198}</a:tableStyleId>
              </a:tblPr>
              <a:tblGrid>
                <a:gridCol w="8762325">
                  <a:extLst>
                    <a:ext uri="{9D8B030D-6E8A-4147-A177-3AD203B41FA5}">
                      <a16:colId xmlns:a16="http://schemas.microsoft.com/office/drawing/2014/main" val="20000"/>
                    </a:ext>
                  </a:extLst>
                </a:gridCol>
              </a:tblGrid>
              <a:tr h="3622575">
                <a:tc>
                  <a:txBody>
                    <a:bodyPr/>
                    <a:lstStyle/>
                    <a:p>
                      <a:pPr marL="457200" lvl="0" indent="-342900" algn="l" rtl="0">
                        <a:spcBef>
                          <a:spcPts val="0"/>
                        </a:spcBef>
                        <a:spcAft>
                          <a:spcPts val="0"/>
                        </a:spcAft>
                        <a:buClr>
                          <a:srgbClr val="38967B"/>
                        </a:buClr>
                        <a:buSzPts val="1800"/>
                        <a:buFont typeface="Cambria"/>
                        <a:buChar char="✓"/>
                      </a:pPr>
                      <a:r>
                        <a:rPr lang="es" b="1">
                          <a:solidFill>
                            <a:schemeClr val="dk1"/>
                          </a:solidFill>
                          <a:latin typeface="Cambria"/>
                          <a:ea typeface="Cambria"/>
                          <a:cs typeface="Cambria"/>
                          <a:sym typeface="Cambria"/>
                        </a:rPr>
                        <a:t>Antes de comprar</a:t>
                      </a:r>
                      <a:r>
                        <a:rPr lang="es">
                          <a:solidFill>
                            <a:schemeClr val="dk1"/>
                          </a:solidFill>
                          <a:latin typeface="Cambria"/>
                          <a:ea typeface="Cambria"/>
                          <a:cs typeface="Cambria"/>
                          <a:sym typeface="Cambria"/>
                        </a:rPr>
                        <a:t> en internet debes asegurarte de que el dispositivo que uses esté bien configurado y protegido contra virus para evitar que el intercambio de datos se vea afectado.</a:t>
                      </a:r>
                      <a:endParaRPr>
                        <a:latin typeface="Cambria"/>
                        <a:ea typeface="Cambria"/>
                        <a:cs typeface="Cambria"/>
                        <a:sym typeface="Cambria"/>
                      </a:endParaRPr>
                    </a:p>
                    <a:p>
                      <a:pPr marL="457200" marR="72000" lvl="0" indent="-342900" algn="l" rtl="0">
                        <a:spcBef>
                          <a:spcPts val="0"/>
                        </a:spcBef>
                        <a:spcAft>
                          <a:spcPts val="0"/>
                        </a:spcAft>
                        <a:buClr>
                          <a:srgbClr val="38967B"/>
                        </a:buClr>
                        <a:buSzPts val="1800"/>
                        <a:buFont typeface="Cambria"/>
                        <a:buChar char="✓"/>
                      </a:pPr>
                      <a:r>
                        <a:rPr lang="es">
                          <a:latin typeface="Cambria"/>
                          <a:ea typeface="Cambria"/>
                          <a:cs typeface="Cambria"/>
                          <a:sym typeface="Cambria"/>
                        </a:rPr>
                        <a:t>Utiliza páginas oficiales, de confianza o con reputación y prestigio contrastado para  evitar la compra en tiendas falsas.</a:t>
                      </a:r>
                      <a:endParaRPr>
                        <a:latin typeface="Cambria"/>
                        <a:ea typeface="Cambria"/>
                        <a:cs typeface="Cambria"/>
                        <a:sym typeface="Cambria"/>
                      </a:endParaRPr>
                    </a:p>
                    <a:p>
                      <a:pPr marL="457200" marR="72000" lvl="0" indent="-342900" algn="l" rtl="0">
                        <a:spcBef>
                          <a:spcPts val="1500"/>
                        </a:spcBef>
                        <a:spcAft>
                          <a:spcPts val="1000"/>
                        </a:spcAft>
                        <a:buClr>
                          <a:srgbClr val="38967B"/>
                        </a:buClr>
                        <a:buSzPts val="1800"/>
                        <a:buFont typeface="Cambria"/>
                        <a:buChar char="✓"/>
                      </a:pPr>
                      <a:r>
                        <a:rPr lang="es">
                          <a:latin typeface="Cambria"/>
                          <a:ea typeface="Cambria"/>
                          <a:cs typeface="Cambria"/>
                          <a:sym typeface="Cambria"/>
                        </a:rPr>
                        <a:t>Para garantizar que la información no sea interceptada por terceros, es importante que te asegures de que compras en una web con conexión segura. Para ello debes fijarte si en la barra de dirección aparece el protocolo https y un candado. Si pinchas sobre el candado verás la información sobre el certificado digital, pudiendo ver detalles que te permiten confirmar su autenticidad, como por ejemplo la fecha de validez.</a:t>
                      </a:r>
                      <a:endParaRPr>
                        <a:latin typeface="Cambria"/>
                        <a:ea typeface="Cambria"/>
                        <a:cs typeface="Cambria"/>
                        <a:sym typeface="Cambria"/>
                      </a:endParaRPr>
                    </a:p>
                  </a:txBody>
                  <a:tcPr marL="91425" marR="2250000" marT="198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bl>
          </a:graphicData>
        </a:graphic>
      </p:graphicFrame>
      <p:sp>
        <p:nvSpPr>
          <p:cNvPr id="136" name="Google Shape;136;p29"/>
          <p:cNvSpPr/>
          <p:nvPr/>
        </p:nvSpPr>
        <p:spPr>
          <a:xfrm>
            <a:off x="8193072" y="4598600"/>
            <a:ext cx="94500" cy="100500"/>
          </a:xfrm>
          <a:prstGeom prst="ellipse">
            <a:avLst/>
          </a:prstGeom>
          <a:solidFill>
            <a:srgbClr val="000000"/>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37" name="Google Shape;137;p29"/>
          <p:cNvSpPr/>
          <p:nvPr/>
        </p:nvSpPr>
        <p:spPr>
          <a:xfrm>
            <a:off x="8064875" y="4598600"/>
            <a:ext cx="94500" cy="100500"/>
          </a:xfrm>
          <a:prstGeom prst="ellipse">
            <a:avLst/>
          </a:prstGeom>
          <a:solidFill>
            <a:srgbClr val="000000"/>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38" name="Google Shape;138;p29"/>
          <p:cNvSpPr/>
          <p:nvPr/>
        </p:nvSpPr>
        <p:spPr>
          <a:xfrm>
            <a:off x="8325557" y="4598600"/>
            <a:ext cx="94500" cy="100500"/>
          </a:xfrm>
          <a:prstGeom prst="ellipse">
            <a:avLst/>
          </a:prstGeom>
          <a:solidFill>
            <a:srgbClr val="000000"/>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39" name="Google Shape;139;p29"/>
          <p:cNvSpPr/>
          <p:nvPr/>
        </p:nvSpPr>
        <p:spPr>
          <a:xfrm>
            <a:off x="8900" y="0"/>
            <a:ext cx="69330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29"/>
          <p:cNvSpPr txBox="1"/>
          <p:nvPr/>
        </p:nvSpPr>
        <p:spPr>
          <a:xfrm>
            <a:off x="377425" y="185850"/>
            <a:ext cx="6468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chemeClr val="lt1"/>
                </a:solidFill>
                <a:latin typeface="Franklin Gothic"/>
                <a:ea typeface="Franklin Gothic"/>
                <a:cs typeface="Franklin Gothic"/>
                <a:sym typeface="Franklin Gothic"/>
              </a:rPr>
              <a:t>PRIMEROS PASOS: CONSEJOS ÚTILES</a:t>
            </a:r>
            <a:r>
              <a:rPr lang="es" sz="2900" b="1">
                <a:solidFill>
                  <a:srgbClr val="FFFFFF"/>
                </a:solidFill>
                <a:latin typeface="Franklin Gothic"/>
                <a:ea typeface="Franklin Gothic"/>
                <a:cs typeface="Franklin Gothic"/>
                <a:sym typeface="Franklin Gothic"/>
              </a:rPr>
              <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pic>
        <p:nvPicPr>
          <p:cNvPr id="141" name="Google Shape;141;p29"/>
          <p:cNvPicPr preferRelativeResize="0"/>
          <p:nvPr/>
        </p:nvPicPr>
        <p:blipFill rotWithShape="1">
          <a:blip r:embed="rId3">
            <a:alphaModFix/>
          </a:blip>
          <a:srcRect l="14567" t="28718" r="64469" b="23655"/>
          <a:stretch/>
        </p:blipFill>
        <p:spPr>
          <a:xfrm>
            <a:off x="6845725" y="1550975"/>
            <a:ext cx="1916798" cy="24496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graphicFrame>
        <p:nvGraphicFramePr>
          <p:cNvPr id="146" name="Google Shape;146;p30"/>
          <p:cNvGraphicFramePr/>
          <p:nvPr/>
        </p:nvGraphicFramePr>
        <p:xfrm>
          <a:off x="518400" y="1724975"/>
          <a:ext cx="8196175" cy="2951750"/>
        </p:xfrm>
        <a:graphic>
          <a:graphicData uri="http://schemas.openxmlformats.org/drawingml/2006/table">
            <a:tbl>
              <a:tblPr>
                <a:noFill/>
                <a:tableStyleId>{4FF42B9D-0394-4590-AB45-AF5AF991E198}</a:tableStyleId>
              </a:tblPr>
              <a:tblGrid>
                <a:gridCol w="8196175">
                  <a:extLst>
                    <a:ext uri="{9D8B030D-6E8A-4147-A177-3AD203B41FA5}">
                      <a16:colId xmlns:a16="http://schemas.microsoft.com/office/drawing/2014/main" val="20000"/>
                    </a:ext>
                  </a:extLst>
                </a:gridCol>
              </a:tblGrid>
              <a:tr h="2951750">
                <a:tc>
                  <a:txBody>
                    <a:bodyPr/>
                    <a:lstStyle/>
                    <a:p>
                      <a:pPr marL="0" marR="72000" lvl="0" indent="0" algn="l" rtl="0">
                        <a:spcBef>
                          <a:spcPts val="0"/>
                        </a:spcBef>
                        <a:spcAft>
                          <a:spcPts val="0"/>
                        </a:spcAft>
                        <a:buNone/>
                      </a:pPr>
                      <a:endParaRPr sz="1200">
                        <a:solidFill>
                          <a:srgbClr val="FFFFFF"/>
                        </a:solidFill>
                        <a:latin typeface="Cambria"/>
                        <a:ea typeface="Cambria"/>
                        <a:cs typeface="Cambria"/>
                        <a:sym typeface="Cambria"/>
                      </a:endParaRPr>
                    </a:p>
                    <a:p>
                      <a:pPr marL="457200" marR="1295999" lvl="0" indent="-211499" algn="l" rtl="0">
                        <a:spcBef>
                          <a:spcPts val="1000"/>
                        </a:spcBef>
                        <a:spcAft>
                          <a:spcPts val="0"/>
                        </a:spcAft>
                        <a:buClr>
                          <a:srgbClr val="38967B"/>
                        </a:buClr>
                        <a:buSzPts val="1800"/>
                        <a:buFont typeface="Cambria"/>
                        <a:buChar char="✓"/>
                      </a:pPr>
                      <a:r>
                        <a:rPr lang="es">
                          <a:latin typeface="Cambria"/>
                          <a:ea typeface="Cambria"/>
                          <a:cs typeface="Cambria"/>
                          <a:sym typeface="Cambria"/>
                        </a:rPr>
                        <a:t>No utilices una Wifi pública para realizar la compra online porque es muy probable que el intercambio de datos sea interceptado y aprovechado por terceros para actividades fraudulentas.</a:t>
                      </a:r>
                      <a:endParaRPr>
                        <a:latin typeface="Cambria"/>
                        <a:ea typeface="Cambria"/>
                        <a:cs typeface="Cambria"/>
                        <a:sym typeface="Cambria"/>
                      </a:endParaRPr>
                    </a:p>
                    <a:p>
                      <a:pPr marL="1576800" marR="179999" lvl="0" indent="-251100" algn="l" rtl="0">
                        <a:spcBef>
                          <a:spcPts val="1500"/>
                        </a:spcBef>
                        <a:spcAft>
                          <a:spcPts val="1000"/>
                        </a:spcAft>
                        <a:buClr>
                          <a:srgbClr val="38967B"/>
                        </a:buClr>
                        <a:buSzPts val="1800"/>
                        <a:buFont typeface="Cambria"/>
                        <a:buChar char="✓"/>
                      </a:pPr>
                      <a:r>
                        <a:rPr lang="es">
                          <a:latin typeface="Cambria"/>
                          <a:ea typeface="Cambria"/>
                          <a:cs typeface="Cambria"/>
                          <a:sym typeface="Cambria"/>
                        </a:rPr>
                        <a:t>Si te descargas una app, asegúrate de que sea la oficial. Pero antes, mira los comentarios y la valoración que han realizado otros usuarios sobre la app.</a:t>
                      </a:r>
                      <a:r>
                        <a:rPr lang="es"/>
                        <a:t> </a:t>
                      </a:r>
                      <a:r>
                        <a:rPr lang="es">
                          <a:latin typeface="Cambria"/>
                          <a:ea typeface="Cambria"/>
                          <a:cs typeface="Cambria"/>
                          <a:sym typeface="Cambria"/>
                        </a:rPr>
                        <a:t>No olvides revisar los permisos que solicita para valorar si son necesarios para lo que ofrece. </a:t>
                      </a:r>
                      <a:endParaRPr/>
                    </a:p>
                  </a:txBody>
                  <a:tcPr marL="162000" marR="91425" marT="198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sp>
        <p:nvSpPr>
          <p:cNvPr id="147" name="Google Shape;147;p30"/>
          <p:cNvSpPr/>
          <p:nvPr/>
        </p:nvSpPr>
        <p:spPr>
          <a:xfrm>
            <a:off x="801672" y="1931600"/>
            <a:ext cx="94500" cy="100500"/>
          </a:xfrm>
          <a:prstGeom prst="ellipse">
            <a:avLst/>
          </a:prstGeom>
          <a:solidFill>
            <a:srgbClr val="000000"/>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48" name="Google Shape;148;p30"/>
          <p:cNvSpPr/>
          <p:nvPr/>
        </p:nvSpPr>
        <p:spPr>
          <a:xfrm>
            <a:off x="673475" y="1931600"/>
            <a:ext cx="94500" cy="100500"/>
          </a:xfrm>
          <a:prstGeom prst="ellipse">
            <a:avLst/>
          </a:prstGeom>
          <a:solidFill>
            <a:srgbClr val="000000"/>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49" name="Google Shape;149;p30"/>
          <p:cNvSpPr/>
          <p:nvPr/>
        </p:nvSpPr>
        <p:spPr>
          <a:xfrm>
            <a:off x="934157" y="1931600"/>
            <a:ext cx="94500" cy="100500"/>
          </a:xfrm>
          <a:prstGeom prst="ellipse">
            <a:avLst/>
          </a:prstGeom>
          <a:solidFill>
            <a:srgbClr val="000000"/>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pic>
        <p:nvPicPr>
          <p:cNvPr id="150" name="Google Shape;150;p30"/>
          <p:cNvPicPr preferRelativeResize="0"/>
          <p:nvPr/>
        </p:nvPicPr>
        <p:blipFill>
          <a:blip r:embed="rId3">
            <a:alphaModFix/>
          </a:blip>
          <a:stretch>
            <a:fillRect/>
          </a:stretch>
        </p:blipFill>
        <p:spPr>
          <a:xfrm>
            <a:off x="7184425" y="2094400"/>
            <a:ext cx="876975" cy="876975"/>
          </a:xfrm>
          <a:prstGeom prst="rect">
            <a:avLst/>
          </a:prstGeom>
          <a:noFill/>
          <a:ln>
            <a:noFill/>
          </a:ln>
        </p:spPr>
      </p:pic>
      <p:pic>
        <p:nvPicPr>
          <p:cNvPr id="151" name="Google Shape;151;p30"/>
          <p:cNvPicPr preferRelativeResize="0"/>
          <p:nvPr/>
        </p:nvPicPr>
        <p:blipFill>
          <a:blip r:embed="rId4">
            <a:alphaModFix/>
          </a:blip>
          <a:stretch>
            <a:fillRect/>
          </a:stretch>
        </p:blipFill>
        <p:spPr>
          <a:xfrm>
            <a:off x="836263" y="3133450"/>
            <a:ext cx="876974" cy="876974"/>
          </a:xfrm>
          <a:prstGeom prst="rect">
            <a:avLst/>
          </a:prstGeom>
          <a:noFill/>
          <a:ln>
            <a:noFill/>
          </a:ln>
        </p:spPr>
      </p:pic>
      <p:sp>
        <p:nvSpPr>
          <p:cNvPr id="152" name="Google Shape;152;p30"/>
          <p:cNvSpPr/>
          <p:nvPr/>
        </p:nvSpPr>
        <p:spPr>
          <a:xfrm>
            <a:off x="7109900" y="1966400"/>
            <a:ext cx="1090200" cy="1016100"/>
          </a:xfrm>
          <a:prstGeom prst="teardrop">
            <a:avLst>
              <a:gd name="adj" fmla="val 100000"/>
            </a:avLst>
          </a:prstGeom>
          <a:noFill/>
          <a:ln w="19050" cap="flat" cmpd="sng">
            <a:solidFill>
              <a:srgbClr val="389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0"/>
          <p:cNvSpPr/>
          <p:nvPr/>
        </p:nvSpPr>
        <p:spPr>
          <a:xfrm>
            <a:off x="8900" y="0"/>
            <a:ext cx="69330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30"/>
          <p:cNvSpPr txBox="1"/>
          <p:nvPr/>
        </p:nvSpPr>
        <p:spPr>
          <a:xfrm>
            <a:off x="377425" y="185850"/>
            <a:ext cx="6468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chemeClr val="lt1"/>
                </a:solidFill>
                <a:latin typeface="Franklin Gothic"/>
                <a:ea typeface="Franklin Gothic"/>
                <a:cs typeface="Franklin Gothic"/>
                <a:sym typeface="Franklin Gothic"/>
              </a:rPr>
              <a:t>PRIMEROS PASOS: CONSEJOS ÚTILES</a:t>
            </a:r>
            <a:r>
              <a:rPr lang="es" sz="2900" b="1">
                <a:solidFill>
                  <a:srgbClr val="FFFFFF"/>
                </a:solidFill>
                <a:latin typeface="Franklin Gothic"/>
                <a:ea typeface="Franklin Gothic"/>
                <a:cs typeface="Franklin Gothic"/>
                <a:sym typeface="Franklin Gothic"/>
              </a:rPr>
              <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graphicFrame>
        <p:nvGraphicFramePr>
          <p:cNvPr id="159" name="Google Shape;159;p31"/>
          <p:cNvGraphicFramePr/>
          <p:nvPr/>
        </p:nvGraphicFramePr>
        <p:xfrm>
          <a:off x="409813" y="2104800"/>
          <a:ext cx="8212875" cy="2594000"/>
        </p:xfrm>
        <a:graphic>
          <a:graphicData uri="http://schemas.openxmlformats.org/drawingml/2006/table">
            <a:tbl>
              <a:tblPr>
                <a:noFill/>
                <a:tableStyleId>{4FF42B9D-0394-4590-AB45-AF5AF991E198}</a:tableStyleId>
              </a:tblPr>
              <a:tblGrid>
                <a:gridCol w="8212875">
                  <a:extLst>
                    <a:ext uri="{9D8B030D-6E8A-4147-A177-3AD203B41FA5}">
                      <a16:colId xmlns:a16="http://schemas.microsoft.com/office/drawing/2014/main" val="20000"/>
                    </a:ext>
                  </a:extLst>
                </a:gridCol>
              </a:tblGrid>
              <a:tr h="2594000">
                <a:tc>
                  <a:txBody>
                    <a:bodyPr/>
                    <a:lstStyle/>
                    <a:p>
                      <a:pPr marL="0" lvl="0" indent="0" algn="l" rtl="0">
                        <a:spcBef>
                          <a:spcPts val="0"/>
                        </a:spcBef>
                        <a:spcAft>
                          <a:spcPts val="0"/>
                        </a:spcAft>
                        <a:buNone/>
                      </a:pPr>
                      <a:endParaRPr>
                        <a:solidFill>
                          <a:schemeClr val="dk1"/>
                        </a:solidFill>
                        <a:latin typeface="Cambria"/>
                        <a:ea typeface="Cambria"/>
                        <a:cs typeface="Cambria"/>
                        <a:sym typeface="Cambria"/>
                      </a:endParaRPr>
                    </a:p>
                    <a:p>
                      <a:pPr marL="1393200" marR="1367999" lvl="0" indent="-186100" algn="l" rtl="0">
                        <a:spcBef>
                          <a:spcPts val="0"/>
                        </a:spcBef>
                        <a:spcAft>
                          <a:spcPts val="0"/>
                        </a:spcAft>
                        <a:buClr>
                          <a:srgbClr val="38967B"/>
                        </a:buClr>
                        <a:buSzPts val="1400"/>
                        <a:buFont typeface="Cambria"/>
                        <a:buChar char="●"/>
                      </a:pPr>
                      <a:r>
                        <a:rPr lang="es">
                          <a:latin typeface="Cambria"/>
                          <a:ea typeface="Cambria"/>
                          <a:cs typeface="Cambria"/>
                          <a:sym typeface="Cambria"/>
                        </a:rPr>
                        <a:t>Es importante buscar en la web información sobre la protección de datos, sus datos de contacto, condiciones de venta, envíos, devoluciones o reclamaciones y referencias legales. Suelen aparecer al final de la página.</a:t>
                      </a:r>
                      <a:r>
                        <a:rPr lang="es">
                          <a:solidFill>
                            <a:srgbClr val="FFFFFF"/>
                          </a:solidFill>
                          <a:latin typeface="Cambria"/>
                          <a:ea typeface="Cambria"/>
                          <a:cs typeface="Cambria"/>
                          <a:sym typeface="Cambria"/>
                        </a:rPr>
                        <a:t> </a:t>
                      </a:r>
                      <a:endParaRPr>
                        <a:solidFill>
                          <a:srgbClr val="FFFFFF"/>
                        </a:solidFill>
                        <a:latin typeface="Cambria"/>
                        <a:ea typeface="Cambria"/>
                        <a:cs typeface="Cambria"/>
                        <a:sym typeface="Cambria"/>
                      </a:endParaRPr>
                    </a:p>
                    <a:p>
                      <a:pPr marL="1393200" marR="1367999" lvl="0" indent="-186100" algn="l" rtl="0">
                        <a:spcBef>
                          <a:spcPts val="1500"/>
                        </a:spcBef>
                        <a:spcAft>
                          <a:spcPts val="1000"/>
                        </a:spcAft>
                        <a:buClr>
                          <a:srgbClr val="38967B"/>
                        </a:buClr>
                        <a:buSzPts val="1400"/>
                        <a:buFont typeface="Cambria"/>
                        <a:buChar char="●"/>
                      </a:pPr>
                      <a:r>
                        <a:rPr lang="es">
                          <a:latin typeface="Cambria"/>
                          <a:ea typeface="Cambria"/>
                          <a:cs typeface="Cambria"/>
                          <a:sym typeface="Cambria"/>
                        </a:rPr>
                        <a:t>También hay que revisar la política de privacidad de la web para saber a quién le vamos a dar nuestros datos personales, para qué los va a utilizar y si es necesario que le demos esa información. No des más datos de los necesarios para que la compra y/o la entrega a domicilio sea efectiva</a:t>
                      </a:r>
                      <a:r>
                        <a:rPr lang="es">
                          <a:solidFill>
                            <a:srgbClr val="FFFFFF"/>
                          </a:solidFill>
                          <a:latin typeface="Cambria"/>
                          <a:ea typeface="Cambria"/>
                          <a:cs typeface="Cambria"/>
                          <a:sym typeface="Cambria"/>
                        </a:rPr>
                        <a:t>.</a:t>
                      </a:r>
                      <a:endParaRPr>
                        <a:solidFill>
                          <a:srgbClr val="FFFFFF"/>
                        </a:solidFill>
                        <a:latin typeface="Cambria"/>
                        <a:ea typeface="Cambria"/>
                        <a:cs typeface="Cambria"/>
                        <a:sym typeface="Cambria"/>
                      </a:endParaRPr>
                    </a:p>
                  </a:txBody>
                  <a:tcPr marL="91425" marR="91425" marT="90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bl>
          </a:graphicData>
        </a:graphic>
      </p:graphicFrame>
      <p:sp>
        <p:nvSpPr>
          <p:cNvPr id="160" name="Google Shape;160;p31"/>
          <p:cNvSpPr/>
          <p:nvPr/>
        </p:nvSpPr>
        <p:spPr>
          <a:xfrm rot="398656">
            <a:off x="6385080" y="77619"/>
            <a:ext cx="2297229" cy="1900664"/>
          </a:xfrm>
          <a:prstGeom prst="ellipse">
            <a:avLst/>
          </a:prstGeom>
          <a:solidFill>
            <a:srgbClr val="38967B"/>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b="1" i="1">
                <a:solidFill>
                  <a:srgbClr val="FFFFFF"/>
                </a:solidFill>
                <a:latin typeface="Franklin Gothic"/>
                <a:ea typeface="Franklin Gothic"/>
                <a:cs typeface="Franklin Gothic"/>
                <a:sym typeface="Franklin Gothic"/>
              </a:rPr>
              <a:t>Busca en la red la opinión que otros usuarios tienen de un vendedor o página web </a:t>
            </a:r>
            <a:endParaRPr b="1" i="1" u="none" strike="noStrike" cap="none">
              <a:solidFill>
                <a:srgbClr val="FFFFFF"/>
              </a:solidFill>
              <a:latin typeface="Franklin Gothic"/>
              <a:ea typeface="Franklin Gothic"/>
              <a:cs typeface="Franklin Gothic"/>
              <a:sym typeface="Franklin Gothic"/>
            </a:endParaRPr>
          </a:p>
        </p:txBody>
      </p:sp>
      <p:pic>
        <p:nvPicPr>
          <p:cNvPr id="161" name="Google Shape;161;p31"/>
          <p:cNvPicPr preferRelativeResize="0"/>
          <p:nvPr/>
        </p:nvPicPr>
        <p:blipFill rotWithShape="1">
          <a:blip r:embed="rId3">
            <a:alphaModFix/>
          </a:blip>
          <a:srcRect r="54364"/>
          <a:stretch/>
        </p:blipFill>
        <p:spPr>
          <a:xfrm>
            <a:off x="525325" y="2571750"/>
            <a:ext cx="1043625" cy="1470125"/>
          </a:xfrm>
          <a:prstGeom prst="rect">
            <a:avLst/>
          </a:prstGeom>
          <a:noFill/>
          <a:ln>
            <a:noFill/>
          </a:ln>
        </p:spPr>
      </p:pic>
      <p:pic>
        <p:nvPicPr>
          <p:cNvPr id="162" name="Google Shape;162;p31"/>
          <p:cNvPicPr preferRelativeResize="0"/>
          <p:nvPr/>
        </p:nvPicPr>
        <p:blipFill rotWithShape="1">
          <a:blip r:embed="rId3">
            <a:alphaModFix/>
          </a:blip>
          <a:srcRect l="47123"/>
          <a:stretch/>
        </p:blipFill>
        <p:spPr>
          <a:xfrm>
            <a:off x="7393325" y="2571750"/>
            <a:ext cx="1087900" cy="1470125"/>
          </a:xfrm>
          <a:prstGeom prst="rect">
            <a:avLst/>
          </a:prstGeom>
          <a:noFill/>
          <a:ln>
            <a:noFill/>
          </a:ln>
        </p:spPr>
      </p:pic>
      <p:sp>
        <p:nvSpPr>
          <p:cNvPr id="163" name="Google Shape;163;p31"/>
          <p:cNvSpPr/>
          <p:nvPr/>
        </p:nvSpPr>
        <p:spPr>
          <a:xfrm>
            <a:off x="8900" y="0"/>
            <a:ext cx="63261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31"/>
          <p:cNvSpPr txBox="1"/>
          <p:nvPr/>
        </p:nvSpPr>
        <p:spPr>
          <a:xfrm>
            <a:off x="96200" y="185850"/>
            <a:ext cx="61398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chemeClr val="lt1"/>
                </a:solidFill>
                <a:latin typeface="Franklin Gothic"/>
                <a:ea typeface="Franklin Gothic"/>
                <a:cs typeface="Franklin Gothic"/>
                <a:sym typeface="Franklin Gothic"/>
              </a:rPr>
              <a:t>PRIMEROS PASOS: CONSEJOS ÚTILES</a:t>
            </a:r>
            <a:r>
              <a:rPr lang="es" sz="2900" b="1">
                <a:solidFill>
                  <a:srgbClr val="FFFFFF"/>
                </a:solidFill>
                <a:latin typeface="Franklin Gothic"/>
                <a:ea typeface="Franklin Gothic"/>
                <a:cs typeface="Franklin Gothic"/>
                <a:sym typeface="Franklin Gothic"/>
              </a:rPr>
              <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1140</Words>
  <Application>Microsoft Office PowerPoint</Application>
  <PresentationFormat>Presentación en pantalla (16:9)</PresentationFormat>
  <Paragraphs>118</Paragraphs>
  <Slides>17</Slides>
  <Notes>15</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17</vt:i4>
      </vt:variant>
    </vt:vector>
  </HeadingPairs>
  <TitlesOfParts>
    <vt:vector size="26" baseType="lpstr">
      <vt:lpstr>Arial</vt:lpstr>
      <vt:lpstr>Franklin Gothic</vt:lpstr>
      <vt:lpstr>Calibri</vt:lpstr>
      <vt:lpstr>Verdana</vt:lpstr>
      <vt:lpstr>Bliss Pro</vt:lpstr>
      <vt:lpstr>Candara</vt:lpstr>
      <vt:lpstr>Cambria</vt:lpstr>
      <vt:lpstr>Simple Light</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Garbiñe Ustarroz</dc:creator>
  <cp:lastModifiedBy>Garbiñe Ustarroz</cp:lastModifiedBy>
  <cp:revision>2</cp:revision>
  <dcterms:modified xsi:type="dcterms:W3CDTF">2019-10-18T13:53:21Z</dcterms:modified>
</cp:coreProperties>
</file>