
<file path=[Content_Types].xml><?xml version="1.0" encoding="utf-8"?>
<Types xmlns="http://schemas.openxmlformats.org/package/2006/content-types">
  <Default Extension="png" ContentType="image/png"/>
  <Default Extension="tmp"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8"/>
  </p:notesMasterIdLst>
  <p:sldIdLst>
    <p:sldId id="334" r:id="rId2"/>
    <p:sldId id="335" r:id="rId3"/>
    <p:sldId id="256" r:id="rId4"/>
    <p:sldId id="257" r:id="rId5"/>
    <p:sldId id="306" r:id="rId6"/>
    <p:sldId id="322" r:id="rId7"/>
    <p:sldId id="330" r:id="rId8"/>
    <p:sldId id="311" r:id="rId9"/>
    <p:sldId id="326" r:id="rId10"/>
    <p:sldId id="327" r:id="rId11"/>
    <p:sldId id="328" r:id="rId12"/>
    <p:sldId id="332" r:id="rId13"/>
    <p:sldId id="331" r:id="rId14"/>
    <p:sldId id="333" r:id="rId15"/>
    <p:sldId id="313" r:id="rId16"/>
    <p:sldId id="309" r:id="rId17"/>
  </p:sldIdLst>
  <p:sldSz cx="9144000" cy="5143500" type="screen16x9"/>
  <p:notesSz cx="6797675" cy="9926638"/>
  <p:embeddedFontLst>
    <p:embeddedFont>
      <p:font typeface="Cambria" panose="02040503050406030204" pitchFamily="18" charset="0"/>
      <p:regular r:id="rId19"/>
      <p:bold r:id="rId20"/>
      <p:italic r:id="rId21"/>
      <p:boldItalic r:id="rId22"/>
    </p:embeddedFont>
    <p:embeddedFont>
      <p:font typeface="Calibri" panose="020F0502020204030204" pitchFamily="34" charset="0"/>
      <p:regular r:id="rId23"/>
      <p:bold r:id="rId24"/>
      <p:italic r:id="rId25"/>
      <p:boldItalic r:id="rId26"/>
    </p:embeddedFont>
    <p:embeddedFont>
      <p:font typeface="Verdana" panose="020B0604030504040204" pitchFamily="34" charset="0"/>
      <p:regular r:id="rId27"/>
      <p:bold r:id="rId28"/>
      <p:italic r:id="rId29"/>
      <p:boldItalic r:id="rId30"/>
    </p:embeddedFont>
    <p:embeddedFont>
      <p:font typeface="Franklin Gothic" panose="020B0604020202020204" charset="0"/>
      <p:bold r:id="rId31"/>
    </p:embeddedFont>
    <p:embeddedFont>
      <p:font typeface="Franklin Gothic Medium" panose="020B0603020102020204" pitchFamily="34" charset="0"/>
      <p:regular r:id="rId32"/>
      <p:italic r:id="rId33"/>
    </p:embeddedFont>
    <p:embeddedFont>
      <p:font typeface="Brush Script MT" panose="03060802040406070304" pitchFamily="66" charset="0"/>
      <p:italic r:id="rId34"/>
    </p:embeddedFont>
    <p:embeddedFont>
      <p:font typeface="Candara" panose="020E0502030303020204" pitchFamily="3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2741"/>
    <a:srgbClr val="F2C172"/>
    <a:srgbClr val="914E5B"/>
    <a:srgbClr val="56282D"/>
    <a:srgbClr val="C8953A"/>
    <a:srgbClr val="F2F2F2"/>
    <a:srgbClr val="FADBDB"/>
    <a:srgbClr val="F78A08"/>
    <a:srgbClr val="F4B7B4"/>
    <a:srgbClr val="BFD6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281E514-54EA-4034-A982-1CA1E67B1A85}">
  <a:tblStyle styleId="{0281E514-54EA-4034-A982-1CA1E67B1A8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116" d="100"/>
          <a:sy n="116" d="100"/>
        </p:scale>
        <p:origin x="490" y="7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font" Target="fonts/font16.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font" Target="fonts/font2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font" Target="fonts/font19.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font" Target="fonts/font18.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20710776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905989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0639163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userDrawn="1">
  <p:cSld name="TITLE">
    <p:spTree>
      <p:nvGrpSpPr>
        <p:cNvPr id="1" name="Shape 9"/>
        <p:cNvGrpSpPr/>
        <p:nvPr/>
      </p:nvGrpSpPr>
      <p:grpSpPr>
        <a:xfrm>
          <a:off x="0" y="0"/>
          <a:ext cx="0" cy="0"/>
          <a:chOff x="0" y="0"/>
          <a:chExt cx="0" cy="0"/>
        </a:xfrm>
      </p:grpSpPr>
      <p:sp>
        <p:nvSpPr>
          <p:cNvPr id="5" name="Shape 54"/>
          <p:cNvSpPr/>
          <p:nvPr userDrawn="1"/>
        </p:nvSpPr>
        <p:spPr>
          <a:xfrm>
            <a:off x="-8900" y="0"/>
            <a:ext cx="2932200" cy="5143500"/>
          </a:xfrm>
          <a:prstGeom prst="rect">
            <a:avLst/>
          </a:prstGeom>
          <a:solidFill>
            <a:srgbClr val="914E5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6" name="Shape 60"/>
          <p:cNvPicPr preferRelativeResize="0"/>
          <p:nvPr userDrawn="1"/>
        </p:nvPicPr>
        <p:blipFill>
          <a:blip r:embed="rId2">
            <a:alphaModFix/>
          </a:blip>
          <a:stretch>
            <a:fillRect/>
          </a:stretch>
        </p:blipFill>
        <p:spPr>
          <a:xfrm>
            <a:off x="5759450" y="4253850"/>
            <a:ext cx="3090575" cy="543025"/>
          </a:xfrm>
          <a:prstGeom prst="rect">
            <a:avLst/>
          </a:prstGeom>
          <a:noFill/>
          <a:ln>
            <a:noFill/>
          </a:ln>
        </p:spPr>
      </p:pic>
      <p:sp>
        <p:nvSpPr>
          <p:cNvPr id="7" name="Shape 56"/>
          <p:cNvSpPr/>
          <p:nvPr userDrawn="1"/>
        </p:nvSpPr>
        <p:spPr>
          <a:xfrm>
            <a:off x="175275" y="1069475"/>
            <a:ext cx="2748000" cy="848035"/>
          </a:xfrm>
          <a:prstGeom prst="rect">
            <a:avLst/>
          </a:prstGeom>
          <a:solidFill>
            <a:srgbClr val="AF274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58"/>
          <p:cNvSpPr txBox="1"/>
          <p:nvPr userDrawn="1"/>
        </p:nvSpPr>
        <p:spPr>
          <a:xfrm>
            <a:off x="152625" y="1069475"/>
            <a:ext cx="2793300" cy="17913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sz="1800" dirty="0">
              <a:solidFill>
                <a:schemeClr val="bg1"/>
              </a:solidFill>
              <a:latin typeface="Cambria"/>
              <a:ea typeface="Cambria"/>
              <a:cs typeface="Cambria"/>
              <a:sym typeface="Cambria"/>
            </a:endParaRPr>
          </a:p>
        </p:txBody>
      </p:sp>
      <p:sp>
        <p:nvSpPr>
          <p:cNvPr id="9" name="Shape 55"/>
          <p:cNvSpPr/>
          <p:nvPr userDrawn="1"/>
        </p:nvSpPr>
        <p:spPr>
          <a:xfrm>
            <a:off x="2923300" y="1069475"/>
            <a:ext cx="5659200" cy="923098"/>
          </a:xfrm>
          <a:prstGeom prst="rect">
            <a:avLst/>
          </a:prstGeom>
          <a:solidFill>
            <a:srgbClr val="56282D"/>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57"/>
          <p:cNvSpPr txBox="1"/>
          <p:nvPr userDrawn="1"/>
        </p:nvSpPr>
        <p:spPr>
          <a:xfrm>
            <a:off x="2985625" y="1090400"/>
            <a:ext cx="5864400" cy="686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sz="3000" b="1" dirty="0">
              <a:solidFill>
                <a:srgbClr val="C00000"/>
              </a:solidFill>
              <a:latin typeface="Franklin Gothic"/>
              <a:ea typeface="Franklin Gothic"/>
              <a:cs typeface="Franklin Gothic"/>
              <a:sym typeface="Franklin Gothic"/>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404826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userDrawn="1">
  <p:cSld name="TITLE_AND_BODY">
    <p:spTree>
      <p:nvGrpSpPr>
        <p:cNvPr id="1" name="Shape 16"/>
        <p:cNvGrpSpPr/>
        <p:nvPr/>
      </p:nvGrpSpPr>
      <p:grpSpPr>
        <a:xfrm>
          <a:off x="0" y="0"/>
          <a:ext cx="0" cy="0"/>
          <a:chOff x="0" y="0"/>
          <a:chExt cx="0" cy="0"/>
        </a:xfrm>
      </p:grpSpPr>
      <p:sp>
        <p:nvSpPr>
          <p:cNvPr id="5" name="Shape 65"/>
          <p:cNvSpPr/>
          <p:nvPr userDrawn="1"/>
        </p:nvSpPr>
        <p:spPr>
          <a:xfrm>
            <a:off x="8900" y="0"/>
            <a:ext cx="4019400" cy="1016100"/>
          </a:xfrm>
          <a:prstGeom prst="rect">
            <a:avLst/>
          </a:prstGeom>
          <a:solidFill>
            <a:srgbClr val="56282D"/>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 name="Shape 66"/>
          <p:cNvSpPr txBox="1"/>
          <p:nvPr userDrawn="1"/>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lvl="0" indent="0" algn="r">
              <a:spcBef>
                <a:spcPts val="0"/>
              </a:spcBef>
              <a:spcAft>
                <a:spcPts val="0"/>
              </a:spcAft>
              <a:buNone/>
            </a:pPr>
            <a:r>
              <a:rPr lang="es" sz="2900" b="1" dirty="0">
                <a:solidFill>
                  <a:schemeClr val="bg1"/>
                </a:solidFill>
                <a:latin typeface="Franklin Gothic"/>
                <a:ea typeface="Franklin Gothic"/>
                <a:cs typeface="Franklin Gothic"/>
                <a:sym typeface="Franklin Gothic"/>
              </a:rPr>
              <a:t>OBJETIVOS</a:t>
            </a:r>
            <a:endParaRPr sz="2900" b="1" dirty="0">
              <a:solidFill>
                <a:schemeClr val="bg1"/>
              </a:solidFill>
              <a:latin typeface="Franklin Gothic"/>
              <a:ea typeface="Franklin Gothic"/>
              <a:cs typeface="Franklin Gothic"/>
              <a:sym typeface="Franklin Gothic"/>
            </a:endParaRPr>
          </a:p>
        </p:txBody>
      </p:sp>
      <p:sp>
        <p:nvSpPr>
          <p:cNvPr id="7" name="Shape 67"/>
          <p:cNvSpPr txBox="1"/>
          <p:nvPr userDrawn="1"/>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 sz="2000">
                <a:latin typeface="Cambria"/>
                <a:ea typeface="Cambria"/>
                <a:cs typeface="Cambria"/>
                <a:sym typeface="Cambria"/>
              </a:rPr>
              <a:t>Al finalizar esta actividad tienes que ser capaz de:</a:t>
            </a:r>
            <a:endParaRPr sz="2000">
              <a:latin typeface="Cambria"/>
              <a:ea typeface="Cambria"/>
              <a:cs typeface="Cambria"/>
              <a:sym typeface="Cambria"/>
            </a:endParaRPr>
          </a:p>
        </p:txBody>
      </p:sp>
      <p:sp>
        <p:nvSpPr>
          <p:cNvPr id="8" name="Shape 68"/>
          <p:cNvSpPr txBox="1"/>
          <p:nvPr userDrawn="1"/>
        </p:nvSpPr>
        <p:spPr>
          <a:xfrm>
            <a:off x="3140225" y="2286450"/>
            <a:ext cx="5370900" cy="2477700"/>
          </a:xfrm>
          <a:prstGeom prst="rect">
            <a:avLst/>
          </a:prstGeom>
          <a:noFill/>
          <a:ln>
            <a:noFill/>
          </a:ln>
        </p:spPr>
        <p:txBody>
          <a:bodyPr spcFirstLastPara="1" wrap="square" lIns="91425" tIns="91425" rIns="91425" bIns="91425" anchor="t" anchorCtr="0">
            <a:noAutofit/>
          </a:bodyPr>
          <a:lstStyle/>
          <a:p>
            <a:pPr lvl="0"/>
            <a:endParaRPr lang="es" sz="1800" dirty="0" smtClean="0">
              <a:latin typeface="Franklin Gothic"/>
              <a:ea typeface="Franklin Gothic"/>
              <a:cs typeface="Franklin Gothic"/>
              <a:sym typeface="Franklin Gothic"/>
            </a:endParaRPr>
          </a:p>
          <a:p>
            <a:pPr lvl="0"/>
            <a:endParaRPr lang="es" sz="1800" dirty="0">
              <a:latin typeface="Franklin Gothic"/>
              <a:ea typeface="Franklin Gothic"/>
              <a:cs typeface="Franklin Gothic"/>
              <a:sym typeface="Franklin Gothic"/>
            </a:endParaRPr>
          </a:p>
          <a:p>
            <a:pPr lvl="0"/>
            <a:r>
              <a:rPr lang="es" sz="1800" dirty="0">
                <a:latin typeface="Franklin Gothic"/>
                <a:ea typeface="Franklin Gothic"/>
                <a:cs typeface="Franklin Gothic"/>
                <a:sym typeface="Franklin Gothic"/>
              </a:rPr>
              <a:t/>
            </a:r>
            <a:br>
              <a:rPr lang="es" sz="1800" dirty="0">
                <a:latin typeface="Franklin Gothic"/>
                <a:ea typeface="Franklin Gothic"/>
                <a:cs typeface="Franklin Gothic"/>
                <a:sym typeface="Franklin Gothic"/>
              </a:rPr>
            </a:br>
            <a:r>
              <a:rPr lang="es" sz="1800" dirty="0">
                <a:latin typeface="Franklin Gothic"/>
                <a:ea typeface="Franklin Gothic"/>
                <a:cs typeface="Franklin Gothic"/>
                <a:sym typeface="Franklin Gothic"/>
              </a:rPr>
              <a:t/>
            </a:r>
            <a:br>
              <a:rPr lang="es" sz="1800" dirty="0">
                <a:latin typeface="Franklin Gothic"/>
                <a:ea typeface="Franklin Gothic"/>
                <a:cs typeface="Franklin Gothic"/>
                <a:sym typeface="Franklin Gothic"/>
              </a:rPr>
            </a:br>
            <a:endParaRPr sz="1800" dirty="0">
              <a:latin typeface="Franklin Gothic"/>
              <a:ea typeface="Franklin Gothic"/>
              <a:cs typeface="Franklin Gothic"/>
              <a:sym typeface="Franklin Gothic"/>
            </a:endParaRPr>
          </a:p>
        </p:txBody>
      </p:sp>
      <p:pic>
        <p:nvPicPr>
          <p:cNvPr id="11" name="Imagen 10"/>
          <p:cNvPicPr>
            <a:picLocks noChangeAspect="1"/>
          </p:cNvPicPr>
          <p:nvPr userDrawn="1"/>
        </p:nvPicPr>
        <p:blipFill>
          <a:blip r:embed="rId2"/>
          <a:stretch>
            <a:fillRect/>
          </a:stretch>
        </p:blipFill>
        <p:spPr>
          <a:xfrm>
            <a:off x="8900" y="2425770"/>
            <a:ext cx="3139712" cy="1956986"/>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userDrawn="1">
  <p:cSld name="TITLE_ONLY">
    <p:spTree>
      <p:nvGrpSpPr>
        <p:cNvPr id="1" name="Shape 25"/>
        <p:cNvGrpSpPr/>
        <p:nvPr/>
      </p:nvGrpSpPr>
      <p:grpSpPr>
        <a:xfrm>
          <a:off x="0" y="0"/>
          <a:ext cx="0" cy="0"/>
          <a:chOff x="0" y="0"/>
          <a:chExt cx="0" cy="0"/>
        </a:xfrm>
      </p:grpSpPr>
      <p:sp>
        <p:nvSpPr>
          <p:cNvPr id="4" name="Shape 74"/>
          <p:cNvSpPr/>
          <p:nvPr userDrawn="1"/>
        </p:nvSpPr>
        <p:spPr>
          <a:xfrm>
            <a:off x="1506200" y="1263875"/>
            <a:ext cx="6176100" cy="3288942"/>
          </a:xfrm>
          <a:prstGeom prst="rect">
            <a:avLst/>
          </a:prstGeom>
          <a:solidFill>
            <a:srgbClr val="914E5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 name="Shape 75"/>
          <p:cNvSpPr/>
          <p:nvPr userDrawn="1"/>
        </p:nvSpPr>
        <p:spPr>
          <a:xfrm>
            <a:off x="0" y="764675"/>
            <a:ext cx="3761100" cy="499200"/>
          </a:xfrm>
          <a:prstGeom prst="rect">
            <a:avLst/>
          </a:prstGeom>
          <a:solidFill>
            <a:srgbClr val="56282D"/>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solidFill>
                <a:srgbClr val="314656"/>
              </a:solidFill>
            </a:endParaRPr>
          </a:p>
        </p:txBody>
      </p:sp>
      <p:sp>
        <p:nvSpPr>
          <p:cNvPr id="6" name="Shape 76"/>
          <p:cNvSpPr txBox="1"/>
          <p:nvPr userDrawn="1"/>
        </p:nvSpPr>
        <p:spPr>
          <a:xfrm>
            <a:off x="1644750" y="844875"/>
            <a:ext cx="2121000" cy="329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1800" b="1" dirty="0">
                <a:solidFill>
                  <a:schemeClr val="bg1"/>
                </a:solidFill>
                <a:latin typeface="Franklin Gothic"/>
                <a:ea typeface="Franklin Gothic"/>
                <a:cs typeface="Franklin Gothic"/>
                <a:sym typeface="Franklin Gothic"/>
              </a:rPr>
              <a:t>SUMARIO</a:t>
            </a:r>
            <a:endParaRPr sz="1800" b="1" dirty="0">
              <a:solidFill>
                <a:schemeClr val="bg1"/>
              </a:solidFill>
              <a:latin typeface="Franklin Gothic"/>
              <a:ea typeface="Franklin Gothic"/>
              <a:cs typeface="Franklin Gothic"/>
              <a:sym typeface="Franklin Gothic"/>
            </a:endParaRPr>
          </a:p>
        </p:txBody>
      </p:sp>
      <p:sp>
        <p:nvSpPr>
          <p:cNvPr id="7" name="Shape 77"/>
          <p:cNvSpPr txBox="1"/>
          <p:nvPr userDrawn="1"/>
        </p:nvSpPr>
        <p:spPr>
          <a:xfrm>
            <a:off x="1720075" y="1384525"/>
            <a:ext cx="5793000" cy="3030300"/>
          </a:xfrm>
          <a:prstGeom prst="rect">
            <a:avLst/>
          </a:prstGeom>
          <a:noFill/>
          <a:ln>
            <a:noFill/>
          </a:ln>
        </p:spPr>
        <p:txBody>
          <a:bodyPr spcFirstLastPara="1" wrap="square" lIns="91425" tIns="91425" rIns="91425" bIns="91425" anchor="t" anchorCtr="0">
            <a:noAutofit/>
          </a:bodyPr>
          <a:lstStyle/>
          <a:p>
            <a:pPr marL="457200" lvl="0" indent="-317500">
              <a:spcBef>
                <a:spcPts val="0"/>
              </a:spcBef>
              <a:spcAft>
                <a:spcPts val="0"/>
              </a:spcAft>
              <a:buSzPts val="1400"/>
              <a:buFont typeface="Franklin Gothic"/>
              <a:buChar char="●"/>
            </a:pPr>
            <a:endParaRPr sz="1800" dirty="0">
              <a:latin typeface="Franklin Gothic"/>
              <a:ea typeface="Franklin Gothic"/>
              <a:cs typeface="Franklin Gothic"/>
              <a:sym typeface="Franklin Gothic"/>
            </a:endParaRPr>
          </a:p>
        </p:txBody>
      </p:sp>
      <p:sp>
        <p:nvSpPr>
          <p:cNvPr id="8" name="Shape 78"/>
          <p:cNvSpPr/>
          <p:nvPr userDrawn="1"/>
        </p:nvSpPr>
        <p:spPr>
          <a:xfrm>
            <a:off x="1935725" y="1585575"/>
            <a:ext cx="124800" cy="124800"/>
          </a:xfrm>
          <a:prstGeom prst="ellipse">
            <a:avLst/>
          </a:prstGeom>
          <a:solidFill>
            <a:srgbClr val="F78A0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userDrawn="1">
  <p:cSld name="ONE_COLUMN_TEXT">
    <p:spTree>
      <p:nvGrpSpPr>
        <p:cNvPr id="1" name="Shape 28"/>
        <p:cNvGrpSpPr/>
        <p:nvPr/>
      </p:nvGrpSpPr>
      <p:grpSpPr>
        <a:xfrm>
          <a:off x="0" y="0"/>
          <a:ext cx="0" cy="0"/>
          <a:chOff x="0" y="0"/>
          <a:chExt cx="0" cy="0"/>
        </a:xfrm>
      </p:grpSpPr>
      <p:sp>
        <p:nvSpPr>
          <p:cNvPr id="5" name="Shape 88"/>
          <p:cNvSpPr/>
          <p:nvPr userDrawn="1"/>
        </p:nvSpPr>
        <p:spPr>
          <a:xfrm>
            <a:off x="8900" y="0"/>
            <a:ext cx="4019400" cy="1016100"/>
          </a:xfrm>
          <a:prstGeom prst="rect">
            <a:avLst/>
          </a:prstGeom>
          <a:solidFill>
            <a:srgbClr val="56282D"/>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 name="Título 1"/>
          <p:cNvSpPr>
            <a:spLocks noGrp="1"/>
          </p:cNvSpPr>
          <p:nvPr>
            <p:ph type="title"/>
          </p:nvPr>
        </p:nvSpPr>
        <p:spPr>
          <a:xfrm>
            <a:off x="8900" y="0"/>
            <a:ext cx="4019400" cy="572700"/>
          </a:xfrm>
        </p:spPr>
        <p:txBody>
          <a:bodyPr/>
          <a:lstStyle>
            <a:lvl1pPr algn="r">
              <a:defRPr sz="2900" b="1">
                <a:solidFill>
                  <a:schemeClr val="bg1"/>
                </a:solidFill>
                <a:latin typeface="Franklin Gothic" panose="020B0604020202020204" charset="0"/>
              </a:defRPr>
            </a:lvl1pPr>
          </a:lstStyle>
          <a:p>
            <a:endParaRPr lang="es-E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reserve="1" userDrawn="1">
  <p:cSld name="1_One column text">
    <p:spTree>
      <p:nvGrpSpPr>
        <p:cNvPr id="1" name="Shape 28"/>
        <p:cNvGrpSpPr/>
        <p:nvPr/>
      </p:nvGrpSpPr>
      <p:grpSpPr>
        <a:xfrm>
          <a:off x="0" y="0"/>
          <a:ext cx="0" cy="0"/>
          <a:chOff x="0" y="0"/>
          <a:chExt cx="0" cy="0"/>
        </a:xfrm>
      </p:grpSpPr>
      <p:sp>
        <p:nvSpPr>
          <p:cNvPr id="5" name="Shape 88"/>
          <p:cNvSpPr/>
          <p:nvPr userDrawn="1"/>
        </p:nvSpPr>
        <p:spPr>
          <a:xfrm>
            <a:off x="8900" y="0"/>
            <a:ext cx="5081047" cy="1016100"/>
          </a:xfrm>
          <a:prstGeom prst="rect">
            <a:avLst/>
          </a:prstGeom>
          <a:solidFill>
            <a:srgbClr val="914E5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 name="Título 1"/>
          <p:cNvSpPr>
            <a:spLocks noGrp="1"/>
          </p:cNvSpPr>
          <p:nvPr>
            <p:ph type="title"/>
          </p:nvPr>
        </p:nvSpPr>
        <p:spPr>
          <a:xfrm>
            <a:off x="8900" y="0"/>
            <a:ext cx="5081047" cy="572700"/>
          </a:xfrm>
        </p:spPr>
        <p:txBody>
          <a:bodyPr/>
          <a:lstStyle>
            <a:lvl1pPr algn="r">
              <a:defRPr sz="2900" b="1">
                <a:solidFill>
                  <a:schemeClr val="tx1"/>
                </a:solidFill>
                <a:latin typeface="Franklin Gothic" panose="020B0604020202020204" charset="0"/>
              </a:defRPr>
            </a:lvl1pPr>
          </a:lstStyle>
          <a:p>
            <a:endParaRPr lang="es-ES" dirty="0"/>
          </a:p>
        </p:txBody>
      </p:sp>
    </p:spTree>
    <p:extLst>
      <p:ext uri="{BB962C8B-B14F-4D97-AF65-F5344CB8AC3E}">
        <p14:creationId xmlns:p14="http://schemas.microsoft.com/office/powerpoint/2010/main" val="4987207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userDrawn="1">
  <p:cSld name="MAIN_POINT">
    <p:spTree>
      <p:nvGrpSpPr>
        <p:cNvPr id="1" name="Shape 32"/>
        <p:cNvGrpSpPr/>
        <p:nvPr/>
      </p:nvGrpSpPr>
      <p:grpSpPr>
        <a:xfrm>
          <a:off x="0" y="0"/>
          <a:ext cx="0" cy="0"/>
          <a:chOff x="0" y="0"/>
          <a:chExt cx="0" cy="0"/>
        </a:xfrm>
      </p:grpSpPr>
      <p:sp>
        <p:nvSpPr>
          <p:cNvPr id="4" name="Shape 88"/>
          <p:cNvSpPr/>
          <p:nvPr userDrawn="1"/>
        </p:nvSpPr>
        <p:spPr>
          <a:xfrm>
            <a:off x="8900" y="0"/>
            <a:ext cx="4019400" cy="1016100"/>
          </a:xfrm>
          <a:prstGeom prst="rect">
            <a:avLst/>
          </a:prstGeom>
          <a:solidFill>
            <a:srgbClr val="914E5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 name="Título 1"/>
          <p:cNvSpPr>
            <a:spLocks noGrp="1"/>
          </p:cNvSpPr>
          <p:nvPr>
            <p:ph type="title"/>
          </p:nvPr>
        </p:nvSpPr>
        <p:spPr>
          <a:xfrm>
            <a:off x="8900" y="0"/>
            <a:ext cx="4019400" cy="572700"/>
          </a:xfrm>
        </p:spPr>
        <p:txBody>
          <a:bodyPr/>
          <a:lstStyle>
            <a:lvl1pPr algn="r">
              <a:defRPr sz="2900">
                <a:solidFill>
                  <a:schemeClr val="tx1"/>
                </a:solidFill>
                <a:latin typeface="Franklin Gothic" panose="020B0604020202020204" charset="0"/>
              </a:defRPr>
            </a:lvl1pPr>
          </a:lstStyle>
          <a:p>
            <a:endParaRPr lang="es-E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reserve="1" userDrawn="1">
  <p:cSld name="1_Big number">
    <p:spTree>
      <p:nvGrpSpPr>
        <p:cNvPr id="1" name="Shape 44"/>
        <p:cNvGrpSpPr/>
        <p:nvPr/>
      </p:nvGrpSpPr>
      <p:grpSpPr>
        <a:xfrm>
          <a:off x="0" y="0"/>
          <a:ext cx="0" cy="0"/>
          <a:chOff x="0" y="0"/>
          <a:chExt cx="0" cy="0"/>
        </a:xfrm>
      </p:grpSpPr>
      <p:sp>
        <p:nvSpPr>
          <p:cNvPr id="5" name="Shape 209"/>
          <p:cNvSpPr/>
          <p:nvPr userDrawn="1"/>
        </p:nvSpPr>
        <p:spPr>
          <a:xfrm>
            <a:off x="1359150" y="954125"/>
            <a:ext cx="6425700" cy="756900"/>
          </a:xfrm>
          <a:prstGeom prst="rect">
            <a:avLst/>
          </a:prstGeom>
          <a:solidFill>
            <a:srgbClr val="914E5B"/>
          </a:solidFill>
          <a:ln>
            <a:noFill/>
          </a:ln>
        </p:spPr>
        <p:txBody>
          <a:bodyPr spcFirstLastPara="1" wrap="square" lIns="91425" tIns="91425" rIns="91425" bIns="91425" anchor="ctr" anchorCtr="0">
            <a:noAutofit/>
          </a:bodyPr>
          <a:lstStyle/>
          <a:p>
            <a:endParaRPr sz="1800"/>
          </a:p>
        </p:txBody>
      </p:sp>
      <p:sp>
        <p:nvSpPr>
          <p:cNvPr id="6" name="Shape 210"/>
          <p:cNvSpPr/>
          <p:nvPr userDrawn="1"/>
        </p:nvSpPr>
        <p:spPr>
          <a:xfrm>
            <a:off x="1359150" y="1711025"/>
            <a:ext cx="6425700" cy="2478300"/>
          </a:xfrm>
          <a:prstGeom prst="rect">
            <a:avLst/>
          </a:prstGeom>
          <a:solidFill>
            <a:srgbClr val="DDE4E8"/>
          </a:solidFill>
          <a:ln>
            <a:noFill/>
          </a:ln>
        </p:spPr>
        <p:txBody>
          <a:bodyPr spcFirstLastPara="1" wrap="square" lIns="91425" tIns="91425" rIns="91425" bIns="91425" anchor="ctr" anchorCtr="0">
            <a:noAutofit/>
          </a:bodyPr>
          <a:lstStyle/>
          <a:p>
            <a:endParaRPr sz="1800"/>
          </a:p>
        </p:txBody>
      </p:sp>
      <p:sp>
        <p:nvSpPr>
          <p:cNvPr id="7" name="Shape 211"/>
          <p:cNvSpPr txBox="1"/>
          <p:nvPr userDrawn="1"/>
        </p:nvSpPr>
        <p:spPr>
          <a:xfrm>
            <a:off x="2780625" y="1015775"/>
            <a:ext cx="4242300" cy="579900"/>
          </a:xfrm>
          <a:prstGeom prst="rect">
            <a:avLst/>
          </a:prstGeom>
          <a:noFill/>
          <a:ln>
            <a:noFill/>
          </a:ln>
        </p:spPr>
        <p:txBody>
          <a:bodyPr spcFirstLastPara="1" wrap="square" lIns="91425" tIns="91425" rIns="91425" bIns="91425" anchor="t" anchorCtr="0">
            <a:noAutofit/>
          </a:bodyPr>
          <a:lstStyle/>
          <a:p>
            <a:r>
              <a:rPr lang="es" sz="3000" b="1">
                <a:latin typeface="Franklin Gothic"/>
                <a:ea typeface="Franklin Gothic"/>
                <a:cs typeface="Franklin Gothic"/>
                <a:sym typeface="Franklin Gothic"/>
              </a:rPr>
              <a:t>PARA SABER MÁS...</a:t>
            </a:r>
            <a:endParaRPr sz="3000" b="1">
              <a:latin typeface="Franklin Gothic"/>
              <a:ea typeface="Franklin Gothic"/>
              <a:cs typeface="Franklin Gothic"/>
              <a:sym typeface="Franklin Gothic"/>
            </a:endParaRPr>
          </a:p>
        </p:txBody>
      </p:sp>
      <p:sp>
        <p:nvSpPr>
          <p:cNvPr id="9" name="Shape 6"/>
          <p:cNvSpPr txBox="1">
            <a:spLocks noGrp="1"/>
          </p:cNvSpPr>
          <p:nvPr>
            <p:ph type="title"/>
          </p:nvPr>
        </p:nvSpPr>
        <p:spPr>
          <a:xfrm>
            <a:off x="1506150" y="1863255"/>
            <a:ext cx="6131700" cy="572700"/>
          </a:xfrm>
          <a:prstGeom prst="rect">
            <a:avLst/>
          </a:prstGeom>
          <a:noFill/>
          <a:ln>
            <a:noFill/>
          </a:ln>
        </p:spPr>
        <p:txBody>
          <a:bodyPr spcFirstLastPara="1" wrap="square" lIns="91425" tIns="91425" rIns="91425" bIns="91425" anchor="t" anchorCtr="0"/>
          <a:lstStyle>
            <a:lvl1pPr lvl="0" algn="ctr">
              <a:spcBef>
                <a:spcPts val="0"/>
              </a:spcBef>
              <a:spcAft>
                <a:spcPts val="0"/>
              </a:spcAft>
              <a:buClr>
                <a:schemeClr val="dk1"/>
              </a:buClr>
              <a:buSzPts val="2800"/>
              <a:buNone/>
              <a:defRPr sz="1800">
                <a:solidFill>
                  <a:schemeClr val="dk1"/>
                </a:solidFill>
                <a:latin typeface="Cambria" panose="02040503050406030204" pitchFamily="18" charset="0"/>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dirty="0"/>
          </a:p>
        </p:txBody>
      </p:sp>
      <p:sp>
        <p:nvSpPr>
          <p:cNvPr id="8" name="Subtítulo 2"/>
          <p:cNvSpPr>
            <a:spLocks noGrp="1"/>
          </p:cNvSpPr>
          <p:nvPr>
            <p:ph type="subTitle" idx="10" hasCustomPrompt="1"/>
          </p:nvPr>
        </p:nvSpPr>
        <p:spPr>
          <a:xfrm>
            <a:off x="2624903" y="3273935"/>
            <a:ext cx="3894194" cy="477951"/>
          </a:xfrm>
        </p:spPr>
        <p:txBody>
          <a:bodyPr/>
          <a:lstStyle>
            <a:lvl1pPr marL="114300" indent="0">
              <a:buNone/>
              <a:defRPr b="1">
                <a:solidFill>
                  <a:srgbClr val="FFFF00"/>
                </a:solidFill>
                <a:latin typeface="Franklin Gothic" panose="020B0604020202020204" charset="0"/>
              </a:defRPr>
            </a:lvl1pPr>
          </a:lstStyle>
          <a:p>
            <a:r>
              <a:rPr lang="es-ES" dirty="0" smtClean="0">
                <a:latin typeface="Franklin Gothic" panose="020B0604020202020204" charset="0"/>
              </a:rPr>
              <a:t>[a personalizar por cada institución]</a:t>
            </a:r>
            <a:endParaRPr lang="es-ES" dirty="0"/>
          </a:p>
        </p:txBody>
      </p:sp>
    </p:spTree>
    <p:extLst>
      <p:ext uri="{BB962C8B-B14F-4D97-AF65-F5344CB8AC3E}">
        <p14:creationId xmlns:p14="http://schemas.microsoft.com/office/powerpoint/2010/main" val="3316780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userDrawn="1">
  <p:cSld name="SECTION_TITLE_AND_DESCRIPTION">
    <p:spTree>
      <p:nvGrpSpPr>
        <p:cNvPr id="1" name="Shape 35"/>
        <p:cNvGrpSpPr/>
        <p:nvPr/>
      </p:nvGrpSpPr>
      <p:grpSpPr>
        <a:xfrm>
          <a:off x="0" y="0"/>
          <a:ext cx="0" cy="0"/>
          <a:chOff x="0" y="0"/>
          <a:chExt cx="0" cy="0"/>
        </a:xfrm>
      </p:grpSpPr>
      <p:sp>
        <p:nvSpPr>
          <p:cNvPr id="7" name="Shape 217"/>
          <p:cNvSpPr/>
          <p:nvPr userDrawn="1"/>
        </p:nvSpPr>
        <p:spPr>
          <a:xfrm>
            <a:off x="2958875" y="0"/>
            <a:ext cx="6185100" cy="5143500"/>
          </a:xfrm>
          <a:prstGeom prst="rect">
            <a:avLst/>
          </a:prstGeom>
          <a:solidFill>
            <a:srgbClr val="AF274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18"/>
          <p:cNvSpPr/>
          <p:nvPr userDrawn="1"/>
        </p:nvSpPr>
        <p:spPr>
          <a:xfrm>
            <a:off x="2958875" y="3163850"/>
            <a:ext cx="3609600" cy="499200"/>
          </a:xfrm>
          <a:prstGeom prst="rect">
            <a:avLst/>
          </a:prstGeom>
          <a:solidFill>
            <a:srgbClr val="914E5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9" name="Shape 219"/>
          <p:cNvPicPr preferRelativeResize="0"/>
          <p:nvPr userDrawn="1"/>
        </p:nvPicPr>
        <p:blipFill>
          <a:blip r:embed="rId2">
            <a:alphaModFix/>
          </a:blip>
          <a:stretch>
            <a:fillRect/>
          </a:stretch>
        </p:blipFill>
        <p:spPr>
          <a:xfrm>
            <a:off x="37617" y="3163850"/>
            <a:ext cx="2841158" cy="499200"/>
          </a:xfrm>
          <a:prstGeom prst="rect">
            <a:avLst/>
          </a:prstGeom>
          <a:solidFill>
            <a:srgbClr val="AF2741"/>
          </a:solidFill>
          <a:ln>
            <a:noFill/>
          </a:ln>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s"/>
              <a:t>‹Nº›</a:t>
            </a:fld>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3" r:id="rId4"/>
    <p:sldLayoutId id="2147483662" r:id="rId5"/>
    <p:sldLayoutId id="2147483654" r:id="rId6"/>
    <p:sldLayoutId id="2147483661" r:id="rId7"/>
    <p:sldLayoutId id="2147483655" r:id="rId8"/>
    <p:sldLayoutId id="2147483657" r:id="rId9"/>
    <p:sldLayoutId id="2147483663" r:id="rId10"/>
  </p:sldLayoutIdLst>
  <p:timing>
    <p:tnLst>
      <p:par>
        <p:cTn id="1" dur="indefinite" restart="never" nodeType="tmRoot"/>
      </p:par>
    </p:tnLst>
  </p:timing>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makerspaces.make.co/home-page/"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5. </a:t>
            </a:r>
            <a:r>
              <a:rPr lang="es-ES" sz="110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Resolución de problemas: </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5.3. Compartir mediante tecnologías digitales:</a:t>
            </a:r>
            <a:b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5. </a:t>
            </a:r>
            <a:r>
              <a:rPr lang="es-ES" sz="1100" dirty="0" err="1">
                <a:solidFill>
                  <a:srgbClr val="1A1A1A"/>
                </a:solidFill>
                <a:latin typeface="Bliss Pro" panose="02000506050000020004" pitchFamily="50" charset="0"/>
                <a:ea typeface="Arial" panose="020B0604020202020204" pitchFamily="34" charset="0"/>
                <a:cs typeface="Candara" panose="020E0502030303020204" pitchFamily="34" charset="0"/>
              </a:rPr>
              <a:t>Makerspace</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DML </a:t>
            </a:r>
            <a:r>
              <a:rPr lang="es-ES" sz="1100" dirty="0" err="1">
                <a:solidFill>
                  <a:srgbClr val="1A1A1A"/>
                </a:solidFill>
                <a:latin typeface="Bliss Pro" panose="02000506050000020004" pitchFamily="50" charset="0"/>
                <a:ea typeface="Arial" panose="020B0604020202020204" pitchFamily="34" charset="0"/>
                <a:cs typeface="Candara" panose="020E0502030303020204" pitchFamily="34" charset="0"/>
              </a:rPr>
              <a:t>FabLab</a:t>
            </a:r>
            <a:endPar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endParaRPr>
          </a:p>
          <a:p>
            <a:pPr algn="ctr">
              <a:lnSpc>
                <a:spcPct val="107000"/>
              </a:lnSpc>
            </a:pPr>
            <a:r>
              <a:rPr lang="es-ES" sz="1100" dirty="0">
                <a:latin typeface="Calibri" panose="020F0502020204030204" pitchFamily="34" charset="0"/>
                <a:ea typeface="Calibri" panose="020F0502020204030204" pitchFamily="34" charset="0"/>
              </a:rPr>
              <a:t> </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1544563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a:off x="7051182" y="90231"/>
            <a:ext cx="1440000" cy="1440000"/>
          </a:xfrm>
          <a:prstGeom prst="ellipse">
            <a:avLst/>
          </a:prstGeom>
          <a:solidFill>
            <a:srgbClr val="C895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p:cNvSpPr>
            <a:spLocks noGrp="1"/>
          </p:cNvSpPr>
          <p:nvPr>
            <p:ph type="title"/>
          </p:nvPr>
        </p:nvSpPr>
        <p:spPr/>
        <p:txBody>
          <a:bodyPr/>
          <a:lstStyle/>
          <a:p>
            <a:r>
              <a:rPr lang="es-ES" dirty="0" smtClean="0"/>
              <a:t>MAKERSPACES: PROGRAMAS Y HERRAMIENTAS</a:t>
            </a:r>
            <a:endParaRPr lang="es-ES" dirty="0"/>
          </a:p>
        </p:txBody>
      </p:sp>
      <p:sp>
        <p:nvSpPr>
          <p:cNvPr id="9" name="Rectángulo 8"/>
          <p:cNvSpPr/>
          <p:nvPr/>
        </p:nvSpPr>
        <p:spPr>
          <a:xfrm>
            <a:off x="1553022" y="1685415"/>
            <a:ext cx="7073849" cy="2031325"/>
          </a:xfrm>
          <a:prstGeom prst="rect">
            <a:avLst/>
          </a:prstGeom>
        </p:spPr>
        <p:txBody>
          <a:bodyPr wrap="square">
            <a:spAutoFit/>
          </a:bodyPr>
          <a:lstStyle/>
          <a:p>
            <a:pPr marL="285750" indent="-285750">
              <a:buClr>
                <a:srgbClr val="AF2741"/>
              </a:buClr>
              <a:buSzPct val="150000"/>
              <a:buFont typeface="Arial" panose="020B0604020202020204" pitchFamily="34" charset="0"/>
              <a:buChar char="•"/>
            </a:pPr>
            <a:r>
              <a:rPr lang="es-ES" dirty="0" smtClean="0">
                <a:latin typeface="Cambria" panose="02040503050406030204" pitchFamily="18" charset="0"/>
              </a:rPr>
              <a:t>Ordenadores con </a:t>
            </a:r>
            <a:r>
              <a:rPr lang="es-ES" dirty="0">
                <a:latin typeface="Cambria" panose="02040503050406030204" pitchFamily="18" charset="0"/>
              </a:rPr>
              <a:t>programas como  </a:t>
            </a:r>
            <a:r>
              <a:rPr lang="es-ES" dirty="0" err="1">
                <a:latin typeface="Cambria" panose="02040503050406030204" pitchFamily="18" charset="0"/>
              </a:rPr>
              <a:t>FreeCAD</a:t>
            </a:r>
            <a:r>
              <a:rPr lang="es-ES" dirty="0">
                <a:latin typeface="Cambria" panose="02040503050406030204" pitchFamily="18" charset="0"/>
              </a:rPr>
              <a:t>, </a:t>
            </a:r>
            <a:r>
              <a:rPr lang="es-ES" dirty="0" err="1">
                <a:latin typeface="Cambria" panose="02040503050406030204" pitchFamily="18" charset="0"/>
              </a:rPr>
              <a:t>Repetier</a:t>
            </a:r>
            <a:r>
              <a:rPr lang="es-ES" dirty="0">
                <a:latin typeface="Cambria" panose="02040503050406030204" pitchFamily="18" charset="0"/>
              </a:rPr>
              <a:t> host, Cura 3D</a:t>
            </a:r>
            <a:r>
              <a:rPr lang="es-ES" dirty="0" smtClean="0">
                <a:latin typeface="Cambria" panose="02040503050406030204" pitchFamily="18" charset="0"/>
              </a:rPr>
              <a:t>, etc.</a:t>
            </a:r>
          </a:p>
          <a:p>
            <a:pPr marL="285750" indent="-285750">
              <a:buClr>
                <a:srgbClr val="AF2741"/>
              </a:buClr>
              <a:buSzPct val="150000"/>
              <a:buFont typeface="Arial" panose="020B0604020202020204" pitchFamily="34" charset="0"/>
              <a:buChar char="•"/>
            </a:pPr>
            <a:r>
              <a:rPr lang="es-ES" dirty="0">
                <a:latin typeface="Cambria" panose="02040503050406030204" pitchFamily="18" charset="0"/>
              </a:rPr>
              <a:t>I</a:t>
            </a:r>
            <a:r>
              <a:rPr lang="es-ES" dirty="0" smtClean="0">
                <a:latin typeface="Cambria" panose="02040503050406030204" pitchFamily="18" charset="0"/>
              </a:rPr>
              <a:t>mpresoras  y escáneres 3D</a:t>
            </a:r>
          </a:p>
          <a:p>
            <a:pPr marL="285750" indent="-285750">
              <a:buClr>
                <a:srgbClr val="AF2741"/>
              </a:buClr>
              <a:buSzPct val="150000"/>
              <a:buFont typeface="Arial" panose="020B0604020202020204" pitchFamily="34" charset="0"/>
              <a:buChar char="•"/>
            </a:pPr>
            <a:r>
              <a:rPr lang="es-ES" dirty="0">
                <a:latin typeface="Cambria" panose="02040503050406030204" pitchFamily="18" charset="0"/>
              </a:rPr>
              <a:t>K</a:t>
            </a:r>
            <a:r>
              <a:rPr lang="es-ES" dirty="0" smtClean="0">
                <a:latin typeface="Cambria" panose="02040503050406030204" pitchFamily="18" charset="0"/>
              </a:rPr>
              <a:t>its </a:t>
            </a:r>
            <a:r>
              <a:rPr lang="es-ES" dirty="0">
                <a:latin typeface="Cambria" panose="02040503050406030204" pitchFamily="18" charset="0"/>
              </a:rPr>
              <a:t>de invención de </a:t>
            </a:r>
            <a:r>
              <a:rPr lang="es-ES" dirty="0" smtClean="0">
                <a:latin typeface="Cambria" panose="02040503050406030204" pitchFamily="18" charset="0"/>
              </a:rPr>
              <a:t>productores: ej.  </a:t>
            </a:r>
            <a:r>
              <a:rPr lang="es-ES" dirty="0" err="1">
                <a:latin typeface="Cambria" panose="02040503050406030204" pitchFamily="18" charset="0"/>
              </a:rPr>
              <a:t>MaKey</a:t>
            </a:r>
            <a:r>
              <a:rPr lang="es-ES" dirty="0">
                <a:latin typeface="Cambria" panose="02040503050406030204" pitchFamily="18" charset="0"/>
              </a:rPr>
              <a:t> </a:t>
            </a:r>
            <a:r>
              <a:rPr lang="es-ES" dirty="0" err="1">
                <a:latin typeface="Cambria" panose="02040503050406030204" pitchFamily="18" charset="0"/>
              </a:rPr>
              <a:t>MaKey</a:t>
            </a:r>
            <a:r>
              <a:rPr lang="es-ES" dirty="0">
                <a:latin typeface="Cambria" panose="02040503050406030204" pitchFamily="18" charset="0"/>
              </a:rPr>
              <a:t>, </a:t>
            </a:r>
            <a:r>
              <a:rPr lang="es-ES" dirty="0" err="1">
                <a:latin typeface="Cambria" panose="02040503050406030204" pitchFamily="18" charset="0"/>
              </a:rPr>
              <a:t>Raspberry</a:t>
            </a:r>
            <a:r>
              <a:rPr lang="es-ES" dirty="0">
                <a:latin typeface="Cambria" panose="02040503050406030204" pitchFamily="18" charset="0"/>
              </a:rPr>
              <a:t> Pi, </a:t>
            </a:r>
            <a:r>
              <a:rPr lang="es-ES" dirty="0" smtClean="0">
                <a:latin typeface="Cambria" panose="02040503050406030204" pitchFamily="18" charset="0"/>
              </a:rPr>
              <a:t>Orange Pi, </a:t>
            </a:r>
            <a:r>
              <a:rPr lang="es-ES" dirty="0" err="1" smtClean="0">
                <a:latin typeface="Cambria" panose="02040503050406030204" pitchFamily="18" charset="0"/>
              </a:rPr>
              <a:t>littleBits</a:t>
            </a:r>
            <a:r>
              <a:rPr lang="es-ES" dirty="0">
                <a:latin typeface="Cambria" panose="02040503050406030204" pitchFamily="18" charset="0"/>
              </a:rPr>
              <a:t>, </a:t>
            </a:r>
            <a:r>
              <a:rPr lang="es-ES" dirty="0" err="1" smtClean="0">
                <a:latin typeface="Cambria" panose="02040503050406030204" pitchFamily="18" charset="0"/>
              </a:rPr>
              <a:t>LaunchPad</a:t>
            </a:r>
            <a:r>
              <a:rPr lang="es-ES" dirty="0" smtClean="0">
                <a:latin typeface="Cambria" panose="02040503050406030204" pitchFamily="18" charset="0"/>
              </a:rPr>
              <a:t>, </a:t>
            </a:r>
            <a:r>
              <a:rPr lang="es-ES" dirty="0" err="1" smtClean="0">
                <a:latin typeface="Cambria" panose="02040503050406030204" pitchFamily="18" charset="0"/>
              </a:rPr>
              <a:t>Arduino</a:t>
            </a:r>
            <a:r>
              <a:rPr lang="es-ES" dirty="0" smtClean="0">
                <a:latin typeface="Cambria" panose="02040503050406030204" pitchFamily="18" charset="0"/>
              </a:rPr>
              <a:t>, etc.</a:t>
            </a:r>
          </a:p>
          <a:p>
            <a:pPr marL="285750" indent="-285750">
              <a:buClr>
                <a:srgbClr val="AF2741"/>
              </a:buClr>
              <a:buSzPct val="150000"/>
              <a:buFont typeface="Arial" panose="020B0604020202020204" pitchFamily="34" charset="0"/>
              <a:buChar char="•"/>
            </a:pPr>
            <a:r>
              <a:rPr lang="es-ES" dirty="0" smtClean="0">
                <a:latin typeface="Cambria" panose="02040503050406030204" pitchFamily="18" charset="0"/>
              </a:rPr>
              <a:t>Componentes electrónicos</a:t>
            </a:r>
          </a:p>
          <a:p>
            <a:pPr marL="285750" indent="-285750">
              <a:buClr>
                <a:srgbClr val="AF2741"/>
              </a:buClr>
              <a:buSzPct val="150000"/>
              <a:buFont typeface="Arial" panose="020B0604020202020204" pitchFamily="34" charset="0"/>
              <a:buChar char="•"/>
            </a:pPr>
            <a:r>
              <a:rPr lang="es-ES" dirty="0">
                <a:latin typeface="Cambria" panose="02040503050406030204" pitchFamily="18" charset="0"/>
              </a:rPr>
              <a:t>C</a:t>
            </a:r>
            <a:r>
              <a:rPr lang="es-ES" dirty="0" smtClean="0">
                <a:latin typeface="Cambria" panose="02040503050406030204" pitchFamily="18" charset="0"/>
              </a:rPr>
              <a:t>ortadores </a:t>
            </a:r>
            <a:r>
              <a:rPr lang="es-ES" dirty="0">
                <a:latin typeface="Cambria" panose="02040503050406030204" pitchFamily="18" charset="0"/>
              </a:rPr>
              <a:t>de </a:t>
            </a:r>
            <a:r>
              <a:rPr lang="es-ES" dirty="0" smtClean="0">
                <a:latin typeface="Cambria" panose="02040503050406030204" pitchFamily="18" charset="0"/>
              </a:rPr>
              <a:t>vinilo y cortadoras láser</a:t>
            </a:r>
          </a:p>
          <a:p>
            <a:pPr marL="285750" indent="-285750">
              <a:buClr>
                <a:srgbClr val="AF2741"/>
              </a:buClr>
              <a:buSzPct val="150000"/>
              <a:buFont typeface="Arial" panose="020B0604020202020204" pitchFamily="34" charset="0"/>
              <a:buChar char="•"/>
            </a:pPr>
            <a:r>
              <a:rPr lang="es-ES" dirty="0">
                <a:latin typeface="Cambria" panose="02040503050406030204" pitchFamily="18" charset="0"/>
              </a:rPr>
              <a:t>I</a:t>
            </a:r>
            <a:r>
              <a:rPr lang="es-ES" dirty="0" smtClean="0">
                <a:latin typeface="Cambria" panose="02040503050406030204" pitchFamily="18" charset="0"/>
              </a:rPr>
              <a:t>mpresoras </a:t>
            </a:r>
            <a:r>
              <a:rPr lang="es-ES" dirty="0">
                <a:latin typeface="Cambria" panose="02040503050406030204" pitchFamily="18" charset="0"/>
              </a:rPr>
              <a:t>de carteles y programas de </a:t>
            </a:r>
            <a:r>
              <a:rPr lang="es-ES" dirty="0" smtClean="0">
                <a:latin typeface="Cambria" panose="02040503050406030204" pitchFamily="18" charset="0"/>
              </a:rPr>
              <a:t>computadora: ej. </a:t>
            </a:r>
            <a:r>
              <a:rPr lang="es-ES" dirty="0" err="1">
                <a:latin typeface="Cambria" panose="02040503050406030204" pitchFamily="18" charset="0"/>
              </a:rPr>
              <a:t>TinkerCAD</a:t>
            </a:r>
            <a:r>
              <a:rPr lang="es-ES" dirty="0">
                <a:latin typeface="Cambria" panose="02040503050406030204" pitchFamily="18" charset="0"/>
              </a:rPr>
              <a:t>, </a:t>
            </a:r>
            <a:r>
              <a:rPr lang="es-ES" dirty="0" err="1">
                <a:latin typeface="Cambria" panose="02040503050406030204" pitchFamily="18" charset="0"/>
              </a:rPr>
              <a:t>Blender</a:t>
            </a:r>
            <a:r>
              <a:rPr lang="es-ES" dirty="0">
                <a:latin typeface="Cambria" panose="02040503050406030204" pitchFamily="18" charset="0"/>
              </a:rPr>
              <a:t> </a:t>
            </a:r>
            <a:r>
              <a:rPr lang="es-ES" dirty="0" smtClean="0">
                <a:latin typeface="Cambria" panose="02040503050406030204" pitchFamily="18" charset="0"/>
              </a:rPr>
              <a:t>3D</a:t>
            </a:r>
          </a:p>
          <a:p>
            <a:pPr marL="285750" indent="-285750">
              <a:buClr>
                <a:srgbClr val="AF2741"/>
              </a:buClr>
              <a:buSzPct val="150000"/>
              <a:buFont typeface="Arial" panose="020B0604020202020204" pitchFamily="34" charset="0"/>
              <a:buChar char="•"/>
            </a:pPr>
            <a:r>
              <a:rPr lang="es-ES" dirty="0">
                <a:latin typeface="Cambria" panose="02040503050406030204" pitchFamily="18" charset="0"/>
              </a:rPr>
              <a:t>S</a:t>
            </a:r>
            <a:r>
              <a:rPr lang="es-ES" dirty="0" smtClean="0">
                <a:latin typeface="Cambria" panose="02040503050406030204" pitchFamily="18" charset="0"/>
              </a:rPr>
              <a:t>oftware </a:t>
            </a:r>
            <a:r>
              <a:rPr lang="es-ES" dirty="0">
                <a:latin typeface="Cambria" panose="02040503050406030204" pitchFamily="18" charset="0"/>
              </a:rPr>
              <a:t>de animación. </a:t>
            </a:r>
            <a:endParaRPr lang="es-ES" dirty="0" smtClean="0">
              <a:latin typeface="Cambria" panose="02040503050406030204" pitchFamily="18" charset="0"/>
            </a:endParaRPr>
          </a:p>
          <a:p>
            <a:pPr marL="285750" indent="-285750">
              <a:buClr>
                <a:srgbClr val="AF2741"/>
              </a:buClr>
              <a:buSzPct val="150000"/>
              <a:buFont typeface="Arial" panose="020B0604020202020204" pitchFamily="34" charset="0"/>
              <a:buChar char="•"/>
            </a:pPr>
            <a:r>
              <a:rPr lang="es-ES" dirty="0">
                <a:latin typeface="Cambria" panose="02040503050406030204" pitchFamily="18" charset="0"/>
              </a:rPr>
              <a:t>H</a:t>
            </a:r>
            <a:r>
              <a:rPr lang="es-ES" dirty="0" smtClean="0">
                <a:latin typeface="Cambria" panose="02040503050406030204" pitchFamily="18" charset="0"/>
              </a:rPr>
              <a:t>erramientas para trabajar la madera</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4478" y="221942"/>
            <a:ext cx="1057635" cy="1176578"/>
          </a:xfrm>
          <a:prstGeom prst="rect">
            <a:avLst/>
          </a:prstGeom>
        </p:spPr>
      </p:pic>
      <p:sp>
        <p:nvSpPr>
          <p:cNvPr id="7" name="Shape 109"/>
          <p:cNvSpPr/>
          <p:nvPr/>
        </p:nvSpPr>
        <p:spPr>
          <a:xfrm>
            <a:off x="2884868" y="4024655"/>
            <a:ext cx="5093593" cy="785604"/>
          </a:xfrm>
          <a:prstGeom prst="rect">
            <a:avLst/>
          </a:prstGeom>
          <a:solidFill>
            <a:schemeClr val="lt2"/>
          </a:solidFill>
          <a:ln w="38100" cap="flat" cmpd="sng">
            <a:solidFill>
              <a:srgbClr val="914E5B"/>
            </a:solidFill>
            <a:prstDash val="solid"/>
            <a:round/>
            <a:headEnd type="none" w="sm" len="sm"/>
            <a:tailEnd type="none" w="sm" len="sm"/>
          </a:ln>
        </p:spPr>
        <p:txBody>
          <a:bodyPr spcFirstLastPara="1" wrap="square" lIns="91425" tIns="91425" rIns="91425" bIns="91425" anchor="ctr" anchorCtr="0">
            <a:noAutofit/>
          </a:bodyPr>
          <a:lstStyle/>
          <a:p>
            <a:pPr lvl="0" algn="ctr"/>
            <a:r>
              <a:rPr lang="es-ES" dirty="0">
                <a:solidFill>
                  <a:srgbClr val="914E5B"/>
                </a:solidFill>
                <a:latin typeface="Franklin Gothic" panose="020B0604020202020204" charset="0"/>
              </a:rPr>
              <a:t>El </a:t>
            </a:r>
            <a:r>
              <a:rPr lang="es-ES" b="1" dirty="0" smtClean="0">
                <a:solidFill>
                  <a:srgbClr val="914E5B"/>
                </a:solidFill>
                <a:latin typeface="Franklin Gothic" panose="020B0604020202020204" charset="0"/>
              </a:rPr>
              <a:t>espacio</a:t>
            </a:r>
            <a:r>
              <a:rPr lang="es-ES" dirty="0" smtClean="0">
                <a:solidFill>
                  <a:srgbClr val="914E5B"/>
                </a:solidFill>
                <a:latin typeface="Franklin Gothic" panose="020B0604020202020204" charset="0"/>
              </a:rPr>
              <a:t>, </a:t>
            </a:r>
            <a:r>
              <a:rPr lang="es-ES" b="1" dirty="0" smtClean="0">
                <a:solidFill>
                  <a:srgbClr val="914E5B"/>
                </a:solidFill>
                <a:latin typeface="Franklin Gothic" panose="020B0604020202020204" charset="0"/>
              </a:rPr>
              <a:t>organización</a:t>
            </a:r>
            <a:r>
              <a:rPr lang="es-ES" dirty="0" smtClean="0">
                <a:solidFill>
                  <a:srgbClr val="914E5B"/>
                </a:solidFill>
                <a:latin typeface="Franklin Gothic" panose="020B0604020202020204" charset="0"/>
              </a:rPr>
              <a:t> </a:t>
            </a:r>
            <a:r>
              <a:rPr lang="es-ES" dirty="0">
                <a:solidFill>
                  <a:srgbClr val="914E5B"/>
                </a:solidFill>
                <a:latin typeface="Franklin Gothic" panose="020B0604020202020204" charset="0"/>
              </a:rPr>
              <a:t>y </a:t>
            </a:r>
            <a:r>
              <a:rPr lang="es-ES" b="1" dirty="0" smtClean="0">
                <a:solidFill>
                  <a:srgbClr val="914E5B"/>
                </a:solidFill>
                <a:latin typeface="Franklin Gothic" panose="020B0604020202020204" charset="0"/>
              </a:rPr>
              <a:t>equipamiento</a:t>
            </a:r>
            <a:r>
              <a:rPr lang="es-ES" dirty="0" smtClean="0">
                <a:solidFill>
                  <a:srgbClr val="914E5B"/>
                </a:solidFill>
                <a:latin typeface="Franklin Gothic" panose="020B0604020202020204" charset="0"/>
              </a:rPr>
              <a:t> </a:t>
            </a:r>
            <a:r>
              <a:rPr lang="es-ES" dirty="0">
                <a:solidFill>
                  <a:srgbClr val="914E5B"/>
                </a:solidFill>
                <a:latin typeface="Franklin Gothic" panose="020B0604020202020204" charset="0"/>
              </a:rPr>
              <a:t>de cada </a:t>
            </a:r>
            <a:r>
              <a:rPr lang="es-ES" dirty="0" err="1">
                <a:solidFill>
                  <a:srgbClr val="914E5B"/>
                </a:solidFill>
                <a:latin typeface="Franklin Gothic" panose="020B0604020202020204" charset="0"/>
              </a:rPr>
              <a:t>makerspace</a:t>
            </a:r>
            <a:r>
              <a:rPr lang="es-ES" dirty="0">
                <a:solidFill>
                  <a:srgbClr val="914E5B"/>
                </a:solidFill>
                <a:latin typeface="Franklin Gothic" panose="020B0604020202020204" charset="0"/>
              </a:rPr>
              <a:t> dependerá de </a:t>
            </a:r>
            <a:r>
              <a:rPr lang="es-ES" dirty="0" smtClean="0">
                <a:solidFill>
                  <a:srgbClr val="914E5B"/>
                </a:solidFill>
                <a:latin typeface="Franklin Gothic" panose="020B0604020202020204" charset="0"/>
              </a:rPr>
              <a:t>sus </a:t>
            </a:r>
            <a:r>
              <a:rPr lang="es-ES" b="1" dirty="0">
                <a:solidFill>
                  <a:srgbClr val="914E5B"/>
                </a:solidFill>
                <a:latin typeface="Franklin Gothic" panose="020B0604020202020204" charset="0"/>
              </a:rPr>
              <a:t>necesidades </a:t>
            </a:r>
            <a:r>
              <a:rPr lang="es-ES" dirty="0">
                <a:solidFill>
                  <a:srgbClr val="914E5B"/>
                </a:solidFill>
                <a:latin typeface="Franklin Gothic" panose="020B0604020202020204" charset="0"/>
              </a:rPr>
              <a:t>y </a:t>
            </a:r>
            <a:r>
              <a:rPr lang="es-ES" b="1" dirty="0" smtClean="0">
                <a:solidFill>
                  <a:srgbClr val="914E5B"/>
                </a:solidFill>
                <a:latin typeface="Franklin Gothic" panose="020B0604020202020204" charset="0"/>
              </a:rPr>
              <a:t>presupuesto </a:t>
            </a:r>
            <a:endParaRPr lang="es-ES" b="1" dirty="0">
              <a:solidFill>
                <a:srgbClr val="914E5B"/>
              </a:solidFill>
              <a:latin typeface="Franklin Gothic" panose="020B0604020202020204" charset="0"/>
            </a:endParaRPr>
          </a:p>
        </p:txBody>
      </p:sp>
      <p:sp>
        <p:nvSpPr>
          <p:cNvPr id="3" name="CuadroTexto 2"/>
          <p:cNvSpPr txBox="1"/>
          <p:nvPr/>
        </p:nvSpPr>
        <p:spPr>
          <a:xfrm>
            <a:off x="1300767" y="1288309"/>
            <a:ext cx="6045819" cy="307777"/>
          </a:xfrm>
          <a:prstGeom prst="rect">
            <a:avLst/>
          </a:prstGeom>
          <a:noFill/>
        </p:spPr>
        <p:txBody>
          <a:bodyPr wrap="square" rtlCol="0">
            <a:spAutoFit/>
          </a:bodyPr>
          <a:lstStyle/>
          <a:p>
            <a:r>
              <a:rPr lang="es-ES" dirty="0" smtClean="0">
                <a:latin typeface="Franklin Gothic" panose="020B0604020202020204" charset="0"/>
              </a:rPr>
              <a:t>El equipamiento varía de un </a:t>
            </a:r>
            <a:r>
              <a:rPr lang="es-ES" dirty="0" err="1" smtClean="0">
                <a:latin typeface="Franklin Gothic" panose="020B0604020202020204" charset="0"/>
              </a:rPr>
              <a:t>makerspace</a:t>
            </a:r>
            <a:r>
              <a:rPr lang="es-ES" dirty="0" smtClean="0">
                <a:latin typeface="Franklin Gothic" panose="020B0604020202020204" charset="0"/>
              </a:rPr>
              <a:t> a otro pero puede incluir:</a:t>
            </a:r>
            <a:endParaRPr lang="es-ES" dirty="0">
              <a:latin typeface="Franklin Gothic" panose="020B0604020202020204" charset="0"/>
            </a:endParaRPr>
          </a:p>
        </p:txBody>
      </p:sp>
      <p:sp>
        <p:nvSpPr>
          <p:cNvPr id="10" name="Elipse 9"/>
          <p:cNvSpPr/>
          <p:nvPr/>
        </p:nvSpPr>
        <p:spPr>
          <a:xfrm>
            <a:off x="180303" y="3438836"/>
            <a:ext cx="1548000" cy="1512000"/>
          </a:xfrm>
          <a:prstGeom prst="ellipse">
            <a:avLst/>
          </a:prstGeom>
          <a:solidFill>
            <a:srgbClr val="914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CuadroTexto 3"/>
          <p:cNvSpPr txBox="1"/>
          <p:nvPr/>
        </p:nvSpPr>
        <p:spPr>
          <a:xfrm>
            <a:off x="270204" y="3716740"/>
            <a:ext cx="1313645" cy="830997"/>
          </a:xfrm>
          <a:prstGeom prst="rect">
            <a:avLst/>
          </a:prstGeom>
          <a:noFill/>
        </p:spPr>
        <p:txBody>
          <a:bodyPr wrap="square" rtlCol="0">
            <a:spAutoFit/>
          </a:bodyPr>
          <a:lstStyle/>
          <a:p>
            <a:pPr algn="ctr"/>
            <a:r>
              <a:rPr lang="es-ES" sz="1200" b="1" dirty="0" smtClean="0">
                <a:solidFill>
                  <a:schemeClr val="bg1"/>
                </a:solidFill>
                <a:latin typeface="Franklin Gothic" panose="020B0604020202020204" charset="0"/>
              </a:rPr>
              <a:t>El </a:t>
            </a:r>
            <a:r>
              <a:rPr lang="es-ES" sz="1200" b="1" dirty="0">
                <a:solidFill>
                  <a:schemeClr val="bg1"/>
                </a:solidFill>
                <a:latin typeface="Franklin Gothic" panose="020B0604020202020204" charset="0"/>
              </a:rPr>
              <a:t>software de código abierto </a:t>
            </a:r>
            <a:r>
              <a:rPr lang="es-ES" sz="1200" b="1" dirty="0" smtClean="0">
                <a:solidFill>
                  <a:schemeClr val="bg1"/>
                </a:solidFill>
                <a:latin typeface="Franklin Gothic" panose="020B0604020202020204" charset="0"/>
              </a:rPr>
              <a:t>es </a:t>
            </a:r>
            <a:r>
              <a:rPr lang="es-ES" sz="1200" b="1" dirty="0">
                <a:solidFill>
                  <a:schemeClr val="bg1"/>
                </a:solidFill>
                <a:latin typeface="Franklin Gothic" panose="020B0604020202020204" charset="0"/>
              </a:rPr>
              <a:t>básico dentro de la cultura </a:t>
            </a:r>
            <a:r>
              <a:rPr lang="es-ES" sz="1200" b="1" dirty="0" err="1">
                <a:solidFill>
                  <a:schemeClr val="bg1"/>
                </a:solidFill>
                <a:latin typeface="Franklin Gothic" panose="020B0604020202020204" charset="0"/>
              </a:rPr>
              <a:t>maker</a:t>
            </a:r>
            <a:r>
              <a:rPr lang="es-ES" sz="1200" dirty="0">
                <a:solidFill>
                  <a:schemeClr val="bg1"/>
                </a:solidFill>
                <a:latin typeface="Franklin Gothic" panose="020B0604020202020204" charset="0"/>
              </a:rPr>
              <a:t>.</a:t>
            </a:r>
          </a:p>
        </p:txBody>
      </p:sp>
      <p:pic>
        <p:nvPicPr>
          <p:cNvPr id="11" name="Shape 118"/>
          <p:cNvPicPr preferRelativeResize="0"/>
          <p:nvPr/>
        </p:nvPicPr>
        <p:blipFill>
          <a:blip r:embed="rId3">
            <a:alphaModFix/>
          </a:blip>
          <a:stretch>
            <a:fillRect/>
          </a:stretch>
        </p:blipFill>
        <p:spPr>
          <a:xfrm rot="19891286">
            <a:off x="486994" y="2926324"/>
            <a:ext cx="376745" cy="816895"/>
          </a:xfrm>
          <a:prstGeom prst="rect">
            <a:avLst/>
          </a:prstGeom>
          <a:noFill/>
          <a:ln>
            <a:noFill/>
          </a:ln>
        </p:spPr>
      </p:pic>
    </p:spTree>
    <p:extLst>
      <p:ext uri="{BB962C8B-B14F-4D97-AF65-F5344CB8AC3E}">
        <p14:creationId xmlns:p14="http://schemas.microsoft.com/office/powerpoint/2010/main" val="850438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EL MAKERSPACE DE LA UPNA (en proyecto)</a:t>
            </a:r>
            <a:endParaRPr lang="es-ES" b="1"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7852" y="206062"/>
            <a:ext cx="1972118" cy="1476000"/>
          </a:xfrm>
          <a:prstGeom prst="roundRect">
            <a:avLst>
              <a:gd name="adj" fmla="val 8594"/>
            </a:avLst>
          </a:prstGeom>
          <a:solidFill>
            <a:srgbClr val="FFFFFF">
              <a:shade val="85000"/>
            </a:srgbClr>
          </a:solidFill>
          <a:ln w="28575">
            <a:solidFill>
              <a:srgbClr val="C8953A"/>
            </a:solidFill>
          </a:ln>
          <a:effectLst/>
        </p:spPr>
      </p:pic>
      <p:sp>
        <p:nvSpPr>
          <p:cNvPr id="4" name="Rectángulo 3"/>
          <p:cNvSpPr/>
          <p:nvPr/>
        </p:nvSpPr>
        <p:spPr>
          <a:xfrm>
            <a:off x="3046522" y="4714780"/>
            <a:ext cx="2419739" cy="242596"/>
          </a:xfrm>
          <a:prstGeom prst="rect">
            <a:avLst/>
          </a:prstGeom>
          <a:solidFill>
            <a:srgbClr val="F2C172"/>
          </a:solidFill>
          <a:ln>
            <a:solidFill>
              <a:srgbClr val="F2C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00"/>
                </a:solidFill>
                <a:latin typeface="Cambria" panose="02040503050406030204" pitchFamily="18" charset="0"/>
              </a:rPr>
              <a:t>(a personalizar por cada institución)</a:t>
            </a:r>
            <a:endParaRPr lang="es-ES" sz="1100" dirty="0">
              <a:solidFill>
                <a:srgbClr val="FFFF00"/>
              </a:solidFill>
              <a:latin typeface="Cambria" panose="02040503050406030204" pitchFamily="18" charset="0"/>
            </a:endParaRPr>
          </a:p>
        </p:txBody>
      </p:sp>
      <p:sp>
        <p:nvSpPr>
          <p:cNvPr id="5" name="Rectángulo 4"/>
          <p:cNvSpPr/>
          <p:nvPr/>
        </p:nvSpPr>
        <p:spPr>
          <a:xfrm>
            <a:off x="821572" y="2725992"/>
            <a:ext cx="6722339" cy="1738938"/>
          </a:xfrm>
          <a:prstGeom prst="rect">
            <a:avLst/>
          </a:prstGeom>
        </p:spPr>
        <p:txBody>
          <a:bodyPr wrap="square">
            <a:spAutoFit/>
          </a:bodyPr>
          <a:lstStyle/>
          <a:p>
            <a:r>
              <a:rPr lang="es-ES" b="1" dirty="0" smtClean="0">
                <a:solidFill>
                  <a:srgbClr val="AF2741"/>
                </a:solidFill>
                <a:latin typeface="Cambria" panose="02040503050406030204" pitchFamily="18" charset="0"/>
              </a:rPr>
              <a:t>ZONAS DE TRABAJO</a:t>
            </a:r>
          </a:p>
          <a:p>
            <a:endParaRPr lang="es-ES" sz="900" dirty="0">
              <a:latin typeface="Cambria" panose="02040503050406030204" pitchFamily="18" charset="0"/>
            </a:endParaRPr>
          </a:p>
          <a:p>
            <a:pPr marL="285750" indent="-285750">
              <a:buClr>
                <a:srgbClr val="AF2741"/>
              </a:buClr>
              <a:buSzPct val="175000"/>
              <a:buFont typeface="Arial" panose="020B0604020202020204" pitchFamily="34" charset="0"/>
              <a:buChar char="•"/>
            </a:pPr>
            <a:r>
              <a:rPr lang="es-ES" dirty="0" err="1" smtClean="0">
                <a:latin typeface="Cambria" panose="02040503050406030204" pitchFamily="18" charset="0"/>
              </a:rPr>
              <a:t>Prototipado</a:t>
            </a:r>
            <a:r>
              <a:rPr lang="es-ES" dirty="0" smtClean="0">
                <a:latin typeface="Cambria" panose="02040503050406030204" pitchFamily="18" charset="0"/>
              </a:rPr>
              <a:t> </a:t>
            </a:r>
            <a:r>
              <a:rPr lang="es-ES" dirty="0">
                <a:latin typeface="Cambria" panose="02040503050406030204" pitchFamily="18" charset="0"/>
              </a:rPr>
              <a:t>rápido con impresoras 3D, cortadoras láser y CNC.</a:t>
            </a:r>
          </a:p>
          <a:p>
            <a:pPr marL="285750" indent="-285750">
              <a:buClr>
                <a:srgbClr val="AF2741"/>
              </a:buClr>
              <a:buSzPct val="175000"/>
              <a:buFont typeface="Arial" panose="020B0604020202020204" pitchFamily="34" charset="0"/>
              <a:buChar char="•"/>
            </a:pPr>
            <a:r>
              <a:rPr lang="es-ES" dirty="0" smtClean="0">
                <a:latin typeface="Cambria" panose="02040503050406030204" pitchFamily="18" charset="0"/>
              </a:rPr>
              <a:t>Carpintería </a:t>
            </a:r>
            <a:r>
              <a:rPr lang="es-ES" dirty="0">
                <a:latin typeface="Cambria" panose="02040503050406030204" pitchFamily="18" charset="0"/>
              </a:rPr>
              <a:t>con sierras, fresadoras y taladros.</a:t>
            </a:r>
          </a:p>
          <a:p>
            <a:pPr marL="285750" indent="-285750">
              <a:buClr>
                <a:srgbClr val="AF2741"/>
              </a:buClr>
              <a:buSzPct val="175000"/>
              <a:buFont typeface="Arial" panose="020B0604020202020204" pitchFamily="34" charset="0"/>
              <a:buChar char="•"/>
            </a:pPr>
            <a:r>
              <a:rPr lang="es-ES" dirty="0" smtClean="0">
                <a:latin typeface="Cambria" panose="02040503050406030204" pitchFamily="18" charset="0"/>
              </a:rPr>
              <a:t>Electrónica </a:t>
            </a:r>
            <a:r>
              <a:rPr lang="es-ES" dirty="0">
                <a:latin typeface="Cambria" panose="02040503050406030204" pitchFamily="18" charset="0"/>
              </a:rPr>
              <a:t>con fuentes de alimentación, soldadores, componentes y horno </a:t>
            </a:r>
            <a:r>
              <a:rPr lang="es-ES" dirty="0" err="1">
                <a:latin typeface="Cambria" panose="02040503050406030204" pitchFamily="18" charset="0"/>
              </a:rPr>
              <a:t>reflow</a:t>
            </a:r>
            <a:r>
              <a:rPr lang="es-ES" dirty="0">
                <a:latin typeface="Cambria" panose="02040503050406030204" pitchFamily="18" charset="0"/>
              </a:rPr>
              <a:t>.</a:t>
            </a:r>
          </a:p>
          <a:p>
            <a:pPr marL="285750" indent="-285750">
              <a:buClr>
                <a:srgbClr val="AF2741"/>
              </a:buClr>
              <a:buSzPct val="175000"/>
              <a:buFont typeface="Arial" panose="020B0604020202020204" pitchFamily="34" charset="0"/>
              <a:buChar char="•"/>
            </a:pPr>
            <a:r>
              <a:rPr lang="es-ES" dirty="0" smtClean="0">
                <a:latin typeface="Cambria" panose="02040503050406030204" pitchFamily="18" charset="0"/>
              </a:rPr>
              <a:t>Zona </a:t>
            </a:r>
            <a:r>
              <a:rPr lang="es-ES" dirty="0">
                <a:latin typeface="Cambria" panose="02040503050406030204" pitchFamily="18" charset="0"/>
              </a:rPr>
              <a:t>de Trabajo con mesas y taquillas.</a:t>
            </a:r>
          </a:p>
          <a:p>
            <a:pPr marL="285750" indent="-285750">
              <a:buClr>
                <a:srgbClr val="AF2741"/>
              </a:buClr>
              <a:buSzPct val="175000"/>
              <a:buFont typeface="Arial" panose="020B0604020202020204" pitchFamily="34" charset="0"/>
              <a:buChar char="•"/>
            </a:pPr>
            <a:r>
              <a:rPr lang="es-ES" dirty="0" smtClean="0">
                <a:latin typeface="Cambria" panose="02040503050406030204" pitchFamily="18" charset="0"/>
              </a:rPr>
              <a:t>Zona </a:t>
            </a:r>
            <a:r>
              <a:rPr lang="es-ES" dirty="0">
                <a:latin typeface="Cambria" panose="02040503050406030204" pitchFamily="18" charset="0"/>
              </a:rPr>
              <a:t>con ordenadores.</a:t>
            </a:r>
          </a:p>
          <a:p>
            <a:pPr marL="285750" indent="-285750">
              <a:buClr>
                <a:srgbClr val="AF2741"/>
              </a:buClr>
              <a:buSzPct val="175000"/>
              <a:buFont typeface="Arial" panose="020B0604020202020204" pitchFamily="34" charset="0"/>
              <a:buChar char="•"/>
            </a:pPr>
            <a:r>
              <a:rPr lang="es-ES" dirty="0" smtClean="0">
                <a:latin typeface="Cambria" panose="02040503050406030204" pitchFamily="18" charset="0"/>
              </a:rPr>
              <a:t>Otras </a:t>
            </a:r>
            <a:r>
              <a:rPr lang="es-ES" dirty="0">
                <a:latin typeface="Cambria" panose="02040503050406030204" pitchFamily="18" charset="0"/>
              </a:rPr>
              <a:t>herramientas que ayuden a crear tu proyecto.</a:t>
            </a:r>
          </a:p>
        </p:txBody>
      </p:sp>
      <p:sp>
        <p:nvSpPr>
          <p:cNvPr id="6" name="Rectángulo 5"/>
          <p:cNvSpPr/>
          <p:nvPr/>
        </p:nvSpPr>
        <p:spPr>
          <a:xfrm>
            <a:off x="821572" y="1310220"/>
            <a:ext cx="7592096" cy="1354217"/>
          </a:xfrm>
          <a:prstGeom prst="rect">
            <a:avLst/>
          </a:prstGeom>
        </p:spPr>
        <p:txBody>
          <a:bodyPr wrap="square">
            <a:spAutoFit/>
          </a:bodyPr>
          <a:lstStyle/>
          <a:p>
            <a:r>
              <a:rPr lang="es-ES" sz="1600" b="1" dirty="0" smtClean="0">
                <a:solidFill>
                  <a:srgbClr val="AF2741"/>
                </a:solidFill>
                <a:latin typeface="Cambria" panose="02040503050406030204" pitchFamily="18" charset="0"/>
              </a:rPr>
              <a:t>CLAVES</a:t>
            </a:r>
          </a:p>
          <a:p>
            <a:endParaRPr lang="es-ES" sz="900" dirty="0">
              <a:latin typeface="Cambria" panose="02040503050406030204" pitchFamily="18" charset="0"/>
            </a:endParaRPr>
          </a:p>
          <a:p>
            <a:pPr marL="285750" indent="-285750">
              <a:buClr>
                <a:srgbClr val="AF2741"/>
              </a:buClr>
              <a:buSzPct val="175000"/>
              <a:buFont typeface="Arial" panose="020B0604020202020204" pitchFamily="34" charset="0"/>
              <a:buChar char="•"/>
            </a:pPr>
            <a:r>
              <a:rPr lang="es-ES" dirty="0" smtClean="0">
                <a:latin typeface="Cambria" panose="02040503050406030204" pitchFamily="18" charset="0"/>
              </a:rPr>
              <a:t>Trabajo </a:t>
            </a:r>
            <a:r>
              <a:rPr lang="es-ES" dirty="0" err="1">
                <a:latin typeface="Cambria" panose="02040503050406030204" pitchFamily="18" charset="0"/>
              </a:rPr>
              <a:t>autoguiado</a:t>
            </a:r>
            <a:r>
              <a:rPr lang="es-ES" dirty="0">
                <a:latin typeface="Cambria" panose="02040503050406030204" pitchFamily="18" charset="0"/>
              </a:rPr>
              <a:t>: los alumnos y alumnas trabajan de forma autónoma y en proyectos que les interesan.</a:t>
            </a:r>
          </a:p>
          <a:p>
            <a:pPr marL="285750" indent="-285750">
              <a:buClr>
                <a:srgbClr val="AF2741"/>
              </a:buClr>
              <a:buSzPct val="175000"/>
              <a:buFont typeface="Arial" panose="020B0604020202020204" pitchFamily="34" charset="0"/>
              <a:buChar char="•"/>
            </a:pPr>
            <a:r>
              <a:rPr lang="es-ES" dirty="0" smtClean="0">
                <a:latin typeface="Cambria" panose="02040503050406030204" pitchFamily="18" charset="0"/>
              </a:rPr>
              <a:t>Abierto</a:t>
            </a:r>
            <a:r>
              <a:rPr lang="es-ES" dirty="0">
                <a:latin typeface="Cambria" panose="02040503050406030204" pitchFamily="18" charset="0"/>
              </a:rPr>
              <a:t>: </a:t>
            </a:r>
            <a:r>
              <a:rPr lang="es-ES" dirty="0" smtClean="0">
                <a:latin typeface="Cambria" panose="02040503050406030204" pitchFamily="18" charset="0"/>
              </a:rPr>
              <a:t>se </a:t>
            </a:r>
            <a:r>
              <a:rPr lang="es-ES" dirty="0">
                <a:latin typeface="Cambria" panose="02040503050406030204" pitchFamily="18" charset="0"/>
              </a:rPr>
              <a:t>basa en filosofía open software, hardware y </a:t>
            </a:r>
            <a:r>
              <a:rPr lang="es-ES" dirty="0" err="1">
                <a:latin typeface="Cambria" panose="02040503050406030204" pitchFamily="18" charset="0"/>
              </a:rPr>
              <a:t>science</a:t>
            </a:r>
            <a:r>
              <a:rPr lang="es-ES" dirty="0">
                <a:latin typeface="Cambria" panose="02040503050406030204" pitchFamily="18" charset="0"/>
              </a:rPr>
              <a:t>.</a:t>
            </a:r>
          </a:p>
          <a:p>
            <a:pPr marL="285750" indent="-285750">
              <a:buClr>
                <a:srgbClr val="AF2741"/>
              </a:buClr>
              <a:buSzPct val="175000"/>
              <a:buFont typeface="Arial" panose="020B0604020202020204" pitchFamily="34" charset="0"/>
              <a:buChar char="•"/>
            </a:pPr>
            <a:r>
              <a:rPr lang="es-ES" dirty="0" smtClean="0">
                <a:latin typeface="Cambria" panose="02040503050406030204" pitchFamily="18" charset="0"/>
              </a:rPr>
              <a:t>Colaborativo </a:t>
            </a:r>
            <a:r>
              <a:rPr lang="es-ES" dirty="0">
                <a:latin typeface="Cambria" panose="02040503050406030204" pitchFamily="18" charset="0"/>
              </a:rPr>
              <a:t>y multidisciplinar.</a:t>
            </a:r>
          </a:p>
        </p:txBody>
      </p:sp>
    </p:spTree>
    <p:extLst>
      <p:ext uri="{BB962C8B-B14F-4D97-AF65-F5344CB8AC3E}">
        <p14:creationId xmlns:p14="http://schemas.microsoft.com/office/powerpoint/2010/main" val="3351855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rot="1369933">
            <a:off x="7819166" y="23810"/>
            <a:ext cx="1261949" cy="1525640"/>
          </a:xfrm>
          <a:prstGeom prst="rect">
            <a:avLst/>
          </a:prstGeom>
        </p:spPr>
      </p:pic>
      <p:sp>
        <p:nvSpPr>
          <p:cNvPr id="2" name="Título 1"/>
          <p:cNvSpPr>
            <a:spLocks noGrp="1"/>
          </p:cNvSpPr>
          <p:nvPr>
            <p:ph type="title"/>
          </p:nvPr>
        </p:nvSpPr>
        <p:spPr/>
        <p:txBody>
          <a:bodyPr/>
          <a:lstStyle/>
          <a:p>
            <a:r>
              <a:rPr lang="es-ES" dirty="0"/>
              <a:t>LABORATORIO DE MEDIOS DIGITALES</a:t>
            </a:r>
          </a:p>
        </p:txBody>
      </p:sp>
      <p:graphicFrame>
        <p:nvGraphicFramePr>
          <p:cNvPr id="3" name="Shape 196"/>
          <p:cNvGraphicFramePr/>
          <p:nvPr>
            <p:extLst>
              <p:ext uri="{D42A27DB-BD31-4B8C-83A1-F6EECF244321}">
                <p14:modId xmlns:p14="http://schemas.microsoft.com/office/powerpoint/2010/main" val="376063957"/>
              </p:ext>
            </p:extLst>
          </p:nvPr>
        </p:nvGraphicFramePr>
        <p:xfrm>
          <a:off x="331103" y="1883411"/>
          <a:ext cx="8517697" cy="3191150"/>
        </p:xfrm>
        <a:graphic>
          <a:graphicData uri="http://schemas.openxmlformats.org/drawingml/2006/table">
            <a:tbl>
              <a:tblPr>
                <a:noFill/>
                <a:tableStyleId>{0281E514-54EA-4034-A982-1CA1E67B1A85}</a:tableStyleId>
              </a:tblPr>
              <a:tblGrid>
                <a:gridCol w="1453491">
                  <a:extLst>
                    <a:ext uri="{9D8B030D-6E8A-4147-A177-3AD203B41FA5}">
                      <a16:colId xmlns:a16="http://schemas.microsoft.com/office/drawing/2014/main" val="20000"/>
                    </a:ext>
                  </a:extLst>
                </a:gridCol>
                <a:gridCol w="2605255">
                  <a:extLst>
                    <a:ext uri="{9D8B030D-6E8A-4147-A177-3AD203B41FA5}">
                      <a16:colId xmlns:a16="http://schemas.microsoft.com/office/drawing/2014/main" val="20001"/>
                    </a:ext>
                  </a:extLst>
                </a:gridCol>
                <a:gridCol w="4458951">
                  <a:extLst>
                    <a:ext uri="{9D8B030D-6E8A-4147-A177-3AD203B41FA5}">
                      <a16:colId xmlns:a16="http://schemas.microsoft.com/office/drawing/2014/main" val="20002"/>
                    </a:ext>
                  </a:extLst>
                </a:gridCol>
              </a:tblGrid>
              <a:tr h="630920">
                <a:tc gridSpan="2">
                  <a:txBody>
                    <a:bodyPr/>
                    <a:lstStyle/>
                    <a:p>
                      <a:pPr marL="0" lvl="0" indent="0" algn="ctr">
                        <a:spcBef>
                          <a:spcPts val="0"/>
                        </a:spcBef>
                        <a:spcAft>
                          <a:spcPts val="0"/>
                        </a:spcAft>
                        <a:buFont typeface="Arial" panose="020B0604020202020204" pitchFamily="34" charset="0"/>
                        <a:buNone/>
                      </a:pPr>
                      <a:r>
                        <a:rPr lang="es-ES" sz="1600" b="1" dirty="0" smtClean="0">
                          <a:solidFill>
                            <a:schemeClr val="bg1"/>
                          </a:solidFill>
                          <a:latin typeface="Franklin Gothic" panose="020B0604020202020204" charset="0"/>
                        </a:rPr>
                        <a:t>TIPO DE PROYECTOS</a:t>
                      </a:r>
                    </a:p>
                  </a:txBody>
                  <a:tcPr marL="91425" marR="91425" marT="91425" marB="91425" anchor="ctr">
                    <a:lnL w="38100" cap="flat" cmpd="sng">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56282D"/>
                    </a:solidFill>
                  </a:tcPr>
                </a:tc>
                <a:tc hMerge="1">
                  <a:txBody>
                    <a:bodyPr/>
                    <a:lstStyle/>
                    <a:p>
                      <a:pPr marL="0" lvl="0" indent="0" algn="ctr">
                        <a:spcBef>
                          <a:spcPts val="0"/>
                        </a:spcBef>
                        <a:spcAft>
                          <a:spcPts val="0"/>
                        </a:spcAft>
                        <a:buFont typeface="Arial" panose="020B0604020202020204" pitchFamily="34" charset="0"/>
                        <a:buNone/>
                      </a:pPr>
                      <a:endParaRPr lang="es-ES" sz="1200" b="1" dirty="0" smtClean="0">
                        <a:solidFill>
                          <a:schemeClr val="tx1"/>
                        </a:solidFill>
                        <a:latin typeface="Franklin Gothic" panose="020B0604020202020204" charset="0"/>
                      </a:endParaRPr>
                    </a:p>
                  </a:txBody>
                  <a:tcPr marL="91425" marR="91425" marT="91425" marB="91425" anchor="ctr">
                    <a:lnL w="38100" cap="flat" cmpd="sng" algn="ctr">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56282D"/>
                    </a:solidFill>
                  </a:tcPr>
                </a:tc>
                <a:tc>
                  <a:txBody>
                    <a:bodyPr/>
                    <a:lstStyle/>
                    <a:p>
                      <a:pPr marL="0" lvl="0" indent="0" algn="ctr">
                        <a:spcBef>
                          <a:spcPts val="0"/>
                        </a:spcBef>
                        <a:spcAft>
                          <a:spcPts val="0"/>
                        </a:spcAft>
                        <a:buNone/>
                      </a:pPr>
                      <a:r>
                        <a:rPr lang="es-ES" sz="1600" b="1" baseline="0" dirty="0" smtClean="0">
                          <a:solidFill>
                            <a:schemeClr val="bg1"/>
                          </a:solidFill>
                          <a:latin typeface="Franklin Gothic"/>
                          <a:ea typeface="Franklin Gothic"/>
                          <a:cs typeface="Franklin Gothic"/>
                          <a:sym typeface="Franklin Gothic"/>
                        </a:rPr>
                        <a:t>EQUIPAMIENTO</a:t>
                      </a:r>
                    </a:p>
                  </a:txBody>
                  <a:tcPr marL="91425" marR="91425" marT="91425" marB="91425" anchor="ctr">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C8953A"/>
                    </a:solidFill>
                  </a:tcPr>
                </a:tc>
                <a:extLst>
                  <a:ext uri="{0D108BD9-81ED-4DB2-BD59-A6C34878D82A}">
                    <a16:rowId xmlns:a16="http://schemas.microsoft.com/office/drawing/2014/main" val="10000"/>
                  </a:ext>
                </a:extLst>
              </a:tr>
              <a:tr h="630920">
                <a:tc>
                  <a:txBody>
                    <a:bodyPr/>
                    <a:lstStyle/>
                    <a:p>
                      <a:pPr marL="0" lvl="0" indent="0">
                        <a:spcBef>
                          <a:spcPts val="0"/>
                        </a:spcBef>
                        <a:spcAft>
                          <a:spcPts val="0"/>
                        </a:spcAft>
                        <a:buNone/>
                      </a:pPr>
                      <a:r>
                        <a:rPr lang="es-ES" b="1" dirty="0" smtClean="0">
                          <a:solidFill>
                            <a:schemeClr val="bg1"/>
                          </a:solidFill>
                          <a:latin typeface="Franklin Gothic" panose="020B0604020202020204" charset="0"/>
                        </a:rPr>
                        <a:t>Audio y vídeo</a:t>
                      </a: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171450" lvl="0" indent="-171450">
                        <a:spcBef>
                          <a:spcPts val="0"/>
                        </a:spcBef>
                        <a:spcAft>
                          <a:spcPts val="0"/>
                        </a:spcAft>
                        <a:buClr>
                          <a:schemeClr val="bg1"/>
                        </a:buClr>
                        <a:buFont typeface="Arial" panose="020B0604020202020204" pitchFamily="34" charset="0"/>
                        <a:buChar char="•"/>
                      </a:pPr>
                      <a:r>
                        <a:rPr lang="es-ES" sz="1200" dirty="0" smtClean="0">
                          <a:solidFill>
                            <a:schemeClr val="bg1"/>
                          </a:solidFill>
                          <a:latin typeface="Franklin Gothic" panose="020B0604020202020204" charset="0"/>
                        </a:rPr>
                        <a:t>entrevistas de películas</a:t>
                      </a:r>
                    </a:p>
                    <a:p>
                      <a:pPr marL="171450" lvl="0" indent="-171450">
                        <a:spcBef>
                          <a:spcPts val="0"/>
                        </a:spcBef>
                        <a:spcAft>
                          <a:spcPts val="0"/>
                        </a:spcAft>
                        <a:buClr>
                          <a:schemeClr val="bg1"/>
                        </a:buClr>
                        <a:buFont typeface="Arial" panose="020B0604020202020204" pitchFamily="34" charset="0"/>
                        <a:buChar char="•"/>
                      </a:pPr>
                      <a:r>
                        <a:rPr lang="es-ES" sz="1200" dirty="0" smtClean="0">
                          <a:solidFill>
                            <a:schemeClr val="bg1"/>
                          </a:solidFill>
                          <a:latin typeface="Franklin Gothic" panose="020B0604020202020204" charset="0"/>
                        </a:rPr>
                        <a:t>grabación de clips</a:t>
                      </a:r>
                    </a:p>
                    <a:p>
                      <a:pPr marL="171450" lvl="0" indent="-171450">
                        <a:spcBef>
                          <a:spcPts val="0"/>
                        </a:spcBef>
                        <a:spcAft>
                          <a:spcPts val="0"/>
                        </a:spcAft>
                        <a:buClr>
                          <a:schemeClr val="bg1"/>
                        </a:buClr>
                        <a:buFont typeface="Arial" panose="020B0604020202020204" pitchFamily="34" charset="0"/>
                        <a:buChar char="•"/>
                      </a:pPr>
                      <a:r>
                        <a:rPr lang="es-ES" sz="1200" dirty="0" smtClean="0">
                          <a:solidFill>
                            <a:schemeClr val="bg1"/>
                          </a:solidFill>
                          <a:latin typeface="Franklin Gothic" panose="020B0604020202020204" charset="0"/>
                        </a:rPr>
                        <a:t>demostración de una banda</a:t>
                      </a:r>
                    </a:p>
                    <a:p>
                      <a:pPr marL="171450" lvl="0" indent="-171450">
                        <a:spcBef>
                          <a:spcPts val="0"/>
                        </a:spcBef>
                        <a:spcAft>
                          <a:spcPts val="0"/>
                        </a:spcAft>
                        <a:buClr>
                          <a:schemeClr val="bg1"/>
                        </a:buClr>
                        <a:buFont typeface="Arial" panose="020B0604020202020204" pitchFamily="34" charset="0"/>
                        <a:buChar char="•"/>
                      </a:pPr>
                      <a:r>
                        <a:rPr lang="es-ES" sz="1200" dirty="0" smtClean="0">
                          <a:solidFill>
                            <a:schemeClr val="bg1"/>
                          </a:solidFill>
                          <a:latin typeface="Franklin Gothic" panose="020B0604020202020204" charset="0"/>
                        </a:rPr>
                        <a:t>grabación de podcasts </a:t>
                      </a:r>
                    </a:p>
                    <a:p>
                      <a:pPr marL="171450" lvl="0" indent="-171450">
                        <a:spcBef>
                          <a:spcPts val="0"/>
                        </a:spcBef>
                        <a:spcAft>
                          <a:spcPts val="0"/>
                        </a:spcAft>
                        <a:buClr>
                          <a:schemeClr val="bg1"/>
                        </a:buClr>
                        <a:buFont typeface="Arial" panose="020B0604020202020204" pitchFamily="34" charset="0"/>
                        <a:buChar char="•"/>
                      </a:pPr>
                      <a:r>
                        <a:rPr lang="es-ES" sz="1200" dirty="0" smtClean="0">
                          <a:solidFill>
                            <a:schemeClr val="bg1"/>
                          </a:solidFill>
                          <a:latin typeface="Franklin Gothic" panose="020B0604020202020204" charset="0"/>
                        </a:rPr>
                        <a:t>creación de música, etc.</a:t>
                      </a:r>
                      <a:endParaRPr lang="es-ES" sz="1200" b="1" dirty="0" smtClean="0">
                        <a:solidFill>
                          <a:schemeClr val="bg1"/>
                        </a:solidFill>
                        <a:latin typeface="Franklin Gothic" panose="020B0604020202020204" charset="0"/>
                      </a:endParaRPr>
                    </a:p>
                  </a:txBody>
                  <a:tcPr marL="91425" marR="91425" marT="91425" marB="91425" anchor="ctr">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lvl="0" indent="0">
                        <a:spcBef>
                          <a:spcPts val="0"/>
                        </a:spcBef>
                        <a:spcAft>
                          <a:spcPts val="0"/>
                        </a:spcAft>
                        <a:buNone/>
                      </a:pPr>
                      <a:r>
                        <a:rPr lang="es-ES" sz="1200" dirty="0" smtClean="0">
                          <a:latin typeface="Franklin Gothic"/>
                          <a:ea typeface="Franklin Gothic"/>
                          <a:cs typeface="Franklin Gothic"/>
                          <a:sym typeface="Franklin Gothic"/>
                        </a:rPr>
                        <a:t>Ordenadores, auriculares,</a:t>
                      </a:r>
                      <a:r>
                        <a:rPr lang="es-ES" sz="1200" baseline="0" dirty="0" smtClean="0">
                          <a:latin typeface="Franklin Gothic"/>
                          <a:ea typeface="Franklin Gothic"/>
                          <a:cs typeface="Franklin Gothic"/>
                          <a:sym typeface="Franklin Gothic"/>
                        </a:rPr>
                        <a:t> micrófonos, programas de edición de audio y vídeo (ej. Adobe </a:t>
                      </a:r>
                      <a:r>
                        <a:rPr lang="es-ES" sz="1200" baseline="0" dirty="0" err="1" smtClean="0">
                          <a:latin typeface="Franklin Gothic"/>
                          <a:ea typeface="Franklin Gothic"/>
                          <a:cs typeface="Franklin Gothic"/>
                          <a:sym typeface="Franklin Gothic"/>
                        </a:rPr>
                        <a:t>Audition</a:t>
                      </a:r>
                      <a:r>
                        <a:rPr lang="es-ES" sz="1200" baseline="0" dirty="0" smtClean="0">
                          <a:latin typeface="Franklin Gothic"/>
                          <a:ea typeface="Franklin Gothic"/>
                          <a:cs typeface="Franklin Gothic"/>
                          <a:sym typeface="Franklin Gothic"/>
                        </a:rPr>
                        <a:t>, </a:t>
                      </a:r>
                      <a:r>
                        <a:rPr lang="es-ES" sz="1200" baseline="0" dirty="0" err="1" smtClean="0">
                          <a:latin typeface="Franklin Gothic"/>
                          <a:ea typeface="Franklin Gothic"/>
                          <a:cs typeface="Franklin Gothic"/>
                          <a:sym typeface="Franklin Gothic"/>
                        </a:rPr>
                        <a:t>Garageband</a:t>
                      </a:r>
                      <a:r>
                        <a:rPr lang="es-ES" sz="1200" baseline="0" dirty="0" smtClean="0">
                          <a:latin typeface="Franklin Gothic"/>
                          <a:ea typeface="Franklin Gothic"/>
                          <a:cs typeface="Franklin Gothic"/>
                          <a:sym typeface="Franklin Gothic"/>
                        </a:rPr>
                        <a:t>, Final </a:t>
                      </a:r>
                      <a:r>
                        <a:rPr lang="es-ES" sz="1200" baseline="0" dirty="0" err="1" smtClean="0">
                          <a:latin typeface="Franklin Gothic"/>
                          <a:ea typeface="Franklin Gothic"/>
                          <a:cs typeface="Franklin Gothic"/>
                          <a:sym typeface="Franklin Gothic"/>
                        </a:rPr>
                        <a:t>Cut</a:t>
                      </a:r>
                      <a:r>
                        <a:rPr lang="es-ES" sz="1200" baseline="0" dirty="0" smtClean="0">
                          <a:latin typeface="Franklin Gothic"/>
                          <a:ea typeface="Franklin Gothic"/>
                          <a:cs typeface="Franklin Gothic"/>
                          <a:sym typeface="Franklin Gothic"/>
                        </a:rPr>
                        <a:t>, </a:t>
                      </a:r>
                      <a:r>
                        <a:rPr lang="es-ES" sz="1200" baseline="0" dirty="0" err="1" smtClean="0">
                          <a:latin typeface="Franklin Gothic"/>
                          <a:ea typeface="Franklin Gothic"/>
                          <a:cs typeface="Franklin Gothic"/>
                          <a:sym typeface="Franklin Gothic"/>
                        </a:rPr>
                        <a:t>iMovie</a:t>
                      </a:r>
                      <a:r>
                        <a:rPr lang="es-ES" sz="1200" baseline="0" dirty="0" smtClean="0">
                          <a:latin typeface="Franklin Gothic"/>
                          <a:ea typeface="Franklin Gothic"/>
                          <a:cs typeface="Franklin Gothic"/>
                          <a:sym typeface="Franklin Gothic"/>
                        </a:rPr>
                        <a:t>, </a:t>
                      </a:r>
                      <a:r>
                        <a:rPr lang="es-ES" sz="1200" baseline="0" dirty="0" err="1" smtClean="0">
                          <a:latin typeface="Franklin Gothic"/>
                          <a:ea typeface="Franklin Gothic"/>
                          <a:cs typeface="Franklin Gothic"/>
                          <a:sym typeface="Franklin Gothic"/>
                        </a:rPr>
                        <a:t>Camtasia</a:t>
                      </a:r>
                      <a:r>
                        <a:rPr lang="es-ES" sz="1200" baseline="0" dirty="0" smtClean="0">
                          <a:latin typeface="Franklin Gothic"/>
                          <a:ea typeface="Franklin Gothic"/>
                          <a:cs typeface="Franklin Gothic"/>
                          <a:sym typeface="Franklin Gothic"/>
                        </a:rPr>
                        <a:t>…), paquetes de efectos especiales, elementos de iluminación, pantallas croma, teclados, máquinas </a:t>
                      </a:r>
                      <a:r>
                        <a:rPr lang="es-ES" sz="1200" baseline="0" dirty="0" err="1" smtClean="0">
                          <a:latin typeface="Franklin Gothic"/>
                          <a:ea typeface="Franklin Gothic"/>
                          <a:cs typeface="Franklin Gothic"/>
                          <a:sym typeface="Franklin Gothic"/>
                        </a:rPr>
                        <a:t>multipista</a:t>
                      </a:r>
                      <a:r>
                        <a:rPr lang="es-ES" sz="1200" baseline="0" dirty="0" smtClean="0">
                          <a:latin typeface="Franklin Gothic"/>
                          <a:ea typeface="Franklin Gothic"/>
                          <a:cs typeface="Franklin Gothic"/>
                          <a:sym typeface="Franklin Gothic"/>
                        </a:rPr>
                        <a:t>, </a:t>
                      </a:r>
                      <a:r>
                        <a:rPr lang="es-ES" sz="1200" baseline="0" dirty="0" err="1" smtClean="0">
                          <a:latin typeface="Franklin Gothic"/>
                          <a:ea typeface="Franklin Gothic"/>
                          <a:cs typeface="Franklin Gothic"/>
                          <a:sym typeface="Franklin Gothic"/>
                        </a:rPr>
                        <a:t>pads</a:t>
                      </a:r>
                      <a:r>
                        <a:rPr lang="es-ES" sz="1200" baseline="0" dirty="0" smtClean="0">
                          <a:latin typeface="Franklin Gothic"/>
                          <a:ea typeface="Franklin Gothic"/>
                          <a:cs typeface="Franklin Gothic"/>
                          <a:sym typeface="Franklin Gothic"/>
                        </a:rPr>
                        <a:t> de batería, etc.</a:t>
                      </a: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1"/>
                  </a:ext>
                </a:extLst>
              </a:tr>
              <a:tr h="341737">
                <a:tc>
                  <a:txBody>
                    <a:bodyPr/>
                    <a:lstStyle/>
                    <a:p>
                      <a:pPr marL="0" lvl="0" indent="0" algn="l">
                        <a:spcBef>
                          <a:spcPts val="0"/>
                        </a:spcBef>
                        <a:spcAft>
                          <a:spcPts val="0"/>
                        </a:spcAft>
                        <a:buNone/>
                      </a:pPr>
                      <a:r>
                        <a:rPr lang="es-ES" b="1" i="0" dirty="0" smtClean="0">
                          <a:solidFill>
                            <a:schemeClr val="bg1"/>
                          </a:solidFill>
                          <a:latin typeface="Franklin Gothic" panose="020B0604020202020204" charset="0"/>
                        </a:rPr>
                        <a:t>Fotografía</a:t>
                      </a: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171450" lvl="0" indent="-171450" algn="l">
                        <a:spcBef>
                          <a:spcPts val="0"/>
                        </a:spcBef>
                        <a:spcAft>
                          <a:spcPts val="0"/>
                        </a:spcAft>
                        <a:buClr>
                          <a:schemeClr val="bg1"/>
                        </a:buClr>
                        <a:buFont typeface="Arial" panose="020B0604020202020204" pitchFamily="34" charset="0"/>
                        <a:buChar char="•"/>
                      </a:pPr>
                      <a:r>
                        <a:rPr lang="es-ES" sz="1200" b="0" i="0" dirty="0" smtClean="0">
                          <a:solidFill>
                            <a:schemeClr val="bg1"/>
                          </a:solidFill>
                          <a:latin typeface="Franklin Gothic" panose="020B0604020202020204" charset="0"/>
                        </a:rPr>
                        <a:t>edición</a:t>
                      </a:r>
                      <a:r>
                        <a:rPr lang="es-ES" sz="1200" b="0" i="0" baseline="0" dirty="0" smtClean="0">
                          <a:solidFill>
                            <a:schemeClr val="bg1"/>
                          </a:solidFill>
                          <a:latin typeface="Franklin Gothic" panose="020B0604020202020204" charset="0"/>
                        </a:rPr>
                        <a:t> de imágenes,</a:t>
                      </a:r>
                    </a:p>
                    <a:p>
                      <a:pPr marL="171450" lvl="0" indent="-171450" algn="l">
                        <a:spcBef>
                          <a:spcPts val="0"/>
                        </a:spcBef>
                        <a:spcAft>
                          <a:spcPts val="0"/>
                        </a:spcAft>
                        <a:buClr>
                          <a:schemeClr val="bg1"/>
                        </a:buClr>
                        <a:buFont typeface="Arial" panose="020B0604020202020204" pitchFamily="34" charset="0"/>
                        <a:buChar char="•"/>
                      </a:pPr>
                      <a:r>
                        <a:rPr lang="es-ES" sz="1200" b="0" i="0" baseline="0" dirty="0" smtClean="0">
                          <a:solidFill>
                            <a:schemeClr val="bg1"/>
                          </a:solidFill>
                          <a:latin typeface="Franklin Gothic" panose="020B0604020202020204" charset="0"/>
                        </a:rPr>
                        <a:t>impresión de imágenes, etc.</a:t>
                      </a:r>
                      <a:endParaRPr lang="es-ES" sz="1200" b="0" i="0" dirty="0" smtClean="0">
                        <a:solidFill>
                          <a:schemeClr val="bg1"/>
                        </a:solidFill>
                        <a:latin typeface="Franklin Gothic" panose="020B0604020202020204" charset="0"/>
                      </a:endParaRPr>
                    </a:p>
                  </a:txBody>
                  <a:tcPr marL="91425" marR="91425" marT="91425" marB="91425">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r>
                        <a:rPr lang="es-ES" sz="1200" dirty="0" smtClean="0">
                          <a:latin typeface="Franklin Gothic" panose="020B0604020202020204" charset="0"/>
                          <a:ea typeface="Franklin Gothic"/>
                          <a:cs typeface="Franklin Gothic"/>
                          <a:sym typeface="Franklin Gothic"/>
                        </a:rPr>
                        <a:t>Programas de edición de imágenes (ej. Photoshop, </a:t>
                      </a:r>
                      <a:r>
                        <a:rPr lang="es-ES" sz="1200" dirty="0" err="1" smtClean="0">
                          <a:latin typeface="Franklin Gothic" panose="020B0604020202020204" charset="0"/>
                          <a:ea typeface="Franklin Gothic"/>
                          <a:cs typeface="Franklin Gothic"/>
                          <a:sym typeface="Franklin Gothic"/>
                        </a:rPr>
                        <a:t>Illustratot</a:t>
                      </a:r>
                      <a:r>
                        <a:rPr lang="es-ES" sz="1200" dirty="0" smtClean="0">
                          <a:latin typeface="Franklin Gothic" panose="020B0604020202020204" charset="0"/>
                          <a:ea typeface="Franklin Gothic"/>
                          <a:cs typeface="Franklin Gothic"/>
                          <a:sym typeface="Franklin Gothic"/>
                        </a:rPr>
                        <a:t>, </a:t>
                      </a:r>
                      <a:r>
                        <a:rPr lang="es-ES" sz="1200" dirty="0" err="1" smtClean="0">
                          <a:latin typeface="Franklin Gothic" panose="020B0604020202020204" charset="0"/>
                          <a:ea typeface="Franklin Gothic"/>
                          <a:cs typeface="Franklin Gothic"/>
                          <a:sym typeface="Franklin Gothic"/>
                        </a:rPr>
                        <a:t>After</a:t>
                      </a:r>
                      <a:r>
                        <a:rPr lang="es-ES" sz="1200" dirty="0" smtClean="0">
                          <a:latin typeface="Franklin Gothic" panose="020B0604020202020204" charset="0"/>
                          <a:ea typeface="Franklin Gothic"/>
                          <a:cs typeface="Franklin Gothic"/>
                          <a:sym typeface="Franklin Gothic"/>
                        </a:rPr>
                        <a:t> </a:t>
                      </a:r>
                      <a:r>
                        <a:rPr lang="es-ES" sz="1200" dirty="0" err="1" smtClean="0">
                          <a:latin typeface="Franklin Gothic" panose="020B0604020202020204" charset="0"/>
                          <a:ea typeface="Franklin Gothic"/>
                          <a:cs typeface="Franklin Gothic"/>
                          <a:sym typeface="Franklin Gothic"/>
                        </a:rPr>
                        <a:t>Effects</a:t>
                      </a:r>
                      <a:r>
                        <a:rPr lang="es-ES" sz="1200" dirty="0" smtClean="0">
                          <a:latin typeface="Franklin Gothic" panose="020B0604020202020204" charset="0"/>
                          <a:ea typeface="Franklin Gothic"/>
                          <a:cs typeface="Franklin Gothic"/>
                          <a:sym typeface="Franklin Gothic"/>
                        </a:rPr>
                        <a:t>…), cámaras, trípodes,</a:t>
                      </a:r>
                      <a:r>
                        <a:rPr lang="es-ES" sz="1200" baseline="0" dirty="0" smtClean="0">
                          <a:latin typeface="Franklin Gothic" panose="020B0604020202020204" charset="0"/>
                          <a:ea typeface="Franklin Gothic"/>
                          <a:cs typeface="Franklin Gothic"/>
                          <a:sym typeface="Franklin Gothic"/>
                        </a:rPr>
                        <a:t> e</a:t>
                      </a:r>
                      <a:r>
                        <a:rPr lang="es-ES" sz="1200" dirty="0" smtClean="0">
                          <a:effectLst/>
                          <a:latin typeface="Franklin Gothic" panose="020B0604020202020204" charset="0"/>
                        </a:rPr>
                        <a:t>stuches para estudios fotográficos, etc. </a:t>
                      </a:r>
                      <a:endParaRPr lang="es-ES" dirty="0" smtClean="0">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2"/>
                  </a:ext>
                </a:extLst>
              </a:tr>
              <a:tr h="525762">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b="1" i="0" dirty="0" smtClean="0">
                          <a:solidFill>
                            <a:schemeClr val="bg1"/>
                          </a:solidFill>
                          <a:latin typeface="Franklin Gothic" panose="020B0604020202020204" charset="0"/>
                        </a:rPr>
                        <a:t>Videojuegos y realidad virtual</a:t>
                      </a:r>
                    </a:p>
                  </a:txBody>
                  <a:tcPr marL="91425" marR="91425" marT="91425" marB="91425" anchor="ctr">
                    <a:lnL w="38100" cap="flat" cmpd="sng">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171450" marR="0" lvl="0" indent="-171450" algn="l" defTabSz="914400" rtl="0" eaLnBrk="1" fontAlgn="auto" latinLnBrk="0" hangingPunct="1">
                        <a:lnSpc>
                          <a:spcPct val="100000"/>
                        </a:lnSpc>
                        <a:spcBef>
                          <a:spcPts val="0"/>
                        </a:spcBef>
                        <a:spcAft>
                          <a:spcPts val="0"/>
                        </a:spcAft>
                        <a:buClr>
                          <a:schemeClr val="bg1"/>
                        </a:buClr>
                        <a:buSzTx/>
                        <a:buFont typeface="Arial" panose="020B0604020202020204" pitchFamily="34" charset="0"/>
                        <a:buChar char="•"/>
                        <a:tabLst/>
                        <a:defRPr/>
                      </a:pPr>
                      <a:r>
                        <a:rPr lang="es-ES" sz="1200" b="0" i="0" dirty="0" smtClean="0">
                          <a:solidFill>
                            <a:schemeClr val="bg1"/>
                          </a:solidFill>
                          <a:latin typeface="Franklin Gothic" panose="020B0604020202020204" charset="0"/>
                        </a:rPr>
                        <a:t>diseño de videojuegos</a:t>
                      </a:r>
                    </a:p>
                    <a:p>
                      <a:pPr marL="171450" marR="0" lvl="0" indent="-171450" algn="l" defTabSz="914400" rtl="0" eaLnBrk="1" fontAlgn="auto" latinLnBrk="0" hangingPunct="1">
                        <a:lnSpc>
                          <a:spcPct val="100000"/>
                        </a:lnSpc>
                        <a:spcBef>
                          <a:spcPts val="0"/>
                        </a:spcBef>
                        <a:spcAft>
                          <a:spcPts val="0"/>
                        </a:spcAft>
                        <a:buClr>
                          <a:schemeClr val="bg1"/>
                        </a:buClr>
                        <a:buSzTx/>
                        <a:buFont typeface="Arial" panose="020B0604020202020204" pitchFamily="34" charset="0"/>
                        <a:buChar char="•"/>
                        <a:tabLst/>
                        <a:defRPr/>
                      </a:pPr>
                      <a:r>
                        <a:rPr lang="es-ES" sz="1200" b="0" i="0" dirty="0" smtClean="0">
                          <a:solidFill>
                            <a:schemeClr val="bg1"/>
                          </a:solidFill>
                          <a:latin typeface="Franklin Gothic" panose="020B0604020202020204" charset="0"/>
                        </a:rPr>
                        <a:t>impresión 3D</a:t>
                      </a:r>
                    </a:p>
                    <a:p>
                      <a:pPr marL="171450" marR="0" lvl="0" indent="-171450" algn="l" defTabSz="914400" rtl="0" eaLnBrk="1" fontAlgn="auto" latinLnBrk="0" hangingPunct="1">
                        <a:lnSpc>
                          <a:spcPct val="100000"/>
                        </a:lnSpc>
                        <a:spcBef>
                          <a:spcPts val="0"/>
                        </a:spcBef>
                        <a:spcAft>
                          <a:spcPts val="0"/>
                        </a:spcAft>
                        <a:buClr>
                          <a:schemeClr val="bg1"/>
                        </a:buClr>
                        <a:buSzTx/>
                        <a:buFont typeface="Arial" panose="020B0604020202020204" pitchFamily="34" charset="0"/>
                        <a:buChar char="•"/>
                        <a:tabLst/>
                        <a:defRPr/>
                      </a:pPr>
                      <a:r>
                        <a:rPr lang="es-ES" sz="1200" b="0" i="0" dirty="0" smtClean="0">
                          <a:solidFill>
                            <a:schemeClr val="bg1"/>
                          </a:solidFill>
                          <a:latin typeface="Franklin Gothic" panose="020B0604020202020204" charset="0"/>
                        </a:rPr>
                        <a:t>impresión</a:t>
                      </a:r>
                      <a:r>
                        <a:rPr lang="es-ES" sz="1200" b="0" i="0" baseline="0" dirty="0" smtClean="0">
                          <a:solidFill>
                            <a:schemeClr val="bg1"/>
                          </a:solidFill>
                          <a:latin typeface="Franklin Gothic" panose="020B0604020202020204" charset="0"/>
                        </a:rPr>
                        <a:t> con plotter</a:t>
                      </a:r>
                      <a:endParaRPr lang="es-ES" sz="1200" b="0" i="0" dirty="0" smtClean="0">
                        <a:solidFill>
                          <a:schemeClr val="bg1"/>
                        </a:solidFill>
                        <a:latin typeface="Franklin Gothic" panose="020B0604020202020204" charset="0"/>
                      </a:endParaRPr>
                    </a:p>
                  </a:txBody>
                  <a:tcPr marL="91425" marR="91425" marT="91425" marB="91425">
                    <a:lnL w="38100" cap="flat" cmpd="sng" algn="ctr">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lvl="0" indent="0">
                        <a:spcBef>
                          <a:spcPts val="1000"/>
                        </a:spcBef>
                        <a:spcAft>
                          <a:spcPts val="0"/>
                        </a:spcAft>
                        <a:buNone/>
                      </a:pPr>
                      <a:r>
                        <a:rPr lang="es-ES" sz="1200" dirty="0" smtClean="0">
                          <a:latin typeface="Franklin Gothic"/>
                          <a:ea typeface="Franklin Gothic"/>
                          <a:cs typeface="Franklin Gothic"/>
                          <a:sym typeface="Franklin Gothic"/>
                        </a:rPr>
                        <a:t>Consolas, controladores, monitores, gafas y auriculares</a:t>
                      </a:r>
                      <a:r>
                        <a:rPr lang="es-ES" sz="1200" baseline="0" dirty="0" smtClean="0">
                          <a:latin typeface="Franklin Gothic"/>
                          <a:ea typeface="Franklin Gothic"/>
                          <a:cs typeface="Franklin Gothic"/>
                          <a:sym typeface="Franklin Gothic"/>
                        </a:rPr>
                        <a:t> especiales, escáneres e impresoras 3D, programas CAD, etc. </a:t>
                      </a:r>
                      <a:endParaRPr lang="es-ES" sz="1200" dirty="0" smtClean="0">
                        <a:latin typeface="Franklin Gothic"/>
                        <a:ea typeface="Franklin Gothic"/>
                        <a:cs typeface="Franklin Gothic"/>
                        <a:sym typeface="Franklin Gothic"/>
                      </a:endParaRPr>
                    </a:p>
                  </a:txBody>
                  <a:tcPr marL="91425" marR="91425" marT="91425" marB="91425">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3"/>
                  </a:ext>
                </a:extLst>
              </a:tr>
            </a:tbl>
          </a:graphicData>
        </a:graphic>
      </p:graphicFrame>
      <p:sp>
        <p:nvSpPr>
          <p:cNvPr id="4" name="Rectángulo 3"/>
          <p:cNvSpPr/>
          <p:nvPr/>
        </p:nvSpPr>
        <p:spPr>
          <a:xfrm>
            <a:off x="468989" y="1291128"/>
            <a:ext cx="8162844" cy="523220"/>
          </a:xfrm>
          <a:prstGeom prst="rect">
            <a:avLst/>
          </a:prstGeom>
        </p:spPr>
        <p:txBody>
          <a:bodyPr wrap="square">
            <a:spAutoFit/>
          </a:bodyPr>
          <a:lstStyle/>
          <a:p>
            <a:r>
              <a:rPr lang="es-ES" dirty="0" smtClean="0">
                <a:solidFill>
                  <a:schemeClr val="tx1"/>
                </a:solidFill>
                <a:latin typeface="Cambria" panose="02040503050406030204" pitchFamily="18" charset="0"/>
              </a:rPr>
              <a:t>Los laboratorios de </a:t>
            </a:r>
            <a:r>
              <a:rPr lang="es-ES" dirty="0">
                <a:solidFill>
                  <a:schemeClr val="tx1"/>
                </a:solidFill>
                <a:latin typeface="Cambria" panose="02040503050406030204" pitchFamily="18" charset="0"/>
              </a:rPr>
              <a:t>medios digitales (</a:t>
            </a:r>
            <a:r>
              <a:rPr lang="es-ES" dirty="0" smtClean="0">
                <a:solidFill>
                  <a:schemeClr val="tx1"/>
                </a:solidFill>
                <a:latin typeface="Cambria" panose="02040503050406030204" pitchFamily="18" charset="0"/>
              </a:rPr>
              <a:t>Digital Media </a:t>
            </a:r>
            <a:r>
              <a:rPr lang="es-ES" dirty="0" err="1" smtClean="0">
                <a:solidFill>
                  <a:schemeClr val="tx1"/>
                </a:solidFill>
                <a:latin typeface="Cambria" panose="02040503050406030204" pitchFamily="18" charset="0"/>
              </a:rPr>
              <a:t>Labs</a:t>
            </a:r>
            <a:r>
              <a:rPr lang="es-ES" dirty="0" smtClean="0">
                <a:solidFill>
                  <a:schemeClr val="tx1"/>
                </a:solidFill>
                <a:latin typeface="Cambria" panose="02040503050406030204" pitchFamily="18" charset="0"/>
              </a:rPr>
              <a:t>, DML) son espacios creativos dedicados </a:t>
            </a:r>
            <a:r>
              <a:rPr lang="es-ES" dirty="0">
                <a:solidFill>
                  <a:schemeClr val="tx1"/>
                </a:solidFill>
                <a:latin typeface="Cambria" panose="02040503050406030204" pitchFamily="18" charset="0"/>
              </a:rPr>
              <a:t>a la creación </a:t>
            </a:r>
            <a:r>
              <a:rPr lang="es-ES" dirty="0" smtClean="0">
                <a:solidFill>
                  <a:schemeClr val="tx1"/>
                </a:solidFill>
                <a:latin typeface="Cambria" panose="02040503050406030204" pitchFamily="18" charset="0"/>
              </a:rPr>
              <a:t>y edición de multimedia. </a:t>
            </a:r>
          </a:p>
        </p:txBody>
      </p:sp>
    </p:spTree>
    <p:extLst>
      <p:ext uri="{BB962C8B-B14F-4D97-AF65-F5344CB8AC3E}">
        <p14:creationId xmlns:p14="http://schemas.microsoft.com/office/powerpoint/2010/main" val="2498411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LABORATORIOS </a:t>
            </a:r>
            <a:r>
              <a:rPr lang="es-ES" dirty="0"/>
              <a:t>DE FABRICACIÓN</a:t>
            </a:r>
          </a:p>
        </p:txBody>
      </p:sp>
      <p:sp>
        <p:nvSpPr>
          <p:cNvPr id="3" name="Rectángulo 2"/>
          <p:cNvSpPr/>
          <p:nvPr/>
        </p:nvSpPr>
        <p:spPr>
          <a:xfrm>
            <a:off x="450078" y="1706524"/>
            <a:ext cx="8162844" cy="523220"/>
          </a:xfrm>
          <a:prstGeom prst="rect">
            <a:avLst/>
          </a:prstGeom>
        </p:spPr>
        <p:txBody>
          <a:bodyPr wrap="square">
            <a:spAutoFit/>
          </a:bodyPr>
          <a:lstStyle/>
          <a:p>
            <a:r>
              <a:rPr lang="es-ES" dirty="0" smtClean="0">
                <a:solidFill>
                  <a:schemeClr val="tx1"/>
                </a:solidFill>
                <a:latin typeface="Cambria" panose="02040503050406030204" pitchFamily="18" charset="0"/>
              </a:rPr>
              <a:t>Utilizado a menudo como sinónimo de </a:t>
            </a:r>
            <a:r>
              <a:rPr lang="es-ES" dirty="0" err="1" smtClean="0">
                <a:solidFill>
                  <a:schemeClr val="tx1"/>
                </a:solidFill>
                <a:latin typeface="Cambria" panose="02040503050406030204" pitchFamily="18" charset="0"/>
              </a:rPr>
              <a:t>makerspace</a:t>
            </a:r>
            <a:r>
              <a:rPr lang="es-ES" dirty="0" smtClean="0">
                <a:solidFill>
                  <a:schemeClr val="tx1"/>
                </a:solidFill>
                <a:latin typeface="Cambria" panose="02040503050406030204" pitchFamily="18" charset="0"/>
              </a:rPr>
              <a:t>.  Siguen la filosofía </a:t>
            </a:r>
            <a:r>
              <a:rPr lang="es-ES" dirty="0" err="1" smtClean="0">
                <a:solidFill>
                  <a:schemeClr val="tx1"/>
                </a:solidFill>
                <a:latin typeface="Cambria" panose="02040503050406030204" pitchFamily="18" charset="0"/>
              </a:rPr>
              <a:t>maker</a:t>
            </a:r>
            <a:r>
              <a:rPr lang="es-ES" dirty="0" smtClean="0">
                <a:solidFill>
                  <a:schemeClr val="tx1"/>
                </a:solidFill>
                <a:latin typeface="Cambria" panose="02040503050406030204" pitchFamily="18" charset="0"/>
              </a:rPr>
              <a:t>, </a:t>
            </a:r>
            <a:r>
              <a:rPr lang="es-ES" dirty="0">
                <a:solidFill>
                  <a:schemeClr val="tx1"/>
                </a:solidFill>
                <a:latin typeface="Cambria" panose="02040503050406030204" pitchFamily="18" charset="0"/>
              </a:rPr>
              <a:t>s</a:t>
            </a:r>
            <a:r>
              <a:rPr lang="es-ES" dirty="0" smtClean="0">
                <a:solidFill>
                  <a:schemeClr val="tx1"/>
                </a:solidFill>
                <a:latin typeface="Cambria" panose="02040503050406030204" pitchFamily="18" charset="0"/>
              </a:rPr>
              <a:t>in embargo, presentan ciertas particularidades. </a:t>
            </a:r>
            <a:endParaRPr lang="es-ES" dirty="0">
              <a:solidFill>
                <a:schemeClr val="tx1"/>
              </a:solidFill>
              <a:latin typeface="Cambria" panose="02040503050406030204" pitchFamily="18" charset="0"/>
            </a:endParaRPr>
          </a:p>
        </p:txBody>
      </p:sp>
      <p:graphicFrame>
        <p:nvGraphicFramePr>
          <p:cNvPr id="4" name="Shape 204"/>
          <p:cNvGraphicFramePr/>
          <p:nvPr>
            <p:extLst>
              <p:ext uri="{D42A27DB-BD31-4B8C-83A1-F6EECF244321}">
                <p14:modId xmlns:p14="http://schemas.microsoft.com/office/powerpoint/2010/main" val="3644399863"/>
              </p:ext>
            </p:extLst>
          </p:nvPr>
        </p:nvGraphicFramePr>
        <p:xfrm>
          <a:off x="526874" y="2496905"/>
          <a:ext cx="7779631" cy="1920734"/>
        </p:xfrm>
        <a:graphic>
          <a:graphicData uri="http://schemas.openxmlformats.org/drawingml/2006/table">
            <a:tbl>
              <a:tblPr>
                <a:noFill/>
                <a:tableStyleId>{0281E514-54EA-4034-A982-1CA1E67B1A85}</a:tableStyleId>
              </a:tblPr>
              <a:tblGrid>
                <a:gridCol w="2240603">
                  <a:extLst>
                    <a:ext uri="{9D8B030D-6E8A-4147-A177-3AD203B41FA5}">
                      <a16:colId xmlns:a16="http://schemas.microsoft.com/office/drawing/2014/main" val="20000"/>
                    </a:ext>
                  </a:extLst>
                </a:gridCol>
                <a:gridCol w="5539028">
                  <a:extLst>
                    <a:ext uri="{9D8B030D-6E8A-4147-A177-3AD203B41FA5}">
                      <a16:colId xmlns:a16="http://schemas.microsoft.com/office/drawing/2014/main" val="20001"/>
                    </a:ext>
                  </a:extLst>
                </a:gridCol>
              </a:tblGrid>
              <a:tr h="89482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ES" sz="1800" b="1" dirty="0" smtClean="0">
                          <a:solidFill>
                            <a:srgbClr val="AC3838"/>
                          </a:solidFill>
                          <a:latin typeface="Franklin Gothic"/>
                          <a:ea typeface="Cambria"/>
                          <a:cs typeface="Cambria"/>
                          <a:sym typeface="Franklin Gothic"/>
                        </a:rPr>
                        <a:t>EQUIPAMIENTO</a:t>
                      </a:r>
                      <a:endParaRPr sz="1800" b="1" dirty="0">
                        <a:solidFill>
                          <a:srgbClr val="AC3838"/>
                        </a:solidFill>
                        <a:latin typeface="Franklin Gothic"/>
                        <a:ea typeface="Franklin Gothic"/>
                        <a:cs typeface="Franklin Gothic"/>
                        <a:sym typeface="Franklin Gothic"/>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ADBDB"/>
                    </a:solidFill>
                  </a:tcPr>
                </a:tc>
                <a:tc>
                  <a:txBody>
                    <a:bodyPr/>
                    <a:lstStyle/>
                    <a:p>
                      <a:pPr marL="0" lvl="0" indent="0">
                        <a:spcBef>
                          <a:spcPts val="0"/>
                        </a:spcBef>
                        <a:spcAft>
                          <a:spcPts val="0"/>
                        </a:spcAft>
                        <a:buNone/>
                      </a:pPr>
                      <a:r>
                        <a:rPr lang="es-ES" dirty="0" smtClean="0">
                          <a:latin typeface="Franklin Gothic" panose="020B0604020202020204" charset="0"/>
                          <a:ea typeface="Cambria"/>
                          <a:cs typeface="Cambria"/>
                          <a:sym typeface="Cambria"/>
                        </a:rPr>
                        <a:t>Tienen un conjunto muy específico de requisitos de espacio, herramientas de fabricación</a:t>
                      </a:r>
                      <a:r>
                        <a:rPr lang="es-ES" baseline="0" dirty="0" smtClean="0">
                          <a:latin typeface="Franklin Gothic" panose="020B0604020202020204" charset="0"/>
                          <a:ea typeface="Cambria"/>
                          <a:cs typeface="Cambria"/>
                          <a:sym typeface="Cambria"/>
                        </a:rPr>
                        <a:t> y electrónica de uso industrial </a:t>
                      </a:r>
                      <a:r>
                        <a:rPr lang="es-ES" dirty="0" smtClean="0">
                          <a:latin typeface="Franklin Gothic" panose="020B0604020202020204" charset="0"/>
                          <a:ea typeface="Cambria"/>
                          <a:cs typeface="Cambria"/>
                          <a:sym typeface="Cambria"/>
                        </a:rPr>
                        <a:t>(especificadas exactamente por modelo y tipo) y software de soporte para dichas herramientas.</a:t>
                      </a: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884444">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ES" sz="1800" b="1" dirty="0" smtClean="0">
                          <a:solidFill>
                            <a:srgbClr val="AC3838"/>
                          </a:solidFill>
                          <a:latin typeface="Franklin Gothic" panose="020B0604020202020204" charset="0"/>
                          <a:ea typeface="Cambria"/>
                          <a:cs typeface="Cambria"/>
                          <a:sym typeface="Franklin Gothic"/>
                        </a:rPr>
                        <a:t>RED</a:t>
                      </a:r>
                      <a:endParaRPr dirty="0">
                        <a:latin typeface="Franklin Gothic" panose="020B0604020202020204" charset="0"/>
                        <a:ea typeface="Cambria"/>
                        <a:cs typeface="Cambria"/>
                        <a:sym typeface="Cambria"/>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ADBDB"/>
                    </a:solidFill>
                  </a:tcPr>
                </a:tc>
                <a:tc>
                  <a:txBody>
                    <a:bodyPr/>
                    <a:lstStyle/>
                    <a:p>
                      <a:pPr marL="0" lvl="0" indent="0">
                        <a:spcBef>
                          <a:spcPts val="0"/>
                        </a:spcBef>
                        <a:spcAft>
                          <a:spcPts val="0"/>
                        </a:spcAft>
                        <a:buNone/>
                      </a:pPr>
                      <a:r>
                        <a:rPr lang="es-ES" dirty="0" smtClean="0">
                          <a:latin typeface="Franklin Gothic" panose="020B0604020202020204" charset="0"/>
                          <a:ea typeface="Cambria"/>
                          <a:cs typeface="Cambria"/>
                          <a:sym typeface="Cambria"/>
                        </a:rPr>
                        <a:t>Todos los laboratorios conforman una red. Comparten tecnología, conocimientos y diseños y colaboran a través de fronteras internacionales. </a:t>
                      </a:r>
                      <a:endParaRPr dirty="0">
                        <a:latin typeface="Franklin Gothic" panose="020B0604020202020204" charset="0"/>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pic>
        <p:nvPicPr>
          <p:cNvPr id="5" name="Imagen 4"/>
          <p:cNvPicPr>
            <a:picLocks noChangeAspect="1"/>
          </p:cNvPicPr>
          <p:nvPr/>
        </p:nvPicPr>
        <p:blipFill>
          <a:blip r:embed="rId2"/>
          <a:stretch>
            <a:fillRect/>
          </a:stretch>
        </p:blipFill>
        <p:spPr>
          <a:xfrm>
            <a:off x="5708158" y="86207"/>
            <a:ext cx="2977189" cy="1227438"/>
          </a:xfrm>
          <a:prstGeom prst="rect">
            <a:avLst/>
          </a:prstGeom>
        </p:spPr>
      </p:pic>
    </p:spTree>
    <p:extLst>
      <p:ext uri="{BB962C8B-B14F-4D97-AF65-F5344CB8AC3E}">
        <p14:creationId xmlns:p14="http://schemas.microsoft.com/office/powerpoint/2010/main" val="26141443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LABORATORIO DIGITAL DE CIENCIAS SOCIALES</a:t>
            </a:r>
            <a:endParaRPr lang="es-ES" dirty="0"/>
          </a:p>
        </p:txBody>
      </p:sp>
      <p:grpSp>
        <p:nvGrpSpPr>
          <p:cNvPr id="19" name="Grupo 18"/>
          <p:cNvGrpSpPr/>
          <p:nvPr/>
        </p:nvGrpSpPr>
        <p:grpSpPr>
          <a:xfrm>
            <a:off x="1348069" y="4410323"/>
            <a:ext cx="1381822" cy="536622"/>
            <a:chOff x="5409128" y="766291"/>
            <a:chExt cx="1989786" cy="663264"/>
          </a:xfrm>
        </p:grpSpPr>
        <p:sp>
          <p:nvSpPr>
            <p:cNvPr id="20" name="Rectángulo 19"/>
            <p:cNvSpPr/>
            <p:nvPr/>
          </p:nvSpPr>
          <p:spPr>
            <a:xfrm>
              <a:off x="5409128" y="779170"/>
              <a:ext cx="1989786" cy="650385"/>
            </a:xfrm>
            <a:prstGeom prst="rect">
              <a:avLst/>
            </a:prstGeom>
            <a:solidFill>
              <a:srgbClr val="F2C17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Franklin Gothic" panose="020B0604020202020204" charset="0"/>
              </a:endParaRPr>
            </a:p>
          </p:txBody>
        </p:sp>
        <p:sp>
          <p:nvSpPr>
            <p:cNvPr id="21" name="CuadroTexto 20"/>
            <p:cNvSpPr txBox="1"/>
            <p:nvPr/>
          </p:nvSpPr>
          <p:spPr>
            <a:xfrm>
              <a:off x="5409128" y="766291"/>
              <a:ext cx="1989786" cy="589638"/>
            </a:xfrm>
            <a:prstGeom prst="rect">
              <a:avLst/>
            </a:prstGeom>
            <a:noFill/>
          </p:spPr>
          <p:txBody>
            <a:bodyPr wrap="square" rtlCol="0">
              <a:spAutoFit/>
            </a:bodyPr>
            <a:lstStyle/>
            <a:p>
              <a:pPr algn="ctr"/>
              <a:r>
                <a:rPr lang="es-ES" sz="1000" b="1" dirty="0" smtClean="0">
                  <a:latin typeface="Franklin Gothic" panose="020B0604020202020204" charset="0"/>
                </a:rPr>
                <a:t>Programación</a:t>
              </a:r>
            </a:p>
            <a:p>
              <a:pPr algn="ctr"/>
              <a:endParaRPr lang="es-ES" sz="300" b="1" dirty="0" smtClean="0">
                <a:latin typeface="Franklin Gothic" panose="020B0604020202020204" charset="0"/>
              </a:endParaRPr>
            </a:p>
            <a:p>
              <a:r>
                <a:rPr lang="es-ES" sz="1200" dirty="0" err="1" smtClean="0">
                  <a:latin typeface="Franklin Gothic" panose="020B0604020202020204" charset="0"/>
                </a:rPr>
                <a:t>Phyton</a:t>
              </a:r>
              <a:r>
                <a:rPr lang="es-ES" sz="1000" dirty="0" smtClean="0">
                  <a:latin typeface="Franklin Gothic" panose="020B0604020202020204" charset="0"/>
                </a:rPr>
                <a:t> – </a:t>
              </a:r>
              <a:r>
                <a:rPr lang="es-ES" sz="1200" dirty="0" smtClean="0">
                  <a:latin typeface="Franklin Gothic" panose="020B0604020202020204" charset="0"/>
                </a:rPr>
                <a:t>R Studio</a:t>
              </a:r>
            </a:p>
          </p:txBody>
        </p:sp>
      </p:grpSp>
      <p:sp>
        <p:nvSpPr>
          <p:cNvPr id="5" name="Rectángulo 4"/>
          <p:cNvSpPr/>
          <p:nvPr/>
        </p:nvSpPr>
        <p:spPr>
          <a:xfrm>
            <a:off x="1348069" y="3220518"/>
            <a:ext cx="2221699" cy="905817"/>
          </a:xfrm>
          <a:prstGeom prst="rect">
            <a:avLst/>
          </a:prstGeom>
          <a:solidFill>
            <a:srgbClr val="F2C17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Franklin Gothic" panose="020B0604020202020204" charset="0"/>
            </a:endParaRPr>
          </a:p>
        </p:txBody>
      </p:sp>
      <p:sp>
        <p:nvSpPr>
          <p:cNvPr id="6" name="CuadroTexto 5"/>
          <p:cNvSpPr txBox="1"/>
          <p:nvPr/>
        </p:nvSpPr>
        <p:spPr>
          <a:xfrm>
            <a:off x="1317576" y="3239444"/>
            <a:ext cx="2220109" cy="846386"/>
          </a:xfrm>
          <a:prstGeom prst="rect">
            <a:avLst/>
          </a:prstGeom>
          <a:noFill/>
        </p:spPr>
        <p:txBody>
          <a:bodyPr wrap="square" rtlCol="0">
            <a:spAutoFit/>
          </a:bodyPr>
          <a:lstStyle/>
          <a:p>
            <a:pPr algn="ctr"/>
            <a:r>
              <a:rPr lang="es-ES" sz="1000" b="1" dirty="0" smtClean="0">
                <a:latin typeface="Franklin Gothic" panose="020B0604020202020204" charset="0"/>
              </a:rPr>
              <a:t>Recolectores de datos</a:t>
            </a:r>
          </a:p>
          <a:p>
            <a:pPr algn="ctr"/>
            <a:endParaRPr lang="es-ES" sz="300" b="1" dirty="0" smtClean="0">
              <a:latin typeface="Franklin Gothic" panose="020B0604020202020204" charset="0"/>
            </a:endParaRPr>
          </a:p>
          <a:p>
            <a:r>
              <a:rPr lang="es-ES" sz="1200" dirty="0" err="1">
                <a:latin typeface="Franklin Gothic" panose="020B0604020202020204" charset="0"/>
              </a:rPr>
              <a:t>IssueCrawler</a:t>
            </a:r>
            <a:r>
              <a:rPr lang="es-ES" sz="1200" dirty="0">
                <a:latin typeface="Franklin Gothic" panose="020B0604020202020204" charset="0"/>
              </a:rPr>
              <a:t>, </a:t>
            </a:r>
            <a:r>
              <a:rPr lang="es-ES" sz="1200" dirty="0" err="1" smtClean="0">
                <a:latin typeface="Franklin Gothic" panose="020B0604020202020204" charset="0"/>
              </a:rPr>
              <a:t>SocSciBot</a:t>
            </a:r>
            <a:r>
              <a:rPr lang="es-ES" sz="1200" dirty="0" smtClean="0">
                <a:latin typeface="Franklin Gothic" panose="020B0604020202020204" charset="0"/>
              </a:rPr>
              <a:t> </a:t>
            </a:r>
            <a:r>
              <a:rPr lang="es-ES" sz="1000" dirty="0" smtClean="0">
                <a:latin typeface="Franklin Gothic" panose="020B0604020202020204" charset="0"/>
              </a:rPr>
              <a:t>(Webs)  </a:t>
            </a:r>
            <a:r>
              <a:rPr lang="es-ES" sz="1200" dirty="0" smtClean="0">
                <a:latin typeface="Franklin Gothic" panose="020B0604020202020204" charset="0"/>
              </a:rPr>
              <a:t>TCAT </a:t>
            </a:r>
            <a:r>
              <a:rPr lang="es-ES" sz="1000" dirty="0" smtClean="0">
                <a:latin typeface="Franklin Gothic" panose="020B0604020202020204" charset="0"/>
              </a:rPr>
              <a:t>(Twitter</a:t>
            </a:r>
            <a:r>
              <a:rPr lang="es-ES" sz="1000" dirty="0">
                <a:latin typeface="Franklin Gothic" panose="020B0604020202020204" charset="0"/>
              </a:rPr>
              <a:t>)</a:t>
            </a:r>
          </a:p>
          <a:p>
            <a:r>
              <a:rPr lang="es-ES" sz="1200" dirty="0" err="1">
                <a:latin typeface="Franklin Gothic" panose="020B0604020202020204" charset="0"/>
              </a:rPr>
              <a:t>Netvizz</a:t>
            </a:r>
            <a:r>
              <a:rPr lang="es-ES" sz="1200" dirty="0">
                <a:latin typeface="Franklin Gothic" panose="020B0604020202020204" charset="0"/>
              </a:rPr>
              <a:t> </a:t>
            </a:r>
            <a:r>
              <a:rPr lang="es-ES" sz="1000" dirty="0" smtClean="0">
                <a:latin typeface="Franklin Gothic" panose="020B0604020202020204" charset="0"/>
              </a:rPr>
              <a:t>(Facebook)</a:t>
            </a:r>
            <a:endParaRPr lang="es-ES" sz="1000" dirty="0">
              <a:latin typeface="Franklin Gothic" panose="020B0604020202020204" charset="0"/>
            </a:endParaRPr>
          </a:p>
        </p:txBody>
      </p:sp>
      <p:grpSp>
        <p:nvGrpSpPr>
          <p:cNvPr id="9" name="Grupo 8"/>
          <p:cNvGrpSpPr/>
          <p:nvPr/>
        </p:nvGrpSpPr>
        <p:grpSpPr>
          <a:xfrm>
            <a:off x="5423849" y="3001164"/>
            <a:ext cx="2129609" cy="661720"/>
            <a:chOff x="5409128" y="766290"/>
            <a:chExt cx="1989786" cy="817885"/>
          </a:xfrm>
        </p:grpSpPr>
        <p:sp>
          <p:nvSpPr>
            <p:cNvPr id="10" name="Rectángulo 9"/>
            <p:cNvSpPr/>
            <p:nvPr/>
          </p:nvSpPr>
          <p:spPr>
            <a:xfrm>
              <a:off x="5409128" y="779170"/>
              <a:ext cx="1989786" cy="650385"/>
            </a:xfrm>
            <a:prstGeom prst="rect">
              <a:avLst/>
            </a:prstGeom>
            <a:solidFill>
              <a:srgbClr val="F2C17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Franklin Gothic" panose="020B0604020202020204" charset="0"/>
              </a:endParaRPr>
            </a:p>
          </p:txBody>
        </p:sp>
        <p:sp>
          <p:nvSpPr>
            <p:cNvPr id="11" name="CuadroTexto 10"/>
            <p:cNvSpPr txBox="1"/>
            <p:nvPr/>
          </p:nvSpPr>
          <p:spPr>
            <a:xfrm>
              <a:off x="5409128" y="766290"/>
              <a:ext cx="1989786" cy="817885"/>
            </a:xfrm>
            <a:prstGeom prst="rect">
              <a:avLst/>
            </a:prstGeom>
            <a:noFill/>
          </p:spPr>
          <p:txBody>
            <a:bodyPr wrap="square" rtlCol="0">
              <a:spAutoFit/>
            </a:bodyPr>
            <a:lstStyle/>
            <a:p>
              <a:pPr algn="ctr"/>
              <a:r>
                <a:rPr lang="es-ES" sz="1000" b="1" dirty="0" smtClean="0">
                  <a:latin typeface="Franklin Gothic" panose="020B0604020202020204" charset="0"/>
                </a:rPr>
                <a:t>Análisis de datos</a:t>
              </a:r>
            </a:p>
            <a:p>
              <a:pPr algn="ctr"/>
              <a:endParaRPr lang="es-ES" sz="300" b="1" dirty="0" smtClean="0">
                <a:latin typeface="Franklin Gothic" panose="020B0604020202020204" charset="0"/>
              </a:endParaRPr>
            </a:p>
            <a:p>
              <a:r>
                <a:rPr lang="es-ES" sz="1200" dirty="0" err="1" smtClean="0">
                  <a:latin typeface="Franklin Gothic" panose="020B0604020202020204" charset="0"/>
                </a:rPr>
                <a:t>NVivo</a:t>
              </a:r>
              <a:r>
                <a:rPr lang="es-ES" sz="1200" dirty="0" smtClean="0">
                  <a:latin typeface="Franklin Gothic" panose="020B0604020202020204" charset="0"/>
                </a:rPr>
                <a:t> – </a:t>
              </a:r>
              <a:r>
                <a:rPr lang="es-ES" sz="1200" dirty="0" err="1" smtClean="0">
                  <a:latin typeface="Franklin Gothic" panose="020B0604020202020204" charset="0"/>
                </a:rPr>
                <a:t>Stata</a:t>
              </a:r>
              <a:r>
                <a:rPr lang="es-ES" sz="1200" dirty="0" smtClean="0">
                  <a:latin typeface="Franklin Gothic" panose="020B0604020202020204" charset="0"/>
                </a:rPr>
                <a:t> – SPSS- Excel</a:t>
              </a:r>
              <a:endParaRPr lang="es-ES" sz="1000" dirty="0">
                <a:latin typeface="Franklin Gothic" panose="020B0604020202020204" charset="0"/>
              </a:endParaRPr>
            </a:p>
          </p:txBody>
        </p:sp>
      </p:grpSp>
      <p:grpSp>
        <p:nvGrpSpPr>
          <p:cNvPr id="13" name="Grupo 12"/>
          <p:cNvGrpSpPr/>
          <p:nvPr/>
        </p:nvGrpSpPr>
        <p:grpSpPr>
          <a:xfrm>
            <a:off x="3735707" y="3377590"/>
            <a:ext cx="1302854" cy="536622"/>
            <a:chOff x="5409128" y="766291"/>
            <a:chExt cx="1989786" cy="663264"/>
          </a:xfrm>
        </p:grpSpPr>
        <p:sp>
          <p:nvSpPr>
            <p:cNvPr id="14" name="Rectángulo 13"/>
            <p:cNvSpPr/>
            <p:nvPr/>
          </p:nvSpPr>
          <p:spPr>
            <a:xfrm>
              <a:off x="5409128" y="779170"/>
              <a:ext cx="1989786" cy="650385"/>
            </a:xfrm>
            <a:prstGeom prst="rect">
              <a:avLst/>
            </a:prstGeom>
            <a:solidFill>
              <a:srgbClr val="F2C17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Franklin Gothic" panose="020B0604020202020204" charset="0"/>
              </a:endParaRPr>
            </a:p>
          </p:txBody>
        </p:sp>
        <p:sp>
          <p:nvSpPr>
            <p:cNvPr id="15" name="CuadroTexto 14"/>
            <p:cNvSpPr txBox="1"/>
            <p:nvPr/>
          </p:nvSpPr>
          <p:spPr>
            <a:xfrm>
              <a:off x="5409128" y="766291"/>
              <a:ext cx="1989786" cy="589638"/>
            </a:xfrm>
            <a:prstGeom prst="rect">
              <a:avLst/>
            </a:prstGeom>
            <a:noFill/>
          </p:spPr>
          <p:txBody>
            <a:bodyPr wrap="square" rtlCol="0">
              <a:spAutoFit/>
            </a:bodyPr>
            <a:lstStyle/>
            <a:p>
              <a:pPr algn="ctr"/>
              <a:r>
                <a:rPr lang="es-ES" sz="1000" b="1" dirty="0" smtClean="0">
                  <a:latin typeface="Franklin Gothic" panose="020B0604020202020204" charset="0"/>
                </a:rPr>
                <a:t>Limpieza de datos</a:t>
              </a:r>
            </a:p>
            <a:p>
              <a:pPr algn="ctr"/>
              <a:endParaRPr lang="es-ES" sz="300" b="1" dirty="0" smtClean="0">
                <a:latin typeface="Franklin Gothic" panose="020B0604020202020204" charset="0"/>
              </a:endParaRPr>
            </a:p>
            <a:p>
              <a:r>
                <a:rPr lang="es-ES" sz="1200" dirty="0" smtClean="0">
                  <a:latin typeface="Franklin Gothic" panose="020B0604020202020204" charset="0"/>
                </a:rPr>
                <a:t>Open Refine</a:t>
              </a:r>
              <a:endParaRPr lang="es-ES" sz="1000" dirty="0">
                <a:latin typeface="Franklin Gothic" panose="020B0604020202020204" charset="0"/>
              </a:endParaRPr>
            </a:p>
          </p:txBody>
        </p:sp>
      </p:grpSp>
      <p:grpSp>
        <p:nvGrpSpPr>
          <p:cNvPr id="16" name="Grupo 15"/>
          <p:cNvGrpSpPr/>
          <p:nvPr/>
        </p:nvGrpSpPr>
        <p:grpSpPr>
          <a:xfrm>
            <a:off x="5377803" y="3773835"/>
            <a:ext cx="2426793" cy="536622"/>
            <a:chOff x="5363082" y="766291"/>
            <a:chExt cx="2252656" cy="663264"/>
          </a:xfrm>
        </p:grpSpPr>
        <p:sp>
          <p:nvSpPr>
            <p:cNvPr id="17" name="Rectángulo 16"/>
            <p:cNvSpPr/>
            <p:nvPr/>
          </p:nvSpPr>
          <p:spPr>
            <a:xfrm>
              <a:off x="5409128" y="779170"/>
              <a:ext cx="1989786" cy="650385"/>
            </a:xfrm>
            <a:prstGeom prst="rect">
              <a:avLst/>
            </a:prstGeom>
            <a:solidFill>
              <a:srgbClr val="F2C17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Franklin Gothic" panose="020B0604020202020204" charset="0"/>
              </a:endParaRPr>
            </a:p>
          </p:txBody>
        </p:sp>
        <p:sp>
          <p:nvSpPr>
            <p:cNvPr id="18" name="CuadroTexto 17"/>
            <p:cNvSpPr txBox="1"/>
            <p:nvPr/>
          </p:nvSpPr>
          <p:spPr>
            <a:xfrm>
              <a:off x="5363082" y="766291"/>
              <a:ext cx="2252656" cy="589638"/>
            </a:xfrm>
            <a:prstGeom prst="rect">
              <a:avLst/>
            </a:prstGeom>
            <a:noFill/>
          </p:spPr>
          <p:txBody>
            <a:bodyPr wrap="square" rtlCol="0">
              <a:spAutoFit/>
            </a:bodyPr>
            <a:lstStyle/>
            <a:p>
              <a:pPr algn="ctr"/>
              <a:r>
                <a:rPr lang="es-ES" sz="1000" b="1" dirty="0" smtClean="0">
                  <a:latin typeface="Franklin Gothic" panose="020B0604020202020204" charset="0"/>
                </a:rPr>
                <a:t>Visualización de datos</a:t>
              </a:r>
            </a:p>
            <a:p>
              <a:pPr algn="ctr"/>
              <a:endParaRPr lang="es-ES" sz="300" b="1" dirty="0" smtClean="0">
                <a:latin typeface="Franklin Gothic" panose="020B0604020202020204" charset="0"/>
              </a:endParaRPr>
            </a:p>
            <a:p>
              <a:r>
                <a:rPr lang="es-ES" sz="1200" dirty="0" err="1" smtClean="0">
                  <a:latin typeface="Franklin Gothic" panose="020B0604020202020204" charset="0"/>
                </a:rPr>
                <a:t>Gephi</a:t>
              </a:r>
              <a:r>
                <a:rPr lang="es-ES" sz="1200" dirty="0" smtClean="0">
                  <a:latin typeface="Franklin Gothic" panose="020B0604020202020204" charset="0"/>
                </a:rPr>
                <a:t> – </a:t>
              </a:r>
              <a:r>
                <a:rPr lang="es-ES" sz="1200" dirty="0" err="1" smtClean="0">
                  <a:latin typeface="Franklin Gothic" panose="020B0604020202020204" charset="0"/>
                </a:rPr>
                <a:t>RawGraphs</a:t>
              </a:r>
              <a:r>
                <a:rPr lang="es-ES" sz="1200" dirty="0" smtClean="0">
                  <a:latin typeface="Franklin Gothic" panose="020B0604020202020204" charset="0"/>
                </a:rPr>
                <a:t> - </a:t>
              </a:r>
              <a:r>
                <a:rPr lang="es-ES" sz="1200" dirty="0" err="1" smtClean="0">
                  <a:latin typeface="Franklin Gothic" panose="020B0604020202020204" charset="0"/>
                </a:rPr>
                <a:t>Palladio</a:t>
              </a:r>
              <a:endParaRPr lang="es-ES" sz="1000" dirty="0">
                <a:latin typeface="Franklin Gothic" panose="020B0604020202020204" charset="0"/>
              </a:endParaRPr>
            </a:p>
          </p:txBody>
        </p:sp>
      </p:grpSp>
      <p:sp>
        <p:nvSpPr>
          <p:cNvPr id="22" name="Flecha a la derecha con muesca 21"/>
          <p:cNvSpPr/>
          <p:nvPr/>
        </p:nvSpPr>
        <p:spPr>
          <a:xfrm>
            <a:off x="3611045" y="3616116"/>
            <a:ext cx="108000" cy="108000"/>
          </a:xfrm>
          <a:prstGeom prst="notch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Franklin Gothic" panose="020B0604020202020204" charset="0"/>
            </a:endParaRPr>
          </a:p>
        </p:txBody>
      </p:sp>
      <p:sp>
        <p:nvSpPr>
          <p:cNvPr id="23" name="Flecha a la derecha con muesca 22"/>
          <p:cNvSpPr/>
          <p:nvPr/>
        </p:nvSpPr>
        <p:spPr>
          <a:xfrm rot="20248714">
            <a:off x="5069777" y="3214911"/>
            <a:ext cx="217087" cy="206220"/>
          </a:xfrm>
          <a:prstGeom prst="notch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Franklin Gothic" panose="020B0604020202020204" charset="0"/>
            </a:endParaRPr>
          </a:p>
        </p:txBody>
      </p:sp>
      <p:sp>
        <p:nvSpPr>
          <p:cNvPr id="24" name="Flecha a la derecha con muesca 23"/>
          <p:cNvSpPr/>
          <p:nvPr/>
        </p:nvSpPr>
        <p:spPr>
          <a:xfrm rot="1843730">
            <a:off x="5095957" y="3792297"/>
            <a:ext cx="217087" cy="206220"/>
          </a:xfrm>
          <a:prstGeom prst="notch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Franklin Gothic" panose="020B0604020202020204" charset="0"/>
            </a:endParaRPr>
          </a:p>
        </p:txBody>
      </p:sp>
      <p:sp>
        <p:nvSpPr>
          <p:cNvPr id="25" name="Flecha a la derecha con muesca 24"/>
          <p:cNvSpPr/>
          <p:nvPr/>
        </p:nvSpPr>
        <p:spPr>
          <a:xfrm rot="5400000">
            <a:off x="6182464" y="3587885"/>
            <a:ext cx="180000" cy="180000"/>
          </a:xfrm>
          <a:prstGeom prst="notch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Franklin Gothic" panose="020B0604020202020204" charset="0"/>
            </a:endParaRPr>
          </a:p>
        </p:txBody>
      </p:sp>
      <p:sp>
        <p:nvSpPr>
          <p:cNvPr id="29" name="Rectángulo 28"/>
          <p:cNvSpPr/>
          <p:nvPr/>
        </p:nvSpPr>
        <p:spPr>
          <a:xfrm>
            <a:off x="216496" y="1880375"/>
            <a:ext cx="8618411" cy="954107"/>
          </a:xfrm>
          <a:prstGeom prst="rect">
            <a:avLst/>
          </a:prstGeom>
        </p:spPr>
        <p:txBody>
          <a:bodyPr wrap="square">
            <a:spAutoFit/>
          </a:bodyPr>
          <a:lstStyle/>
          <a:p>
            <a:r>
              <a:rPr lang="en-US" dirty="0">
                <a:solidFill>
                  <a:srgbClr val="333333"/>
                </a:solidFill>
                <a:latin typeface="Cambria" panose="02040503050406030204" pitchFamily="18" charset="0"/>
              </a:rPr>
              <a:t/>
            </a:r>
            <a:br>
              <a:rPr lang="en-US" dirty="0">
                <a:solidFill>
                  <a:srgbClr val="333333"/>
                </a:solidFill>
                <a:latin typeface="Cambria" panose="02040503050406030204" pitchFamily="18" charset="0"/>
              </a:rPr>
            </a:br>
            <a:r>
              <a:rPr lang="es-ES" dirty="0" smtClean="0">
                <a:solidFill>
                  <a:srgbClr val="AF2741"/>
                </a:solidFill>
                <a:latin typeface="Cambria" panose="02040503050406030204" pitchFamily="18" charset="0"/>
              </a:rPr>
              <a:t>Tipos de proyectos: </a:t>
            </a:r>
            <a:r>
              <a:rPr lang="es-ES" dirty="0" smtClean="0">
                <a:solidFill>
                  <a:srgbClr val="333333"/>
                </a:solidFill>
                <a:latin typeface="Cambria" panose="02040503050406030204" pitchFamily="18" charset="0"/>
              </a:rPr>
              <a:t>aquellos relacionados con el </a:t>
            </a:r>
            <a:r>
              <a:rPr lang="es-ES" dirty="0" smtClean="0">
                <a:latin typeface="Cambria" panose="02040503050406030204" pitchFamily="18" charset="0"/>
              </a:rPr>
              <a:t>diseño </a:t>
            </a:r>
            <a:r>
              <a:rPr lang="es-ES" dirty="0">
                <a:latin typeface="Cambria" panose="02040503050406030204" pitchFamily="18" charset="0"/>
              </a:rPr>
              <a:t>metodológico, </a:t>
            </a:r>
            <a:r>
              <a:rPr lang="es-ES" dirty="0" smtClean="0">
                <a:latin typeface="Cambria" panose="02040503050406030204" pitchFamily="18" charset="0"/>
              </a:rPr>
              <a:t>la recogida</a:t>
            </a:r>
            <a:r>
              <a:rPr lang="es-ES" dirty="0">
                <a:latin typeface="Cambria" panose="02040503050406030204" pitchFamily="18" charset="0"/>
              </a:rPr>
              <a:t>, </a:t>
            </a:r>
            <a:r>
              <a:rPr lang="es-ES" dirty="0" smtClean="0">
                <a:latin typeface="Cambria" panose="02040503050406030204" pitchFamily="18" charset="0"/>
              </a:rPr>
              <a:t>el registro, el </a:t>
            </a:r>
            <a:r>
              <a:rPr lang="es-ES" dirty="0">
                <a:latin typeface="Cambria" panose="02040503050406030204" pitchFamily="18" charset="0"/>
              </a:rPr>
              <a:t>tratamiento </a:t>
            </a:r>
            <a:r>
              <a:rPr lang="es-ES" dirty="0" smtClean="0">
                <a:latin typeface="Cambria" panose="02040503050406030204" pitchFamily="18" charset="0"/>
              </a:rPr>
              <a:t>y el </a:t>
            </a:r>
            <a:r>
              <a:rPr lang="es-ES" dirty="0">
                <a:latin typeface="Cambria" panose="02040503050406030204" pitchFamily="18" charset="0"/>
              </a:rPr>
              <a:t>análisis de datos e </a:t>
            </a:r>
            <a:r>
              <a:rPr lang="es-ES" dirty="0" smtClean="0">
                <a:latin typeface="Cambria" panose="02040503050406030204" pitchFamily="18" charset="0"/>
              </a:rPr>
              <a:t>información.</a:t>
            </a:r>
            <a:endParaRPr lang="es-ES" dirty="0">
              <a:latin typeface="Cambria" panose="02040503050406030204" pitchFamily="18" charset="0"/>
            </a:endParaRPr>
          </a:p>
          <a:p>
            <a:r>
              <a:rPr lang="en-US" dirty="0" smtClean="0">
                <a:solidFill>
                  <a:srgbClr val="333333"/>
                </a:solidFill>
                <a:latin typeface="Cambria" panose="02040503050406030204" pitchFamily="18" charset="0"/>
              </a:rPr>
              <a:t> </a:t>
            </a:r>
            <a:endParaRPr lang="en-US" dirty="0">
              <a:solidFill>
                <a:srgbClr val="333333"/>
              </a:solidFill>
              <a:latin typeface="Cambria" panose="02040503050406030204" pitchFamily="18" charset="0"/>
            </a:endParaRPr>
          </a:p>
        </p:txBody>
      </p:sp>
      <p:sp>
        <p:nvSpPr>
          <p:cNvPr id="31" name="Rectángulo 30"/>
          <p:cNvSpPr/>
          <p:nvPr/>
        </p:nvSpPr>
        <p:spPr>
          <a:xfrm>
            <a:off x="208623" y="1305785"/>
            <a:ext cx="8626284" cy="738664"/>
          </a:xfrm>
          <a:prstGeom prst="rect">
            <a:avLst/>
          </a:prstGeom>
        </p:spPr>
        <p:txBody>
          <a:bodyPr wrap="square">
            <a:spAutoFit/>
          </a:bodyPr>
          <a:lstStyle/>
          <a:p>
            <a:pPr algn="just"/>
            <a:r>
              <a:rPr lang="es-ES" dirty="0">
                <a:solidFill>
                  <a:schemeClr val="tx1"/>
                </a:solidFill>
                <a:latin typeface="Cambria" panose="02040503050406030204" pitchFamily="18" charset="0"/>
              </a:rPr>
              <a:t>Los laboratorios de medios digitales </a:t>
            </a:r>
            <a:r>
              <a:rPr lang="es-ES" dirty="0" smtClean="0">
                <a:solidFill>
                  <a:schemeClr val="tx1"/>
                </a:solidFill>
                <a:latin typeface="Cambria" panose="02040503050406030204" pitchFamily="18" charset="0"/>
              </a:rPr>
              <a:t>(Digital Social </a:t>
            </a:r>
            <a:r>
              <a:rPr lang="es-ES" dirty="0" err="1" smtClean="0">
                <a:solidFill>
                  <a:schemeClr val="tx1"/>
                </a:solidFill>
                <a:latin typeface="Cambria" panose="02040503050406030204" pitchFamily="18" charset="0"/>
              </a:rPr>
              <a:t>Science</a:t>
            </a:r>
            <a:r>
              <a:rPr lang="es-ES" dirty="0" smtClean="0">
                <a:solidFill>
                  <a:schemeClr val="tx1"/>
                </a:solidFill>
                <a:latin typeface="Cambria" panose="02040503050406030204" pitchFamily="18" charset="0"/>
              </a:rPr>
              <a:t> </a:t>
            </a:r>
            <a:r>
              <a:rPr lang="es-ES" dirty="0" err="1" smtClean="0">
                <a:solidFill>
                  <a:schemeClr val="tx1"/>
                </a:solidFill>
                <a:latin typeface="Cambria" panose="02040503050406030204" pitchFamily="18" charset="0"/>
              </a:rPr>
              <a:t>Lab</a:t>
            </a:r>
            <a:r>
              <a:rPr lang="es-ES" dirty="0" smtClean="0">
                <a:solidFill>
                  <a:schemeClr val="tx1"/>
                </a:solidFill>
                <a:latin typeface="Cambria" panose="02040503050406030204" pitchFamily="18" charset="0"/>
              </a:rPr>
              <a:t>) </a:t>
            </a:r>
            <a:r>
              <a:rPr lang="es-ES" dirty="0">
                <a:solidFill>
                  <a:schemeClr val="tx1"/>
                </a:solidFill>
                <a:latin typeface="Cambria" panose="02040503050406030204" pitchFamily="18" charset="0"/>
              </a:rPr>
              <a:t>son espacios creativos dedicados a la </a:t>
            </a:r>
            <a:r>
              <a:rPr lang="es-ES" dirty="0" smtClean="0">
                <a:solidFill>
                  <a:schemeClr val="tx1"/>
                </a:solidFill>
                <a:latin typeface="Cambria" panose="02040503050406030204" pitchFamily="18" charset="0"/>
              </a:rPr>
              <a:t>educación y celebración de eventos, reuniones e intercambio de experiencias centrados en herramientas digitales en ciencias sociales. </a:t>
            </a:r>
            <a:endParaRPr lang="es-ES" dirty="0">
              <a:solidFill>
                <a:schemeClr val="tx1"/>
              </a:solidFill>
              <a:latin typeface="Cambria" panose="02040503050406030204" pitchFamily="18" charset="0"/>
            </a:endParaRPr>
          </a:p>
        </p:txBody>
      </p:sp>
      <p:sp>
        <p:nvSpPr>
          <p:cNvPr id="32" name="CuadroTexto 31"/>
          <p:cNvSpPr txBox="1"/>
          <p:nvPr/>
        </p:nvSpPr>
        <p:spPr>
          <a:xfrm>
            <a:off x="216496" y="2628753"/>
            <a:ext cx="2402486" cy="307777"/>
          </a:xfrm>
          <a:prstGeom prst="rect">
            <a:avLst/>
          </a:prstGeom>
          <a:noFill/>
        </p:spPr>
        <p:txBody>
          <a:bodyPr wrap="square" rtlCol="0">
            <a:spAutoFit/>
          </a:bodyPr>
          <a:lstStyle/>
          <a:p>
            <a:r>
              <a:rPr lang="es-ES" dirty="0" smtClean="0">
                <a:solidFill>
                  <a:srgbClr val="AF2741"/>
                </a:solidFill>
                <a:latin typeface="Cambria" panose="02040503050406030204" pitchFamily="18" charset="0"/>
              </a:rPr>
              <a:t>Ejemplos de programas:</a:t>
            </a:r>
            <a:endParaRPr lang="es-ES" dirty="0">
              <a:solidFill>
                <a:srgbClr val="AF2741"/>
              </a:solidFill>
              <a:latin typeface="Cambria" panose="02040503050406030204" pitchFamily="18" charset="0"/>
            </a:endParaRPr>
          </a:p>
        </p:txBody>
      </p:sp>
      <p:pic>
        <p:nvPicPr>
          <p:cNvPr id="33" name="Imagen 32"/>
          <p:cNvPicPr>
            <a:picLocks noChangeAspect="1"/>
          </p:cNvPicPr>
          <p:nvPr/>
        </p:nvPicPr>
        <p:blipFill>
          <a:blip r:embed="rId2"/>
          <a:stretch>
            <a:fillRect/>
          </a:stretch>
        </p:blipFill>
        <p:spPr>
          <a:xfrm>
            <a:off x="7113700" y="21387"/>
            <a:ext cx="1721207" cy="1284285"/>
          </a:xfrm>
          <a:prstGeom prst="rect">
            <a:avLst/>
          </a:prstGeom>
        </p:spPr>
      </p:pic>
    </p:spTree>
    <p:extLst>
      <p:ext uri="{BB962C8B-B14F-4D97-AF65-F5344CB8AC3E}">
        <p14:creationId xmlns:p14="http://schemas.microsoft.com/office/powerpoint/2010/main" val="40376976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0"/>
          </p:nvPr>
        </p:nvSpPr>
        <p:spPr/>
        <p:txBody>
          <a:bodyPr/>
          <a:lstStyle/>
          <a:p>
            <a:endParaRPr lang="es-ES"/>
          </a:p>
        </p:txBody>
      </p:sp>
      <p:sp>
        <p:nvSpPr>
          <p:cNvPr id="4" name="Título 3"/>
          <p:cNvSpPr>
            <a:spLocks noGrp="1"/>
          </p:cNvSpPr>
          <p:nvPr>
            <p:ph type="title"/>
          </p:nvPr>
        </p:nvSpPr>
        <p:spPr>
          <a:xfrm>
            <a:off x="1506150" y="2069317"/>
            <a:ext cx="6131700" cy="572700"/>
          </a:xfrm>
        </p:spPr>
        <p:txBody>
          <a:bodyPr/>
          <a:lstStyle/>
          <a:p>
            <a:r>
              <a:rPr lang="es-ES" dirty="0" smtClean="0"/>
              <a:t>Enlace a su </a:t>
            </a:r>
            <a:r>
              <a:rPr lang="es-ES" dirty="0" err="1" smtClean="0"/>
              <a:t>makerspace</a:t>
            </a:r>
            <a:r>
              <a:rPr lang="es-ES" dirty="0" smtClean="0"/>
              <a:t>, DML, </a:t>
            </a:r>
            <a:r>
              <a:rPr lang="es-ES" dirty="0" err="1" smtClean="0"/>
              <a:t>FabLab</a:t>
            </a:r>
            <a:r>
              <a:rPr lang="es-ES" dirty="0" smtClean="0"/>
              <a:t>, etc.</a:t>
            </a:r>
            <a:endParaRPr lang="es-ES" dirty="0"/>
          </a:p>
        </p:txBody>
      </p:sp>
    </p:spTree>
    <p:extLst>
      <p:ext uri="{BB962C8B-B14F-4D97-AF65-F5344CB8AC3E}">
        <p14:creationId xmlns:p14="http://schemas.microsoft.com/office/powerpoint/2010/main" val="3601607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04168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bg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p>
          <a:p>
            <a:pPr algn="ctr">
              <a:lnSpc>
                <a:spcPct val="150000"/>
              </a:lnSpc>
            </a:pPr>
            <a:r>
              <a:rPr lang="es-ES" sz="1200" b="1" dirty="0">
                <a:latin typeface="Arial" panose="020B0604020202020204" pitchFamily="34" charset="0"/>
                <a:cs typeface="Arial" panose="020B0604020202020204" pitchFamily="34" charset="0"/>
              </a:rPr>
              <a:t>DE 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5. </a:t>
            </a:r>
            <a:r>
              <a:rPr lang="es-ES" sz="1200" dirty="0" smtClean="0">
                <a:latin typeface="Arial" panose="020B0604020202020204" pitchFamily="34" charset="0"/>
                <a:cs typeface="Arial" panose="020B0604020202020204" pitchFamily="34" charset="0"/>
              </a:rPr>
              <a:t>Resolución </a:t>
            </a:r>
            <a:r>
              <a:rPr lang="es-ES" sz="1200" smtClean="0">
                <a:latin typeface="Arial" panose="020B0604020202020204" pitchFamily="34" charset="0"/>
                <a:cs typeface="Arial" panose="020B0604020202020204" pitchFamily="34" charset="0"/>
              </a:rPr>
              <a:t>de problemas: </a:t>
            </a:r>
            <a:r>
              <a:rPr lang="es-ES" sz="1200" dirty="0">
                <a:latin typeface="Arial" panose="020B0604020202020204" pitchFamily="34" charset="0"/>
                <a:cs typeface="Arial" panose="020B0604020202020204" pitchFamily="34" charset="0"/>
              </a:rPr>
              <a:t>5.3. Compartir mediante tecnologías digitales:</a:t>
            </a:r>
            <a:br>
              <a:rPr lang="es-ES" sz="1200" dirty="0">
                <a:latin typeface="Arial" panose="020B0604020202020204" pitchFamily="34" charset="0"/>
                <a:cs typeface="Arial" panose="020B0604020202020204" pitchFamily="34" charset="0"/>
              </a:rPr>
            </a:br>
            <a:r>
              <a:rPr lang="es-ES" sz="1200" dirty="0">
                <a:latin typeface="Arial" panose="020B0604020202020204" pitchFamily="34" charset="0"/>
                <a:cs typeface="Arial" panose="020B0604020202020204" pitchFamily="34" charset="0"/>
              </a:rPr>
              <a:t>5. </a:t>
            </a:r>
            <a:r>
              <a:rPr lang="es-ES" sz="1200" dirty="0" err="1">
                <a:latin typeface="Arial" panose="020B0604020202020204" pitchFamily="34" charset="0"/>
                <a:cs typeface="Arial" panose="020B0604020202020204" pitchFamily="34" charset="0"/>
              </a:rPr>
              <a:t>Makerspace</a:t>
            </a:r>
            <a:r>
              <a:rPr lang="es-ES" sz="1200" dirty="0">
                <a:latin typeface="Arial" panose="020B0604020202020204" pitchFamily="34" charset="0"/>
                <a:cs typeface="Arial" panose="020B0604020202020204" pitchFamily="34" charset="0"/>
              </a:rPr>
              <a:t>, DML </a:t>
            </a:r>
            <a:r>
              <a:rPr lang="es-ES" sz="1200" dirty="0" err="1">
                <a:latin typeface="Arial" panose="020B0604020202020204" pitchFamily="34" charset="0"/>
                <a:cs typeface="Arial" panose="020B0604020202020204" pitchFamily="34" charset="0"/>
              </a:rPr>
              <a:t>FabLab</a:t>
            </a:r>
            <a:endParaRPr lang="es-ES" sz="1200" dirty="0">
              <a:latin typeface="Arial" panose="020B0604020202020204" pitchFamily="34" charset="0"/>
              <a:cs typeface="Arial" panose="020B0604020202020204" pitchFamily="34" charset="0"/>
            </a:endParaRPr>
          </a:p>
          <a:p>
            <a:pPr algn="ctr"/>
            <a:r>
              <a:rPr lang="es-ES" sz="1200" dirty="0"/>
              <a:t> </a:t>
            </a:r>
          </a:p>
          <a:p>
            <a:pPr algn="ctr"/>
            <a:endParaRPr lang="es-ES" sz="1200" dirty="0"/>
          </a:p>
          <a:p>
            <a:pPr algn="ctr"/>
            <a:r>
              <a:rPr lang="es-ES" sz="1200" dirty="0"/>
              <a:t> </a:t>
            </a:r>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4290448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a:off x="-8900" y="0"/>
            <a:ext cx="2932200" cy="5143500"/>
          </a:xfrm>
          <a:prstGeom prst="rect">
            <a:avLst/>
          </a:prstGeom>
          <a:solidFill>
            <a:srgbClr val="914E5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60" name="Shape 60"/>
          <p:cNvPicPr preferRelativeResize="0"/>
          <p:nvPr/>
        </p:nvPicPr>
        <p:blipFill>
          <a:blip r:embed="rId3">
            <a:alphaModFix/>
          </a:blip>
          <a:stretch>
            <a:fillRect/>
          </a:stretch>
        </p:blipFill>
        <p:spPr>
          <a:xfrm>
            <a:off x="5759450" y="4253850"/>
            <a:ext cx="3090575" cy="543025"/>
          </a:xfrm>
          <a:prstGeom prst="rect">
            <a:avLst/>
          </a:prstGeom>
          <a:noFill/>
          <a:ln>
            <a:noFill/>
          </a:ln>
        </p:spPr>
      </p:pic>
      <p:sp>
        <p:nvSpPr>
          <p:cNvPr id="9" name="Shape 56"/>
          <p:cNvSpPr/>
          <p:nvPr/>
        </p:nvSpPr>
        <p:spPr>
          <a:xfrm>
            <a:off x="175275" y="1069475"/>
            <a:ext cx="2748000" cy="848035"/>
          </a:xfrm>
          <a:prstGeom prst="rect">
            <a:avLst/>
          </a:prstGeom>
          <a:solidFill>
            <a:srgbClr val="AF274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58"/>
          <p:cNvSpPr txBox="1"/>
          <p:nvPr/>
        </p:nvSpPr>
        <p:spPr>
          <a:xfrm>
            <a:off x="152625" y="1069475"/>
            <a:ext cx="2793300" cy="17913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ES" sz="1800" dirty="0" smtClean="0">
                <a:solidFill>
                  <a:srgbClr val="F2F2F2"/>
                </a:solidFill>
                <a:latin typeface="Cambria"/>
                <a:ea typeface="Cambria"/>
                <a:cs typeface="Cambria"/>
                <a:sym typeface="Cambria"/>
              </a:rPr>
              <a:t>Usar la tecnología digital de forma creativa</a:t>
            </a:r>
            <a:endParaRPr sz="1800" dirty="0">
              <a:solidFill>
                <a:srgbClr val="F2F2F2"/>
              </a:solidFill>
              <a:latin typeface="Cambria"/>
              <a:ea typeface="Cambria"/>
              <a:cs typeface="Cambria"/>
              <a:sym typeface="Cambria"/>
            </a:endParaRPr>
          </a:p>
        </p:txBody>
      </p:sp>
      <p:sp>
        <p:nvSpPr>
          <p:cNvPr id="11" name="Shape 55"/>
          <p:cNvSpPr/>
          <p:nvPr/>
        </p:nvSpPr>
        <p:spPr>
          <a:xfrm>
            <a:off x="2923300" y="1069475"/>
            <a:ext cx="5659200" cy="923098"/>
          </a:xfrm>
          <a:prstGeom prst="rect">
            <a:avLst/>
          </a:prstGeom>
          <a:solidFill>
            <a:srgbClr val="56282D"/>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57"/>
          <p:cNvSpPr txBox="1"/>
          <p:nvPr/>
        </p:nvSpPr>
        <p:spPr>
          <a:xfrm>
            <a:off x="2985625" y="1090400"/>
            <a:ext cx="5864400" cy="686400"/>
          </a:xfrm>
          <a:prstGeom prst="rect">
            <a:avLst/>
          </a:prstGeom>
          <a:noFill/>
          <a:ln>
            <a:noFill/>
          </a:ln>
        </p:spPr>
        <p:txBody>
          <a:bodyPr spcFirstLastPara="1" wrap="square" lIns="91425" tIns="91425" rIns="91425" bIns="91425" anchor="t" anchorCtr="0">
            <a:noAutofit/>
          </a:bodyPr>
          <a:lstStyle/>
          <a:p>
            <a:pPr lvl="0"/>
            <a:r>
              <a:rPr lang="es-ES" sz="3000" b="1" dirty="0" smtClean="0">
                <a:solidFill>
                  <a:srgbClr val="AF2741"/>
                </a:solidFill>
                <a:latin typeface="Franklin Gothic"/>
                <a:ea typeface="Franklin Gothic"/>
                <a:cs typeface="Franklin Gothic"/>
                <a:sym typeface="Franklin Gothic"/>
              </a:rPr>
              <a:t>MAKERSPACE, DML Y </a:t>
            </a:r>
            <a:r>
              <a:rPr lang="es-ES" sz="3000" b="1" dirty="0" err="1" smtClean="0">
                <a:solidFill>
                  <a:srgbClr val="AF2741"/>
                </a:solidFill>
                <a:latin typeface="Franklin Gothic"/>
                <a:ea typeface="Franklin Gothic"/>
                <a:cs typeface="Franklin Gothic"/>
                <a:sym typeface="Franklin Gothic"/>
              </a:rPr>
              <a:t>FabLab</a:t>
            </a:r>
            <a:endParaRPr lang="es-ES" sz="3000" b="1" dirty="0">
              <a:solidFill>
                <a:srgbClr val="AF2741"/>
              </a:solidFill>
              <a:latin typeface="Franklin Gothic"/>
              <a:ea typeface="Franklin Gothic"/>
              <a:cs typeface="Franklin Gothic"/>
              <a:sym typeface="Franklin Gothic"/>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p:nvPr/>
        </p:nvSpPr>
        <p:spPr>
          <a:xfrm>
            <a:off x="8900" y="0"/>
            <a:ext cx="4019400" cy="1016100"/>
          </a:xfrm>
          <a:prstGeom prst="rect">
            <a:avLst/>
          </a:prstGeom>
          <a:solidFill>
            <a:srgbClr val="56282D"/>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6" name="Shape 66"/>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lvl="0" indent="0" algn="r">
              <a:spcBef>
                <a:spcPts val="0"/>
              </a:spcBef>
              <a:spcAft>
                <a:spcPts val="0"/>
              </a:spcAft>
              <a:buNone/>
            </a:pPr>
            <a:r>
              <a:rPr lang="es" sz="2900" b="1" dirty="0">
                <a:solidFill>
                  <a:schemeClr val="bg1"/>
                </a:solidFill>
                <a:latin typeface="Franklin Gothic"/>
                <a:ea typeface="Franklin Gothic"/>
                <a:cs typeface="Franklin Gothic"/>
                <a:sym typeface="Franklin Gothic"/>
              </a:rPr>
              <a:t>OBJETIVOS</a:t>
            </a:r>
            <a:endParaRPr sz="2900" b="1" dirty="0">
              <a:solidFill>
                <a:schemeClr val="bg1"/>
              </a:solidFill>
              <a:latin typeface="Franklin Gothic"/>
              <a:ea typeface="Franklin Gothic"/>
              <a:cs typeface="Franklin Gothic"/>
              <a:sym typeface="Franklin Gothic"/>
            </a:endParaRPr>
          </a:p>
        </p:txBody>
      </p:sp>
      <p:sp>
        <p:nvSpPr>
          <p:cNvPr id="67" name="Shape 67"/>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 sz="2000">
                <a:latin typeface="Cambria"/>
                <a:ea typeface="Cambria"/>
                <a:cs typeface="Cambria"/>
                <a:sym typeface="Cambria"/>
              </a:rPr>
              <a:t>Al finalizar esta actividad tienes que ser capaz de:</a:t>
            </a:r>
            <a:endParaRPr sz="2000">
              <a:latin typeface="Cambria"/>
              <a:ea typeface="Cambria"/>
              <a:cs typeface="Cambria"/>
              <a:sym typeface="Cambria"/>
            </a:endParaRPr>
          </a:p>
        </p:txBody>
      </p:sp>
      <p:sp>
        <p:nvSpPr>
          <p:cNvPr id="68" name="Shape 68"/>
          <p:cNvSpPr txBox="1"/>
          <p:nvPr/>
        </p:nvSpPr>
        <p:spPr>
          <a:xfrm>
            <a:off x="3176321" y="2296164"/>
            <a:ext cx="5845330" cy="2662201"/>
          </a:xfrm>
          <a:prstGeom prst="rect">
            <a:avLst/>
          </a:prstGeom>
          <a:noFill/>
          <a:ln>
            <a:noFill/>
          </a:ln>
        </p:spPr>
        <p:txBody>
          <a:bodyPr spcFirstLastPara="1" wrap="square" lIns="91425" tIns="91425" rIns="91425" bIns="91425" anchor="t" anchorCtr="0">
            <a:noAutofit/>
          </a:bodyPr>
          <a:lstStyle/>
          <a:p>
            <a:pPr lvl="0"/>
            <a:r>
              <a:rPr lang="es" sz="1800" dirty="0">
                <a:latin typeface="Franklin Gothic"/>
                <a:ea typeface="Franklin Gothic"/>
                <a:cs typeface="Franklin Gothic"/>
                <a:sym typeface="Franklin Gothic"/>
              </a:rPr>
              <a:t>Conocer el </a:t>
            </a:r>
            <a:r>
              <a:rPr lang="es" sz="1800" dirty="0" smtClean="0">
                <a:latin typeface="Franklin Gothic"/>
                <a:ea typeface="Franklin Gothic"/>
                <a:cs typeface="Franklin Gothic"/>
                <a:sym typeface="Franklin Gothic"/>
              </a:rPr>
              <a:t>movimiento y concepto maker.</a:t>
            </a:r>
          </a:p>
          <a:p>
            <a:pPr lvl="0"/>
            <a:endParaRPr lang="es" sz="1800" dirty="0">
              <a:latin typeface="Franklin Gothic"/>
              <a:ea typeface="Franklin Gothic"/>
              <a:cs typeface="Franklin Gothic"/>
              <a:sym typeface="Franklin Gothic"/>
            </a:endParaRPr>
          </a:p>
          <a:p>
            <a:pPr lvl="0"/>
            <a:endParaRPr lang="es" dirty="0" smtClean="0">
              <a:latin typeface="Franklin Gothic"/>
              <a:ea typeface="Franklin Gothic"/>
              <a:cs typeface="Franklin Gothic"/>
              <a:sym typeface="Franklin Gothic"/>
            </a:endParaRPr>
          </a:p>
          <a:p>
            <a:pPr lvl="0"/>
            <a:r>
              <a:rPr lang="es" sz="1800" dirty="0" smtClean="0">
                <a:latin typeface="Franklin Gothic"/>
                <a:ea typeface="Franklin Gothic"/>
                <a:cs typeface="Franklin Gothic"/>
                <a:sym typeface="Franklin Gothic"/>
              </a:rPr>
              <a:t>Ser </a:t>
            </a:r>
            <a:r>
              <a:rPr lang="es" sz="1800" dirty="0">
                <a:latin typeface="Franklin Gothic"/>
                <a:ea typeface="Franklin Gothic"/>
                <a:cs typeface="Franklin Gothic"/>
                <a:sym typeface="Franklin Gothic"/>
              </a:rPr>
              <a:t>consciente de las posibilidades de los espacios </a:t>
            </a:r>
            <a:r>
              <a:rPr lang="es" sz="1800" dirty="0" smtClean="0">
                <a:latin typeface="Franklin Gothic"/>
                <a:ea typeface="Franklin Gothic"/>
                <a:cs typeface="Franklin Gothic"/>
                <a:sym typeface="Franklin Gothic"/>
              </a:rPr>
              <a:t>creativos.</a:t>
            </a:r>
          </a:p>
          <a:p>
            <a:pPr lvl="0"/>
            <a:endParaRPr lang="es" sz="1800" dirty="0" smtClean="0">
              <a:latin typeface="Franklin Gothic"/>
              <a:ea typeface="Franklin Gothic"/>
              <a:cs typeface="Franklin Gothic"/>
              <a:sym typeface="Franklin Gothic"/>
            </a:endParaRPr>
          </a:p>
          <a:p>
            <a:pPr lvl="0"/>
            <a:endParaRPr lang="es" sz="800" dirty="0" smtClean="0">
              <a:latin typeface="Franklin Gothic"/>
              <a:ea typeface="Franklin Gothic"/>
              <a:cs typeface="Franklin Gothic"/>
              <a:sym typeface="Franklin Gothic"/>
            </a:endParaRPr>
          </a:p>
          <a:p>
            <a:r>
              <a:rPr lang="es-ES" sz="1800" dirty="0">
                <a:latin typeface="Franklin Gothic"/>
                <a:ea typeface="Franklin Gothic"/>
                <a:cs typeface="Franklin Gothic"/>
                <a:sym typeface="Franklin Gothic"/>
              </a:rPr>
              <a:t>Saber </a:t>
            </a:r>
            <a:r>
              <a:rPr lang="es-ES" sz="1800" dirty="0" smtClean="0">
                <a:latin typeface="Franklin Gothic"/>
                <a:ea typeface="Franklin Gothic"/>
                <a:cs typeface="Franklin Gothic"/>
                <a:sym typeface="Franklin Gothic"/>
              </a:rPr>
              <a:t>qué tipo de proyectos puedes realizar en el </a:t>
            </a:r>
            <a:r>
              <a:rPr lang="es-ES" sz="1800" dirty="0" err="1" smtClean="0">
                <a:latin typeface="Franklin Gothic"/>
                <a:ea typeface="Franklin Gothic"/>
                <a:cs typeface="Franklin Gothic"/>
                <a:sym typeface="Franklin Gothic"/>
              </a:rPr>
              <a:t>makerspace</a:t>
            </a:r>
            <a:r>
              <a:rPr lang="es-ES" sz="1800" dirty="0" smtClean="0">
                <a:latin typeface="Franklin Gothic"/>
                <a:ea typeface="Franklin Gothic"/>
                <a:cs typeface="Franklin Gothic"/>
                <a:sym typeface="Franklin Gothic"/>
              </a:rPr>
              <a:t>/DML/</a:t>
            </a:r>
            <a:r>
              <a:rPr lang="es-ES" sz="1800" dirty="0" err="1" smtClean="0">
                <a:latin typeface="Franklin Gothic"/>
                <a:ea typeface="Franklin Gothic"/>
                <a:cs typeface="Franklin Gothic"/>
                <a:sym typeface="Franklin Gothic"/>
              </a:rPr>
              <a:t>FabLab</a:t>
            </a:r>
            <a:r>
              <a:rPr lang="es-ES" sz="1800" dirty="0" smtClean="0">
                <a:latin typeface="Franklin Gothic"/>
                <a:ea typeface="Franklin Gothic"/>
                <a:cs typeface="Franklin Gothic"/>
                <a:sym typeface="Franklin Gothic"/>
              </a:rPr>
              <a:t>/Laboratorio de Ciencias Sociales </a:t>
            </a:r>
            <a:r>
              <a:rPr lang="es-ES" sz="1800" dirty="0">
                <a:latin typeface="Franklin Gothic"/>
                <a:ea typeface="Franklin Gothic"/>
                <a:cs typeface="Franklin Gothic"/>
                <a:sym typeface="Franklin Gothic"/>
              </a:rPr>
              <a:t>de tu universidad. </a:t>
            </a:r>
          </a:p>
          <a:p>
            <a:pPr lvl="0"/>
            <a:endParaRPr sz="1800" dirty="0">
              <a:latin typeface="Franklin Gothic"/>
              <a:ea typeface="Franklin Gothic"/>
              <a:cs typeface="Franklin Gothic"/>
              <a:sym typeface="Franklin Gothic"/>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29286" y="1470763"/>
            <a:ext cx="5664558" cy="3416320"/>
          </a:xfrm>
          <a:prstGeom prst="rect">
            <a:avLst/>
          </a:prstGeom>
        </p:spPr>
        <p:txBody>
          <a:bodyPr wrap="square">
            <a:spAutoFit/>
          </a:bodyPr>
          <a:lstStyle/>
          <a:p>
            <a:pPr marL="139700" lvl="0">
              <a:buSzPts val="1400"/>
            </a:pPr>
            <a:r>
              <a:rPr lang="es-ES" sz="1800" dirty="0" smtClean="0">
                <a:latin typeface="Franklin Gothic"/>
                <a:ea typeface="Franklin Gothic"/>
                <a:cs typeface="Franklin Gothic"/>
                <a:sym typeface="Franklin Gothic"/>
              </a:rPr>
              <a:t>El movimiento </a:t>
            </a:r>
            <a:r>
              <a:rPr lang="es-ES" sz="1800" dirty="0" err="1" smtClean="0">
                <a:latin typeface="Franklin Gothic"/>
                <a:ea typeface="Franklin Gothic"/>
                <a:cs typeface="Franklin Gothic"/>
                <a:sym typeface="Franklin Gothic"/>
              </a:rPr>
              <a:t>maker</a:t>
            </a:r>
            <a:r>
              <a:rPr lang="es-ES" sz="1800" dirty="0" smtClean="0">
                <a:latin typeface="Franklin Gothic"/>
                <a:ea typeface="Franklin Gothic"/>
                <a:cs typeface="Franklin Gothic"/>
                <a:sym typeface="Franklin Gothic"/>
              </a:rPr>
              <a:t> y los espacios creativos</a:t>
            </a:r>
          </a:p>
          <a:p>
            <a:pPr marL="139700" lvl="0">
              <a:spcBef>
                <a:spcPts val="1000"/>
              </a:spcBef>
              <a:buSzPts val="1400"/>
            </a:pPr>
            <a:r>
              <a:rPr lang="es-ES" sz="1800" dirty="0" err="1">
                <a:latin typeface="Franklin Gothic"/>
                <a:ea typeface="Franklin Gothic"/>
                <a:cs typeface="Franklin Gothic"/>
                <a:sym typeface="Franklin Gothic"/>
              </a:rPr>
              <a:t>M</a:t>
            </a:r>
            <a:r>
              <a:rPr lang="es-ES" sz="1800" dirty="0" err="1" smtClean="0">
                <a:latin typeface="Franklin Gothic"/>
                <a:ea typeface="Franklin Gothic"/>
                <a:cs typeface="Franklin Gothic"/>
                <a:sym typeface="Franklin Gothic"/>
              </a:rPr>
              <a:t>akerspaces</a:t>
            </a:r>
            <a:endParaRPr lang="es-ES" sz="1800" dirty="0" smtClean="0">
              <a:latin typeface="Franklin Gothic"/>
              <a:ea typeface="Franklin Gothic"/>
              <a:cs typeface="Franklin Gothic"/>
              <a:sym typeface="Franklin Gothic"/>
            </a:endParaRPr>
          </a:p>
          <a:p>
            <a:pPr marL="139700" lvl="0">
              <a:spcBef>
                <a:spcPts val="1000"/>
              </a:spcBef>
              <a:buSzPts val="1400"/>
            </a:pPr>
            <a:endParaRPr lang="es-ES" sz="800" dirty="0" smtClean="0">
              <a:latin typeface="Franklin Gothic"/>
              <a:ea typeface="Franklin Gothic"/>
              <a:cs typeface="Franklin Gothic"/>
              <a:sym typeface="Franklin Gothic"/>
            </a:endParaRPr>
          </a:p>
          <a:p>
            <a:pPr marL="139700" lvl="0">
              <a:buSzPts val="1400"/>
            </a:pPr>
            <a:r>
              <a:rPr lang="es-ES" dirty="0">
                <a:latin typeface="Franklin Gothic"/>
                <a:ea typeface="Franklin Gothic"/>
                <a:cs typeface="Franklin Gothic"/>
                <a:sym typeface="Franklin Gothic"/>
              </a:rPr>
              <a:t>	</a:t>
            </a:r>
            <a:r>
              <a:rPr lang="es-ES" dirty="0" smtClean="0">
                <a:latin typeface="Franklin Gothic"/>
                <a:ea typeface="Franklin Gothic"/>
                <a:cs typeface="Franklin Gothic"/>
                <a:sym typeface="Franklin Gothic"/>
              </a:rPr>
              <a:t>Proyectos – ideas que desarrollar</a:t>
            </a:r>
          </a:p>
          <a:p>
            <a:pPr marL="139700" lvl="2">
              <a:buSzPts val="1400"/>
            </a:pPr>
            <a:r>
              <a:rPr lang="es-ES" dirty="0" smtClean="0">
                <a:latin typeface="Franklin Gothic"/>
                <a:ea typeface="Franklin Gothic"/>
                <a:cs typeface="Franklin Gothic"/>
                <a:sym typeface="Franklin Gothic"/>
              </a:rPr>
              <a:t>	Equipamiento</a:t>
            </a:r>
          </a:p>
          <a:p>
            <a:pPr marL="139700" lvl="2">
              <a:buSzPts val="1400"/>
            </a:pPr>
            <a:r>
              <a:rPr lang="es-ES" dirty="0" smtClean="0">
                <a:latin typeface="Franklin Gothic"/>
                <a:ea typeface="Franklin Gothic"/>
                <a:cs typeface="Franklin Gothic"/>
                <a:sym typeface="Franklin Gothic"/>
              </a:rPr>
              <a:t>	El </a:t>
            </a:r>
            <a:r>
              <a:rPr lang="es-ES" dirty="0" err="1" smtClean="0">
                <a:latin typeface="Franklin Gothic"/>
                <a:ea typeface="Franklin Gothic"/>
                <a:cs typeface="Franklin Gothic"/>
                <a:sym typeface="Franklin Gothic"/>
              </a:rPr>
              <a:t>makerspace</a:t>
            </a:r>
            <a:r>
              <a:rPr lang="es-ES" dirty="0" smtClean="0">
                <a:latin typeface="Franklin Gothic"/>
                <a:ea typeface="Franklin Gothic"/>
                <a:cs typeface="Franklin Gothic"/>
                <a:sym typeface="Franklin Gothic"/>
              </a:rPr>
              <a:t> de la UPNA </a:t>
            </a:r>
            <a:r>
              <a:rPr lang="es-ES" sz="1200" dirty="0">
                <a:solidFill>
                  <a:srgbClr val="FFFF00"/>
                </a:solidFill>
                <a:latin typeface="Cambria" panose="02040503050406030204" pitchFamily="18" charset="0"/>
              </a:rPr>
              <a:t>(a personalizar por cada institución)</a:t>
            </a:r>
            <a:r>
              <a:rPr lang="es-ES" sz="1200" dirty="0" smtClean="0">
                <a:latin typeface="Franklin Gothic"/>
                <a:ea typeface="Franklin Gothic"/>
                <a:cs typeface="Franklin Gothic"/>
                <a:sym typeface="Franklin Gothic"/>
              </a:rPr>
              <a:t> </a:t>
            </a:r>
          </a:p>
          <a:p>
            <a:pPr marL="139700" lvl="2">
              <a:buSzPts val="1400"/>
            </a:pPr>
            <a:endParaRPr lang="es-ES" sz="800" dirty="0" smtClean="0">
              <a:latin typeface="Franklin Gothic"/>
              <a:ea typeface="Franklin Gothic"/>
              <a:cs typeface="Franklin Gothic"/>
              <a:sym typeface="Franklin Gothic"/>
            </a:endParaRPr>
          </a:p>
          <a:p>
            <a:pPr marL="139700" lvl="0">
              <a:spcBef>
                <a:spcPts val="1000"/>
              </a:spcBef>
              <a:buSzPts val="1400"/>
            </a:pPr>
            <a:r>
              <a:rPr lang="es-ES" sz="1800" dirty="0" smtClean="0">
                <a:latin typeface="Franklin Gothic"/>
                <a:ea typeface="Franklin Gothic"/>
                <a:cs typeface="Franklin Gothic"/>
                <a:sym typeface="Franklin Gothic"/>
              </a:rPr>
              <a:t>Laboratorio de medios digitales (DML)</a:t>
            </a:r>
          </a:p>
          <a:p>
            <a:pPr marL="139700" lvl="0">
              <a:spcBef>
                <a:spcPts val="1000"/>
              </a:spcBef>
              <a:buSzPts val="1400"/>
            </a:pPr>
            <a:r>
              <a:rPr lang="es-ES" sz="1800" dirty="0" smtClean="0">
                <a:latin typeface="Franklin Gothic"/>
                <a:ea typeface="Franklin Gothic"/>
                <a:cs typeface="Franklin Gothic"/>
                <a:sym typeface="Franklin Gothic"/>
              </a:rPr>
              <a:t>Laboratorio de fabricación (</a:t>
            </a:r>
            <a:r>
              <a:rPr lang="es-ES" sz="1800" dirty="0" err="1" smtClean="0">
                <a:latin typeface="Franklin Gothic"/>
                <a:ea typeface="Franklin Gothic"/>
                <a:cs typeface="Franklin Gothic"/>
                <a:sym typeface="Franklin Gothic"/>
              </a:rPr>
              <a:t>FabLab</a:t>
            </a:r>
            <a:r>
              <a:rPr lang="es-ES" sz="1800" dirty="0" smtClean="0">
                <a:latin typeface="Franklin Gothic"/>
                <a:ea typeface="Franklin Gothic"/>
                <a:cs typeface="Franklin Gothic"/>
                <a:sym typeface="Franklin Gothic"/>
              </a:rPr>
              <a:t>)</a:t>
            </a:r>
          </a:p>
          <a:p>
            <a:pPr marL="139700" lvl="0">
              <a:spcBef>
                <a:spcPts val="1000"/>
              </a:spcBef>
              <a:buSzPts val="1400"/>
            </a:pPr>
            <a:r>
              <a:rPr lang="es-ES" sz="1800" dirty="0" smtClean="0">
                <a:latin typeface="Franklin Gothic"/>
                <a:ea typeface="Franklin Gothic"/>
                <a:cs typeface="Franklin Gothic"/>
                <a:sym typeface="Franklin Gothic"/>
              </a:rPr>
              <a:t>Laboratorio digital de ciencias sociales</a:t>
            </a:r>
          </a:p>
          <a:p>
            <a:pPr marL="139700" lvl="0">
              <a:spcBef>
                <a:spcPts val="1000"/>
              </a:spcBef>
              <a:buSzPts val="1400"/>
            </a:pPr>
            <a:endParaRPr lang="es-ES" sz="1800" dirty="0">
              <a:latin typeface="Franklin Gothic"/>
              <a:ea typeface="Franklin Gothic"/>
              <a:cs typeface="Franklin Gothic"/>
              <a:sym typeface="Franklin Gothic"/>
            </a:endParaRPr>
          </a:p>
        </p:txBody>
      </p:sp>
      <p:sp>
        <p:nvSpPr>
          <p:cNvPr id="3" name="Shape 78"/>
          <p:cNvSpPr/>
          <p:nvPr/>
        </p:nvSpPr>
        <p:spPr>
          <a:xfrm>
            <a:off x="1939636" y="2018521"/>
            <a:ext cx="124800" cy="124800"/>
          </a:xfrm>
          <a:prstGeom prst="ellipse">
            <a:avLst/>
          </a:prstGeom>
          <a:solidFill>
            <a:srgbClr val="F78A0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 name="Shape 78"/>
          <p:cNvSpPr/>
          <p:nvPr/>
        </p:nvSpPr>
        <p:spPr>
          <a:xfrm>
            <a:off x="1929286" y="3420614"/>
            <a:ext cx="124800" cy="124800"/>
          </a:xfrm>
          <a:prstGeom prst="ellipse">
            <a:avLst/>
          </a:prstGeom>
          <a:solidFill>
            <a:srgbClr val="F78A0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 name="Shape 78"/>
          <p:cNvSpPr/>
          <p:nvPr/>
        </p:nvSpPr>
        <p:spPr>
          <a:xfrm>
            <a:off x="1924186" y="3810529"/>
            <a:ext cx="124800" cy="124800"/>
          </a:xfrm>
          <a:prstGeom prst="ellipse">
            <a:avLst/>
          </a:prstGeom>
          <a:solidFill>
            <a:srgbClr val="F78A0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 name="Shape 78"/>
          <p:cNvSpPr/>
          <p:nvPr/>
        </p:nvSpPr>
        <p:spPr>
          <a:xfrm>
            <a:off x="2753618" y="2498040"/>
            <a:ext cx="72000" cy="72000"/>
          </a:xfrm>
          <a:prstGeom prst="ellipse">
            <a:avLst/>
          </a:prstGeom>
          <a:solidFill>
            <a:srgbClr val="F78A0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78"/>
          <p:cNvSpPr/>
          <p:nvPr/>
        </p:nvSpPr>
        <p:spPr>
          <a:xfrm>
            <a:off x="2753618" y="2733562"/>
            <a:ext cx="72000" cy="72000"/>
          </a:xfrm>
          <a:prstGeom prst="ellipse">
            <a:avLst/>
          </a:prstGeom>
          <a:solidFill>
            <a:srgbClr val="F78A0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78"/>
          <p:cNvSpPr/>
          <p:nvPr/>
        </p:nvSpPr>
        <p:spPr>
          <a:xfrm>
            <a:off x="2753618" y="2966104"/>
            <a:ext cx="72000" cy="72000"/>
          </a:xfrm>
          <a:prstGeom prst="ellipse">
            <a:avLst/>
          </a:prstGeom>
          <a:solidFill>
            <a:srgbClr val="F78A0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78"/>
          <p:cNvSpPr/>
          <p:nvPr/>
        </p:nvSpPr>
        <p:spPr>
          <a:xfrm>
            <a:off x="1924186" y="4200444"/>
            <a:ext cx="124800" cy="124800"/>
          </a:xfrm>
          <a:prstGeom prst="ellipse">
            <a:avLst/>
          </a:prstGeom>
          <a:solidFill>
            <a:srgbClr val="F78A0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7779089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425003"/>
            <a:ext cx="4019400" cy="572700"/>
          </a:xfrm>
        </p:spPr>
        <p:txBody>
          <a:bodyPr/>
          <a:lstStyle/>
          <a:p>
            <a:r>
              <a:rPr lang="es-ES" dirty="0" smtClean="0"/>
              <a:t>EL MOVIMIENTO MAKER</a:t>
            </a:r>
            <a:endParaRPr lang="es-ES" dirty="0"/>
          </a:p>
        </p:txBody>
      </p:sp>
      <p:graphicFrame>
        <p:nvGraphicFramePr>
          <p:cNvPr id="15" name="Shape 196"/>
          <p:cNvGraphicFramePr/>
          <p:nvPr>
            <p:extLst>
              <p:ext uri="{D42A27DB-BD31-4B8C-83A1-F6EECF244321}">
                <p14:modId xmlns:p14="http://schemas.microsoft.com/office/powerpoint/2010/main" val="3741738711"/>
              </p:ext>
            </p:extLst>
          </p:nvPr>
        </p:nvGraphicFramePr>
        <p:xfrm>
          <a:off x="186743" y="1147416"/>
          <a:ext cx="8719142" cy="3681522"/>
        </p:xfrm>
        <a:graphic>
          <a:graphicData uri="http://schemas.openxmlformats.org/drawingml/2006/table">
            <a:tbl>
              <a:tblPr>
                <a:noFill/>
                <a:tableStyleId>{0281E514-54EA-4034-A982-1CA1E67B1A85}</a:tableStyleId>
              </a:tblPr>
              <a:tblGrid>
                <a:gridCol w="2260243">
                  <a:extLst>
                    <a:ext uri="{9D8B030D-6E8A-4147-A177-3AD203B41FA5}">
                      <a16:colId xmlns:a16="http://schemas.microsoft.com/office/drawing/2014/main" val="20000"/>
                    </a:ext>
                  </a:extLst>
                </a:gridCol>
                <a:gridCol w="6458899">
                  <a:extLst>
                    <a:ext uri="{9D8B030D-6E8A-4147-A177-3AD203B41FA5}">
                      <a16:colId xmlns:a16="http://schemas.microsoft.com/office/drawing/2014/main" val="20001"/>
                    </a:ext>
                  </a:extLst>
                </a:gridCol>
              </a:tblGrid>
              <a:tr h="314336">
                <a:tc>
                  <a:txBody>
                    <a:bodyPr/>
                    <a:lstStyle/>
                    <a:p>
                      <a:pPr marL="0" lvl="0" indent="0">
                        <a:spcBef>
                          <a:spcPts val="0"/>
                        </a:spcBef>
                        <a:spcAft>
                          <a:spcPts val="0"/>
                        </a:spcAft>
                        <a:buNone/>
                      </a:pPr>
                      <a:r>
                        <a:rPr lang="es-ES" b="1" dirty="0" smtClean="0">
                          <a:solidFill>
                            <a:schemeClr val="bg1"/>
                          </a:solidFill>
                          <a:latin typeface="Franklin Gothic Medium" panose="020B0603020102020204" pitchFamily="34" charset="0"/>
                        </a:rPr>
                        <a:t>Hacer</a:t>
                      </a: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lvl="0" indent="0">
                        <a:spcBef>
                          <a:spcPts val="0"/>
                        </a:spcBef>
                        <a:spcAft>
                          <a:spcPts val="0"/>
                        </a:spcAft>
                        <a:buNone/>
                      </a:pPr>
                      <a:r>
                        <a:rPr lang="es-ES" sz="1000" dirty="0" smtClean="0">
                          <a:latin typeface="Cambria" panose="02040503050406030204" pitchFamily="18" charset="0"/>
                        </a:rPr>
                        <a:t>Los seres humanos debemos hacer, crear y expresarnos para sentirnos plenos.</a:t>
                      </a:r>
                      <a:endParaRPr lang="es-ES" sz="1000" dirty="0" smtClean="0">
                        <a:latin typeface="Cambria" panose="02040503050406030204" pitchFamily="18" charset="0"/>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0"/>
                  </a:ext>
                </a:extLst>
              </a:tr>
              <a:tr h="420402">
                <a:tc>
                  <a:txBody>
                    <a:bodyPr/>
                    <a:lstStyle/>
                    <a:p>
                      <a:pPr marL="0" lvl="0" indent="0" algn="l">
                        <a:spcBef>
                          <a:spcPts val="0"/>
                        </a:spcBef>
                        <a:spcAft>
                          <a:spcPts val="0"/>
                        </a:spcAft>
                        <a:buNone/>
                      </a:pPr>
                      <a:r>
                        <a:rPr lang="es-ES" b="1" i="0" dirty="0" smtClean="0">
                          <a:solidFill>
                            <a:schemeClr val="bg1"/>
                          </a:solidFill>
                          <a:latin typeface="Franklin Gothic" panose="020B0604020202020204" charset="0"/>
                        </a:rPr>
                        <a:t>Compartir</a:t>
                      </a: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lvl="0" indent="0">
                        <a:spcBef>
                          <a:spcPts val="1000"/>
                        </a:spcBef>
                        <a:spcAft>
                          <a:spcPts val="0"/>
                        </a:spcAft>
                        <a:buNone/>
                      </a:pPr>
                      <a:r>
                        <a:rPr lang="es-ES" sz="1000" dirty="0" smtClean="0">
                          <a:latin typeface="Cambria" panose="02040503050406030204" pitchFamily="18" charset="0"/>
                        </a:rPr>
                        <a:t>Se trata de compartir con los demás lo que has hecho y lo que sabes sobre procesos de fabricación.</a:t>
                      </a:r>
                      <a:endParaRPr lang="es-ES" sz="1000" dirty="0" smtClean="0">
                        <a:latin typeface="Cambria" panose="02040503050406030204" pitchFamily="18" charset="0"/>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1"/>
                  </a:ext>
                </a:extLst>
              </a:tr>
              <a:tr h="290355">
                <a:tc>
                  <a:txBody>
                    <a:bodyPr/>
                    <a:lstStyle/>
                    <a:p>
                      <a:pPr marL="0" lvl="0" indent="0" algn="l">
                        <a:spcBef>
                          <a:spcPts val="0"/>
                        </a:spcBef>
                        <a:spcAft>
                          <a:spcPts val="0"/>
                        </a:spcAft>
                        <a:buNone/>
                      </a:pPr>
                      <a:r>
                        <a:rPr lang="es-ES" b="1" i="0" dirty="0" smtClean="0">
                          <a:solidFill>
                            <a:schemeClr val="bg1"/>
                          </a:solidFill>
                          <a:latin typeface="Franklin Gothic" panose="020B0604020202020204" charset="0"/>
                        </a:rPr>
                        <a:t>Dar</a:t>
                      </a:r>
                    </a:p>
                  </a:txBody>
                  <a:tcPr marL="91425" marR="91425" marT="91425" marB="91425">
                    <a:lnL w="38100" cap="flat" cmpd="sng">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r>
                        <a:rPr lang="es-ES" sz="1000" dirty="0" smtClean="0">
                          <a:latin typeface="Cambria" panose="02040503050406030204" pitchFamily="18" charset="0"/>
                        </a:rPr>
                        <a:t>No hay cosa más desinteresada ​​y satisfactoria que regalar algo que hayas construido tú mismo. </a:t>
                      </a:r>
                      <a:endParaRPr lang="es-ES" sz="1000" dirty="0" smtClean="0">
                        <a:latin typeface="Franklin Gothic"/>
                        <a:ea typeface="Franklin Gothic"/>
                        <a:cs typeface="Franklin Gothic"/>
                        <a:sym typeface="Franklin Gothic"/>
                      </a:endParaRPr>
                    </a:p>
                  </a:txBody>
                  <a:tcPr marL="91425" marR="91425" marT="91425" marB="91425">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2"/>
                  </a:ext>
                </a:extLst>
              </a:tr>
              <a:tr h="267632">
                <a:tc>
                  <a:txBody>
                    <a:bodyPr/>
                    <a:lstStyle/>
                    <a:p>
                      <a:pPr marL="0" lvl="0" indent="0" algn="l">
                        <a:spcBef>
                          <a:spcPts val="0"/>
                        </a:spcBef>
                        <a:spcAft>
                          <a:spcPts val="0"/>
                        </a:spcAft>
                        <a:buNone/>
                      </a:pPr>
                      <a:r>
                        <a:rPr lang="es-ES" b="1" i="0" dirty="0" smtClean="0">
                          <a:solidFill>
                            <a:schemeClr val="bg1"/>
                          </a:solidFill>
                          <a:latin typeface="Franklin Gothic" panose="020B0604020202020204" charset="0"/>
                        </a:rPr>
                        <a:t>Aprender</a:t>
                      </a:r>
                    </a:p>
                  </a:txBody>
                  <a:tcPr marL="91425" marR="91425" marT="91425" marB="91425">
                    <a:lnL w="38100" cap="flat" cmpd="sng">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r>
                        <a:rPr lang="es-ES" sz="1000" dirty="0" smtClean="0">
                          <a:latin typeface="Cambria" panose="02040503050406030204" pitchFamily="18" charset="0"/>
                          <a:ea typeface="Franklin Gothic"/>
                          <a:cs typeface="Franklin Gothic"/>
                          <a:sym typeface="Franklin Gothic"/>
                        </a:rPr>
                        <a:t>Es importante aprender a hacer.  Aprender</a:t>
                      </a:r>
                      <a:r>
                        <a:rPr lang="es-ES" sz="1000" baseline="0" dirty="0" smtClean="0">
                          <a:latin typeface="Cambria" panose="02040503050406030204" pitchFamily="18" charset="0"/>
                          <a:ea typeface="Franklin Gothic"/>
                          <a:cs typeface="Franklin Gothic"/>
                          <a:sym typeface="Franklin Gothic"/>
                        </a:rPr>
                        <a:t> técnicas, materiales y procesos.</a:t>
                      </a:r>
                      <a:endParaRPr lang="es-ES" sz="1000" dirty="0" smtClean="0">
                        <a:latin typeface="Cambria" panose="02040503050406030204" pitchFamily="18" charset="0"/>
                        <a:ea typeface="Franklin Gothic"/>
                        <a:cs typeface="Franklin Gothic"/>
                        <a:sym typeface="Franklin Gothic"/>
                      </a:endParaRPr>
                    </a:p>
                  </a:txBody>
                  <a:tcPr marL="91425" marR="91425" marT="91425" marB="91425">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3"/>
                  </a:ext>
                </a:extLst>
              </a:tr>
              <a:tr h="0">
                <a:tc>
                  <a:txBody>
                    <a:bodyPr/>
                    <a:lstStyle/>
                    <a:p>
                      <a:pPr marL="0" lvl="0" indent="0" algn="l">
                        <a:spcBef>
                          <a:spcPts val="0"/>
                        </a:spcBef>
                        <a:spcAft>
                          <a:spcPts val="0"/>
                        </a:spcAft>
                        <a:buNone/>
                      </a:pPr>
                      <a:r>
                        <a:rPr lang="es-ES" b="1" i="0" dirty="0" smtClean="0">
                          <a:solidFill>
                            <a:schemeClr val="bg1"/>
                          </a:solidFill>
                          <a:latin typeface="Franklin Gothic" panose="020B0604020202020204" charset="0"/>
                        </a:rPr>
                        <a:t>Trabajar con herramientas</a:t>
                      </a:r>
                    </a:p>
                  </a:txBody>
                  <a:tcPr marL="91425" marR="91425" marT="91425" marB="91425">
                    <a:lnL w="38100" cap="flat" cmpd="sng">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r>
                        <a:rPr lang="es-ES" sz="1000" dirty="0" smtClean="0">
                          <a:latin typeface="Cambria" panose="02040503050406030204" pitchFamily="18" charset="0"/>
                          <a:ea typeface="Franklin Gothic"/>
                          <a:cs typeface="Franklin Gothic"/>
                          <a:sym typeface="Franklin Gothic"/>
                        </a:rPr>
                        <a:t>Tener acceso a</a:t>
                      </a:r>
                      <a:r>
                        <a:rPr lang="es-ES" sz="1000" baseline="0" dirty="0" smtClean="0">
                          <a:latin typeface="Cambria" panose="02040503050406030204" pitchFamily="18" charset="0"/>
                          <a:ea typeface="Franklin Gothic"/>
                          <a:cs typeface="Franklin Gothic"/>
                          <a:sym typeface="Franklin Gothic"/>
                        </a:rPr>
                        <a:t> las herramientas adecuadas para el proyecto que quieres hacer.</a:t>
                      </a:r>
                      <a:endParaRPr lang="es-ES" sz="1000" dirty="0" smtClean="0">
                        <a:latin typeface="Cambria" panose="02040503050406030204" pitchFamily="18" charset="0"/>
                        <a:ea typeface="Franklin Gothic"/>
                        <a:cs typeface="Franklin Gothic"/>
                        <a:sym typeface="Franklin Gothic"/>
                      </a:endParaRPr>
                    </a:p>
                  </a:txBody>
                  <a:tcPr marL="91425" marR="91425" marT="91425" marB="91425">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4"/>
                  </a:ext>
                </a:extLst>
              </a:tr>
              <a:tr h="228627">
                <a:tc>
                  <a:txBody>
                    <a:bodyPr/>
                    <a:lstStyle/>
                    <a:p>
                      <a:pPr marL="0" lvl="0" indent="0" algn="l">
                        <a:spcBef>
                          <a:spcPts val="0"/>
                        </a:spcBef>
                        <a:spcAft>
                          <a:spcPts val="0"/>
                        </a:spcAft>
                        <a:buNone/>
                      </a:pPr>
                      <a:r>
                        <a:rPr lang="es-ES" b="1" i="0" dirty="0" smtClean="0">
                          <a:solidFill>
                            <a:schemeClr val="bg1"/>
                          </a:solidFill>
                          <a:latin typeface="Franklin Gothic" panose="020B0604020202020204" charset="0"/>
                        </a:rPr>
                        <a:t>Jugar</a:t>
                      </a:r>
                    </a:p>
                  </a:txBody>
                  <a:tcPr marL="91425" marR="91425" marT="91425" marB="91425">
                    <a:lnL w="38100" cap="flat" cmpd="sng">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r>
                        <a:rPr lang="es-ES" sz="1000" dirty="0" smtClean="0">
                          <a:latin typeface="Cambria" panose="02040503050406030204" pitchFamily="18" charset="0"/>
                          <a:ea typeface="Franklin Gothic"/>
                          <a:cs typeface="Franklin Gothic"/>
                          <a:sym typeface="Franklin Gothic"/>
                        </a:rPr>
                        <a:t>No dejes de imprimir un enfoque lúdico a todas las cosas que construyas.</a:t>
                      </a:r>
                    </a:p>
                  </a:txBody>
                  <a:tcPr marL="91425" marR="91425" marT="91425" marB="91425">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5"/>
                  </a:ext>
                </a:extLst>
              </a:tr>
              <a:tr h="437724">
                <a:tc>
                  <a:txBody>
                    <a:bodyPr/>
                    <a:lstStyle/>
                    <a:p>
                      <a:pPr marL="0" lvl="0" indent="0" algn="l">
                        <a:spcBef>
                          <a:spcPts val="0"/>
                        </a:spcBef>
                        <a:spcAft>
                          <a:spcPts val="0"/>
                        </a:spcAft>
                        <a:buNone/>
                      </a:pPr>
                      <a:r>
                        <a:rPr lang="es-ES" b="1" i="0" dirty="0" smtClean="0">
                          <a:solidFill>
                            <a:schemeClr val="bg1"/>
                          </a:solidFill>
                          <a:latin typeface="Franklin Gothic" panose="020B0604020202020204" charset="0"/>
                        </a:rPr>
                        <a:t>Participar</a:t>
                      </a:r>
                    </a:p>
                  </a:txBody>
                  <a:tcPr marL="91425" marR="91425" marT="91425" marB="91425">
                    <a:lnL w="38100" cap="flat" cmpd="sng">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r>
                        <a:rPr lang="es-ES" sz="1000" dirty="0" smtClean="0">
                          <a:latin typeface="Cambria" panose="02040503050406030204" pitchFamily="18" charset="0"/>
                          <a:ea typeface="Franklin Gothic"/>
                          <a:cs typeface="Franklin Gothic"/>
                          <a:sym typeface="Franklin Gothic"/>
                        </a:rPr>
                        <a:t>Únete</a:t>
                      </a:r>
                      <a:r>
                        <a:rPr lang="es-ES" sz="1000" baseline="0" dirty="0" smtClean="0">
                          <a:latin typeface="Cambria" panose="02040503050406030204" pitchFamily="18" charset="0"/>
                          <a:ea typeface="Franklin Gothic"/>
                          <a:cs typeface="Franklin Gothic"/>
                          <a:sym typeface="Franklin Gothic"/>
                        </a:rPr>
                        <a:t> al movimiento y </a:t>
                      </a:r>
                      <a:r>
                        <a:rPr lang="es-ES" sz="1000" dirty="0" smtClean="0">
                          <a:latin typeface="Cambria" panose="02040503050406030204" pitchFamily="18" charset="0"/>
                          <a:ea typeface="Franklin Gothic"/>
                          <a:cs typeface="Franklin Gothic"/>
                          <a:sym typeface="Franklin Gothic"/>
                        </a:rPr>
                        <a:t>organiza eventos, exposiciones, etc. para mantenerte en contacto con los otros </a:t>
                      </a:r>
                      <a:r>
                        <a:rPr lang="es-ES" sz="1000" dirty="0" err="1" smtClean="0">
                          <a:latin typeface="Cambria" panose="02040503050406030204" pitchFamily="18" charset="0"/>
                          <a:ea typeface="Franklin Gothic"/>
                          <a:cs typeface="Franklin Gothic"/>
                          <a:sym typeface="Franklin Gothic"/>
                        </a:rPr>
                        <a:t>makers</a:t>
                      </a:r>
                      <a:r>
                        <a:rPr lang="es-ES" sz="1000" dirty="0" smtClean="0">
                          <a:latin typeface="Cambria" panose="02040503050406030204" pitchFamily="18" charset="0"/>
                          <a:ea typeface="Franklin Gothic"/>
                          <a:cs typeface="Franklin Gothic"/>
                          <a:sym typeface="Franklin Gothic"/>
                        </a:rPr>
                        <a:t> de tu comunidad.</a:t>
                      </a:r>
                    </a:p>
                  </a:txBody>
                  <a:tcPr marL="91425" marR="91425" marT="91425" marB="91425">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6"/>
                  </a:ext>
                </a:extLst>
              </a:tr>
              <a:tr h="0">
                <a:tc>
                  <a:txBody>
                    <a:bodyPr/>
                    <a:lstStyle/>
                    <a:p>
                      <a:pPr marL="0" lvl="0" indent="0" algn="l">
                        <a:spcBef>
                          <a:spcPts val="0"/>
                        </a:spcBef>
                        <a:spcAft>
                          <a:spcPts val="0"/>
                        </a:spcAft>
                        <a:buNone/>
                      </a:pPr>
                      <a:r>
                        <a:rPr lang="es-ES" b="1" i="0" dirty="0" smtClean="0">
                          <a:solidFill>
                            <a:schemeClr val="bg1"/>
                          </a:solidFill>
                          <a:latin typeface="Franklin Gothic" panose="020B0604020202020204" charset="0"/>
                        </a:rPr>
                        <a:t>Apoyo</a:t>
                      </a:r>
                    </a:p>
                  </a:txBody>
                  <a:tcPr marL="91425" marR="91425" marT="91425" marB="91425">
                    <a:lnL w="38100" cap="flat" cmpd="sng">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AF2741"/>
                    </a:solidFill>
                  </a:tcPr>
                </a:tc>
                <a:tc>
                  <a:txBody>
                    <a:bodyPr/>
                    <a:lstStyle/>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r>
                        <a:rPr lang="es-ES" sz="1000" dirty="0" smtClean="0">
                          <a:latin typeface="Cambria" panose="02040503050406030204" pitchFamily="18" charset="0"/>
                          <a:ea typeface="Franklin Gothic"/>
                          <a:cs typeface="Franklin Gothic"/>
                          <a:sym typeface="Franklin Gothic"/>
                        </a:rPr>
                        <a:t>El Movimiento </a:t>
                      </a:r>
                      <a:r>
                        <a:rPr lang="es-ES" sz="1000" dirty="0" err="1" smtClean="0">
                          <a:latin typeface="Cambria" panose="02040503050406030204" pitchFamily="18" charset="0"/>
                          <a:ea typeface="Franklin Gothic"/>
                          <a:cs typeface="Franklin Gothic"/>
                          <a:sym typeface="Franklin Gothic"/>
                        </a:rPr>
                        <a:t>Maker</a:t>
                      </a:r>
                      <a:r>
                        <a:rPr lang="es-ES" sz="1000" dirty="0" smtClean="0">
                          <a:latin typeface="Cambria" panose="02040503050406030204" pitchFamily="18" charset="0"/>
                          <a:ea typeface="Franklin Gothic"/>
                          <a:cs typeface="Franklin Gothic"/>
                          <a:sym typeface="Franklin Gothic"/>
                        </a:rPr>
                        <a:t> requiere apoyo emocional, intelectual, financiero, político e institucional.</a:t>
                      </a:r>
                    </a:p>
                  </a:txBody>
                  <a:tcPr marL="91425" marR="91425" marT="91425" marB="91425">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lgn="ctr">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7"/>
                  </a:ext>
                </a:extLst>
              </a:tr>
              <a:tr h="0">
                <a:tc>
                  <a:txBody>
                    <a:bodyPr/>
                    <a:lstStyle/>
                    <a:p>
                      <a:pPr marL="0" lvl="0" indent="0" algn="l">
                        <a:spcBef>
                          <a:spcPts val="0"/>
                        </a:spcBef>
                        <a:spcAft>
                          <a:spcPts val="0"/>
                        </a:spcAft>
                        <a:buNone/>
                      </a:pPr>
                      <a:r>
                        <a:rPr lang="es-ES" b="1" i="0" dirty="0" smtClean="0">
                          <a:solidFill>
                            <a:schemeClr val="bg1"/>
                          </a:solidFill>
                          <a:latin typeface="Franklin Gothic" panose="020B0604020202020204" charset="0"/>
                        </a:rPr>
                        <a:t>Cambio</a:t>
                      </a:r>
                    </a:p>
                  </a:txBody>
                  <a:tcPr marL="91425" marR="91425" marT="91425" marB="91425">
                    <a:lnL w="38100" cap="flat" cmpd="sng">
                      <a:solidFill>
                        <a:srgbClr val="FFFFFF"/>
                      </a:solidFill>
                      <a:prstDash val="solid"/>
                      <a:round/>
                      <a:headEnd type="none" w="sm" len="sm"/>
                      <a:tailEnd type="none" w="sm" len="sm"/>
                    </a:lnL>
                    <a:lnR w="38100" cap="flat" cmpd="sng" algn="ctr">
                      <a:solidFill>
                        <a:srgbClr val="FFFFFF"/>
                      </a:solidFill>
                      <a:prstDash val="solid"/>
                      <a:round/>
                      <a:headEnd type="none" w="sm" len="sm"/>
                      <a:tailEnd type="none" w="sm" len="sm"/>
                    </a:lnR>
                    <a:lnT w="38100" cap="flat" cmpd="sng" algn="ctr">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F2741"/>
                    </a:solidFill>
                  </a:tcPr>
                </a:tc>
                <a:tc>
                  <a:txBody>
                    <a:bodyPr/>
                    <a:lstStyle/>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r>
                        <a:rPr lang="es-ES" sz="1000" dirty="0" smtClean="0">
                          <a:latin typeface="Cambria" panose="02040503050406030204" pitchFamily="18" charset="0"/>
                          <a:ea typeface="Franklin Gothic"/>
                          <a:cs typeface="Franklin Gothic"/>
                          <a:sym typeface="Franklin Gothic"/>
                        </a:rPr>
                        <a:t>El cambio se irá produciendo de forma natural confirme vayas avanzando a través de tu aventura </a:t>
                      </a:r>
                      <a:r>
                        <a:rPr lang="es-ES" sz="1000" dirty="0" err="1" smtClean="0">
                          <a:latin typeface="Cambria" panose="02040503050406030204" pitchFamily="18" charset="0"/>
                          <a:ea typeface="Franklin Gothic"/>
                          <a:cs typeface="Franklin Gothic"/>
                          <a:sym typeface="Franklin Gothic"/>
                        </a:rPr>
                        <a:t>maker</a:t>
                      </a:r>
                      <a:r>
                        <a:rPr lang="es-ES" sz="1000" dirty="0" smtClean="0">
                          <a:latin typeface="Cambria" panose="02040503050406030204" pitchFamily="18" charset="0"/>
                          <a:ea typeface="Franklin Gothic"/>
                          <a:cs typeface="Franklin Gothic"/>
                          <a:sym typeface="Franklin Gothic"/>
                        </a:rPr>
                        <a:t>.</a:t>
                      </a:r>
                    </a:p>
                  </a:txBody>
                  <a:tcPr marL="91425" marR="91425" marT="91425" marB="91425">
                    <a:lnL w="38100" cap="flat" cmpd="sng" algn="ctr">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C172"/>
                    </a:solidFill>
                  </a:tcPr>
                </a:tc>
                <a:extLst>
                  <a:ext uri="{0D108BD9-81ED-4DB2-BD59-A6C34878D82A}">
                    <a16:rowId xmlns:a16="http://schemas.microsoft.com/office/drawing/2014/main" val="10008"/>
                  </a:ext>
                </a:extLst>
              </a:tr>
            </a:tbl>
          </a:graphicData>
        </a:graphic>
      </p:graphicFrame>
      <p:pic>
        <p:nvPicPr>
          <p:cNvPr id="6" name="Imagen 5"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2609" y="87118"/>
            <a:ext cx="1063055" cy="910585"/>
          </a:xfrm>
          <a:prstGeom prst="rect">
            <a:avLst/>
          </a:prstGeom>
        </p:spPr>
      </p:pic>
    </p:spTree>
    <p:extLst>
      <p:ext uri="{BB962C8B-B14F-4D97-AF65-F5344CB8AC3E}">
        <p14:creationId xmlns:p14="http://schemas.microsoft.com/office/powerpoint/2010/main" val="3418139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435428"/>
            <a:ext cx="4019400" cy="572700"/>
          </a:xfrm>
        </p:spPr>
        <p:txBody>
          <a:bodyPr/>
          <a:lstStyle/>
          <a:p>
            <a:r>
              <a:rPr lang="es-ES" b="1" dirty="0" smtClean="0"/>
              <a:t>ESPACIOS CREATIVOS</a:t>
            </a:r>
            <a:endParaRPr lang="es-ES" b="1" dirty="0"/>
          </a:p>
        </p:txBody>
      </p:sp>
      <p:sp>
        <p:nvSpPr>
          <p:cNvPr id="3" name="CuadroTexto 2"/>
          <p:cNvSpPr txBox="1"/>
          <p:nvPr/>
        </p:nvSpPr>
        <p:spPr>
          <a:xfrm>
            <a:off x="248101" y="1302152"/>
            <a:ext cx="4936724" cy="3647152"/>
          </a:xfrm>
          <a:prstGeom prst="rect">
            <a:avLst/>
          </a:prstGeom>
          <a:noFill/>
        </p:spPr>
        <p:txBody>
          <a:bodyPr wrap="square" rtlCol="0">
            <a:spAutoFit/>
          </a:bodyPr>
          <a:lstStyle/>
          <a:p>
            <a:pPr algn="r">
              <a:lnSpc>
                <a:spcPct val="150000"/>
              </a:lnSpc>
            </a:pPr>
            <a:r>
              <a:rPr lang="es-ES" dirty="0" smtClean="0">
                <a:latin typeface="Cambria" panose="02040503050406030204" pitchFamily="18" charset="0"/>
              </a:rPr>
              <a:t>¿BUSCAS UN LUGAR DONDE..</a:t>
            </a:r>
          </a:p>
          <a:p>
            <a:pPr algn="r">
              <a:lnSpc>
                <a:spcPct val="150000"/>
              </a:lnSpc>
            </a:pPr>
            <a:r>
              <a:rPr lang="es-ES" dirty="0">
                <a:latin typeface="Cambria" panose="02040503050406030204" pitchFamily="18" charset="0"/>
              </a:rPr>
              <a:t>d</a:t>
            </a:r>
            <a:r>
              <a:rPr lang="es-ES" dirty="0" smtClean="0">
                <a:latin typeface="Cambria" panose="02040503050406030204" pitchFamily="18" charset="0"/>
              </a:rPr>
              <a:t>iseñar un prototipo para tu TFG,</a:t>
            </a:r>
          </a:p>
          <a:p>
            <a:pPr algn="r">
              <a:lnSpc>
                <a:spcPct val="150000"/>
              </a:lnSpc>
            </a:pPr>
            <a:r>
              <a:rPr lang="es-ES" dirty="0">
                <a:latin typeface="Cambria" panose="02040503050406030204" pitchFamily="18" charset="0"/>
              </a:rPr>
              <a:t>d</a:t>
            </a:r>
            <a:r>
              <a:rPr lang="es-ES" dirty="0" smtClean="0">
                <a:latin typeface="Cambria" panose="02040503050406030204" pitchFamily="18" charset="0"/>
              </a:rPr>
              <a:t>esarrollar un proyecto o idea,</a:t>
            </a:r>
          </a:p>
          <a:p>
            <a:pPr algn="r">
              <a:lnSpc>
                <a:spcPct val="150000"/>
              </a:lnSpc>
            </a:pPr>
            <a:r>
              <a:rPr lang="es-ES" dirty="0" smtClean="0">
                <a:latin typeface="Cambria" panose="02040503050406030204" pitchFamily="18" charset="0"/>
              </a:rPr>
              <a:t>aprender a programar, por ejemplo, una impresora 3D, etc.</a:t>
            </a:r>
          </a:p>
          <a:p>
            <a:pPr algn="r">
              <a:lnSpc>
                <a:spcPct val="150000"/>
              </a:lnSpc>
            </a:pPr>
            <a:r>
              <a:rPr lang="es-ES" dirty="0" smtClean="0">
                <a:latin typeface="Cambria" panose="02040503050406030204" pitchFamily="18" charset="0"/>
              </a:rPr>
              <a:t>Y</a:t>
            </a:r>
          </a:p>
          <a:p>
            <a:pPr algn="r">
              <a:lnSpc>
                <a:spcPct val="150000"/>
              </a:lnSpc>
            </a:pPr>
            <a:r>
              <a:rPr lang="es-ES" dirty="0">
                <a:latin typeface="Cambria" panose="02040503050406030204" pitchFamily="18" charset="0"/>
              </a:rPr>
              <a:t>n</a:t>
            </a:r>
            <a:r>
              <a:rPr lang="es-ES" dirty="0" smtClean="0">
                <a:latin typeface="Cambria" panose="02040503050406030204" pitchFamily="18" charset="0"/>
              </a:rPr>
              <a:t>o tienes los programas o herramientas,</a:t>
            </a:r>
          </a:p>
          <a:p>
            <a:pPr algn="r">
              <a:lnSpc>
                <a:spcPct val="150000"/>
              </a:lnSpc>
            </a:pPr>
            <a:r>
              <a:rPr lang="es-ES" dirty="0">
                <a:latin typeface="Cambria" panose="02040503050406030204" pitchFamily="18" charset="0"/>
              </a:rPr>
              <a:t>n</a:t>
            </a:r>
            <a:r>
              <a:rPr lang="es-ES" dirty="0" smtClean="0">
                <a:latin typeface="Cambria" panose="02040503050406030204" pitchFamily="18" charset="0"/>
              </a:rPr>
              <a:t>o tienes los conocimientos necesarios</a:t>
            </a:r>
          </a:p>
          <a:p>
            <a:pPr algn="r">
              <a:lnSpc>
                <a:spcPct val="150000"/>
              </a:lnSpc>
            </a:pPr>
            <a:r>
              <a:rPr lang="es-ES" dirty="0" smtClean="0">
                <a:latin typeface="Cambria" panose="02040503050406030204" pitchFamily="18" charset="0"/>
              </a:rPr>
              <a:t>... ?</a:t>
            </a:r>
          </a:p>
          <a:p>
            <a:pPr algn="r">
              <a:lnSpc>
                <a:spcPct val="150000"/>
              </a:lnSpc>
            </a:pPr>
            <a:r>
              <a:rPr lang="es-ES" dirty="0" smtClean="0">
                <a:latin typeface="Cambria" panose="02040503050406030204" pitchFamily="18" charset="0"/>
              </a:rPr>
              <a:t>Algunas universidades han abierto espacios que, con distintas denominaciones y siguiendo la filosofía </a:t>
            </a:r>
            <a:r>
              <a:rPr lang="es-ES" dirty="0" err="1" smtClean="0">
                <a:latin typeface="Cambria" panose="02040503050406030204" pitchFamily="18" charset="0"/>
              </a:rPr>
              <a:t>maker</a:t>
            </a:r>
            <a:r>
              <a:rPr lang="es-ES" dirty="0" smtClean="0">
                <a:latin typeface="Cambria" panose="02040503050406030204" pitchFamily="18" charset="0"/>
              </a:rPr>
              <a:t>, promueven nuevas formas de aprendizaje.</a:t>
            </a:r>
          </a:p>
        </p:txBody>
      </p:sp>
      <p:sp>
        <p:nvSpPr>
          <p:cNvPr id="4" name="Shape 109"/>
          <p:cNvSpPr/>
          <p:nvPr/>
        </p:nvSpPr>
        <p:spPr>
          <a:xfrm>
            <a:off x="5705523" y="2556148"/>
            <a:ext cx="3031183" cy="2037624"/>
          </a:xfrm>
          <a:prstGeom prst="rect">
            <a:avLst/>
          </a:prstGeom>
          <a:solidFill>
            <a:srgbClr val="AF2741"/>
          </a:solidFill>
          <a:ln w="3810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solidFill>
                <a:srgbClr val="914E5B"/>
              </a:solidFill>
            </a:endParaRPr>
          </a:p>
        </p:txBody>
      </p:sp>
      <p:sp>
        <p:nvSpPr>
          <p:cNvPr id="5" name="CuadroTexto 4"/>
          <p:cNvSpPr txBox="1"/>
          <p:nvPr/>
        </p:nvSpPr>
        <p:spPr>
          <a:xfrm>
            <a:off x="5672668" y="2632046"/>
            <a:ext cx="2892404" cy="1754326"/>
          </a:xfrm>
          <a:prstGeom prst="rect">
            <a:avLst/>
          </a:prstGeom>
          <a:noFill/>
        </p:spPr>
        <p:txBody>
          <a:bodyPr wrap="square" rtlCol="0">
            <a:spAutoFit/>
          </a:bodyPr>
          <a:lstStyle/>
          <a:p>
            <a:pPr algn="ctr"/>
            <a:r>
              <a:rPr lang="es-ES" sz="3600" b="1" dirty="0" smtClean="0">
                <a:solidFill>
                  <a:schemeClr val="bg1"/>
                </a:solidFill>
                <a:latin typeface="Cambria" panose="02040503050406030204" pitchFamily="18" charset="0"/>
              </a:rPr>
              <a:t>Pregunta </a:t>
            </a:r>
          </a:p>
          <a:p>
            <a:pPr algn="ctr"/>
            <a:r>
              <a:rPr lang="es-ES" sz="3600" b="1" dirty="0" smtClean="0">
                <a:solidFill>
                  <a:schemeClr val="bg1"/>
                </a:solidFill>
                <a:latin typeface="Cambria" panose="02040503050406030204" pitchFamily="18" charset="0"/>
              </a:rPr>
              <a:t>en tu universidad</a:t>
            </a:r>
            <a:endParaRPr lang="es-ES" sz="3600" b="1" dirty="0">
              <a:solidFill>
                <a:schemeClr val="bg1"/>
              </a:solidFill>
              <a:latin typeface="Cambria" panose="02040503050406030204" pitchFamily="18" charset="0"/>
            </a:endParaRPr>
          </a:p>
        </p:txBody>
      </p:sp>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l="11430" r="15111"/>
          <a:stretch/>
        </p:blipFill>
        <p:spPr>
          <a:xfrm>
            <a:off x="6823686" y="91212"/>
            <a:ext cx="2000061" cy="1919017"/>
          </a:xfrm>
          <a:prstGeom prst="ellipse">
            <a:avLst/>
          </a:prstGeom>
          <a:ln w="63500" cap="rnd">
            <a:solidFill>
              <a:srgbClr val="56282D"/>
            </a:solidFill>
          </a:ln>
          <a:effectLst/>
          <a:scene3d>
            <a:camera prst="orthographicFront"/>
            <a:lightRig rig="contrasting" dir="t">
              <a:rot lat="0" lon="0" rev="3000000"/>
            </a:lightRig>
          </a:scene3d>
          <a:sp3d contourW="7620">
            <a:bevelT w="95250" h="31750"/>
            <a:contourClr>
              <a:srgbClr val="333333"/>
            </a:contourClr>
          </a:sp3d>
        </p:spPr>
      </p:pic>
      <p:sp>
        <p:nvSpPr>
          <p:cNvPr id="7" name="CuadroTexto 6"/>
          <p:cNvSpPr txBox="1"/>
          <p:nvPr/>
        </p:nvSpPr>
        <p:spPr>
          <a:xfrm rot="21243681">
            <a:off x="5455364" y="1879610"/>
            <a:ext cx="522985" cy="1938992"/>
          </a:xfrm>
          <a:prstGeom prst="rect">
            <a:avLst/>
          </a:prstGeom>
          <a:noFill/>
        </p:spPr>
        <p:txBody>
          <a:bodyPr wrap="square" rtlCol="0">
            <a:spAutoFit/>
          </a:bodyPr>
          <a:lstStyle/>
          <a:p>
            <a:r>
              <a:rPr lang="es-ES" sz="12000" b="1" dirty="0">
                <a:solidFill>
                  <a:srgbClr val="56282D"/>
                </a:solidFill>
                <a:latin typeface="Brush Script MT" panose="03060802040406070304" pitchFamily="66" charset="0"/>
              </a:rPr>
              <a:t>¡</a:t>
            </a:r>
          </a:p>
        </p:txBody>
      </p:sp>
      <p:sp>
        <p:nvSpPr>
          <p:cNvPr id="8" name="CuadroTexto 7"/>
          <p:cNvSpPr txBox="1"/>
          <p:nvPr/>
        </p:nvSpPr>
        <p:spPr>
          <a:xfrm rot="10478873">
            <a:off x="8538937" y="3128717"/>
            <a:ext cx="522985" cy="1938992"/>
          </a:xfrm>
          <a:prstGeom prst="rect">
            <a:avLst/>
          </a:prstGeom>
          <a:noFill/>
        </p:spPr>
        <p:txBody>
          <a:bodyPr wrap="square" rtlCol="0">
            <a:spAutoFit/>
          </a:bodyPr>
          <a:lstStyle/>
          <a:p>
            <a:r>
              <a:rPr lang="es-ES" sz="12000" b="1" dirty="0" smtClean="0">
                <a:solidFill>
                  <a:srgbClr val="56282D"/>
                </a:solidFill>
                <a:latin typeface="Brush Script MT" panose="03060802040406070304" pitchFamily="66" charset="0"/>
              </a:rPr>
              <a:t>¡</a:t>
            </a:r>
            <a:endParaRPr lang="es-ES" sz="12000" b="1" dirty="0">
              <a:solidFill>
                <a:srgbClr val="56282D"/>
              </a:solidFill>
              <a:latin typeface="Brush Script MT" panose="03060802040406070304" pitchFamily="66" charset="0"/>
            </a:endParaRPr>
          </a:p>
        </p:txBody>
      </p:sp>
    </p:spTree>
    <p:extLst>
      <p:ext uri="{BB962C8B-B14F-4D97-AF65-F5344CB8AC3E}">
        <p14:creationId xmlns:p14="http://schemas.microsoft.com/office/powerpoint/2010/main" val="17334070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4750" y="425003"/>
            <a:ext cx="3198925" cy="572700"/>
          </a:xfrm>
        </p:spPr>
        <p:txBody>
          <a:bodyPr/>
          <a:lstStyle/>
          <a:p>
            <a:pPr lvl="0"/>
            <a:r>
              <a:rPr lang="es-ES" b="1" dirty="0" smtClean="0"/>
              <a:t>MAKERSPACES</a:t>
            </a:r>
            <a:r>
              <a:rPr lang="es-ES" b="1" dirty="0"/>
              <a:t/>
            </a:r>
            <a:br>
              <a:rPr lang="es-ES" b="1" dirty="0"/>
            </a:br>
            <a:endParaRPr lang="es-ES" b="1" dirty="0"/>
          </a:p>
        </p:txBody>
      </p:sp>
      <p:sp>
        <p:nvSpPr>
          <p:cNvPr id="5" name="Rectángulo 4"/>
          <p:cNvSpPr/>
          <p:nvPr/>
        </p:nvSpPr>
        <p:spPr>
          <a:xfrm>
            <a:off x="598867" y="2649062"/>
            <a:ext cx="8223161" cy="738664"/>
          </a:xfrm>
          <a:prstGeom prst="rect">
            <a:avLst/>
          </a:prstGeom>
        </p:spPr>
        <p:txBody>
          <a:bodyPr wrap="square">
            <a:spAutoFit/>
          </a:bodyPr>
          <a:lstStyle/>
          <a:p>
            <a:pPr algn="just"/>
            <a:r>
              <a:rPr lang="es-ES" dirty="0">
                <a:latin typeface="Cambria" panose="02040503050406030204" pitchFamily="18" charset="0"/>
              </a:rPr>
              <a:t>“Son centros comunitarios con herramientas. </a:t>
            </a:r>
            <a:r>
              <a:rPr lang="es-ES" dirty="0" smtClean="0">
                <a:latin typeface="Cambria" panose="02040503050406030204" pitchFamily="18" charset="0"/>
              </a:rPr>
              <a:t>Los </a:t>
            </a:r>
            <a:r>
              <a:rPr lang="es-ES" dirty="0" err="1" smtClean="0">
                <a:latin typeface="Cambria" panose="02040503050406030204" pitchFamily="18" charset="0"/>
              </a:rPr>
              <a:t>Makerspaces</a:t>
            </a:r>
            <a:r>
              <a:rPr lang="es-ES" dirty="0" smtClean="0">
                <a:latin typeface="Cambria" panose="02040503050406030204" pitchFamily="18" charset="0"/>
              </a:rPr>
              <a:t> </a:t>
            </a:r>
            <a:r>
              <a:rPr lang="es-ES" dirty="0">
                <a:latin typeface="Cambria" panose="02040503050406030204" pitchFamily="18" charset="0"/>
              </a:rPr>
              <a:t>combinan equipo, comunidad </a:t>
            </a:r>
            <a:r>
              <a:rPr lang="es-ES" dirty="0" smtClean="0">
                <a:latin typeface="Cambria" panose="02040503050406030204" pitchFamily="18" charset="0"/>
              </a:rPr>
              <a:t>y educación </a:t>
            </a:r>
            <a:r>
              <a:rPr lang="es-ES" dirty="0">
                <a:latin typeface="Cambria" panose="02040503050406030204" pitchFamily="18" charset="0"/>
              </a:rPr>
              <a:t>para permitir que sus </a:t>
            </a:r>
            <a:r>
              <a:rPr lang="es-ES" dirty="0" smtClean="0">
                <a:latin typeface="Cambria" panose="02040503050406030204" pitchFamily="18" charset="0"/>
              </a:rPr>
              <a:t>miembros puedan </a:t>
            </a:r>
            <a:r>
              <a:rPr lang="es-ES" dirty="0">
                <a:latin typeface="Cambria" panose="02040503050406030204" pitchFamily="18" charset="0"/>
              </a:rPr>
              <a:t>diseñar y construir </a:t>
            </a:r>
            <a:r>
              <a:rPr lang="es-ES" dirty="0" smtClean="0">
                <a:latin typeface="Cambria" panose="02040503050406030204" pitchFamily="18" charset="0"/>
              </a:rPr>
              <a:t>obras manufacturadas </a:t>
            </a:r>
            <a:r>
              <a:rPr lang="es-ES" dirty="0">
                <a:latin typeface="Cambria" panose="02040503050406030204" pitchFamily="18" charset="0"/>
              </a:rPr>
              <a:t>con los recursos disponibles</a:t>
            </a:r>
            <a:r>
              <a:rPr lang="es-ES" dirty="0" smtClean="0">
                <a:latin typeface="Cambria" panose="02040503050406030204" pitchFamily="18" charset="0"/>
              </a:rPr>
              <a:t>”.</a:t>
            </a:r>
            <a:endParaRPr lang="es-ES" dirty="0">
              <a:latin typeface="Cambria" panose="02040503050406030204" pitchFamily="18" charset="0"/>
            </a:endParaRPr>
          </a:p>
        </p:txBody>
      </p:sp>
      <p:sp>
        <p:nvSpPr>
          <p:cNvPr id="6" name="Rectángulo 5"/>
          <p:cNvSpPr/>
          <p:nvPr/>
        </p:nvSpPr>
        <p:spPr>
          <a:xfrm>
            <a:off x="560231" y="1284548"/>
            <a:ext cx="8300434" cy="1169551"/>
          </a:xfrm>
          <a:prstGeom prst="rect">
            <a:avLst/>
          </a:prstGeom>
        </p:spPr>
        <p:txBody>
          <a:bodyPr wrap="square">
            <a:spAutoFit/>
          </a:bodyPr>
          <a:lstStyle/>
          <a:p>
            <a:pPr algn="just"/>
            <a:r>
              <a:rPr lang="en-US" dirty="0" smtClean="0">
                <a:latin typeface="Cambria" panose="02040503050406030204" pitchFamily="18" charset="0"/>
              </a:rPr>
              <a:t>“To </a:t>
            </a:r>
            <a:r>
              <a:rPr lang="en-US" dirty="0">
                <a:latin typeface="Cambria" panose="02040503050406030204" pitchFamily="18" charset="0"/>
              </a:rPr>
              <a:t>describe them simply, makerspaces are community centers with tools. Makerspaces combine manufacturing equipment, community, and education for the purposes of enabling community members to design, prototype and create manufactured works that wouldn’t be possible to create with the resources available to individuals working </a:t>
            </a:r>
            <a:r>
              <a:rPr lang="en-US" dirty="0" smtClean="0">
                <a:latin typeface="Cambria" panose="02040503050406030204" pitchFamily="18" charset="0"/>
              </a:rPr>
              <a:t>alone.” </a:t>
            </a:r>
          </a:p>
          <a:p>
            <a:r>
              <a:rPr lang="es-ES" dirty="0">
                <a:latin typeface="Cambria" panose="02040503050406030204" pitchFamily="18" charset="0"/>
                <a:hlinkClick r:id="rId2"/>
              </a:rPr>
              <a:t>https://makerspaces.make.co/home-page/</a:t>
            </a:r>
            <a:endParaRPr lang="es-ES" dirty="0">
              <a:latin typeface="Cambria" panose="02040503050406030204" pitchFamily="18" charset="0"/>
            </a:endParaRPr>
          </a:p>
        </p:txBody>
      </p:sp>
      <p:sp>
        <p:nvSpPr>
          <p:cNvPr id="7" name="Shape 109"/>
          <p:cNvSpPr/>
          <p:nvPr/>
        </p:nvSpPr>
        <p:spPr>
          <a:xfrm>
            <a:off x="718560" y="3857224"/>
            <a:ext cx="7786814" cy="988416"/>
          </a:xfrm>
          <a:prstGeom prst="rect">
            <a:avLst/>
          </a:prstGeom>
          <a:solidFill>
            <a:schemeClr val="lt2"/>
          </a:solidFill>
          <a:ln w="38100" cap="flat" cmpd="sng">
            <a:solidFill>
              <a:srgbClr val="F2C172"/>
            </a:solidFill>
            <a:prstDash val="solid"/>
            <a:round/>
            <a:headEnd type="none" w="sm" len="sm"/>
            <a:tailEnd type="none" w="sm" len="sm"/>
          </a:ln>
        </p:spPr>
        <p:txBody>
          <a:bodyPr spcFirstLastPara="1" wrap="square" lIns="91425" tIns="91425" rIns="91425" bIns="91425" anchor="ctr" anchorCtr="0">
            <a:noAutofit/>
          </a:bodyPr>
          <a:lstStyle/>
          <a:p>
            <a:pPr lvl="0" algn="ctr"/>
            <a:r>
              <a:rPr lang="es-ES" dirty="0" smtClean="0">
                <a:solidFill>
                  <a:srgbClr val="914E5B"/>
                </a:solidFill>
                <a:latin typeface="Franklin Gothic" panose="020B0604020202020204" charset="0"/>
              </a:rPr>
              <a:t>Los </a:t>
            </a:r>
            <a:r>
              <a:rPr lang="es-ES" dirty="0" err="1" smtClean="0">
                <a:solidFill>
                  <a:srgbClr val="914E5B"/>
                </a:solidFill>
                <a:latin typeface="Franklin Gothic" panose="020B0604020202020204" charset="0"/>
              </a:rPr>
              <a:t>Makerspaces</a:t>
            </a:r>
            <a:r>
              <a:rPr lang="es-ES" dirty="0" smtClean="0">
                <a:solidFill>
                  <a:srgbClr val="914E5B"/>
                </a:solidFill>
                <a:latin typeface="Franklin Gothic" panose="020B0604020202020204" charset="0"/>
              </a:rPr>
              <a:t> organizan </a:t>
            </a:r>
            <a:r>
              <a:rPr lang="es-ES" b="1" dirty="0" smtClean="0">
                <a:solidFill>
                  <a:srgbClr val="914E5B"/>
                </a:solidFill>
                <a:latin typeface="Franklin Gothic" panose="020B0604020202020204" charset="0"/>
              </a:rPr>
              <a:t>HERRAMIENTAS, MATERIALES, MENTORES Y EXPERIENCIA</a:t>
            </a:r>
          </a:p>
          <a:p>
            <a:pPr lvl="0" algn="ctr"/>
            <a:endParaRPr lang="es-ES" sz="800" dirty="0" smtClean="0">
              <a:solidFill>
                <a:srgbClr val="914E5B"/>
              </a:solidFill>
              <a:latin typeface="Franklin Gothic" panose="020B0604020202020204" charset="0"/>
            </a:endParaRPr>
          </a:p>
          <a:p>
            <a:pPr lvl="0" algn="ctr"/>
            <a:r>
              <a:rPr lang="es-ES" dirty="0" smtClean="0">
                <a:solidFill>
                  <a:srgbClr val="914E5B"/>
                </a:solidFill>
                <a:latin typeface="Franklin Gothic" panose="020B0604020202020204" charset="0"/>
              </a:rPr>
              <a:t>para </a:t>
            </a:r>
            <a:r>
              <a:rPr lang="es-ES" dirty="0">
                <a:solidFill>
                  <a:srgbClr val="914E5B"/>
                </a:solidFill>
                <a:latin typeface="Franklin Gothic" panose="020B0604020202020204" charset="0"/>
              </a:rPr>
              <a:t>ayudar a una comunidad de </a:t>
            </a:r>
            <a:r>
              <a:rPr lang="es-ES" b="1" dirty="0" smtClean="0">
                <a:solidFill>
                  <a:srgbClr val="914E5B"/>
                </a:solidFill>
                <a:latin typeface="Franklin Gothic" panose="020B0604020202020204" charset="0"/>
              </a:rPr>
              <a:t>CREADORES</a:t>
            </a:r>
            <a:r>
              <a:rPr lang="es-ES" dirty="0" smtClean="0">
                <a:solidFill>
                  <a:srgbClr val="914E5B"/>
                </a:solidFill>
                <a:latin typeface="Franklin Gothic" panose="020B0604020202020204" charset="0"/>
              </a:rPr>
              <a:t> </a:t>
            </a:r>
            <a:r>
              <a:rPr lang="es-ES" dirty="0">
                <a:solidFill>
                  <a:srgbClr val="914E5B"/>
                </a:solidFill>
                <a:latin typeface="Franklin Gothic" panose="020B0604020202020204" charset="0"/>
              </a:rPr>
              <a:t>a trabajar en </a:t>
            </a:r>
            <a:r>
              <a:rPr lang="es-ES" b="1" dirty="0" smtClean="0">
                <a:solidFill>
                  <a:srgbClr val="914E5B"/>
                </a:solidFill>
                <a:latin typeface="Franklin Gothic" panose="020B0604020202020204" charset="0"/>
              </a:rPr>
              <a:t>PROYECTOS</a:t>
            </a:r>
            <a:endParaRPr lang="en-US" b="1" dirty="0">
              <a:solidFill>
                <a:srgbClr val="914E5B"/>
              </a:solidFill>
              <a:latin typeface="Franklin Gothic" panose="020B0604020202020204" charset="0"/>
            </a:endParaRPr>
          </a:p>
        </p:txBody>
      </p:sp>
      <p:pic>
        <p:nvPicPr>
          <p:cNvPr id="8" name="Shape 118"/>
          <p:cNvPicPr preferRelativeResize="0"/>
          <p:nvPr/>
        </p:nvPicPr>
        <p:blipFill>
          <a:blip r:embed="rId3">
            <a:alphaModFix/>
          </a:blip>
          <a:stretch>
            <a:fillRect/>
          </a:stretch>
        </p:blipFill>
        <p:spPr>
          <a:xfrm rot="1910386">
            <a:off x="7699936" y="3259117"/>
            <a:ext cx="376745" cy="816895"/>
          </a:xfrm>
          <a:prstGeom prst="rect">
            <a:avLst/>
          </a:prstGeom>
          <a:noFill/>
          <a:ln>
            <a:noFill/>
          </a:ln>
        </p:spPr>
      </p:pic>
    </p:spTree>
    <p:extLst>
      <p:ext uri="{BB962C8B-B14F-4D97-AF65-F5344CB8AC3E}">
        <p14:creationId xmlns:p14="http://schemas.microsoft.com/office/powerpoint/2010/main" val="15657589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MAKERSPACES: ¿QUÉ TIPO DE PROYECTOS – IDEAS?</a:t>
            </a:r>
            <a:br>
              <a:rPr lang="es-ES" dirty="0" smtClean="0"/>
            </a:br>
            <a:endParaRPr lang="es-ES" dirty="0"/>
          </a:p>
        </p:txBody>
      </p:sp>
      <p:sp>
        <p:nvSpPr>
          <p:cNvPr id="3" name="Elipse 2"/>
          <p:cNvSpPr/>
          <p:nvPr/>
        </p:nvSpPr>
        <p:spPr>
          <a:xfrm>
            <a:off x="7164345" y="139172"/>
            <a:ext cx="1868831" cy="1825942"/>
          </a:xfrm>
          <a:prstGeom prst="ellipse">
            <a:avLst/>
          </a:prstGeom>
          <a:solidFill>
            <a:srgbClr val="914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CuadroTexto 3"/>
          <p:cNvSpPr txBox="1"/>
          <p:nvPr/>
        </p:nvSpPr>
        <p:spPr>
          <a:xfrm>
            <a:off x="7309929" y="552678"/>
            <a:ext cx="1577662" cy="954107"/>
          </a:xfrm>
          <a:prstGeom prst="rect">
            <a:avLst/>
          </a:prstGeom>
          <a:noFill/>
        </p:spPr>
        <p:txBody>
          <a:bodyPr wrap="square" rtlCol="0">
            <a:spAutoFit/>
          </a:bodyPr>
          <a:lstStyle/>
          <a:p>
            <a:pPr algn="ctr"/>
            <a:r>
              <a:rPr lang="es-ES" dirty="0">
                <a:solidFill>
                  <a:schemeClr val="bg1"/>
                </a:solidFill>
                <a:latin typeface="Franklin Gothic" panose="020B0604020202020204" charset="0"/>
              </a:rPr>
              <a:t>Oigo y olvido, veo y aprendo, hago y </a:t>
            </a:r>
            <a:r>
              <a:rPr lang="es-ES" dirty="0" smtClean="0">
                <a:solidFill>
                  <a:schemeClr val="bg1"/>
                </a:solidFill>
                <a:latin typeface="Franklin Gothic" panose="020B0604020202020204" charset="0"/>
              </a:rPr>
              <a:t>entiendo.</a:t>
            </a:r>
          </a:p>
          <a:p>
            <a:pPr algn="ctr"/>
            <a:r>
              <a:rPr lang="es-ES" dirty="0" smtClean="0">
                <a:solidFill>
                  <a:schemeClr val="bg1"/>
                </a:solidFill>
                <a:latin typeface="Franklin Gothic" panose="020B0604020202020204" charset="0"/>
              </a:rPr>
              <a:t>(Confucio)</a:t>
            </a:r>
            <a:endParaRPr lang="es-ES" dirty="0">
              <a:solidFill>
                <a:schemeClr val="bg1"/>
              </a:solidFill>
              <a:latin typeface="Franklin Gothic" panose="020B0604020202020204" charset="0"/>
            </a:endParaRPr>
          </a:p>
        </p:txBody>
      </p:sp>
      <p:sp>
        <p:nvSpPr>
          <p:cNvPr id="6" name="Rectángulo 5"/>
          <p:cNvSpPr/>
          <p:nvPr/>
        </p:nvSpPr>
        <p:spPr>
          <a:xfrm>
            <a:off x="289249" y="1380338"/>
            <a:ext cx="6633028" cy="1169551"/>
          </a:xfrm>
          <a:prstGeom prst="rect">
            <a:avLst/>
          </a:prstGeom>
        </p:spPr>
        <p:txBody>
          <a:bodyPr wrap="square">
            <a:spAutoFit/>
          </a:bodyPr>
          <a:lstStyle/>
          <a:p>
            <a:pPr algn="just"/>
            <a:r>
              <a:rPr lang="es-ES" dirty="0" smtClean="0">
                <a:latin typeface="Cambria" panose="02040503050406030204" pitchFamily="18" charset="0"/>
              </a:rPr>
              <a:t>Cualquier </a:t>
            </a:r>
            <a:r>
              <a:rPr lang="es-ES" dirty="0">
                <a:latin typeface="Cambria" panose="02040503050406030204" pitchFamily="18" charset="0"/>
              </a:rPr>
              <a:t>tipo de prototipo, dibujo, objeto artesanal, tecnología programada o modelo que se construya en un espacio de </a:t>
            </a:r>
            <a:r>
              <a:rPr lang="es-ES" dirty="0" smtClean="0">
                <a:latin typeface="Cambria" panose="02040503050406030204" pitchFamily="18" charset="0"/>
              </a:rPr>
              <a:t>creador. </a:t>
            </a:r>
          </a:p>
          <a:p>
            <a:pPr algn="just"/>
            <a:endParaRPr lang="es-ES" dirty="0" smtClean="0">
              <a:latin typeface="Cambria" panose="02040503050406030204" pitchFamily="18" charset="0"/>
            </a:endParaRPr>
          </a:p>
          <a:p>
            <a:pPr algn="just"/>
            <a:r>
              <a:rPr lang="es-ES" dirty="0" smtClean="0">
                <a:latin typeface="Cambria" panose="02040503050406030204" pitchFamily="18" charset="0"/>
              </a:rPr>
              <a:t>La </a:t>
            </a:r>
            <a:r>
              <a:rPr lang="es-ES" dirty="0">
                <a:latin typeface="Cambria" panose="02040503050406030204" pitchFamily="18" charset="0"/>
              </a:rPr>
              <a:t>limitación para los tipos de </a:t>
            </a:r>
            <a:r>
              <a:rPr lang="es-ES" dirty="0" smtClean="0">
                <a:latin typeface="Cambria" panose="02040503050406030204" pitchFamily="18" charset="0"/>
              </a:rPr>
              <a:t>proyectos viene determinada por el espacio y las herramientas disponibles </a:t>
            </a:r>
            <a:r>
              <a:rPr lang="es-ES" dirty="0">
                <a:latin typeface="Cambria" panose="02040503050406030204" pitchFamily="18" charset="0"/>
              </a:rPr>
              <a:t>para los usuarios. </a:t>
            </a:r>
          </a:p>
        </p:txBody>
      </p:sp>
      <p:sp>
        <p:nvSpPr>
          <p:cNvPr id="7" name="Rectángulo 6"/>
          <p:cNvSpPr/>
          <p:nvPr/>
        </p:nvSpPr>
        <p:spPr>
          <a:xfrm>
            <a:off x="2536889" y="2868815"/>
            <a:ext cx="2419739" cy="242596"/>
          </a:xfrm>
          <a:prstGeom prst="rect">
            <a:avLst/>
          </a:prstGeom>
          <a:solidFill>
            <a:srgbClr val="F2C172"/>
          </a:solidFill>
          <a:ln>
            <a:solidFill>
              <a:srgbClr val="F2C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00"/>
                </a:solidFill>
                <a:latin typeface="Cambria" panose="02040503050406030204" pitchFamily="18" charset="0"/>
              </a:rPr>
              <a:t>(a personalizar por cada institución)</a:t>
            </a:r>
            <a:endParaRPr lang="es-ES" sz="1100" dirty="0">
              <a:solidFill>
                <a:srgbClr val="FFFF00"/>
              </a:solidFill>
              <a:latin typeface="Cambria" panose="02040503050406030204" pitchFamily="18" charset="0"/>
            </a:endParaRPr>
          </a:p>
        </p:txBody>
      </p:sp>
      <p:sp>
        <p:nvSpPr>
          <p:cNvPr id="8" name="Shape 109"/>
          <p:cNvSpPr/>
          <p:nvPr/>
        </p:nvSpPr>
        <p:spPr>
          <a:xfrm>
            <a:off x="929013" y="3857224"/>
            <a:ext cx="7126412" cy="988416"/>
          </a:xfrm>
          <a:prstGeom prst="rect">
            <a:avLst/>
          </a:prstGeom>
          <a:solidFill>
            <a:schemeClr val="lt2"/>
          </a:solidFill>
          <a:ln w="38100" cap="flat" cmpd="sng">
            <a:solidFill>
              <a:srgbClr val="F2C172"/>
            </a:solidFill>
            <a:prstDash val="solid"/>
            <a:round/>
            <a:headEnd type="none" w="sm" len="sm"/>
            <a:tailEnd type="none" w="sm" len="sm"/>
          </a:ln>
        </p:spPr>
        <p:txBody>
          <a:bodyPr spcFirstLastPara="1" wrap="square" lIns="91425" tIns="91425" rIns="91425" bIns="91425" anchor="ctr" anchorCtr="0">
            <a:noAutofit/>
          </a:bodyPr>
          <a:lstStyle/>
          <a:p>
            <a:pPr algn="ctr"/>
            <a:r>
              <a:rPr lang="es-ES" dirty="0">
                <a:latin typeface="Franklin Gothic" panose="020B0604020202020204" charset="0"/>
              </a:rPr>
              <a:t>El fin es aprender nuevas habilidades a través de prueba y error, experimentando el fracaso de una idea inicial, la exploración de posibles alternativas y luego la resolución de problemas para mejorar la idea.</a:t>
            </a:r>
          </a:p>
        </p:txBody>
      </p:sp>
      <p:pic>
        <p:nvPicPr>
          <p:cNvPr id="5" name="Shape 118"/>
          <p:cNvPicPr preferRelativeResize="0"/>
          <p:nvPr/>
        </p:nvPicPr>
        <p:blipFill>
          <a:blip r:embed="rId2">
            <a:alphaModFix/>
          </a:blip>
          <a:stretch>
            <a:fillRect/>
          </a:stretch>
        </p:blipFill>
        <p:spPr>
          <a:xfrm rot="1910386">
            <a:off x="7910389" y="3259117"/>
            <a:ext cx="376745" cy="816895"/>
          </a:xfrm>
          <a:prstGeom prst="rect">
            <a:avLst/>
          </a:prstGeom>
          <a:noFill/>
          <a:ln>
            <a:noFill/>
          </a:ln>
        </p:spPr>
      </p:pic>
    </p:spTree>
    <p:extLst>
      <p:ext uri="{BB962C8B-B14F-4D97-AF65-F5344CB8AC3E}">
        <p14:creationId xmlns:p14="http://schemas.microsoft.com/office/powerpoint/2010/main" val="3775622725"/>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4493</TotalTime>
  <Words>1139</Words>
  <Application>Microsoft Office PowerPoint</Application>
  <PresentationFormat>Presentación en pantalla (16:9)</PresentationFormat>
  <Paragraphs>163</Paragraphs>
  <Slides>16</Slides>
  <Notes>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16</vt:i4>
      </vt:variant>
    </vt:vector>
  </HeadingPairs>
  <TitlesOfParts>
    <vt:vector size="26" baseType="lpstr">
      <vt:lpstr>Cambria</vt:lpstr>
      <vt:lpstr>Arial</vt:lpstr>
      <vt:lpstr>Calibri</vt:lpstr>
      <vt:lpstr>Verdana</vt:lpstr>
      <vt:lpstr>Franklin Gothic</vt:lpstr>
      <vt:lpstr>Franklin Gothic Medium</vt:lpstr>
      <vt:lpstr>Bliss Pro</vt:lpstr>
      <vt:lpstr>Brush Script MT</vt:lpstr>
      <vt:lpstr>Candara</vt:lpstr>
      <vt:lpstr>Simple Light</vt:lpstr>
      <vt:lpstr>Presentación de PowerPoint</vt:lpstr>
      <vt:lpstr>Presentación de PowerPoint</vt:lpstr>
      <vt:lpstr>Presentación de PowerPoint</vt:lpstr>
      <vt:lpstr>Presentación de PowerPoint</vt:lpstr>
      <vt:lpstr>Presentación de PowerPoint</vt:lpstr>
      <vt:lpstr>EL MOVIMIENTO MAKER</vt:lpstr>
      <vt:lpstr>ESPACIOS CREATIVOS</vt:lpstr>
      <vt:lpstr>MAKERSPACES </vt:lpstr>
      <vt:lpstr>MAKERSPACES: ¿QUÉ TIPO DE PROYECTOS – IDEAS? </vt:lpstr>
      <vt:lpstr>MAKERSPACES: PROGRAMAS Y HERRAMIENTAS</vt:lpstr>
      <vt:lpstr>EL MAKERSPACE DE LA UPNA (en proyecto)</vt:lpstr>
      <vt:lpstr>LABORATORIO DE MEDIOS DIGITALES</vt:lpstr>
      <vt:lpstr>LABORATORIOS DE FABRICACIÓN</vt:lpstr>
      <vt:lpstr>LABORATORIO DIGITAL DE CIENCIAS SOCIALES</vt:lpstr>
      <vt:lpstr>Enlace a su makerspace, DML, FabLab, etc.</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Del Campo</dc:creator>
  <cp:lastModifiedBy>Garbiñe Ustarroz</cp:lastModifiedBy>
  <cp:revision>296</cp:revision>
  <cp:lastPrinted>2018-08-03T19:25:59Z</cp:lastPrinted>
  <dcterms:modified xsi:type="dcterms:W3CDTF">2019-10-29T08:28:56Z</dcterms:modified>
</cp:coreProperties>
</file>