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7"/>
  </p:notesMasterIdLst>
  <p:sldIdLst>
    <p:sldId id="296" r:id="rId2"/>
    <p:sldId id="295" r:id="rId3"/>
    <p:sldId id="256" r:id="rId4"/>
    <p:sldId id="257" r:id="rId5"/>
    <p:sldId id="258" r:id="rId6"/>
    <p:sldId id="293" r:id="rId7"/>
    <p:sldId id="259" r:id="rId8"/>
    <p:sldId id="276" r:id="rId9"/>
    <p:sldId id="267" r:id="rId10"/>
    <p:sldId id="284" r:id="rId11"/>
    <p:sldId id="282" r:id="rId12"/>
    <p:sldId id="283" r:id="rId13"/>
    <p:sldId id="285" r:id="rId14"/>
    <p:sldId id="286" r:id="rId15"/>
    <p:sldId id="287" r:id="rId16"/>
    <p:sldId id="288" r:id="rId17"/>
    <p:sldId id="266" r:id="rId18"/>
    <p:sldId id="289" r:id="rId19"/>
    <p:sldId id="290" r:id="rId20"/>
    <p:sldId id="260" r:id="rId21"/>
    <p:sldId id="269" r:id="rId22"/>
    <p:sldId id="291" r:id="rId23"/>
    <p:sldId id="292" r:id="rId24"/>
    <p:sldId id="272" r:id="rId25"/>
    <p:sldId id="273" r:id="rId2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Franklin Gothic" panose="020B0604020202020204" charset="0"/>
      <p:bold r:id="rId32"/>
    </p:embeddedFont>
    <p:embeddedFont>
      <p:font typeface="Verdana" panose="020B0604030504040204" pitchFamily="34" charset="0"/>
      <p:regular r:id="rId33"/>
      <p:bold r:id="rId34"/>
      <p:italic r:id="rId35"/>
      <p:boldItalic r:id="rId36"/>
    </p:embeddedFont>
    <p:embeddedFont>
      <p:font typeface="Candara" panose="020E0502030303020204" pitchFamily="34" charset="0"/>
      <p:regular r:id="rId37"/>
      <p:bold r:id="rId38"/>
      <p:italic r:id="rId39"/>
      <p:boldItalic r:id="rId40"/>
    </p:embeddedFont>
    <p:embeddedFont>
      <p:font typeface="Cambria" panose="02040503050406030204" pitchFamily="18" charset="0"/>
      <p:regular r:id="rId41"/>
      <p:bold r:id="rId42"/>
      <p:italic r:id="rId43"/>
      <p:boldItalic r:id="rId4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A8919"/>
    <a:srgbClr val="A13442"/>
    <a:srgbClr val="F0E8A7"/>
    <a:srgbClr val="F2F2F2"/>
    <a:srgbClr val="FF8E9E"/>
    <a:srgbClr val="E2DC55"/>
    <a:srgbClr val="D95362"/>
    <a:srgbClr val="65C1B0"/>
    <a:srgbClr val="5CBEAC"/>
    <a:srgbClr val="BC55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8580EBE-2972-4503-9495-B69A6A23A774}">
  <a:tblStyle styleId="{E8580EBE-2972-4503-9495-B69A6A23A77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083E6E3-FA7D-4D7B-A595-EF9225AFEA82}" styleName="Estilo claro 1 - Acento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340" autoAdjust="0"/>
  </p:normalViewPr>
  <p:slideViewPr>
    <p:cSldViewPr snapToGrid="0">
      <p:cViewPr varScale="1">
        <p:scale>
          <a:sx n="109" d="100"/>
          <a:sy n="109" d="100"/>
        </p:scale>
        <p:origin x="370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40077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38124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45988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21137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48796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375382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056109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028527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12603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84921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521594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6104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299875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259097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733298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Shape 25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6803305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Shape 2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08862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hape 7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Shape 7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034164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17490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24379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247168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70661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316095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Shape 1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31569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s-ES" smtClean="0"/>
              <a:pPr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3706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6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emf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uned.es/biblioteca/tutorial_uso_etico/enlaces.htm#sistema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2.uned.es/biblioteca/tutorial_uso_etico/presentacion.htm" TargetMode="External"/><Relationship Id="rId4" Type="http://schemas.openxmlformats.org/officeDocument/2006/relationships/hyperlink" Target="https://www2.uned.es/biblioteca/guia_rapida/refworks.htm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101innovations.wordpress.com/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n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7" y="0"/>
            <a:ext cx="9140527" cy="5143500"/>
          </a:xfrm>
          <a:prstGeom prst="rect">
            <a:avLst/>
          </a:prstGeom>
        </p:spPr>
      </p:pic>
      <p:sp>
        <p:nvSpPr>
          <p:cNvPr id="8" name="Rectangle 103"/>
          <p:cNvSpPr/>
          <p:nvPr/>
        </p:nvSpPr>
        <p:spPr>
          <a:xfrm>
            <a:off x="3253425" y="1097081"/>
            <a:ext cx="4853306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b="1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APRENDIZAJE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9" name="Rectangle 101"/>
          <p:cNvSpPr/>
          <p:nvPr/>
        </p:nvSpPr>
        <p:spPr>
          <a:xfrm>
            <a:off x="3742640" y="458231"/>
            <a:ext cx="5042535" cy="9607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700" dirty="0">
                <a:solidFill>
                  <a:srgbClr val="504F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OBJETOS DE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0" name="Rectangle 105"/>
          <p:cNvSpPr/>
          <p:nvPr/>
        </p:nvSpPr>
        <p:spPr>
          <a:xfrm rot="16200001">
            <a:off x="7730132" y="604003"/>
            <a:ext cx="1798467" cy="98615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800" b="1" dirty="0">
                <a:solidFill>
                  <a:srgbClr val="237DA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2019</a:t>
            </a:r>
            <a:endParaRPr lang="es-ES" sz="1100" dirty="0">
              <a:solidFill>
                <a:srgbClr val="237DA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1" name="Shape 474"/>
          <p:cNvSpPr/>
          <p:nvPr/>
        </p:nvSpPr>
        <p:spPr>
          <a:xfrm>
            <a:off x="8086584" y="488810"/>
            <a:ext cx="69850" cy="1285875"/>
          </a:xfrm>
          <a:custGeom>
            <a:avLst/>
            <a:gdLst/>
            <a:ahLst/>
            <a:cxnLst/>
            <a:rect l="0" t="0" r="0" b="0"/>
            <a:pathLst>
              <a:path w="70193" h="1286269">
                <a:moveTo>
                  <a:pt x="0" y="0"/>
                </a:moveTo>
                <a:lnTo>
                  <a:pt x="70193" y="0"/>
                </a:lnTo>
                <a:lnTo>
                  <a:pt x="70193" y="1286269"/>
                </a:lnTo>
                <a:lnTo>
                  <a:pt x="0" y="1286269"/>
                </a:lnTo>
                <a:lnTo>
                  <a:pt x="0" y="0"/>
                </a:lnTo>
              </a:path>
            </a:pathLst>
          </a:custGeom>
          <a:ln w="0" cap="flat">
            <a:miter lim="127000"/>
          </a:ln>
        </p:spPr>
        <p:style>
          <a:lnRef idx="0">
            <a:srgbClr val="000000">
              <a:alpha val="0"/>
            </a:srgbClr>
          </a:lnRef>
          <a:fillRef idx="1">
            <a:srgbClr val="504F4B"/>
          </a:fillRef>
          <a:effectRef idx="0">
            <a:scrgbClr r="0" g="0" b="0"/>
          </a:effectRef>
          <a:fontRef idx="none"/>
        </p:style>
        <p:txBody>
          <a:bodyPr/>
          <a:lstStyle/>
          <a:p>
            <a:endParaRPr lang="es-ES" sz="1800"/>
          </a:p>
        </p:txBody>
      </p:sp>
      <p:sp>
        <p:nvSpPr>
          <p:cNvPr id="12" name="Rectangle 104"/>
          <p:cNvSpPr/>
          <p:nvPr/>
        </p:nvSpPr>
        <p:spPr>
          <a:xfrm>
            <a:off x="5812435" y="1851954"/>
            <a:ext cx="2265680" cy="650875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s-ES" sz="4100" dirty="0">
                <a:solidFill>
                  <a:srgbClr val="908D88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LÍNEA 2</a:t>
            </a:r>
            <a:endParaRPr lang="es-ES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3" name="Rectangle 99"/>
          <p:cNvSpPr/>
          <p:nvPr/>
        </p:nvSpPr>
        <p:spPr>
          <a:xfrm>
            <a:off x="3546172" y="2850541"/>
            <a:ext cx="5576271" cy="1083149"/>
          </a:xfrm>
          <a:prstGeom prst="rect">
            <a:avLst/>
          </a:prstGeom>
          <a:ln>
            <a:noFill/>
          </a:ln>
        </p:spPr>
        <p:txBody>
          <a:bodyPr vert="horz" lIns="0" tIns="0" rIns="0" bIns="0" rtlCol="0">
            <a:noAutofit/>
          </a:bodyPr>
          <a:lstStyle/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MATERIALES DE FORMACIÓN PARA ESTUDIANTES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algn="ctr">
              <a:spcAft>
                <a:spcPts val="225"/>
              </a:spcAft>
            </a:pP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DE GRADO DE LA COMPETENCIA </a:t>
            </a:r>
            <a:r>
              <a:rPr lang="es-ES" sz="1500" dirty="0">
                <a:solidFill>
                  <a:srgbClr val="504F4B"/>
                </a:solidFill>
                <a:latin typeface="Bliss Pro" panose="02000506050000020004" pitchFamily="50" charset="0"/>
                <a:ea typeface="Verdana" panose="020B0604030504040204" pitchFamily="34" charset="0"/>
                <a:cs typeface="Verdana" panose="020B0604030504040204" pitchFamily="34" charset="0"/>
              </a:rPr>
              <a:t>DIGITAL</a:t>
            </a:r>
            <a:endParaRPr lang="es-ES" sz="1500" dirty="0">
              <a:latin typeface="Bliss Pro" panose="02000506050000020004" pitchFamily="50" charset="0"/>
              <a:ea typeface="Calibri" panose="020F0502020204030204" pitchFamily="34" charset="0"/>
            </a:endParaRPr>
          </a:p>
          <a:p>
            <a:pPr marL="110487" marR="635" indent="-6350" algn="ctr">
              <a:lnSpc>
                <a:spcPct val="150000"/>
              </a:lnSpc>
              <a:spcBef>
                <a:spcPts val="225"/>
              </a:spcBef>
              <a:spcAft>
                <a:spcPts val="225"/>
              </a:spcAft>
            </a:pP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2. Comunicación y colaboración: 2.2. Compartir mediante tecnologías 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digitales:</a:t>
            </a:r>
            <a:b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</a:b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2</a:t>
            </a:r>
            <a:r>
              <a:rPr lang="es-ES" sz="1100" dirty="0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. </a:t>
            </a:r>
            <a:r>
              <a:rPr lang="es-ES" sz="1100" dirty="0" err="1">
                <a:solidFill>
                  <a:srgbClr val="1A1A1A"/>
                </a:solidFill>
                <a:latin typeface="Bliss Pro" panose="02000506050000020004" pitchFamily="50" charset="0"/>
                <a:ea typeface="Arial" panose="020B0604020202020204" pitchFamily="34" charset="0"/>
                <a:cs typeface="Candara" panose="020E0502030303020204" pitchFamily="34" charset="0"/>
              </a:rPr>
              <a:t>Mendeley</a:t>
            </a:r>
            <a:endParaRPr lang="es-ES" sz="1100" dirty="0">
              <a:solidFill>
                <a:srgbClr val="1A1A1A"/>
              </a:solidFill>
              <a:latin typeface="Bliss Pro" panose="02000506050000020004" pitchFamily="50" charset="0"/>
              <a:ea typeface="Arial" panose="020B0604020202020204" pitchFamily="34" charset="0"/>
              <a:cs typeface="Candara" panose="020E0502030303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s-ES" sz="1100" dirty="0"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706" y="4163306"/>
            <a:ext cx="3860545" cy="491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53175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8900" y="-1"/>
            <a:ext cx="4222848" cy="1058916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740622" y="279857"/>
            <a:ext cx="3849188" cy="4992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es-ES" sz="1800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ARRASTRAR Y SOLTAR ARCHIVOS</a:t>
            </a:r>
            <a:endParaRPr lang="es-ES" sz="18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0" name="Shape 185" descr="1.png"/>
          <p:cNvPicPr preferRelativeResize="0"/>
          <p:nvPr/>
        </p:nvPicPr>
        <p:blipFill>
          <a:blip r:embed="rId3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017566" y="168244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18080" y="1112429"/>
            <a:ext cx="6526064" cy="3939411"/>
          </a:xfrm>
          <a:prstGeom prst="rect">
            <a:avLst/>
          </a:prstGeom>
        </p:spPr>
      </p:pic>
      <p:sp>
        <p:nvSpPr>
          <p:cNvPr id="7" name="Rectángulo 6"/>
          <p:cNvSpPr/>
          <p:nvPr/>
        </p:nvSpPr>
        <p:spPr>
          <a:xfrm>
            <a:off x="3820160" y="1727200"/>
            <a:ext cx="863600" cy="233680"/>
          </a:xfrm>
          <a:prstGeom prst="rect">
            <a:avLst/>
          </a:prstGeom>
          <a:noFill/>
          <a:ln>
            <a:solidFill>
              <a:srgbClr val="A13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" name="Rectángulo 13"/>
          <p:cNvSpPr/>
          <p:nvPr/>
        </p:nvSpPr>
        <p:spPr>
          <a:xfrm>
            <a:off x="8300720" y="2072640"/>
            <a:ext cx="580446" cy="223520"/>
          </a:xfrm>
          <a:prstGeom prst="rect">
            <a:avLst/>
          </a:prstGeom>
          <a:noFill/>
          <a:ln>
            <a:solidFill>
              <a:srgbClr val="A13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Rectángulo 14"/>
          <p:cNvSpPr/>
          <p:nvPr/>
        </p:nvSpPr>
        <p:spPr>
          <a:xfrm>
            <a:off x="2346960" y="1392287"/>
            <a:ext cx="457200" cy="334913"/>
          </a:xfrm>
          <a:prstGeom prst="rect">
            <a:avLst/>
          </a:prstGeom>
          <a:noFill/>
          <a:ln>
            <a:solidFill>
              <a:srgbClr val="A13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/>
          <p:cNvSpPr/>
          <p:nvPr/>
        </p:nvSpPr>
        <p:spPr>
          <a:xfrm>
            <a:off x="2444735" y="2145863"/>
            <a:ext cx="718850" cy="170617"/>
          </a:xfrm>
          <a:prstGeom prst="rect">
            <a:avLst/>
          </a:prstGeom>
          <a:noFill/>
          <a:ln>
            <a:solidFill>
              <a:srgbClr val="A13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365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0" y="0"/>
            <a:ext cx="4589810" cy="1037246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740621" y="279857"/>
            <a:ext cx="4207251" cy="4992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es-ES" sz="1800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IMPORTAR DESDE OTRA APLICACIÓN</a:t>
            </a:r>
            <a:endParaRPr lang="es-ES" sz="18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85" name="Shape 185" descr="1.png"/>
          <p:cNvPicPr preferRelativeResize="0"/>
          <p:nvPr/>
        </p:nvPicPr>
        <p:blipFill>
          <a:blip r:embed="rId3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109275" y="2417275"/>
            <a:ext cx="716125" cy="7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Shape 135"/>
          <p:cNvSpPr txBox="1"/>
          <p:nvPr/>
        </p:nvSpPr>
        <p:spPr>
          <a:xfrm>
            <a:off x="6007212" y="4058275"/>
            <a:ext cx="2629619" cy="66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3600" b="1" dirty="0" smtClean="0">
                <a:solidFill>
                  <a:schemeClr val="bg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CITARLAS</a:t>
            </a:r>
            <a:endParaRPr sz="3600" b="1" dirty="0">
              <a:solidFill>
                <a:schemeClr val="bg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graphicFrame>
        <p:nvGraphicFramePr>
          <p:cNvPr id="17" name="Shape 204"/>
          <p:cNvGraphicFramePr/>
          <p:nvPr>
            <p:extLst>
              <p:ext uri="{D42A27DB-BD31-4B8C-83A1-F6EECF244321}">
                <p14:modId xmlns:p14="http://schemas.microsoft.com/office/powerpoint/2010/main" val="2031718149"/>
              </p:ext>
            </p:extLst>
          </p:nvPr>
        </p:nvGraphicFramePr>
        <p:xfrm>
          <a:off x="497960" y="1189000"/>
          <a:ext cx="3179959" cy="365649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1799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86600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" sz="1800" b="1" dirty="0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DESDE</a:t>
                      </a:r>
                      <a:r>
                        <a:rPr lang="es" sz="1800" b="1" baseline="0" dirty="0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OTROS GESTORES</a:t>
                      </a:r>
                      <a:endParaRPr sz="1800" b="1" dirty="0">
                        <a:solidFill>
                          <a:srgbClr val="9A8919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1500">
                <a:tc>
                  <a:txBody>
                    <a:bodyPr/>
                    <a:lstStyle/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Importar registros bibliográficos desde otros gestores de referencias como </a:t>
                      </a:r>
                      <a:r>
                        <a:rPr lang="es-ES" sz="140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Zotero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, </a:t>
                      </a:r>
                      <a:r>
                        <a:rPr lang="es-ES" sz="140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EndNote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, </a:t>
                      </a:r>
                      <a:r>
                        <a:rPr lang="es-ES" sz="140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BibText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, etc.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Desde </a:t>
                      </a:r>
                      <a:r>
                        <a:rPr lang="es-ES" sz="140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Refwork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 elige unas de referencias bibliográficas, clica en </a:t>
                      </a:r>
                      <a:r>
                        <a:rPr lang="es-ES" sz="14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Exportar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 y en la ventana emergente elige el </a:t>
                      </a:r>
                      <a:r>
                        <a:rPr lang="es-ES" sz="14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Formato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 de Exportación</a:t>
                      </a:r>
                      <a:r>
                        <a:rPr lang="es-ES" sz="1400" baseline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 (</a:t>
                      </a:r>
                      <a:r>
                        <a:rPr lang="es-ES" sz="1400" b="1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Bibliographic</a:t>
                      </a:r>
                      <a:r>
                        <a:rPr lang="es-ES" sz="14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 Software,</a:t>
                      </a:r>
                      <a:r>
                        <a:rPr lang="es-ES" sz="1400" b="1" baseline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 </a:t>
                      </a:r>
                      <a:r>
                        <a:rPr lang="es-ES" sz="1400" b="1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Endnote</a:t>
                      </a:r>
                      <a:r>
                        <a:rPr lang="es-ES" sz="14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, Reference Manager, </a:t>
                      </a:r>
                      <a:r>
                        <a:rPr lang="es-ES" sz="1400" b="1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Procite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).</a:t>
                      </a: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Se descargará una archivo que podemos guardar en el Escritorio, y desde ahí, simplemente arrastra y suelta en </a:t>
                      </a:r>
                      <a:r>
                        <a:rPr lang="es-ES" sz="140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Mendeley</a:t>
                      </a:r>
                      <a:r>
                        <a:rPr lang="es-ES" sz="14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Cambria"/>
                          <a:sym typeface="Cambria"/>
                        </a:rPr>
                        <a:t> Desktop, las importará en el formato adecuado.</a:t>
                      </a:r>
                      <a:endParaRPr lang="es" sz="1400" dirty="0" smtClean="0">
                        <a:latin typeface="Cambria" panose="02040503050406030204" pitchFamily="18" charset="0"/>
                        <a:ea typeface="Cambria" panose="02040503050406030204" pitchFamily="18" charset="0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0" name="Shape 186" descr="2.png"/>
          <p:cNvPicPr preferRelativeResize="0"/>
          <p:nvPr/>
        </p:nvPicPr>
        <p:blipFill>
          <a:blip r:embed="rId4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017566" y="168244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98660" y="1189000"/>
            <a:ext cx="4638171" cy="1969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333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0" y="0"/>
            <a:ext cx="4589810" cy="1037246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740621" y="279857"/>
            <a:ext cx="4207251" cy="4992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es-ES" sz="1800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USAR EL WEB IMPORTER</a:t>
            </a:r>
            <a:endParaRPr lang="es-ES" sz="18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3" name="Shape 169"/>
          <p:cNvSpPr txBox="1"/>
          <p:nvPr/>
        </p:nvSpPr>
        <p:spPr>
          <a:xfrm>
            <a:off x="896983" y="1401446"/>
            <a:ext cx="5208118" cy="456478"/>
          </a:xfrm>
          <a:prstGeom prst="rect">
            <a:avLst/>
          </a:prstGeom>
          <a:solidFill>
            <a:srgbClr val="A1344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71450" lvl="0" indent="-171450" algn="ctr">
              <a:buClr>
                <a:srgbClr val="F0E8A7"/>
              </a:buClr>
              <a:buSzPts val="1100"/>
              <a:buFont typeface="Arial" panose="020B0604020202020204" pitchFamily="34" charset="0"/>
              <a:buChar char="•"/>
            </a:pPr>
            <a:r>
              <a:rPr lang="es-ES" b="1" dirty="0">
                <a:solidFill>
                  <a:srgbClr val="F2F2F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Clica dentro de Tools en la opción </a:t>
            </a:r>
            <a:r>
              <a:rPr lang="es-ES" b="1" dirty="0" err="1">
                <a:solidFill>
                  <a:srgbClr val="F2F2F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Install</a:t>
            </a:r>
            <a:r>
              <a:rPr lang="es-ES" b="1" dirty="0">
                <a:solidFill>
                  <a:srgbClr val="F2F2F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Web </a:t>
            </a:r>
            <a:r>
              <a:rPr lang="es-ES" b="1" dirty="0" err="1">
                <a:solidFill>
                  <a:srgbClr val="F2F2F2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Importer</a:t>
            </a:r>
            <a:endParaRPr sz="18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graphicFrame>
        <p:nvGraphicFramePr>
          <p:cNvPr id="15" name="Shape 100"/>
          <p:cNvGraphicFramePr/>
          <p:nvPr>
            <p:extLst>
              <p:ext uri="{D42A27DB-BD31-4B8C-83A1-F6EECF244321}">
                <p14:modId xmlns:p14="http://schemas.microsoft.com/office/powerpoint/2010/main" val="1118777638"/>
              </p:ext>
            </p:extLst>
          </p:nvPr>
        </p:nvGraphicFramePr>
        <p:xfrm>
          <a:off x="740621" y="2018246"/>
          <a:ext cx="5364480" cy="3004533"/>
        </p:xfrm>
        <a:graphic>
          <a:graphicData uri="http://schemas.openxmlformats.org/drawingml/2006/table">
            <a:tbl>
              <a:tblPr>
                <a:noFill/>
                <a:tableStyleId>{E8580EBE-2972-4503-9495-B69A6A23A774}</a:tableStyleId>
              </a:tblPr>
              <a:tblGrid>
                <a:gridCol w="5002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642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6413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 b="1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1.</a:t>
                      </a:r>
                      <a:endParaRPr lang="es-ES" sz="2400" b="1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Arrastra el botón "</a:t>
                      </a:r>
                      <a:r>
                        <a:rPr lang="es-ES" sz="1300" b="1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Save</a:t>
                      </a: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To </a:t>
                      </a:r>
                      <a:r>
                        <a:rPr lang="es-ES" sz="1300" b="1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Mendeley</a:t>
                      </a:r>
                      <a:r>
                        <a:rPr lang="es-E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” a tu barra de marcadores.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834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 b="1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2.</a:t>
                      </a:r>
                      <a:endParaRPr lang="es-ES" sz="2400" b="1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Busca</a:t>
                      </a: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un artículo: puedes buscar artículos en una amplia variedad de sitios, bases de datos, etc.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0577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 b="1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3.</a:t>
                      </a:r>
                      <a:endParaRPr lang="es-ES" sz="2400" b="1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Clica en tu barra de navegación en </a:t>
                      </a:r>
                      <a:r>
                        <a:rPr lang="es-ES" sz="1300" b="1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Save</a:t>
                      </a: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to </a:t>
                      </a:r>
                      <a:r>
                        <a:rPr lang="es-ES" sz="1300" b="1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Mendeley</a:t>
                      </a:r>
                      <a:endParaRPr lang="es-ES" sz="130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859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 b="1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4.</a:t>
                      </a:r>
                      <a:endParaRPr lang="es-ES" sz="2400" b="1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Revisa los detalles del artículo</a:t>
                      </a: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en la ventana emergente a la derecha de la página. En ella selecciona la carpeta dentro de la que quieres guardar esta referencia (por defecto, se guarda en una carpeta llamada All </a:t>
                      </a:r>
                      <a:r>
                        <a:rPr lang="es-ES" sz="130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Documents</a:t>
                      </a:r>
                      <a:r>
                        <a:rPr lang="es-ES" sz="13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) y modifica o rellena los datos que falten del artículo. </a:t>
                      </a:r>
                      <a:endParaRPr lang="es-ES" sz="1300" dirty="0">
                        <a:latin typeface="Cambria" panose="02040503050406030204" pitchFamily="18" charset="0"/>
                        <a:ea typeface="Cambria" panose="02040503050406030204" pitchFamily="18" charset="0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4022" y="2976526"/>
            <a:ext cx="2667018" cy="192433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64022" y="1401446"/>
            <a:ext cx="2667018" cy="1215830"/>
          </a:xfrm>
          <a:prstGeom prst="rect">
            <a:avLst/>
          </a:prstGeom>
        </p:spPr>
      </p:pic>
      <p:cxnSp>
        <p:nvCxnSpPr>
          <p:cNvPr id="7" name="Conector recto de flecha 6"/>
          <p:cNvCxnSpPr/>
          <p:nvPr/>
        </p:nvCxnSpPr>
        <p:spPr>
          <a:xfrm flipH="1" flipV="1">
            <a:off x="6453051" y="3100251"/>
            <a:ext cx="583475" cy="1515292"/>
          </a:xfrm>
          <a:prstGeom prst="straightConnector1">
            <a:avLst/>
          </a:prstGeom>
          <a:ln w="38100">
            <a:solidFill>
              <a:srgbClr val="A1344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ángulo 13"/>
          <p:cNvSpPr/>
          <p:nvPr/>
        </p:nvSpPr>
        <p:spPr>
          <a:xfrm>
            <a:off x="6200504" y="2908663"/>
            <a:ext cx="731520" cy="191588"/>
          </a:xfrm>
          <a:prstGeom prst="rect">
            <a:avLst/>
          </a:prstGeom>
          <a:noFill/>
          <a:ln>
            <a:solidFill>
              <a:srgbClr val="A13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Rectángulo 15"/>
          <p:cNvSpPr/>
          <p:nvPr/>
        </p:nvSpPr>
        <p:spPr>
          <a:xfrm>
            <a:off x="7597531" y="1736641"/>
            <a:ext cx="583476" cy="242565"/>
          </a:xfrm>
          <a:prstGeom prst="rect">
            <a:avLst/>
          </a:prstGeom>
          <a:noFill/>
          <a:ln>
            <a:solidFill>
              <a:srgbClr val="A134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7" name="Shape 187" descr="3.png"/>
          <p:cNvPicPr preferRelativeResize="0"/>
          <p:nvPr/>
        </p:nvPicPr>
        <p:blipFill>
          <a:blip r:embed="rId5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071517" y="279857"/>
            <a:ext cx="716125" cy="722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81851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Shape 119"/>
          <p:cNvSpPr/>
          <p:nvPr/>
        </p:nvSpPr>
        <p:spPr>
          <a:xfrm>
            <a:off x="1256701" y="62375"/>
            <a:ext cx="5273400" cy="8556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Shape 120"/>
          <p:cNvSpPr txBox="1"/>
          <p:nvPr/>
        </p:nvSpPr>
        <p:spPr>
          <a:xfrm>
            <a:off x="1328400" y="160702"/>
            <a:ext cx="5333657" cy="7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ES" sz="2800" b="1" dirty="0" smtClean="0">
                <a:latin typeface="Franklin Gothic" panose="020B0604020202020204" charset="0"/>
                <a:cs typeface="Arial" panose="020B0604020202020204" pitchFamily="34" charset="0"/>
              </a:rPr>
              <a:t>ORGANIZAR TU BASE DE DATOS</a:t>
            </a:r>
            <a:endParaRPr lang="es-ES" sz="2800" b="1" dirty="0">
              <a:latin typeface="Franklin Gothic" panose="020B0604020202020204" charset="0"/>
              <a:cs typeface="Arial" panose="020B0604020202020204" pitchFamily="34" charset="0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3636770" y="4404225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5" name="Shape 175"/>
          <p:cNvSpPr/>
          <p:nvPr/>
        </p:nvSpPr>
        <p:spPr>
          <a:xfrm>
            <a:off x="1174985" y="233050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Shape 176"/>
          <p:cNvSpPr/>
          <p:nvPr/>
        </p:nvSpPr>
        <p:spPr>
          <a:xfrm>
            <a:off x="3338260" y="231825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Shape 177"/>
          <p:cNvSpPr/>
          <p:nvPr/>
        </p:nvSpPr>
        <p:spPr>
          <a:xfrm>
            <a:off x="5521759" y="231825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Shape 184"/>
          <p:cNvSpPr txBox="1"/>
          <p:nvPr/>
        </p:nvSpPr>
        <p:spPr>
          <a:xfrm>
            <a:off x="1576035" y="3139700"/>
            <a:ext cx="1782600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1200" dirty="0">
                <a:latin typeface="Franklin Gothic" panose="020B0604020202020204" charset="0"/>
              </a:rPr>
              <a:t>Ordenar, leer, subrayar y anotar </a:t>
            </a:r>
            <a:r>
              <a:rPr lang="es-ES" sz="1200" dirty="0" err="1" smtClean="0">
                <a:latin typeface="Franklin Gothic" panose="020B0604020202020204" charset="0"/>
              </a:rPr>
              <a:t>PDFs</a:t>
            </a:r>
            <a:endParaRPr lang="es-ES" sz="1200" dirty="0">
              <a:latin typeface="Franklin Gothic" panose="020B0604020202020204" charset="0"/>
            </a:endParaRPr>
          </a:p>
        </p:txBody>
      </p:sp>
      <p:pic>
        <p:nvPicPr>
          <p:cNvPr id="27" name="Shape 185" descr="1.png"/>
          <p:cNvPicPr preferRelativeResize="0"/>
          <p:nvPr/>
        </p:nvPicPr>
        <p:blipFill>
          <a:blip r:embed="rId3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109275" y="2417275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186" descr="2.png"/>
          <p:cNvPicPr preferRelativeResize="0"/>
          <p:nvPr/>
        </p:nvPicPr>
        <p:blipFill>
          <a:blip r:embed="rId4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31748" y="2417287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187" descr="3.png"/>
          <p:cNvPicPr preferRelativeResize="0"/>
          <p:nvPr/>
        </p:nvPicPr>
        <p:blipFill>
          <a:blip r:embed="rId5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530100" y="2417275"/>
            <a:ext cx="716125" cy="7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188"/>
          <p:cNvSpPr txBox="1"/>
          <p:nvPr/>
        </p:nvSpPr>
        <p:spPr>
          <a:xfrm>
            <a:off x="3597360" y="3139700"/>
            <a:ext cx="2267499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1200" dirty="0">
                <a:latin typeface="Franklin Gothic" panose="020B0604020202020204" charset="0"/>
              </a:rPr>
              <a:t>Crear documentos favoritos y almacenarlos en </a:t>
            </a:r>
            <a:r>
              <a:rPr lang="es-ES" sz="1200" dirty="0" smtClean="0">
                <a:latin typeface="Franklin Gothic" panose="020B0604020202020204" charset="0"/>
              </a:rPr>
              <a:t>carpetas</a:t>
            </a:r>
            <a:endParaRPr lang="es-ES" sz="1200" dirty="0">
              <a:latin typeface="Franklin Gothic" panose="020B0604020202020204" charset="0"/>
            </a:endParaRPr>
          </a:p>
        </p:txBody>
      </p:sp>
      <p:sp>
        <p:nvSpPr>
          <p:cNvPr id="31" name="Shape 189"/>
          <p:cNvSpPr txBox="1"/>
          <p:nvPr/>
        </p:nvSpPr>
        <p:spPr>
          <a:xfrm>
            <a:off x="5786551" y="3193276"/>
            <a:ext cx="2203222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1200" dirty="0">
                <a:latin typeface="Franklin Gothic" panose="020B0604020202020204" charset="0"/>
              </a:rPr>
              <a:t>Buscar documentos por palabras clave </a:t>
            </a:r>
          </a:p>
        </p:txBody>
      </p:sp>
    </p:spTree>
    <p:extLst>
      <p:ext uri="{BB962C8B-B14F-4D97-AF65-F5344CB8AC3E}">
        <p14:creationId xmlns:p14="http://schemas.microsoft.com/office/powerpoint/2010/main" val="1738006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76" y="1863634"/>
            <a:ext cx="4200406" cy="2439537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78" name="Shape 178"/>
          <p:cNvSpPr/>
          <p:nvPr/>
        </p:nvSpPr>
        <p:spPr>
          <a:xfrm>
            <a:off x="-1" y="0"/>
            <a:ext cx="5120641" cy="103632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740621" y="279857"/>
            <a:ext cx="4824156" cy="4992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es-ES" sz="1800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ORDENAR, LEER, SUBRAYAR Y ANOTAR PDFS</a:t>
            </a:r>
            <a:endParaRPr lang="es-ES" sz="18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15" name="Shape 100"/>
          <p:cNvGraphicFramePr/>
          <p:nvPr>
            <p:extLst>
              <p:ext uri="{D42A27DB-BD31-4B8C-83A1-F6EECF244321}">
                <p14:modId xmlns:p14="http://schemas.microsoft.com/office/powerpoint/2010/main" val="66660921"/>
              </p:ext>
            </p:extLst>
          </p:nvPr>
        </p:nvGraphicFramePr>
        <p:xfrm>
          <a:off x="4632960" y="1142005"/>
          <a:ext cx="4380411" cy="3840390"/>
        </p:xfrm>
        <a:graphic>
          <a:graphicData uri="http://schemas.openxmlformats.org/drawingml/2006/table">
            <a:tbl>
              <a:tblPr>
                <a:noFill/>
                <a:tableStyleId>{E8580EBE-2972-4503-9495-B69A6A23A774}</a:tableStyleId>
              </a:tblPr>
              <a:tblGrid>
                <a:gridCol w="1224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55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838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b="1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Ordenar</a:t>
                      </a:r>
                      <a:endParaRPr lang="es-ES" sz="2000" b="1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En </a:t>
                      </a:r>
                      <a:r>
                        <a:rPr lang="es-ES" sz="12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My Library</a:t>
                      </a:r>
                      <a:r>
                        <a:rPr lang="es-ES" sz="12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, </a:t>
                      </a:r>
                      <a:r>
                        <a:rPr lang="es-ES" sz="1200" b="1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All</a:t>
                      </a:r>
                      <a:r>
                        <a:rPr lang="es-ES" sz="12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</a:t>
                      </a:r>
                      <a:r>
                        <a:rPr lang="es-ES" sz="1200" b="1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Documents</a:t>
                      </a:r>
                      <a:r>
                        <a:rPr lang="es-ES" sz="12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</a:t>
                      </a:r>
                      <a:r>
                        <a:rPr lang="es-ES" sz="12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se encuentran los </a:t>
                      </a:r>
                      <a:r>
                        <a:rPr lang="es-ES" sz="1200" b="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PDFs</a:t>
                      </a:r>
                      <a:r>
                        <a:rPr lang="es-ES" sz="12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subidos organizados por Autor, Título, Año, Editorial y Fecha en la que los has añadido. Puedes ordenarlos como quieras simplemente clicando en el encabezamiento que desees.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841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b="1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Leer</a:t>
                      </a:r>
                      <a:endParaRPr lang="es-ES" sz="2000" b="1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Puedes marcar los documentos </a:t>
                      </a:r>
                      <a:r>
                        <a:rPr lang="es-ES" sz="12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favoritos</a:t>
                      </a:r>
                      <a:r>
                        <a:rPr lang="es-ES" sz="12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con una </a:t>
                      </a:r>
                      <a:r>
                        <a:rPr lang="es-ES" sz="12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estrella</a:t>
                      </a:r>
                      <a:r>
                        <a:rPr lang="es-ES" sz="12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así como marcarlos como </a:t>
                      </a:r>
                      <a:r>
                        <a:rPr lang="es-ES" sz="12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leídos</a:t>
                      </a:r>
                      <a:r>
                        <a:rPr lang="es-ES" sz="12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con un </a:t>
                      </a:r>
                      <a:r>
                        <a:rPr lang="es-ES" sz="12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punto verde</a:t>
                      </a:r>
                      <a:r>
                        <a:rPr lang="es-ES" sz="12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. También podemos ordenar según estas categorías clicando sobre el encabezamiento.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7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b="1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Subrayar y anotar</a:t>
                      </a:r>
                      <a:endParaRPr lang="es-ES" sz="2000" b="1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Si la referencia está precedida por el símbolo de </a:t>
                      </a:r>
                      <a:r>
                        <a:rPr lang="es-ES" sz="1200" b="1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pdf</a:t>
                      </a:r>
                      <a:r>
                        <a:rPr lang="es-ES" sz="12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o </a:t>
                      </a:r>
                      <a:r>
                        <a:rPr lang="es-ES" sz="12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Word</a:t>
                      </a:r>
                      <a:r>
                        <a:rPr lang="es-ES" sz="12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, tiene el documento adjunto. Un doble clic sobre el icono de </a:t>
                      </a:r>
                      <a:r>
                        <a:rPr lang="es-ES" sz="120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pdf</a:t>
                      </a:r>
                      <a:r>
                        <a:rPr lang="es-ES" sz="12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abre inmediatamente el artículo completo. Podemos </a:t>
                      </a:r>
                      <a:r>
                        <a:rPr lang="es-ES" sz="12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buscar dentro de los documentos, subrayar palabras o frases y añadir notas</a:t>
                      </a:r>
                      <a:r>
                        <a:rPr lang="es-ES" sz="12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.</a:t>
                      </a:r>
                      <a:endParaRPr lang="es-ES" sz="120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8" name="Shape 185" descr="1.png"/>
          <p:cNvPicPr preferRelativeResize="0"/>
          <p:nvPr/>
        </p:nvPicPr>
        <p:blipFill>
          <a:blip r:embed="rId4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017566" y="168244"/>
            <a:ext cx="716125" cy="722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983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8900" y="-1"/>
            <a:ext cx="3300357" cy="98407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740622" y="279857"/>
            <a:ext cx="3143402" cy="4992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es-ES" sz="1800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CARPETAS</a:t>
            </a:r>
            <a:endParaRPr lang="es-ES" sz="18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17" name="Shape 204"/>
          <p:cNvGraphicFramePr/>
          <p:nvPr>
            <p:extLst>
              <p:ext uri="{D42A27DB-BD31-4B8C-83A1-F6EECF244321}">
                <p14:modId xmlns:p14="http://schemas.microsoft.com/office/powerpoint/2010/main" val="2718154818"/>
              </p:ext>
            </p:extLst>
          </p:nvPr>
        </p:nvGraphicFramePr>
        <p:xfrm>
          <a:off x="627016" y="1460692"/>
          <a:ext cx="4563293" cy="212944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209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542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51987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b="1" dirty="0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Crear carpetas</a:t>
                      </a:r>
                      <a:endParaRPr sz="1800" b="1" dirty="0">
                        <a:solidFill>
                          <a:srgbClr val="9A8919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My Library: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crea las carpetas que desees.</a:t>
                      </a:r>
                    </a:p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Crea una nueva carpeta: clica en </a:t>
                      </a:r>
                      <a:r>
                        <a:rPr lang="es-ES" sz="1400" b="1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Create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new folder.</a:t>
                      </a:r>
                    </a:p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Arrastra y suelta dentro las referencias que quieras archivar.</a:t>
                      </a:r>
                      <a:endParaRPr sz="14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786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b="1" dirty="0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Filtrar</a:t>
                      </a:r>
                      <a:endParaRPr sz="1800" b="1" dirty="0">
                        <a:solidFill>
                          <a:srgbClr val="9A8919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Desde </a:t>
                      </a:r>
                      <a:r>
                        <a:rPr lang="es-ES" sz="1400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Filter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</a:t>
                      </a:r>
                      <a:r>
                        <a:rPr lang="es-ES" sz="1400" b="1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by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</a:t>
                      </a:r>
                      <a:r>
                        <a:rPr lang="es-ES" sz="1400" b="1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Authors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, </a:t>
                      </a:r>
                      <a:r>
                        <a:rPr lang="es-ES" sz="1400" b="1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Author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</a:t>
                      </a:r>
                      <a:r>
                        <a:rPr lang="es-ES" sz="1400" b="1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Keyword’s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, My </a:t>
                      </a:r>
                      <a:r>
                        <a:rPr lang="es-ES" sz="1400" b="1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tags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y </a:t>
                      </a:r>
                      <a:r>
                        <a:rPr lang="es-ES" sz="1400" b="1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Publications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.</a:t>
                      </a:r>
                      <a:endParaRPr sz="14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2042" y="1460692"/>
            <a:ext cx="2068305" cy="33429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Shape 186" descr="2.png"/>
          <p:cNvPicPr preferRelativeResize="0"/>
          <p:nvPr/>
        </p:nvPicPr>
        <p:blipFill>
          <a:blip r:embed="rId4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090347" y="261644"/>
            <a:ext cx="716125" cy="722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799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8900" y="-1"/>
            <a:ext cx="5076906" cy="98407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740622" y="279857"/>
            <a:ext cx="5015744" cy="4992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es-ES" sz="1800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BUSCAR DOCUMENTOS Y ENRIQUECER</a:t>
            </a:r>
            <a:endParaRPr lang="es-ES" sz="18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17" name="Shape 204"/>
          <p:cNvGraphicFramePr/>
          <p:nvPr>
            <p:extLst>
              <p:ext uri="{D42A27DB-BD31-4B8C-83A1-F6EECF244321}">
                <p14:modId xmlns:p14="http://schemas.microsoft.com/office/powerpoint/2010/main" val="2457476369"/>
              </p:ext>
            </p:extLst>
          </p:nvPr>
        </p:nvGraphicFramePr>
        <p:xfrm>
          <a:off x="627016" y="1460692"/>
          <a:ext cx="6252755" cy="331157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1332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03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95125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b="1" dirty="0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Buscar</a:t>
                      </a:r>
                      <a:endParaRPr sz="1800" b="1" dirty="0">
                        <a:solidFill>
                          <a:srgbClr val="9A8919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Busca documentos por 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palabras clave</a:t>
                      </a:r>
                      <a:r>
                        <a:rPr lang="es-ES" sz="1400" b="1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en el cajetín situado en la parte superior derecha del escritorio. </a:t>
                      </a:r>
                      <a:r>
                        <a:rPr lang="es-ES" sz="1400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Mendeley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busca en los textos completos 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de toda tu base de datos.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786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b="1" dirty="0" err="1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Details</a:t>
                      </a:r>
                      <a:r>
                        <a:rPr lang="es-ES" sz="1800" b="1" dirty="0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, notes, </a:t>
                      </a:r>
                      <a:r>
                        <a:rPr lang="es-ES" sz="1800" b="1" dirty="0" err="1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contents</a:t>
                      </a:r>
                      <a:endParaRPr sz="1800" b="1" dirty="0">
                        <a:solidFill>
                          <a:srgbClr val="9A8919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En </a:t>
                      </a:r>
                      <a:r>
                        <a:rPr lang="es-ES" sz="1400" b="1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Details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puedes ver y añadir</a:t>
                      </a:r>
                      <a:r>
                        <a:rPr lang="es-ES" sz="1400" b="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más información acerca del documento, como notas, etiquetas o palabras clave, resumen, </a:t>
                      </a:r>
                      <a:r>
                        <a:rPr lang="es-ES" sz="1400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URLs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relacionadas, etc. </a:t>
                      </a:r>
                    </a:p>
                    <a:p>
                      <a:pPr marL="285750" lvl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Añade</a:t>
                      </a:r>
                      <a:r>
                        <a:rPr lang="es-ES" sz="1400" b="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en </a:t>
                      </a:r>
                      <a:r>
                        <a:rPr lang="es-ES" sz="1400" b="1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Tags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etiquetas relacionadas con el documento que te facilitarán la búsqueda dentro de tu base de datos, agrupando todo lo que has leído sobre un tema.</a:t>
                      </a:r>
                    </a:p>
                    <a:p>
                      <a:pPr marL="285750" lvl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400" b="1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Contents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muestra el sumario o índice de un artículo</a:t>
                      </a:r>
                    </a:p>
                    <a:p>
                      <a:pPr marL="285750" lvl="0" indent="-28575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A1344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400" b="1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Enrichments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proporciona otros documentos tales como vídeos, imágenes, gráficos, etc. que enriquecen el documento.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" name="Shape 187" descr="3.png"/>
          <p:cNvPicPr preferRelativeResize="0"/>
          <p:nvPr/>
        </p:nvPicPr>
        <p:blipFill>
          <a:blip r:embed="rId3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062808" y="168244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8715" y="1060098"/>
            <a:ext cx="2008185" cy="3682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42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/>
        </p:nvSpPr>
        <p:spPr>
          <a:xfrm>
            <a:off x="8900" y="0"/>
            <a:ext cx="40908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Shape 161"/>
          <p:cNvSpPr txBox="1"/>
          <p:nvPr/>
        </p:nvSpPr>
        <p:spPr>
          <a:xfrm>
            <a:off x="564450" y="514557"/>
            <a:ext cx="3342000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4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SINCRONIZAR</a:t>
            </a:r>
            <a:endParaRPr sz="24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67" name="Shape 167"/>
          <p:cNvSpPr/>
          <p:nvPr/>
        </p:nvSpPr>
        <p:spPr>
          <a:xfrm>
            <a:off x="4500915" y="1484815"/>
            <a:ext cx="4066470" cy="2497142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b="1" dirty="0">
                <a:solidFill>
                  <a:srgbClr val="FFFFFF"/>
                </a:solidFill>
              </a:rPr>
              <a:t>Puedes </a:t>
            </a:r>
            <a:r>
              <a:rPr lang="es-ES" b="1" dirty="0" smtClean="0">
                <a:solidFill>
                  <a:srgbClr val="FFFFFF"/>
                </a:solidFill>
              </a:rPr>
              <a:t>acceder </a:t>
            </a:r>
            <a:r>
              <a:rPr lang="es-ES" b="1" dirty="0">
                <a:solidFill>
                  <a:srgbClr val="FFFFFF"/>
                </a:solidFill>
              </a:rPr>
              <a:t>a tu base de datos desde cualquier lugar. Clica en el botón de sincronización para ir actualizando la subida de tus documentos en el servidor de </a:t>
            </a:r>
            <a:r>
              <a:rPr lang="es-ES" b="1" dirty="0" err="1">
                <a:solidFill>
                  <a:srgbClr val="FFFFFF"/>
                </a:solidFill>
              </a:rPr>
              <a:t>Mendeley</a:t>
            </a:r>
            <a:r>
              <a:rPr lang="es-ES" b="1" dirty="0">
                <a:solidFill>
                  <a:srgbClr val="FFFFFF"/>
                </a:solidFill>
              </a:rPr>
              <a:t>, donde se almacenan de forma segura, de manera que puedes acceder a ellos en línea desde cualquier lugar o desde otros dispositivos</a:t>
            </a:r>
          </a:p>
        </p:txBody>
      </p:sp>
      <p:sp>
        <p:nvSpPr>
          <p:cNvPr id="18" name="Shape 134"/>
          <p:cNvSpPr/>
          <p:nvPr/>
        </p:nvSpPr>
        <p:spPr>
          <a:xfrm>
            <a:off x="8900" y="4155212"/>
            <a:ext cx="8558485" cy="715371"/>
          </a:xfrm>
          <a:prstGeom prst="rect">
            <a:avLst/>
          </a:prstGeom>
          <a:solidFill>
            <a:srgbClr val="E2DC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140" y="1484815"/>
            <a:ext cx="3718560" cy="25015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Shape 119"/>
          <p:cNvSpPr/>
          <p:nvPr/>
        </p:nvSpPr>
        <p:spPr>
          <a:xfrm>
            <a:off x="1143489" y="62375"/>
            <a:ext cx="5744991" cy="1148954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Shape 120"/>
          <p:cNvSpPr txBox="1"/>
          <p:nvPr/>
        </p:nvSpPr>
        <p:spPr>
          <a:xfrm>
            <a:off x="1215189" y="160701"/>
            <a:ext cx="5516537" cy="1023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ES" sz="2800" b="1" dirty="0" smtClean="0">
                <a:latin typeface="Franklin Gothic" panose="020B0604020202020204" charset="0"/>
                <a:cs typeface="Arial" panose="020B0604020202020204" pitchFamily="34" charset="0"/>
              </a:rPr>
              <a:t>INSERTAR CITAS Y BIBLIOGRAFÍA AUTOMÁTICAMENTE</a:t>
            </a:r>
            <a:endParaRPr lang="es-ES" sz="2800" b="1" dirty="0">
              <a:latin typeface="Franklin Gothic" panose="020B0604020202020204" charset="0"/>
              <a:cs typeface="Arial" panose="020B0604020202020204" pitchFamily="34" charset="0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3636770" y="4404225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5" name="Shape 121"/>
          <p:cNvSpPr/>
          <p:nvPr/>
        </p:nvSpPr>
        <p:spPr>
          <a:xfrm>
            <a:off x="5252720" y="4057600"/>
            <a:ext cx="3548630" cy="730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9A8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Puedes insertar citas y bibliografías con un solo </a:t>
            </a:r>
            <a:r>
              <a:rPr lang="es-ES" sz="1800" i="1" dirty="0" err="1" smtClean="0">
                <a:latin typeface="Franklin Gothic"/>
                <a:ea typeface="Franklin Gothic"/>
                <a:cs typeface="Franklin Gothic"/>
                <a:sym typeface="Franklin Gothic"/>
              </a:rPr>
              <a:t>click</a:t>
            </a:r>
            <a:endParaRPr lang="es-ES" sz="1800" i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6" name="Shape 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11420">
            <a:off x="8427696" y="3655670"/>
            <a:ext cx="478455" cy="92583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175"/>
          <p:cNvSpPr/>
          <p:nvPr/>
        </p:nvSpPr>
        <p:spPr>
          <a:xfrm>
            <a:off x="1174985" y="233050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Shape 176"/>
          <p:cNvSpPr/>
          <p:nvPr/>
        </p:nvSpPr>
        <p:spPr>
          <a:xfrm>
            <a:off x="3338260" y="231825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Shape 177"/>
          <p:cNvSpPr/>
          <p:nvPr/>
        </p:nvSpPr>
        <p:spPr>
          <a:xfrm>
            <a:off x="5521759" y="231825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Shape 184"/>
          <p:cNvSpPr txBox="1"/>
          <p:nvPr/>
        </p:nvSpPr>
        <p:spPr>
          <a:xfrm>
            <a:off x="1576035" y="3139700"/>
            <a:ext cx="1782600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1200" dirty="0">
                <a:latin typeface="Franklin Gothic" panose="020B0604020202020204" charset="0"/>
              </a:rPr>
              <a:t>Instalar el </a:t>
            </a:r>
            <a:r>
              <a:rPr lang="es-ES" sz="1200" dirty="0" err="1" smtClean="0">
                <a:latin typeface="Franklin Gothic" panose="020B0604020202020204" charset="0"/>
              </a:rPr>
              <a:t>citation</a:t>
            </a:r>
            <a:r>
              <a:rPr lang="es-ES" sz="1200" dirty="0" smtClean="0">
                <a:latin typeface="Franklin Gothic" panose="020B0604020202020204" charset="0"/>
              </a:rPr>
              <a:t> </a:t>
            </a:r>
            <a:r>
              <a:rPr lang="es-ES" sz="1200" dirty="0" err="1" smtClean="0">
                <a:latin typeface="Franklin Gothic" panose="020B0604020202020204" charset="0"/>
              </a:rPr>
              <a:t>plugin</a:t>
            </a:r>
            <a:r>
              <a:rPr lang="es-ES" sz="1200" dirty="0" smtClean="0">
                <a:latin typeface="Franklin Gothic" panose="020B0604020202020204" charset="0"/>
              </a:rPr>
              <a:t>.</a:t>
            </a:r>
            <a:endParaRPr lang="es-ES" sz="1200" dirty="0">
              <a:latin typeface="Franklin Gothic" panose="020B0604020202020204" charset="0"/>
            </a:endParaRPr>
          </a:p>
        </p:txBody>
      </p:sp>
      <p:pic>
        <p:nvPicPr>
          <p:cNvPr id="27" name="Shape 185" descr="1.png"/>
          <p:cNvPicPr preferRelativeResize="0"/>
          <p:nvPr/>
        </p:nvPicPr>
        <p:blipFill>
          <a:blip r:embed="rId4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109275" y="2417275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186" descr="2.png"/>
          <p:cNvPicPr preferRelativeResize="0"/>
          <p:nvPr/>
        </p:nvPicPr>
        <p:blipFill>
          <a:blip r:embed="rId5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31748" y="2417287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187" descr="3.png"/>
          <p:cNvPicPr preferRelativeResize="0"/>
          <p:nvPr/>
        </p:nvPicPr>
        <p:blipFill>
          <a:blip r:embed="rId6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530100" y="2417275"/>
            <a:ext cx="716125" cy="7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188"/>
          <p:cNvSpPr txBox="1"/>
          <p:nvPr/>
        </p:nvSpPr>
        <p:spPr>
          <a:xfrm>
            <a:off x="3597360" y="3139700"/>
            <a:ext cx="2267499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1200" dirty="0">
                <a:latin typeface="Franklin Gothic" panose="020B0604020202020204" charset="0"/>
              </a:rPr>
              <a:t>Generar citas y bibliografías.</a:t>
            </a:r>
          </a:p>
        </p:txBody>
      </p:sp>
      <p:sp>
        <p:nvSpPr>
          <p:cNvPr id="31" name="Shape 189"/>
          <p:cNvSpPr txBox="1"/>
          <p:nvPr/>
        </p:nvSpPr>
        <p:spPr>
          <a:xfrm>
            <a:off x="5786551" y="3154450"/>
            <a:ext cx="2203222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1200" dirty="0">
                <a:latin typeface="Franklin Gothic" panose="020B0604020202020204" charset="0"/>
              </a:rPr>
              <a:t>Cambiar formatos (estilos bibliográficos).</a:t>
            </a:r>
          </a:p>
        </p:txBody>
      </p:sp>
    </p:spTree>
    <p:extLst>
      <p:ext uri="{BB962C8B-B14F-4D97-AF65-F5344CB8AC3E}">
        <p14:creationId xmlns:p14="http://schemas.microsoft.com/office/powerpoint/2010/main" val="103460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0" y="0"/>
            <a:ext cx="4131556" cy="103632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740621" y="279857"/>
            <a:ext cx="3892339" cy="4992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es-ES" sz="1800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INSTALAR EL CITATION PLUGIN</a:t>
            </a:r>
            <a:endParaRPr lang="es-ES" sz="18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aphicFrame>
        <p:nvGraphicFramePr>
          <p:cNvPr id="15" name="Shape 100"/>
          <p:cNvGraphicFramePr/>
          <p:nvPr>
            <p:extLst>
              <p:ext uri="{D42A27DB-BD31-4B8C-83A1-F6EECF244321}">
                <p14:modId xmlns:p14="http://schemas.microsoft.com/office/powerpoint/2010/main" val="1136964795"/>
              </p:ext>
            </p:extLst>
          </p:nvPr>
        </p:nvGraphicFramePr>
        <p:xfrm>
          <a:off x="4632960" y="1577982"/>
          <a:ext cx="4380411" cy="3209792"/>
        </p:xfrm>
        <a:graphic>
          <a:graphicData uri="http://schemas.openxmlformats.org/drawingml/2006/table">
            <a:tbl>
              <a:tblPr>
                <a:noFill/>
                <a:tableStyleId>{E8580EBE-2972-4503-9495-B69A6A23A774}</a:tableStyleId>
              </a:tblPr>
              <a:tblGrid>
                <a:gridCol w="16981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822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26838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b="1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Cierra </a:t>
                      </a:r>
                      <a:r>
                        <a:rPr lang="es-ES" sz="2000" b="1" dirty="0" err="1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word</a:t>
                      </a:r>
                      <a:endParaRPr lang="es-ES" sz="2000" b="1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A</a:t>
                      </a:r>
                      <a:r>
                        <a:rPr lang="es-ES" sz="1200" b="0" baseline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ntes de nada, asegúrate de que tu procesador de textos (Word, </a:t>
                      </a:r>
                      <a:r>
                        <a:rPr lang="es-ES" sz="1200" b="0" baseline="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LibreOffice</a:t>
                      </a:r>
                      <a:r>
                        <a:rPr lang="es-ES" sz="1200" b="0" baseline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, etc.) está cerrado.</a:t>
                      </a:r>
                      <a:endParaRPr lang="es-ES" sz="1200" b="0" dirty="0" smtClean="0">
                        <a:latin typeface="Cambria" panose="02040503050406030204" pitchFamily="18" charset="0"/>
                        <a:ea typeface="Cambria" panose="02040503050406030204" pitchFamily="18" charset="0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841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b="1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Tools</a:t>
                      </a:r>
                      <a:endParaRPr lang="es-ES" sz="2000" b="1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2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Desde</a:t>
                      </a:r>
                      <a:r>
                        <a:rPr lang="es-ES" sz="1200" b="0" baseline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el Menú clica en Tools. Se abrirán diferentes opciones según los procesadores que tengas instalados (Word, </a:t>
                      </a:r>
                      <a:r>
                        <a:rPr lang="es-ES" sz="1200" b="0" baseline="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LibreOffice</a:t>
                      </a:r>
                      <a:r>
                        <a:rPr lang="es-ES" sz="1200" b="0" baseline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, etc.) </a:t>
                      </a:r>
                      <a:endParaRPr lang="es-ES" sz="1200" b="0" dirty="0" smtClean="0">
                        <a:latin typeface="Cambria" panose="02040503050406030204" pitchFamily="18" charset="0"/>
                        <a:ea typeface="Cambria" panose="02040503050406030204" pitchFamily="18" charset="0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7033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000" b="1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Procesadores</a:t>
                      </a:r>
                      <a:r>
                        <a:rPr lang="es-ES" sz="2000" b="1" baseline="0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 de texto</a:t>
                      </a:r>
                      <a:endParaRPr lang="es-ES" sz="2000" b="1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Compatible con Microsoft Word, OpenOffice y </a:t>
                      </a:r>
                      <a:r>
                        <a:rPr lang="en-US" sz="120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LibraryOffice</a:t>
                      </a:r>
                      <a:r>
                        <a:rPr lang="en-US" sz="120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.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8" name="Shape 185" descr="1.png"/>
          <p:cNvPicPr preferRelativeResize="0"/>
          <p:nvPr/>
        </p:nvPicPr>
        <p:blipFill>
          <a:blip r:embed="rId3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017566" y="168244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243" y="2061720"/>
            <a:ext cx="4243269" cy="2726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67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5349240" y="457199"/>
            <a:ext cx="2795452" cy="184666"/>
          </a:xfrm>
          <a:prstGeom prst="rect">
            <a:avLst/>
          </a:prstGeom>
          <a:solidFill>
            <a:schemeClr val="tx2">
              <a:lumMod val="90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Colección Objetos de Aprendizaje, 2019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184563" y="904612"/>
            <a:ext cx="667096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MATERIALES DE FORMACIÓN PARA ESTUDIANTES DE GRADO </a:t>
            </a:r>
          </a:p>
          <a:p>
            <a:pPr algn="ctr">
              <a:lnSpc>
                <a:spcPct val="150000"/>
              </a:lnSpc>
            </a:pPr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DE LA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s-ES" sz="1200" b="1" dirty="0"/>
          </a:p>
          <a:p>
            <a:pPr algn="ctr"/>
            <a:r>
              <a:rPr lang="es-ES" sz="1200" b="1" dirty="0"/>
              <a:t> </a:t>
            </a:r>
            <a:endParaRPr lang="es-ES" sz="1200" dirty="0"/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2. Comunicación y colaboración: 2.2. Compartir mediante tecnologías digitales:</a:t>
            </a:r>
          </a:p>
          <a:p>
            <a:pPr algn="ctr">
              <a:lnSpc>
                <a:spcPct val="150000"/>
              </a:lnSpc>
            </a:pPr>
            <a:r>
              <a:rPr lang="es-ES" sz="12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s-ES" sz="1200" dirty="0" err="1">
                <a:latin typeface="Arial" panose="020B0604020202020204" pitchFamily="34" charset="0"/>
                <a:cs typeface="Arial" panose="020B0604020202020204" pitchFamily="34" charset="0"/>
              </a:rPr>
              <a:t>Mendeley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200" dirty="0"/>
              <a:t> </a:t>
            </a:r>
          </a:p>
          <a:p>
            <a:pPr algn="ctr"/>
            <a:endParaRPr lang="es-ES" sz="1200" dirty="0"/>
          </a:p>
          <a:p>
            <a:pPr algn="ctr"/>
            <a:r>
              <a:rPr lang="es-ES" sz="1200" dirty="0"/>
              <a:t> </a:t>
            </a:r>
          </a:p>
          <a:p>
            <a:pPr algn="ctr"/>
            <a:r>
              <a:rPr lang="es-ES" sz="1200" b="1" dirty="0">
                <a:latin typeface="Arial" panose="020B0604020202020204" pitchFamily="34" charset="0"/>
                <a:cs typeface="Arial" panose="020B0604020202020204" pitchFamily="34" charset="0"/>
              </a:rPr>
              <a:t>REBIUN Línea 2 (3er. P.E.) Grupo de Competencia Digital</a:t>
            </a:r>
            <a:endParaRPr lang="es-E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694709" y="3005187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 sz="180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422578" y="3667304"/>
            <a:ext cx="329609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defTabSz="914378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Documento bajo licencia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Creative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r>
              <a:rPr lang="es-ES" altLang="es-ES" sz="1200" dirty="0" err="1">
                <a:latin typeface="Arial" panose="020B0604020202020204" pitchFamily="34" charset="0"/>
                <a:ea typeface="Arial" panose="020B0604020202020204" pitchFamily="34" charset="0"/>
              </a:rPr>
              <a:t>Commons</a:t>
            </a:r>
            <a:r>
              <a:rPr lang="es-ES" altLang="es-ES" sz="1200" dirty="0">
                <a:latin typeface="Arial" panose="020B0604020202020204" pitchFamily="34" charset="0"/>
                <a:ea typeface="Arial" panose="020B0604020202020204" pitchFamily="34" charset="0"/>
              </a:rPr>
              <a:t> </a:t>
            </a:r>
            <a:endParaRPr lang="es-ES" altLang="es-ES" sz="1800" dirty="0">
              <a:latin typeface="Arial" panose="020B0604020202020204" pitchFamily="34" charset="0"/>
            </a:endParaRPr>
          </a:p>
        </p:txBody>
      </p:sp>
      <p:pic>
        <p:nvPicPr>
          <p:cNvPr id="13" name="Picture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2601710" y="4071030"/>
            <a:ext cx="3836670" cy="48775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913" y="3542386"/>
            <a:ext cx="969663" cy="341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4514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Shape 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0813" y="0"/>
            <a:ext cx="2174575" cy="217457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Shape 99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00" name="Shape 100"/>
          <p:cNvGraphicFramePr/>
          <p:nvPr>
            <p:extLst>
              <p:ext uri="{D42A27DB-BD31-4B8C-83A1-F6EECF244321}">
                <p14:modId xmlns:p14="http://schemas.microsoft.com/office/powerpoint/2010/main" val="3256122640"/>
              </p:ext>
            </p:extLst>
          </p:nvPr>
        </p:nvGraphicFramePr>
        <p:xfrm>
          <a:off x="155814" y="1180133"/>
          <a:ext cx="2720913" cy="3837492"/>
        </p:xfrm>
        <a:graphic>
          <a:graphicData uri="http://schemas.openxmlformats.org/drawingml/2006/table">
            <a:tbl>
              <a:tblPr>
                <a:noFill/>
                <a:tableStyleId>{E8580EBE-2972-4503-9495-B69A6A23A774}</a:tableStyleId>
              </a:tblPr>
              <a:tblGrid>
                <a:gridCol w="502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8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5309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 b="1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1.</a:t>
                      </a:r>
                      <a:endParaRPr lang="es-ES" sz="2400" b="1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Abre tu procesador de textos:</a:t>
                      </a:r>
                      <a:r>
                        <a:rPr lang="es-ES" sz="1300" b="0" baseline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por ejemplo, </a:t>
                      </a:r>
                      <a:r>
                        <a:rPr lang="es-E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Microsoft Word.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79164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 b="1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2.</a:t>
                      </a:r>
                      <a:endParaRPr lang="es-ES" sz="2400" b="1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Desde la pestaña de </a:t>
                      </a: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Referencias</a:t>
                      </a:r>
                      <a:r>
                        <a:rPr lang="es-E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, haz clic en </a:t>
                      </a:r>
                      <a:r>
                        <a:rPr lang="es-ES" sz="1300" b="1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Insert</a:t>
                      </a: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</a:t>
                      </a:r>
                      <a:r>
                        <a:rPr lang="es-ES" sz="1300" b="1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Citation</a:t>
                      </a: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</a:t>
                      </a:r>
                      <a:r>
                        <a:rPr lang="es-E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y busca el artículo que quieres citar. 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5238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 b="1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3.</a:t>
                      </a:r>
                      <a:endParaRPr lang="es-ES" sz="2400" b="1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Clica en </a:t>
                      </a:r>
                      <a:r>
                        <a:rPr lang="es-ES" sz="1300" b="1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OK</a:t>
                      </a:r>
                      <a:r>
                        <a:rPr lang="es-E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y se creará una cita según el formato que figure en Style, en este caso en formato APA.</a:t>
                      </a:r>
                    </a:p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-ES" sz="1300" b="1" dirty="0">
                        <a:latin typeface="Cambria" panose="02040503050406030204" pitchFamily="18" charset="0"/>
                        <a:ea typeface="Cambria" panose="02040503050406030204" pitchFamily="18" charset="0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Shape 178"/>
          <p:cNvSpPr/>
          <p:nvPr/>
        </p:nvSpPr>
        <p:spPr>
          <a:xfrm>
            <a:off x="0" y="0"/>
            <a:ext cx="4131556" cy="103632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hape 179"/>
          <p:cNvSpPr/>
          <p:nvPr/>
        </p:nvSpPr>
        <p:spPr>
          <a:xfrm>
            <a:off x="740621" y="279857"/>
            <a:ext cx="3892339" cy="4992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es-ES" sz="1800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GENERAR CITAS Y BIBLIOGRAFÍAS</a:t>
            </a:r>
            <a:endParaRPr lang="es-ES" sz="18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9" name="Shape 186" descr="2.png"/>
          <p:cNvPicPr preferRelativeResize="0"/>
          <p:nvPr/>
        </p:nvPicPr>
        <p:blipFill>
          <a:blip r:embed="rId4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258525" y="190771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69" r="20442" b="47105"/>
          <a:stretch/>
        </p:blipFill>
        <p:spPr bwMode="auto">
          <a:xfrm>
            <a:off x="2963813" y="1769759"/>
            <a:ext cx="6010837" cy="30666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5879267" y="557842"/>
            <a:ext cx="1513650" cy="1737573"/>
            <a:chOff x="5879267" y="557842"/>
            <a:chExt cx="1513650" cy="1737573"/>
          </a:xfrm>
        </p:grpSpPr>
        <p:sp>
          <p:nvSpPr>
            <p:cNvPr id="224" name="Shape 224"/>
            <p:cNvSpPr/>
            <p:nvPr/>
          </p:nvSpPr>
          <p:spPr>
            <a:xfrm>
              <a:off x="5879267" y="557842"/>
              <a:ext cx="1513650" cy="1737573"/>
            </a:xfrm>
            <a:prstGeom prst="ellipse">
              <a:avLst/>
            </a:prstGeom>
            <a:solidFill>
              <a:srgbClr val="8C374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endParaRPr>
            </a:p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endParaRPr>
            </a:p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600"/>
            </a:p>
          </p:txBody>
        </p:sp>
        <p:sp>
          <p:nvSpPr>
            <p:cNvPr id="225" name="Shape 225"/>
            <p:cNvSpPr txBox="1"/>
            <p:nvPr/>
          </p:nvSpPr>
          <p:spPr>
            <a:xfrm>
              <a:off x="5976079" y="722698"/>
              <a:ext cx="1320025" cy="134486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s-ES" sz="1600" dirty="0" smtClean="0">
                  <a:solidFill>
                    <a:srgbClr val="FFFFFF"/>
                  </a:solidFill>
                </a:rPr>
                <a:t>También puedes citar más de un trabajo a la vez</a:t>
              </a:r>
              <a:endParaRPr lang="es-ES" sz="1600" dirty="0">
                <a:solidFill>
                  <a:srgbClr val="FFFFFF"/>
                </a:solidFill>
              </a:endParaRPr>
            </a:p>
          </p:txBody>
        </p:sp>
      </p:grpSp>
      <p:sp>
        <p:nvSpPr>
          <p:cNvPr id="220" name="Shape 220"/>
          <p:cNvSpPr/>
          <p:nvPr/>
        </p:nvSpPr>
        <p:spPr>
          <a:xfrm>
            <a:off x="8899" y="0"/>
            <a:ext cx="4869875" cy="995680"/>
          </a:xfrm>
          <a:prstGeom prst="rect">
            <a:avLst/>
          </a:prstGeom>
          <a:solidFill>
            <a:srgbClr val="E88E9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Shape 226"/>
          <p:cNvSpPr txBox="1"/>
          <p:nvPr/>
        </p:nvSpPr>
        <p:spPr>
          <a:xfrm>
            <a:off x="932075" y="1171691"/>
            <a:ext cx="2951100" cy="19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ES" sz="1600" b="1" dirty="0">
                <a:solidFill>
                  <a:srgbClr val="9A8919"/>
                </a:solidFill>
                <a:latin typeface="Cambria"/>
                <a:ea typeface="Cambria"/>
                <a:cs typeface="Cambria"/>
                <a:sym typeface="Cambria"/>
              </a:rPr>
              <a:t>Realiza la primera búsqueda</a:t>
            </a:r>
          </a:p>
        </p:txBody>
      </p:sp>
      <p:sp>
        <p:nvSpPr>
          <p:cNvPr id="227" name="Shape 227"/>
          <p:cNvSpPr txBox="1"/>
          <p:nvPr/>
        </p:nvSpPr>
        <p:spPr>
          <a:xfrm>
            <a:off x="932075" y="1840214"/>
            <a:ext cx="3040200" cy="19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sz="1600" b="1" dirty="0" err="1">
                <a:solidFill>
                  <a:srgbClr val="9A8919"/>
                </a:solidFill>
                <a:latin typeface="Cambria"/>
                <a:ea typeface="Cambria"/>
                <a:cs typeface="Cambria"/>
                <a:sym typeface="Cambria"/>
              </a:rPr>
              <a:t>Clica</a:t>
            </a:r>
            <a:r>
              <a:rPr lang="en-US" sz="1600" b="1" dirty="0">
                <a:solidFill>
                  <a:srgbClr val="9A8919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r>
              <a:rPr lang="en-US" sz="1600" b="1" dirty="0" err="1">
                <a:solidFill>
                  <a:srgbClr val="9A8919"/>
                </a:solidFill>
                <a:latin typeface="Cambria"/>
                <a:ea typeface="Cambria"/>
                <a:cs typeface="Cambria"/>
                <a:sym typeface="Cambria"/>
              </a:rPr>
              <a:t>en</a:t>
            </a:r>
            <a:r>
              <a:rPr lang="en-US" sz="1600" b="1" dirty="0">
                <a:solidFill>
                  <a:srgbClr val="9A8919"/>
                </a:solidFill>
                <a:latin typeface="Cambria"/>
                <a:ea typeface="Cambria"/>
                <a:cs typeface="Cambria"/>
                <a:sym typeface="Cambria"/>
              </a:rPr>
              <a:t> Search for an additional reference </a:t>
            </a:r>
          </a:p>
        </p:txBody>
      </p:sp>
      <p:sp>
        <p:nvSpPr>
          <p:cNvPr id="228" name="Shape 228"/>
          <p:cNvSpPr txBox="1"/>
          <p:nvPr/>
        </p:nvSpPr>
        <p:spPr>
          <a:xfrm>
            <a:off x="1034075" y="2684748"/>
            <a:ext cx="2849100" cy="19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ES" sz="1600" b="1" dirty="0">
                <a:solidFill>
                  <a:srgbClr val="9A8919"/>
                </a:solidFill>
                <a:latin typeface="Cambria"/>
                <a:ea typeface="Cambria"/>
                <a:cs typeface="Cambria"/>
                <a:sym typeface="Cambria"/>
              </a:rPr>
              <a:t>Vuelve a buscar las referencias de tu interés</a:t>
            </a:r>
            <a:r>
              <a:rPr lang="es-ES" sz="1600" b="1" dirty="0" smtClean="0">
                <a:solidFill>
                  <a:srgbClr val="9A8919"/>
                </a:solidFill>
                <a:latin typeface="Cambria"/>
                <a:ea typeface="Cambria"/>
                <a:cs typeface="Cambria"/>
                <a:sym typeface="Cambria"/>
              </a:rPr>
              <a:t>.</a:t>
            </a:r>
            <a:endParaRPr lang="es-ES" sz="1600" b="1" dirty="0">
              <a:solidFill>
                <a:srgbClr val="9A8919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29" name="Shape 229"/>
          <p:cNvSpPr txBox="1"/>
          <p:nvPr/>
        </p:nvSpPr>
        <p:spPr>
          <a:xfrm>
            <a:off x="409674" y="-27376"/>
            <a:ext cx="4345205" cy="843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es-ES" sz="2400" b="1" dirty="0">
                <a:latin typeface="Franklin Gothic"/>
                <a:ea typeface="Franklin Gothic"/>
                <a:cs typeface="Franklin Gothic"/>
                <a:sym typeface="Franklin Gothic"/>
              </a:rPr>
              <a:t>CITAR MÁS DE UN TRABAJO A LA VEZ</a:t>
            </a:r>
          </a:p>
        </p:txBody>
      </p:sp>
      <p:pic>
        <p:nvPicPr>
          <p:cNvPr id="11" name="Shape 185" descr="1.png"/>
          <p:cNvPicPr preferRelativeResize="0"/>
          <p:nvPr/>
        </p:nvPicPr>
        <p:blipFill>
          <a:blip r:embed="rId3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38179" y="1171691"/>
            <a:ext cx="522401" cy="555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86" descr="2.png"/>
          <p:cNvPicPr preferRelativeResize="0"/>
          <p:nvPr/>
        </p:nvPicPr>
        <p:blipFill>
          <a:blip r:embed="rId4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38179" y="1903212"/>
            <a:ext cx="522401" cy="525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Shape 187" descr="3.png"/>
          <p:cNvPicPr preferRelativeResize="0"/>
          <p:nvPr/>
        </p:nvPicPr>
        <p:blipFill>
          <a:blip r:embed="rId5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511674" y="2715099"/>
            <a:ext cx="493896" cy="5236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987" y="2008590"/>
            <a:ext cx="4958043" cy="2835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Shape 186" descr="2.png"/>
          <p:cNvPicPr preferRelativeResize="0"/>
          <p:nvPr/>
        </p:nvPicPr>
        <p:blipFill>
          <a:blip r:embed="rId4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153598" y="122241"/>
            <a:ext cx="716125" cy="72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/>
        </p:nvSpPr>
        <p:spPr>
          <a:xfrm>
            <a:off x="8900" y="0"/>
            <a:ext cx="40908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Shape 161"/>
          <p:cNvSpPr txBox="1"/>
          <p:nvPr/>
        </p:nvSpPr>
        <p:spPr>
          <a:xfrm>
            <a:off x="669958" y="80250"/>
            <a:ext cx="3342000" cy="42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es-ES" sz="2400" b="1" dirty="0" smtClean="0">
                <a:latin typeface="Franklin Gothic"/>
                <a:ea typeface="Franklin Gothic"/>
                <a:cs typeface="Franklin Gothic"/>
                <a:sym typeface="Franklin Gothic"/>
              </a:rPr>
              <a:t>INSERTAR LA BIBLIOGRAFÍA</a:t>
            </a:r>
            <a:endParaRPr lang="es-ES" sz="2400" b="1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167" name="Shape 167"/>
          <p:cNvSpPr/>
          <p:nvPr/>
        </p:nvSpPr>
        <p:spPr>
          <a:xfrm>
            <a:off x="0" y="2555631"/>
            <a:ext cx="4099700" cy="2314952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b="1" dirty="0">
                <a:solidFill>
                  <a:srgbClr val="FFFFFF"/>
                </a:solidFill>
              </a:rPr>
              <a:t>Cuando hayas terminado tu trabajo, </a:t>
            </a:r>
            <a:r>
              <a:rPr lang="es-ES" b="1" dirty="0" err="1">
                <a:solidFill>
                  <a:srgbClr val="FFFFFF"/>
                </a:solidFill>
              </a:rPr>
              <a:t>Mendeley</a:t>
            </a:r>
            <a:r>
              <a:rPr lang="es-ES" b="1" dirty="0">
                <a:solidFill>
                  <a:srgbClr val="FFFFFF"/>
                </a:solidFill>
              </a:rPr>
              <a:t> te ayuda a crear una Bibliografía simplemente clicando en </a:t>
            </a:r>
            <a:r>
              <a:rPr lang="es-ES" b="1" dirty="0" err="1">
                <a:solidFill>
                  <a:srgbClr val="FFFFFF"/>
                </a:solidFill>
              </a:rPr>
              <a:t>Insert</a:t>
            </a:r>
            <a:r>
              <a:rPr lang="es-ES" b="1" dirty="0">
                <a:solidFill>
                  <a:srgbClr val="FFFFFF"/>
                </a:solidFill>
              </a:rPr>
              <a:t> </a:t>
            </a:r>
            <a:r>
              <a:rPr lang="es-ES" b="1" dirty="0" err="1">
                <a:solidFill>
                  <a:srgbClr val="FFFFFF"/>
                </a:solidFill>
              </a:rPr>
              <a:t>Bibliography</a:t>
            </a:r>
            <a:r>
              <a:rPr lang="es-ES" b="1" dirty="0">
                <a:solidFill>
                  <a:srgbClr val="FFFFFF"/>
                </a:solidFill>
              </a:rPr>
              <a:t>.</a:t>
            </a:r>
          </a:p>
        </p:txBody>
      </p:sp>
      <p:sp>
        <p:nvSpPr>
          <p:cNvPr id="18" name="Shape 134"/>
          <p:cNvSpPr/>
          <p:nvPr/>
        </p:nvSpPr>
        <p:spPr>
          <a:xfrm>
            <a:off x="0" y="4155212"/>
            <a:ext cx="8567385" cy="715371"/>
          </a:xfrm>
          <a:prstGeom prst="rect">
            <a:avLst/>
          </a:prstGeom>
          <a:solidFill>
            <a:srgbClr val="E2DC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9700" y="1124376"/>
            <a:ext cx="4815678" cy="3746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Shape 186" descr="2.png"/>
          <p:cNvPicPr preferRelativeResize="0"/>
          <p:nvPr/>
        </p:nvPicPr>
        <p:blipFill>
          <a:blip r:embed="rId4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153598" y="122241"/>
            <a:ext cx="716125" cy="722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292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Shape 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60813" y="0"/>
            <a:ext cx="2174575" cy="217457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Shape 99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aphicFrame>
        <p:nvGraphicFramePr>
          <p:cNvPr id="100" name="Shape 100"/>
          <p:cNvGraphicFramePr/>
          <p:nvPr>
            <p:extLst>
              <p:ext uri="{D42A27DB-BD31-4B8C-83A1-F6EECF244321}">
                <p14:modId xmlns:p14="http://schemas.microsoft.com/office/powerpoint/2010/main" val="551604129"/>
              </p:ext>
            </p:extLst>
          </p:nvPr>
        </p:nvGraphicFramePr>
        <p:xfrm>
          <a:off x="155814" y="1617785"/>
          <a:ext cx="2720913" cy="3142577"/>
        </p:xfrm>
        <a:graphic>
          <a:graphicData uri="http://schemas.openxmlformats.org/drawingml/2006/table">
            <a:tbl>
              <a:tblPr>
                <a:noFill/>
                <a:tableStyleId>{E8580EBE-2972-4503-9495-B69A6A23A774}</a:tableStyleId>
              </a:tblPr>
              <a:tblGrid>
                <a:gridCol w="5025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18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0499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 b="1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1.</a:t>
                      </a:r>
                      <a:endParaRPr lang="es-ES" sz="2400" b="1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9536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Style</a:t>
                      </a:r>
                    </a:p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9536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Selecciona alguno de los estilos.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47526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 b="1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2.</a:t>
                      </a:r>
                      <a:endParaRPr lang="es-ES" sz="2400" b="1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9536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More </a:t>
                      </a:r>
                      <a:r>
                        <a:rPr lang="es-ES" sz="1300" b="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Styles</a:t>
                      </a:r>
                      <a:r>
                        <a:rPr lang="es-E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</a:t>
                      </a:r>
                    </a:p>
                    <a:p>
                      <a:pPr marL="285750" lvl="0" indent="-285750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D95362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s-ES" sz="1300" b="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Get</a:t>
                      </a:r>
                      <a:r>
                        <a:rPr lang="es-E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More </a:t>
                      </a:r>
                      <a:r>
                        <a:rPr lang="es-ES" sz="1300" b="0" dirty="0" err="1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Styles</a:t>
                      </a:r>
                      <a:r>
                        <a:rPr lang="es-E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.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14552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2400" b="1" dirty="0" smtClean="0">
                          <a:solidFill>
                            <a:srgbClr val="FFFFFF"/>
                          </a:solidFill>
                          <a:latin typeface="Franklin Gothic" panose="020B0604020202020204" charset="0"/>
                          <a:ea typeface="Cambria" panose="02040503050406030204" pitchFamily="18" charset="0"/>
                        </a:rPr>
                        <a:t>3.</a:t>
                      </a:r>
                      <a:endParaRPr lang="es-ES" sz="2400" b="1" dirty="0">
                        <a:solidFill>
                          <a:srgbClr val="FFFFFF"/>
                        </a:solidFill>
                        <a:latin typeface="Franklin Gothic" panose="020B0604020202020204" charset="0"/>
                        <a:ea typeface="Cambria" panose="02040503050406030204" pitchFamily="18" charset="0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9A891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300" b="0" dirty="0" smtClean="0"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Una vez que cambies de estilo se cambiará de forma automática no sólo las citas sino también toda la bibliografía final.</a:t>
                      </a: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Shape 178"/>
          <p:cNvSpPr/>
          <p:nvPr/>
        </p:nvSpPr>
        <p:spPr>
          <a:xfrm>
            <a:off x="0" y="0"/>
            <a:ext cx="4131556" cy="103632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" name="Shape 179"/>
          <p:cNvSpPr/>
          <p:nvPr/>
        </p:nvSpPr>
        <p:spPr>
          <a:xfrm>
            <a:off x="740621" y="279857"/>
            <a:ext cx="3892339" cy="4992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es-ES" sz="1800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CAMBIAR FORMATOS</a:t>
            </a:r>
            <a:endParaRPr lang="es-ES" sz="18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1" name="Shape 187" descr="3.png"/>
          <p:cNvPicPr preferRelativeResize="0"/>
          <p:nvPr/>
        </p:nvPicPr>
        <p:blipFill>
          <a:blip r:embed="rId4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258525" y="190771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86" t="2574" r="50289" b="57536"/>
          <a:stretch/>
        </p:blipFill>
        <p:spPr bwMode="auto">
          <a:xfrm>
            <a:off x="3701562" y="1316177"/>
            <a:ext cx="5118502" cy="36297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2352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/>
          <p:nvPr/>
        </p:nvSpPr>
        <p:spPr>
          <a:xfrm>
            <a:off x="1359150" y="1106525"/>
            <a:ext cx="6425700" cy="7569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Shape 258"/>
          <p:cNvSpPr/>
          <p:nvPr/>
        </p:nvSpPr>
        <p:spPr>
          <a:xfrm>
            <a:off x="1359150" y="1863425"/>
            <a:ext cx="6425700" cy="20232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Shape 259"/>
          <p:cNvSpPr txBox="1"/>
          <p:nvPr/>
        </p:nvSpPr>
        <p:spPr>
          <a:xfrm>
            <a:off x="2780625" y="1168175"/>
            <a:ext cx="4242300" cy="57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3000" b="1" dirty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PARA SABER MÁS...</a:t>
            </a:r>
            <a:endParaRPr sz="30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260" name="Shape 260"/>
          <p:cNvSpPr txBox="1"/>
          <p:nvPr/>
        </p:nvSpPr>
        <p:spPr>
          <a:xfrm>
            <a:off x="1506150" y="2006375"/>
            <a:ext cx="6131700" cy="17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" sz="1800" dirty="0">
                <a:latin typeface="Cambria"/>
                <a:ea typeface="Cambria"/>
                <a:cs typeface="Cambria"/>
                <a:sym typeface="Cambria"/>
              </a:rPr>
              <a:t>Echa un vistazo </a:t>
            </a:r>
            <a:r>
              <a:rPr lang="es" sz="1800" dirty="0" smtClean="0">
                <a:latin typeface="Cambria"/>
                <a:ea typeface="Cambria"/>
                <a:cs typeface="Cambria"/>
                <a:sym typeface="Cambria"/>
              </a:rPr>
              <a:t>a:</a:t>
            </a:r>
            <a:r>
              <a:rPr lang="es-ES" sz="1800" dirty="0">
                <a:latin typeface="Cambria"/>
                <a:ea typeface="Cambria"/>
                <a:cs typeface="Cambria"/>
                <a:sym typeface="Cambria"/>
              </a:rPr>
              <a:t>	</a:t>
            </a:r>
            <a:endParaRPr lang="es-ES" sz="1800" b="1" dirty="0">
              <a:solidFill>
                <a:srgbClr val="9A891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es-ES" sz="1800" b="1" dirty="0" smtClean="0">
                <a:solidFill>
                  <a:srgbClr val="9A891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  <a:sym typeface="Cambria"/>
                <a:hlinkClick r:id="rId3"/>
              </a:rPr>
              <a:t>Sistemas de cita</a:t>
            </a:r>
            <a:r>
              <a:rPr lang="es" sz="1800" b="1" dirty="0" smtClean="0">
                <a:solidFill>
                  <a:srgbClr val="9A891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  <a:sym typeface="Cambria"/>
              </a:rPr>
              <a:t/>
            </a:r>
            <a:br>
              <a:rPr lang="es" sz="1800" b="1" dirty="0" smtClean="0">
                <a:solidFill>
                  <a:srgbClr val="9A8919"/>
                </a:solidFill>
                <a:latin typeface="Cambria" panose="02040503050406030204" pitchFamily="18" charset="0"/>
                <a:ea typeface="Cambria" panose="02040503050406030204" pitchFamily="18" charset="0"/>
                <a:cs typeface="Cambria"/>
                <a:sym typeface="Cambria"/>
              </a:rPr>
            </a:br>
            <a:r>
              <a:rPr lang="es-ES" sz="1800" b="1" u="sng" dirty="0" smtClean="0">
                <a:solidFill>
                  <a:srgbClr val="9A8919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4"/>
              </a:rPr>
              <a:t>Guía </a:t>
            </a:r>
            <a:r>
              <a:rPr lang="es-ES" sz="1800" b="1" u="sng" dirty="0" err="1" smtClean="0">
                <a:solidFill>
                  <a:srgbClr val="9A8919"/>
                </a:solidFill>
                <a:latin typeface="Cambria" panose="02040503050406030204" pitchFamily="18" charset="0"/>
                <a:ea typeface="Cambria" panose="02040503050406030204" pitchFamily="18" charset="0"/>
                <a:hlinkClick r:id="rId4"/>
              </a:rPr>
              <a:t>Refworks</a:t>
            </a:r>
            <a:endParaRPr lang="es-ES" sz="1800" b="1" u="sng" dirty="0" smtClean="0">
              <a:solidFill>
                <a:srgbClr val="9A8919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 algn="ctr"/>
            <a:r>
              <a:rPr lang="es-ES" sz="1800" b="1" dirty="0">
                <a:latin typeface="Cambria"/>
                <a:ea typeface="Cambria"/>
                <a:cs typeface="Cambria"/>
                <a:sym typeface="Cambria"/>
                <a:hlinkClick r:id="rId5"/>
              </a:rPr>
              <a:t>Uso ético de la </a:t>
            </a:r>
            <a:r>
              <a:rPr lang="es-ES" sz="1800" b="1" dirty="0" smtClean="0">
                <a:latin typeface="Cambria"/>
                <a:ea typeface="Cambria"/>
                <a:cs typeface="Cambria"/>
                <a:sym typeface="Cambria"/>
                <a:hlinkClick r:id="rId5"/>
              </a:rPr>
              <a:t>información y citas bibliográficas</a:t>
            </a:r>
            <a:endParaRPr sz="1800" b="1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1800" b="1" dirty="0">
                <a:solidFill>
                  <a:srgbClr val="FFFF00"/>
                </a:solidFill>
                <a:highlight>
                  <a:srgbClr val="B7B7B7"/>
                </a:highlight>
                <a:latin typeface="Franklin Gothic"/>
                <a:ea typeface="Franklin Gothic"/>
                <a:cs typeface="Franklin Gothic"/>
                <a:sym typeface="Franklin Gothic"/>
              </a:rPr>
              <a:t>[a personalizar por cada institución]</a:t>
            </a:r>
            <a:endParaRPr b="1" dirty="0">
              <a:solidFill>
                <a:srgbClr val="FFFF00"/>
              </a:solidFill>
              <a:highlight>
                <a:srgbClr val="B7B7B7"/>
              </a:highlight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dirty="0">
                <a:latin typeface="Cambria"/>
                <a:ea typeface="Cambria"/>
                <a:cs typeface="Cambria"/>
                <a:sym typeface="Cambria"/>
              </a:rPr>
              <a:t/>
            </a:r>
            <a:br>
              <a:rPr lang="es" sz="1800" dirty="0">
                <a:latin typeface="Cambria"/>
                <a:ea typeface="Cambria"/>
                <a:cs typeface="Cambria"/>
                <a:sym typeface="Cambria"/>
              </a:rPr>
            </a:br>
            <a:endParaRPr sz="1800" dirty="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Shape 265"/>
          <p:cNvSpPr/>
          <p:nvPr/>
        </p:nvSpPr>
        <p:spPr>
          <a:xfrm>
            <a:off x="2958875" y="0"/>
            <a:ext cx="6185100" cy="51435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66" name="Shape 2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3817" y="3163850"/>
            <a:ext cx="2841158" cy="49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/>
          <p:nvPr/>
        </p:nvSpPr>
        <p:spPr>
          <a:xfrm>
            <a:off x="-8925" y="0"/>
            <a:ext cx="2932200" cy="51435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Shape 55"/>
          <p:cNvSpPr/>
          <p:nvPr/>
        </p:nvSpPr>
        <p:spPr>
          <a:xfrm>
            <a:off x="2923300" y="1069475"/>
            <a:ext cx="2996854" cy="595202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Shape 56"/>
          <p:cNvSpPr/>
          <p:nvPr/>
        </p:nvSpPr>
        <p:spPr>
          <a:xfrm>
            <a:off x="175275" y="1069475"/>
            <a:ext cx="2748000" cy="1880400"/>
          </a:xfrm>
          <a:prstGeom prst="rect">
            <a:avLst/>
          </a:prstGeom>
          <a:solidFill>
            <a:srgbClr val="8C374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A13442"/>
              </a:solidFill>
            </a:endParaRPr>
          </a:p>
        </p:txBody>
      </p:sp>
      <p:sp>
        <p:nvSpPr>
          <p:cNvPr id="57" name="Shape 57"/>
          <p:cNvSpPr txBox="1"/>
          <p:nvPr/>
        </p:nvSpPr>
        <p:spPr>
          <a:xfrm>
            <a:off x="2985624" y="992375"/>
            <a:ext cx="4625667" cy="103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ES" sz="3000" b="1" dirty="0" smtClean="0">
                <a:solidFill>
                  <a:srgbClr val="A1344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MENDELEY</a:t>
            </a:r>
            <a:endParaRPr lang="es-ES" sz="3000" b="1" dirty="0">
              <a:solidFill>
                <a:srgbClr val="A1344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58" name="Shape 58"/>
          <p:cNvSpPr txBox="1"/>
          <p:nvPr/>
        </p:nvSpPr>
        <p:spPr>
          <a:xfrm>
            <a:off x="152625" y="1069475"/>
            <a:ext cx="2793300" cy="12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s-ES" sz="1800" dirty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Comunicación y </a:t>
            </a:r>
            <a:r>
              <a:rPr lang="es-ES" sz="18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colaboración.</a:t>
            </a:r>
          </a:p>
          <a:p>
            <a:pPr lvl="0">
              <a:buClr>
                <a:schemeClr val="dk1"/>
              </a:buClr>
              <a:buSzPts val="1100"/>
            </a:pPr>
            <a:r>
              <a:rPr lang="es-ES" sz="1800" dirty="0" smtClean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Compartir </a:t>
            </a:r>
            <a:r>
              <a:rPr lang="es-ES" sz="1800" dirty="0">
                <a:solidFill>
                  <a:srgbClr val="F2F2F2"/>
                </a:solidFill>
                <a:latin typeface="Cambria"/>
                <a:ea typeface="Cambria"/>
                <a:cs typeface="Cambria"/>
                <a:sym typeface="Cambria"/>
              </a:rPr>
              <a:t>mediante tecnologías digitales</a:t>
            </a:r>
            <a:endParaRPr sz="18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rgbClr val="F2F2F2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59" name="Shape 59"/>
          <p:cNvSpPr txBox="1"/>
          <p:nvPr/>
        </p:nvSpPr>
        <p:spPr>
          <a:xfrm>
            <a:off x="3154950" y="2682600"/>
            <a:ext cx="2268900" cy="40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59450" y="4253850"/>
            <a:ext cx="3090575" cy="54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/>
        </p:nvSpPr>
        <p:spPr>
          <a:xfrm>
            <a:off x="0" y="0"/>
            <a:ext cx="4019400" cy="10161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Shape 66"/>
          <p:cNvSpPr txBox="1"/>
          <p:nvPr/>
        </p:nvSpPr>
        <p:spPr>
          <a:xfrm>
            <a:off x="873500" y="387250"/>
            <a:ext cx="31548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s" sz="2900" b="1" dirty="0">
                <a:solidFill>
                  <a:schemeClr val="tx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OBJETIVOS</a:t>
            </a:r>
            <a:endParaRPr sz="2900" b="1" dirty="0">
              <a:solidFill>
                <a:schemeClr val="tx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67" name="Shape 67"/>
          <p:cNvSpPr txBox="1"/>
          <p:nvPr/>
        </p:nvSpPr>
        <p:spPr>
          <a:xfrm>
            <a:off x="873500" y="1381400"/>
            <a:ext cx="5810700" cy="50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" sz="2000" dirty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Al finalizar esta actividad tienes </a:t>
            </a:r>
            <a:r>
              <a:rPr lang="es" sz="2000" dirty="0" smtClean="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que ser capaz de:</a:t>
            </a:r>
            <a:endParaRPr sz="2000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68" name="Shape 68"/>
          <p:cNvSpPr txBox="1"/>
          <p:nvPr/>
        </p:nvSpPr>
        <p:spPr>
          <a:xfrm>
            <a:off x="3304348" y="2199331"/>
            <a:ext cx="5611500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s-ES" sz="1800" dirty="0">
                <a:latin typeface="Cambria" panose="02040503050406030204" pitchFamily="18" charset="0"/>
                <a:ea typeface="Cambria" panose="02040503050406030204" pitchFamily="18" charset="0"/>
              </a:rPr>
              <a:t>Crear una </a:t>
            </a:r>
            <a:r>
              <a:rPr lang="es-ES" sz="1800" b="1" dirty="0">
                <a:latin typeface="Cambria" panose="02040503050406030204" pitchFamily="18" charset="0"/>
                <a:ea typeface="Cambria" panose="02040503050406030204" pitchFamily="18" charset="0"/>
              </a:rPr>
              <a:t>cuenta </a:t>
            </a:r>
            <a:r>
              <a:rPr lang="es-ES" sz="1800" dirty="0">
                <a:latin typeface="Cambria" panose="02040503050406030204" pitchFamily="18" charset="0"/>
                <a:ea typeface="Cambria" panose="02040503050406030204" pitchFamily="18" charset="0"/>
              </a:rPr>
              <a:t>en </a:t>
            </a:r>
            <a:r>
              <a:rPr lang="es-ES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Mendeley</a:t>
            </a:r>
          </a:p>
          <a:p>
            <a:endParaRPr lang="es-ES" sz="1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s-ES" sz="1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Añadir e </a:t>
            </a:r>
            <a:r>
              <a:rPr lang="es-ES" sz="1800" b="1" dirty="0">
                <a:latin typeface="Cambria" panose="02040503050406030204" pitchFamily="18" charset="0"/>
                <a:ea typeface="Cambria" panose="02040503050406030204" pitchFamily="18" charset="0"/>
              </a:rPr>
              <a:t>importar </a:t>
            </a:r>
            <a:r>
              <a:rPr lang="es-ES" sz="1800" dirty="0">
                <a:latin typeface="Cambria" panose="02040503050406030204" pitchFamily="18" charset="0"/>
                <a:ea typeface="Cambria" panose="02040503050406030204" pitchFamily="18" charset="0"/>
              </a:rPr>
              <a:t>tus </a:t>
            </a:r>
            <a:r>
              <a:rPr lang="es-ES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documentos</a:t>
            </a:r>
          </a:p>
          <a:p>
            <a:endParaRPr lang="es-ES" sz="18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s-ES" sz="1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Organizar </a:t>
            </a:r>
            <a:r>
              <a:rPr lang="es-ES" sz="1800" b="1" dirty="0">
                <a:latin typeface="Cambria" panose="02040503050406030204" pitchFamily="18" charset="0"/>
                <a:ea typeface="Cambria" panose="02040503050406030204" pitchFamily="18" charset="0"/>
              </a:rPr>
              <a:t>tu base de </a:t>
            </a:r>
            <a:r>
              <a:rPr lang="es-ES" sz="1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datos</a:t>
            </a:r>
            <a:r>
              <a:rPr lang="es-ES" sz="18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s-ES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en Mendeley</a:t>
            </a:r>
          </a:p>
          <a:p>
            <a:endParaRPr lang="es-E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es-ES" sz="1800" b="1" dirty="0">
                <a:latin typeface="Cambria" panose="02040503050406030204" pitchFamily="18" charset="0"/>
                <a:ea typeface="Cambria" panose="02040503050406030204" pitchFamily="18" charset="0"/>
              </a:rPr>
              <a:t>Insertar citas y </a:t>
            </a:r>
            <a:r>
              <a:rPr lang="es-ES" sz="1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bibliografías </a:t>
            </a:r>
            <a:r>
              <a:rPr lang="es-ES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automáticamente</a:t>
            </a:r>
            <a:endParaRPr lang="es-E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lvl="0"/>
            <a:endParaRPr lang="es-ES" sz="1800" dirty="0" smtClean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026" name="Picture 2" descr="https://lh6.googleusercontent.com/vzRGL8RrbLf6f0NK_RlScxtqXcnIzd7buNjiKlBmH0cIPj211ZiUTBvFHgsj8BOADULngNJ31Q7mNFt_P_JPDyPBqpUNHMc9trgz9RiXH0uRES0m_XLgsM89eEmQ48XBAWyqLrmVxZ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31461"/>
            <a:ext cx="3124200" cy="1943101"/>
          </a:xfrm>
          <a:prstGeom prst="rect">
            <a:avLst/>
          </a:prstGeom>
          <a:noFill/>
          <a:ln>
            <a:solidFill>
              <a:srgbClr val="65C1B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Resultado de imagen de mendele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4259" y="234075"/>
            <a:ext cx="1661589" cy="132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/>
        </p:nvSpPr>
        <p:spPr>
          <a:xfrm>
            <a:off x="0" y="764675"/>
            <a:ext cx="3761100" cy="4992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314656"/>
              </a:solidFill>
            </a:endParaRPr>
          </a:p>
        </p:txBody>
      </p:sp>
      <p:sp>
        <p:nvSpPr>
          <p:cNvPr id="76" name="Shape 76"/>
          <p:cNvSpPr txBox="1"/>
          <p:nvPr/>
        </p:nvSpPr>
        <p:spPr>
          <a:xfrm>
            <a:off x="1644750" y="844875"/>
            <a:ext cx="2121000" cy="32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SUMARIO</a:t>
            </a:r>
            <a:endParaRPr sz="1800" b="1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5" name="Rectángulo 4"/>
          <p:cNvSpPr/>
          <p:nvPr/>
        </p:nvSpPr>
        <p:spPr>
          <a:xfrm>
            <a:off x="1078523" y="1263875"/>
            <a:ext cx="7291754" cy="3413633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Shape 68"/>
          <p:cNvSpPr txBox="1"/>
          <p:nvPr/>
        </p:nvSpPr>
        <p:spPr>
          <a:xfrm>
            <a:off x="1644750" y="1353175"/>
            <a:ext cx="6362112" cy="247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Clr>
                <a:srgbClr val="E2DC55"/>
              </a:buClr>
            </a:pPr>
            <a:r>
              <a:rPr lang="es-ES" sz="1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Añadir</a:t>
            </a:r>
            <a:r>
              <a:rPr lang="es-ES" sz="1800" b="1" dirty="0">
                <a:latin typeface="Cambria" panose="02040503050406030204" pitchFamily="18" charset="0"/>
                <a:ea typeface="Cambria" panose="02040503050406030204" pitchFamily="18" charset="0"/>
              </a:rPr>
              <a:t>/ importar tus documentos </a:t>
            </a:r>
            <a:endParaRPr lang="es-ES" sz="18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Clr>
                <a:srgbClr val="E2DC55"/>
              </a:buClr>
              <a:buFont typeface="Symbol" panose="05050102010706020507" pitchFamily="18" charset="2"/>
              <a:buChar char=""/>
            </a:pPr>
            <a:r>
              <a:rPr lang="es-E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Arrastrar </a:t>
            </a:r>
            <a:r>
              <a:rPr lang="es-ES" sz="1600" dirty="0">
                <a:latin typeface="Cambria" panose="02040503050406030204" pitchFamily="18" charset="0"/>
                <a:ea typeface="Cambria" panose="02040503050406030204" pitchFamily="18" charset="0"/>
              </a:rPr>
              <a:t>y soltar archivos </a:t>
            </a:r>
            <a:endParaRPr lang="es-ES" sz="1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Clr>
                <a:srgbClr val="E2DC55"/>
              </a:buClr>
              <a:buFont typeface="Symbol" panose="05050102010706020507" pitchFamily="18" charset="2"/>
              <a:buChar char=""/>
            </a:pPr>
            <a:r>
              <a:rPr lang="es-E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Importar </a:t>
            </a:r>
            <a:r>
              <a:rPr lang="es-ES" sz="1600" dirty="0">
                <a:latin typeface="Cambria" panose="02040503050406030204" pitchFamily="18" charset="0"/>
                <a:ea typeface="Cambria" panose="02040503050406030204" pitchFamily="18" charset="0"/>
              </a:rPr>
              <a:t>su base de datos bibliográfica desde otra aplicación. </a:t>
            </a:r>
            <a:endParaRPr lang="es-ES" sz="1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Clr>
                <a:srgbClr val="E2DC55"/>
              </a:buClr>
              <a:buFont typeface="Symbol" panose="05050102010706020507" pitchFamily="18" charset="2"/>
              <a:buChar char=""/>
            </a:pPr>
            <a:r>
              <a:rPr lang="es-E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Utilizar </a:t>
            </a:r>
            <a:r>
              <a:rPr lang="es-ES" sz="1600" dirty="0">
                <a:latin typeface="Cambria" panose="02040503050406030204" pitchFamily="18" charset="0"/>
                <a:ea typeface="Cambria" panose="02040503050406030204" pitchFamily="18" charset="0"/>
              </a:rPr>
              <a:t>el Importador Web (Web </a:t>
            </a:r>
            <a:r>
              <a:rPr lang="es-E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Importer</a:t>
            </a:r>
            <a:r>
              <a:rPr lang="es-ES" sz="1600" dirty="0">
                <a:latin typeface="Cambria" panose="02040503050406030204" pitchFamily="18" charset="0"/>
                <a:ea typeface="Cambria" panose="02040503050406030204" pitchFamily="18" charset="0"/>
              </a:rPr>
              <a:t>) </a:t>
            </a:r>
            <a:endParaRPr lang="es-ES" sz="1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Clr>
                <a:srgbClr val="E2DC55"/>
              </a:buClr>
            </a:pPr>
            <a:r>
              <a:rPr lang="es-ES" sz="1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Organizar </a:t>
            </a:r>
            <a:r>
              <a:rPr lang="es-ES" sz="1800" b="1" dirty="0">
                <a:latin typeface="Cambria" panose="02040503050406030204" pitchFamily="18" charset="0"/>
                <a:ea typeface="Cambria" panose="02040503050406030204" pitchFamily="18" charset="0"/>
              </a:rPr>
              <a:t>tu base de datos </a:t>
            </a:r>
            <a:r>
              <a:rPr lang="es-ES" sz="1800" dirty="0" smtClean="0"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s-ES" sz="1800" dirty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lvl="2" indent="-285750">
              <a:buClr>
                <a:srgbClr val="E2DC55"/>
              </a:buClr>
              <a:buFont typeface="Symbol" panose="05050102010706020507" pitchFamily="18" charset="2"/>
              <a:buChar char=""/>
            </a:pPr>
            <a:r>
              <a:rPr lang="es-ES" sz="1600" dirty="0">
                <a:latin typeface="Cambria" panose="02040503050406030204" pitchFamily="18" charset="0"/>
                <a:ea typeface="Cambria" panose="02040503050406030204" pitchFamily="18" charset="0"/>
              </a:rPr>
              <a:t>Ordenar, leer, subrayar y anotar </a:t>
            </a:r>
            <a:r>
              <a:rPr lang="es-E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PDFs</a:t>
            </a:r>
            <a:r>
              <a:rPr lang="es-ES" sz="16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</a:p>
          <a:p>
            <a:pPr marL="285750" lvl="2" indent="-285750">
              <a:buClr>
                <a:srgbClr val="E2DC55"/>
              </a:buClr>
              <a:buFont typeface="Symbol" panose="05050102010706020507" pitchFamily="18" charset="2"/>
              <a:buChar char=""/>
            </a:pPr>
            <a:r>
              <a:rPr lang="es-ES" sz="1600" dirty="0">
                <a:latin typeface="Cambria" panose="02040503050406030204" pitchFamily="18" charset="0"/>
                <a:ea typeface="Cambria" panose="02040503050406030204" pitchFamily="18" charset="0"/>
              </a:rPr>
              <a:t>Crear documentos favoritos y almacenarlos en carpetas. </a:t>
            </a:r>
            <a:endParaRPr lang="es-ES" sz="1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lvl="2" indent="-285750">
              <a:buClr>
                <a:srgbClr val="E2DC55"/>
              </a:buClr>
              <a:buFont typeface="Symbol" panose="05050102010706020507" pitchFamily="18" charset="2"/>
              <a:buChar char=""/>
            </a:pPr>
            <a:r>
              <a:rPr lang="es-E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Buscar </a:t>
            </a:r>
            <a:r>
              <a:rPr lang="es-ES" sz="1600" dirty="0">
                <a:latin typeface="Cambria" panose="02040503050406030204" pitchFamily="18" charset="0"/>
                <a:ea typeface="Cambria" panose="02040503050406030204" pitchFamily="18" charset="0"/>
              </a:rPr>
              <a:t>documentos por palabras clave </a:t>
            </a:r>
            <a:endParaRPr lang="es-ES" sz="1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Clr>
                <a:srgbClr val="E2DC55"/>
              </a:buClr>
            </a:pPr>
            <a:r>
              <a:rPr lang="es-ES" sz="18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Insertar </a:t>
            </a:r>
            <a:r>
              <a:rPr lang="es-ES" sz="1800" b="1" dirty="0">
                <a:latin typeface="Cambria" panose="02040503050406030204" pitchFamily="18" charset="0"/>
                <a:ea typeface="Cambria" panose="02040503050406030204" pitchFamily="18" charset="0"/>
              </a:rPr>
              <a:t>citas y bibliografías</a:t>
            </a:r>
            <a:r>
              <a:rPr lang="es-ES" sz="1800" dirty="0"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endParaRPr lang="es-ES" sz="18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Clr>
                <a:srgbClr val="E2DC55"/>
              </a:buClr>
              <a:buFont typeface="Symbol" panose="05050102010706020507" pitchFamily="18" charset="2"/>
              <a:buChar char=""/>
            </a:pPr>
            <a:r>
              <a:rPr lang="es-E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Instalar </a:t>
            </a:r>
            <a:r>
              <a:rPr lang="es-ES" sz="1600" dirty="0">
                <a:latin typeface="Cambria" panose="02040503050406030204" pitchFamily="18" charset="0"/>
                <a:ea typeface="Cambria" panose="02040503050406030204" pitchFamily="18" charset="0"/>
              </a:rPr>
              <a:t>el </a:t>
            </a:r>
            <a:r>
              <a:rPr lang="es-ES" sz="1600" dirty="0" err="1">
                <a:latin typeface="Cambria" panose="02040503050406030204" pitchFamily="18" charset="0"/>
                <a:ea typeface="Cambria" panose="02040503050406030204" pitchFamily="18" charset="0"/>
              </a:rPr>
              <a:t>plug</a:t>
            </a:r>
            <a:r>
              <a:rPr lang="es-ES" sz="1600" dirty="0">
                <a:latin typeface="Cambria" panose="02040503050406030204" pitchFamily="18" charset="0"/>
                <a:ea typeface="Cambria" panose="02040503050406030204" pitchFamily="18" charset="0"/>
              </a:rPr>
              <a:t>-in </a:t>
            </a:r>
            <a:endParaRPr lang="es-ES" sz="1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Clr>
                <a:srgbClr val="E2DC55"/>
              </a:buClr>
              <a:buFont typeface="Symbol" panose="05050102010706020507" pitchFamily="18" charset="2"/>
              <a:buChar char=""/>
            </a:pPr>
            <a:r>
              <a:rPr lang="es-E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Generar </a:t>
            </a:r>
            <a:r>
              <a:rPr lang="es-ES" sz="1600" dirty="0">
                <a:latin typeface="Cambria" panose="02040503050406030204" pitchFamily="18" charset="0"/>
                <a:ea typeface="Cambria" panose="02040503050406030204" pitchFamily="18" charset="0"/>
              </a:rPr>
              <a:t>citas y bibliografías. </a:t>
            </a:r>
            <a:endParaRPr lang="es-ES" sz="1600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Clr>
                <a:srgbClr val="E2DC55"/>
              </a:buClr>
              <a:buFont typeface="Symbol" panose="05050102010706020507" pitchFamily="18" charset="2"/>
              <a:buChar char=""/>
            </a:pPr>
            <a:r>
              <a:rPr lang="es-ES" sz="1600" dirty="0" smtClean="0">
                <a:latin typeface="Cambria" panose="02040503050406030204" pitchFamily="18" charset="0"/>
                <a:ea typeface="Cambria" panose="02040503050406030204" pitchFamily="18" charset="0"/>
              </a:rPr>
              <a:t>Cambiar </a:t>
            </a:r>
            <a:r>
              <a:rPr lang="es-ES" sz="1600" dirty="0">
                <a:latin typeface="Cambria" panose="02040503050406030204" pitchFamily="18" charset="0"/>
                <a:ea typeface="Cambria" panose="02040503050406030204" pitchFamily="18" charset="0"/>
              </a:rPr>
              <a:t>formatos (elegir estilos bibliográficos). </a:t>
            </a:r>
            <a:endParaRPr lang="es-ES" sz="1600" dirty="0" smtClean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8899" y="0"/>
            <a:ext cx="4668609" cy="946075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Shape 84"/>
          <p:cNvSpPr txBox="1"/>
          <p:nvPr/>
        </p:nvSpPr>
        <p:spPr>
          <a:xfrm>
            <a:off x="-1" y="0"/>
            <a:ext cx="4627143" cy="890769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es-ES" sz="2900" b="1" dirty="0" smtClean="0">
                <a:solidFill>
                  <a:schemeClr val="tx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MENDELEY:</a:t>
            </a:r>
          </a:p>
          <a:p>
            <a:pPr lvl="0" algn="r"/>
            <a:r>
              <a:rPr lang="es-ES" sz="2900" b="1" dirty="0" smtClean="0">
                <a:solidFill>
                  <a:schemeClr val="tx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GESTOR BIBLIOGRÁFICO</a:t>
            </a:r>
            <a:endParaRPr lang="es-ES" sz="2900" b="1" dirty="0">
              <a:solidFill>
                <a:schemeClr val="tx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5" name="Shape 85"/>
          <p:cNvSpPr txBox="1"/>
          <p:nvPr/>
        </p:nvSpPr>
        <p:spPr>
          <a:xfrm>
            <a:off x="377278" y="1628875"/>
            <a:ext cx="4647542" cy="1047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85750" lvl="0" indent="-285750">
              <a:buClr>
                <a:srgbClr val="9A8919"/>
              </a:buClr>
              <a:buFont typeface="Arial" panose="020B0604020202020204" pitchFamily="34" charset="0"/>
              <a:buChar char="•"/>
            </a:pPr>
            <a:r>
              <a:rPr lang="es-ES" sz="1700" dirty="0">
                <a:latin typeface="Cambria"/>
                <a:ea typeface="Cambria"/>
                <a:cs typeface="Cambria"/>
                <a:sym typeface="Cambria"/>
              </a:rPr>
              <a:t>Mendeley es una aplicación web y de escritorio, propietaria y </a:t>
            </a:r>
            <a:r>
              <a:rPr lang="es-ES" sz="1700" dirty="0" smtClean="0">
                <a:latin typeface="Cambria"/>
                <a:ea typeface="Cambria"/>
                <a:cs typeface="Cambria"/>
                <a:sym typeface="Cambria"/>
              </a:rPr>
              <a:t>gratuita.</a:t>
            </a:r>
          </a:p>
          <a:p>
            <a:pPr marL="285750" lvl="0" indent="-285750">
              <a:buClr>
                <a:srgbClr val="9A8919"/>
              </a:buClr>
              <a:buFont typeface="Arial" panose="020B0604020202020204" pitchFamily="34" charset="0"/>
              <a:buChar char="•"/>
            </a:pPr>
            <a:r>
              <a:rPr lang="es-ES" sz="1700" dirty="0" smtClean="0">
                <a:latin typeface="Cambria"/>
                <a:ea typeface="Cambria"/>
                <a:cs typeface="Cambria"/>
                <a:sym typeface="Cambria"/>
              </a:rPr>
              <a:t>Permite </a:t>
            </a:r>
            <a:r>
              <a:rPr lang="es-ES" sz="1700" dirty="0">
                <a:latin typeface="Cambria"/>
                <a:ea typeface="Cambria"/>
                <a:cs typeface="Cambria"/>
                <a:sym typeface="Cambria"/>
              </a:rPr>
              <a:t>gestionar y compartir documentos de investigación, encontrar nuevos datos y la colaboración en </a:t>
            </a:r>
            <a:r>
              <a:rPr lang="es-ES" sz="1700" dirty="0" smtClean="0">
                <a:latin typeface="Cambria"/>
                <a:ea typeface="Cambria"/>
                <a:cs typeface="Cambria"/>
                <a:sym typeface="Cambria"/>
              </a:rPr>
              <a:t>línea.</a:t>
            </a:r>
            <a:endParaRPr lang="es-ES" sz="1700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86" name="Shape 86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Shape 87"/>
          <p:cNvSpPr/>
          <p:nvPr/>
        </p:nvSpPr>
        <p:spPr>
          <a:xfrm>
            <a:off x="8900" y="4088075"/>
            <a:ext cx="9135100" cy="873300"/>
          </a:xfrm>
          <a:prstGeom prst="rect">
            <a:avLst/>
          </a:prstGeom>
          <a:solidFill>
            <a:srgbClr val="E2DC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8" name="Shape 88"/>
          <p:cNvSpPr txBox="1"/>
          <p:nvPr/>
        </p:nvSpPr>
        <p:spPr>
          <a:xfrm>
            <a:off x="206125" y="4037275"/>
            <a:ext cx="8553600" cy="8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buClr>
                <a:schemeClr val="dk1"/>
              </a:buClr>
              <a:buSzPts val="1100"/>
            </a:pPr>
            <a:r>
              <a:rPr lang="es-ES" sz="1800" dirty="0" smtClean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Según </a:t>
            </a:r>
            <a:r>
              <a:rPr lang="es-ES" sz="1800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el estudio </a:t>
            </a:r>
            <a:r>
              <a:rPr lang="es-ES" sz="1800" dirty="0" smtClean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de la </a:t>
            </a:r>
            <a:r>
              <a:rPr lang="es-ES" sz="1800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Universidad de </a:t>
            </a:r>
            <a:r>
              <a:rPr lang="es-ES" sz="1800" dirty="0" smtClean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Utrecht </a:t>
            </a:r>
            <a:r>
              <a:rPr lang="es-ES" sz="1800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“</a:t>
            </a:r>
            <a:r>
              <a:rPr lang="es-ES" sz="1800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Most popular </a:t>
            </a:r>
            <a:r>
              <a:rPr lang="es-ES" sz="1800" dirty="0" err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tools</a:t>
            </a:r>
            <a:r>
              <a:rPr lang="es-ES" sz="1800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 </a:t>
            </a:r>
            <a:r>
              <a:rPr lang="es-ES" sz="1800" dirty="0" err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for</a:t>
            </a:r>
            <a:r>
              <a:rPr lang="es-ES" sz="1800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 single </a:t>
            </a:r>
            <a:r>
              <a:rPr lang="es-ES" sz="1800" dirty="0" err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research</a:t>
            </a:r>
            <a:r>
              <a:rPr lang="es-ES" sz="1800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 </a:t>
            </a:r>
            <a:r>
              <a:rPr lang="es-ES" sz="1800" dirty="0" err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  <a:hlinkClick r:id="rId3"/>
              </a:rPr>
              <a:t>activities</a:t>
            </a:r>
            <a:r>
              <a:rPr lang="es-ES" sz="1800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“, Mendeley </a:t>
            </a:r>
            <a:r>
              <a:rPr lang="es-ES" sz="1800" dirty="0" smtClean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es el </a:t>
            </a:r>
            <a:r>
              <a:rPr lang="es-ES" sz="1800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gestor de referencias más conocido y usado para gestionar las referencias bibliográficas, crear citas y mantener </a:t>
            </a:r>
            <a:r>
              <a:rPr lang="es-ES" sz="1800" dirty="0" smtClean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bibliografías</a:t>
            </a:r>
            <a:endParaRPr dirty="0"/>
          </a:p>
        </p:txBody>
      </p:sp>
      <p:sp>
        <p:nvSpPr>
          <p:cNvPr id="89" name="Shape 89"/>
          <p:cNvSpPr txBox="1"/>
          <p:nvPr/>
        </p:nvSpPr>
        <p:spPr>
          <a:xfrm>
            <a:off x="5931650" y="1469125"/>
            <a:ext cx="2351700" cy="12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 l’hora de cercar informació, disposes de diferents </a:t>
            </a:r>
            <a:r>
              <a:rPr lang="es" sz="1800" b="1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recursos d’informació</a:t>
            </a:r>
            <a:r>
              <a:rPr lang="es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 </a:t>
            </a:r>
            <a:endParaRPr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93" name="Shape 93"/>
          <p:cNvSpPr txBox="1"/>
          <p:nvPr/>
        </p:nvSpPr>
        <p:spPr>
          <a:xfrm>
            <a:off x="6550342" y="895454"/>
            <a:ext cx="2437048" cy="15870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1600" dirty="0" smtClean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Mendeley </a:t>
            </a:r>
            <a:r>
              <a:rPr lang="es-ES" sz="1600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lidera el ranking de gestores bibliográficos, en términos de popularidad entre alumnos y académicos. </a:t>
            </a:r>
            <a:endParaRPr sz="1600" b="1" dirty="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050" name="Picture 2" descr="Imagen relacionad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3552" y="128953"/>
            <a:ext cx="6947895" cy="3647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6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/>
        </p:nvSpPr>
        <p:spPr>
          <a:xfrm>
            <a:off x="8899" y="0"/>
            <a:ext cx="4668609" cy="946075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Shape 84"/>
          <p:cNvSpPr txBox="1"/>
          <p:nvPr/>
        </p:nvSpPr>
        <p:spPr>
          <a:xfrm>
            <a:off x="-1" y="0"/>
            <a:ext cx="4627143" cy="890769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/>
            <a:r>
              <a:rPr lang="es-ES" sz="2900" b="1" dirty="0" smtClean="0">
                <a:solidFill>
                  <a:schemeClr val="tx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MENDELEY:</a:t>
            </a:r>
          </a:p>
          <a:p>
            <a:pPr lvl="0" algn="r"/>
            <a:r>
              <a:rPr lang="es-ES" sz="2900" b="1" dirty="0" smtClean="0">
                <a:solidFill>
                  <a:schemeClr val="tx1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GESTOR BIBLIOGRÁFICO</a:t>
            </a:r>
            <a:endParaRPr lang="es-ES" sz="2900" b="1" dirty="0">
              <a:solidFill>
                <a:schemeClr val="tx1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sp>
        <p:nvSpPr>
          <p:cNvPr id="86" name="Shape 86"/>
          <p:cNvSpPr txBox="1"/>
          <p:nvPr/>
        </p:nvSpPr>
        <p:spPr>
          <a:xfrm>
            <a:off x="2245900" y="5017625"/>
            <a:ext cx="7485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Shape 87"/>
          <p:cNvSpPr/>
          <p:nvPr/>
        </p:nvSpPr>
        <p:spPr>
          <a:xfrm>
            <a:off x="8900" y="4088075"/>
            <a:ext cx="9135100" cy="873300"/>
          </a:xfrm>
          <a:prstGeom prst="rect">
            <a:avLst/>
          </a:prstGeom>
          <a:solidFill>
            <a:srgbClr val="E2DC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F2F2F2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grpSp>
        <p:nvGrpSpPr>
          <p:cNvPr id="2" name="Grupo 1"/>
          <p:cNvGrpSpPr/>
          <p:nvPr/>
        </p:nvGrpSpPr>
        <p:grpSpPr>
          <a:xfrm>
            <a:off x="1124678" y="1197053"/>
            <a:ext cx="2437049" cy="2515080"/>
            <a:chOff x="5931649" y="1074970"/>
            <a:chExt cx="2437049" cy="2515080"/>
          </a:xfrm>
        </p:grpSpPr>
        <p:sp>
          <p:nvSpPr>
            <p:cNvPr id="92" name="Shape 92"/>
            <p:cNvSpPr/>
            <p:nvPr/>
          </p:nvSpPr>
          <p:spPr>
            <a:xfrm>
              <a:off x="5931649" y="1074970"/>
              <a:ext cx="2351701" cy="2515080"/>
            </a:xfrm>
            <a:prstGeom prst="ellipse">
              <a:avLst/>
            </a:prstGeom>
            <a:solidFill>
              <a:srgbClr val="A134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endParaRPr>
            </a:p>
          </p:txBody>
        </p:sp>
        <p:sp>
          <p:nvSpPr>
            <p:cNvPr id="93" name="Shape 93"/>
            <p:cNvSpPr txBox="1"/>
            <p:nvPr/>
          </p:nvSpPr>
          <p:spPr>
            <a:xfrm>
              <a:off x="5931650" y="1587116"/>
              <a:ext cx="2437048" cy="158708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lvl="0" algn="ctr"/>
              <a:r>
                <a:rPr lang="es-ES" sz="1600" dirty="0" smtClean="0">
                  <a:solidFill>
                    <a:srgbClr val="F2F2F2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Mendeley </a:t>
              </a:r>
              <a:r>
                <a:rPr lang="es-ES" sz="1600" dirty="0">
                  <a:solidFill>
                    <a:srgbClr val="F2F2F2"/>
                  </a:solidFill>
                  <a:latin typeface="Franklin Gothic"/>
                  <a:ea typeface="Franklin Gothic"/>
                  <a:cs typeface="Franklin Gothic"/>
                  <a:sym typeface="Franklin Gothic"/>
                </a:rPr>
                <a:t>lidera el ranking de gestores bibliográficos, en términos de popularidad entre alumnos y académicos. </a:t>
              </a:r>
              <a:endParaRPr sz="1600" b="1" dirty="0">
                <a:solidFill>
                  <a:srgbClr val="F2F2F2"/>
                </a:solidFill>
                <a:latin typeface="Franklin Gothic"/>
                <a:ea typeface="Franklin Gothic"/>
                <a:cs typeface="Franklin Gothic"/>
                <a:sym typeface="Franklin Gothic"/>
              </a:endParaRPr>
            </a:p>
          </p:txBody>
        </p:sp>
      </p:grpSp>
      <p:sp>
        <p:nvSpPr>
          <p:cNvPr id="14" name="Shape 121"/>
          <p:cNvSpPr/>
          <p:nvPr/>
        </p:nvSpPr>
        <p:spPr>
          <a:xfrm>
            <a:off x="4947139" y="1137138"/>
            <a:ext cx="3730249" cy="266513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9A8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sz="1800" dirty="0" smtClean="0">
                <a:latin typeface="Cambria"/>
                <a:ea typeface="Cambria"/>
                <a:cs typeface="Cambria"/>
                <a:sym typeface="Cambria"/>
              </a:rPr>
              <a:t>Con Mendeley puedes crear </a:t>
            </a:r>
            <a:r>
              <a:rPr lang="es-ES" sz="1800" dirty="0">
                <a:latin typeface="Cambria"/>
                <a:ea typeface="Cambria"/>
                <a:cs typeface="Cambria"/>
                <a:sym typeface="Cambria"/>
              </a:rPr>
              <a:t>tu propia base de datos bibliográfica, citar y referenciar en tus trabajos, leer archivos PDF asociados a las referencias desde cualquier dispositivo, colaborar con otros en línea y descubrir nuevos documentos</a:t>
            </a:r>
            <a:endParaRPr lang="es-ES"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/>
        </p:nvSpPr>
        <p:spPr>
          <a:xfrm>
            <a:off x="8900" y="0"/>
            <a:ext cx="4019400" cy="1016100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Shape 119"/>
          <p:cNvSpPr/>
          <p:nvPr/>
        </p:nvSpPr>
        <p:spPr>
          <a:xfrm>
            <a:off x="1256700" y="62375"/>
            <a:ext cx="6554889" cy="8556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Shape 120"/>
          <p:cNvSpPr txBox="1"/>
          <p:nvPr/>
        </p:nvSpPr>
        <p:spPr>
          <a:xfrm>
            <a:off x="1328400" y="160702"/>
            <a:ext cx="6488476" cy="7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s-ES" sz="2800" b="1" dirty="0" smtClean="0">
                <a:latin typeface="Franklin Gothic" panose="020B0604020202020204" charset="0"/>
                <a:cs typeface="Arial" panose="020B0604020202020204" pitchFamily="34" charset="0"/>
              </a:rPr>
              <a:t>AÑADIR / IMPORTAR TUS DOCUMENTOS</a:t>
            </a:r>
            <a:endParaRPr lang="es-ES" sz="2800" b="1" dirty="0">
              <a:latin typeface="Franklin Gothic" panose="020B0604020202020204" charset="0"/>
              <a:cs typeface="Arial" panose="020B0604020202020204" pitchFamily="34" charset="0"/>
            </a:endParaRPr>
          </a:p>
        </p:txBody>
      </p:sp>
      <p:sp>
        <p:nvSpPr>
          <p:cNvPr id="126" name="Shape 126"/>
          <p:cNvSpPr txBox="1"/>
          <p:nvPr/>
        </p:nvSpPr>
        <p:spPr>
          <a:xfrm>
            <a:off x="3636770" y="4404225"/>
            <a:ext cx="5275800" cy="61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25" name="Shape 121"/>
          <p:cNvSpPr/>
          <p:nvPr/>
        </p:nvSpPr>
        <p:spPr>
          <a:xfrm>
            <a:off x="5252720" y="4057600"/>
            <a:ext cx="3548630" cy="730800"/>
          </a:xfrm>
          <a:prstGeom prst="rect">
            <a:avLst/>
          </a:prstGeom>
          <a:solidFill>
            <a:srgbClr val="F2F2F2"/>
          </a:solidFill>
          <a:ln w="38100" cap="flat" cmpd="sng">
            <a:solidFill>
              <a:srgbClr val="9A891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s-ES" sz="1800" dirty="0" smtClean="0">
                <a:latin typeface="Franklin Gothic"/>
                <a:ea typeface="Franklin Gothic"/>
                <a:cs typeface="Franklin Gothic"/>
                <a:sym typeface="Franklin Gothic"/>
              </a:rPr>
              <a:t>Puedes añadir documentos de cualquiera de estas formas</a:t>
            </a:r>
            <a:endParaRPr lang="es-ES" sz="1800" dirty="0"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26" name="Shape 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311420">
            <a:off x="8427696" y="3655670"/>
            <a:ext cx="478455" cy="925838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Shape 175"/>
          <p:cNvSpPr/>
          <p:nvPr/>
        </p:nvSpPr>
        <p:spPr>
          <a:xfrm>
            <a:off x="1174985" y="233050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Shape 176"/>
          <p:cNvSpPr/>
          <p:nvPr/>
        </p:nvSpPr>
        <p:spPr>
          <a:xfrm>
            <a:off x="3338260" y="231825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Shape 177"/>
          <p:cNvSpPr/>
          <p:nvPr/>
        </p:nvSpPr>
        <p:spPr>
          <a:xfrm>
            <a:off x="5521759" y="2318250"/>
            <a:ext cx="2526600" cy="1647900"/>
          </a:xfrm>
          <a:prstGeom prst="chevron">
            <a:avLst>
              <a:gd name="adj" fmla="val 29203"/>
            </a:avLst>
          </a:prstGeom>
          <a:solidFill>
            <a:srgbClr val="F0E8A7"/>
          </a:solidFill>
          <a:ln w="9525" cap="flat" cmpd="sng">
            <a:solidFill>
              <a:srgbClr val="FFDA9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Shape 184"/>
          <p:cNvSpPr txBox="1"/>
          <p:nvPr/>
        </p:nvSpPr>
        <p:spPr>
          <a:xfrm>
            <a:off x="1576035" y="3139700"/>
            <a:ext cx="1782600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1200" dirty="0" smtClean="0">
                <a:latin typeface="Franklin Gothic" panose="020B0604020202020204" charset="0"/>
              </a:rPr>
              <a:t>Arrastrar y soltar archivos</a:t>
            </a:r>
            <a:endParaRPr lang="es-ES" sz="1200" dirty="0">
              <a:latin typeface="Franklin Gothic" panose="020B0604020202020204" charset="0"/>
            </a:endParaRPr>
          </a:p>
        </p:txBody>
      </p:sp>
      <p:pic>
        <p:nvPicPr>
          <p:cNvPr id="27" name="Shape 185" descr="1.png"/>
          <p:cNvPicPr preferRelativeResize="0"/>
          <p:nvPr/>
        </p:nvPicPr>
        <p:blipFill>
          <a:blip r:embed="rId4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109275" y="2417275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Shape 186" descr="2.png"/>
          <p:cNvPicPr preferRelativeResize="0"/>
          <p:nvPr/>
        </p:nvPicPr>
        <p:blipFill>
          <a:blip r:embed="rId5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31748" y="2417287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Shape 187" descr="3.png"/>
          <p:cNvPicPr preferRelativeResize="0"/>
          <p:nvPr/>
        </p:nvPicPr>
        <p:blipFill>
          <a:blip r:embed="rId6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6530100" y="2417275"/>
            <a:ext cx="716125" cy="722425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Shape 188"/>
          <p:cNvSpPr txBox="1"/>
          <p:nvPr/>
        </p:nvSpPr>
        <p:spPr>
          <a:xfrm>
            <a:off x="3597360" y="3139700"/>
            <a:ext cx="2267499" cy="7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1200" dirty="0" smtClean="0">
                <a:latin typeface="Franklin Gothic" panose="020B0604020202020204" charset="0"/>
              </a:rPr>
              <a:t>Importar su base de datos bibliográfica desde otra aplicación.</a:t>
            </a:r>
            <a:endParaRPr lang="es-ES" sz="1200" dirty="0">
              <a:latin typeface="Franklin Gothic" panose="020B0604020202020204" charset="0"/>
            </a:endParaRPr>
          </a:p>
        </p:txBody>
      </p:sp>
      <p:sp>
        <p:nvSpPr>
          <p:cNvPr id="31" name="Shape 189"/>
          <p:cNvSpPr txBox="1"/>
          <p:nvPr/>
        </p:nvSpPr>
        <p:spPr>
          <a:xfrm>
            <a:off x="5786551" y="3154450"/>
            <a:ext cx="2203222" cy="8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s-ES" sz="1200" dirty="0" smtClean="0">
                <a:latin typeface="Franklin Gothic" panose="020B0604020202020204" charset="0"/>
              </a:rPr>
              <a:t>Utilizar el Importador Web (Web </a:t>
            </a:r>
            <a:r>
              <a:rPr lang="es-ES" sz="1200" dirty="0" err="1" smtClean="0">
                <a:latin typeface="Franklin Gothic" panose="020B0604020202020204" charset="0"/>
              </a:rPr>
              <a:t>Importer</a:t>
            </a:r>
            <a:r>
              <a:rPr lang="es-ES" sz="1200" dirty="0" smtClean="0">
                <a:latin typeface="Franklin Gothic" panose="020B0604020202020204" charset="0"/>
              </a:rPr>
              <a:t>) para importar desde cualquier lugar</a:t>
            </a:r>
            <a:endParaRPr sz="1200" dirty="0">
              <a:latin typeface="Franklin Gothic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887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/>
        </p:nvSpPr>
        <p:spPr>
          <a:xfrm>
            <a:off x="8900" y="-1"/>
            <a:ext cx="4222848" cy="1058916"/>
          </a:xfrm>
          <a:prstGeom prst="rect">
            <a:avLst/>
          </a:prstGeom>
          <a:solidFill>
            <a:srgbClr val="FF8E9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Shape 179"/>
          <p:cNvSpPr/>
          <p:nvPr/>
        </p:nvSpPr>
        <p:spPr>
          <a:xfrm>
            <a:off x="740622" y="279857"/>
            <a:ext cx="3849188" cy="499200"/>
          </a:xfrm>
          <a:prstGeom prst="rect">
            <a:avLst/>
          </a:prstGeom>
          <a:solidFill>
            <a:srgbClr val="D9536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r"/>
            <a:r>
              <a:rPr lang="es-ES" sz="1800" b="1" dirty="0" smtClean="0">
                <a:solidFill>
                  <a:srgbClr val="FFFFFF"/>
                </a:solidFill>
                <a:latin typeface="Franklin Gothic"/>
                <a:ea typeface="Franklin Gothic"/>
                <a:cs typeface="Franklin Gothic"/>
                <a:sym typeface="Franklin Gothic"/>
              </a:rPr>
              <a:t>ARRASTRAR Y SOLTAR ARCHIVOS</a:t>
            </a:r>
            <a:endParaRPr lang="es-ES" sz="1800" b="1" dirty="0">
              <a:solidFill>
                <a:srgbClr val="FFFFFF"/>
              </a:solidFill>
              <a:latin typeface="Franklin Gothic"/>
              <a:ea typeface="Franklin Gothic"/>
              <a:cs typeface="Franklin Gothic"/>
              <a:sym typeface="Franklin Gothic"/>
            </a:endParaRPr>
          </a:p>
        </p:txBody>
      </p:sp>
      <p:pic>
        <p:nvPicPr>
          <p:cNvPr id="185" name="Shape 185" descr="1.png"/>
          <p:cNvPicPr preferRelativeResize="0"/>
          <p:nvPr/>
        </p:nvPicPr>
        <p:blipFill>
          <a:blip r:embed="rId3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2109275" y="2417275"/>
            <a:ext cx="716125" cy="722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Shape 186" descr="2.png"/>
          <p:cNvPicPr preferRelativeResize="0"/>
          <p:nvPr/>
        </p:nvPicPr>
        <p:blipFill>
          <a:blip r:embed="rId4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4231748" y="2417287"/>
            <a:ext cx="716125" cy="7224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7" name="Shape 204"/>
          <p:cNvGraphicFramePr/>
          <p:nvPr>
            <p:extLst>
              <p:ext uri="{D42A27DB-BD31-4B8C-83A1-F6EECF244321}">
                <p14:modId xmlns:p14="http://schemas.microsoft.com/office/powerpoint/2010/main" val="2428573764"/>
              </p:ext>
            </p:extLst>
          </p:nvPr>
        </p:nvGraphicFramePr>
        <p:xfrm>
          <a:off x="471945" y="1338773"/>
          <a:ext cx="8235730" cy="3311185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1820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536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0217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b="1" dirty="0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Arrastrar y soltar </a:t>
                      </a:r>
                      <a:endParaRPr sz="1800" b="1" dirty="0">
                        <a:solidFill>
                          <a:srgbClr val="9A8919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Arrastrar y soltar archivos en tu escritorio de </a:t>
                      </a:r>
                      <a:r>
                        <a:rPr lang="es-ES" sz="1400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Mendeley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. Es la forma más rápida de añadir archivos. Puedes incluso arrastrar y soltar 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una carpeta entera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y </a:t>
                      </a:r>
                      <a:r>
                        <a:rPr lang="es-ES" sz="1400" b="0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Mendeley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extraerá los metadatos de cada uno de los artículos que componen la carpeta.</a:t>
                      </a:r>
                      <a:endParaRPr sz="14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4786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b="1" dirty="0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All </a:t>
                      </a:r>
                      <a:r>
                        <a:rPr lang="es-ES" sz="1800" b="1" dirty="0" err="1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Documents</a:t>
                      </a:r>
                      <a:endParaRPr sz="1800" b="1" dirty="0">
                        <a:solidFill>
                          <a:srgbClr val="9A8919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Los archivos que has añadido pueden verse en la carpeta 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All </a:t>
                      </a:r>
                      <a:r>
                        <a:rPr lang="es-ES" sz="1400" b="1" dirty="0" err="1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Documents</a:t>
                      </a:r>
                      <a:endParaRPr sz="1400" b="1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058">
                <a:tc>
                  <a:txBody>
                    <a:bodyPr/>
                    <a:lstStyle/>
                    <a:p>
                      <a:pPr marL="0" lv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800" b="1" dirty="0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Add Files</a:t>
                      </a:r>
                      <a:r>
                        <a:rPr lang="es-ES" sz="1800" b="1" baseline="0" dirty="0" smtClean="0">
                          <a:solidFill>
                            <a:srgbClr val="9A8919"/>
                          </a:solidFill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 /Folder</a:t>
                      </a:r>
                      <a:endParaRPr sz="1800" b="1" dirty="0">
                        <a:solidFill>
                          <a:srgbClr val="9A8919"/>
                        </a:solidFill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Además puedes añadir documentos yendo a 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File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y seleccionando </a:t>
                      </a:r>
                      <a:r>
                        <a:rPr lang="es-ES" sz="1400" b="1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Add files o Add Folder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. Desde aquí también</a:t>
                      </a:r>
                      <a:r>
                        <a:rPr lang="es-ES" sz="1400" b="0" baseline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 </a:t>
                      </a:r>
                      <a:r>
                        <a:rPr lang="es-ES" sz="1400" b="0" dirty="0" smtClean="0">
                          <a:solidFill>
                            <a:schemeClr val="tx1"/>
                          </a:solidFill>
                          <a:latin typeface="Cambria" panose="02040503050406030204" pitchFamily="18" charset="0"/>
                          <a:ea typeface="Cambria" panose="02040503050406030204" pitchFamily="18" charset="0"/>
                          <a:cs typeface="Franklin Gothic"/>
                          <a:sym typeface="Franklin Gothic"/>
                        </a:rPr>
                        <a:t>puedes añadir un archivo manualmente</a:t>
                      </a:r>
                      <a:endParaRPr sz="1400" b="0" dirty="0">
                        <a:solidFill>
                          <a:schemeClr val="tx1"/>
                        </a:solidFill>
                        <a:latin typeface="Cambria" panose="02040503050406030204" pitchFamily="18" charset="0"/>
                        <a:ea typeface="Cambria" panose="02040503050406030204" pitchFamily="18" charset="0"/>
                        <a:cs typeface="Franklin Gothic"/>
                        <a:sym typeface="Franklin Gothic"/>
                      </a:endParaRPr>
                    </a:p>
                  </a:txBody>
                  <a:tcPr marL="91425" marR="91425" marT="91425" marB="91425" anchor="ctr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0815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kumimoji="0" lang="es-ES" sz="1800" b="1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rgbClr val="9A8919"/>
                          </a:solidFill>
                          <a:effectLst/>
                          <a:uLnTx/>
                          <a:uFillTx/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Literature </a:t>
                      </a:r>
                      <a:r>
                        <a:rPr kumimoji="0" lang="es-ES" sz="1800" b="1" i="0" u="none" strike="noStrike" kern="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9A8919"/>
                          </a:solidFill>
                          <a:effectLst/>
                          <a:uLnTx/>
                          <a:uFillTx/>
                          <a:latin typeface="Franklin Gothic"/>
                          <a:ea typeface="Franklin Gothic"/>
                          <a:cs typeface="Franklin Gothic"/>
                          <a:sym typeface="Franklin Gothic"/>
                        </a:rPr>
                        <a:t>Search</a:t>
                      </a:r>
                      <a:endParaRPr kumimoji="0" lang="es-ES" sz="1800" b="1" i="0" u="none" strike="noStrike" kern="0" cap="none" spc="0" normalizeH="0" baseline="0" noProof="0" dirty="0" smtClean="0">
                        <a:ln>
                          <a:noFill/>
                        </a:ln>
                        <a:solidFill>
                          <a:srgbClr val="9A8919"/>
                        </a:solidFill>
                        <a:effectLst/>
                        <a:uLnTx/>
                        <a:uFillTx/>
                        <a:latin typeface="Franklin Gothic"/>
                        <a:ea typeface="Franklin Gothic"/>
                        <a:cs typeface="Franklin Gothic"/>
                        <a:sym typeface="Franklin Gothic"/>
                      </a:endParaRPr>
                    </a:p>
                    <a:p>
                      <a:pPr marL="0" lvl="0" indent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s" sz="1100" b="1" dirty="0" smtClean="0">
                        <a:latin typeface="Cambria" panose="02040503050406030204" pitchFamily="18" charset="0"/>
                        <a:ea typeface="Cambria" panose="02040503050406030204" pitchFamily="18" charset="0"/>
                        <a:cs typeface="Cambria"/>
                        <a:sym typeface="Cambria"/>
                      </a:endParaRPr>
                    </a:p>
                  </a:txBody>
                  <a:tcPr marL="91425" marR="91425" marT="91425" marB="91425" anchor="ctr">
                    <a:lnL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0E8A7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s-ES" b="0" dirty="0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La herramienta de búsqueda de </a:t>
                      </a:r>
                      <a:r>
                        <a:rPr lang="es-ES" b="0" dirty="0" err="1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Mendeley</a:t>
                      </a:r>
                      <a:r>
                        <a:rPr lang="es-ES" b="0" dirty="0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(</a:t>
                      </a:r>
                      <a:r>
                        <a:rPr lang="es-ES" b="1" dirty="0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Literature</a:t>
                      </a:r>
                      <a:r>
                        <a:rPr lang="es-ES" b="0" dirty="0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</a:t>
                      </a:r>
                      <a:r>
                        <a:rPr lang="es-ES" b="1" dirty="0" err="1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Search</a:t>
                      </a:r>
                      <a:r>
                        <a:rPr lang="es-ES" b="0" dirty="0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), permite encontrar nuevos trabajos o investigaciones.</a:t>
                      </a:r>
                      <a:r>
                        <a:rPr lang="es-ES" b="0" baseline="0" dirty="0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Realiza la búsqueda que te interesa </a:t>
                      </a:r>
                      <a:r>
                        <a:rPr lang="es-ES" b="0" baseline="0" dirty="0" err="1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y</a:t>
                      </a:r>
                      <a:r>
                        <a:rPr lang="es-ES" b="0" dirty="0" err="1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clica</a:t>
                      </a:r>
                      <a:r>
                        <a:rPr lang="es-ES" b="0" dirty="0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en </a:t>
                      </a:r>
                      <a:r>
                        <a:rPr lang="es-ES" b="0" dirty="0" err="1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Save</a:t>
                      </a:r>
                      <a:r>
                        <a:rPr lang="es-ES" b="0" dirty="0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Reference o</a:t>
                      </a:r>
                      <a:r>
                        <a:rPr lang="es-ES" b="0" baseline="0" dirty="0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</a:t>
                      </a:r>
                      <a:r>
                        <a:rPr lang="es-ES" b="0" dirty="0" err="1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Save</a:t>
                      </a:r>
                      <a:r>
                        <a:rPr lang="es-ES" b="0" dirty="0" smtClean="0"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 PDF (en caso de que tengamos el texto completo del artículo)</a:t>
                      </a:r>
                      <a:endParaRPr lang="es" b="0" dirty="0" smtClean="0"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1425" marR="91425" marT="91425" marB="91425">
                    <a:lnL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FFFFFF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0" name="Shape 185" descr="1.png"/>
          <p:cNvPicPr preferRelativeResize="0"/>
          <p:nvPr/>
        </p:nvPicPr>
        <p:blipFill>
          <a:blip r:embed="rId3">
            <a:clrChange>
              <a:clrFrom>
                <a:srgbClr val="86C0AE"/>
              </a:clrFrom>
              <a:clrTo>
                <a:srgbClr val="86C0AE">
                  <a:alpha val="0"/>
                </a:srgbClr>
              </a:clrTo>
            </a:clrChange>
            <a:alphaModFix/>
            <a:duotone>
              <a:prstClr val="black"/>
              <a:srgbClr val="D95362">
                <a:tint val="45000"/>
                <a:satMod val="400000"/>
              </a:srgbClr>
            </a:duotone>
          </a:blip>
          <a:stretch>
            <a:fillRect/>
          </a:stretch>
        </p:blipFill>
        <p:spPr>
          <a:xfrm>
            <a:off x="8017566" y="168244"/>
            <a:ext cx="716125" cy="72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1769</TotalTime>
  <Words>1367</Words>
  <Application>Microsoft Office PowerPoint</Application>
  <PresentationFormat>Presentación en pantalla (16:9)</PresentationFormat>
  <Paragraphs>158</Paragraphs>
  <Slides>25</Slides>
  <Notes>23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25</vt:i4>
      </vt:variant>
    </vt:vector>
  </HeadingPairs>
  <TitlesOfParts>
    <vt:vector size="34" baseType="lpstr">
      <vt:lpstr>Arial</vt:lpstr>
      <vt:lpstr>Calibri</vt:lpstr>
      <vt:lpstr>Franklin Gothic</vt:lpstr>
      <vt:lpstr>Verdana</vt:lpstr>
      <vt:lpstr>Bliss Pro</vt:lpstr>
      <vt:lpstr>Candara</vt:lpstr>
      <vt:lpstr>Cambria</vt:lpstr>
      <vt:lpstr>Symbol</vt:lpstr>
      <vt:lpstr>Simple Light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Carolina Corral</dc:creator>
  <cp:lastModifiedBy>Garbiñe Ustarroz</cp:lastModifiedBy>
  <cp:revision>93</cp:revision>
  <dcterms:modified xsi:type="dcterms:W3CDTF">2019-07-18T14:25:33Z</dcterms:modified>
</cp:coreProperties>
</file>