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6"/>
  </p:notesMasterIdLst>
  <p:handoutMasterIdLst>
    <p:handoutMasterId r:id="rId37"/>
  </p:handoutMasterIdLst>
  <p:sldIdLst>
    <p:sldId id="321" r:id="rId2"/>
    <p:sldId id="322" r:id="rId3"/>
    <p:sldId id="256" r:id="rId4"/>
    <p:sldId id="257" r:id="rId5"/>
    <p:sldId id="258" r:id="rId6"/>
    <p:sldId id="295" r:id="rId7"/>
    <p:sldId id="259" r:id="rId8"/>
    <p:sldId id="294" r:id="rId9"/>
    <p:sldId id="261" r:id="rId10"/>
    <p:sldId id="280" r:id="rId11"/>
    <p:sldId id="282" r:id="rId12"/>
    <p:sldId id="283" r:id="rId13"/>
    <p:sldId id="284" r:id="rId14"/>
    <p:sldId id="286" r:id="rId15"/>
    <p:sldId id="285" r:id="rId16"/>
    <p:sldId id="314" r:id="rId17"/>
    <p:sldId id="274" r:id="rId18"/>
    <p:sldId id="287" r:id="rId19"/>
    <p:sldId id="288" r:id="rId20"/>
    <p:sldId id="297" r:id="rId21"/>
    <p:sldId id="319" r:id="rId22"/>
    <p:sldId id="316" r:id="rId23"/>
    <p:sldId id="320" r:id="rId24"/>
    <p:sldId id="300" r:id="rId25"/>
    <p:sldId id="315" r:id="rId26"/>
    <p:sldId id="318" r:id="rId27"/>
    <p:sldId id="290" r:id="rId28"/>
    <p:sldId id="291" r:id="rId29"/>
    <p:sldId id="292" r:id="rId30"/>
    <p:sldId id="306" r:id="rId31"/>
    <p:sldId id="307" r:id="rId32"/>
    <p:sldId id="308" r:id="rId33"/>
    <p:sldId id="309" r:id="rId34"/>
    <p:sldId id="272" r:id="rId35"/>
  </p:sldIdLst>
  <p:sldSz cx="9144000" cy="5143500" type="screen16x9"/>
  <p:notesSz cx="6735763" cy="98663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A SUSANA MORALES PARRA" initials="MSMP" lastIdx="1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7FE3"/>
    <a:srgbClr val="333399"/>
    <a:srgbClr val="54457D"/>
    <a:srgbClr val="9086BC"/>
    <a:srgbClr val="BC7D2C"/>
    <a:srgbClr val="5EC09A"/>
    <a:srgbClr val="C0D7D1"/>
    <a:srgbClr val="FFAB61"/>
    <a:srgbClr val="394854"/>
    <a:srgbClr val="F15A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33" autoAdjust="0"/>
    <p:restoredTop sz="94694"/>
  </p:normalViewPr>
  <p:slideViewPr>
    <p:cSldViewPr snapToGrid="0" snapToObjects="1">
      <p:cViewPr varScale="1">
        <p:scale>
          <a:sx n="70" d="100"/>
          <a:sy n="70" d="100"/>
        </p:scale>
        <p:origin x="950" y="43"/>
      </p:cViewPr>
      <p:guideLst>
        <p:guide orient="horz" pos="162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8D0CBE-3731-2443-BFA6-71FD2BC3766B}" type="doc">
      <dgm:prSet loTypeId="urn:microsoft.com/office/officeart/2005/8/layout/arrow5" loCatId="relationship" qsTypeId="urn:microsoft.com/office/officeart/2005/8/quickstyle/simple1" qsCatId="simple" csTypeId="urn:microsoft.com/office/officeart/2005/8/colors/accent2_1" csCatId="accent2" phldr="1"/>
      <dgm:spPr/>
      <dgm:t>
        <a:bodyPr/>
        <a:lstStyle/>
        <a:p>
          <a:endParaRPr lang="es-ES"/>
        </a:p>
      </dgm:t>
    </dgm:pt>
    <dgm:pt modelId="{2ADE63DE-AB17-0746-BA83-C46DEE718EF6}">
      <dgm:prSet/>
      <dgm:spPr>
        <a:solidFill>
          <a:srgbClr val="9086BC"/>
        </a:solidFill>
        <a:ln>
          <a:noFill/>
        </a:ln>
      </dgm:spPr>
      <dgm:t>
        <a:bodyPr/>
        <a:lstStyle/>
        <a:p>
          <a:r>
            <a:rPr lang="es-ES" b="1" dirty="0">
              <a:solidFill>
                <a:schemeClr val="bg1"/>
              </a:solidFill>
            </a:rPr>
            <a:t>SALUD FÍSÍCA</a:t>
          </a:r>
        </a:p>
      </dgm:t>
    </dgm:pt>
    <dgm:pt modelId="{AC4336DF-1DAB-EC45-8EE4-CE1472814C56}" type="parTrans" cxnId="{75913E8A-5AA9-A14D-BEE8-ADDC57EF6CD7}">
      <dgm:prSet/>
      <dgm:spPr/>
      <dgm:t>
        <a:bodyPr/>
        <a:lstStyle/>
        <a:p>
          <a:endParaRPr lang="es-ES"/>
        </a:p>
      </dgm:t>
    </dgm:pt>
    <dgm:pt modelId="{BA6F3770-A27C-EB44-ACA5-E9514A2B8B51}" type="sibTrans" cxnId="{75913E8A-5AA9-A14D-BEE8-ADDC57EF6CD7}">
      <dgm:prSet/>
      <dgm:spPr/>
      <dgm:t>
        <a:bodyPr/>
        <a:lstStyle/>
        <a:p>
          <a:endParaRPr lang="es-ES"/>
        </a:p>
      </dgm:t>
    </dgm:pt>
    <dgm:pt modelId="{05F715B1-5CFA-C54A-BEA7-47670B08857C}">
      <dgm:prSet/>
      <dgm:spPr>
        <a:solidFill>
          <a:srgbClr val="9086BC"/>
        </a:solidFill>
        <a:ln>
          <a:solidFill>
            <a:schemeClr val="bg1"/>
          </a:solidFill>
        </a:ln>
      </dgm:spPr>
      <dgm:t>
        <a:bodyPr/>
        <a:lstStyle/>
        <a:p>
          <a:r>
            <a:rPr lang="es-ES" b="1" i="0" dirty="0">
              <a:solidFill>
                <a:schemeClr val="bg1"/>
              </a:solidFill>
            </a:rPr>
            <a:t>SALUD MENTAL</a:t>
          </a:r>
          <a:endParaRPr lang="es-ES" b="1" dirty="0">
            <a:solidFill>
              <a:schemeClr val="bg1"/>
            </a:solidFill>
          </a:endParaRPr>
        </a:p>
      </dgm:t>
    </dgm:pt>
    <dgm:pt modelId="{E2FA0D11-B710-C441-AA95-AFE8AE5DD974}" type="parTrans" cxnId="{06D969AC-06F1-2642-8EFA-3C8012B01CF4}">
      <dgm:prSet/>
      <dgm:spPr/>
      <dgm:t>
        <a:bodyPr/>
        <a:lstStyle/>
        <a:p>
          <a:endParaRPr lang="es-ES"/>
        </a:p>
      </dgm:t>
    </dgm:pt>
    <dgm:pt modelId="{58F9AD0D-4BF7-3E40-B9ED-1C5696B87428}" type="sibTrans" cxnId="{06D969AC-06F1-2642-8EFA-3C8012B01CF4}">
      <dgm:prSet/>
      <dgm:spPr/>
      <dgm:t>
        <a:bodyPr/>
        <a:lstStyle/>
        <a:p>
          <a:endParaRPr lang="es-ES"/>
        </a:p>
      </dgm:t>
    </dgm:pt>
    <dgm:pt modelId="{6BA5BAED-6E69-1644-9693-149878B08DBB}">
      <dgm:prSet/>
      <dgm:spPr>
        <a:solidFill>
          <a:srgbClr val="9086BC"/>
        </a:solidFill>
        <a:ln>
          <a:noFill/>
        </a:ln>
      </dgm:spPr>
      <dgm:t>
        <a:bodyPr/>
        <a:lstStyle/>
        <a:p>
          <a:r>
            <a:rPr lang="es-ES" b="1" i="0" dirty="0">
              <a:solidFill>
                <a:schemeClr val="bg1"/>
              </a:solidFill>
            </a:rPr>
            <a:t>RIESGOS EXTERNOS</a:t>
          </a:r>
          <a:endParaRPr lang="es-ES" b="1" dirty="0">
            <a:solidFill>
              <a:schemeClr val="bg1"/>
            </a:solidFill>
          </a:endParaRPr>
        </a:p>
      </dgm:t>
    </dgm:pt>
    <dgm:pt modelId="{E29A166D-4F39-8943-967C-AE82CBB9D432}" type="parTrans" cxnId="{7A48BB95-7837-A84E-AACC-941561BF3B05}">
      <dgm:prSet/>
      <dgm:spPr/>
      <dgm:t>
        <a:bodyPr/>
        <a:lstStyle/>
        <a:p>
          <a:endParaRPr lang="es-ES"/>
        </a:p>
      </dgm:t>
    </dgm:pt>
    <dgm:pt modelId="{3C546844-E744-4E42-84CC-B3B0D8BB12F3}" type="sibTrans" cxnId="{7A48BB95-7837-A84E-AACC-941561BF3B05}">
      <dgm:prSet/>
      <dgm:spPr/>
      <dgm:t>
        <a:bodyPr/>
        <a:lstStyle/>
        <a:p>
          <a:endParaRPr lang="es-ES"/>
        </a:p>
      </dgm:t>
    </dgm:pt>
    <dgm:pt modelId="{F0EF3A14-B02E-E24F-8047-9A19E2510597}" type="pres">
      <dgm:prSet presAssocID="{028D0CBE-3731-2443-BFA6-71FD2BC3766B}" presName="diagram" presStyleCnt="0">
        <dgm:presLayoutVars>
          <dgm:dir/>
          <dgm:resizeHandles val="exact"/>
        </dgm:presLayoutVars>
      </dgm:prSet>
      <dgm:spPr/>
      <dgm:t>
        <a:bodyPr/>
        <a:lstStyle/>
        <a:p>
          <a:endParaRPr lang="ca-ES"/>
        </a:p>
      </dgm:t>
    </dgm:pt>
    <dgm:pt modelId="{1763034C-3239-AE40-95F1-3FFE4EBCDBAF}" type="pres">
      <dgm:prSet presAssocID="{2ADE63DE-AB17-0746-BA83-C46DEE718EF6}" presName="arrow" presStyleLbl="node1" presStyleIdx="0" presStyleCnt="3" custAng="932989" custRadScaleRad="89345" custRadScaleInc="28825">
        <dgm:presLayoutVars>
          <dgm:bulletEnabled val="1"/>
        </dgm:presLayoutVars>
      </dgm:prSet>
      <dgm:spPr/>
      <dgm:t>
        <a:bodyPr/>
        <a:lstStyle/>
        <a:p>
          <a:endParaRPr lang="ca-ES"/>
        </a:p>
      </dgm:t>
    </dgm:pt>
    <dgm:pt modelId="{4A8B0860-9B9C-F048-9E40-D317D9400080}" type="pres">
      <dgm:prSet presAssocID="{05F715B1-5CFA-C54A-BEA7-47670B08857C}" presName="arrow" presStyleLbl="node1" presStyleIdx="1" presStyleCnt="3" custAng="20909325" custRadScaleRad="152642" custRadScaleInc="-9206">
        <dgm:presLayoutVars>
          <dgm:bulletEnabled val="1"/>
        </dgm:presLayoutVars>
      </dgm:prSet>
      <dgm:spPr/>
      <dgm:t>
        <a:bodyPr/>
        <a:lstStyle/>
        <a:p>
          <a:endParaRPr lang="ca-ES"/>
        </a:p>
      </dgm:t>
    </dgm:pt>
    <dgm:pt modelId="{A1D7381B-2756-A646-8994-7DB015BEA0EB}" type="pres">
      <dgm:prSet presAssocID="{6BA5BAED-6E69-1644-9693-149878B08DBB}" presName="arrow" presStyleLbl="node1" presStyleIdx="2" presStyleCnt="3" custAng="900000" custScaleX="94910" custScaleY="104051" custRadScaleRad="166506" custRadScaleInc="18064">
        <dgm:presLayoutVars>
          <dgm:bulletEnabled val="1"/>
        </dgm:presLayoutVars>
      </dgm:prSet>
      <dgm:spPr/>
      <dgm:t>
        <a:bodyPr/>
        <a:lstStyle/>
        <a:p>
          <a:endParaRPr lang="ca-ES"/>
        </a:p>
      </dgm:t>
    </dgm:pt>
  </dgm:ptLst>
  <dgm:cxnLst>
    <dgm:cxn modelId="{85521264-1CF2-124E-9458-7291C254F8B5}" type="presOf" srcId="{028D0CBE-3731-2443-BFA6-71FD2BC3766B}" destId="{F0EF3A14-B02E-E24F-8047-9A19E2510597}" srcOrd="0" destOrd="0" presId="urn:microsoft.com/office/officeart/2005/8/layout/arrow5"/>
    <dgm:cxn modelId="{7A48BB95-7837-A84E-AACC-941561BF3B05}" srcId="{028D0CBE-3731-2443-BFA6-71FD2BC3766B}" destId="{6BA5BAED-6E69-1644-9693-149878B08DBB}" srcOrd="2" destOrd="0" parTransId="{E29A166D-4F39-8943-967C-AE82CBB9D432}" sibTransId="{3C546844-E744-4E42-84CC-B3B0D8BB12F3}"/>
    <dgm:cxn modelId="{2E61A0AB-95A6-A442-9A97-C7D531636340}" type="presOf" srcId="{6BA5BAED-6E69-1644-9693-149878B08DBB}" destId="{A1D7381B-2756-A646-8994-7DB015BEA0EB}" srcOrd="0" destOrd="0" presId="urn:microsoft.com/office/officeart/2005/8/layout/arrow5"/>
    <dgm:cxn modelId="{7D84F823-D67D-634D-B036-DB79EF16D598}" type="presOf" srcId="{2ADE63DE-AB17-0746-BA83-C46DEE718EF6}" destId="{1763034C-3239-AE40-95F1-3FFE4EBCDBAF}" srcOrd="0" destOrd="0" presId="urn:microsoft.com/office/officeart/2005/8/layout/arrow5"/>
    <dgm:cxn modelId="{75913E8A-5AA9-A14D-BEE8-ADDC57EF6CD7}" srcId="{028D0CBE-3731-2443-BFA6-71FD2BC3766B}" destId="{2ADE63DE-AB17-0746-BA83-C46DEE718EF6}" srcOrd="0" destOrd="0" parTransId="{AC4336DF-1DAB-EC45-8EE4-CE1472814C56}" sibTransId="{BA6F3770-A27C-EB44-ACA5-E9514A2B8B51}"/>
    <dgm:cxn modelId="{168CB840-B4E2-C942-ACE8-8EF7E5724467}" type="presOf" srcId="{05F715B1-5CFA-C54A-BEA7-47670B08857C}" destId="{4A8B0860-9B9C-F048-9E40-D317D9400080}" srcOrd="0" destOrd="0" presId="urn:microsoft.com/office/officeart/2005/8/layout/arrow5"/>
    <dgm:cxn modelId="{06D969AC-06F1-2642-8EFA-3C8012B01CF4}" srcId="{028D0CBE-3731-2443-BFA6-71FD2BC3766B}" destId="{05F715B1-5CFA-C54A-BEA7-47670B08857C}" srcOrd="1" destOrd="0" parTransId="{E2FA0D11-B710-C441-AA95-AFE8AE5DD974}" sibTransId="{58F9AD0D-4BF7-3E40-B9ED-1C5696B87428}"/>
    <dgm:cxn modelId="{86B36FBD-AE14-694D-ADB7-19EDE735B6D4}" type="presParOf" srcId="{F0EF3A14-B02E-E24F-8047-9A19E2510597}" destId="{1763034C-3239-AE40-95F1-3FFE4EBCDBAF}" srcOrd="0" destOrd="0" presId="urn:microsoft.com/office/officeart/2005/8/layout/arrow5"/>
    <dgm:cxn modelId="{CC074AD2-6609-0F43-BD3C-262ECC6098F1}" type="presParOf" srcId="{F0EF3A14-B02E-E24F-8047-9A19E2510597}" destId="{4A8B0860-9B9C-F048-9E40-D317D9400080}" srcOrd="1" destOrd="0" presId="urn:microsoft.com/office/officeart/2005/8/layout/arrow5"/>
    <dgm:cxn modelId="{48057C6A-E93C-3B44-B95C-3ADF63111A2C}" type="presParOf" srcId="{F0EF3A14-B02E-E24F-8047-9A19E2510597}" destId="{A1D7381B-2756-A646-8994-7DB015BEA0EB}" srcOrd="2" destOrd="0" presId="urn:microsoft.com/office/officeart/2005/8/layout/arrow5"/>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3034C-3239-AE40-95F1-3FFE4EBCDBAF}">
      <dsp:nvSpPr>
        <dsp:cNvPr id="0" name=""/>
        <dsp:cNvSpPr/>
      </dsp:nvSpPr>
      <dsp:spPr>
        <a:xfrm rot="932989">
          <a:off x="3930391" y="417621"/>
          <a:ext cx="2502156" cy="2502156"/>
        </a:xfrm>
        <a:prstGeom prst="downArrow">
          <a:avLst>
            <a:gd name="adj1" fmla="val 50000"/>
            <a:gd name="adj2" fmla="val 35000"/>
          </a:avLst>
        </a:prstGeom>
        <a:solidFill>
          <a:srgbClr val="9086BC"/>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s-ES" sz="2100" b="1" kern="1200" dirty="0">
              <a:solidFill>
                <a:schemeClr val="bg1"/>
              </a:solidFill>
            </a:rPr>
            <a:t>SALUD FÍSÍCA</a:t>
          </a:r>
        </a:p>
      </dsp:txBody>
      <dsp:txXfrm>
        <a:off x="4614622" y="425635"/>
        <a:ext cx="1251078" cy="2064279"/>
      </dsp:txXfrm>
    </dsp:sp>
    <dsp:sp modelId="{4A8B0860-9B9C-F048-9E40-D317D9400080}">
      <dsp:nvSpPr>
        <dsp:cNvPr id="0" name=""/>
        <dsp:cNvSpPr/>
      </dsp:nvSpPr>
      <dsp:spPr>
        <a:xfrm rot="6509325">
          <a:off x="5496759" y="2477135"/>
          <a:ext cx="2502156" cy="2502156"/>
        </a:xfrm>
        <a:prstGeom prst="downArrow">
          <a:avLst>
            <a:gd name="adj1" fmla="val 50000"/>
            <a:gd name="adj2" fmla="val 35000"/>
          </a:avLst>
        </a:prstGeom>
        <a:solidFill>
          <a:srgbClr val="9086BC"/>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s-ES" sz="2100" b="1" i="0" kern="1200" dirty="0">
              <a:solidFill>
                <a:schemeClr val="bg1"/>
              </a:solidFill>
            </a:rPr>
            <a:t>SALUD MENTAL</a:t>
          </a:r>
          <a:endParaRPr lang="es-ES" sz="2100" b="1" kern="1200" dirty="0">
            <a:solidFill>
              <a:schemeClr val="bg1"/>
            </a:solidFill>
          </a:endParaRPr>
        </a:p>
      </dsp:txBody>
      <dsp:txXfrm rot="-5400000">
        <a:off x="5923336" y="3172103"/>
        <a:ext cx="2064279" cy="1251078"/>
      </dsp:txXfrm>
    </dsp:sp>
    <dsp:sp modelId="{A1D7381B-2756-A646-8994-7DB015BEA0EB}">
      <dsp:nvSpPr>
        <dsp:cNvPr id="0" name=""/>
        <dsp:cNvSpPr/>
      </dsp:nvSpPr>
      <dsp:spPr>
        <a:xfrm rot="15300000">
          <a:off x="389944" y="2000369"/>
          <a:ext cx="2374796" cy="2603518"/>
        </a:xfrm>
        <a:prstGeom prst="downArrow">
          <a:avLst>
            <a:gd name="adj1" fmla="val 50000"/>
            <a:gd name="adj2" fmla="val 35000"/>
          </a:avLst>
        </a:prstGeom>
        <a:solidFill>
          <a:srgbClr val="9086BC"/>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s-ES" sz="2100" b="1" i="0" kern="1200" dirty="0">
              <a:solidFill>
                <a:schemeClr val="bg1"/>
              </a:solidFill>
            </a:rPr>
            <a:t>RIESGOS EXTERNOS</a:t>
          </a:r>
          <a:endParaRPr lang="es-ES" sz="2100" b="1" kern="1200" dirty="0">
            <a:solidFill>
              <a:schemeClr val="bg1"/>
            </a:solidFill>
          </a:endParaRPr>
        </a:p>
      </dsp:txBody>
      <dsp:txXfrm rot="5400000">
        <a:off x="282664" y="2762210"/>
        <a:ext cx="2187929" cy="1187398"/>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ca-ES" dirty="0"/>
          </a:p>
        </p:txBody>
      </p:sp>
      <p:sp>
        <p:nvSpPr>
          <p:cNvPr id="3" name="Marcador de fecha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968BAE9B-341A-4EF1-ADF6-307B6E28FFAC}" type="datetimeFigureOut">
              <a:rPr lang="ca-ES" smtClean="0"/>
              <a:t>11/11/2019</a:t>
            </a:fld>
            <a:endParaRPr lang="ca-ES" dirty="0"/>
          </a:p>
        </p:txBody>
      </p:sp>
      <p:sp>
        <p:nvSpPr>
          <p:cNvPr id="4" name="Marcador de pie de página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lang="ca-ES" dirty="0"/>
          </a:p>
        </p:txBody>
      </p:sp>
      <p:sp>
        <p:nvSpPr>
          <p:cNvPr id="5" name="Marcador de número de diapositiva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6D17ECAE-A08E-4226-B805-8F889E29623E}" type="slidenum">
              <a:rPr lang="ca-ES" smtClean="0"/>
              <a:t>‹Nº›</a:t>
            </a:fld>
            <a:endParaRPr lang="ca-ES" dirty="0"/>
          </a:p>
        </p:txBody>
      </p:sp>
    </p:spTree>
    <p:extLst>
      <p:ext uri="{BB962C8B-B14F-4D97-AF65-F5344CB8AC3E}">
        <p14:creationId xmlns:p14="http://schemas.microsoft.com/office/powerpoint/2010/main" val="24027699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79375" y="739775"/>
            <a:ext cx="6578600" cy="370046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73577" y="4686499"/>
            <a:ext cx="5388610" cy="4439841"/>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49389747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2835586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40834513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38672173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2824515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2558929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20556751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1773792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3502033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1215306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2814398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1198600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34555640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32649776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41986626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23145747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488395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6197020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5106929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19954126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9934631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239713" y="798513"/>
            <a:ext cx="7094538" cy="399097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61571" y="5056701"/>
            <a:ext cx="5292563" cy="4790558"/>
          </a:xfrm>
          <a:prstGeom prst="rect">
            <a:avLst/>
          </a:prstGeom>
        </p:spPr>
        <p:txBody>
          <a:bodyPr spcFirstLastPara="1" wrap="square" lIns="90739" tIns="90739" rIns="90739" bIns="90739" anchor="t" anchorCtr="0">
            <a:noAutofit/>
          </a:bodyPr>
          <a:lstStyle/>
          <a:p>
            <a:pPr marL="0" indent="0">
              <a:buNone/>
            </a:pPr>
            <a:endParaRPr dirty="0"/>
          </a:p>
        </p:txBody>
      </p:sp>
    </p:spTree>
    <p:extLst>
      <p:ext uri="{BB962C8B-B14F-4D97-AF65-F5344CB8AC3E}">
        <p14:creationId xmlns:p14="http://schemas.microsoft.com/office/powerpoint/2010/main" val="627492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239713" y="798513"/>
            <a:ext cx="7094538" cy="399097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61571" y="5056701"/>
            <a:ext cx="5292563" cy="4790558"/>
          </a:xfrm>
          <a:prstGeom prst="rect">
            <a:avLst/>
          </a:prstGeom>
        </p:spPr>
        <p:txBody>
          <a:bodyPr spcFirstLastPara="1" wrap="square" lIns="90739" tIns="90739" rIns="90739" bIns="90739" anchor="t" anchorCtr="0">
            <a:noAutofit/>
          </a:bodyPr>
          <a:lstStyle/>
          <a:p>
            <a:pPr marL="0" indent="0">
              <a:buNone/>
            </a:pPr>
            <a:endParaRPr dirty="0"/>
          </a:p>
        </p:txBody>
      </p:sp>
    </p:spTree>
    <p:extLst>
      <p:ext uri="{BB962C8B-B14F-4D97-AF65-F5344CB8AC3E}">
        <p14:creationId xmlns:p14="http://schemas.microsoft.com/office/powerpoint/2010/main" val="3249242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26524136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239713" y="798513"/>
            <a:ext cx="7094538" cy="399097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61571" y="5056701"/>
            <a:ext cx="5292563" cy="4790558"/>
          </a:xfrm>
          <a:prstGeom prst="rect">
            <a:avLst/>
          </a:prstGeom>
        </p:spPr>
        <p:txBody>
          <a:bodyPr spcFirstLastPara="1" wrap="square" lIns="90739" tIns="90739" rIns="90739" bIns="90739" anchor="t" anchorCtr="0">
            <a:noAutofit/>
          </a:bodyPr>
          <a:lstStyle/>
          <a:p>
            <a:pPr marL="0" indent="0">
              <a:buNone/>
            </a:pPr>
            <a:endParaRPr dirty="0"/>
          </a:p>
        </p:txBody>
      </p:sp>
    </p:spTree>
    <p:extLst>
      <p:ext uri="{BB962C8B-B14F-4D97-AF65-F5344CB8AC3E}">
        <p14:creationId xmlns:p14="http://schemas.microsoft.com/office/powerpoint/2010/main" val="33083500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a:spLocks noGrp="1" noRot="1" noChangeAspect="1"/>
          </p:cNvSpPr>
          <p:nvPr>
            <p:ph type="sldImg" idx="2"/>
          </p:nvPr>
        </p:nvSpPr>
        <p:spPr>
          <a:xfrm>
            <a:off x="-239713" y="798513"/>
            <a:ext cx="7094538" cy="399097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6" name="Shape 246"/>
          <p:cNvSpPr txBox="1">
            <a:spLocks noGrp="1"/>
          </p:cNvSpPr>
          <p:nvPr>
            <p:ph type="body" idx="1"/>
          </p:nvPr>
        </p:nvSpPr>
        <p:spPr>
          <a:xfrm>
            <a:off x="661571" y="5056701"/>
            <a:ext cx="5292563" cy="4790558"/>
          </a:xfrm>
          <a:prstGeom prst="rect">
            <a:avLst/>
          </a:prstGeom>
        </p:spPr>
        <p:txBody>
          <a:bodyPr spcFirstLastPara="1" wrap="square" lIns="90739" tIns="90739" rIns="90739" bIns="90739" anchor="t" anchorCtr="0">
            <a:noAutofit/>
          </a:bodyPr>
          <a:lstStyle/>
          <a:p>
            <a:pPr marL="0" indent="0">
              <a:buNone/>
            </a:pPr>
            <a:endParaRPr dirty="0"/>
          </a:p>
        </p:txBody>
      </p:sp>
    </p:spTree>
    <p:extLst>
      <p:ext uri="{BB962C8B-B14F-4D97-AF65-F5344CB8AC3E}">
        <p14:creationId xmlns:p14="http://schemas.microsoft.com/office/powerpoint/2010/main" val="30621074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4" name="Shape 254"/>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16755841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524637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1145840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4149170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2455212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129810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79375" y="739775"/>
            <a:ext cx="6577013" cy="3700463"/>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3577" y="4686499"/>
            <a:ext cx="5388610" cy="443984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Tree>
    <p:extLst>
      <p:ext uri="{BB962C8B-B14F-4D97-AF65-F5344CB8AC3E}">
        <p14:creationId xmlns:p14="http://schemas.microsoft.com/office/powerpoint/2010/main" val="2078169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s"/>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spcBef>
                <a:spcPts val="0"/>
              </a:spcBef>
              <a:spcAft>
                <a:spcPts val="0"/>
              </a:spcAft>
              <a:buNone/>
            </a:pPr>
            <a:fld id="{00000000-1234-1234-1234-123412341234}" type="slidenum">
              <a:rPr lang="es"/>
              <a:t>‹Nº›</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demfeprl.greendata.es/es/dem/catalog/details/100004701"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hyperlink" Target="http://www.invassat.gva.es/va/laboralia-2016" TargetMode="External"/><Relationship Id="rId5" Type="http://schemas.openxmlformats.org/officeDocument/2006/relationships/hyperlink" Target="http://www.insht.es/portal/site/Ergonomia2/" TargetMode="External"/><Relationship Id="rId4" Type="http://schemas.openxmlformats.org/officeDocument/2006/relationships/hyperlink" Target="https://www.policia.es/org_central/seguridad_ciudadana/unidad_central_part_ciudada/diptico_5_6.pdf"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0.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a:t>
            </a: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050" dirty="0">
                <a:solidFill>
                  <a:srgbClr val="1A1A1A"/>
                </a:solidFill>
                <a:latin typeface="Bliss Pro" panose="02000506050000020004" pitchFamily="50" charset="0"/>
                <a:ea typeface="Arial" panose="020B0604020202020204" pitchFamily="34" charset="0"/>
                <a:cs typeface="Candara" panose="020E0502030303020204" pitchFamily="34" charset="0"/>
              </a:rPr>
              <a:t>4</a:t>
            </a:r>
            <a:r>
              <a:rPr lang="es-ES" sz="1050" dirty="0">
                <a:solidFill>
                  <a:srgbClr val="1A1A1A"/>
                </a:solidFill>
                <a:latin typeface="Bliss Pro" panose="02000506050000020004" pitchFamily="50" charset="0"/>
                <a:ea typeface="Arial" panose="020B0604020202020204" pitchFamily="34" charset="0"/>
                <a:cs typeface="Candara" panose="020E0502030303020204" pitchFamily="34" charset="0"/>
              </a:rPr>
              <a:t>. Seguridad: 4.3. Protección de la salud y el bienestar en el uso de las Nuevas Tecnologías:</a:t>
            </a:r>
            <a:br>
              <a:rPr lang="es-ES" sz="1050" dirty="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050" dirty="0">
                <a:solidFill>
                  <a:srgbClr val="1A1A1A"/>
                </a:solidFill>
                <a:latin typeface="Bliss Pro" panose="02000506050000020004" pitchFamily="50" charset="0"/>
                <a:ea typeface="Arial" panose="020B0604020202020204" pitchFamily="34" charset="0"/>
                <a:cs typeface="Candara" panose="020E0502030303020204" pitchFamily="34" charset="0"/>
              </a:rPr>
              <a:t>1. Riesgos del uso de las TIC</a:t>
            </a:r>
            <a:endParaRPr lang="es-ES" sz="1050" dirty="0">
              <a:solidFill>
                <a:srgbClr val="1A1A1A"/>
              </a:solidFill>
              <a:latin typeface="Bliss Pro" panose="02000506050000020004" pitchFamily="50" charset="0"/>
              <a:ea typeface="Arial" panose="020B0604020202020204" pitchFamily="34" charset="0"/>
              <a:cs typeface="Candara" panose="020E0502030303020204" pitchFamily="34" charset="0"/>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2207277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8" name="Shape 132">
            <a:extLst>
              <a:ext uri="{FF2B5EF4-FFF2-40B4-BE49-F238E27FC236}">
                <a16:creationId xmlns:a16="http://schemas.microsoft.com/office/drawing/2014/main" id="{F39E302F-EE60-CB45-A082-AC32EFFF65FC}"/>
              </a:ext>
            </a:extLst>
          </p:cNvPr>
          <p:cNvSpPr/>
          <p:nvPr/>
        </p:nvSpPr>
        <p:spPr>
          <a:xfrm>
            <a:off x="0" y="-1"/>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FÍSICOS</a:t>
            </a:r>
          </a:p>
          <a:p>
            <a:pPr marL="0" lvl="0" indent="0">
              <a:spcBef>
                <a:spcPts val="0"/>
              </a:spcBef>
              <a:spcAft>
                <a:spcPts val="0"/>
              </a:spcAft>
              <a:buNone/>
            </a:pPr>
            <a:endParaRPr dirty="0"/>
          </a:p>
        </p:txBody>
      </p:sp>
      <p:pic>
        <p:nvPicPr>
          <p:cNvPr id="5" name="Imagen 4">
            <a:extLst>
              <a:ext uri="{FF2B5EF4-FFF2-40B4-BE49-F238E27FC236}">
                <a16:creationId xmlns:a16="http://schemas.microsoft.com/office/drawing/2014/main" id="{F83F4546-3BFA-8746-9B70-0096C47DFF25}"/>
              </a:ext>
            </a:extLst>
          </p:cNvPr>
          <p:cNvPicPr>
            <a:picLocks noChangeAspect="1"/>
          </p:cNvPicPr>
          <p:nvPr/>
        </p:nvPicPr>
        <p:blipFill>
          <a:blip r:embed="rId3"/>
          <a:stretch>
            <a:fillRect/>
          </a:stretch>
        </p:blipFill>
        <p:spPr>
          <a:xfrm>
            <a:off x="5869417" y="3067396"/>
            <a:ext cx="3274583" cy="2076104"/>
          </a:xfrm>
          <a:prstGeom prst="rect">
            <a:avLst/>
          </a:prstGeom>
        </p:spPr>
      </p:pic>
      <p:sp>
        <p:nvSpPr>
          <p:cNvPr id="7" name="CuadroTexto 6">
            <a:extLst>
              <a:ext uri="{FF2B5EF4-FFF2-40B4-BE49-F238E27FC236}">
                <a16:creationId xmlns:a16="http://schemas.microsoft.com/office/drawing/2014/main" id="{1C7BD0AC-EB82-264F-BE45-01C84AA470B8}"/>
              </a:ext>
            </a:extLst>
          </p:cNvPr>
          <p:cNvSpPr txBox="1"/>
          <p:nvPr/>
        </p:nvSpPr>
        <p:spPr>
          <a:xfrm>
            <a:off x="889462" y="1637607"/>
            <a:ext cx="6791498" cy="1661993"/>
          </a:xfrm>
          <a:prstGeom prst="rect">
            <a:avLst/>
          </a:prstGeom>
          <a:noFill/>
        </p:spPr>
        <p:txBody>
          <a:bodyPr wrap="square" rtlCol="0">
            <a:spAutoFit/>
          </a:bodyPr>
          <a:lstStyle/>
          <a:p>
            <a:r>
              <a:rPr lang="es-ES" sz="1700" dirty="0">
                <a:latin typeface="Cambria" panose="02040503050406030204" pitchFamily="18" charset="0"/>
              </a:rPr>
              <a:t>El ordenador, los teléfonos móviles, las tabletas son indispensables en todos los ámbitos para los estudiantes universitarios. Pero estas herramientas, por su uso excesivo y prolongado, por la repetición de ciertos movimientos de una forma casi automática y por la falta de ergonomía y buenos hábitos posturales son una de las causas principales de consulta médica ajena a procesos </a:t>
            </a:r>
            <a:r>
              <a:rPr lang="es-ES" sz="1700" dirty="0" smtClean="0">
                <a:latin typeface="Cambria" panose="02040503050406030204" pitchFamily="18" charset="0"/>
              </a:rPr>
              <a:t>naturales.</a:t>
            </a:r>
            <a:endParaRPr lang="es-ES" sz="1700" dirty="0">
              <a:latin typeface="Cambria" panose="02040503050406030204" pitchFamily="18" charset="0"/>
            </a:endParaRPr>
          </a:p>
        </p:txBody>
      </p:sp>
      <p:sp>
        <p:nvSpPr>
          <p:cNvPr id="15" name="Shape 121">
            <a:extLst>
              <a:ext uri="{FF2B5EF4-FFF2-40B4-BE49-F238E27FC236}">
                <a16:creationId xmlns:a16="http://schemas.microsoft.com/office/drawing/2014/main" id="{4A7BA0CE-F9A7-7046-9C0B-56489181E554}"/>
              </a:ext>
            </a:extLst>
          </p:cNvPr>
          <p:cNvSpPr/>
          <p:nvPr/>
        </p:nvSpPr>
        <p:spPr>
          <a:xfrm>
            <a:off x="1065474" y="3629791"/>
            <a:ext cx="3800724" cy="1018589"/>
          </a:xfrm>
          <a:prstGeom prst="rect">
            <a:avLst/>
          </a:prstGeom>
          <a:solidFill>
            <a:srgbClr val="F2F2F2"/>
          </a:solidFill>
          <a:ln w="38100" cap="flat" cmpd="sng">
            <a:solidFill>
              <a:srgbClr val="333399"/>
            </a:solidFill>
            <a:prstDash val="solid"/>
            <a:round/>
            <a:headEnd type="none" w="sm" len="sm"/>
            <a:tailEnd type="none" w="sm" len="sm"/>
          </a:ln>
        </p:spPr>
        <p:txBody>
          <a:bodyPr spcFirstLastPara="1" wrap="square" lIns="91425" tIns="91425" rIns="91425" bIns="91425" anchor="ctr" anchorCtr="0">
            <a:noAutofit/>
          </a:bodyPr>
          <a:lstStyle/>
          <a:p>
            <a:pPr lvl="0"/>
            <a:r>
              <a:rPr lang="es-ES" sz="1600" dirty="0">
                <a:solidFill>
                  <a:srgbClr val="54457D"/>
                </a:solidFill>
                <a:latin typeface="Franklin Gothic"/>
                <a:ea typeface="Franklin Gothic"/>
                <a:cs typeface="Franklin Gothic"/>
                <a:sym typeface="Franklin Gothic"/>
              </a:rPr>
              <a:t>Dolores musculo-esqueléticos, mala circulación sanguínea, fatiga visual, obesidad…</a:t>
            </a:r>
            <a:endParaRPr sz="1600" dirty="0">
              <a:solidFill>
                <a:srgbClr val="54457D"/>
              </a:solidFill>
              <a:latin typeface="Franklin Gothic"/>
              <a:ea typeface="Franklin Gothic"/>
              <a:cs typeface="Franklin Gothic"/>
              <a:sym typeface="Franklin Gothic"/>
            </a:endParaRPr>
          </a:p>
        </p:txBody>
      </p:sp>
      <p:sp>
        <p:nvSpPr>
          <p:cNvPr id="12" name="Elipse 11">
            <a:extLst>
              <a:ext uri="{FF2B5EF4-FFF2-40B4-BE49-F238E27FC236}">
                <a16:creationId xmlns:a16="http://schemas.microsoft.com/office/drawing/2014/main" id="{D0EBCF8D-7E72-A144-ADCD-C1F14A00F233}"/>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A</a:t>
            </a:r>
          </a:p>
        </p:txBody>
      </p:sp>
    </p:spTree>
    <p:extLst>
      <p:ext uri="{BB962C8B-B14F-4D97-AF65-F5344CB8AC3E}">
        <p14:creationId xmlns:p14="http://schemas.microsoft.com/office/powerpoint/2010/main" val="3496047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pic>
        <p:nvPicPr>
          <p:cNvPr id="3" name="Imagen 2">
            <a:extLst>
              <a:ext uri="{FF2B5EF4-FFF2-40B4-BE49-F238E27FC236}">
                <a16:creationId xmlns:a16="http://schemas.microsoft.com/office/drawing/2014/main" id="{1448661B-6BC5-BE46-978B-F213DDEDE841}"/>
              </a:ext>
            </a:extLst>
          </p:cNvPr>
          <p:cNvPicPr>
            <a:picLocks noChangeAspect="1"/>
          </p:cNvPicPr>
          <p:nvPr/>
        </p:nvPicPr>
        <p:blipFill>
          <a:blip r:embed="rId3"/>
          <a:stretch>
            <a:fillRect/>
          </a:stretch>
        </p:blipFill>
        <p:spPr>
          <a:xfrm rot="16200000">
            <a:off x="-8900" y="3954963"/>
            <a:ext cx="1145210" cy="1145210"/>
          </a:xfrm>
          <a:prstGeom prst="rect">
            <a:avLst/>
          </a:prstGeom>
          <a:effectLst>
            <a:outerShdw blurRad="50800" dist="50800" dir="5400000" algn="ctr" rotWithShape="0">
              <a:srgbClr val="C0D7D1"/>
            </a:outerShdw>
          </a:effectLst>
        </p:spPr>
      </p:pic>
      <p:pic>
        <p:nvPicPr>
          <p:cNvPr id="7" name="Imagen 6">
            <a:extLst>
              <a:ext uri="{FF2B5EF4-FFF2-40B4-BE49-F238E27FC236}">
                <a16:creationId xmlns:a16="http://schemas.microsoft.com/office/drawing/2014/main" id="{055C9704-466F-E14C-ADAB-89DEC283EEB1}"/>
              </a:ext>
            </a:extLst>
          </p:cNvPr>
          <p:cNvPicPr>
            <a:picLocks noChangeAspect="1"/>
          </p:cNvPicPr>
          <p:nvPr/>
        </p:nvPicPr>
        <p:blipFill>
          <a:blip r:embed="rId4"/>
          <a:stretch>
            <a:fillRect/>
          </a:stretch>
        </p:blipFill>
        <p:spPr>
          <a:xfrm>
            <a:off x="7443849" y="-90046"/>
            <a:ext cx="1655601" cy="1230224"/>
          </a:xfrm>
          <a:prstGeom prst="rect">
            <a:avLst/>
          </a:prstGeom>
          <a:effectLst>
            <a:outerShdw blurRad="50800" dist="50800" dir="5400000" algn="ctr" rotWithShape="0">
              <a:srgbClr val="C0D7D1"/>
            </a:outerShdw>
          </a:effectLst>
        </p:spPr>
      </p:pic>
      <p:sp>
        <p:nvSpPr>
          <p:cNvPr id="14" name="CuadroTexto 13">
            <a:extLst>
              <a:ext uri="{FF2B5EF4-FFF2-40B4-BE49-F238E27FC236}">
                <a16:creationId xmlns:a16="http://schemas.microsoft.com/office/drawing/2014/main" id="{A119AA46-5D27-1448-B5A6-BC63A5A901A4}"/>
              </a:ext>
            </a:extLst>
          </p:cNvPr>
          <p:cNvSpPr txBox="1"/>
          <p:nvPr/>
        </p:nvSpPr>
        <p:spPr>
          <a:xfrm>
            <a:off x="625348" y="1255315"/>
            <a:ext cx="7785572" cy="3170099"/>
          </a:xfrm>
          <a:prstGeom prst="rect">
            <a:avLst/>
          </a:prstGeom>
          <a:noFill/>
        </p:spPr>
        <p:txBody>
          <a:bodyPr wrap="square" rtlCol="0">
            <a:spAutoFit/>
          </a:bodyPr>
          <a:lstStyle/>
          <a:p>
            <a:pPr marL="285750" lvl="1" indent="-285750">
              <a:spcAft>
                <a:spcPts val="1200"/>
              </a:spcAft>
              <a:buBlip>
                <a:blip r:embed="rId5"/>
              </a:buBlip>
            </a:pPr>
            <a:r>
              <a:rPr lang="es-ES" b="1" dirty="0">
                <a:latin typeface="Cambria" panose="02040503050406030204" pitchFamily="18" charset="0"/>
              </a:rPr>
              <a:t>El dedo de BlackBerry </a:t>
            </a:r>
            <a:r>
              <a:rPr lang="es-ES" dirty="0">
                <a:latin typeface="Cambria" panose="02040503050406030204" pitchFamily="18" charset="0"/>
              </a:rPr>
              <a:t>Mensajes, redes sociales, correo electrónico… Sin darnos cuenta, pasamos </a:t>
            </a:r>
            <a:r>
              <a:rPr lang="es-ES" dirty="0" smtClean="0">
                <a:latin typeface="Cambria" panose="02040503050406030204" pitchFamily="18" charset="0"/>
              </a:rPr>
              <a:t>horas </a:t>
            </a:r>
            <a:r>
              <a:rPr lang="es-ES" dirty="0">
                <a:latin typeface="Cambria" panose="02040503050406030204" pitchFamily="18" charset="0"/>
              </a:rPr>
              <a:t>tecleando en el móvil. Este hábito puede desarrollar sobrecargas en la base del dedo pulgar, lo que a su vez puede derivar en el denominado “dedo de BlackBerry”.</a:t>
            </a:r>
            <a:br>
              <a:rPr lang="es-ES" dirty="0">
                <a:latin typeface="Cambria" panose="02040503050406030204" pitchFamily="18" charset="0"/>
              </a:rPr>
            </a:br>
            <a:r>
              <a:rPr lang="es-ES" dirty="0">
                <a:latin typeface="Cambria" panose="02040503050406030204" pitchFamily="18" charset="0"/>
              </a:rPr>
              <a:t/>
            </a:r>
            <a:br>
              <a:rPr lang="es-ES" dirty="0">
                <a:latin typeface="Cambria" panose="02040503050406030204" pitchFamily="18" charset="0"/>
              </a:rPr>
            </a:br>
            <a:r>
              <a:rPr lang="es-ES" dirty="0">
                <a:latin typeface="Cambria" panose="02040503050406030204" pitchFamily="18" charset="0"/>
              </a:rPr>
              <a:t/>
            </a:r>
            <a:br>
              <a:rPr lang="es-ES" dirty="0">
                <a:latin typeface="Cambria" panose="02040503050406030204" pitchFamily="18" charset="0"/>
              </a:rPr>
            </a:br>
            <a:r>
              <a:rPr lang="es-ES" dirty="0">
                <a:latin typeface="Cambria" panose="02040503050406030204" pitchFamily="18" charset="0"/>
              </a:rPr>
              <a:t/>
            </a:r>
            <a:br>
              <a:rPr lang="es-ES" dirty="0">
                <a:latin typeface="Cambria" panose="02040503050406030204" pitchFamily="18" charset="0"/>
              </a:rPr>
            </a:br>
            <a:endParaRPr lang="es-ES" b="1" dirty="0">
              <a:latin typeface="Cambria" panose="02040503050406030204" pitchFamily="18" charset="0"/>
            </a:endParaRPr>
          </a:p>
          <a:p>
            <a:pPr marL="285750" indent="-285750">
              <a:spcAft>
                <a:spcPts val="1200"/>
              </a:spcAft>
              <a:buBlip>
                <a:blip r:embed="rId5"/>
              </a:buBlip>
            </a:pPr>
            <a:r>
              <a:rPr lang="es-ES" b="1" dirty="0">
                <a:latin typeface="Cambria" panose="02040503050406030204" pitchFamily="18" charset="0"/>
              </a:rPr>
              <a:t> Síndrome del túnel carpiano </a:t>
            </a:r>
            <a:r>
              <a:rPr lang="es-ES" dirty="0">
                <a:latin typeface="Cambria" panose="02040503050406030204" pitchFamily="18" charset="0"/>
              </a:rPr>
              <a:t>El ratón con el que trabajamos o jugamos en el ordenador puede producir una lesión que hasta la llegada de las nuevas tecnologías sólo se veía en personas mayores. La adopción sostenida de una mala postura con la muñeca puede provocar este síndrome del túnel </a:t>
            </a:r>
            <a:r>
              <a:rPr lang="es-ES" dirty="0" smtClean="0">
                <a:latin typeface="Cambria" panose="02040503050406030204" pitchFamily="18" charset="0"/>
              </a:rPr>
              <a:t>carpiano</a:t>
            </a:r>
            <a:r>
              <a:rPr lang="es-ES" dirty="0">
                <a:latin typeface="Cambria" panose="02040503050406030204" pitchFamily="18" charset="0"/>
              </a:rPr>
              <a:t>, que se manifiesta a través de fuertes dolores en la muñeca y/o en la palma de la mano cuando se lleva mucho tiempo en el ordenador.</a:t>
            </a:r>
            <a:endParaRPr lang="es-ES" sz="1200" b="1" dirty="0">
              <a:latin typeface="Cambria" panose="02040503050406030204" pitchFamily="18" charset="0"/>
            </a:endParaRPr>
          </a:p>
          <a:p>
            <a:pPr marL="285750" indent="-285750">
              <a:spcAft>
                <a:spcPts val="1200"/>
              </a:spcAft>
              <a:buBlip>
                <a:blip r:embed="rId5"/>
              </a:buBlip>
            </a:pPr>
            <a:endParaRPr lang="es-ES" sz="1200" dirty="0">
              <a:latin typeface="Cambria" panose="02040503050406030204" pitchFamily="18" charset="0"/>
            </a:endParaRPr>
          </a:p>
        </p:txBody>
      </p:sp>
      <p:sp>
        <p:nvSpPr>
          <p:cNvPr id="12" name="Rectángulo 11">
            <a:extLst>
              <a:ext uri="{FF2B5EF4-FFF2-40B4-BE49-F238E27FC236}">
                <a16:creationId xmlns:a16="http://schemas.microsoft.com/office/drawing/2014/main" id="{94C2471E-B528-6544-BFAE-312C2A622695}"/>
              </a:ext>
            </a:extLst>
          </p:cNvPr>
          <p:cNvSpPr/>
          <p:nvPr/>
        </p:nvSpPr>
        <p:spPr>
          <a:xfrm>
            <a:off x="1250067" y="2060620"/>
            <a:ext cx="7655590" cy="770043"/>
          </a:xfrm>
          <a:prstGeom prst="rect">
            <a:avLst/>
          </a:prstGeom>
          <a:solidFill>
            <a:srgbClr val="9086BC"/>
          </a:solidFill>
          <a:ln>
            <a:solidFill>
              <a:srgbClr val="3333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r>
              <a:rPr lang="es-ES" sz="1200" dirty="0" smtClean="0">
                <a:latin typeface="Cambria" panose="02040503050406030204" pitchFamily="18" charset="0"/>
              </a:rPr>
              <a:t>CÓMO EVITARLO </a:t>
            </a:r>
            <a:r>
              <a:rPr lang="es-ES" sz="1200" dirty="0">
                <a:latin typeface="Cambria" panose="02040503050406030204" pitchFamily="18" charset="0"/>
              </a:rPr>
              <a:t>Los smartphones, al disponer de un teclado de pequeñas dimensiones, no están preparados para enviar mensajes largos y de forma constante, pues este uso prolongado lesiona sobre todo el pulgar de forma frecuente. Para trabajar, mejor la tableta, y mejor aún apoyada sobre la mesa para teclear – aunque sea más </a:t>
            </a:r>
            <a:r>
              <a:rPr lang="es-ES" sz="1200" dirty="0" smtClean="0">
                <a:latin typeface="Cambria" panose="02040503050406030204" pitchFamily="18" charset="0"/>
              </a:rPr>
              <a:t>incómodo.</a:t>
            </a:r>
            <a:endParaRPr lang="es-ES" sz="1200" dirty="0">
              <a:latin typeface="Cambria" panose="02040503050406030204" pitchFamily="18" charset="0"/>
            </a:endParaRPr>
          </a:p>
        </p:txBody>
      </p:sp>
      <p:sp>
        <p:nvSpPr>
          <p:cNvPr id="23" name="Rectángulo 22">
            <a:extLst>
              <a:ext uri="{FF2B5EF4-FFF2-40B4-BE49-F238E27FC236}">
                <a16:creationId xmlns:a16="http://schemas.microsoft.com/office/drawing/2014/main" id="{467FDD6B-8B3F-A04D-BB11-EA03DF5591B0}"/>
              </a:ext>
            </a:extLst>
          </p:cNvPr>
          <p:cNvSpPr/>
          <p:nvPr/>
        </p:nvSpPr>
        <p:spPr>
          <a:xfrm>
            <a:off x="1250067" y="4221370"/>
            <a:ext cx="7655590" cy="443259"/>
          </a:xfrm>
          <a:prstGeom prst="rect">
            <a:avLst/>
          </a:prstGeom>
          <a:solidFill>
            <a:srgbClr val="9086BC"/>
          </a:solidFill>
          <a:ln>
            <a:solidFill>
              <a:srgbClr val="33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r>
              <a:rPr lang="es-ES" sz="1200" dirty="0">
                <a:latin typeface="Cambria" panose="02040503050406030204" pitchFamily="18" charset="0"/>
              </a:rPr>
              <a:t>CÓMO </a:t>
            </a:r>
            <a:r>
              <a:rPr lang="es-ES" sz="1200" dirty="0" smtClean="0">
                <a:latin typeface="Cambria" panose="02040503050406030204" pitchFamily="18" charset="0"/>
              </a:rPr>
              <a:t>EVITARLO Coloca </a:t>
            </a:r>
            <a:r>
              <a:rPr lang="es-ES" sz="1200" dirty="0">
                <a:latin typeface="Cambria" panose="02040503050406030204" pitchFamily="18" charset="0"/>
              </a:rPr>
              <a:t>el teclado de manera que los brazos estén en ángulo </a:t>
            </a:r>
            <a:r>
              <a:rPr lang="es-ES" sz="1200" dirty="0" smtClean="0">
                <a:latin typeface="Cambria" panose="02040503050406030204" pitchFamily="18" charset="0"/>
              </a:rPr>
              <a:t>recto, </a:t>
            </a:r>
            <a:r>
              <a:rPr lang="es-ES" sz="1200" dirty="0">
                <a:latin typeface="Cambria" panose="02040503050406030204" pitchFamily="18" charset="0"/>
              </a:rPr>
              <a:t>tus hombros estarán relajados y las muñecas apoyadas.</a:t>
            </a:r>
            <a:endParaRPr lang="es-ES" sz="1600" dirty="0"/>
          </a:p>
        </p:txBody>
      </p:sp>
      <p:sp>
        <p:nvSpPr>
          <p:cNvPr id="13" name="Shape 132">
            <a:extLst>
              <a:ext uri="{FF2B5EF4-FFF2-40B4-BE49-F238E27FC236}">
                <a16:creationId xmlns:a16="http://schemas.microsoft.com/office/drawing/2014/main" id="{BADADEA2-AEE3-2246-88E7-E8F4A847FBCA}"/>
              </a:ext>
            </a:extLst>
          </p:cNvPr>
          <p:cNvSpPr/>
          <p:nvPr/>
        </p:nvSpPr>
        <p:spPr>
          <a:xfrm>
            <a:off x="0" y="-1"/>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FÍSICOS</a:t>
            </a:r>
          </a:p>
          <a:p>
            <a:pPr marL="0" lvl="0" indent="0">
              <a:spcBef>
                <a:spcPts val="0"/>
              </a:spcBef>
              <a:spcAft>
                <a:spcPts val="0"/>
              </a:spcAft>
              <a:buNone/>
            </a:pPr>
            <a:endParaRPr dirty="0"/>
          </a:p>
        </p:txBody>
      </p:sp>
      <p:sp>
        <p:nvSpPr>
          <p:cNvPr id="15" name="Elipse 14">
            <a:extLst>
              <a:ext uri="{FF2B5EF4-FFF2-40B4-BE49-F238E27FC236}">
                <a16:creationId xmlns:a16="http://schemas.microsoft.com/office/drawing/2014/main" id="{A3876D42-8629-1842-9AEC-0DE73A26BB0F}"/>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A</a:t>
            </a:r>
          </a:p>
        </p:txBody>
      </p:sp>
    </p:spTree>
    <p:extLst>
      <p:ext uri="{BB962C8B-B14F-4D97-AF65-F5344CB8AC3E}">
        <p14:creationId xmlns:p14="http://schemas.microsoft.com/office/powerpoint/2010/main" val="37618022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7" name="Shape 132">
            <a:extLst>
              <a:ext uri="{FF2B5EF4-FFF2-40B4-BE49-F238E27FC236}">
                <a16:creationId xmlns:a16="http://schemas.microsoft.com/office/drawing/2014/main" id="{4A8B7DD1-8DCC-E344-9895-527A8986F946}"/>
              </a:ext>
            </a:extLst>
          </p:cNvPr>
          <p:cNvSpPr/>
          <p:nvPr/>
        </p:nvSpPr>
        <p:spPr>
          <a:xfrm>
            <a:off x="0" y="-1"/>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FÍSICOS</a:t>
            </a:r>
          </a:p>
          <a:p>
            <a:pPr marL="0" lvl="0" indent="0">
              <a:spcBef>
                <a:spcPts val="0"/>
              </a:spcBef>
              <a:spcAft>
                <a:spcPts val="0"/>
              </a:spcAft>
              <a:buNone/>
            </a:pPr>
            <a:endParaRPr dirty="0"/>
          </a:p>
        </p:txBody>
      </p:sp>
      <p:sp>
        <p:nvSpPr>
          <p:cNvPr id="14" name="CuadroTexto 13">
            <a:extLst>
              <a:ext uri="{FF2B5EF4-FFF2-40B4-BE49-F238E27FC236}">
                <a16:creationId xmlns:a16="http://schemas.microsoft.com/office/drawing/2014/main" id="{A119AA46-5D27-1448-B5A6-BC63A5A901A4}"/>
              </a:ext>
            </a:extLst>
          </p:cNvPr>
          <p:cNvSpPr txBox="1"/>
          <p:nvPr/>
        </p:nvSpPr>
        <p:spPr>
          <a:xfrm>
            <a:off x="625348" y="1255315"/>
            <a:ext cx="7785572" cy="2400657"/>
          </a:xfrm>
          <a:prstGeom prst="rect">
            <a:avLst/>
          </a:prstGeom>
          <a:noFill/>
        </p:spPr>
        <p:txBody>
          <a:bodyPr wrap="square" rtlCol="0">
            <a:spAutoFit/>
          </a:bodyPr>
          <a:lstStyle/>
          <a:p>
            <a:pPr marL="285750" indent="-285750">
              <a:spcAft>
                <a:spcPts val="1200"/>
              </a:spcAft>
              <a:buClr>
                <a:srgbClr val="7D7FE3"/>
              </a:buClr>
              <a:buSzPct val="150000"/>
              <a:buFont typeface="Arial" panose="020B0604020202020204" pitchFamily="34" charset="0"/>
              <a:buChar char="•"/>
            </a:pPr>
            <a:r>
              <a:rPr lang="es-ES" b="1" dirty="0">
                <a:latin typeface="Cambria" panose="02040503050406030204" pitchFamily="18" charset="0"/>
              </a:rPr>
              <a:t>Codo de tenista. Epicondilitis. </a:t>
            </a:r>
            <a:r>
              <a:rPr lang="es-ES" dirty="0">
                <a:latin typeface="Cambria" panose="02040503050406030204" pitchFamily="18" charset="0"/>
              </a:rPr>
              <a:t>La mala postura en nuestro tiempo de uso de ordenadores puede derivar en el codo de tenista, especialmente causada por un mal uso del ratón. Mantener la posición sostenida de la muñeca levantada hacia arriba puede producir rasgamientos en los extensores de la muñeca.</a:t>
            </a:r>
            <a:br>
              <a:rPr lang="es-ES" dirty="0">
                <a:latin typeface="Cambria" panose="02040503050406030204" pitchFamily="18" charset="0"/>
              </a:rPr>
            </a:br>
            <a:r>
              <a:rPr lang="es-ES" dirty="0">
                <a:latin typeface="Cambria" panose="02040503050406030204" pitchFamily="18" charset="0"/>
              </a:rPr>
              <a:t/>
            </a:r>
            <a:br>
              <a:rPr lang="es-ES" dirty="0">
                <a:latin typeface="Cambria" panose="02040503050406030204" pitchFamily="18" charset="0"/>
              </a:rPr>
            </a:br>
            <a:endParaRPr lang="es-ES" b="1" dirty="0">
              <a:latin typeface="Cambria" panose="02040503050406030204" pitchFamily="18" charset="0"/>
            </a:endParaRPr>
          </a:p>
          <a:p>
            <a:pPr marL="285750" indent="-285750">
              <a:spcAft>
                <a:spcPts val="1200"/>
              </a:spcAft>
              <a:buClr>
                <a:srgbClr val="7D7FE3"/>
              </a:buClr>
              <a:buSzPct val="150000"/>
              <a:buFont typeface="Arial" panose="020B0604020202020204" pitchFamily="34" charset="0"/>
              <a:buChar char="•"/>
            </a:pPr>
            <a:r>
              <a:rPr lang="es-ES" b="1" dirty="0">
                <a:latin typeface="Cambria" panose="02040503050406030204" pitchFamily="18" charset="0"/>
              </a:rPr>
              <a:t>Daños cervicales. </a:t>
            </a:r>
            <a:r>
              <a:rPr lang="es-ES" dirty="0">
                <a:latin typeface="Cambria" panose="02040503050406030204" pitchFamily="18" charset="0"/>
              </a:rPr>
              <a:t>La generalización de los ordenadores portátiles ha hecho aumentar las patologías cervicales. Al poder trabajar en cualquier sitio, falla la ergonomía, y hay más problemas en las cervicales porque la pantalla de los portátiles no está a la altura de los ojos, pero también tendinitis en dedos, muñecas y hombros por adoptar posiciones incorrectas</a:t>
            </a:r>
            <a:endParaRPr lang="es-ES" sz="1200" dirty="0">
              <a:latin typeface="Cambria" panose="02040503050406030204" pitchFamily="18" charset="0"/>
            </a:endParaRPr>
          </a:p>
        </p:txBody>
      </p:sp>
      <p:sp>
        <p:nvSpPr>
          <p:cNvPr id="12" name="Rectángulo 11">
            <a:extLst>
              <a:ext uri="{FF2B5EF4-FFF2-40B4-BE49-F238E27FC236}">
                <a16:creationId xmlns:a16="http://schemas.microsoft.com/office/drawing/2014/main" id="{94C2471E-B528-6544-BFAE-312C2A622695}"/>
              </a:ext>
            </a:extLst>
          </p:cNvPr>
          <p:cNvSpPr/>
          <p:nvPr/>
        </p:nvSpPr>
        <p:spPr>
          <a:xfrm>
            <a:off x="1250067" y="2225140"/>
            <a:ext cx="7655590" cy="443259"/>
          </a:xfrm>
          <a:prstGeom prst="rect">
            <a:avLst/>
          </a:prstGeom>
          <a:solidFill>
            <a:srgbClr val="9086BC"/>
          </a:solidFill>
          <a:ln>
            <a:solidFill>
              <a:srgbClr val="54457D"/>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20000"/>
          </a:bodyPr>
          <a:lstStyle/>
          <a:p>
            <a:r>
              <a:rPr lang="es-ES" dirty="0" smtClean="0">
                <a:latin typeface="Cambria" panose="02040503050406030204" pitchFamily="18" charset="0"/>
              </a:rPr>
              <a:t>CÓMO EVITARLO Ten </a:t>
            </a:r>
            <a:r>
              <a:rPr lang="es-ES" dirty="0">
                <a:latin typeface="Cambria" panose="02040503050406030204" pitchFamily="18" charset="0"/>
              </a:rPr>
              <a:t>la espalda bien apoyada en el respaldo, especialmente en la zona </a:t>
            </a:r>
            <a:r>
              <a:rPr lang="es-ES" dirty="0" smtClean="0">
                <a:latin typeface="Cambria" panose="02040503050406030204" pitchFamily="18" charset="0"/>
              </a:rPr>
              <a:t>lumbar  </a:t>
            </a:r>
            <a:r>
              <a:rPr lang="es-ES" dirty="0">
                <a:latin typeface="Cambria" panose="02040503050406030204" pitchFamily="18" charset="0"/>
              </a:rPr>
              <a:t>y </a:t>
            </a:r>
            <a:r>
              <a:rPr lang="es-ES" dirty="0" smtClean="0">
                <a:latin typeface="Cambria" panose="02040503050406030204" pitchFamily="18" charset="0"/>
              </a:rPr>
              <a:t>apoya las </a:t>
            </a:r>
            <a:r>
              <a:rPr lang="es-ES" dirty="0">
                <a:latin typeface="Cambria" panose="02040503050406030204" pitchFamily="18" charset="0"/>
              </a:rPr>
              <a:t>muñecas en la mesa</a:t>
            </a:r>
          </a:p>
        </p:txBody>
      </p:sp>
      <p:sp>
        <p:nvSpPr>
          <p:cNvPr id="23" name="Rectángulo 22">
            <a:extLst>
              <a:ext uri="{FF2B5EF4-FFF2-40B4-BE49-F238E27FC236}">
                <a16:creationId xmlns:a16="http://schemas.microsoft.com/office/drawing/2014/main" id="{467FDD6B-8B3F-A04D-BB11-EA03DF5591B0}"/>
              </a:ext>
            </a:extLst>
          </p:cNvPr>
          <p:cNvSpPr/>
          <p:nvPr/>
        </p:nvSpPr>
        <p:spPr>
          <a:xfrm>
            <a:off x="1250067" y="3778111"/>
            <a:ext cx="7655590" cy="777986"/>
          </a:xfrm>
          <a:prstGeom prst="rect">
            <a:avLst/>
          </a:prstGeom>
          <a:solidFill>
            <a:srgbClr val="9086BC"/>
          </a:solidFill>
          <a:ln>
            <a:solidFill>
              <a:srgbClr val="5445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r>
              <a:rPr lang="es-ES" dirty="0">
                <a:latin typeface="Cambria" panose="02040503050406030204" pitchFamily="18" charset="0"/>
              </a:rPr>
              <a:t>CÓMO </a:t>
            </a:r>
            <a:r>
              <a:rPr lang="es-ES" dirty="0" smtClean="0">
                <a:latin typeface="Cambria" panose="02040503050406030204" pitchFamily="18" charset="0"/>
              </a:rPr>
              <a:t>EVITARLO  </a:t>
            </a:r>
            <a:r>
              <a:rPr lang="es-ES" dirty="0">
                <a:latin typeface="Cambria" panose="02040503050406030204" pitchFamily="18" charset="0"/>
              </a:rPr>
              <a:t>R</a:t>
            </a:r>
            <a:r>
              <a:rPr lang="es-ES" dirty="0" smtClean="0">
                <a:latin typeface="Cambria" panose="02040503050406030204" pitchFamily="18" charset="0"/>
              </a:rPr>
              <a:t>ealiza </a:t>
            </a:r>
            <a:r>
              <a:rPr lang="es-ES" dirty="0">
                <a:latin typeface="Cambria" panose="02040503050406030204" pitchFamily="18" charset="0"/>
              </a:rPr>
              <a:t>cada día una serie de ejercicios, como de rotación de cuello, muñecas y hombros (para aliviarlos y expulsar la tensión). Mejorará tu postura y evitará malas costumbres que vamos adquiriendo en nuestra posición frente a la pantalla del ordenador y en la forma de colocarnos en el plano de trabajo</a:t>
            </a:r>
            <a:endParaRPr lang="es-ES" dirty="0"/>
          </a:p>
        </p:txBody>
      </p:sp>
      <p:sp>
        <p:nvSpPr>
          <p:cNvPr id="2" name="CuadroTexto 1">
            <a:extLst>
              <a:ext uri="{FF2B5EF4-FFF2-40B4-BE49-F238E27FC236}">
                <a16:creationId xmlns:a16="http://schemas.microsoft.com/office/drawing/2014/main" id="{E5E51D70-DF0E-1543-A485-271546F63EDE}"/>
              </a:ext>
            </a:extLst>
          </p:cNvPr>
          <p:cNvSpPr txBox="1"/>
          <p:nvPr/>
        </p:nvSpPr>
        <p:spPr>
          <a:xfrm>
            <a:off x="-5544273" y="-1932972"/>
            <a:ext cx="184731" cy="307777"/>
          </a:xfrm>
          <a:prstGeom prst="rect">
            <a:avLst/>
          </a:prstGeom>
          <a:noFill/>
        </p:spPr>
        <p:txBody>
          <a:bodyPr wrap="none" rtlCol="0">
            <a:spAutoFit/>
          </a:bodyPr>
          <a:lstStyle/>
          <a:p>
            <a:endParaRPr lang="es-ES" dirty="0"/>
          </a:p>
        </p:txBody>
      </p:sp>
      <p:pic>
        <p:nvPicPr>
          <p:cNvPr id="13" name="Shape 163" descr="mà.png">
            <a:extLst>
              <a:ext uri="{FF2B5EF4-FFF2-40B4-BE49-F238E27FC236}">
                <a16:creationId xmlns:a16="http://schemas.microsoft.com/office/drawing/2014/main" id="{176758FA-498C-5641-9C1B-7D1FEB6ECB63}"/>
              </a:ext>
            </a:extLst>
          </p:cNvPr>
          <p:cNvPicPr preferRelativeResize="0"/>
          <p:nvPr/>
        </p:nvPicPr>
        <p:blipFill>
          <a:blip r:embed="rId3">
            <a:alphaModFix/>
          </a:blip>
          <a:stretch>
            <a:fillRect/>
          </a:stretch>
        </p:blipFill>
        <p:spPr>
          <a:xfrm rot="18297049">
            <a:off x="-576221" y="3988487"/>
            <a:ext cx="2133319" cy="1274618"/>
          </a:xfrm>
          <a:prstGeom prst="rect">
            <a:avLst/>
          </a:prstGeom>
          <a:noFill/>
          <a:ln>
            <a:noFill/>
          </a:ln>
        </p:spPr>
      </p:pic>
      <p:sp>
        <p:nvSpPr>
          <p:cNvPr id="16" name="Elipse 15">
            <a:extLst>
              <a:ext uri="{FF2B5EF4-FFF2-40B4-BE49-F238E27FC236}">
                <a16:creationId xmlns:a16="http://schemas.microsoft.com/office/drawing/2014/main" id="{236A4EFE-E4A8-954D-8762-F4B71D89E615}"/>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A</a:t>
            </a:r>
          </a:p>
        </p:txBody>
      </p:sp>
    </p:spTree>
    <p:extLst>
      <p:ext uri="{BB962C8B-B14F-4D97-AF65-F5344CB8AC3E}">
        <p14:creationId xmlns:p14="http://schemas.microsoft.com/office/powerpoint/2010/main" val="21350732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0" name="Shape 132">
            <a:extLst>
              <a:ext uri="{FF2B5EF4-FFF2-40B4-BE49-F238E27FC236}">
                <a16:creationId xmlns:a16="http://schemas.microsoft.com/office/drawing/2014/main" id="{BADADEA2-AEE3-2246-88E7-E8F4A847FBCA}"/>
              </a:ext>
            </a:extLst>
          </p:cNvPr>
          <p:cNvSpPr/>
          <p:nvPr/>
        </p:nvSpPr>
        <p:spPr>
          <a:xfrm>
            <a:off x="0" y="-1"/>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FÍSICOS</a:t>
            </a:r>
          </a:p>
          <a:p>
            <a:pPr marL="0" lvl="0" indent="0">
              <a:spcBef>
                <a:spcPts val="0"/>
              </a:spcBef>
              <a:spcAft>
                <a:spcPts val="0"/>
              </a:spcAft>
              <a:buNone/>
            </a:pPr>
            <a:endParaRPr dirty="0"/>
          </a:p>
        </p:txBody>
      </p:sp>
      <p:sp>
        <p:nvSpPr>
          <p:cNvPr id="14" name="CuadroTexto 13">
            <a:extLst>
              <a:ext uri="{FF2B5EF4-FFF2-40B4-BE49-F238E27FC236}">
                <a16:creationId xmlns:a16="http://schemas.microsoft.com/office/drawing/2014/main" id="{A119AA46-5D27-1448-B5A6-BC63A5A901A4}"/>
              </a:ext>
            </a:extLst>
          </p:cNvPr>
          <p:cNvSpPr txBox="1"/>
          <p:nvPr/>
        </p:nvSpPr>
        <p:spPr>
          <a:xfrm>
            <a:off x="625348" y="1718302"/>
            <a:ext cx="3796181" cy="2031325"/>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s-ES" b="1" dirty="0">
                <a:latin typeface="Cambria" panose="02040503050406030204" pitchFamily="18" charset="0"/>
              </a:rPr>
              <a:t>Dolores de espalda. </a:t>
            </a:r>
            <a:r>
              <a:rPr lang="es-ES" dirty="0">
                <a:latin typeface="Cambria" panose="02040503050406030204" pitchFamily="18" charset="0"/>
              </a:rPr>
              <a:t>Muy comunes en las personas que llevan una vida demasiado relacionada con los ordenadores, puesto que en la actualidad miles de trabajos están intrínsecamente conectados a su uso. Los dolores de espalda son </a:t>
            </a:r>
            <a:r>
              <a:rPr lang="es-ES" dirty="0" smtClean="0">
                <a:latin typeface="Cambria" panose="02040503050406030204" pitchFamily="18" charset="0"/>
              </a:rPr>
              <a:t>causados, </a:t>
            </a:r>
            <a:r>
              <a:rPr lang="es-ES" dirty="0">
                <a:latin typeface="Cambria" panose="02040503050406030204" pitchFamily="18" charset="0"/>
              </a:rPr>
              <a:t>por lo </a:t>
            </a:r>
            <a:r>
              <a:rPr lang="es-ES" dirty="0" smtClean="0">
                <a:latin typeface="Cambria" panose="02040503050406030204" pitchFamily="18" charset="0"/>
              </a:rPr>
              <a:t>general, </a:t>
            </a:r>
            <a:r>
              <a:rPr lang="es-ES" dirty="0">
                <a:latin typeface="Cambria" panose="02040503050406030204" pitchFamily="18" charset="0"/>
              </a:rPr>
              <a:t>por la mala posición de la silla en la que se encuentra y por un largo tiempo </a:t>
            </a:r>
            <a:r>
              <a:rPr lang="es-ES" dirty="0">
                <a:solidFill>
                  <a:schemeClr val="tx1"/>
                </a:solidFill>
                <a:latin typeface="Cambria" panose="02040503050406030204" pitchFamily="18" charset="0"/>
              </a:rPr>
              <a:t>de</a:t>
            </a:r>
            <a:r>
              <a:rPr lang="es-ES" b="1" dirty="0">
                <a:solidFill>
                  <a:srgbClr val="FFAB61"/>
                </a:solidFill>
                <a:latin typeface="Cambria" panose="02040503050406030204" pitchFamily="18" charset="0"/>
              </a:rPr>
              <a:t> </a:t>
            </a:r>
            <a:r>
              <a:rPr lang="es-ES" b="1" dirty="0">
                <a:solidFill>
                  <a:srgbClr val="7D7FE3"/>
                </a:solidFill>
                <a:latin typeface="Cambria" panose="02040503050406030204" pitchFamily="18" charset="0"/>
              </a:rPr>
              <a:t>no ejercitar los músculos de la </a:t>
            </a:r>
            <a:r>
              <a:rPr lang="es-ES" b="1" dirty="0" smtClean="0">
                <a:solidFill>
                  <a:srgbClr val="7D7FE3"/>
                </a:solidFill>
                <a:latin typeface="Cambria" panose="02040503050406030204" pitchFamily="18" charset="0"/>
              </a:rPr>
              <a:t>espalda</a:t>
            </a:r>
            <a:r>
              <a:rPr lang="es-ES" b="1" dirty="0" smtClean="0">
                <a:solidFill>
                  <a:srgbClr val="FFAB61"/>
                </a:solidFill>
                <a:latin typeface="Cambria" panose="02040503050406030204" pitchFamily="18" charset="0"/>
              </a:rPr>
              <a:t>.</a:t>
            </a:r>
            <a:endParaRPr lang="es-ES" sz="1200" dirty="0">
              <a:solidFill>
                <a:srgbClr val="FFAB61"/>
              </a:solidFill>
              <a:latin typeface="Cambria" panose="02040503050406030204" pitchFamily="18" charset="0"/>
            </a:endParaRPr>
          </a:p>
        </p:txBody>
      </p:sp>
      <p:sp>
        <p:nvSpPr>
          <p:cNvPr id="2" name="CuadroTexto 1">
            <a:extLst>
              <a:ext uri="{FF2B5EF4-FFF2-40B4-BE49-F238E27FC236}">
                <a16:creationId xmlns:a16="http://schemas.microsoft.com/office/drawing/2014/main" id="{E5E51D70-DF0E-1543-A485-271546F63EDE}"/>
              </a:ext>
            </a:extLst>
          </p:cNvPr>
          <p:cNvSpPr txBox="1"/>
          <p:nvPr/>
        </p:nvSpPr>
        <p:spPr>
          <a:xfrm>
            <a:off x="-5544273" y="-1932972"/>
            <a:ext cx="184731" cy="307777"/>
          </a:xfrm>
          <a:prstGeom prst="rect">
            <a:avLst/>
          </a:prstGeom>
          <a:noFill/>
        </p:spPr>
        <p:txBody>
          <a:bodyPr wrap="none" rtlCol="0">
            <a:spAutoFit/>
          </a:bodyPr>
          <a:lstStyle/>
          <a:p>
            <a:endParaRPr lang="es-ES" dirty="0"/>
          </a:p>
        </p:txBody>
      </p:sp>
      <p:pic>
        <p:nvPicPr>
          <p:cNvPr id="4" name="Imagen 3">
            <a:extLst>
              <a:ext uri="{FF2B5EF4-FFF2-40B4-BE49-F238E27FC236}">
                <a16:creationId xmlns:a16="http://schemas.microsoft.com/office/drawing/2014/main" id="{9A5FFCE6-B1A0-A948-B96F-05E33F9F78A0}"/>
              </a:ext>
            </a:extLst>
          </p:cNvPr>
          <p:cNvPicPr>
            <a:picLocks noChangeAspect="1"/>
          </p:cNvPicPr>
          <p:nvPr/>
        </p:nvPicPr>
        <p:blipFill>
          <a:blip r:embed="rId3"/>
          <a:stretch>
            <a:fillRect/>
          </a:stretch>
        </p:blipFill>
        <p:spPr>
          <a:xfrm>
            <a:off x="4722473" y="502534"/>
            <a:ext cx="4258039" cy="4138432"/>
          </a:xfrm>
          <a:prstGeom prst="rect">
            <a:avLst/>
          </a:prstGeom>
        </p:spPr>
      </p:pic>
      <p:sp>
        <p:nvSpPr>
          <p:cNvPr id="12" name="Elipse 11">
            <a:extLst>
              <a:ext uri="{FF2B5EF4-FFF2-40B4-BE49-F238E27FC236}">
                <a16:creationId xmlns:a16="http://schemas.microsoft.com/office/drawing/2014/main" id="{40E65CA9-DC25-074B-B07B-BE4B86B551D4}"/>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A</a:t>
            </a:r>
          </a:p>
        </p:txBody>
      </p:sp>
    </p:spTree>
    <p:extLst>
      <p:ext uri="{BB962C8B-B14F-4D97-AF65-F5344CB8AC3E}">
        <p14:creationId xmlns:p14="http://schemas.microsoft.com/office/powerpoint/2010/main" val="34457939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9" name="Shape 132">
            <a:extLst>
              <a:ext uri="{FF2B5EF4-FFF2-40B4-BE49-F238E27FC236}">
                <a16:creationId xmlns:a16="http://schemas.microsoft.com/office/drawing/2014/main" id="{BADADEA2-AEE3-2246-88E7-E8F4A847FBCA}"/>
              </a:ext>
            </a:extLst>
          </p:cNvPr>
          <p:cNvSpPr/>
          <p:nvPr/>
        </p:nvSpPr>
        <p:spPr>
          <a:xfrm>
            <a:off x="0" y="-1"/>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FÍSICOS</a:t>
            </a:r>
          </a:p>
          <a:p>
            <a:pPr marL="0" lvl="0" indent="0">
              <a:spcBef>
                <a:spcPts val="0"/>
              </a:spcBef>
              <a:spcAft>
                <a:spcPts val="0"/>
              </a:spcAft>
              <a:buNone/>
            </a:pPr>
            <a:endParaRPr dirty="0"/>
          </a:p>
        </p:txBody>
      </p:sp>
      <p:sp>
        <p:nvSpPr>
          <p:cNvPr id="14" name="CuadroTexto 13">
            <a:extLst>
              <a:ext uri="{FF2B5EF4-FFF2-40B4-BE49-F238E27FC236}">
                <a16:creationId xmlns:a16="http://schemas.microsoft.com/office/drawing/2014/main" id="{A119AA46-5D27-1448-B5A6-BC63A5A901A4}"/>
              </a:ext>
            </a:extLst>
          </p:cNvPr>
          <p:cNvSpPr txBox="1"/>
          <p:nvPr/>
        </p:nvSpPr>
        <p:spPr>
          <a:xfrm>
            <a:off x="143108" y="1508592"/>
            <a:ext cx="8775883" cy="3488266"/>
          </a:xfrm>
          <a:prstGeom prst="rect">
            <a:avLst/>
          </a:prstGeom>
          <a:solidFill>
            <a:srgbClr val="9086BC"/>
          </a:solidFill>
          <a:ln w="25400">
            <a:solidFill>
              <a:srgbClr val="54457D"/>
            </a:solidFill>
          </a:ln>
        </p:spPr>
        <p:txBody>
          <a:bodyPr wrap="square" numCol="2" spcCol="180000" rtlCol="0">
            <a:noAutofit/>
          </a:bodyPr>
          <a:lstStyle/>
          <a:p>
            <a:pPr marL="285750" indent="-285750">
              <a:spcAft>
                <a:spcPts val="1200"/>
              </a:spcAft>
              <a:buClr>
                <a:srgbClr val="333399"/>
              </a:buClr>
              <a:buSzPct val="115000"/>
              <a:buFont typeface="Arial" panose="020B0604020202020204" pitchFamily="34" charset="0"/>
              <a:buChar char="•"/>
            </a:pPr>
            <a:r>
              <a:rPr lang="es-ES" dirty="0">
                <a:solidFill>
                  <a:schemeClr val="bg1"/>
                </a:solidFill>
                <a:latin typeface="Cambria" panose="02040503050406030204" pitchFamily="18" charset="0"/>
              </a:rPr>
              <a:t>Apoya los pies planos sobre el suelo (o en un reposapiés o plinto ligeramente inclinado), con las rodillas dobladas formado un ángulo de aproximadamente 90 grados o más.</a:t>
            </a:r>
          </a:p>
          <a:p>
            <a:pPr marL="285750" indent="-285750">
              <a:spcAft>
                <a:spcPts val="1200"/>
              </a:spcAft>
              <a:buClr>
                <a:srgbClr val="333399"/>
              </a:buClr>
              <a:buSzPct val="115000"/>
              <a:buFont typeface="Arial" panose="020B0604020202020204" pitchFamily="34" charset="0"/>
              <a:buChar char="•"/>
            </a:pPr>
            <a:r>
              <a:rPr lang="es-ES" dirty="0">
                <a:solidFill>
                  <a:schemeClr val="bg1"/>
                </a:solidFill>
                <a:latin typeface="Cambria" panose="02040503050406030204" pitchFamily="18" charset="0"/>
              </a:rPr>
              <a:t>No subas demasiado el asiento: el asiento debe soportar las piernas sin ejercer una presión excesiva sobre la parte posterior de los muslos.</a:t>
            </a:r>
          </a:p>
          <a:p>
            <a:pPr marL="285750" indent="-285750">
              <a:spcAft>
                <a:spcPts val="1200"/>
              </a:spcAft>
              <a:buClr>
                <a:srgbClr val="333399"/>
              </a:buClr>
              <a:buSzPct val="115000"/>
              <a:buFont typeface="Arial" panose="020B0604020202020204" pitchFamily="34" charset="0"/>
              <a:buChar char="•"/>
            </a:pPr>
            <a:r>
              <a:rPr lang="es-ES" dirty="0">
                <a:solidFill>
                  <a:schemeClr val="bg1"/>
                </a:solidFill>
                <a:latin typeface="Cambria" panose="02040503050406030204" pitchFamily="18" charset="0"/>
              </a:rPr>
              <a:t>Ajusta bien la espalda contra el asiento para que se adapte perfectamente al perfil de la columna vertebral. El ángulo que se forma entre el muslo y el torso debe rondar los 90 grados.</a:t>
            </a:r>
          </a:p>
          <a:p>
            <a:pPr marL="285750" indent="-285750">
              <a:spcAft>
                <a:spcPts val="1200"/>
              </a:spcAft>
              <a:buClr>
                <a:srgbClr val="333399"/>
              </a:buClr>
              <a:buSzPct val="115000"/>
              <a:buFont typeface="Arial" panose="020B0604020202020204" pitchFamily="34" charset="0"/>
              <a:buChar char="•"/>
            </a:pPr>
            <a:r>
              <a:rPr lang="es-ES" dirty="0">
                <a:solidFill>
                  <a:schemeClr val="bg1"/>
                </a:solidFill>
                <a:latin typeface="Cambria" panose="02040503050406030204" pitchFamily="18" charset="0"/>
              </a:rPr>
              <a:t>Extiende las muñecas y las manos casi rectas desde el codo hasta la fila central de teclas del teclado.</a:t>
            </a:r>
          </a:p>
          <a:p>
            <a:pPr marL="285750" indent="-285750">
              <a:spcAft>
                <a:spcPts val="1200"/>
              </a:spcAft>
              <a:buClr>
                <a:srgbClr val="333399"/>
              </a:buClr>
              <a:buSzPct val="115000"/>
              <a:buFont typeface="Arial" panose="020B0604020202020204" pitchFamily="34" charset="0"/>
              <a:buChar char="•"/>
            </a:pPr>
            <a:r>
              <a:rPr lang="es-ES" dirty="0">
                <a:solidFill>
                  <a:schemeClr val="bg1"/>
                </a:solidFill>
                <a:latin typeface="Cambria" panose="02040503050406030204" pitchFamily="18" charset="0"/>
              </a:rPr>
              <a:t>Utiliza mesas de unos 66 cm de alto, ya que resultan más cómodas.</a:t>
            </a:r>
          </a:p>
          <a:p>
            <a:pPr marL="285750" indent="-285750">
              <a:spcAft>
                <a:spcPts val="1200"/>
              </a:spcAft>
              <a:buClr>
                <a:srgbClr val="333399"/>
              </a:buClr>
              <a:buSzPct val="115000"/>
              <a:buFont typeface="Arial" panose="020B0604020202020204" pitchFamily="34" charset="0"/>
              <a:buChar char="•"/>
            </a:pPr>
            <a:r>
              <a:rPr lang="es-ES" dirty="0">
                <a:solidFill>
                  <a:schemeClr val="bg1"/>
                </a:solidFill>
                <a:latin typeface="Cambria" panose="02040503050406030204" pitchFamily="18" charset="0"/>
              </a:rPr>
              <a:t>Sitúa el monitor a una distancia aproximada de 50-65 centímetros en función de su tamaño y de las condiciones visuales.</a:t>
            </a:r>
          </a:p>
          <a:p>
            <a:pPr marL="285750" indent="-285750">
              <a:spcAft>
                <a:spcPts val="1200"/>
              </a:spcAft>
              <a:buClr>
                <a:srgbClr val="333399"/>
              </a:buClr>
              <a:buSzPct val="115000"/>
              <a:buFont typeface="Arial" panose="020B0604020202020204" pitchFamily="34" charset="0"/>
              <a:buChar char="•"/>
            </a:pPr>
            <a:r>
              <a:rPr lang="es-ES" dirty="0">
                <a:solidFill>
                  <a:schemeClr val="bg1"/>
                </a:solidFill>
                <a:latin typeface="Cambria" panose="02040503050406030204" pitchFamily="18" charset="0"/>
              </a:rPr>
              <a:t>Sitúa el monitor y el teclado alineados frente a ti.</a:t>
            </a:r>
          </a:p>
          <a:p>
            <a:pPr marL="285750" indent="-285750">
              <a:spcAft>
                <a:spcPts val="1200"/>
              </a:spcAft>
              <a:buClr>
                <a:srgbClr val="333399"/>
              </a:buClr>
              <a:buSzPct val="115000"/>
              <a:buFont typeface="Arial" panose="020B0604020202020204" pitchFamily="34" charset="0"/>
              <a:buChar char="•"/>
            </a:pPr>
            <a:r>
              <a:rPr lang="es-ES" dirty="0">
                <a:solidFill>
                  <a:schemeClr val="bg1"/>
                </a:solidFill>
                <a:latin typeface="Cambria" panose="02040503050406030204" pitchFamily="18" charset="0"/>
              </a:rPr>
              <a:t>Coloca la parte superior del monitor ligeramente por debajo del nivel de tus ojos e inclina la pantalla en un ángulo de 10-20 grados.</a:t>
            </a:r>
          </a:p>
          <a:p>
            <a:pPr marL="285750" indent="-285750">
              <a:spcAft>
                <a:spcPts val="1200"/>
              </a:spcAft>
              <a:buClr>
                <a:srgbClr val="333399"/>
              </a:buClr>
              <a:buSzPct val="115000"/>
              <a:buFont typeface="Arial" panose="020B0604020202020204" pitchFamily="34" charset="0"/>
              <a:buChar char="•"/>
            </a:pPr>
            <a:r>
              <a:rPr lang="es-ES" dirty="0">
                <a:solidFill>
                  <a:schemeClr val="bg1"/>
                </a:solidFill>
                <a:latin typeface="Cambria" panose="02040503050406030204" pitchFamily="18" charset="0"/>
              </a:rPr>
              <a:t>Utiliza soportes o atriles para los documentos cerca de la pantalla a la misma distancia de visión.</a:t>
            </a:r>
          </a:p>
          <a:p>
            <a:pPr>
              <a:spcAft>
                <a:spcPts val="1200"/>
              </a:spcAft>
            </a:pPr>
            <a:endParaRPr lang="es-ES" sz="1200" dirty="0">
              <a:latin typeface="Cambria" panose="02040503050406030204" pitchFamily="18" charset="0"/>
            </a:endParaRPr>
          </a:p>
        </p:txBody>
      </p:sp>
      <p:sp>
        <p:nvSpPr>
          <p:cNvPr id="2" name="CuadroTexto 1">
            <a:extLst>
              <a:ext uri="{FF2B5EF4-FFF2-40B4-BE49-F238E27FC236}">
                <a16:creationId xmlns:a16="http://schemas.microsoft.com/office/drawing/2014/main" id="{E5E51D70-DF0E-1543-A485-271546F63EDE}"/>
              </a:ext>
            </a:extLst>
          </p:cNvPr>
          <p:cNvSpPr txBox="1"/>
          <p:nvPr/>
        </p:nvSpPr>
        <p:spPr>
          <a:xfrm>
            <a:off x="-5544273" y="-1932972"/>
            <a:ext cx="184731" cy="307777"/>
          </a:xfrm>
          <a:prstGeom prst="rect">
            <a:avLst/>
          </a:prstGeom>
          <a:noFill/>
        </p:spPr>
        <p:txBody>
          <a:bodyPr wrap="none" rtlCol="0">
            <a:spAutoFit/>
          </a:bodyPr>
          <a:lstStyle/>
          <a:p>
            <a:endParaRPr lang="es-ES" dirty="0"/>
          </a:p>
        </p:txBody>
      </p:sp>
      <p:sp>
        <p:nvSpPr>
          <p:cNvPr id="3" name="Rectángulo 2">
            <a:extLst>
              <a:ext uri="{FF2B5EF4-FFF2-40B4-BE49-F238E27FC236}">
                <a16:creationId xmlns:a16="http://schemas.microsoft.com/office/drawing/2014/main" id="{268176B6-4EAC-7E49-B8EA-6FA19344847D}"/>
              </a:ext>
            </a:extLst>
          </p:cNvPr>
          <p:cNvSpPr/>
          <p:nvPr/>
        </p:nvSpPr>
        <p:spPr>
          <a:xfrm>
            <a:off x="167395" y="1170037"/>
            <a:ext cx="5490606" cy="338554"/>
          </a:xfrm>
          <a:prstGeom prst="rect">
            <a:avLst/>
          </a:prstGeom>
        </p:spPr>
        <p:txBody>
          <a:bodyPr wrap="none">
            <a:spAutoFit/>
          </a:bodyPr>
          <a:lstStyle/>
          <a:p>
            <a:pPr lvl="0"/>
            <a:r>
              <a:rPr lang="es-ES" sz="1600" b="1" dirty="0">
                <a:solidFill>
                  <a:srgbClr val="54457D"/>
                </a:solidFill>
                <a:latin typeface="Cambria" panose="02040503050406030204" pitchFamily="18" charset="0"/>
                <a:ea typeface="Franklin Gothic"/>
                <a:cs typeface="Franklin Gothic"/>
                <a:sym typeface="Franklin Gothic"/>
              </a:rPr>
              <a:t>NORMAS POSTURALES BÁSICAS FRENTE AL ORDENADOR</a:t>
            </a:r>
          </a:p>
        </p:txBody>
      </p:sp>
      <p:pic>
        <p:nvPicPr>
          <p:cNvPr id="11" name="Shape 122">
            <a:extLst>
              <a:ext uri="{FF2B5EF4-FFF2-40B4-BE49-F238E27FC236}">
                <a16:creationId xmlns:a16="http://schemas.microsoft.com/office/drawing/2014/main" id="{B9D3D192-D52A-2D4F-8FE0-CC7008F240CD}"/>
              </a:ext>
            </a:extLst>
          </p:cNvPr>
          <p:cNvPicPr preferRelativeResize="0"/>
          <p:nvPr/>
        </p:nvPicPr>
        <p:blipFill>
          <a:blip r:embed="rId3">
            <a:alphaModFix/>
          </a:blip>
          <a:stretch>
            <a:fillRect/>
          </a:stretch>
        </p:blipFill>
        <p:spPr>
          <a:xfrm rot="311420">
            <a:off x="8124130" y="257392"/>
            <a:ext cx="939559" cy="1818101"/>
          </a:xfrm>
          <a:prstGeom prst="rect">
            <a:avLst/>
          </a:prstGeom>
          <a:noFill/>
          <a:ln>
            <a:noFill/>
          </a:ln>
        </p:spPr>
      </p:pic>
      <p:sp>
        <p:nvSpPr>
          <p:cNvPr id="15" name="Elipse 14">
            <a:extLst>
              <a:ext uri="{FF2B5EF4-FFF2-40B4-BE49-F238E27FC236}">
                <a16:creationId xmlns:a16="http://schemas.microsoft.com/office/drawing/2014/main" id="{D19196EE-76DD-3749-BB26-B5B430CB24CD}"/>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A</a:t>
            </a:r>
          </a:p>
        </p:txBody>
      </p:sp>
    </p:spTree>
    <p:extLst>
      <p:ext uri="{BB962C8B-B14F-4D97-AF65-F5344CB8AC3E}">
        <p14:creationId xmlns:p14="http://schemas.microsoft.com/office/powerpoint/2010/main" val="11152623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9" name="Shape 132">
            <a:extLst>
              <a:ext uri="{FF2B5EF4-FFF2-40B4-BE49-F238E27FC236}">
                <a16:creationId xmlns:a16="http://schemas.microsoft.com/office/drawing/2014/main" id="{BADADEA2-AEE3-2246-88E7-E8F4A847FBCA}"/>
              </a:ext>
            </a:extLst>
          </p:cNvPr>
          <p:cNvSpPr/>
          <p:nvPr/>
        </p:nvSpPr>
        <p:spPr>
          <a:xfrm>
            <a:off x="0" y="-1"/>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FÍSICOS</a:t>
            </a:r>
          </a:p>
          <a:p>
            <a:pPr marL="0" lvl="0" indent="0">
              <a:spcBef>
                <a:spcPts val="0"/>
              </a:spcBef>
              <a:spcAft>
                <a:spcPts val="0"/>
              </a:spcAft>
              <a:buNone/>
            </a:pPr>
            <a:endParaRPr dirty="0"/>
          </a:p>
        </p:txBody>
      </p:sp>
      <p:sp>
        <p:nvSpPr>
          <p:cNvPr id="14" name="CuadroTexto 13">
            <a:extLst>
              <a:ext uri="{FF2B5EF4-FFF2-40B4-BE49-F238E27FC236}">
                <a16:creationId xmlns:a16="http://schemas.microsoft.com/office/drawing/2014/main" id="{A119AA46-5D27-1448-B5A6-BC63A5A901A4}"/>
              </a:ext>
            </a:extLst>
          </p:cNvPr>
          <p:cNvSpPr txBox="1"/>
          <p:nvPr/>
        </p:nvSpPr>
        <p:spPr>
          <a:xfrm>
            <a:off x="638264" y="1295173"/>
            <a:ext cx="7785572" cy="3046988"/>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s-ES" b="1" dirty="0">
                <a:latin typeface="Cambria" panose="02040503050406030204" pitchFamily="18" charset="0"/>
              </a:rPr>
              <a:t>Estrés </a:t>
            </a:r>
            <a:r>
              <a:rPr lang="es-ES" b="1" dirty="0" smtClean="0">
                <a:latin typeface="Cambria" panose="02040503050406030204" pitchFamily="18" charset="0"/>
              </a:rPr>
              <a:t>visual. </a:t>
            </a:r>
            <a:r>
              <a:rPr lang="es-ES" dirty="0">
                <a:latin typeface="Cambria" panose="02040503050406030204" pitchFamily="18" charset="0"/>
              </a:rPr>
              <a:t>El tiempo que pasamos delante de dispositivos electrónicos, como tabletas, teléfonos móviles y libros electrónicos trae como consecuencia el estrés visual, haciendo que los ojos se resequen mucho. Si se está habitualmente muy cerca de la pantalla (tanto del ordenador como de la televisión) se puede desarrollar vista cansada y/o miopía.</a:t>
            </a:r>
            <a:br>
              <a:rPr lang="es-ES" dirty="0">
                <a:latin typeface="Cambria" panose="02040503050406030204" pitchFamily="18" charset="0"/>
              </a:rPr>
            </a:br>
            <a:r>
              <a:rPr lang="es-ES" dirty="0">
                <a:latin typeface="Cambria" panose="02040503050406030204" pitchFamily="18" charset="0"/>
              </a:rPr>
              <a:t/>
            </a:r>
            <a:br>
              <a:rPr lang="es-ES" dirty="0">
                <a:latin typeface="Cambria" panose="02040503050406030204" pitchFamily="18" charset="0"/>
              </a:rPr>
            </a:br>
            <a:r>
              <a:rPr lang="es-ES" dirty="0">
                <a:latin typeface="Cambria" panose="02040503050406030204" pitchFamily="18" charset="0"/>
              </a:rPr>
              <a:t/>
            </a:r>
            <a:br>
              <a:rPr lang="es-ES" dirty="0">
                <a:latin typeface="Cambria" panose="02040503050406030204" pitchFamily="18" charset="0"/>
              </a:rPr>
            </a:br>
            <a:r>
              <a:rPr lang="es-ES" dirty="0">
                <a:latin typeface="Cambria" panose="02040503050406030204" pitchFamily="18" charset="0"/>
              </a:rPr>
              <a:t/>
            </a:r>
            <a:br>
              <a:rPr lang="es-ES" dirty="0">
                <a:latin typeface="Cambria" panose="02040503050406030204" pitchFamily="18" charset="0"/>
              </a:rPr>
            </a:br>
            <a:endParaRPr lang="es-ES" dirty="0">
              <a:latin typeface="Cambria" panose="02040503050406030204" pitchFamily="18" charset="0"/>
            </a:endParaRPr>
          </a:p>
          <a:p>
            <a:pPr marL="285750" indent="-285750">
              <a:spcAft>
                <a:spcPts val="1200"/>
              </a:spcAft>
              <a:buFont typeface="Arial" panose="020B0604020202020204" pitchFamily="34" charset="0"/>
              <a:buChar char="•"/>
            </a:pPr>
            <a:r>
              <a:rPr lang="es-ES" b="1" dirty="0">
                <a:latin typeface="Cambria" panose="02040503050406030204" pitchFamily="18" charset="0"/>
              </a:rPr>
              <a:t>Obesidad. </a:t>
            </a:r>
            <a:r>
              <a:rPr lang="es-ES" dirty="0">
                <a:latin typeface="Cambria" panose="02040503050406030204" pitchFamily="18" charset="0"/>
              </a:rPr>
              <a:t>Aunque se pueden desarrollar algunas facultades importantes gracias a las nuevas tecnologías (los videojuegos proporcionan habilidad psicomotriz, aumentan los reflejos, estimulan el razonamiento lógico y la capacidad de decisión, etc.) su principal efecto es que evitan cualquier tipo de actividad física debido a todas esas horas frente a la pantalla y unido a la comida rápida e industrial aumentan la </a:t>
            </a:r>
            <a:r>
              <a:rPr lang="es-ES" b="1" dirty="0">
                <a:latin typeface="Cambria" panose="02040503050406030204" pitchFamily="18" charset="0"/>
              </a:rPr>
              <a:t>obesidad y, por tanto, el riesgo cardiovascular.</a:t>
            </a:r>
            <a:endParaRPr lang="es-ES" sz="1200" dirty="0">
              <a:latin typeface="Cambria" panose="02040503050406030204" pitchFamily="18" charset="0"/>
            </a:endParaRPr>
          </a:p>
        </p:txBody>
      </p:sp>
      <p:sp>
        <p:nvSpPr>
          <p:cNvPr id="12" name="Rectángulo 11">
            <a:extLst>
              <a:ext uri="{FF2B5EF4-FFF2-40B4-BE49-F238E27FC236}">
                <a16:creationId xmlns:a16="http://schemas.microsoft.com/office/drawing/2014/main" id="{94C2471E-B528-6544-BFAE-312C2A622695}"/>
              </a:ext>
            </a:extLst>
          </p:cNvPr>
          <p:cNvSpPr/>
          <p:nvPr/>
        </p:nvSpPr>
        <p:spPr>
          <a:xfrm>
            <a:off x="826872" y="2347109"/>
            <a:ext cx="8022403" cy="701292"/>
          </a:xfrm>
          <a:prstGeom prst="rect">
            <a:avLst/>
          </a:prstGeom>
          <a:solidFill>
            <a:srgbClr val="9086BC"/>
          </a:solidFill>
          <a:ln>
            <a:solidFill>
              <a:srgbClr val="54457D"/>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r>
              <a:rPr lang="es-ES" sz="1200" dirty="0" smtClean="0">
                <a:latin typeface="Cambria" panose="02040503050406030204" pitchFamily="18" charset="0"/>
              </a:rPr>
              <a:t>CÓMO EVITARLO Aplícate </a:t>
            </a:r>
            <a:r>
              <a:rPr lang="es-ES" sz="1200" dirty="0">
                <a:latin typeface="Cambria" panose="02040503050406030204" pitchFamily="18" charset="0"/>
              </a:rPr>
              <a:t>lágrima artificial, especialmente si necesitas graduación y no la usas, porque relaja los músculos del ojo y hace que trabajen menos de lo que debería. Además, recuerda que se recomienda una separación mínima de 50 centímetros de cualquier tipo de pantalla y una buena iluminación, evitando reflejos y </a:t>
            </a:r>
            <a:r>
              <a:rPr lang="es-ES" sz="1200" dirty="0" smtClean="0">
                <a:latin typeface="Cambria" panose="02040503050406030204" pitchFamily="18" charset="0"/>
              </a:rPr>
              <a:t>deslumbramientos.</a:t>
            </a:r>
            <a:endParaRPr lang="es-ES" sz="1200" dirty="0">
              <a:latin typeface="Cambria" panose="02040503050406030204" pitchFamily="18" charset="0"/>
            </a:endParaRPr>
          </a:p>
        </p:txBody>
      </p:sp>
      <p:sp>
        <p:nvSpPr>
          <p:cNvPr id="23" name="Rectángulo 22">
            <a:extLst>
              <a:ext uri="{FF2B5EF4-FFF2-40B4-BE49-F238E27FC236}">
                <a16:creationId xmlns:a16="http://schemas.microsoft.com/office/drawing/2014/main" id="{467FDD6B-8B3F-A04D-BB11-EA03DF5591B0}"/>
              </a:ext>
            </a:extLst>
          </p:cNvPr>
          <p:cNvSpPr/>
          <p:nvPr/>
        </p:nvSpPr>
        <p:spPr>
          <a:xfrm>
            <a:off x="768246" y="4390445"/>
            <a:ext cx="7929890" cy="438413"/>
          </a:xfrm>
          <a:prstGeom prst="rect">
            <a:avLst/>
          </a:prstGeom>
          <a:solidFill>
            <a:srgbClr val="9086BC"/>
          </a:solidFill>
          <a:ln>
            <a:solidFill>
              <a:srgbClr val="5445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r>
              <a:rPr lang="es-ES" sz="1200" dirty="0">
                <a:latin typeface="Cambria" panose="02040503050406030204" pitchFamily="18" charset="0"/>
              </a:rPr>
              <a:t>CÓMO </a:t>
            </a:r>
            <a:r>
              <a:rPr lang="es-ES" sz="1200" dirty="0" smtClean="0">
                <a:latin typeface="Cambria" panose="02040503050406030204" pitchFamily="18" charset="0"/>
              </a:rPr>
              <a:t>EVITARLO Juega </a:t>
            </a:r>
            <a:r>
              <a:rPr lang="es-ES" sz="1200" dirty="0">
                <a:latin typeface="Cambria" panose="02040503050406030204" pitchFamily="18" charset="0"/>
              </a:rPr>
              <a:t>de manera controlada (</a:t>
            </a:r>
            <a:r>
              <a:rPr lang="es-ES" sz="1200" dirty="0" smtClean="0">
                <a:latin typeface="Cambria" panose="02040503050406030204" pitchFamily="18" charset="0"/>
              </a:rPr>
              <a:t>establece </a:t>
            </a:r>
            <a:r>
              <a:rPr lang="es-ES" sz="1200" dirty="0">
                <a:latin typeface="Cambria" panose="02040503050406030204" pitchFamily="18" charset="0"/>
              </a:rPr>
              <a:t>horarios de inicio y fin</a:t>
            </a:r>
            <a:r>
              <a:rPr lang="es-ES" sz="1200" dirty="0" smtClean="0">
                <a:latin typeface="Cambria" panose="02040503050406030204" pitchFamily="18" charset="0"/>
              </a:rPr>
              <a:t>) y fomenta </a:t>
            </a:r>
            <a:r>
              <a:rPr lang="es-ES" sz="1200" dirty="0">
                <a:latin typeface="Cambria" panose="02040503050406030204" pitchFamily="18" charset="0"/>
              </a:rPr>
              <a:t>las actividades al aire </a:t>
            </a:r>
            <a:r>
              <a:rPr lang="es-ES" sz="1200" dirty="0" smtClean="0">
                <a:latin typeface="Cambria" panose="02040503050406030204" pitchFamily="18" charset="0"/>
              </a:rPr>
              <a:t>libre.</a:t>
            </a:r>
            <a:endParaRPr lang="es-ES" sz="1200" dirty="0"/>
          </a:p>
        </p:txBody>
      </p:sp>
      <p:sp>
        <p:nvSpPr>
          <p:cNvPr id="2" name="CuadroTexto 1">
            <a:extLst>
              <a:ext uri="{FF2B5EF4-FFF2-40B4-BE49-F238E27FC236}">
                <a16:creationId xmlns:a16="http://schemas.microsoft.com/office/drawing/2014/main" id="{E5E51D70-DF0E-1543-A485-271546F63EDE}"/>
              </a:ext>
            </a:extLst>
          </p:cNvPr>
          <p:cNvSpPr txBox="1"/>
          <p:nvPr/>
        </p:nvSpPr>
        <p:spPr>
          <a:xfrm>
            <a:off x="-5544273" y="-1932972"/>
            <a:ext cx="184731" cy="307777"/>
          </a:xfrm>
          <a:prstGeom prst="rect">
            <a:avLst/>
          </a:prstGeom>
          <a:noFill/>
        </p:spPr>
        <p:txBody>
          <a:bodyPr wrap="none" rtlCol="0">
            <a:spAutoFit/>
          </a:bodyPr>
          <a:lstStyle/>
          <a:p>
            <a:endParaRPr lang="es-ES" dirty="0"/>
          </a:p>
        </p:txBody>
      </p:sp>
      <p:sp>
        <p:nvSpPr>
          <p:cNvPr id="15" name="Elipse 14">
            <a:extLst>
              <a:ext uri="{FF2B5EF4-FFF2-40B4-BE49-F238E27FC236}">
                <a16:creationId xmlns:a16="http://schemas.microsoft.com/office/drawing/2014/main" id="{211A1F63-71AC-D04F-842D-FE46A4664AE8}"/>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A</a:t>
            </a:r>
          </a:p>
        </p:txBody>
      </p:sp>
    </p:spTree>
    <p:extLst>
      <p:ext uri="{BB962C8B-B14F-4D97-AF65-F5344CB8AC3E}">
        <p14:creationId xmlns:p14="http://schemas.microsoft.com/office/powerpoint/2010/main" val="1098120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9" name="Shape 132">
            <a:extLst>
              <a:ext uri="{FF2B5EF4-FFF2-40B4-BE49-F238E27FC236}">
                <a16:creationId xmlns:a16="http://schemas.microsoft.com/office/drawing/2014/main" id="{80AE3D71-D2D9-D04F-B694-E41563BC6293}"/>
              </a:ext>
            </a:extLst>
          </p:cNvPr>
          <p:cNvSpPr/>
          <p:nvPr/>
        </p:nvSpPr>
        <p:spPr>
          <a:xfrm>
            <a:off x="0" y="-1"/>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FÍSICOS</a:t>
            </a:r>
          </a:p>
          <a:p>
            <a:pPr marL="0" lvl="0" indent="0">
              <a:spcBef>
                <a:spcPts val="0"/>
              </a:spcBef>
              <a:spcAft>
                <a:spcPts val="0"/>
              </a:spcAft>
              <a:buNone/>
            </a:pPr>
            <a:endParaRPr dirty="0"/>
          </a:p>
        </p:txBody>
      </p:sp>
      <p:sp>
        <p:nvSpPr>
          <p:cNvPr id="14" name="CuadroTexto 13">
            <a:extLst>
              <a:ext uri="{FF2B5EF4-FFF2-40B4-BE49-F238E27FC236}">
                <a16:creationId xmlns:a16="http://schemas.microsoft.com/office/drawing/2014/main" id="{A119AA46-5D27-1448-B5A6-BC63A5A901A4}"/>
              </a:ext>
            </a:extLst>
          </p:cNvPr>
          <p:cNvSpPr txBox="1"/>
          <p:nvPr/>
        </p:nvSpPr>
        <p:spPr>
          <a:xfrm>
            <a:off x="638264" y="1295173"/>
            <a:ext cx="7785572" cy="2400657"/>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s-ES" b="1" dirty="0">
                <a:latin typeface="Cambria" panose="02040503050406030204" pitchFamily="18" charset="0"/>
              </a:rPr>
              <a:t>Problemas auditivos </a:t>
            </a:r>
            <a:r>
              <a:rPr lang="es-ES" dirty="0">
                <a:latin typeface="Cambria" panose="02040503050406030204" pitchFamily="18" charset="0"/>
              </a:rPr>
              <a:t>derivados del uso inadecuado de los auriculares conectados al teléfono móvil, a la tableta y al ordenador. La exposición prolongada y repetida a sonidos a un alto volumen pueden causar pérdidas de audición severas.</a:t>
            </a:r>
            <a:br>
              <a:rPr lang="es-ES" dirty="0">
                <a:latin typeface="Cambria" panose="02040503050406030204" pitchFamily="18" charset="0"/>
              </a:rPr>
            </a:br>
            <a:r>
              <a:rPr lang="es-ES" dirty="0">
                <a:latin typeface="Cambria" panose="02040503050406030204" pitchFamily="18" charset="0"/>
              </a:rPr>
              <a:t/>
            </a:r>
            <a:br>
              <a:rPr lang="es-ES" dirty="0">
                <a:latin typeface="Cambria" panose="02040503050406030204" pitchFamily="18" charset="0"/>
              </a:rPr>
            </a:br>
            <a:r>
              <a:rPr lang="es-ES" dirty="0">
                <a:latin typeface="Cambria" panose="02040503050406030204" pitchFamily="18" charset="0"/>
              </a:rPr>
              <a:t/>
            </a:r>
            <a:br>
              <a:rPr lang="es-ES" dirty="0">
                <a:latin typeface="Cambria" panose="02040503050406030204" pitchFamily="18" charset="0"/>
              </a:rPr>
            </a:br>
            <a:r>
              <a:rPr lang="es-ES" dirty="0">
                <a:latin typeface="Cambria" panose="02040503050406030204" pitchFamily="18" charset="0"/>
              </a:rPr>
              <a:t/>
            </a:r>
            <a:br>
              <a:rPr lang="es-ES" dirty="0">
                <a:latin typeface="Cambria" panose="02040503050406030204" pitchFamily="18" charset="0"/>
              </a:rPr>
            </a:br>
            <a:endParaRPr lang="es-ES" b="1" dirty="0">
              <a:latin typeface="Cambria" panose="02040503050406030204" pitchFamily="18" charset="0"/>
            </a:endParaRPr>
          </a:p>
          <a:p>
            <a:pPr marL="285750" indent="-285750">
              <a:spcAft>
                <a:spcPts val="1200"/>
              </a:spcAft>
              <a:buFont typeface="Arial" panose="020B0604020202020204" pitchFamily="34" charset="0"/>
              <a:buChar char="•"/>
            </a:pPr>
            <a:r>
              <a:rPr lang="es-ES" b="1" dirty="0">
                <a:latin typeface="Cambria" panose="02040503050406030204" pitchFamily="18" charset="0"/>
              </a:rPr>
              <a:t>Riesgo de atropello o colisión </a:t>
            </a:r>
            <a:r>
              <a:rPr lang="es-ES" dirty="0">
                <a:latin typeface="Cambria" panose="02040503050406030204" pitchFamily="18" charset="0"/>
              </a:rPr>
              <a:t>por uso inadecuado de dispositivos móviles mientras se circula por carreteras y espacios públicos</a:t>
            </a:r>
            <a:r>
              <a:rPr lang="es-ES" b="1" dirty="0">
                <a:latin typeface="Cambria" panose="02040503050406030204" pitchFamily="18" charset="0"/>
              </a:rPr>
              <a:t>. </a:t>
            </a:r>
            <a:r>
              <a:rPr lang="es-ES" dirty="0">
                <a:latin typeface="Cambria" panose="02040503050406030204" pitchFamily="18" charset="0"/>
              </a:rPr>
              <a:t>Usar el móvil mientras caminas por la calle o circulas en tu coche aumenta considerablemente el riesgo de sufrir un accidente.</a:t>
            </a:r>
            <a:endParaRPr lang="es-ES" sz="1200" dirty="0">
              <a:latin typeface="Cambria" panose="02040503050406030204" pitchFamily="18" charset="0"/>
            </a:endParaRPr>
          </a:p>
        </p:txBody>
      </p:sp>
      <p:sp>
        <p:nvSpPr>
          <p:cNvPr id="12" name="Rectángulo 11">
            <a:extLst>
              <a:ext uri="{FF2B5EF4-FFF2-40B4-BE49-F238E27FC236}">
                <a16:creationId xmlns:a16="http://schemas.microsoft.com/office/drawing/2014/main" id="{94C2471E-B528-6544-BFAE-312C2A622695}"/>
              </a:ext>
            </a:extLst>
          </p:cNvPr>
          <p:cNvSpPr/>
          <p:nvPr/>
        </p:nvSpPr>
        <p:spPr>
          <a:xfrm>
            <a:off x="1033499" y="2061361"/>
            <a:ext cx="7655590" cy="701292"/>
          </a:xfrm>
          <a:prstGeom prst="rect">
            <a:avLst/>
          </a:prstGeom>
          <a:solidFill>
            <a:srgbClr val="9086BC"/>
          </a:solidFill>
          <a:ln>
            <a:solidFill>
              <a:srgbClr val="54457D"/>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r>
              <a:rPr lang="es-ES" sz="1300" dirty="0" smtClean="0">
                <a:latin typeface="Cambria" panose="02040503050406030204" pitchFamily="18" charset="0"/>
              </a:rPr>
              <a:t>CÓMO EVITARLO Utiliza </a:t>
            </a:r>
            <a:r>
              <a:rPr lang="es-ES" sz="1300" dirty="0">
                <a:latin typeface="Cambria" panose="02040503050406030204" pitchFamily="18" charset="0"/>
              </a:rPr>
              <a:t>auriculares de buena calidad que neutralicen el ruido exterior. Úsalos durante espacios de tiempo breve y a un volumen moderado, de manera que otras personas no oigan lo que tú estás escuchando. </a:t>
            </a:r>
          </a:p>
        </p:txBody>
      </p:sp>
      <p:sp>
        <p:nvSpPr>
          <p:cNvPr id="23" name="Rectángulo 22">
            <a:extLst>
              <a:ext uri="{FF2B5EF4-FFF2-40B4-BE49-F238E27FC236}">
                <a16:creationId xmlns:a16="http://schemas.microsoft.com/office/drawing/2014/main" id="{467FDD6B-8B3F-A04D-BB11-EA03DF5591B0}"/>
              </a:ext>
            </a:extLst>
          </p:cNvPr>
          <p:cNvSpPr/>
          <p:nvPr/>
        </p:nvSpPr>
        <p:spPr>
          <a:xfrm>
            <a:off x="1033499" y="3695831"/>
            <a:ext cx="7655590" cy="766188"/>
          </a:xfrm>
          <a:prstGeom prst="rect">
            <a:avLst/>
          </a:prstGeom>
          <a:solidFill>
            <a:srgbClr val="9086BC"/>
          </a:solidFill>
          <a:ln>
            <a:solidFill>
              <a:srgbClr val="5445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es-ES" sz="1300" dirty="0">
                <a:latin typeface="Cambria" panose="02040503050406030204" pitchFamily="18" charset="0"/>
              </a:rPr>
              <a:t>CÓMO </a:t>
            </a:r>
            <a:r>
              <a:rPr lang="es-ES" sz="1300" dirty="0" smtClean="0">
                <a:latin typeface="Cambria" panose="02040503050406030204" pitchFamily="18" charset="0"/>
              </a:rPr>
              <a:t>EVITARLO Antes </a:t>
            </a:r>
            <a:r>
              <a:rPr lang="es-ES" sz="1300" dirty="0">
                <a:latin typeface="Cambria" panose="02040503050406030204" pitchFamily="18" charset="0"/>
              </a:rPr>
              <a:t>de empezar a conducir desconecta el teléfono móvil; si caminas por la calle, párate en la acera o siéntate en un banco para atender llamadas o mensajes. Y, recuerda, en los pasos de cebra, semáforos y pasos de tranvías “para, mira, cruza”.</a:t>
            </a:r>
          </a:p>
        </p:txBody>
      </p:sp>
      <p:sp>
        <p:nvSpPr>
          <p:cNvPr id="2" name="CuadroTexto 1">
            <a:extLst>
              <a:ext uri="{FF2B5EF4-FFF2-40B4-BE49-F238E27FC236}">
                <a16:creationId xmlns:a16="http://schemas.microsoft.com/office/drawing/2014/main" id="{E5E51D70-DF0E-1543-A485-271546F63EDE}"/>
              </a:ext>
            </a:extLst>
          </p:cNvPr>
          <p:cNvSpPr txBox="1"/>
          <p:nvPr/>
        </p:nvSpPr>
        <p:spPr>
          <a:xfrm>
            <a:off x="-5544273" y="-1932972"/>
            <a:ext cx="184731" cy="307777"/>
          </a:xfrm>
          <a:prstGeom prst="rect">
            <a:avLst/>
          </a:prstGeom>
          <a:noFill/>
        </p:spPr>
        <p:txBody>
          <a:bodyPr wrap="none" rtlCol="0">
            <a:spAutoFit/>
          </a:bodyPr>
          <a:lstStyle/>
          <a:p>
            <a:endParaRPr lang="es-ES" dirty="0"/>
          </a:p>
        </p:txBody>
      </p:sp>
      <p:sp>
        <p:nvSpPr>
          <p:cNvPr id="15" name="Elipse 14">
            <a:extLst>
              <a:ext uri="{FF2B5EF4-FFF2-40B4-BE49-F238E27FC236}">
                <a16:creationId xmlns:a16="http://schemas.microsoft.com/office/drawing/2014/main" id="{211A1F63-71AC-D04F-842D-FE46A4664AE8}"/>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A</a:t>
            </a:r>
          </a:p>
        </p:txBody>
      </p:sp>
    </p:spTree>
    <p:extLst>
      <p:ext uri="{BB962C8B-B14F-4D97-AF65-F5344CB8AC3E}">
        <p14:creationId xmlns:p14="http://schemas.microsoft.com/office/powerpoint/2010/main" val="32670160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7" name="Shape 132">
            <a:extLst>
              <a:ext uri="{FF2B5EF4-FFF2-40B4-BE49-F238E27FC236}">
                <a16:creationId xmlns:a16="http://schemas.microsoft.com/office/drawing/2014/main" id="{4FBACFA1-196A-4B4F-BE0E-530527EF538A}"/>
              </a:ext>
            </a:extLst>
          </p:cNvPr>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PSICOLÓGICOS</a:t>
            </a:r>
          </a:p>
          <a:p>
            <a:pPr marL="0" lvl="0" indent="0">
              <a:spcBef>
                <a:spcPts val="0"/>
              </a:spcBef>
              <a:spcAft>
                <a:spcPts val="0"/>
              </a:spcAft>
              <a:buNone/>
            </a:pPr>
            <a:endParaRPr dirty="0"/>
          </a:p>
        </p:txBody>
      </p:sp>
      <p:sp>
        <p:nvSpPr>
          <p:cNvPr id="18" name="CuadroTexto 17">
            <a:extLst>
              <a:ext uri="{FF2B5EF4-FFF2-40B4-BE49-F238E27FC236}">
                <a16:creationId xmlns:a16="http://schemas.microsoft.com/office/drawing/2014/main" id="{B0E6B96D-EF84-D542-884D-375CFA160696}"/>
              </a:ext>
            </a:extLst>
          </p:cNvPr>
          <p:cNvSpPr txBox="1"/>
          <p:nvPr/>
        </p:nvSpPr>
        <p:spPr>
          <a:xfrm>
            <a:off x="2639240" y="1585362"/>
            <a:ext cx="5974182" cy="1661993"/>
          </a:xfrm>
          <a:prstGeom prst="rect">
            <a:avLst/>
          </a:prstGeom>
          <a:noFill/>
        </p:spPr>
        <p:txBody>
          <a:bodyPr wrap="square" rtlCol="0">
            <a:spAutoFit/>
          </a:bodyPr>
          <a:lstStyle/>
          <a:p>
            <a:r>
              <a:rPr lang="es-ES" sz="1700" dirty="0">
                <a:latin typeface="Cambria" panose="02040503050406030204" pitchFamily="18" charset="0"/>
              </a:rPr>
              <a:t>El bienestar mental también es uno de los aspectos de la salud  más </a:t>
            </a:r>
            <a:r>
              <a:rPr lang="es-ES" sz="1700" dirty="0" smtClean="0">
                <a:latin typeface="Cambria" panose="02040503050406030204" pitchFamily="18" charset="0"/>
              </a:rPr>
              <a:t>amenazado </a:t>
            </a:r>
            <a:r>
              <a:rPr lang="es-ES" sz="1700" dirty="0">
                <a:latin typeface="Cambria" panose="02040503050406030204" pitchFamily="18" charset="0"/>
              </a:rPr>
              <a:t>por el mundo tecnológico que nos rodea. A los problemas ajenos por intrusión de nuestra intimidad, suplantación, acoso… y a los problemas físicos, con su correspondiente carga emocional y psicológica, se le suman una serie de trastornos con una identidad muy </a:t>
            </a:r>
            <a:r>
              <a:rPr lang="es-ES" sz="1700" dirty="0" smtClean="0">
                <a:latin typeface="Cambria" panose="02040503050406030204" pitchFamily="18" charset="0"/>
              </a:rPr>
              <a:t>definida.</a:t>
            </a:r>
            <a:endParaRPr lang="es-ES" sz="1700" dirty="0">
              <a:latin typeface="Cambria" panose="02040503050406030204" pitchFamily="18" charset="0"/>
            </a:endParaRPr>
          </a:p>
        </p:txBody>
      </p:sp>
      <p:sp>
        <p:nvSpPr>
          <p:cNvPr id="19" name="Shape 121">
            <a:extLst>
              <a:ext uri="{FF2B5EF4-FFF2-40B4-BE49-F238E27FC236}">
                <a16:creationId xmlns:a16="http://schemas.microsoft.com/office/drawing/2014/main" id="{A38D8231-7D8A-8840-9C3D-B7A0C9545454}"/>
              </a:ext>
            </a:extLst>
          </p:cNvPr>
          <p:cNvSpPr/>
          <p:nvPr/>
        </p:nvSpPr>
        <p:spPr>
          <a:xfrm>
            <a:off x="3894052" y="3425199"/>
            <a:ext cx="3975330" cy="1255669"/>
          </a:xfrm>
          <a:prstGeom prst="rect">
            <a:avLst/>
          </a:prstGeom>
          <a:solidFill>
            <a:srgbClr val="F2F2F2"/>
          </a:solidFill>
          <a:ln w="38100" cap="flat" cmpd="sng">
            <a:solidFill>
              <a:srgbClr val="54457D"/>
            </a:solidFill>
            <a:prstDash val="solid"/>
            <a:round/>
            <a:headEnd type="none" w="sm" len="sm"/>
            <a:tailEnd type="none" w="sm" len="sm"/>
          </a:ln>
        </p:spPr>
        <p:txBody>
          <a:bodyPr spcFirstLastPara="1" wrap="square" lIns="91425" tIns="91425" rIns="91425" bIns="91425" anchor="ctr" anchorCtr="0">
            <a:noAutofit/>
          </a:bodyPr>
          <a:lstStyle/>
          <a:p>
            <a:pPr lvl="0"/>
            <a:r>
              <a:rPr lang="es-ES" sz="1600" dirty="0">
                <a:solidFill>
                  <a:srgbClr val="54457D"/>
                </a:solidFill>
                <a:latin typeface="Franklin Gothic"/>
                <a:ea typeface="Franklin Gothic"/>
                <a:cs typeface="Franklin Gothic"/>
                <a:sym typeface="Franklin Gothic"/>
              </a:rPr>
              <a:t>Adicción al móvil, a las redes sociales, rechazo de la realidad, problemas de comunicación, falta de concentración, insomnio, ansiedad, aislamiento, estrés, sobrecarga cognitiva, burnout…</a:t>
            </a:r>
            <a:endParaRPr sz="1600" dirty="0">
              <a:solidFill>
                <a:srgbClr val="54457D"/>
              </a:solidFill>
              <a:latin typeface="Franklin Gothic"/>
              <a:ea typeface="Franklin Gothic"/>
              <a:cs typeface="Franklin Gothic"/>
              <a:sym typeface="Franklin Gothic"/>
            </a:endParaRPr>
          </a:p>
        </p:txBody>
      </p:sp>
      <p:pic>
        <p:nvPicPr>
          <p:cNvPr id="5" name="Imagen 4">
            <a:extLst>
              <a:ext uri="{FF2B5EF4-FFF2-40B4-BE49-F238E27FC236}">
                <a16:creationId xmlns:a16="http://schemas.microsoft.com/office/drawing/2014/main" id="{B2D18A05-AA6C-0940-9421-A590BE6DAB5B}"/>
              </a:ext>
            </a:extLst>
          </p:cNvPr>
          <p:cNvPicPr>
            <a:picLocks noChangeAspect="1"/>
          </p:cNvPicPr>
          <p:nvPr/>
        </p:nvPicPr>
        <p:blipFill>
          <a:blip r:embed="rId3"/>
          <a:stretch>
            <a:fillRect/>
          </a:stretch>
        </p:blipFill>
        <p:spPr>
          <a:xfrm>
            <a:off x="44550" y="1941689"/>
            <a:ext cx="3241339" cy="3201811"/>
          </a:xfrm>
          <a:prstGeom prst="rect">
            <a:avLst/>
          </a:prstGeom>
        </p:spPr>
      </p:pic>
      <p:sp>
        <p:nvSpPr>
          <p:cNvPr id="12" name="Elipse 11">
            <a:extLst>
              <a:ext uri="{FF2B5EF4-FFF2-40B4-BE49-F238E27FC236}">
                <a16:creationId xmlns:a16="http://schemas.microsoft.com/office/drawing/2014/main" id="{0B28E0D2-BBD3-F646-AFFA-48A6CD130B5C}"/>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B</a:t>
            </a:r>
          </a:p>
        </p:txBody>
      </p:sp>
    </p:spTree>
    <p:extLst>
      <p:ext uri="{BB962C8B-B14F-4D97-AF65-F5344CB8AC3E}">
        <p14:creationId xmlns:p14="http://schemas.microsoft.com/office/powerpoint/2010/main" val="15464164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7" name="Shape 132">
            <a:extLst>
              <a:ext uri="{FF2B5EF4-FFF2-40B4-BE49-F238E27FC236}">
                <a16:creationId xmlns:a16="http://schemas.microsoft.com/office/drawing/2014/main" id="{4FBACFA1-196A-4B4F-BE0E-530527EF538A}"/>
              </a:ext>
            </a:extLst>
          </p:cNvPr>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PSICOLÓGICOS:</a:t>
            </a:r>
          </a:p>
          <a:p>
            <a:pPr lvl="0" indent="457200" algn="r"/>
            <a:r>
              <a:rPr lang="es-ES" sz="1600" b="1" dirty="0">
                <a:latin typeface="Cambria" panose="02040503050406030204" pitchFamily="18" charset="0"/>
              </a:rPr>
              <a:t>ADICCIÓN A LAS NUEVAS TECNOLOGÍAS</a:t>
            </a:r>
            <a:endParaRPr lang="es-ES" sz="2900" b="1" dirty="0">
              <a:latin typeface="Franklin Gothic"/>
              <a:ea typeface="Franklin Gothic"/>
              <a:cs typeface="Franklin Gothic"/>
              <a:sym typeface="Franklin Gothic"/>
            </a:endParaRPr>
          </a:p>
          <a:p>
            <a:pPr marL="0" lvl="0" indent="0">
              <a:spcBef>
                <a:spcPts val="0"/>
              </a:spcBef>
              <a:spcAft>
                <a:spcPts val="0"/>
              </a:spcAft>
              <a:buNone/>
            </a:pPr>
            <a:endParaRPr dirty="0"/>
          </a:p>
        </p:txBody>
      </p:sp>
      <p:sp>
        <p:nvSpPr>
          <p:cNvPr id="9" name="CuadroTexto 8">
            <a:extLst>
              <a:ext uri="{FF2B5EF4-FFF2-40B4-BE49-F238E27FC236}">
                <a16:creationId xmlns:a16="http://schemas.microsoft.com/office/drawing/2014/main" id="{4C165BD6-895F-8143-AB0D-6529FE4942DE}"/>
              </a:ext>
            </a:extLst>
          </p:cNvPr>
          <p:cNvSpPr txBox="1"/>
          <p:nvPr/>
        </p:nvSpPr>
        <p:spPr>
          <a:xfrm>
            <a:off x="307366" y="1124474"/>
            <a:ext cx="8510632" cy="1477328"/>
          </a:xfrm>
          <a:prstGeom prst="rect">
            <a:avLst/>
          </a:prstGeom>
          <a:noFill/>
        </p:spPr>
        <p:txBody>
          <a:bodyPr wrap="square" rtlCol="0">
            <a:spAutoFit/>
          </a:bodyPr>
          <a:lstStyle/>
          <a:p>
            <a:pPr>
              <a:spcAft>
                <a:spcPts val="1200"/>
              </a:spcAft>
            </a:pPr>
            <a:r>
              <a:rPr lang="es-ES" sz="1500" dirty="0">
                <a:latin typeface="Cambria" panose="02040503050406030204" pitchFamily="18" charset="0"/>
              </a:rPr>
              <a:t>La adicción tecnológica se caracteriza por un uso abusivo de las</a:t>
            </a:r>
            <a:br>
              <a:rPr lang="es-ES" sz="1500" dirty="0">
                <a:latin typeface="Cambria" panose="02040503050406030204" pitchFamily="18" charset="0"/>
              </a:rPr>
            </a:br>
            <a:r>
              <a:rPr lang="es-ES" sz="1500" dirty="0">
                <a:latin typeface="Cambria" panose="02040503050406030204" pitchFamily="18" charset="0"/>
              </a:rPr>
              <a:t>nuevas tecnologías, como el ordenador, internet, móvil, videojuegos</a:t>
            </a:r>
            <a:br>
              <a:rPr lang="es-ES" sz="1500" dirty="0">
                <a:latin typeface="Cambria" panose="02040503050406030204" pitchFamily="18" charset="0"/>
              </a:rPr>
            </a:br>
            <a:r>
              <a:rPr lang="es-ES" sz="1500" dirty="0">
                <a:latin typeface="Cambria" panose="02040503050406030204" pitchFamily="18" charset="0"/>
              </a:rPr>
              <a:t>y redes sociales, afectando a todas las áreas de la vida del sujeto. Es</a:t>
            </a:r>
            <a:br>
              <a:rPr lang="es-ES" sz="1500" dirty="0">
                <a:latin typeface="Cambria" panose="02040503050406030204" pitchFamily="18" charset="0"/>
              </a:rPr>
            </a:br>
            <a:r>
              <a:rPr lang="es-ES" sz="1500" dirty="0">
                <a:latin typeface="Cambria" panose="02040503050406030204" pitchFamily="18" charset="0"/>
              </a:rPr>
              <a:t>poco frecuente que una persona reconozca que es adicta a algo, y</a:t>
            </a:r>
            <a:br>
              <a:rPr lang="es-ES" sz="1500" dirty="0">
                <a:latin typeface="Cambria" panose="02040503050406030204" pitchFamily="18" charset="0"/>
              </a:rPr>
            </a:br>
            <a:r>
              <a:rPr lang="es-ES" sz="1500" dirty="0">
                <a:latin typeface="Cambria" panose="02040503050406030204" pitchFamily="18" charset="0"/>
              </a:rPr>
              <a:t>más si ese algo son cosas tan nuevas y generalizadas como los</a:t>
            </a:r>
            <a:br>
              <a:rPr lang="es-ES" sz="1500" dirty="0">
                <a:latin typeface="Cambria" panose="02040503050406030204" pitchFamily="18" charset="0"/>
              </a:rPr>
            </a:br>
            <a:r>
              <a:rPr lang="es-ES" sz="1500" dirty="0">
                <a:latin typeface="Cambria" panose="02040503050406030204" pitchFamily="18" charset="0"/>
              </a:rPr>
              <a:t> videojuegos, internet o los teléfonos móviles, entre otros</a:t>
            </a:r>
          </a:p>
        </p:txBody>
      </p:sp>
      <p:pic>
        <p:nvPicPr>
          <p:cNvPr id="11" name="Imagen 10" descr="Imagen que contiene dispositivo, objeto&#10;&#10;Descripción generada automáticamente">
            <a:extLst>
              <a:ext uri="{FF2B5EF4-FFF2-40B4-BE49-F238E27FC236}">
                <a16:creationId xmlns:a16="http://schemas.microsoft.com/office/drawing/2014/main" id="{B083C88B-1718-5E47-8A26-82BB3A888E12}"/>
              </a:ext>
            </a:extLst>
          </p:cNvPr>
          <p:cNvPicPr>
            <a:picLocks noChangeAspect="1"/>
          </p:cNvPicPr>
          <p:nvPr/>
        </p:nvPicPr>
        <p:blipFill>
          <a:blip r:embed="rId3"/>
          <a:stretch>
            <a:fillRect/>
          </a:stretch>
        </p:blipFill>
        <p:spPr>
          <a:xfrm>
            <a:off x="5860676" y="1088638"/>
            <a:ext cx="3165248" cy="4054862"/>
          </a:xfrm>
          <a:prstGeom prst="rect">
            <a:avLst/>
          </a:prstGeom>
        </p:spPr>
      </p:pic>
      <p:sp>
        <p:nvSpPr>
          <p:cNvPr id="12" name="CuadroTexto 11">
            <a:extLst>
              <a:ext uri="{FF2B5EF4-FFF2-40B4-BE49-F238E27FC236}">
                <a16:creationId xmlns:a16="http://schemas.microsoft.com/office/drawing/2014/main" id="{9A2EB89A-7315-9945-97FD-FE89D583E767}"/>
              </a:ext>
            </a:extLst>
          </p:cNvPr>
          <p:cNvSpPr txBox="1"/>
          <p:nvPr/>
        </p:nvSpPr>
        <p:spPr>
          <a:xfrm>
            <a:off x="396371" y="2726959"/>
            <a:ext cx="5233403" cy="2246769"/>
          </a:xfrm>
          <a:prstGeom prst="rect">
            <a:avLst/>
          </a:prstGeom>
          <a:noFill/>
        </p:spPr>
        <p:txBody>
          <a:bodyPr wrap="square" rtlCol="0">
            <a:spAutoFit/>
          </a:bodyPr>
          <a:lstStyle/>
          <a:p>
            <a:pPr marL="285750" indent="-285750">
              <a:spcAft>
                <a:spcPts val="1200"/>
              </a:spcAft>
              <a:buClr>
                <a:srgbClr val="C0D7D1"/>
              </a:buClr>
              <a:buFont typeface="Arial" panose="020B0604020202020204" pitchFamily="34" charset="0"/>
              <a:buChar char="•"/>
            </a:pPr>
            <a:r>
              <a:rPr lang="es-ES" b="1" dirty="0">
                <a:solidFill>
                  <a:srgbClr val="333399"/>
                </a:solidFill>
                <a:latin typeface="Cambria" panose="02040503050406030204" pitchFamily="18" charset="0"/>
                <a:ea typeface="Cambria" panose="02040503050406030204" pitchFamily="18" charset="0"/>
              </a:rPr>
              <a:t> LOS SÍNTOMAS: </a:t>
            </a:r>
            <a:r>
              <a:rPr lang="es-ES" b="1" dirty="0">
                <a:solidFill>
                  <a:srgbClr val="54457D"/>
                </a:solidFill>
                <a:latin typeface="Cambria" panose="02040503050406030204" pitchFamily="18" charset="0"/>
              </a:rPr>
              <a:t/>
            </a:r>
            <a:br>
              <a:rPr lang="es-ES" b="1" dirty="0">
                <a:solidFill>
                  <a:srgbClr val="54457D"/>
                </a:solidFill>
                <a:latin typeface="Cambria" panose="02040503050406030204" pitchFamily="18" charset="0"/>
              </a:rPr>
            </a:br>
            <a:r>
              <a:rPr lang="es-ES" b="1" dirty="0">
                <a:solidFill>
                  <a:srgbClr val="7D7FE3"/>
                </a:solidFill>
                <a:latin typeface="Cambria" panose="02040503050406030204" pitchFamily="18" charset="0"/>
              </a:rPr>
              <a:t>Tolerancia</a:t>
            </a:r>
            <a:r>
              <a:rPr lang="es-ES" b="1" dirty="0">
                <a:solidFill>
                  <a:srgbClr val="FFAB61"/>
                </a:solidFill>
                <a:latin typeface="Cambria" panose="02040503050406030204" pitchFamily="18" charset="0"/>
              </a:rPr>
              <a:t>: </a:t>
            </a:r>
            <a:r>
              <a:rPr lang="es-ES" dirty="0">
                <a:latin typeface="Cambria" panose="02040503050406030204" pitchFamily="18" charset="0"/>
              </a:rPr>
              <a:t>Necesidad de aumentar el tiempo destinado a usar la tecnología para mantener un nivel adecuado de satisfacción.</a:t>
            </a:r>
            <a:br>
              <a:rPr lang="es-ES" dirty="0">
                <a:latin typeface="Cambria" panose="02040503050406030204" pitchFamily="18" charset="0"/>
              </a:rPr>
            </a:br>
            <a:r>
              <a:rPr lang="es-ES" b="1" dirty="0">
                <a:solidFill>
                  <a:srgbClr val="7D7FE3"/>
                </a:solidFill>
                <a:latin typeface="Cambria" panose="02040503050406030204" pitchFamily="18" charset="0"/>
              </a:rPr>
              <a:t>Abstinencia</a:t>
            </a:r>
            <a:r>
              <a:rPr lang="es-ES" b="1" dirty="0">
                <a:solidFill>
                  <a:srgbClr val="FFAB61"/>
                </a:solidFill>
                <a:latin typeface="Cambria" panose="02040503050406030204" pitchFamily="18" charset="0"/>
              </a:rPr>
              <a:t>: </a:t>
            </a:r>
            <a:r>
              <a:rPr lang="es-ES" dirty="0">
                <a:latin typeface="Cambria" panose="02040503050406030204" pitchFamily="18" charset="0"/>
              </a:rPr>
              <a:t>sensación desagradable experimentada cuando no se puede usar la tecnología </a:t>
            </a:r>
            <a:r>
              <a:rPr lang="es-ES" dirty="0">
                <a:latin typeface="Cambria" panose="02040503050406030204" pitchFamily="18" charset="0"/>
                <a:sym typeface="Wingdings" panose="05000000000000000000" pitchFamily="2" charset="2"/>
              </a:rPr>
              <a:t> uso más frecuente y compulsivo </a:t>
            </a:r>
            <a:br>
              <a:rPr lang="es-ES" dirty="0">
                <a:latin typeface="Cambria" panose="02040503050406030204" pitchFamily="18" charset="0"/>
                <a:sym typeface="Wingdings" panose="05000000000000000000" pitchFamily="2" charset="2"/>
              </a:rPr>
            </a:br>
            <a:r>
              <a:rPr lang="es-ES" b="1" dirty="0">
                <a:solidFill>
                  <a:srgbClr val="7D7FE3"/>
                </a:solidFill>
                <a:latin typeface="Cambria" panose="02040503050406030204" pitchFamily="18" charset="0"/>
              </a:rPr>
              <a:t>Dependencia</a:t>
            </a:r>
            <a:r>
              <a:rPr lang="es-ES" b="1" dirty="0">
                <a:solidFill>
                  <a:srgbClr val="FFAB61"/>
                </a:solidFill>
                <a:latin typeface="Cambria" panose="02040503050406030204" pitchFamily="18" charset="0"/>
              </a:rPr>
              <a:t>:</a:t>
            </a:r>
            <a:r>
              <a:rPr lang="es-ES" dirty="0">
                <a:latin typeface="Cambria" panose="02040503050406030204" pitchFamily="18" charset="0"/>
              </a:rPr>
              <a:t> la persona necesita aumentar progresivamente el tiempo de uso de la tecnología </a:t>
            </a:r>
            <a:r>
              <a:rPr lang="es-ES" dirty="0" smtClean="0">
                <a:latin typeface="Cambria" panose="02040503050406030204" pitchFamily="18" charset="0"/>
              </a:rPr>
              <a:t>y, además, </a:t>
            </a:r>
            <a:r>
              <a:rPr lang="es-ES" dirty="0">
                <a:latin typeface="Cambria" panose="02040503050406030204" pitchFamily="18" charset="0"/>
              </a:rPr>
              <a:t>se siente mal si no puede hacerlo.</a:t>
            </a:r>
          </a:p>
        </p:txBody>
      </p:sp>
      <p:sp>
        <p:nvSpPr>
          <p:cNvPr id="15" name="Elipse 14">
            <a:extLst>
              <a:ext uri="{FF2B5EF4-FFF2-40B4-BE49-F238E27FC236}">
                <a16:creationId xmlns:a16="http://schemas.microsoft.com/office/drawing/2014/main" id="{6AC22D94-176F-E144-A5CF-49849D923436}"/>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B</a:t>
            </a:r>
          </a:p>
        </p:txBody>
      </p:sp>
    </p:spTree>
    <p:extLst>
      <p:ext uri="{BB962C8B-B14F-4D97-AF65-F5344CB8AC3E}">
        <p14:creationId xmlns:p14="http://schemas.microsoft.com/office/powerpoint/2010/main" val="24056738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6" name="Shape 132">
            <a:extLst>
              <a:ext uri="{FF2B5EF4-FFF2-40B4-BE49-F238E27FC236}">
                <a16:creationId xmlns:a16="http://schemas.microsoft.com/office/drawing/2014/main" id="{2A7D98CA-F68D-7E47-ACD5-053D6FED9ACC}"/>
              </a:ext>
            </a:extLst>
          </p:cNvPr>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PSICOLÓGICOS:</a:t>
            </a:r>
          </a:p>
          <a:p>
            <a:pPr lvl="0" indent="457200" algn="r"/>
            <a:r>
              <a:rPr lang="es-ES" sz="1600" b="1" dirty="0">
                <a:latin typeface="Cambria" panose="02040503050406030204" pitchFamily="18" charset="0"/>
              </a:rPr>
              <a:t>ADICCIÓN A LAS NUEVAS TECNOLOGÍAS</a:t>
            </a:r>
            <a:endParaRPr lang="es-ES" sz="2900" b="1" dirty="0">
              <a:latin typeface="Franklin Gothic"/>
              <a:ea typeface="Franklin Gothic"/>
              <a:cs typeface="Franklin Gothic"/>
              <a:sym typeface="Franklin Gothic"/>
            </a:endParaRPr>
          </a:p>
          <a:p>
            <a:pPr marL="0" lvl="0" indent="0">
              <a:spcBef>
                <a:spcPts val="0"/>
              </a:spcBef>
              <a:spcAft>
                <a:spcPts val="0"/>
              </a:spcAft>
              <a:buNone/>
            </a:pPr>
            <a:endParaRPr dirty="0"/>
          </a:p>
        </p:txBody>
      </p:sp>
      <p:sp>
        <p:nvSpPr>
          <p:cNvPr id="12" name="CuadroTexto 11">
            <a:extLst>
              <a:ext uri="{FF2B5EF4-FFF2-40B4-BE49-F238E27FC236}">
                <a16:creationId xmlns:a16="http://schemas.microsoft.com/office/drawing/2014/main" id="{9A2EB89A-7315-9945-97FD-FE89D583E767}"/>
              </a:ext>
            </a:extLst>
          </p:cNvPr>
          <p:cNvSpPr txBox="1"/>
          <p:nvPr/>
        </p:nvSpPr>
        <p:spPr>
          <a:xfrm>
            <a:off x="550533" y="1490359"/>
            <a:ext cx="7446310" cy="2831544"/>
          </a:xfrm>
          <a:prstGeom prst="rect">
            <a:avLst/>
          </a:prstGeom>
          <a:noFill/>
        </p:spPr>
        <p:txBody>
          <a:bodyPr wrap="square" rtlCol="0">
            <a:spAutoFit/>
          </a:bodyPr>
          <a:lstStyle/>
          <a:p>
            <a:pPr marL="285750" lvl="0" indent="-285750">
              <a:spcAft>
                <a:spcPts val="1200"/>
              </a:spcAft>
              <a:buClr>
                <a:srgbClr val="C0D7D1"/>
              </a:buClr>
              <a:buFont typeface="Arial" panose="020B0604020202020204" pitchFamily="34" charset="0"/>
              <a:buChar char="•"/>
            </a:pPr>
            <a:r>
              <a:rPr lang="es-ES" b="1" dirty="0">
                <a:solidFill>
                  <a:srgbClr val="FFFFFF"/>
                </a:solidFill>
                <a:highlight>
                  <a:srgbClr val="FFAB61"/>
                </a:highlight>
                <a:latin typeface="Cambria" panose="02040503050406030204" pitchFamily="18" charset="0"/>
              </a:rPr>
              <a:t> </a:t>
            </a:r>
            <a:r>
              <a:rPr lang="es-ES" b="1" dirty="0">
                <a:solidFill>
                  <a:srgbClr val="333399"/>
                </a:solidFill>
                <a:latin typeface="Cambria" panose="02040503050406030204" pitchFamily="18" charset="0"/>
                <a:ea typeface="Cambria" panose="02040503050406030204" pitchFamily="18" charset="0"/>
              </a:rPr>
              <a:t>CONSECUENCIAS FISIOLÓGICAS:  </a:t>
            </a:r>
            <a:r>
              <a:rPr lang="es-ES" b="1" dirty="0">
                <a:latin typeface="Cambria" panose="02040503050406030204" pitchFamily="18" charset="0"/>
              </a:rPr>
              <a:t/>
            </a:r>
            <a:br>
              <a:rPr lang="es-ES" b="1" dirty="0">
                <a:latin typeface="Cambria" panose="02040503050406030204" pitchFamily="18" charset="0"/>
              </a:rPr>
            </a:br>
            <a:r>
              <a:rPr lang="es-ES" b="1" dirty="0">
                <a:solidFill>
                  <a:srgbClr val="7D7FE3"/>
                </a:solidFill>
                <a:latin typeface="Cambria" panose="02040503050406030204" pitchFamily="18" charset="0"/>
              </a:rPr>
              <a:t>Privación de sueño </a:t>
            </a:r>
            <a:r>
              <a:rPr lang="es-ES" dirty="0">
                <a:latin typeface="Cambria" panose="02040503050406030204" pitchFamily="18" charset="0"/>
              </a:rPr>
              <a:t>(&lt;5 horas) para estar conectado a la red, a la que se dedica tiempos de </a:t>
            </a:r>
            <a:r>
              <a:rPr lang="es-ES" dirty="0">
                <a:solidFill>
                  <a:srgbClr val="7D7FE3"/>
                </a:solidFill>
                <a:latin typeface="Cambria" panose="02040503050406030204" pitchFamily="18" charset="0"/>
              </a:rPr>
              <a:t>conexión anormalmente altos.</a:t>
            </a:r>
            <a:br>
              <a:rPr lang="es-ES" dirty="0">
                <a:solidFill>
                  <a:srgbClr val="7D7FE3"/>
                </a:solidFill>
                <a:latin typeface="Cambria" panose="02040503050406030204" pitchFamily="18" charset="0"/>
              </a:rPr>
            </a:br>
            <a:r>
              <a:rPr lang="es-ES" b="1" dirty="0">
                <a:solidFill>
                  <a:srgbClr val="7D7FE3"/>
                </a:solidFill>
                <a:latin typeface="Cambria" panose="02040503050406030204" pitchFamily="18" charset="0"/>
              </a:rPr>
              <a:t>Saltarse comidas o reducción de la ingesta </a:t>
            </a:r>
            <a:r>
              <a:rPr lang="es-ES" dirty="0">
                <a:latin typeface="Cambria" panose="02040503050406030204" pitchFamily="18" charset="0"/>
              </a:rPr>
              <a:t>alimentaria, así como desnutrición como consecuencia del uso </a:t>
            </a:r>
            <a:r>
              <a:rPr lang="es-ES" dirty="0" smtClean="0">
                <a:latin typeface="Cambria" panose="02040503050406030204" pitchFamily="18" charset="0"/>
              </a:rPr>
              <a:t>prolongado.</a:t>
            </a:r>
            <a:r>
              <a:rPr lang="es-ES" dirty="0">
                <a:latin typeface="Cambria" panose="02040503050406030204" pitchFamily="18" charset="0"/>
              </a:rPr>
              <a:t/>
            </a:r>
            <a:br>
              <a:rPr lang="es-ES" dirty="0">
                <a:latin typeface="Cambria" panose="02040503050406030204" pitchFamily="18" charset="0"/>
              </a:rPr>
            </a:br>
            <a:r>
              <a:rPr lang="es-ES" b="1" dirty="0">
                <a:solidFill>
                  <a:srgbClr val="7D7FE3"/>
                </a:solidFill>
                <a:latin typeface="Cambria" panose="02040503050406030204" pitchFamily="18" charset="0"/>
              </a:rPr>
              <a:t>Alteraciones físicas</a:t>
            </a:r>
            <a:r>
              <a:rPr lang="es-ES" dirty="0">
                <a:latin typeface="Cambria" panose="02040503050406030204" pitchFamily="18" charset="0"/>
              </a:rPr>
              <a:t>, como el cansancio excesivo, </a:t>
            </a:r>
            <a:r>
              <a:rPr lang="es-ES" dirty="0" smtClean="0">
                <a:latin typeface="Cambria" panose="02040503050406030204" pitchFamily="18" charset="0"/>
              </a:rPr>
              <a:t>así como </a:t>
            </a:r>
            <a:r>
              <a:rPr lang="es-ES" dirty="0">
                <a:latin typeface="Cambria" panose="02040503050406030204" pitchFamily="18" charset="0"/>
              </a:rPr>
              <a:t>cefaleas, dolores musculares o de espalda.</a:t>
            </a:r>
          </a:p>
          <a:p>
            <a:pPr marL="285750" lvl="0" indent="-285750">
              <a:spcAft>
                <a:spcPts val="1200"/>
              </a:spcAft>
              <a:buClr>
                <a:srgbClr val="C0D7D1"/>
              </a:buClr>
              <a:buFont typeface="Arial" panose="020B0604020202020204" pitchFamily="34" charset="0"/>
              <a:buChar char="•"/>
            </a:pPr>
            <a:r>
              <a:rPr lang="es-ES" b="1" dirty="0">
                <a:solidFill>
                  <a:srgbClr val="FFFFFF"/>
                </a:solidFill>
                <a:highlight>
                  <a:srgbClr val="FFAB61"/>
                </a:highlight>
                <a:latin typeface="Cambria" panose="02040503050406030204" pitchFamily="18" charset="0"/>
              </a:rPr>
              <a:t> </a:t>
            </a:r>
            <a:r>
              <a:rPr lang="es-ES" b="1" dirty="0">
                <a:solidFill>
                  <a:srgbClr val="333399"/>
                </a:solidFill>
                <a:latin typeface="Cambria" panose="02040503050406030204" pitchFamily="18" charset="0"/>
                <a:ea typeface="Cambria" panose="02040503050406030204" pitchFamily="18" charset="0"/>
              </a:rPr>
              <a:t>CONSECUENCIAS PSICOSOCIALES: </a:t>
            </a:r>
            <a:r>
              <a:rPr lang="es-ES" b="1" dirty="0">
                <a:latin typeface="Cambria" panose="02040503050406030204" pitchFamily="18" charset="0"/>
              </a:rPr>
              <a:t/>
            </a:r>
            <a:br>
              <a:rPr lang="es-ES" b="1" dirty="0">
                <a:latin typeface="Cambria" panose="02040503050406030204" pitchFamily="18" charset="0"/>
              </a:rPr>
            </a:br>
            <a:r>
              <a:rPr lang="es-ES" b="1" dirty="0">
                <a:solidFill>
                  <a:srgbClr val="7D7FE3"/>
                </a:solidFill>
                <a:latin typeface="Cambria" panose="02040503050406030204" pitchFamily="18" charset="0"/>
              </a:rPr>
              <a:t>Grave deterioro de las relaciones</a:t>
            </a:r>
            <a:r>
              <a:rPr lang="es-ES" dirty="0">
                <a:solidFill>
                  <a:srgbClr val="7D7FE3"/>
                </a:solidFill>
                <a:latin typeface="Cambria" panose="02040503050406030204" pitchFamily="18" charset="0"/>
              </a:rPr>
              <a:t> </a:t>
            </a:r>
            <a:r>
              <a:rPr lang="es-ES" dirty="0">
                <a:latin typeface="Cambria" panose="02040503050406030204" pitchFamily="18" charset="0"/>
              </a:rPr>
              <a:t>sociales o familiares a causa de su consumo excesivo o de la incapacidad para controlar la conducta que puede derivar en aislamiento </a:t>
            </a:r>
            <a:r>
              <a:rPr lang="es-ES" dirty="0" smtClean="0">
                <a:latin typeface="Cambria" panose="02040503050406030204" pitchFamily="18" charset="0"/>
              </a:rPr>
              <a:t>social.</a:t>
            </a:r>
            <a:r>
              <a:rPr lang="es-ES" dirty="0">
                <a:latin typeface="Cambria" panose="02040503050406030204" pitchFamily="18" charset="0"/>
              </a:rPr>
              <a:t/>
            </a:r>
            <a:br>
              <a:rPr lang="es-ES" dirty="0">
                <a:latin typeface="Cambria" panose="02040503050406030204" pitchFamily="18" charset="0"/>
              </a:rPr>
            </a:br>
            <a:r>
              <a:rPr lang="es-ES" b="1" dirty="0">
                <a:solidFill>
                  <a:srgbClr val="7D7FE3"/>
                </a:solidFill>
                <a:latin typeface="Cambria" panose="02040503050406030204" pitchFamily="18" charset="0"/>
              </a:rPr>
              <a:t>Descuidar otras actividades </a:t>
            </a:r>
            <a:r>
              <a:rPr lang="es-ES" dirty="0">
                <a:latin typeface="Cambria" panose="02040503050406030204" pitchFamily="18" charset="0"/>
              </a:rPr>
              <a:t>importantes como el contacto con la familia, las relaciones sociales, el estudio o la propia salud</a:t>
            </a:r>
            <a:r>
              <a:rPr lang="es-ES" dirty="0" smtClean="0">
                <a:latin typeface="Cambria" panose="02040503050406030204" pitchFamily="18" charset="0"/>
              </a:rPr>
              <a:t>.</a:t>
            </a:r>
            <a:endParaRPr lang="es-ES" dirty="0">
              <a:solidFill>
                <a:schemeClr val="tx1"/>
              </a:solidFill>
              <a:latin typeface="Cambria" panose="02040503050406030204" pitchFamily="18" charset="0"/>
            </a:endParaRPr>
          </a:p>
        </p:txBody>
      </p:sp>
      <p:sp>
        <p:nvSpPr>
          <p:cNvPr id="8" name="Elipse 7">
            <a:extLst>
              <a:ext uri="{FF2B5EF4-FFF2-40B4-BE49-F238E27FC236}">
                <a16:creationId xmlns:a16="http://schemas.microsoft.com/office/drawing/2014/main" id="{3A72A0BD-EE2C-5842-BF48-60710983DBA6}"/>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B</a:t>
            </a:r>
          </a:p>
        </p:txBody>
      </p:sp>
    </p:spTree>
    <p:extLst>
      <p:ext uri="{BB962C8B-B14F-4D97-AF65-F5344CB8AC3E}">
        <p14:creationId xmlns:p14="http://schemas.microsoft.com/office/powerpoint/2010/main" val="3243087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bg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308324"/>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endParaRPr lang="es-ES" sz="1200" b="1" dirty="0">
              <a:latin typeface="Arial" panose="020B0604020202020204" pitchFamily="34" charset="0"/>
              <a:cs typeface="Arial" panose="020B0604020202020204" pitchFamily="34" charset="0"/>
            </a:endParaRPr>
          </a:p>
          <a:p>
            <a:pPr algn="ctr">
              <a:lnSpc>
                <a:spcPct val="150000"/>
              </a:lnSpc>
            </a:pPr>
            <a:r>
              <a:rPr lang="es-ES" sz="1200" b="1" dirty="0">
                <a:latin typeface="Arial" panose="020B0604020202020204" pitchFamily="34" charset="0"/>
                <a:cs typeface="Arial" panose="020B0604020202020204" pitchFamily="34" charset="0"/>
              </a:rPr>
              <a:t>DE </a:t>
            </a:r>
            <a:r>
              <a:rPr lang="es-ES" sz="1200" b="1" dirty="0">
                <a:latin typeface="Arial" panose="020B0604020202020204" pitchFamily="34" charset="0"/>
                <a:cs typeface="Arial" panose="020B0604020202020204" pitchFamily="34" charset="0"/>
              </a:rPr>
              <a:t>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algn="ctr">
              <a:lnSpc>
                <a:spcPct val="150000"/>
              </a:lnSpc>
            </a:pPr>
            <a:r>
              <a:rPr lang="es-ES" sz="1200" dirty="0">
                <a:latin typeface="Arial" panose="020B0604020202020204" pitchFamily="34" charset="0"/>
                <a:cs typeface="Arial" panose="020B0604020202020204" pitchFamily="34" charset="0"/>
              </a:rPr>
              <a:t>4. Seguridad: 4.3. Protección de la salud y el bienestar en el uso de las Nuevas Tecnologías:</a:t>
            </a:r>
            <a:br>
              <a:rPr lang="es-ES" sz="1200" dirty="0">
                <a:latin typeface="Arial" panose="020B0604020202020204" pitchFamily="34" charset="0"/>
                <a:cs typeface="Arial" panose="020B0604020202020204" pitchFamily="34" charset="0"/>
              </a:rPr>
            </a:br>
            <a:r>
              <a:rPr lang="es-ES" sz="1200" dirty="0">
                <a:latin typeface="Arial" panose="020B0604020202020204" pitchFamily="34" charset="0"/>
                <a:cs typeface="Arial" panose="020B0604020202020204" pitchFamily="34" charset="0"/>
              </a:rPr>
              <a:t>1. Riesgos del uso de las TIC</a:t>
            </a:r>
          </a:p>
          <a:p>
            <a:pPr algn="ctr"/>
            <a:endParaRPr lang="es-ES" sz="1200" dirty="0"/>
          </a:p>
          <a:p>
            <a:pPr algn="ctr"/>
            <a:r>
              <a:rPr lang="es-ES" sz="1200" dirty="0"/>
              <a:t> </a:t>
            </a:r>
            <a:endParaRPr lang="es-ES" sz="1200" dirty="0"/>
          </a:p>
          <a:p>
            <a:pPr algn="ctr"/>
            <a:endParaRPr lang="es-ES" sz="1200" dirty="0"/>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41621166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6" name="Shape 132">
            <a:extLst>
              <a:ext uri="{FF2B5EF4-FFF2-40B4-BE49-F238E27FC236}">
                <a16:creationId xmlns:a16="http://schemas.microsoft.com/office/drawing/2014/main" id="{C867FE61-6E66-A94B-8788-22ED81DC7A26}"/>
              </a:ext>
            </a:extLst>
          </p:cNvPr>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PSICOLÓGICOS:</a:t>
            </a:r>
          </a:p>
          <a:p>
            <a:pPr lvl="0" indent="457200" algn="r"/>
            <a:r>
              <a:rPr lang="es-ES" sz="1600" b="1" dirty="0">
                <a:latin typeface="Cambria" panose="02040503050406030204" pitchFamily="18" charset="0"/>
              </a:rPr>
              <a:t>ADICCIÓN A LAS NUEVAS TECNOLOGÍAS</a:t>
            </a:r>
            <a:endParaRPr lang="es-ES" sz="2900" b="1" dirty="0">
              <a:latin typeface="Franklin Gothic"/>
              <a:ea typeface="Franklin Gothic"/>
              <a:cs typeface="Franklin Gothic"/>
              <a:sym typeface="Franklin Gothic"/>
            </a:endParaRPr>
          </a:p>
          <a:p>
            <a:pPr marL="0" lvl="0" indent="0">
              <a:spcBef>
                <a:spcPts val="0"/>
              </a:spcBef>
              <a:spcAft>
                <a:spcPts val="0"/>
              </a:spcAft>
              <a:buNone/>
            </a:pPr>
            <a:endParaRPr dirty="0"/>
          </a:p>
        </p:txBody>
      </p:sp>
      <p:sp>
        <p:nvSpPr>
          <p:cNvPr id="12" name="CuadroTexto 11">
            <a:extLst>
              <a:ext uri="{FF2B5EF4-FFF2-40B4-BE49-F238E27FC236}">
                <a16:creationId xmlns:a16="http://schemas.microsoft.com/office/drawing/2014/main" id="{9A2EB89A-7315-9945-97FD-FE89D583E767}"/>
              </a:ext>
            </a:extLst>
          </p:cNvPr>
          <p:cNvSpPr txBox="1"/>
          <p:nvPr/>
        </p:nvSpPr>
        <p:spPr>
          <a:xfrm>
            <a:off x="558846" y="1506984"/>
            <a:ext cx="8219394" cy="2616101"/>
          </a:xfrm>
          <a:prstGeom prst="rect">
            <a:avLst/>
          </a:prstGeom>
          <a:noFill/>
        </p:spPr>
        <p:txBody>
          <a:bodyPr wrap="square" rtlCol="0">
            <a:spAutoFit/>
          </a:bodyPr>
          <a:lstStyle/>
          <a:p>
            <a:pPr marL="285750" indent="-285750">
              <a:spcAft>
                <a:spcPts val="1200"/>
              </a:spcAft>
              <a:buClr>
                <a:srgbClr val="C0D7D1"/>
              </a:buClr>
              <a:buFont typeface="Arial" panose="020B0604020202020204" pitchFamily="34" charset="0"/>
              <a:buChar char="•"/>
            </a:pPr>
            <a:r>
              <a:rPr lang="es-ES" b="1" dirty="0">
                <a:solidFill>
                  <a:srgbClr val="333399"/>
                </a:solidFill>
                <a:latin typeface="Cambria" panose="02040503050406030204" pitchFamily="18" charset="0"/>
                <a:ea typeface="Cambria" panose="02040503050406030204" pitchFamily="18" charset="0"/>
              </a:rPr>
              <a:t>CONSECUENCIAS ACADÉMICAS O LABORALES:</a:t>
            </a:r>
            <a:r>
              <a:rPr lang="es-ES" dirty="0">
                <a:solidFill>
                  <a:schemeClr val="tx1"/>
                </a:solidFill>
                <a:latin typeface="Cambria" panose="02040503050406030204" pitchFamily="18" charset="0"/>
              </a:rPr>
              <a:t/>
            </a:r>
            <a:br>
              <a:rPr lang="es-ES" dirty="0">
                <a:solidFill>
                  <a:schemeClr val="tx1"/>
                </a:solidFill>
                <a:latin typeface="Cambria" panose="02040503050406030204" pitchFamily="18" charset="0"/>
              </a:rPr>
            </a:br>
            <a:r>
              <a:rPr lang="es-ES" b="1" dirty="0">
                <a:solidFill>
                  <a:srgbClr val="7D7FE3"/>
                </a:solidFill>
                <a:latin typeface="Cambria" panose="02040503050406030204" pitchFamily="18" charset="0"/>
              </a:rPr>
              <a:t>Deterioro del rendimiento académico o profesional </a:t>
            </a:r>
            <a:r>
              <a:rPr lang="es-ES" dirty="0">
                <a:solidFill>
                  <a:schemeClr val="tx1"/>
                </a:solidFill>
                <a:latin typeface="Cambria" panose="02040503050406030204" pitchFamily="18" charset="0"/>
              </a:rPr>
              <a:t>a causa de su consumo </a:t>
            </a:r>
            <a:r>
              <a:rPr lang="es-ES" dirty="0" smtClean="0">
                <a:solidFill>
                  <a:schemeClr val="tx1"/>
                </a:solidFill>
                <a:latin typeface="Cambria" panose="02040503050406030204" pitchFamily="18" charset="0"/>
              </a:rPr>
              <a:t>excesivo.</a:t>
            </a:r>
            <a:r>
              <a:rPr lang="es-ES" dirty="0">
                <a:solidFill>
                  <a:schemeClr val="tx1"/>
                </a:solidFill>
                <a:latin typeface="Cambria" panose="02040503050406030204" pitchFamily="18" charset="0"/>
              </a:rPr>
              <a:t/>
            </a:r>
            <a:br>
              <a:rPr lang="es-ES" dirty="0">
                <a:solidFill>
                  <a:schemeClr val="tx1"/>
                </a:solidFill>
                <a:latin typeface="Cambria" panose="02040503050406030204" pitchFamily="18" charset="0"/>
              </a:rPr>
            </a:br>
            <a:r>
              <a:rPr lang="es-ES" b="1" dirty="0">
                <a:solidFill>
                  <a:srgbClr val="7D7FE3"/>
                </a:solidFill>
                <a:latin typeface="Cambria" panose="02040503050406030204" pitchFamily="18" charset="0"/>
              </a:rPr>
              <a:t>Perder la noción del tiempo </a:t>
            </a:r>
            <a:r>
              <a:rPr lang="es-ES" dirty="0">
                <a:solidFill>
                  <a:schemeClr val="tx1"/>
                </a:solidFill>
                <a:latin typeface="Cambria" panose="02040503050406030204" pitchFamily="18" charset="0"/>
              </a:rPr>
              <a:t>durante el uso de videojuegos, RRSS </a:t>
            </a:r>
            <a:r>
              <a:rPr lang="es-ES" dirty="0">
                <a:solidFill>
                  <a:srgbClr val="7D7FE3"/>
                </a:solidFill>
                <a:latin typeface="Cambria" panose="02040503050406030204" pitchFamily="18" charset="0"/>
              </a:rPr>
              <a:t>y </a:t>
            </a:r>
            <a:r>
              <a:rPr lang="es-ES" b="1" dirty="0">
                <a:solidFill>
                  <a:srgbClr val="7D7FE3"/>
                </a:solidFill>
                <a:latin typeface="Cambria" panose="02040503050406030204" pitchFamily="18" charset="0"/>
              </a:rPr>
              <a:t>Mentir sobre el tiempo</a:t>
            </a:r>
            <a:r>
              <a:rPr lang="es-ES" b="1" dirty="0">
                <a:solidFill>
                  <a:srgbClr val="FFAB61"/>
                </a:solidFill>
                <a:latin typeface="Cambria" panose="02040503050406030204" pitchFamily="18" charset="0"/>
              </a:rPr>
              <a:t> </a:t>
            </a:r>
            <a:r>
              <a:rPr lang="es-ES" dirty="0">
                <a:solidFill>
                  <a:schemeClr val="tx1"/>
                </a:solidFill>
                <a:latin typeface="Cambria" panose="02040503050406030204" pitchFamily="18" charset="0"/>
              </a:rPr>
              <a:t>que se está conectado o jugando.</a:t>
            </a:r>
          </a:p>
          <a:p>
            <a:pPr marL="285750" indent="-285750">
              <a:spcAft>
                <a:spcPts val="1200"/>
              </a:spcAft>
              <a:buClr>
                <a:srgbClr val="C0D7D1"/>
              </a:buClr>
              <a:buFont typeface="Arial" panose="020B0604020202020204" pitchFamily="34" charset="0"/>
              <a:buChar char="•"/>
            </a:pPr>
            <a:r>
              <a:rPr lang="es-ES" b="1" dirty="0">
                <a:solidFill>
                  <a:srgbClr val="333399"/>
                </a:solidFill>
                <a:latin typeface="Cambria" panose="02040503050406030204" pitchFamily="18" charset="0"/>
                <a:ea typeface="Cambria" panose="02040503050406030204" pitchFamily="18" charset="0"/>
              </a:rPr>
              <a:t> CONSECUENCIAS PSICOLÓGICAS: </a:t>
            </a:r>
            <a:r>
              <a:rPr lang="es-ES" dirty="0">
                <a:solidFill>
                  <a:schemeClr val="tx1"/>
                </a:solidFill>
                <a:latin typeface="Cambria" panose="02040503050406030204" pitchFamily="18" charset="0"/>
              </a:rPr>
              <a:t/>
            </a:r>
            <a:br>
              <a:rPr lang="es-ES" dirty="0">
                <a:solidFill>
                  <a:schemeClr val="tx1"/>
                </a:solidFill>
                <a:latin typeface="Cambria" panose="02040503050406030204" pitchFamily="18" charset="0"/>
              </a:rPr>
            </a:br>
            <a:r>
              <a:rPr lang="es-ES" b="1" dirty="0">
                <a:solidFill>
                  <a:srgbClr val="7D7FE3"/>
                </a:solidFill>
                <a:latin typeface="Cambria" panose="02040503050406030204" pitchFamily="18" charset="0"/>
              </a:rPr>
              <a:t>Incapacidad</a:t>
            </a:r>
            <a:r>
              <a:rPr lang="es-ES" dirty="0">
                <a:solidFill>
                  <a:schemeClr val="tx1"/>
                </a:solidFill>
                <a:latin typeface="Cambria" panose="02040503050406030204" pitchFamily="18" charset="0"/>
              </a:rPr>
              <a:t> de dejar de realizar la </a:t>
            </a:r>
            <a:r>
              <a:rPr lang="es-ES" dirty="0" smtClean="0">
                <a:solidFill>
                  <a:schemeClr val="tx1"/>
                </a:solidFill>
                <a:latin typeface="Cambria" panose="02040503050406030204" pitchFamily="18" charset="0"/>
              </a:rPr>
              <a:t>conducta.</a:t>
            </a:r>
            <a:r>
              <a:rPr lang="es-ES" dirty="0">
                <a:solidFill>
                  <a:schemeClr val="tx1"/>
                </a:solidFill>
                <a:latin typeface="Cambria" panose="02040503050406030204" pitchFamily="18" charset="0"/>
              </a:rPr>
              <a:t/>
            </a:r>
            <a:br>
              <a:rPr lang="es-ES" dirty="0">
                <a:solidFill>
                  <a:schemeClr val="tx1"/>
                </a:solidFill>
                <a:latin typeface="Cambria" panose="02040503050406030204" pitchFamily="18" charset="0"/>
              </a:rPr>
            </a:br>
            <a:r>
              <a:rPr lang="es-ES" dirty="0">
                <a:solidFill>
                  <a:schemeClr val="tx1"/>
                </a:solidFill>
                <a:latin typeface="Cambria" panose="02040503050406030204" pitchFamily="18" charset="0"/>
              </a:rPr>
              <a:t>Estados de </a:t>
            </a:r>
            <a:r>
              <a:rPr lang="es-ES" b="1" dirty="0">
                <a:solidFill>
                  <a:srgbClr val="7D7FE3"/>
                </a:solidFill>
                <a:latin typeface="Cambria" panose="02040503050406030204" pitchFamily="18" charset="0"/>
              </a:rPr>
              <a:t>irritabilidad</a:t>
            </a:r>
            <a:r>
              <a:rPr lang="es-ES" dirty="0">
                <a:solidFill>
                  <a:schemeClr val="tx1"/>
                </a:solidFill>
                <a:latin typeface="Cambria" panose="02040503050406030204" pitchFamily="18" charset="0"/>
              </a:rPr>
              <a:t>, bajo estado de ánimo o sentimientos de vacío cuando se priva del </a:t>
            </a:r>
            <a:r>
              <a:rPr lang="es-ES" dirty="0" smtClean="0">
                <a:solidFill>
                  <a:schemeClr val="tx1"/>
                </a:solidFill>
                <a:latin typeface="Cambria" panose="02040503050406030204" pitchFamily="18" charset="0"/>
              </a:rPr>
              <a:t>uso.</a:t>
            </a:r>
            <a:r>
              <a:rPr lang="es-ES" dirty="0">
                <a:solidFill>
                  <a:schemeClr val="tx1"/>
                </a:solidFill>
                <a:latin typeface="Cambria" panose="02040503050406030204" pitchFamily="18" charset="0"/>
              </a:rPr>
              <a:t/>
            </a:r>
            <a:br>
              <a:rPr lang="es-ES" dirty="0">
                <a:solidFill>
                  <a:schemeClr val="tx1"/>
                </a:solidFill>
                <a:latin typeface="Cambria" panose="02040503050406030204" pitchFamily="18" charset="0"/>
              </a:rPr>
            </a:br>
            <a:r>
              <a:rPr lang="es-ES" dirty="0">
                <a:solidFill>
                  <a:schemeClr val="tx1"/>
                </a:solidFill>
                <a:latin typeface="Cambria" panose="02040503050406030204" pitchFamily="18" charset="0"/>
              </a:rPr>
              <a:t>Alteraciones de carácter emocional asociados a </a:t>
            </a:r>
            <a:r>
              <a:rPr lang="es-ES" b="1" dirty="0">
                <a:solidFill>
                  <a:srgbClr val="7D7FE3"/>
                </a:solidFill>
                <a:latin typeface="Cambria" panose="02040503050406030204" pitchFamily="18" charset="0"/>
              </a:rPr>
              <a:t>ansiedad</a:t>
            </a:r>
            <a:r>
              <a:rPr lang="es-ES" dirty="0">
                <a:solidFill>
                  <a:schemeClr val="tx1"/>
                </a:solidFill>
                <a:latin typeface="Cambria" panose="02040503050406030204" pitchFamily="18" charset="0"/>
              </a:rPr>
              <a:t>, cuando el acceso está restringido por cualquier razón. </a:t>
            </a:r>
            <a:br>
              <a:rPr lang="es-ES" dirty="0">
                <a:solidFill>
                  <a:schemeClr val="tx1"/>
                </a:solidFill>
                <a:latin typeface="Cambria" panose="02040503050406030204" pitchFamily="18" charset="0"/>
              </a:rPr>
            </a:br>
            <a:r>
              <a:rPr lang="es-ES" b="1" dirty="0">
                <a:solidFill>
                  <a:srgbClr val="7D7FE3"/>
                </a:solidFill>
                <a:latin typeface="Cambria" panose="02040503050406030204" pitchFamily="18" charset="0"/>
              </a:rPr>
              <a:t>Conectarse</a:t>
            </a:r>
            <a:r>
              <a:rPr lang="es-ES" dirty="0">
                <a:solidFill>
                  <a:srgbClr val="7D7FE3"/>
                </a:solidFill>
                <a:latin typeface="Cambria" panose="02040503050406030204" pitchFamily="18" charset="0"/>
              </a:rPr>
              <a:t> </a:t>
            </a:r>
            <a:r>
              <a:rPr lang="es-ES" b="1" dirty="0">
                <a:solidFill>
                  <a:srgbClr val="7D7FE3"/>
                </a:solidFill>
                <a:latin typeface="Cambria" panose="02040503050406030204" pitchFamily="18" charset="0"/>
              </a:rPr>
              <a:t>a todas horas</a:t>
            </a:r>
            <a:r>
              <a:rPr lang="es-ES" dirty="0">
                <a:solidFill>
                  <a:schemeClr val="tx1"/>
                </a:solidFill>
                <a:latin typeface="Cambria" panose="02040503050406030204" pitchFamily="18" charset="0"/>
              </a:rPr>
              <a:t>, al llegar a casa, o al levantarse y ser lo último que se hace antes de acostarse.</a:t>
            </a:r>
          </a:p>
        </p:txBody>
      </p:sp>
      <p:sp>
        <p:nvSpPr>
          <p:cNvPr id="8" name="Elipse 7">
            <a:extLst>
              <a:ext uri="{FF2B5EF4-FFF2-40B4-BE49-F238E27FC236}">
                <a16:creationId xmlns:a16="http://schemas.microsoft.com/office/drawing/2014/main" id="{3A72A0BD-EE2C-5842-BF48-60710983DBA6}"/>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B</a:t>
            </a:r>
          </a:p>
        </p:txBody>
      </p:sp>
    </p:spTree>
    <p:extLst>
      <p:ext uri="{BB962C8B-B14F-4D97-AF65-F5344CB8AC3E}">
        <p14:creationId xmlns:p14="http://schemas.microsoft.com/office/powerpoint/2010/main" val="34492634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7" name="Shape 132">
            <a:extLst>
              <a:ext uri="{FF2B5EF4-FFF2-40B4-BE49-F238E27FC236}">
                <a16:creationId xmlns:a16="http://schemas.microsoft.com/office/drawing/2014/main" id="{193661F2-9D67-7443-A682-865120FD85BD}"/>
              </a:ext>
            </a:extLst>
          </p:cNvPr>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PSICOLÓGICOS:</a:t>
            </a:r>
          </a:p>
          <a:p>
            <a:pPr lvl="0" indent="457200" algn="r"/>
            <a:r>
              <a:rPr lang="es-ES" sz="1600" b="1" dirty="0">
                <a:latin typeface="Cambria" panose="02040503050406030204" pitchFamily="18" charset="0"/>
              </a:rPr>
              <a:t>ADICCIÓN A LAS NUEVAS TECNOLOGÍAS</a:t>
            </a:r>
            <a:endParaRPr lang="es-ES" sz="2900" b="1" dirty="0">
              <a:latin typeface="Franklin Gothic"/>
              <a:ea typeface="Franklin Gothic"/>
              <a:cs typeface="Franklin Gothic"/>
              <a:sym typeface="Franklin Gothic"/>
            </a:endParaRPr>
          </a:p>
          <a:p>
            <a:pPr marL="0" lvl="0" indent="0">
              <a:spcBef>
                <a:spcPts val="0"/>
              </a:spcBef>
              <a:spcAft>
                <a:spcPts val="0"/>
              </a:spcAft>
              <a:buNone/>
            </a:pPr>
            <a:endParaRPr dirty="0"/>
          </a:p>
        </p:txBody>
      </p:sp>
      <p:sp>
        <p:nvSpPr>
          <p:cNvPr id="12" name="Elipse 11">
            <a:extLst>
              <a:ext uri="{FF2B5EF4-FFF2-40B4-BE49-F238E27FC236}">
                <a16:creationId xmlns:a16="http://schemas.microsoft.com/office/drawing/2014/main" id="{0B28E0D2-BBD3-F646-AFFA-48A6CD130B5C}"/>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B</a:t>
            </a:r>
          </a:p>
        </p:txBody>
      </p:sp>
      <p:pic>
        <p:nvPicPr>
          <p:cNvPr id="3" name="Imagen 2" descr="Imagen que contiene accesorio&#10;&#10;Descripción generada automáticamente">
            <a:extLst>
              <a:ext uri="{FF2B5EF4-FFF2-40B4-BE49-F238E27FC236}">
                <a16:creationId xmlns:a16="http://schemas.microsoft.com/office/drawing/2014/main" id="{5072F592-0393-9F4C-B0A3-8C6819B04371}"/>
              </a:ext>
            </a:extLst>
          </p:cNvPr>
          <p:cNvPicPr>
            <a:picLocks noChangeAspect="1"/>
          </p:cNvPicPr>
          <p:nvPr/>
        </p:nvPicPr>
        <p:blipFill>
          <a:blip r:embed="rId3"/>
          <a:stretch>
            <a:fillRect/>
          </a:stretch>
        </p:blipFill>
        <p:spPr>
          <a:xfrm>
            <a:off x="5586687" y="198782"/>
            <a:ext cx="3558047" cy="4715123"/>
          </a:xfrm>
          <a:prstGeom prst="rect">
            <a:avLst/>
          </a:prstGeom>
        </p:spPr>
      </p:pic>
      <p:sp>
        <p:nvSpPr>
          <p:cNvPr id="18" name="CuadroTexto 17">
            <a:extLst>
              <a:ext uri="{FF2B5EF4-FFF2-40B4-BE49-F238E27FC236}">
                <a16:creationId xmlns:a16="http://schemas.microsoft.com/office/drawing/2014/main" id="{B0E6B96D-EF84-D542-884D-375CFA160696}"/>
              </a:ext>
            </a:extLst>
          </p:cNvPr>
          <p:cNvSpPr txBox="1"/>
          <p:nvPr/>
        </p:nvSpPr>
        <p:spPr>
          <a:xfrm>
            <a:off x="625348" y="1552233"/>
            <a:ext cx="5073323" cy="2923877"/>
          </a:xfrm>
          <a:prstGeom prst="rect">
            <a:avLst/>
          </a:prstGeom>
          <a:noFill/>
        </p:spPr>
        <p:txBody>
          <a:bodyPr wrap="square" rtlCol="0">
            <a:spAutoFit/>
          </a:bodyPr>
          <a:lstStyle/>
          <a:p>
            <a:r>
              <a:rPr lang="es-ES" sz="2000" b="1" dirty="0">
                <a:solidFill>
                  <a:srgbClr val="54457D"/>
                </a:solidFill>
                <a:latin typeface="Cambria" panose="02040503050406030204" pitchFamily="18" charset="0"/>
              </a:rPr>
              <a:t>Estrategias preventivas frente a la Tecnoadicción.</a:t>
            </a:r>
          </a:p>
          <a:p>
            <a:endParaRPr lang="es-ES" sz="1600" dirty="0">
              <a:latin typeface="Cambria" panose="02040503050406030204" pitchFamily="18" charset="0"/>
            </a:endParaRPr>
          </a:p>
          <a:p>
            <a:r>
              <a:rPr lang="es-ES" sz="1600" dirty="0">
                <a:latin typeface="Cambria" panose="02040503050406030204" pitchFamily="18" charset="0"/>
              </a:rPr>
              <a:t>No se plantea la restricción del acceso a Internet y a los dispositivos móviles, sino la </a:t>
            </a:r>
            <a:r>
              <a:rPr lang="es-ES" sz="1600" b="1" dirty="0">
                <a:solidFill>
                  <a:srgbClr val="7D7FE3"/>
                </a:solidFill>
                <a:latin typeface="Cambria" panose="02040503050406030204" pitchFamily="18" charset="0"/>
              </a:rPr>
              <a:t>adquisición de hábitos de uso apropiados</a:t>
            </a:r>
            <a:r>
              <a:rPr lang="es-ES" sz="1600" dirty="0">
                <a:latin typeface="Cambria" panose="02040503050406030204" pitchFamily="18" charset="0"/>
              </a:rPr>
              <a:t>. Aunque la prevención de la adicción se ve dificultada por la desaparición de los límites espacio- temporales en el uso de internet, la accesibilidad desde cualquier dispositivo y su dimensión social, con la evolución en la comunicación y las relaciones interpersonales y en el concepto de privacidad personal. </a:t>
            </a:r>
          </a:p>
        </p:txBody>
      </p:sp>
    </p:spTree>
    <p:extLst>
      <p:ext uri="{BB962C8B-B14F-4D97-AF65-F5344CB8AC3E}">
        <p14:creationId xmlns:p14="http://schemas.microsoft.com/office/powerpoint/2010/main" val="28285992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9" name="Shape 132">
            <a:extLst>
              <a:ext uri="{FF2B5EF4-FFF2-40B4-BE49-F238E27FC236}">
                <a16:creationId xmlns:a16="http://schemas.microsoft.com/office/drawing/2014/main" id="{7DFD2D40-FDA4-A44B-83C0-33CDC822A84D}"/>
              </a:ext>
            </a:extLst>
          </p:cNvPr>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PSICOLÓGICOS:</a:t>
            </a:r>
          </a:p>
          <a:p>
            <a:pPr lvl="0" indent="457200" algn="r"/>
            <a:r>
              <a:rPr lang="es-ES" sz="1600" b="1" dirty="0">
                <a:latin typeface="Cambria" panose="02040503050406030204" pitchFamily="18" charset="0"/>
              </a:rPr>
              <a:t>ADICCIÓN A LAS NUEVAS TECNOLOGÍAS</a:t>
            </a:r>
            <a:endParaRPr lang="es-ES" sz="2900" b="1" dirty="0">
              <a:latin typeface="Franklin Gothic"/>
              <a:ea typeface="Franklin Gothic"/>
              <a:cs typeface="Franklin Gothic"/>
              <a:sym typeface="Franklin Gothic"/>
            </a:endParaRPr>
          </a:p>
          <a:p>
            <a:pPr marL="0" lvl="0" indent="0">
              <a:spcBef>
                <a:spcPts val="0"/>
              </a:spcBef>
              <a:spcAft>
                <a:spcPts val="0"/>
              </a:spcAft>
              <a:buNone/>
            </a:pPr>
            <a:endParaRPr dirty="0"/>
          </a:p>
        </p:txBody>
      </p:sp>
      <p:sp>
        <p:nvSpPr>
          <p:cNvPr id="18" name="CuadroTexto 17">
            <a:extLst>
              <a:ext uri="{FF2B5EF4-FFF2-40B4-BE49-F238E27FC236}">
                <a16:creationId xmlns:a16="http://schemas.microsoft.com/office/drawing/2014/main" id="{B0E6B96D-EF84-D542-884D-375CFA160696}"/>
              </a:ext>
            </a:extLst>
          </p:cNvPr>
          <p:cNvSpPr txBox="1"/>
          <p:nvPr/>
        </p:nvSpPr>
        <p:spPr>
          <a:xfrm>
            <a:off x="994611" y="1471124"/>
            <a:ext cx="7154778" cy="3231654"/>
          </a:xfrm>
          <a:prstGeom prst="rect">
            <a:avLst/>
          </a:prstGeom>
          <a:solidFill>
            <a:srgbClr val="9086BC"/>
          </a:solidFill>
          <a:ln>
            <a:solidFill>
              <a:srgbClr val="54457D"/>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defPPr marR="0" lvl="0" algn="l" rtl="0">
              <a:lnSpc>
                <a:spcPct val="100000"/>
              </a:lnSpc>
              <a:spcBef>
                <a:spcPts val="0"/>
              </a:spcBef>
              <a:spcAft>
                <a:spcPts val="0"/>
              </a:spcAft>
            </a:defPPr>
            <a:lvl1pPr>
              <a:defRPr sz="1800" b="1">
                <a:solidFill>
                  <a:schemeClr val="lt1"/>
                </a:solidFill>
                <a:latin typeface="Cambria" panose="02040503050406030204" pitchFamily="18" charset="0"/>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ES" sz="1700" dirty="0"/>
              <a:t>Estrategias preventivas frente a la Tecnoadicción:</a:t>
            </a:r>
          </a:p>
          <a:p>
            <a:pPr marL="342900" indent="-342900">
              <a:buClr>
                <a:srgbClr val="333399"/>
              </a:buClr>
              <a:buFont typeface="+mj-lt"/>
              <a:buAutoNum type="arabicPeriod"/>
            </a:pPr>
            <a:r>
              <a:rPr lang="es-ES" sz="1700" dirty="0"/>
              <a:t>Programar el uso de Internet y establecer horarios</a:t>
            </a:r>
          </a:p>
          <a:p>
            <a:pPr marL="342900" indent="-342900">
              <a:buClr>
                <a:srgbClr val="333399"/>
              </a:buClr>
              <a:buFont typeface="+mj-lt"/>
              <a:buAutoNum type="arabicPeriod"/>
            </a:pPr>
            <a:r>
              <a:rPr lang="es-ES" sz="1700" dirty="0"/>
              <a:t>No recurrir a internet o a las redes sociales para pasar el tiempo o para superar momentos negativos</a:t>
            </a:r>
          </a:p>
          <a:p>
            <a:pPr marL="342900" indent="-342900">
              <a:buClr>
                <a:srgbClr val="333399"/>
              </a:buClr>
              <a:buFont typeface="+mj-lt"/>
              <a:buAutoNum type="arabicPeriod"/>
            </a:pPr>
            <a:r>
              <a:rPr lang="es-ES" sz="1700" dirty="0"/>
              <a:t>Evitar o controlar el uso de los juegos </a:t>
            </a:r>
            <a:r>
              <a:rPr lang="es-ES" sz="1700" dirty="0" smtClean="0"/>
              <a:t>online</a:t>
            </a:r>
          </a:p>
          <a:p>
            <a:pPr marL="342900" indent="-342900">
              <a:buClr>
                <a:srgbClr val="333399"/>
              </a:buClr>
              <a:buFont typeface="+mj-lt"/>
              <a:buAutoNum type="arabicPeriod"/>
            </a:pPr>
            <a:r>
              <a:rPr lang="es-ES" sz="1700" dirty="0" smtClean="0"/>
              <a:t>Apagar </a:t>
            </a:r>
            <a:r>
              <a:rPr lang="es-ES" sz="1700" dirty="0"/>
              <a:t>o silenciar el móvil cuando se realizan otras actividades y evitar estar siempre disponible</a:t>
            </a:r>
          </a:p>
          <a:p>
            <a:pPr marL="342900" indent="-342900">
              <a:buClr>
                <a:srgbClr val="333399"/>
              </a:buClr>
              <a:buFont typeface="+mj-lt"/>
              <a:buAutoNum type="arabicPeriod"/>
            </a:pPr>
            <a:r>
              <a:rPr lang="es-ES" sz="1700" dirty="0"/>
              <a:t>Programar actividades alternativas de ocio, estudio, descanso, alimentación, etc.</a:t>
            </a:r>
          </a:p>
          <a:p>
            <a:pPr marL="342900" indent="-342900">
              <a:buClr>
                <a:srgbClr val="333399"/>
              </a:buClr>
              <a:buFont typeface="+mj-lt"/>
              <a:buAutoNum type="arabicPeriod"/>
            </a:pPr>
            <a:r>
              <a:rPr lang="es-ES" sz="1700" dirty="0"/>
              <a:t>Fortalecer las relaciones sociales</a:t>
            </a:r>
          </a:p>
          <a:p>
            <a:pPr marL="342900" indent="-342900">
              <a:buClr>
                <a:srgbClr val="333399"/>
              </a:buClr>
              <a:buFont typeface="+mj-lt"/>
              <a:buAutoNum type="arabicPeriod"/>
            </a:pPr>
            <a:r>
              <a:rPr lang="es-ES" sz="1700" dirty="0"/>
              <a:t>Prevención de recaídas: fomentar la autoestima y fortalecer las  relaciones sociales y el uso del tiempo libre</a:t>
            </a:r>
          </a:p>
        </p:txBody>
      </p:sp>
      <p:sp>
        <p:nvSpPr>
          <p:cNvPr id="12" name="Elipse 11">
            <a:extLst>
              <a:ext uri="{FF2B5EF4-FFF2-40B4-BE49-F238E27FC236}">
                <a16:creationId xmlns:a16="http://schemas.microsoft.com/office/drawing/2014/main" id="{0B28E0D2-BBD3-F646-AFFA-48A6CD130B5C}"/>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B</a:t>
            </a:r>
          </a:p>
        </p:txBody>
      </p:sp>
      <p:sp>
        <p:nvSpPr>
          <p:cNvPr id="2" name="Rectángulo 1"/>
          <p:cNvSpPr/>
          <p:nvPr/>
        </p:nvSpPr>
        <p:spPr>
          <a:xfrm>
            <a:off x="994611" y="1103573"/>
            <a:ext cx="5446294" cy="307777"/>
          </a:xfrm>
          <a:prstGeom prst="rect">
            <a:avLst/>
          </a:prstGeom>
        </p:spPr>
        <p:txBody>
          <a:bodyPr wrap="square">
            <a:spAutoFit/>
          </a:bodyPr>
          <a:lstStyle/>
          <a:p>
            <a:pPr lvl="0"/>
            <a:r>
              <a:rPr lang="es-ES" b="1" dirty="0">
                <a:solidFill>
                  <a:srgbClr val="54457D"/>
                </a:solidFill>
                <a:latin typeface="Cambria" panose="02040503050406030204" pitchFamily="18" charset="0"/>
                <a:ea typeface="Franklin Gothic"/>
                <a:cs typeface="Franklin Gothic"/>
                <a:sym typeface="Franklin Gothic"/>
              </a:rPr>
              <a:t>PATRONES DE ACTUACIÓN FRENTE A LA TECNOADICCIÓN</a:t>
            </a:r>
          </a:p>
        </p:txBody>
      </p:sp>
      <p:pic>
        <p:nvPicPr>
          <p:cNvPr id="7" name="Shape 122">
            <a:extLst>
              <a:ext uri="{FF2B5EF4-FFF2-40B4-BE49-F238E27FC236}">
                <a16:creationId xmlns:a16="http://schemas.microsoft.com/office/drawing/2014/main" id="{82CBEC73-6EE4-9845-9C1E-016B1E4583A7}"/>
              </a:ext>
            </a:extLst>
          </p:cNvPr>
          <p:cNvPicPr preferRelativeResize="0"/>
          <p:nvPr/>
        </p:nvPicPr>
        <p:blipFill>
          <a:blip r:embed="rId3">
            <a:alphaModFix/>
          </a:blip>
          <a:stretch>
            <a:fillRect/>
          </a:stretch>
        </p:blipFill>
        <p:spPr>
          <a:xfrm rot="311420">
            <a:off x="7352854" y="194522"/>
            <a:ext cx="939559" cy="1818101"/>
          </a:xfrm>
          <a:prstGeom prst="rect">
            <a:avLst/>
          </a:prstGeom>
          <a:noFill/>
          <a:ln>
            <a:noFill/>
          </a:ln>
        </p:spPr>
      </p:pic>
    </p:spTree>
    <p:extLst>
      <p:ext uri="{BB962C8B-B14F-4D97-AF65-F5344CB8AC3E}">
        <p14:creationId xmlns:p14="http://schemas.microsoft.com/office/powerpoint/2010/main" val="27828621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3" name="Shape 132">
            <a:extLst>
              <a:ext uri="{FF2B5EF4-FFF2-40B4-BE49-F238E27FC236}">
                <a16:creationId xmlns:a16="http://schemas.microsoft.com/office/drawing/2014/main" id="{3C297836-36C5-224B-8789-7E7E334892E2}"/>
              </a:ext>
            </a:extLst>
          </p:cNvPr>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PSICOLÓGICOS:</a:t>
            </a:r>
          </a:p>
          <a:p>
            <a:pPr lvl="0" indent="457200" algn="r"/>
            <a:r>
              <a:rPr lang="es-ES" sz="1600" b="1" dirty="0">
                <a:latin typeface="Cambria" panose="02040503050406030204" pitchFamily="18" charset="0"/>
              </a:rPr>
              <a:t>TECNOESTRÉS</a:t>
            </a:r>
            <a:endParaRPr lang="es-ES" sz="2900" b="1" dirty="0">
              <a:latin typeface="Franklin Gothic"/>
              <a:ea typeface="Franklin Gothic"/>
              <a:cs typeface="Franklin Gothic"/>
              <a:sym typeface="Franklin Gothic"/>
            </a:endParaRPr>
          </a:p>
          <a:p>
            <a:pPr marL="0" lvl="0" indent="0">
              <a:spcBef>
                <a:spcPts val="0"/>
              </a:spcBef>
              <a:spcAft>
                <a:spcPts val="0"/>
              </a:spcAft>
              <a:buNone/>
            </a:pPr>
            <a:endParaRPr dirty="0"/>
          </a:p>
        </p:txBody>
      </p:sp>
      <p:sp>
        <p:nvSpPr>
          <p:cNvPr id="15" name="Elipse 14">
            <a:extLst>
              <a:ext uri="{FF2B5EF4-FFF2-40B4-BE49-F238E27FC236}">
                <a16:creationId xmlns:a16="http://schemas.microsoft.com/office/drawing/2014/main" id="{6AC22D94-176F-E144-A5CF-49849D923436}"/>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B</a:t>
            </a:r>
          </a:p>
        </p:txBody>
      </p:sp>
      <p:pic>
        <p:nvPicPr>
          <p:cNvPr id="4" name="Imagen 3" descr="Imagen que contiene imágenes prediseñadas&#10;&#10;Descripción generada automáticamente">
            <a:extLst>
              <a:ext uri="{FF2B5EF4-FFF2-40B4-BE49-F238E27FC236}">
                <a16:creationId xmlns:a16="http://schemas.microsoft.com/office/drawing/2014/main" id="{522C59C7-6BD9-7D42-9FBA-87DEA18CAEF4}"/>
              </a:ext>
            </a:extLst>
          </p:cNvPr>
          <p:cNvPicPr>
            <a:picLocks noChangeAspect="1"/>
          </p:cNvPicPr>
          <p:nvPr/>
        </p:nvPicPr>
        <p:blipFill>
          <a:blip r:embed="rId3"/>
          <a:stretch>
            <a:fillRect/>
          </a:stretch>
        </p:blipFill>
        <p:spPr>
          <a:xfrm flipH="1">
            <a:off x="2922218" y="3131426"/>
            <a:ext cx="3158753" cy="2012074"/>
          </a:xfrm>
          <a:prstGeom prst="rect">
            <a:avLst/>
          </a:prstGeom>
        </p:spPr>
      </p:pic>
      <p:sp>
        <p:nvSpPr>
          <p:cNvPr id="6" name="Llamada ovalada 5">
            <a:extLst>
              <a:ext uri="{FF2B5EF4-FFF2-40B4-BE49-F238E27FC236}">
                <a16:creationId xmlns:a16="http://schemas.microsoft.com/office/drawing/2014/main" id="{B8B5F67B-3C04-A041-83EF-275322EF1640}"/>
              </a:ext>
            </a:extLst>
          </p:cNvPr>
          <p:cNvSpPr/>
          <p:nvPr/>
        </p:nvSpPr>
        <p:spPr>
          <a:xfrm>
            <a:off x="4850296" y="1622067"/>
            <a:ext cx="1892410" cy="836513"/>
          </a:xfrm>
          <a:prstGeom prst="wedgeEllipseCallout">
            <a:avLst>
              <a:gd name="adj1" fmla="val -31242"/>
              <a:gd name="adj2" fmla="val 98455"/>
            </a:avLst>
          </a:prstGeom>
          <a:solidFill>
            <a:srgbClr val="5445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No soy capaz de usar estas tecnologías</a:t>
            </a:r>
          </a:p>
        </p:txBody>
      </p:sp>
      <p:sp>
        <p:nvSpPr>
          <p:cNvPr id="9" name="Llamada ovalada 8">
            <a:extLst>
              <a:ext uri="{FF2B5EF4-FFF2-40B4-BE49-F238E27FC236}">
                <a16:creationId xmlns:a16="http://schemas.microsoft.com/office/drawing/2014/main" id="{76D4D9AE-8494-214A-9294-0A8FE6F1A27C}"/>
              </a:ext>
            </a:extLst>
          </p:cNvPr>
          <p:cNvSpPr/>
          <p:nvPr/>
        </p:nvSpPr>
        <p:spPr>
          <a:xfrm>
            <a:off x="6345141" y="2431576"/>
            <a:ext cx="1510748" cy="699851"/>
          </a:xfrm>
          <a:prstGeom prst="wedgeEllipseCallout">
            <a:avLst>
              <a:gd name="adj1" fmla="val -89060"/>
              <a:gd name="adj2" fmla="val 58594"/>
            </a:avLst>
          </a:prstGeom>
          <a:solidFill>
            <a:srgbClr val="5445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Se cuelga o tarda en abrir</a:t>
            </a:r>
          </a:p>
        </p:txBody>
      </p:sp>
      <p:sp>
        <p:nvSpPr>
          <p:cNvPr id="10" name="Llamada ovalada 9">
            <a:extLst>
              <a:ext uri="{FF2B5EF4-FFF2-40B4-BE49-F238E27FC236}">
                <a16:creationId xmlns:a16="http://schemas.microsoft.com/office/drawing/2014/main" id="{E2AB476C-D143-FA4A-AE1E-F3232E293379}"/>
              </a:ext>
            </a:extLst>
          </p:cNvPr>
          <p:cNvSpPr/>
          <p:nvPr/>
        </p:nvSpPr>
        <p:spPr>
          <a:xfrm>
            <a:off x="535319" y="3843906"/>
            <a:ext cx="2194560" cy="699851"/>
          </a:xfrm>
          <a:prstGeom prst="wedgeEllipseCallout">
            <a:avLst>
              <a:gd name="adj1" fmla="val 71991"/>
              <a:gd name="adj2" fmla="val -97057"/>
            </a:avLst>
          </a:prstGeom>
          <a:solidFill>
            <a:srgbClr val="5445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Antes lo hacía más rápido</a:t>
            </a:r>
          </a:p>
        </p:txBody>
      </p:sp>
      <p:sp>
        <p:nvSpPr>
          <p:cNvPr id="11" name="Llamada ovalada 10">
            <a:extLst>
              <a:ext uri="{FF2B5EF4-FFF2-40B4-BE49-F238E27FC236}">
                <a16:creationId xmlns:a16="http://schemas.microsoft.com/office/drawing/2014/main" id="{A71A86BC-B70F-0F42-BC67-6146EA98BCF9}"/>
              </a:ext>
            </a:extLst>
          </p:cNvPr>
          <p:cNvSpPr/>
          <p:nvPr/>
        </p:nvSpPr>
        <p:spPr>
          <a:xfrm>
            <a:off x="6834146" y="3287133"/>
            <a:ext cx="1745312" cy="699851"/>
          </a:xfrm>
          <a:prstGeom prst="wedgeEllipseCallout">
            <a:avLst>
              <a:gd name="adj1" fmla="val -92459"/>
              <a:gd name="adj2" fmla="val -32298"/>
            </a:avLst>
          </a:prstGeom>
          <a:solidFill>
            <a:srgbClr val="5445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Siempre estoy conectad@</a:t>
            </a:r>
          </a:p>
        </p:txBody>
      </p:sp>
      <p:sp>
        <p:nvSpPr>
          <p:cNvPr id="12" name="Llamada ovalada 11">
            <a:extLst>
              <a:ext uri="{FF2B5EF4-FFF2-40B4-BE49-F238E27FC236}">
                <a16:creationId xmlns:a16="http://schemas.microsoft.com/office/drawing/2014/main" id="{00FD8B48-0A6E-F240-8B4E-CE49729C08F8}"/>
              </a:ext>
            </a:extLst>
          </p:cNvPr>
          <p:cNvSpPr/>
          <p:nvPr/>
        </p:nvSpPr>
        <p:spPr>
          <a:xfrm>
            <a:off x="445691" y="2499250"/>
            <a:ext cx="2194560" cy="699851"/>
          </a:xfrm>
          <a:prstGeom prst="wedgeEllipseCallout">
            <a:avLst>
              <a:gd name="adj1" fmla="val 94602"/>
              <a:gd name="adj2" fmla="val 47233"/>
            </a:avLst>
          </a:prstGeom>
          <a:solidFill>
            <a:srgbClr val="5445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¡Se ha perdido el trabajo de hoy!</a:t>
            </a:r>
          </a:p>
        </p:txBody>
      </p:sp>
      <p:sp>
        <p:nvSpPr>
          <p:cNvPr id="14" name="Llamada ovalada 13">
            <a:extLst>
              <a:ext uri="{FF2B5EF4-FFF2-40B4-BE49-F238E27FC236}">
                <a16:creationId xmlns:a16="http://schemas.microsoft.com/office/drawing/2014/main" id="{CAD02798-02AD-0B4C-AE37-76C98EC59AB5}"/>
              </a:ext>
            </a:extLst>
          </p:cNvPr>
          <p:cNvSpPr/>
          <p:nvPr/>
        </p:nvSpPr>
        <p:spPr>
          <a:xfrm>
            <a:off x="2180297" y="1730352"/>
            <a:ext cx="2074592" cy="699851"/>
          </a:xfrm>
          <a:prstGeom prst="wedgeEllipseCallout">
            <a:avLst>
              <a:gd name="adj1" fmla="val 66871"/>
              <a:gd name="adj2" fmla="val 124491"/>
            </a:avLst>
          </a:prstGeom>
          <a:solidFill>
            <a:srgbClr val="5445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Me da miedo estropear algo</a:t>
            </a:r>
          </a:p>
        </p:txBody>
      </p:sp>
      <p:sp>
        <p:nvSpPr>
          <p:cNvPr id="16" name="Llamada ovalada 15">
            <a:extLst>
              <a:ext uri="{FF2B5EF4-FFF2-40B4-BE49-F238E27FC236}">
                <a16:creationId xmlns:a16="http://schemas.microsoft.com/office/drawing/2014/main" id="{053C4F72-80CF-8949-896F-BDA9A7D05A93}"/>
              </a:ext>
            </a:extLst>
          </p:cNvPr>
          <p:cNvSpPr/>
          <p:nvPr/>
        </p:nvSpPr>
        <p:spPr>
          <a:xfrm>
            <a:off x="7100515" y="4262264"/>
            <a:ext cx="1264257" cy="556227"/>
          </a:xfrm>
          <a:prstGeom prst="wedgeEllipseCallout">
            <a:avLst>
              <a:gd name="adj1" fmla="val -91963"/>
              <a:gd name="adj2" fmla="val -90166"/>
            </a:avLst>
          </a:prstGeom>
          <a:solidFill>
            <a:srgbClr val="5445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No lo entiendo</a:t>
            </a:r>
          </a:p>
        </p:txBody>
      </p:sp>
    </p:spTree>
    <p:extLst>
      <p:ext uri="{BB962C8B-B14F-4D97-AF65-F5344CB8AC3E}">
        <p14:creationId xmlns:p14="http://schemas.microsoft.com/office/powerpoint/2010/main" val="19711548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7" name="Shape 132">
            <a:extLst>
              <a:ext uri="{FF2B5EF4-FFF2-40B4-BE49-F238E27FC236}">
                <a16:creationId xmlns:a16="http://schemas.microsoft.com/office/drawing/2014/main" id="{8F45A9ED-6BEA-3D4F-AF4A-8936C6549A71}"/>
              </a:ext>
            </a:extLst>
          </p:cNvPr>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PSICOLÓGICOS:</a:t>
            </a:r>
          </a:p>
          <a:p>
            <a:pPr lvl="0" indent="457200" algn="r"/>
            <a:r>
              <a:rPr lang="es-ES" sz="1600" b="1" dirty="0">
                <a:latin typeface="Cambria" panose="02040503050406030204" pitchFamily="18" charset="0"/>
              </a:rPr>
              <a:t>TECNOESTRÉS</a:t>
            </a:r>
            <a:endParaRPr lang="es-ES" sz="2900" b="1" dirty="0">
              <a:latin typeface="Franklin Gothic"/>
              <a:ea typeface="Franklin Gothic"/>
              <a:cs typeface="Franklin Gothic"/>
              <a:sym typeface="Franklin Gothic"/>
            </a:endParaRPr>
          </a:p>
          <a:p>
            <a:pPr marL="0" lvl="0" indent="0">
              <a:spcBef>
                <a:spcPts val="0"/>
              </a:spcBef>
              <a:spcAft>
                <a:spcPts val="0"/>
              </a:spcAft>
              <a:buNone/>
            </a:pPr>
            <a:endParaRPr dirty="0"/>
          </a:p>
        </p:txBody>
      </p:sp>
      <p:sp>
        <p:nvSpPr>
          <p:cNvPr id="9" name="CuadroTexto 8">
            <a:extLst>
              <a:ext uri="{FF2B5EF4-FFF2-40B4-BE49-F238E27FC236}">
                <a16:creationId xmlns:a16="http://schemas.microsoft.com/office/drawing/2014/main" id="{4C165BD6-895F-8143-AB0D-6529FE4942DE}"/>
              </a:ext>
            </a:extLst>
          </p:cNvPr>
          <p:cNvSpPr txBox="1"/>
          <p:nvPr/>
        </p:nvSpPr>
        <p:spPr>
          <a:xfrm>
            <a:off x="248477" y="1230272"/>
            <a:ext cx="5980777" cy="3354765"/>
          </a:xfrm>
          <a:prstGeom prst="rect">
            <a:avLst/>
          </a:prstGeom>
          <a:noFill/>
        </p:spPr>
        <p:txBody>
          <a:bodyPr wrap="square" rtlCol="0">
            <a:spAutoFit/>
          </a:bodyPr>
          <a:lstStyle/>
          <a:p>
            <a:pPr>
              <a:spcAft>
                <a:spcPts val="1200"/>
              </a:spcAft>
            </a:pPr>
            <a:r>
              <a:rPr lang="es-ES" b="1" dirty="0">
                <a:solidFill>
                  <a:srgbClr val="333399"/>
                </a:solidFill>
                <a:latin typeface="Cambria" panose="02040503050406030204" pitchFamily="18" charset="0"/>
                <a:ea typeface="Cambria" panose="02040503050406030204" pitchFamily="18" charset="0"/>
              </a:rPr>
              <a:t>MODALIDADES DE TECNOESTRÉS:</a:t>
            </a:r>
          </a:p>
          <a:p>
            <a:pPr marL="285750" lvl="2" indent="-285750">
              <a:spcAft>
                <a:spcPts val="1200"/>
              </a:spcAft>
              <a:buFont typeface="Arial" panose="020B0604020202020204" pitchFamily="34" charset="0"/>
              <a:buChar char="•"/>
            </a:pPr>
            <a:r>
              <a:rPr lang="es-ES" b="1" dirty="0">
                <a:solidFill>
                  <a:srgbClr val="7D7FE3"/>
                </a:solidFill>
                <a:latin typeface="Cambria" panose="02040503050406030204" pitchFamily="18" charset="0"/>
              </a:rPr>
              <a:t>Tecnoansiedad:</a:t>
            </a:r>
            <a:r>
              <a:rPr lang="es-ES" dirty="0">
                <a:solidFill>
                  <a:srgbClr val="7D7FE3"/>
                </a:solidFill>
                <a:latin typeface="Cambria" panose="02040503050406030204" pitchFamily="18" charset="0"/>
              </a:rPr>
              <a:t> </a:t>
            </a:r>
            <a:r>
              <a:rPr lang="es-ES" dirty="0">
                <a:latin typeface="Cambria" panose="02040503050406030204" pitchFamily="18" charset="0"/>
              </a:rPr>
              <a:t>La persona experimenta tensión y malestar  físico y psicológico por el uso presente o futuro de las TIC , generándole actitudes escépticas respecto a su uso y  pensamientos negativos sobre su capacidad para </a:t>
            </a:r>
            <a:r>
              <a:rPr lang="es-ES" dirty="0" smtClean="0">
                <a:latin typeface="Cambria" panose="02040503050406030204" pitchFamily="18" charset="0"/>
              </a:rPr>
              <a:t>manejarlas que </a:t>
            </a:r>
            <a:r>
              <a:rPr lang="es-ES" dirty="0">
                <a:latin typeface="Cambria" panose="02040503050406030204" pitchFamily="18" charset="0"/>
              </a:rPr>
              <a:t>pueden derivar en </a:t>
            </a:r>
            <a:r>
              <a:rPr lang="es-ES" b="1" dirty="0">
                <a:solidFill>
                  <a:srgbClr val="7D7FE3"/>
                </a:solidFill>
                <a:latin typeface="Cambria" panose="02040503050406030204" pitchFamily="18" charset="0"/>
              </a:rPr>
              <a:t>Tecnofobia</a:t>
            </a:r>
            <a:r>
              <a:rPr lang="es-ES" dirty="0">
                <a:latin typeface="Cambria" panose="02040503050406030204" pitchFamily="18" charset="0"/>
              </a:rPr>
              <a:t>.</a:t>
            </a:r>
          </a:p>
          <a:p>
            <a:pPr marL="285750" lvl="0" indent="-285750">
              <a:spcAft>
                <a:spcPts val="1200"/>
              </a:spcAft>
              <a:buFont typeface="Arial" panose="020B0604020202020204" pitchFamily="34" charset="0"/>
              <a:buChar char="•"/>
            </a:pPr>
            <a:r>
              <a:rPr lang="es-ES" b="1" dirty="0">
                <a:solidFill>
                  <a:srgbClr val="7D7FE3"/>
                </a:solidFill>
                <a:latin typeface="Cambria" panose="02040503050406030204" pitchFamily="18" charset="0"/>
              </a:rPr>
              <a:t>Tecnofatiga</a:t>
            </a:r>
            <a:r>
              <a:rPr lang="es-ES" dirty="0">
                <a:solidFill>
                  <a:srgbClr val="7D7FE3"/>
                </a:solidFill>
                <a:latin typeface="Cambria" panose="02040503050406030204" pitchFamily="18" charset="0"/>
              </a:rPr>
              <a:t>: </a:t>
            </a:r>
            <a:r>
              <a:rPr lang="es-ES" dirty="0">
                <a:latin typeface="Cambria" panose="02040503050406030204" pitchFamily="18" charset="0"/>
              </a:rPr>
              <a:t>cansancio y agotamiento mental  y cognitivo por el uso excesivo de las TIC. El </a:t>
            </a:r>
            <a:r>
              <a:rPr lang="es-ES" b="1" dirty="0">
                <a:solidFill>
                  <a:srgbClr val="7D7FE3"/>
                </a:solidFill>
                <a:latin typeface="Cambria" panose="02040503050406030204" pitchFamily="18" charset="0"/>
              </a:rPr>
              <a:t>síndrome de la fatiga informativa</a:t>
            </a:r>
            <a:r>
              <a:rPr lang="es-ES" dirty="0">
                <a:solidFill>
                  <a:srgbClr val="7D7FE3"/>
                </a:solidFill>
                <a:latin typeface="Cambria" panose="02040503050406030204" pitchFamily="18" charset="0"/>
              </a:rPr>
              <a:t> </a:t>
            </a:r>
            <a:r>
              <a:rPr lang="es-ES" dirty="0">
                <a:latin typeface="Cambria" panose="02040503050406030204" pitchFamily="18" charset="0"/>
              </a:rPr>
              <a:t>se genera por la sobrecarga informativa que sufrimos cuando utilizamos internet. Es un </a:t>
            </a:r>
            <a:r>
              <a:rPr lang="es-ES" dirty="0" smtClean="0">
                <a:latin typeface="Cambria" panose="02040503050406030204" pitchFamily="18" charset="0"/>
              </a:rPr>
              <a:t>síntoma </a:t>
            </a:r>
            <a:r>
              <a:rPr lang="es-ES" dirty="0">
                <a:latin typeface="Cambria" panose="02040503050406030204" pitchFamily="18" charset="0"/>
              </a:rPr>
              <a:t>la falta de competencia para estructurar y asimilar la nueva información derivada del uso de Internet.</a:t>
            </a:r>
          </a:p>
          <a:p>
            <a:pPr marL="285750" lvl="0" indent="-285750">
              <a:spcAft>
                <a:spcPts val="1200"/>
              </a:spcAft>
              <a:buFont typeface="Arial" panose="020B0604020202020204" pitchFamily="34" charset="0"/>
              <a:buChar char="•"/>
            </a:pPr>
            <a:r>
              <a:rPr lang="es-ES" b="1" dirty="0" smtClean="0">
                <a:solidFill>
                  <a:srgbClr val="7D7FE3"/>
                </a:solidFill>
                <a:latin typeface="Cambria" panose="02040503050406030204" pitchFamily="18" charset="0"/>
              </a:rPr>
              <a:t>Tecnoadicción</a:t>
            </a:r>
            <a:r>
              <a:rPr lang="es-ES" dirty="0">
                <a:solidFill>
                  <a:srgbClr val="7D7FE3"/>
                </a:solidFill>
                <a:latin typeface="Cambria" panose="02040503050406030204" pitchFamily="18" charset="0"/>
              </a:rPr>
              <a:t>: </a:t>
            </a:r>
            <a:r>
              <a:rPr lang="es-ES" dirty="0">
                <a:latin typeface="Cambria" panose="02040503050406030204" pitchFamily="18" charset="0"/>
              </a:rPr>
              <a:t>uso compulsivo incontrolable de las TIC, durante largos períodos de tiempo y en cualquier lugar.  Necesidad de estar al día en los últimos avances tecnológicos  y  dependencia de la tecnología.</a:t>
            </a:r>
          </a:p>
        </p:txBody>
      </p:sp>
      <p:sp>
        <p:nvSpPr>
          <p:cNvPr id="15" name="Elipse 14">
            <a:extLst>
              <a:ext uri="{FF2B5EF4-FFF2-40B4-BE49-F238E27FC236}">
                <a16:creationId xmlns:a16="http://schemas.microsoft.com/office/drawing/2014/main" id="{6AC22D94-176F-E144-A5CF-49849D923436}"/>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B</a:t>
            </a:r>
          </a:p>
        </p:txBody>
      </p:sp>
      <p:pic>
        <p:nvPicPr>
          <p:cNvPr id="5" name="Imagen 4" descr="Imagen que contiene gráficos vectoriales&#10;&#10;Descripción generada automáticamente">
            <a:extLst>
              <a:ext uri="{FF2B5EF4-FFF2-40B4-BE49-F238E27FC236}">
                <a16:creationId xmlns:a16="http://schemas.microsoft.com/office/drawing/2014/main" id="{11EEFB7D-48E4-6640-87BC-CA06FA839CB3}"/>
              </a:ext>
            </a:extLst>
          </p:cNvPr>
          <p:cNvPicPr>
            <a:picLocks noChangeAspect="1"/>
          </p:cNvPicPr>
          <p:nvPr/>
        </p:nvPicPr>
        <p:blipFill>
          <a:blip r:embed="rId3"/>
          <a:stretch>
            <a:fillRect/>
          </a:stretch>
        </p:blipFill>
        <p:spPr>
          <a:xfrm rot="1140680">
            <a:off x="6670563" y="266324"/>
            <a:ext cx="2174179" cy="2314449"/>
          </a:xfrm>
          <a:prstGeom prst="rect">
            <a:avLst/>
          </a:prstGeom>
        </p:spPr>
      </p:pic>
    </p:spTree>
    <p:extLst>
      <p:ext uri="{BB962C8B-B14F-4D97-AF65-F5344CB8AC3E}">
        <p14:creationId xmlns:p14="http://schemas.microsoft.com/office/powerpoint/2010/main" val="33753753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6" name="Shape 132">
            <a:extLst>
              <a:ext uri="{FF2B5EF4-FFF2-40B4-BE49-F238E27FC236}">
                <a16:creationId xmlns:a16="http://schemas.microsoft.com/office/drawing/2014/main" id="{967253DF-55C4-7E41-AF4D-33E8CFB81AB2}"/>
              </a:ext>
            </a:extLst>
          </p:cNvPr>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PSICOLÓGICOS:</a:t>
            </a:r>
          </a:p>
          <a:p>
            <a:pPr lvl="0" indent="457200" algn="r"/>
            <a:r>
              <a:rPr lang="es-ES" sz="1600" b="1" dirty="0">
                <a:latin typeface="Cambria" panose="02040503050406030204" pitchFamily="18" charset="0"/>
              </a:rPr>
              <a:t>TECNOESTRÉS</a:t>
            </a:r>
            <a:endParaRPr lang="es-ES" sz="2900" b="1" dirty="0">
              <a:latin typeface="Franklin Gothic"/>
              <a:ea typeface="Franklin Gothic"/>
              <a:cs typeface="Franklin Gothic"/>
              <a:sym typeface="Franklin Gothic"/>
            </a:endParaRPr>
          </a:p>
          <a:p>
            <a:pPr marL="0" lvl="0" indent="0">
              <a:spcBef>
                <a:spcPts val="0"/>
              </a:spcBef>
              <a:spcAft>
                <a:spcPts val="0"/>
              </a:spcAft>
              <a:buNone/>
            </a:pPr>
            <a:endParaRPr dirty="0"/>
          </a:p>
        </p:txBody>
      </p:sp>
      <p:sp>
        <p:nvSpPr>
          <p:cNvPr id="9" name="CuadroTexto 8">
            <a:extLst>
              <a:ext uri="{FF2B5EF4-FFF2-40B4-BE49-F238E27FC236}">
                <a16:creationId xmlns:a16="http://schemas.microsoft.com/office/drawing/2014/main" id="{4C165BD6-895F-8143-AB0D-6529FE4942DE}"/>
              </a:ext>
            </a:extLst>
          </p:cNvPr>
          <p:cNvSpPr txBox="1"/>
          <p:nvPr/>
        </p:nvSpPr>
        <p:spPr>
          <a:xfrm>
            <a:off x="625348" y="1295173"/>
            <a:ext cx="8136358" cy="3093154"/>
          </a:xfrm>
          <a:prstGeom prst="rect">
            <a:avLst/>
          </a:prstGeom>
          <a:noFill/>
        </p:spPr>
        <p:txBody>
          <a:bodyPr wrap="square" rtlCol="0">
            <a:spAutoFit/>
          </a:bodyPr>
          <a:lstStyle/>
          <a:p>
            <a:pPr>
              <a:spcAft>
                <a:spcPts val="1200"/>
              </a:spcAft>
            </a:pPr>
            <a:r>
              <a:rPr lang="es-ES" b="1" dirty="0">
                <a:solidFill>
                  <a:srgbClr val="333399"/>
                </a:solidFill>
                <a:latin typeface="Cambria" panose="02040503050406030204" pitchFamily="18" charset="0"/>
                <a:ea typeface="Cambria" panose="02040503050406030204" pitchFamily="18" charset="0"/>
              </a:rPr>
              <a:t>SÍNTOMAS Y EFECTOS DEL TECNOESTRÉS:</a:t>
            </a:r>
          </a:p>
          <a:p>
            <a:pPr marL="285750" indent="-285750">
              <a:spcAft>
                <a:spcPts val="600"/>
              </a:spcAft>
              <a:buFont typeface="Arial" panose="020B0604020202020204" pitchFamily="34" charset="0"/>
              <a:buChar char="•"/>
            </a:pPr>
            <a:r>
              <a:rPr lang="es-ES" sz="1300" b="1" dirty="0">
                <a:latin typeface="Cambria" panose="02040503050406030204" pitchFamily="18" charset="0"/>
              </a:rPr>
              <a:t>Actitudes y sentimientos negativos</a:t>
            </a:r>
            <a:r>
              <a:rPr lang="es-ES" sz="1300" dirty="0">
                <a:latin typeface="Cambria" panose="02040503050406030204" pitchFamily="18" charset="0"/>
              </a:rPr>
              <a:t> hacia las  TICs</a:t>
            </a:r>
          </a:p>
          <a:p>
            <a:pPr marL="285750" indent="-285750">
              <a:spcAft>
                <a:spcPts val="600"/>
              </a:spcAft>
              <a:buFont typeface="Arial" panose="020B0604020202020204" pitchFamily="34" charset="0"/>
              <a:buChar char="•"/>
            </a:pPr>
            <a:r>
              <a:rPr lang="es-ES" sz="1300" b="1" dirty="0">
                <a:latin typeface="Cambria" panose="02040503050406030204" pitchFamily="18" charset="0"/>
              </a:rPr>
              <a:t>Síntomas fisiológicos: </a:t>
            </a:r>
            <a:r>
              <a:rPr lang="es-ES" sz="1300" dirty="0">
                <a:latin typeface="Cambria" panose="02040503050406030204" pitchFamily="18" charset="0"/>
              </a:rPr>
              <a:t>ahogo, opresión torácica, palpitaciones, pulso rápido, tensión arterial alta, </a:t>
            </a:r>
            <a:r>
              <a:rPr lang="es-ES" sz="1300" dirty="0" smtClean="0">
                <a:latin typeface="Cambria" panose="02040503050406030204" pitchFamily="18" charset="0"/>
              </a:rPr>
              <a:t>náuseas</a:t>
            </a:r>
            <a:r>
              <a:rPr lang="es-ES" sz="1300" dirty="0">
                <a:latin typeface="Cambria" panose="02040503050406030204" pitchFamily="18" charset="0"/>
              </a:rPr>
              <a:t>, vómitos, </a:t>
            </a:r>
            <a:r>
              <a:rPr lang="es-ES" sz="1300" dirty="0" smtClean="0">
                <a:latin typeface="Cambria" panose="02040503050406030204" pitchFamily="18" charset="0"/>
              </a:rPr>
              <a:t>trastornos intestinales, </a:t>
            </a:r>
            <a:r>
              <a:rPr lang="es-ES" sz="1300" dirty="0">
                <a:latin typeface="Cambria" panose="02040503050406030204" pitchFamily="18" charset="0"/>
              </a:rPr>
              <a:t>sensación de impotencia, insomnio, tensión muscular, temblores, hormigueo, fatiga excesiva, sequedad de boca, sudoración excesiva, mareos... </a:t>
            </a:r>
          </a:p>
          <a:p>
            <a:pPr marL="285750" indent="-285750">
              <a:spcAft>
                <a:spcPts val="600"/>
              </a:spcAft>
              <a:buFont typeface="Arial" panose="020B0604020202020204" pitchFamily="34" charset="0"/>
              <a:buChar char="•"/>
            </a:pPr>
            <a:r>
              <a:rPr lang="es-ES" sz="1300" b="1" dirty="0">
                <a:latin typeface="Cambria" panose="02040503050406030204" pitchFamily="18" charset="0"/>
              </a:rPr>
              <a:t>Síntomas emocionales  y psicológicos</a:t>
            </a:r>
            <a:r>
              <a:rPr lang="es-ES" sz="1300" dirty="0">
                <a:latin typeface="Cambria" panose="02040503050406030204" pitchFamily="18" charset="0"/>
              </a:rPr>
              <a:t>: inseguridad, temor, dificultad de concentración, alteraciones en la memoria, dispersión de la atención, disminución de la creatividad y del rendimiento, agobio, hiperactividad, movimientos imprecisos, desorganización, dificultades en la expresión verbal, ansiedad, depresión, fatiga mental, preocupación excesiva, incapacidad para tomar decisiones, desorientación, olvidos, bloqueos mentales, hipersensibilidad a las críticas, aumento de la susceptibilidad, del mal humor y de la agresividad, aislamiento social y elusión de las relaciones personales</a:t>
            </a:r>
          </a:p>
          <a:p>
            <a:pPr marL="285750" indent="-285750">
              <a:spcAft>
                <a:spcPts val="600"/>
              </a:spcAft>
              <a:buFont typeface="Arial" panose="020B0604020202020204" pitchFamily="34" charset="0"/>
              <a:buChar char="•"/>
            </a:pPr>
            <a:r>
              <a:rPr lang="es-ES" sz="1300" b="1" dirty="0">
                <a:latin typeface="Cambria" panose="02040503050406030204" pitchFamily="18" charset="0"/>
              </a:rPr>
              <a:t>Excesiva dependencia del uso de la tecnología</a:t>
            </a:r>
            <a:r>
              <a:rPr lang="es-ES" sz="1300" dirty="0">
                <a:latin typeface="Cambria" panose="02040503050406030204" pitchFamily="18" charset="0"/>
              </a:rPr>
              <a:t> y </a:t>
            </a:r>
            <a:r>
              <a:rPr lang="es-ES" sz="1300" b="1" dirty="0">
                <a:latin typeface="Cambria" panose="02040503050406030204" pitchFamily="18" charset="0"/>
              </a:rPr>
              <a:t>nececesidad imperiosa de</a:t>
            </a:r>
            <a:br>
              <a:rPr lang="es-ES" sz="1300" b="1" dirty="0">
                <a:latin typeface="Cambria" panose="02040503050406030204" pitchFamily="18" charset="0"/>
              </a:rPr>
            </a:br>
            <a:r>
              <a:rPr lang="es-ES" sz="1300" b="1" dirty="0">
                <a:latin typeface="Cambria" panose="02040503050406030204" pitchFamily="18" charset="0"/>
              </a:rPr>
              <a:t>tener acceso a las últimas novedades tecnológicas</a:t>
            </a:r>
            <a:r>
              <a:rPr lang="es-ES" sz="1300" dirty="0">
                <a:latin typeface="Cambria" panose="02040503050406030204" pitchFamily="18" charset="0"/>
              </a:rPr>
              <a:t> que salen al mercado.</a:t>
            </a:r>
          </a:p>
        </p:txBody>
      </p:sp>
      <p:sp>
        <p:nvSpPr>
          <p:cNvPr id="15" name="Elipse 14">
            <a:extLst>
              <a:ext uri="{FF2B5EF4-FFF2-40B4-BE49-F238E27FC236}">
                <a16:creationId xmlns:a16="http://schemas.microsoft.com/office/drawing/2014/main" id="{6AC22D94-176F-E144-A5CF-49849D923436}"/>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B</a:t>
            </a:r>
          </a:p>
        </p:txBody>
      </p:sp>
      <p:pic>
        <p:nvPicPr>
          <p:cNvPr id="5" name="Imagen 4" descr="Imagen que contiene captura de pantalla&#10;&#10;Descripción generada automáticamente">
            <a:extLst>
              <a:ext uri="{FF2B5EF4-FFF2-40B4-BE49-F238E27FC236}">
                <a16:creationId xmlns:a16="http://schemas.microsoft.com/office/drawing/2014/main" id="{CFC3210F-CD98-C844-822D-2CC539BB3567}"/>
              </a:ext>
            </a:extLst>
          </p:cNvPr>
          <p:cNvPicPr>
            <a:picLocks noChangeAspect="1"/>
          </p:cNvPicPr>
          <p:nvPr/>
        </p:nvPicPr>
        <p:blipFill>
          <a:blip r:embed="rId3"/>
          <a:stretch>
            <a:fillRect/>
          </a:stretch>
        </p:blipFill>
        <p:spPr>
          <a:xfrm>
            <a:off x="6879256" y="3967119"/>
            <a:ext cx="2173679" cy="1165923"/>
          </a:xfrm>
          <a:prstGeom prst="rect">
            <a:avLst/>
          </a:prstGeom>
        </p:spPr>
      </p:pic>
    </p:spTree>
    <p:extLst>
      <p:ext uri="{BB962C8B-B14F-4D97-AF65-F5344CB8AC3E}">
        <p14:creationId xmlns:p14="http://schemas.microsoft.com/office/powerpoint/2010/main" val="20089595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8" name="Shape 132">
            <a:extLst>
              <a:ext uri="{FF2B5EF4-FFF2-40B4-BE49-F238E27FC236}">
                <a16:creationId xmlns:a16="http://schemas.microsoft.com/office/drawing/2014/main" id="{45FE701D-3727-3140-98C1-F4725F06D859}"/>
              </a:ext>
            </a:extLst>
          </p:cNvPr>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PSICOLÓGICOS:</a:t>
            </a:r>
          </a:p>
          <a:p>
            <a:pPr lvl="0" indent="457200" algn="r"/>
            <a:r>
              <a:rPr lang="es-ES" sz="1600" b="1" dirty="0">
                <a:latin typeface="Cambria" panose="02040503050406030204" pitchFamily="18" charset="0"/>
              </a:rPr>
              <a:t>TECNOESTRÉS</a:t>
            </a:r>
            <a:endParaRPr lang="es-ES" sz="2900" b="1" dirty="0">
              <a:latin typeface="Franklin Gothic"/>
              <a:ea typeface="Franklin Gothic"/>
              <a:cs typeface="Franklin Gothic"/>
              <a:sym typeface="Franklin Gothic"/>
            </a:endParaRPr>
          </a:p>
          <a:p>
            <a:pPr marL="0" lvl="0" indent="0">
              <a:spcBef>
                <a:spcPts val="0"/>
              </a:spcBef>
              <a:spcAft>
                <a:spcPts val="0"/>
              </a:spcAft>
              <a:buNone/>
            </a:pPr>
            <a:endParaRPr dirty="0"/>
          </a:p>
        </p:txBody>
      </p:sp>
      <p:sp>
        <p:nvSpPr>
          <p:cNvPr id="14" name="CuadroTexto 13">
            <a:extLst>
              <a:ext uri="{FF2B5EF4-FFF2-40B4-BE49-F238E27FC236}">
                <a16:creationId xmlns:a16="http://schemas.microsoft.com/office/drawing/2014/main" id="{A119AA46-5D27-1448-B5A6-BC63A5A901A4}"/>
              </a:ext>
            </a:extLst>
          </p:cNvPr>
          <p:cNvSpPr txBox="1"/>
          <p:nvPr/>
        </p:nvSpPr>
        <p:spPr>
          <a:xfrm>
            <a:off x="91064" y="1444055"/>
            <a:ext cx="8641876" cy="3572562"/>
          </a:xfrm>
          <a:prstGeom prst="rect">
            <a:avLst/>
          </a:prstGeom>
          <a:solidFill>
            <a:srgbClr val="9086BC"/>
          </a:solidFill>
          <a:ln w="25400">
            <a:solidFill>
              <a:srgbClr val="333399"/>
            </a:solidFill>
          </a:ln>
        </p:spPr>
        <p:txBody>
          <a:bodyPr wrap="square" numCol="2" spcCol="180000" rtlCol="0">
            <a:noAutofit/>
          </a:bodyPr>
          <a:lstStyle/>
          <a:p>
            <a:pPr marL="285750" indent="-285750">
              <a:spcAft>
                <a:spcPts val="1200"/>
              </a:spcAft>
              <a:buClr>
                <a:schemeClr val="bg1"/>
              </a:buClr>
              <a:buSzPct val="115000"/>
              <a:buFont typeface="Arial" panose="020B0604020202020204" pitchFamily="34" charset="0"/>
              <a:buChar char="•"/>
            </a:pPr>
            <a:r>
              <a:rPr lang="es-ES" sz="1300" dirty="0">
                <a:solidFill>
                  <a:schemeClr val="bg1"/>
                </a:solidFill>
                <a:latin typeface="Cambria" panose="02040503050406030204" pitchFamily="18" charset="0"/>
              </a:rPr>
              <a:t>Reduce el tiempo de navegación y de conexión a redes sociales. </a:t>
            </a:r>
          </a:p>
          <a:p>
            <a:pPr marL="285750" indent="-285750">
              <a:spcAft>
                <a:spcPts val="1200"/>
              </a:spcAft>
              <a:buClr>
                <a:schemeClr val="bg1"/>
              </a:buClr>
              <a:buSzPct val="115000"/>
              <a:buFont typeface="Arial" panose="020B0604020202020204" pitchFamily="34" charset="0"/>
              <a:buChar char="•"/>
            </a:pPr>
            <a:r>
              <a:rPr lang="es-ES" sz="1300" dirty="0">
                <a:solidFill>
                  <a:schemeClr val="bg1"/>
                </a:solidFill>
                <a:latin typeface="Cambria" panose="02040503050406030204" pitchFamily="18" charset="0"/>
              </a:rPr>
              <a:t>Planifica y prioriza tus tareas, evitando las interrupciones y distracciones y la </a:t>
            </a:r>
            <a:r>
              <a:rPr lang="es-ES" sz="1300" dirty="0" smtClean="0">
                <a:solidFill>
                  <a:schemeClr val="bg1"/>
                </a:solidFill>
                <a:latin typeface="Cambria" panose="02040503050406030204" pitchFamily="18" charset="0"/>
              </a:rPr>
              <a:t>multitarea. </a:t>
            </a:r>
            <a:endParaRPr lang="es-ES" sz="1300" dirty="0">
              <a:solidFill>
                <a:schemeClr val="bg1"/>
              </a:solidFill>
              <a:latin typeface="Cambria" panose="02040503050406030204" pitchFamily="18" charset="0"/>
            </a:endParaRPr>
          </a:p>
          <a:p>
            <a:pPr marL="285750" indent="-285750">
              <a:spcAft>
                <a:spcPts val="1200"/>
              </a:spcAft>
              <a:buClr>
                <a:schemeClr val="bg1"/>
              </a:buClr>
              <a:buSzPct val="115000"/>
              <a:buFont typeface="Arial" panose="020B0604020202020204" pitchFamily="34" charset="0"/>
              <a:buChar char="•"/>
            </a:pPr>
            <a:r>
              <a:rPr lang="es-ES" sz="1300" dirty="0">
                <a:solidFill>
                  <a:schemeClr val="bg1"/>
                </a:solidFill>
                <a:latin typeface="Cambria" panose="02040503050406030204" pitchFamily="18" charset="0"/>
              </a:rPr>
              <a:t>Establece pausas y períodos de desconexión digital para garantizarte el descanso físico y </a:t>
            </a:r>
            <a:r>
              <a:rPr lang="es-ES" sz="1300" dirty="0" smtClean="0">
                <a:solidFill>
                  <a:schemeClr val="bg1"/>
                </a:solidFill>
                <a:latin typeface="Cambria" panose="02040503050406030204" pitchFamily="18" charset="0"/>
              </a:rPr>
              <a:t>mental.</a:t>
            </a:r>
            <a:endParaRPr lang="es-ES" sz="1300" dirty="0">
              <a:solidFill>
                <a:schemeClr val="bg1"/>
              </a:solidFill>
              <a:latin typeface="Cambria" panose="02040503050406030204" pitchFamily="18" charset="0"/>
            </a:endParaRPr>
          </a:p>
          <a:p>
            <a:pPr marL="285750" indent="-285750">
              <a:spcAft>
                <a:spcPts val="1200"/>
              </a:spcAft>
              <a:buClr>
                <a:schemeClr val="bg1"/>
              </a:buClr>
              <a:buSzPct val="115000"/>
              <a:buFont typeface="Arial" panose="020B0604020202020204" pitchFamily="34" charset="0"/>
              <a:buChar char="•"/>
            </a:pPr>
            <a:r>
              <a:rPr lang="es-ES" sz="1300" dirty="0">
                <a:solidFill>
                  <a:schemeClr val="bg1"/>
                </a:solidFill>
                <a:latin typeface="Cambria" panose="02040503050406030204" pitchFamily="18" charset="0"/>
              </a:rPr>
              <a:t>Evita comer, fumar, hablar por teléfono o malos hábitos posturales cuando trabajas frente al </a:t>
            </a:r>
            <a:r>
              <a:rPr lang="es-ES" sz="1300" dirty="0" smtClean="0">
                <a:solidFill>
                  <a:schemeClr val="bg1"/>
                </a:solidFill>
                <a:latin typeface="Cambria" panose="02040503050406030204" pitchFamily="18" charset="0"/>
              </a:rPr>
              <a:t>ordenador.</a:t>
            </a:r>
            <a:endParaRPr lang="es-ES" sz="1300" dirty="0">
              <a:solidFill>
                <a:schemeClr val="bg1"/>
              </a:solidFill>
              <a:latin typeface="Cambria" panose="02040503050406030204" pitchFamily="18" charset="0"/>
            </a:endParaRPr>
          </a:p>
          <a:p>
            <a:pPr marL="285750" indent="-285750">
              <a:spcAft>
                <a:spcPts val="1200"/>
              </a:spcAft>
              <a:buClr>
                <a:schemeClr val="bg1"/>
              </a:buClr>
              <a:buSzPct val="115000"/>
              <a:buFont typeface="Arial" panose="020B0604020202020204" pitchFamily="34" charset="0"/>
              <a:buChar char="•"/>
            </a:pPr>
            <a:r>
              <a:rPr lang="es-ES" sz="1300" dirty="0">
                <a:solidFill>
                  <a:schemeClr val="bg1"/>
                </a:solidFill>
                <a:latin typeface="Cambria" panose="02040503050406030204" pitchFamily="18" charset="0"/>
              </a:rPr>
              <a:t>Intenta que los espacios de trabajo –estables  u ocasionales- reúnan las condiciones ergonómicas adecuadas (posición, ventilación, iluminación, temperatura, acústica, etc</a:t>
            </a:r>
            <a:r>
              <a:rPr lang="es-ES" sz="1300" dirty="0" smtClean="0">
                <a:solidFill>
                  <a:schemeClr val="bg1"/>
                </a:solidFill>
                <a:latin typeface="Cambria" panose="02040503050406030204" pitchFamily="18" charset="0"/>
              </a:rPr>
              <a:t>.).</a:t>
            </a:r>
            <a:endParaRPr lang="es-ES" sz="1300" dirty="0">
              <a:solidFill>
                <a:schemeClr val="bg1"/>
              </a:solidFill>
              <a:latin typeface="Cambria" panose="02040503050406030204" pitchFamily="18" charset="0"/>
            </a:endParaRPr>
          </a:p>
          <a:p>
            <a:pPr marL="285750" indent="-285750">
              <a:spcAft>
                <a:spcPts val="1200"/>
              </a:spcAft>
              <a:buClr>
                <a:schemeClr val="bg1"/>
              </a:buClr>
              <a:buSzPct val="115000"/>
              <a:buFont typeface="Arial" panose="020B0604020202020204" pitchFamily="34" charset="0"/>
              <a:buChar char="•"/>
            </a:pPr>
            <a:r>
              <a:rPr lang="es-ES" sz="1300" dirty="0">
                <a:solidFill>
                  <a:schemeClr val="bg1"/>
                </a:solidFill>
                <a:latin typeface="Cambria" panose="02040503050406030204" pitchFamily="18" charset="0"/>
              </a:rPr>
              <a:t>Realiza actividades formativas para evitar sentimientos de inseguridad, hostilidad y resistencia a las TIC.</a:t>
            </a:r>
          </a:p>
          <a:p>
            <a:pPr marL="285750" indent="-285750">
              <a:spcAft>
                <a:spcPts val="1200"/>
              </a:spcAft>
              <a:buClr>
                <a:schemeClr val="bg1"/>
              </a:buClr>
              <a:buSzPct val="115000"/>
              <a:buFont typeface="Arial" panose="020B0604020202020204" pitchFamily="34" charset="0"/>
              <a:buChar char="•"/>
            </a:pPr>
            <a:r>
              <a:rPr lang="es-ES" sz="1300" dirty="0">
                <a:solidFill>
                  <a:schemeClr val="bg1"/>
                </a:solidFill>
                <a:latin typeface="Cambria" panose="02040503050406030204" pitchFamily="18" charset="0"/>
              </a:rPr>
              <a:t>Desarrolla actitudes personales de </a:t>
            </a:r>
            <a:r>
              <a:rPr lang="es-ES" sz="1300" dirty="0" smtClean="0">
                <a:solidFill>
                  <a:schemeClr val="bg1"/>
                </a:solidFill>
                <a:latin typeface="Cambria" panose="02040503050406030204" pitchFamily="18" charset="0"/>
              </a:rPr>
              <a:t>asertividad y autoconfianza </a:t>
            </a:r>
            <a:r>
              <a:rPr lang="es-ES" sz="1300" dirty="0">
                <a:solidFill>
                  <a:schemeClr val="bg1"/>
                </a:solidFill>
                <a:latin typeface="Cambria" panose="02040503050406030204" pitchFamily="18" charset="0"/>
              </a:rPr>
              <a:t>para mitigar la inseguridad y hostilidad hacia las TIC.</a:t>
            </a:r>
          </a:p>
          <a:p>
            <a:pPr marL="285750" indent="-285750">
              <a:spcAft>
                <a:spcPts val="1200"/>
              </a:spcAft>
              <a:buClr>
                <a:schemeClr val="bg1"/>
              </a:buClr>
              <a:buSzPct val="115000"/>
              <a:buFont typeface="Arial" panose="020B0604020202020204" pitchFamily="34" charset="0"/>
              <a:buChar char="•"/>
            </a:pPr>
            <a:r>
              <a:rPr lang="es-ES" sz="1300" dirty="0">
                <a:solidFill>
                  <a:schemeClr val="bg1"/>
                </a:solidFill>
                <a:latin typeface="Cambria" panose="02040503050406030204" pitchFamily="18" charset="0"/>
              </a:rPr>
              <a:t>Realiza algún tipo de deporte o ejercicio, relajación o meditación y reduce el consumo de sustancias excitantes (café, alcohol, tabaco).</a:t>
            </a:r>
          </a:p>
          <a:p>
            <a:pPr marL="285750" indent="-285750">
              <a:spcAft>
                <a:spcPts val="1200"/>
              </a:spcAft>
              <a:buClr>
                <a:schemeClr val="bg1"/>
              </a:buClr>
              <a:buSzPct val="115000"/>
              <a:buFont typeface="Arial" panose="020B0604020202020204" pitchFamily="34" charset="0"/>
              <a:buChar char="•"/>
            </a:pPr>
            <a:r>
              <a:rPr lang="es-ES" sz="1300" dirty="0">
                <a:solidFill>
                  <a:schemeClr val="bg1"/>
                </a:solidFill>
                <a:latin typeface="Cambria" panose="02040503050406030204" pitchFamily="18" charset="0"/>
              </a:rPr>
              <a:t>Fomenta el contacto personal directo y evita aislarte.</a:t>
            </a:r>
          </a:p>
          <a:p>
            <a:pPr marL="285750" indent="-285750">
              <a:spcAft>
                <a:spcPts val="1200"/>
              </a:spcAft>
              <a:buClr>
                <a:schemeClr val="bg1"/>
              </a:buClr>
              <a:buSzPct val="115000"/>
              <a:buFont typeface="Arial" panose="020B0604020202020204" pitchFamily="34" charset="0"/>
              <a:buChar char="•"/>
            </a:pPr>
            <a:r>
              <a:rPr lang="es-ES" sz="1300" dirty="0" smtClean="0">
                <a:solidFill>
                  <a:schemeClr val="bg1"/>
                </a:solidFill>
                <a:latin typeface="Cambria" panose="02040503050406030204" pitchFamily="18" charset="0"/>
              </a:rPr>
              <a:t>Establece </a:t>
            </a:r>
            <a:r>
              <a:rPr lang="es-ES" sz="1300" dirty="0">
                <a:solidFill>
                  <a:schemeClr val="bg1"/>
                </a:solidFill>
                <a:latin typeface="Cambria" panose="02040503050406030204" pitchFamily="18" charset="0"/>
              </a:rPr>
              <a:t>unos horarios</a:t>
            </a:r>
            <a:br>
              <a:rPr lang="es-ES" sz="1300" dirty="0">
                <a:solidFill>
                  <a:schemeClr val="bg1"/>
                </a:solidFill>
                <a:latin typeface="Cambria" panose="02040503050406030204" pitchFamily="18" charset="0"/>
              </a:rPr>
            </a:br>
            <a:r>
              <a:rPr lang="es-ES" sz="1300" dirty="0">
                <a:solidFill>
                  <a:schemeClr val="bg1"/>
                </a:solidFill>
                <a:latin typeface="Cambria" panose="02040503050406030204" pitchFamily="18" charset="0"/>
              </a:rPr>
              <a:t>de uso y </a:t>
            </a:r>
            <a:r>
              <a:rPr lang="es-ES" sz="1300" dirty="0" smtClean="0">
                <a:solidFill>
                  <a:schemeClr val="bg1"/>
                </a:solidFill>
                <a:latin typeface="Cambria" panose="02040503050406030204" pitchFamily="18" charset="0"/>
              </a:rPr>
              <a:t>evita </a:t>
            </a:r>
            <a:r>
              <a:rPr lang="es-ES" sz="1300" dirty="0">
                <a:solidFill>
                  <a:schemeClr val="bg1"/>
                </a:solidFill>
                <a:latin typeface="Cambria" panose="02040503050406030204" pitchFamily="18" charset="0"/>
              </a:rPr>
              <a:t>estar</a:t>
            </a:r>
            <a:br>
              <a:rPr lang="es-ES" sz="1300" dirty="0">
                <a:solidFill>
                  <a:schemeClr val="bg1"/>
                </a:solidFill>
                <a:latin typeface="Cambria" panose="02040503050406030204" pitchFamily="18" charset="0"/>
              </a:rPr>
            </a:br>
            <a:r>
              <a:rPr lang="es-ES" sz="1300" dirty="0">
                <a:solidFill>
                  <a:schemeClr val="bg1"/>
                </a:solidFill>
                <a:latin typeface="Cambria" panose="02040503050406030204" pitchFamily="18" charset="0"/>
              </a:rPr>
              <a:t>permanentemente</a:t>
            </a:r>
            <a:br>
              <a:rPr lang="es-ES" sz="1300" dirty="0">
                <a:solidFill>
                  <a:schemeClr val="bg1"/>
                </a:solidFill>
                <a:latin typeface="Cambria" panose="02040503050406030204" pitchFamily="18" charset="0"/>
              </a:rPr>
            </a:br>
            <a:r>
              <a:rPr lang="es-ES" sz="1300" dirty="0">
                <a:solidFill>
                  <a:schemeClr val="bg1"/>
                </a:solidFill>
                <a:latin typeface="Cambria" panose="02040503050406030204" pitchFamily="18" charset="0"/>
              </a:rPr>
              <a:t>conectado.</a:t>
            </a:r>
          </a:p>
          <a:p>
            <a:pPr>
              <a:spcAft>
                <a:spcPts val="1200"/>
              </a:spcAft>
            </a:pPr>
            <a:endParaRPr lang="es-ES" sz="1200" dirty="0">
              <a:latin typeface="Cambria" panose="02040503050406030204" pitchFamily="18" charset="0"/>
            </a:endParaRPr>
          </a:p>
        </p:txBody>
      </p:sp>
      <p:sp>
        <p:nvSpPr>
          <p:cNvPr id="2" name="CuadroTexto 1">
            <a:extLst>
              <a:ext uri="{FF2B5EF4-FFF2-40B4-BE49-F238E27FC236}">
                <a16:creationId xmlns:a16="http://schemas.microsoft.com/office/drawing/2014/main" id="{E5E51D70-DF0E-1543-A485-271546F63EDE}"/>
              </a:ext>
            </a:extLst>
          </p:cNvPr>
          <p:cNvSpPr txBox="1"/>
          <p:nvPr/>
        </p:nvSpPr>
        <p:spPr>
          <a:xfrm>
            <a:off x="-5544273" y="-1932972"/>
            <a:ext cx="184731" cy="307777"/>
          </a:xfrm>
          <a:prstGeom prst="rect">
            <a:avLst/>
          </a:prstGeom>
          <a:noFill/>
        </p:spPr>
        <p:txBody>
          <a:bodyPr wrap="none" rtlCol="0">
            <a:spAutoFit/>
          </a:bodyPr>
          <a:lstStyle/>
          <a:p>
            <a:endParaRPr lang="es-ES" dirty="0"/>
          </a:p>
        </p:txBody>
      </p:sp>
      <p:sp>
        <p:nvSpPr>
          <p:cNvPr id="3" name="Rectángulo 2">
            <a:extLst>
              <a:ext uri="{FF2B5EF4-FFF2-40B4-BE49-F238E27FC236}">
                <a16:creationId xmlns:a16="http://schemas.microsoft.com/office/drawing/2014/main" id="{268176B6-4EAC-7E49-B8EA-6FA19344847D}"/>
              </a:ext>
            </a:extLst>
          </p:cNvPr>
          <p:cNvSpPr/>
          <p:nvPr/>
        </p:nvSpPr>
        <p:spPr>
          <a:xfrm>
            <a:off x="167395" y="1134489"/>
            <a:ext cx="5396029" cy="338554"/>
          </a:xfrm>
          <a:prstGeom prst="rect">
            <a:avLst/>
          </a:prstGeom>
        </p:spPr>
        <p:txBody>
          <a:bodyPr wrap="none">
            <a:spAutoFit/>
          </a:bodyPr>
          <a:lstStyle/>
          <a:p>
            <a:pPr lvl="0"/>
            <a:r>
              <a:rPr lang="es-ES" sz="1600" b="1" dirty="0">
                <a:solidFill>
                  <a:srgbClr val="54457D"/>
                </a:solidFill>
                <a:latin typeface="Cambria" panose="02040503050406030204" pitchFamily="18" charset="0"/>
                <a:ea typeface="Franklin Gothic"/>
                <a:cs typeface="Franklin Gothic"/>
                <a:sym typeface="Franklin Gothic"/>
              </a:rPr>
              <a:t>ESTRATEGIAS PREVENTIVAS FRENTE AL TECNOESTRÉS</a:t>
            </a:r>
          </a:p>
        </p:txBody>
      </p:sp>
      <p:pic>
        <p:nvPicPr>
          <p:cNvPr id="5" name="Imagen 4">
            <a:extLst>
              <a:ext uri="{FF2B5EF4-FFF2-40B4-BE49-F238E27FC236}">
                <a16:creationId xmlns:a16="http://schemas.microsoft.com/office/drawing/2014/main" id="{40097121-1294-8B4C-8A4B-1B5674FF8D06}"/>
              </a:ext>
            </a:extLst>
          </p:cNvPr>
          <p:cNvPicPr>
            <a:picLocks noChangeAspect="1"/>
          </p:cNvPicPr>
          <p:nvPr/>
        </p:nvPicPr>
        <p:blipFill>
          <a:blip r:embed="rId3"/>
          <a:stretch>
            <a:fillRect/>
          </a:stretch>
        </p:blipFill>
        <p:spPr>
          <a:xfrm>
            <a:off x="6879257" y="3963502"/>
            <a:ext cx="2173679" cy="1165924"/>
          </a:xfrm>
          <a:prstGeom prst="rect">
            <a:avLst/>
          </a:prstGeom>
        </p:spPr>
      </p:pic>
      <p:sp>
        <p:nvSpPr>
          <p:cNvPr id="10" name="Elipse 9">
            <a:extLst>
              <a:ext uri="{FF2B5EF4-FFF2-40B4-BE49-F238E27FC236}">
                <a16:creationId xmlns:a16="http://schemas.microsoft.com/office/drawing/2014/main" id="{9B33AC49-7445-DA48-ABA8-341F726F0AE6}"/>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B</a:t>
            </a:r>
          </a:p>
        </p:txBody>
      </p:sp>
    </p:spTree>
    <p:extLst>
      <p:ext uri="{BB962C8B-B14F-4D97-AF65-F5344CB8AC3E}">
        <p14:creationId xmlns:p14="http://schemas.microsoft.com/office/powerpoint/2010/main" val="5946887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9" name="Shape 132"/>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DEL EXTERIOR</a:t>
            </a:r>
          </a:p>
          <a:p>
            <a:pPr marL="0" lvl="0" indent="0">
              <a:spcBef>
                <a:spcPts val="0"/>
              </a:spcBef>
              <a:spcAft>
                <a:spcPts val="0"/>
              </a:spcAft>
              <a:buNone/>
            </a:pPr>
            <a:endParaRPr dirty="0"/>
          </a:p>
        </p:txBody>
      </p:sp>
      <p:sp>
        <p:nvSpPr>
          <p:cNvPr id="15" name="Shape 152"/>
          <p:cNvSpPr txBox="1"/>
          <p:nvPr/>
        </p:nvSpPr>
        <p:spPr>
          <a:xfrm>
            <a:off x="396362" y="1621419"/>
            <a:ext cx="4724277" cy="1358152"/>
          </a:xfrm>
          <a:prstGeom prst="rect">
            <a:avLst/>
          </a:prstGeom>
          <a:noFill/>
          <a:ln>
            <a:noFill/>
          </a:ln>
        </p:spPr>
        <p:txBody>
          <a:bodyPr spcFirstLastPara="1" wrap="square" lIns="91425" tIns="91425" rIns="91425" bIns="91425" anchor="t" anchorCtr="0">
            <a:noAutofit/>
          </a:bodyPr>
          <a:lstStyle/>
          <a:p>
            <a:pPr lvl="0">
              <a:lnSpc>
                <a:spcPct val="150000"/>
              </a:lnSpc>
            </a:pPr>
            <a:r>
              <a:rPr lang="es-ES" sz="1700" dirty="0">
                <a:solidFill>
                  <a:schemeClr val="dk1"/>
                </a:solidFill>
                <a:latin typeface="Cambria"/>
                <a:ea typeface="Cambria"/>
                <a:cs typeface="Cambria"/>
                <a:sym typeface="Cambria"/>
              </a:rPr>
              <a:t>Al amparo del anonimato, la naturaleza del medio, la imprudencia de los usuarios… se producen unos hechos que nos pueden afectar </a:t>
            </a:r>
            <a:r>
              <a:rPr lang="es-ES" sz="1700" dirty="0" smtClean="0">
                <a:solidFill>
                  <a:schemeClr val="dk1"/>
                </a:solidFill>
                <a:latin typeface="Cambria"/>
                <a:ea typeface="Cambria"/>
                <a:cs typeface="Cambria"/>
                <a:sym typeface="Cambria"/>
              </a:rPr>
              <a:t>profundamente.</a:t>
            </a:r>
            <a:endParaRPr lang="es-ES" sz="1700" dirty="0">
              <a:solidFill>
                <a:schemeClr val="dk1"/>
              </a:solidFill>
              <a:latin typeface="Cambria"/>
              <a:ea typeface="Cambria"/>
              <a:cs typeface="Cambria"/>
              <a:sym typeface="Cambria"/>
            </a:endParaRPr>
          </a:p>
        </p:txBody>
      </p:sp>
      <p:sp>
        <p:nvSpPr>
          <p:cNvPr id="18" name="Elipse 17"/>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C</a:t>
            </a:r>
          </a:p>
        </p:txBody>
      </p:sp>
      <p:pic>
        <p:nvPicPr>
          <p:cNvPr id="3" name="Imagen 2">
            <a:extLst>
              <a:ext uri="{FF2B5EF4-FFF2-40B4-BE49-F238E27FC236}">
                <a16:creationId xmlns:a16="http://schemas.microsoft.com/office/drawing/2014/main" id="{AF8DE40F-E296-E445-898F-CF9708B2A1CA}"/>
              </a:ext>
            </a:extLst>
          </p:cNvPr>
          <p:cNvPicPr>
            <a:picLocks noChangeAspect="1"/>
          </p:cNvPicPr>
          <p:nvPr/>
        </p:nvPicPr>
        <p:blipFill>
          <a:blip r:embed="rId3"/>
          <a:stretch>
            <a:fillRect/>
          </a:stretch>
        </p:blipFill>
        <p:spPr>
          <a:xfrm>
            <a:off x="4754880" y="1448395"/>
            <a:ext cx="4389120" cy="3695105"/>
          </a:xfrm>
          <a:prstGeom prst="rect">
            <a:avLst/>
          </a:prstGeom>
        </p:spPr>
      </p:pic>
      <p:sp>
        <p:nvSpPr>
          <p:cNvPr id="20" name="Shape 152">
            <a:extLst>
              <a:ext uri="{FF2B5EF4-FFF2-40B4-BE49-F238E27FC236}">
                <a16:creationId xmlns:a16="http://schemas.microsoft.com/office/drawing/2014/main" id="{E63E98A0-ACD6-BD46-852C-D767A4C48E2F}"/>
              </a:ext>
            </a:extLst>
          </p:cNvPr>
          <p:cNvSpPr txBox="1"/>
          <p:nvPr/>
        </p:nvSpPr>
        <p:spPr>
          <a:xfrm>
            <a:off x="396361" y="3286736"/>
            <a:ext cx="4724277" cy="1358152"/>
          </a:xfrm>
          <a:prstGeom prst="rect">
            <a:avLst/>
          </a:prstGeom>
          <a:noFill/>
          <a:ln>
            <a:noFill/>
          </a:ln>
        </p:spPr>
        <p:txBody>
          <a:bodyPr spcFirstLastPara="1" wrap="square" lIns="91425" tIns="91425" rIns="91425" bIns="91425" anchor="t" anchorCtr="0">
            <a:noAutofit/>
          </a:bodyPr>
          <a:lstStyle/>
          <a:p>
            <a:pPr lvl="0">
              <a:lnSpc>
                <a:spcPct val="150000"/>
              </a:lnSpc>
            </a:pPr>
            <a:endParaRPr lang="es-ES" sz="1700" dirty="0">
              <a:solidFill>
                <a:schemeClr val="dk1"/>
              </a:solidFill>
              <a:latin typeface="Cambria"/>
              <a:ea typeface="Cambria"/>
              <a:cs typeface="Cambria"/>
              <a:sym typeface="Cambria"/>
            </a:endParaRPr>
          </a:p>
          <a:p>
            <a:pPr lvl="0">
              <a:lnSpc>
                <a:spcPct val="150000"/>
              </a:lnSpc>
            </a:pPr>
            <a:endParaRPr lang="es-ES" sz="1700" dirty="0">
              <a:solidFill>
                <a:schemeClr val="dk1"/>
              </a:solidFill>
              <a:latin typeface="Cambria"/>
              <a:ea typeface="Cambria"/>
              <a:cs typeface="Cambria"/>
              <a:sym typeface="Cambria"/>
            </a:endParaRPr>
          </a:p>
          <a:p>
            <a:pPr lvl="0">
              <a:lnSpc>
                <a:spcPct val="150000"/>
              </a:lnSpc>
            </a:pPr>
            <a:endParaRPr lang="es-ES" sz="1700" dirty="0">
              <a:solidFill>
                <a:schemeClr val="dk1"/>
              </a:solidFill>
              <a:latin typeface="Cambria"/>
              <a:ea typeface="Cambria"/>
              <a:cs typeface="Cambria"/>
              <a:sym typeface="Cambria"/>
            </a:endParaRPr>
          </a:p>
        </p:txBody>
      </p:sp>
      <p:sp>
        <p:nvSpPr>
          <p:cNvPr id="21" name="Shape 121">
            <a:extLst>
              <a:ext uri="{FF2B5EF4-FFF2-40B4-BE49-F238E27FC236}">
                <a16:creationId xmlns:a16="http://schemas.microsoft.com/office/drawing/2014/main" id="{619214CD-6F7E-4B4D-9D96-F75F5BC7A9C6}"/>
              </a:ext>
            </a:extLst>
          </p:cNvPr>
          <p:cNvSpPr/>
          <p:nvPr/>
        </p:nvSpPr>
        <p:spPr>
          <a:xfrm>
            <a:off x="396371" y="3626299"/>
            <a:ext cx="4533086" cy="1018589"/>
          </a:xfrm>
          <a:prstGeom prst="rect">
            <a:avLst/>
          </a:prstGeom>
          <a:solidFill>
            <a:srgbClr val="F2F2F2"/>
          </a:solidFill>
          <a:ln w="38100" cap="flat" cmpd="sng">
            <a:solidFill>
              <a:srgbClr val="333399"/>
            </a:solidFill>
            <a:prstDash val="solid"/>
            <a:round/>
            <a:headEnd type="none" w="sm" len="sm"/>
            <a:tailEnd type="none" w="sm" len="sm"/>
          </a:ln>
        </p:spPr>
        <p:txBody>
          <a:bodyPr spcFirstLastPara="1" wrap="square" lIns="91425" tIns="91425" rIns="91425" bIns="91425" anchor="ctr" anchorCtr="0">
            <a:noAutofit/>
          </a:bodyPr>
          <a:lstStyle/>
          <a:p>
            <a:pPr lvl="0"/>
            <a:r>
              <a:rPr lang="en-US" sz="1600" i="1" dirty="0">
                <a:solidFill>
                  <a:srgbClr val="54457D"/>
                </a:solidFill>
                <a:latin typeface="Franklin Gothic"/>
                <a:ea typeface="Franklin Gothic"/>
                <a:cs typeface="Franklin Gothic"/>
                <a:sym typeface="Franklin Gothic"/>
              </a:rPr>
              <a:t>Phishing, pharming, cybersquatting, email spoofing, sexting, dating violence, stalking, grooming, ciberbullying</a:t>
            </a:r>
            <a:r>
              <a:rPr lang="es-ES" sz="1600" dirty="0">
                <a:solidFill>
                  <a:srgbClr val="54457D"/>
                </a:solidFill>
                <a:latin typeface="Franklin Gothic"/>
                <a:ea typeface="Franklin Gothic"/>
                <a:cs typeface="Franklin Gothic"/>
                <a:sym typeface="Franklin Gothic"/>
              </a:rPr>
              <a:t>… son términos, por desgracia, cada vez más conocidos. </a:t>
            </a:r>
            <a:endParaRPr sz="1600" dirty="0">
              <a:solidFill>
                <a:srgbClr val="54457D"/>
              </a:solidFill>
              <a:latin typeface="Franklin Gothic"/>
              <a:ea typeface="Franklin Gothic"/>
              <a:cs typeface="Franklin Gothic"/>
              <a:sym typeface="Franklin Gothic"/>
            </a:endParaRPr>
          </a:p>
        </p:txBody>
      </p:sp>
    </p:spTree>
    <p:extLst>
      <p:ext uri="{BB962C8B-B14F-4D97-AF65-F5344CB8AC3E}">
        <p14:creationId xmlns:p14="http://schemas.microsoft.com/office/powerpoint/2010/main" val="35241231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7" name="Shape 132"/>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DEL EXTERIOR</a:t>
            </a:r>
          </a:p>
          <a:p>
            <a:pPr marL="0" lvl="0" indent="0">
              <a:spcBef>
                <a:spcPts val="0"/>
              </a:spcBef>
              <a:spcAft>
                <a:spcPts val="0"/>
              </a:spcAft>
              <a:buNone/>
            </a:pPr>
            <a:endParaRPr dirty="0"/>
          </a:p>
        </p:txBody>
      </p:sp>
      <p:sp>
        <p:nvSpPr>
          <p:cNvPr id="2" name="CuadroTexto 1">
            <a:extLst>
              <a:ext uri="{FF2B5EF4-FFF2-40B4-BE49-F238E27FC236}">
                <a16:creationId xmlns:a16="http://schemas.microsoft.com/office/drawing/2014/main" id="{90AB7CE8-B84F-9C42-A14D-3987B2E845E7}"/>
              </a:ext>
            </a:extLst>
          </p:cNvPr>
          <p:cNvSpPr txBox="1"/>
          <p:nvPr/>
        </p:nvSpPr>
        <p:spPr>
          <a:xfrm>
            <a:off x="441042" y="1230272"/>
            <a:ext cx="7753881" cy="3785652"/>
          </a:xfrm>
          <a:prstGeom prst="rect">
            <a:avLst/>
          </a:prstGeom>
          <a:noFill/>
        </p:spPr>
        <p:txBody>
          <a:bodyPr wrap="square" rtlCol="0">
            <a:spAutoFit/>
          </a:bodyPr>
          <a:lstStyle/>
          <a:p>
            <a:pPr marL="285750" indent="-285750">
              <a:spcAft>
                <a:spcPts val="1200"/>
              </a:spcAft>
              <a:buClr>
                <a:srgbClr val="333399"/>
              </a:buClr>
              <a:buSzPct val="150000"/>
              <a:buFont typeface="Arial" panose="020B0604020202020204" pitchFamily="34" charset="0"/>
              <a:buChar char="•"/>
            </a:pPr>
            <a:r>
              <a:rPr lang="es-ES" sz="1500" b="1" dirty="0">
                <a:latin typeface="Cambria" panose="02040503050406030204" pitchFamily="18" charset="0"/>
              </a:rPr>
              <a:t>Phishing:</a:t>
            </a:r>
            <a:r>
              <a:rPr lang="es-ES" sz="1500" dirty="0">
                <a:latin typeface="Cambria" panose="02040503050406030204" pitchFamily="18" charset="0"/>
              </a:rPr>
              <a:t>  El estafador se hace pasar por una persona o empresa de confianza</a:t>
            </a:r>
            <a:br>
              <a:rPr lang="es-ES" sz="1500" dirty="0">
                <a:latin typeface="Cambria" panose="02040503050406030204" pitchFamily="18" charset="0"/>
              </a:rPr>
            </a:br>
            <a:r>
              <a:rPr lang="es-ES" sz="1500" dirty="0">
                <a:latin typeface="Cambria" panose="02040503050406030204" pitchFamily="18" charset="0"/>
              </a:rPr>
              <a:t>en una aparente </a:t>
            </a:r>
            <a:r>
              <a:rPr lang="es-ES" sz="1500" dirty="0">
                <a:solidFill>
                  <a:srgbClr val="7D7FE3"/>
                </a:solidFill>
                <a:latin typeface="Cambria" panose="02040503050406030204" pitchFamily="18" charset="0"/>
              </a:rPr>
              <a:t>comunicación oficial</a:t>
            </a:r>
            <a:r>
              <a:rPr lang="es-ES" sz="1500" dirty="0">
                <a:solidFill>
                  <a:srgbClr val="FFAB61"/>
                </a:solidFill>
                <a:latin typeface="Cambria" panose="02040503050406030204" pitchFamily="18" charset="0"/>
              </a:rPr>
              <a:t> </a:t>
            </a:r>
            <a:r>
              <a:rPr lang="es-ES" sz="1500" dirty="0">
                <a:latin typeface="Cambria" panose="02040503050406030204" pitchFamily="18" charset="0"/>
              </a:rPr>
              <a:t>a través del correo electrónico, sistemas</a:t>
            </a:r>
            <a:br>
              <a:rPr lang="es-ES" sz="1500" dirty="0">
                <a:latin typeface="Cambria" panose="02040503050406030204" pitchFamily="18" charset="0"/>
              </a:rPr>
            </a:br>
            <a:r>
              <a:rPr lang="es-ES" sz="1500" dirty="0">
                <a:latin typeface="Cambria" panose="02040503050406030204" pitchFamily="18" charset="0"/>
              </a:rPr>
              <a:t>de mensajería instantánea, falsas páginas web o ventanas emergentes, entre otros canales.</a:t>
            </a:r>
          </a:p>
          <a:p>
            <a:pPr marL="285750" indent="-285750">
              <a:spcAft>
                <a:spcPts val="1200"/>
              </a:spcAft>
              <a:buClr>
                <a:srgbClr val="333399"/>
              </a:buClr>
              <a:buSzPct val="150000"/>
              <a:buFont typeface="Arial" panose="020B0604020202020204" pitchFamily="34" charset="0"/>
              <a:buChar char="•"/>
            </a:pPr>
            <a:r>
              <a:rPr lang="es-ES" sz="1500" b="1" dirty="0">
                <a:latin typeface="Cambria" panose="02040503050406030204" pitchFamily="18" charset="0"/>
              </a:rPr>
              <a:t>Pharming: </a:t>
            </a:r>
            <a:r>
              <a:rPr lang="es-ES" sz="1500" dirty="0">
                <a:latin typeface="Cambria" panose="02040503050406030204" pitchFamily="18" charset="0"/>
              </a:rPr>
              <a:t>En este caso los delincuentes manipulan el software de los servidores o, incluso, el de los propios equipos de los usuarios para que el explorador de Internet acceda directamente a una </a:t>
            </a:r>
            <a:r>
              <a:rPr lang="es-ES" sz="1500" dirty="0">
                <a:solidFill>
                  <a:srgbClr val="7D7FE3"/>
                </a:solidFill>
                <a:latin typeface="Cambria" panose="02040503050406030204" pitchFamily="18" charset="0"/>
              </a:rPr>
              <a:t>página web falsa</a:t>
            </a:r>
            <a:r>
              <a:rPr lang="es-ES" sz="1500" dirty="0">
                <a:latin typeface="Cambria" panose="02040503050406030204" pitchFamily="18" charset="0"/>
              </a:rPr>
              <a:t>.</a:t>
            </a:r>
          </a:p>
          <a:p>
            <a:pPr marL="285750" indent="-285750">
              <a:spcAft>
                <a:spcPts val="1200"/>
              </a:spcAft>
              <a:buClr>
                <a:srgbClr val="333399"/>
              </a:buClr>
              <a:buSzPct val="150000"/>
              <a:buFont typeface="Arial" panose="020B0604020202020204" pitchFamily="34" charset="0"/>
              <a:buChar char="•"/>
            </a:pPr>
            <a:r>
              <a:rPr lang="es-ES" sz="1500" b="1" dirty="0">
                <a:latin typeface="Cambria" panose="02040503050406030204" pitchFamily="18" charset="0"/>
              </a:rPr>
              <a:t>Cybersquatting: </a:t>
            </a:r>
            <a:r>
              <a:rPr lang="es-ES" sz="1500" dirty="0">
                <a:latin typeface="Cambria" panose="02040503050406030204" pitchFamily="18" charset="0"/>
              </a:rPr>
              <a:t>hace referencia a la </a:t>
            </a:r>
            <a:r>
              <a:rPr lang="es-ES" sz="1500" dirty="0">
                <a:solidFill>
                  <a:srgbClr val="7D7FE3"/>
                </a:solidFill>
                <a:latin typeface="Cambria" panose="02040503050406030204" pitchFamily="18" charset="0"/>
              </a:rPr>
              <a:t>apropiación u ocupación de dominios</a:t>
            </a:r>
            <a:r>
              <a:rPr lang="es-ES" sz="1500" dirty="0">
                <a:latin typeface="Cambria" panose="02040503050406030204" pitchFamily="18" charset="0"/>
              </a:rPr>
              <a:t>. El estafador registra un dominio idéntico o confusamente similar al de marcas comerciales, celebridades, grandes empresas o firmas emergentes, con el propósito de extorsionarlas para que lo compren o, simplemente, para desviar el tráfico web a páginas con enlaces patrocinados y generar ingresos por publicidad.</a:t>
            </a:r>
          </a:p>
          <a:p>
            <a:pPr marL="285750" indent="-285750">
              <a:spcAft>
                <a:spcPts val="1200"/>
              </a:spcAft>
              <a:buClr>
                <a:srgbClr val="333399"/>
              </a:buClr>
              <a:buSzPct val="150000"/>
              <a:buFont typeface="Arial" panose="020B0604020202020204" pitchFamily="34" charset="0"/>
              <a:buChar char="•"/>
            </a:pPr>
            <a:r>
              <a:rPr lang="es-ES" sz="1500" b="1" dirty="0">
                <a:latin typeface="Cambria" panose="02040503050406030204" pitchFamily="18" charset="0"/>
              </a:rPr>
              <a:t>Email spoofing: </a:t>
            </a:r>
            <a:r>
              <a:rPr lang="es-ES" sz="1500" dirty="0">
                <a:latin typeface="Cambria" panose="02040503050406030204" pitchFamily="18" charset="0"/>
              </a:rPr>
              <a:t>se trata de un método de </a:t>
            </a:r>
            <a:r>
              <a:rPr lang="es-ES" sz="1500" dirty="0">
                <a:solidFill>
                  <a:srgbClr val="7D7FE3"/>
                </a:solidFill>
                <a:latin typeface="Cambria" panose="02040503050406030204" pitchFamily="18" charset="0"/>
              </a:rPr>
              <a:t>suplantación de identidad </a:t>
            </a:r>
            <a:r>
              <a:rPr lang="es-ES" sz="1500" dirty="0">
                <a:latin typeface="Cambria" panose="02040503050406030204" pitchFamily="18" charset="0"/>
              </a:rPr>
              <a:t>basado en el envío de correos electrónicos con direcciones falsas de remitentes.</a:t>
            </a:r>
          </a:p>
        </p:txBody>
      </p:sp>
      <p:pic>
        <p:nvPicPr>
          <p:cNvPr id="19" name="Imagen 18">
            <a:extLst>
              <a:ext uri="{FF2B5EF4-FFF2-40B4-BE49-F238E27FC236}">
                <a16:creationId xmlns:a16="http://schemas.microsoft.com/office/drawing/2014/main" id="{08096F40-C03E-7F49-ADA6-320E02D5262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15273" y="0"/>
            <a:ext cx="1629468" cy="1782230"/>
          </a:xfrm>
          <a:prstGeom prst="rect">
            <a:avLst/>
          </a:prstGeom>
        </p:spPr>
      </p:pic>
      <p:sp>
        <p:nvSpPr>
          <p:cNvPr id="10" name="Elipse 9">
            <a:extLst>
              <a:ext uri="{FF2B5EF4-FFF2-40B4-BE49-F238E27FC236}">
                <a16:creationId xmlns:a16="http://schemas.microsoft.com/office/drawing/2014/main" id="{A6F45AC5-99F4-3447-8B99-8F7459A0FC8F}"/>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C</a:t>
            </a:r>
          </a:p>
        </p:txBody>
      </p:sp>
    </p:spTree>
    <p:extLst>
      <p:ext uri="{BB962C8B-B14F-4D97-AF65-F5344CB8AC3E}">
        <p14:creationId xmlns:p14="http://schemas.microsoft.com/office/powerpoint/2010/main" val="21555396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7" name="Shape 132"/>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DEL EXTERIOR</a:t>
            </a:r>
          </a:p>
          <a:p>
            <a:pPr marL="0" lvl="0" indent="0">
              <a:spcBef>
                <a:spcPts val="0"/>
              </a:spcBef>
              <a:spcAft>
                <a:spcPts val="0"/>
              </a:spcAft>
              <a:buNone/>
            </a:pPr>
            <a:endParaRPr dirty="0"/>
          </a:p>
        </p:txBody>
      </p:sp>
      <p:sp>
        <p:nvSpPr>
          <p:cNvPr id="14" name="CuadroTexto 13">
            <a:extLst>
              <a:ext uri="{FF2B5EF4-FFF2-40B4-BE49-F238E27FC236}">
                <a16:creationId xmlns:a16="http://schemas.microsoft.com/office/drawing/2014/main" id="{46B86F18-56A5-914A-AB9E-6ADB23D90E51}"/>
              </a:ext>
            </a:extLst>
          </p:cNvPr>
          <p:cNvSpPr txBox="1"/>
          <p:nvPr/>
        </p:nvSpPr>
        <p:spPr>
          <a:xfrm>
            <a:off x="396371" y="1245598"/>
            <a:ext cx="8097725" cy="1169551"/>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s-ES" sz="1500" b="1" dirty="0">
                <a:latin typeface="Cambria" panose="02040503050406030204" pitchFamily="18" charset="0"/>
              </a:rPr>
              <a:t>Grooming: </a:t>
            </a:r>
            <a:r>
              <a:rPr lang="es-ES" sz="1500" dirty="0">
                <a:latin typeface="Cambria" panose="02040503050406030204" pitchFamily="18" charset="0"/>
              </a:rPr>
              <a:t>engloba la serie de conductas y acciones deliberadamente emprendidas por un adulto para </a:t>
            </a:r>
            <a:r>
              <a:rPr lang="es-ES" sz="1500" dirty="0">
                <a:solidFill>
                  <a:srgbClr val="54457D"/>
                </a:solidFill>
                <a:latin typeface="Cambria" panose="02040503050406030204" pitchFamily="18" charset="0"/>
              </a:rPr>
              <a:t>ganarse la confianza de un menor </a:t>
            </a:r>
            <a:r>
              <a:rPr lang="es-ES" sz="1500" dirty="0">
                <a:latin typeface="Cambria" panose="02040503050406030204" pitchFamily="18" charset="0"/>
              </a:rPr>
              <a:t>con el fin de disminuir las inhibiciones del mismo y poder abusar sexualmente de él u obtener material audiovisual de contenido sexual.</a:t>
            </a:r>
          </a:p>
          <a:p>
            <a:pPr marL="285750" indent="-285750">
              <a:spcAft>
                <a:spcPts val="1200"/>
              </a:spcAft>
              <a:buFont typeface="Arial" panose="020B0604020202020204" pitchFamily="34" charset="0"/>
              <a:buChar char="•"/>
            </a:pPr>
            <a:r>
              <a:rPr lang="es-ES" sz="1500" b="1" dirty="0">
                <a:latin typeface="Cambria" panose="02040503050406030204" pitchFamily="18" charset="0"/>
              </a:rPr>
              <a:t>Cyberbullying: </a:t>
            </a:r>
            <a:r>
              <a:rPr lang="es-ES" sz="1500" dirty="0">
                <a:latin typeface="Cambria" panose="02040503050406030204" pitchFamily="18" charset="0"/>
              </a:rPr>
              <a:t>incluye </a:t>
            </a:r>
            <a:r>
              <a:rPr lang="es-ES" sz="1500" dirty="0">
                <a:solidFill>
                  <a:srgbClr val="54457D"/>
                </a:solidFill>
                <a:latin typeface="Cambria" panose="02040503050406030204" pitchFamily="18" charset="0"/>
              </a:rPr>
              <a:t>chantajes, vejaciones, insultos y otros atentados contra la dignidad.</a:t>
            </a:r>
          </a:p>
        </p:txBody>
      </p:sp>
      <p:pic>
        <p:nvPicPr>
          <p:cNvPr id="4" name="Imagen 3" descr="Imagen que contiene imágenes prediseñadas&#10;&#10;Descripción generada automáticamente">
            <a:extLst>
              <a:ext uri="{FF2B5EF4-FFF2-40B4-BE49-F238E27FC236}">
                <a16:creationId xmlns:a16="http://schemas.microsoft.com/office/drawing/2014/main" id="{E105D655-E424-5841-BD42-C42853B64232}"/>
              </a:ext>
            </a:extLst>
          </p:cNvPr>
          <p:cNvPicPr>
            <a:picLocks noChangeAspect="1"/>
          </p:cNvPicPr>
          <p:nvPr/>
        </p:nvPicPr>
        <p:blipFill>
          <a:blip r:embed="rId3"/>
          <a:stretch>
            <a:fillRect/>
          </a:stretch>
        </p:blipFill>
        <p:spPr>
          <a:xfrm>
            <a:off x="1864143" y="2697858"/>
            <a:ext cx="5018796" cy="2197205"/>
          </a:xfrm>
          <a:prstGeom prst="rect">
            <a:avLst/>
          </a:prstGeom>
        </p:spPr>
      </p:pic>
      <p:sp>
        <p:nvSpPr>
          <p:cNvPr id="10" name="Elipse 9">
            <a:extLst>
              <a:ext uri="{FF2B5EF4-FFF2-40B4-BE49-F238E27FC236}">
                <a16:creationId xmlns:a16="http://schemas.microsoft.com/office/drawing/2014/main" id="{059F7987-8D75-3B4A-BA65-984B456CECE5}"/>
              </a:ext>
            </a:extLst>
          </p:cNvPr>
          <p:cNvSpPr/>
          <p:nvPr/>
        </p:nvSpPr>
        <p:spPr>
          <a:xfrm>
            <a:off x="167395" y="279073"/>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b="1" dirty="0">
                <a:solidFill>
                  <a:srgbClr val="7D7FE3"/>
                </a:solidFill>
                <a:latin typeface="Cambria" charset="0"/>
                <a:ea typeface="Cambria" charset="0"/>
                <a:cs typeface="Cambria" charset="0"/>
              </a:rPr>
              <a:t>C</a:t>
            </a:r>
          </a:p>
        </p:txBody>
      </p:sp>
    </p:spTree>
    <p:extLst>
      <p:ext uri="{BB962C8B-B14F-4D97-AF65-F5344CB8AC3E}">
        <p14:creationId xmlns:p14="http://schemas.microsoft.com/office/powerpoint/2010/main" val="597447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p:nvPr/>
        </p:nvSpPr>
        <p:spPr>
          <a:xfrm>
            <a:off x="-8900" y="0"/>
            <a:ext cx="2932200" cy="5143500"/>
          </a:xfrm>
          <a:prstGeom prst="rect">
            <a:avLst/>
          </a:prstGeom>
          <a:solidFill>
            <a:srgbClr val="65C1B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55" name="Shape 55"/>
          <p:cNvSpPr/>
          <p:nvPr/>
        </p:nvSpPr>
        <p:spPr>
          <a:xfrm>
            <a:off x="175275" y="1069475"/>
            <a:ext cx="2748000" cy="1410489"/>
          </a:xfrm>
          <a:prstGeom prst="rect">
            <a:avLst/>
          </a:prstGeom>
          <a:solidFill>
            <a:srgbClr val="31465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56" name="Shape 56"/>
          <p:cNvSpPr txBox="1"/>
          <p:nvPr/>
        </p:nvSpPr>
        <p:spPr>
          <a:xfrm>
            <a:off x="152625" y="1069475"/>
            <a:ext cx="2793300" cy="920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Clr>
                <a:schemeClr val="dk1"/>
              </a:buClr>
              <a:buSzPts val="1100"/>
              <a:buFont typeface="Arial"/>
              <a:buNone/>
            </a:pPr>
            <a:r>
              <a:rPr lang="es-ES" sz="1800" dirty="0">
                <a:solidFill>
                  <a:srgbClr val="F2F2F2"/>
                </a:solidFill>
                <a:latin typeface="Cambria"/>
                <a:ea typeface="Cambria"/>
                <a:cs typeface="Cambria"/>
                <a:sym typeface="Cambria"/>
              </a:rPr>
              <a:t>Protección de la salud y el bienestar en el uso de las  Nuevas Tecnologías.</a:t>
            </a:r>
            <a:endParaRPr sz="1800" dirty="0">
              <a:solidFill>
                <a:srgbClr val="F2F2F2"/>
              </a:solidFill>
              <a:latin typeface="Cambria"/>
              <a:ea typeface="Cambria"/>
              <a:cs typeface="Cambria"/>
              <a:sym typeface="Cambria"/>
            </a:endParaRPr>
          </a:p>
        </p:txBody>
      </p:sp>
      <p:sp>
        <p:nvSpPr>
          <p:cNvPr id="57" name="Shape 57"/>
          <p:cNvSpPr txBox="1"/>
          <p:nvPr/>
        </p:nvSpPr>
        <p:spPr>
          <a:xfrm>
            <a:off x="3154950" y="2682600"/>
            <a:ext cx="2268900" cy="409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dirty="0"/>
          </a:p>
        </p:txBody>
      </p:sp>
      <p:sp>
        <p:nvSpPr>
          <p:cNvPr id="58" name="Shape 58"/>
          <p:cNvSpPr/>
          <p:nvPr/>
        </p:nvSpPr>
        <p:spPr>
          <a:xfrm>
            <a:off x="2923299" y="1069475"/>
            <a:ext cx="5520057" cy="609300"/>
          </a:xfrm>
          <a:prstGeom prst="rect">
            <a:avLst/>
          </a:prstGeom>
          <a:solidFill>
            <a:srgbClr val="BFD6D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59" name="Shape 59"/>
          <p:cNvSpPr txBox="1"/>
          <p:nvPr/>
        </p:nvSpPr>
        <p:spPr>
          <a:xfrm>
            <a:off x="2889650" y="996605"/>
            <a:ext cx="5739600" cy="75504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s-ES" sz="3000" b="1" dirty="0">
                <a:solidFill>
                  <a:srgbClr val="314656"/>
                </a:solidFill>
                <a:latin typeface="Franklin Gothic"/>
                <a:ea typeface="Franklin Gothic"/>
                <a:cs typeface="Franklin Gothic"/>
                <a:sym typeface="Franklin Gothic"/>
              </a:rPr>
              <a:t>Riesgos del uso de las TIC</a:t>
            </a:r>
            <a:endParaRPr sz="3000" b="1" dirty="0">
              <a:solidFill>
                <a:srgbClr val="314656"/>
              </a:solidFill>
              <a:latin typeface="Franklin Gothic"/>
              <a:ea typeface="Franklin Gothic"/>
              <a:cs typeface="Franklin Gothic"/>
              <a:sym typeface="Franklin Gothic"/>
            </a:endParaRPr>
          </a:p>
        </p:txBody>
      </p:sp>
      <p:pic>
        <p:nvPicPr>
          <p:cNvPr id="60" name="Shape 60"/>
          <p:cNvPicPr preferRelativeResize="0"/>
          <p:nvPr/>
        </p:nvPicPr>
        <p:blipFill>
          <a:blip r:embed="rId3">
            <a:alphaModFix/>
          </a:blip>
          <a:stretch>
            <a:fillRect/>
          </a:stretch>
        </p:blipFill>
        <p:spPr>
          <a:xfrm>
            <a:off x="5759450" y="4253850"/>
            <a:ext cx="3090575" cy="543025"/>
          </a:xfrm>
          <a:prstGeom prst="rect">
            <a:avLst/>
          </a:prstGeom>
          <a:noFill/>
          <a:ln>
            <a:no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6" name="Shape 132"/>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DEL EXTERIOR</a:t>
            </a:r>
          </a:p>
          <a:p>
            <a:pPr marL="0" lvl="0" indent="0">
              <a:spcBef>
                <a:spcPts val="0"/>
              </a:spcBef>
              <a:spcAft>
                <a:spcPts val="0"/>
              </a:spcAft>
              <a:buNone/>
            </a:pPr>
            <a:endParaRPr dirty="0"/>
          </a:p>
        </p:txBody>
      </p:sp>
      <p:sp>
        <p:nvSpPr>
          <p:cNvPr id="14" name="CuadroTexto 13">
            <a:extLst>
              <a:ext uri="{FF2B5EF4-FFF2-40B4-BE49-F238E27FC236}">
                <a16:creationId xmlns:a16="http://schemas.microsoft.com/office/drawing/2014/main" id="{46B86F18-56A5-914A-AB9E-6ADB23D90E51}"/>
              </a:ext>
            </a:extLst>
          </p:cNvPr>
          <p:cNvSpPr txBox="1"/>
          <p:nvPr/>
        </p:nvSpPr>
        <p:spPr>
          <a:xfrm>
            <a:off x="396370" y="1280549"/>
            <a:ext cx="7847215" cy="3577903"/>
          </a:xfrm>
          <a:prstGeom prst="rect">
            <a:avLst/>
          </a:prstGeom>
          <a:noFill/>
        </p:spPr>
        <p:txBody>
          <a:bodyPr wrap="square" lIns="68580" tIns="34290" rIns="68580" bIns="34290" rtlCol="0">
            <a:spAutoFit/>
          </a:bodyPr>
          <a:lstStyle/>
          <a:p>
            <a:pPr marL="285750" indent="-285750">
              <a:spcAft>
                <a:spcPts val="1200"/>
              </a:spcAft>
              <a:buFont typeface="Arial" panose="020B0604020202020204" pitchFamily="34" charset="0"/>
              <a:buChar char="•"/>
            </a:pPr>
            <a:r>
              <a:rPr lang="es-ES" sz="1600" b="1" dirty="0">
                <a:latin typeface="Cambria" panose="02040503050406030204" pitchFamily="18" charset="0"/>
              </a:rPr>
              <a:t>Dating violence: </a:t>
            </a:r>
            <a:r>
              <a:rPr lang="es-ES" sz="1600" dirty="0">
                <a:latin typeface="Cambria" panose="02040503050406030204" pitchFamily="18" charset="0"/>
              </a:rPr>
              <a:t>se produce cuando, en una relación de pareja, uno de sus miembros ejerce un </a:t>
            </a:r>
            <a:r>
              <a:rPr lang="es-ES" sz="1600" dirty="0">
                <a:solidFill>
                  <a:srgbClr val="7D7FE3"/>
                </a:solidFill>
                <a:latin typeface="Cambria" panose="02040503050406030204" pitchFamily="18" charset="0"/>
              </a:rPr>
              <a:t>control abusivo y agresivo sobre el otro </a:t>
            </a:r>
            <a:r>
              <a:rPr lang="es-ES" sz="1600" dirty="0">
                <a:latin typeface="Cambria" panose="02040503050406030204" pitchFamily="18" charset="0"/>
              </a:rPr>
              <a:t>utilizando como medio para comunicarse con la víctima el correo electrónico y las redes sociales. Estas conductas pueden incluir abuso sexual, físico y emocional y verbal.</a:t>
            </a:r>
          </a:p>
          <a:p>
            <a:pPr marL="285750" indent="-285750">
              <a:spcAft>
                <a:spcPts val="1200"/>
              </a:spcAft>
              <a:buFont typeface="Arial" panose="020B0604020202020204" pitchFamily="34" charset="0"/>
              <a:buChar char="•"/>
            </a:pPr>
            <a:r>
              <a:rPr lang="es-ES" sz="1600" b="1" dirty="0">
                <a:latin typeface="Cambria" panose="02040503050406030204" pitchFamily="18" charset="0"/>
              </a:rPr>
              <a:t>Sexting</a:t>
            </a:r>
            <a:r>
              <a:rPr lang="es-ES" sz="1600" b="1" dirty="0">
                <a:solidFill>
                  <a:srgbClr val="7D7FE3"/>
                </a:solidFill>
                <a:latin typeface="Cambria" panose="02040503050406030204" pitchFamily="18" charset="0"/>
              </a:rPr>
              <a:t>: </a:t>
            </a:r>
            <a:r>
              <a:rPr lang="es-ES" sz="1600" dirty="0">
                <a:solidFill>
                  <a:srgbClr val="7D7FE3"/>
                </a:solidFill>
                <a:latin typeface="Cambria" panose="02040503050406030204" pitchFamily="18" charset="0"/>
              </a:rPr>
              <a:t>envío de contenido con carácter sexual </a:t>
            </a:r>
            <a:r>
              <a:rPr lang="es-ES" sz="1600" dirty="0">
                <a:latin typeface="Cambria" panose="02040503050406030204" pitchFamily="18" charset="0"/>
              </a:rPr>
              <a:t>a través de un dispositivo por la persona protagonista de la imagen o por otra persona. Cuando las imágenes se distribuyen a través de internet la persona que las protagoniza se expone a la humillación, al insulto público y a otros riesgos como </a:t>
            </a:r>
            <a:r>
              <a:rPr lang="es-ES" sz="1600" b="1" dirty="0">
                <a:latin typeface="Cambria" panose="02040503050406030204" pitchFamily="18" charset="0"/>
              </a:rPr>
              <a:t>Grooming</a:t>
            </a:r>
            <a:r>
              <a:rPr lang="es-ES" sz="1600" dirty="0">
                <a:latin typeface="Cambria" panose="02040503050406030204" pitchFamily="18" charset="0"/>
              </a:rPr>
              <a:t>, </a:t>
            </a:r>
            <a:r>
              <a:rPr lang="es-ES" sz="1600" b="1" dirty="0">
                <a:latin typeface="Cambria" panose="02040503050406030204" pitchFamily="18" charset="0"/>
              </a:rPr>
              <a:t>Cyberbullying</a:t>
            </a:r>
            <a:r>
              <a:rPr lang="es-ES" sz="1600" dirty="0">
                <a:latin typeface="Cambria" panose="02040503050406030204" pitchFamily="18" charset="0"/>
              </a:rPr>
              <a:t> y riesgos físicos.</a:t>
            </a:r>
            <a:endParaRPr lang="es-ES" sz="1600" dirty="0">
              <a:solidFill>
                <a:srgbClr val="FFAB61"/>
              </a:solidFill>
              <a:latin typeface="Cambria" panose="02040503050406030204" pitchFamily="18" charset="0"/>
            </a:endParaRPr>
          </a:p>
          <a:p>
            <a:pPr marL="285750" indent="-285750">
              <a:spcAft>
                <a:spcPts val="1200"/>
              </a:spcAft>
              <a:buFont typeface="Arial" panose="020B0604020202020204" pitchFamily="34" charset="0"/>
              <a:buChar char="•"/>
            </a:pPr>
            <a:r>
              <a:rPr lang="es-ES" sz="1600" b="1" dirty="0">
                <a:latin typeface="Cambria" panose="02040503050406030204" pitchFamily="18" charset="0"/>
              </a:rPr>
              <a:t>Stalking: </a:t>
            </a:r>
            <a:r>
              <a:rPr lang="es-ES" sz="1600" dirty="0">
                <a:latin typeface="Cambria" panose="02040503050406030204" pitchFamily="18" charset="0"/>
              </a:rPr>
              <a:t>incluye la </a:t>
            </a:r>
            <a:r>
              <a:rPr lang="es-ES" sz="1600" dirty="0">
                <a:solidFill>
                  <a:srgbClr val="7D7FE3"/>
                </a:solidFill>
                <a:latin typeface="Cambria" panose="02040503050406030204" pitchFamily="18" charset="0"/>
              </a:rPr>
              <a:t>reiteración</a:t>
            </a:r>
            <a:r>
              <a:rPr lang="es-ES" sz="1600" dirty="0">
                <a:latin typeface="Cambria" panose="02040503050406030204" pitchFamily="18" charset="0"/>
              </a:rPr>
              <a:t> de llamadas, correos electrónicos, SMS y mensajes a través de redes sociales (Whatsapp, Facebook, Twitter, etc.). El acosador insiste en tener contacto con la persona objeto de su obsesión, con </a:t>
            </a:r>
            <a:r>
              <a:rPr lang="es-ES" sz="1600" dirty="0">
                <a:solidFill>
                  <a:srgbClr val="7D7FE3"/>
                </a:solidFill>
                <a:latin typeface="Cambria" panose="02040503050406030204" pitchFamily="18" charset="0"/>
              </a:rPr>
              <a:t>menoscabo de la libertad y de la sensación de seguridad</a:t>
            </a:r>
            <a:r>
              <a:rPr lang="es-ES" sz="1600" dirty="0">
                <a:latin typeface="Cambria" panose="02040503050406030204" pitchFamily="18" charset="0"/>
              </a:rPr>
              <a:t> de ésta. </a:t>
            </a:r>
          </a:p>
        </p:txBody>
      </p:sp>
      <p:sp>
        <p:nvSpPr>
          <p:cNvPr id="10" name="Elipse 9">
            <a:extLst>
              <a:ext uri="{FF2B5EF4-FFF2-40B4-BE49-F238E27FC236}">
                <a16:creationId xmlns:a16="http://schemas.microsoft.com/office/drawing/2014/main" id="{059F7987-8D75-3B4A-BA65-984B456CECE5}"/>
              </a:ext>
            </a:extLst>
          </p:cNvPr>
          <p:cNvSpPr/>
          <p:nvPr/>
        </p:nvSpPr>
        <p:spPr>
          <a:xfrm>
            <a:off x="167396" y="279074"/>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s-ES_tradnl" sz="2800" b="1" dirty="0">
                <a:solidFill>
                  <a:srgbClr val="7D7FE3"/>
                </a:solidFill>
                <a:latin typeface="Cambria" charset="0"/>
                <a:ea typeface="Cambria" charset="0"/>
                <a:cs typeface="Cambria" charset="0"/>
              </a:rPr>
              <a:t>C</a:t>
            </a:r>
          </a:p>
        </p:txBody>
      </p:sp>
    </p:spTree>
    <p:extLst>
      <p:ext uri="{BB962C8B-B14F-4D97-AF65-F5344CB8AC3E}">
        <p14:creationId xmlns:p14="http://schemas.microsoft.com/office/powerpoint/2010/main" val="32115520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2" name="Shape 132">
            <a:extLst>
              <a:ext uri="{FF2B5EF4-FFF2-40B4-BE49-F238E27FC236}">
                <a16:creationId xmlns:a16="http://schemas.microsoft.com/office/drawing/2014/main" id="{D07BE457-3BA2-CD48-A77F-B7C9DF7185FB}"/>
              </a:ext>
            </a:extLst>
          </p:cNvPr>
          <p:cNvSpPr/>
          <p:nvPr/>
        </p:nvSpPr>
        <p:spPr>
          <a:xfrm>
            <a:off x="-8900" y="0"/>
            <a:ext cx="4580900" cy="1016100"/>
          </a:xfrm>
          <a:prstGeom prst="rect">
            <a:avLst/>
          </a:prstGeom>
          <a:solidFill>
            <a:srgbClr val="BFD6D1"/>
          </a:solidFill>
          <a:ln>
            <a:noFill/>
          </a:ln>
        </p:spPr>
        <p:txBody>
          <a:bodyPr spcFirstLastPara="1" wrap="square" lIns="91425" tIns="216000" rIns="91425" bIns="91425" anchor="ctr" anchorCtr="0">
            <a:noAutofit/>
          </a:bodyPr>
          <a:lstStyle/>
          <a:p>
            <a:pPr lvl="0" indent="457200" algn="r"/>
            <a:r>
              <a:rPr lang="es-ES" sz="2800" b="1" dirty="0">
                <a:latin typeface="Franklin Gothic"/>
                <a:ea typeface="Franklin Gothic"/>
                <a:cs typeface="Franklin Gothic"/>
                <a:sym typeface="Franklin Gothic"/>
              </a:rPr>
              <a:t>RIESGOS DEL EXTERIOR</a:t>
            </a:r>
          </a:p>
          <a:p>
            <a:pPr marL="0" lvl="0" indent="0">
              <a:spcBef>
                <a:spcPts val="0"/>
              </a:spcBef>
              <a:spcAft>
                <a:spcPts val="0"/>
              </a:spcAft>
              <a:buNone/>
            </a:pPr>
            <a:endParaRPr dirty="0"/>
          </a:p>
        </p:txBody>
      </p:sp>
      <p:sp>
        <p:nvSpPr>
          <p:cNvPr id="7" name="Rectángulo 6">
            <a:extLst>
              <a:ext uri="{FF2B5EF4-FFF2-40B4-BE49-F238E27FC236}">
                <a16:creationId xmlns:a16="http://schemas.microsoft.com/office/drawing/2014/main" id="{8E9FF756-1863-514F-8CA3-AA8E7C053260}"/>
              </a:ext>
            </a:extLst>
          </p:cNvPr>
          <p:cNvSpPr/>
          <p:nvPr/>
        </p:nvSpPr>
        <p:spPr>
          <a:xfrm>
            <a:off x="625349" y="1501628"/>
            <a:ext cx="7655590" cy="3455957"/>
          </a:xfrm>
          <a:prstGeom prst="rect">
            <a:avLst/>
          </a:prstGeom>
          <a:solidFill>
            <a:srgbClr val="9086BC"/>
          </a:solidFill>
          <a:ln>
            <a:solidFill>
              <a:srgbClr val="54457D"/>
            </a:solidFill>
          </a:ln>
        </p:spPr>
        <p:style>
          <a:lnRef idx="2">
            <a:schemeClr val="accent1">
              <a:shade val="50000"/>
            </a:schemeClr>
          </a:lnRef>
          <a:fillRef idx="1">
            <a:schemeClr val="accent1"/>
          </a:fillRef>
          <a:effectRef idx="0">
            <a:schemeClr val="accent1"/>
          </a:effectRef>
          <a:fontRef idx="minor">
            <a:schemeClr val="lt1"/>
          </a:fontRef>
        </p:style>
        <p:txBody>
          <a:bodyPr wrap="square" lIns="68580" tIns="216000" rIns="68580" bIns="34290" rtlCol="0" anchor="ctr">
            <a:normAutofit fontScale="25000" lnSpcReduction="20000"/>
          </a:bodyPr>
          <a:lstStyle/>
          <a:p>
            <a:pPr marL="342892" indent="-342892">
              <a:lnSpc>
                <a:spcPct val="110000"/>
              </a:lnSpc>
              <a:buClr>
                <a:srgbClr val="C0D7D1"/>
              </a:buClr>
              <a:buFont typeface="+mj-lt"/>
              <a:buAutoNum type="arabicPeriod"/>
            </a:pPr>
            <a:r>
              <a:rPr lang="ca-ES" sz="5600" b="1" dirty="0">
                <a:latin typeface="Cambria" panose="02040503050406030204" pitchFamily="18" charset="0"/>
              </a:rPr>
              <a:t>No cliques sobre </a:t>
            </a:r>
            <a:r>
              <a:rPr lang="es-ES" sz="5600" b="1" dirty="0">
                <a:latin typeface="Cambria" panose="02040503050406030204" pitchFamily="18" charset="0"/>
              </a:rPr>
              <a:t>enlaces </a:t>
            </a:r>
            <a:r>
              <a:rPr lang="es-ES" sz="5600" b="1" dirty="0" smtClean="0">
                <a:latin typeface="Cambria" panose="02040503050406030204" pitchFamily="18" charset="0"/>
              </a:rPr>
              <a:t>sospechosos.</a:t>
            </a:r>
            <a:endParaRPr lang="es-ES" sz="5600" b="1" dirty="0">
              <a:latin typeface="Cambria" panose="02040503050406030204" pitchFamily="18" charset="0"/>
            </a:endParaRPr>
          </a:p>
          <a:p>
            <a:pPr marL="342892" indent="-342892">
              <a:lnSpc>
                <a:spcPct val="110000"/>
              </a:lnSpc>
              <a:buClr>
                <a:srgbClr val="C0D7D1"/>
              </a:buClr>
              <a:buFont typeface="+mj-lt"/>
              <a:buAutoNum type="arabicPeriod"/>
            </a:pPr>
            <a:r>
              <a:rPr lang="es-ES" sz="5600" b="1" dirty="0">
                <a:latin typeface="Cambria" panose="02040503050406030204" pitchFamily="18" charset="0"/>
              </a:rPr>
              <a:t>Utiliza contraseñas seguras y diferentes para cada uno de tus ámbitos de</a:t>
            </a:r>
            <a:br>
              <a:rPr lang="es-ES" sz="5600" b="1" dirty="0">
                <a:latin typeface="Cambria" panose="02040503050406030204" pitchFamily="18" charset="0"/>
              </a:rPr>
            </a:br>
            <a:r>
              <a:rPr lang="es-ES" sz="5600" b="1" dirty="0">
                <a:latin typeface="Cambria" panose="02040503050406030204" pitchFamily="18" charset="0"/>
              </a:rPr>
              <a:t>actividad en internet (cuentas de correo personal, actividades económicas, redes sociales, etc.), cámbialas periódicamente y no las reveles a </a:t>
            </a:r>
            <a:r>
              <a:rPr lang="es-ES" sz="5600" b="1" dirty="0" smtClean="0">
                <a:latin typeface="Cambria" panose="02040503050406030204" pitchFamily="18" charset="0"/>
              </a:rPr>
              <a:t>nadie.</a:t>
            </a:r>
            <a:endParaRPr lang="es-ES" sz="5600" b="1" dirty="0">
              <a:latin typeface="Cambria" panose="02040503050406030204" pitchFamily="18" charset="0"/>
            </a:endParaRPr>
          </a:p>
          <a:p>
            <a:pPr marL="342892" indent="-342892">
              <a:lnSpc>
                <a:spcPct val="110000"/>
              </a:lnSpc>
              <a:buClr>
                <a:srgbClr val="C0D7D1"/>
              </a:buClr>
              <a:buFont typeface="+mj-lt"/>
              <a:buAutoNum type="arabicPeriod"/>
            </a:pPr>
            <a:r>
              <a:rPr lang="es-ES" sz="5600" b="1" dirty="0">
                <a:latin typeface="Cambria" panose="02040503050406030204" pitchFamily="18" charset="0"/>
              </a:rPr>
              <a:t>No proporciones información confidencial sobre ti a través de ningún </a:t>
            </a:r>
            <a:r>
              <a:rPr lang="es-ES" sz="5600" b="1" dirty="0" smtClean="0">
                <a:latin typeface="Cambria" panose="02040503050406030204" pitchFamily="18" charset="0"/>
              </a:rPr>
              <a:t>canal.</a:t>
            </a:r>
            <a:endParaRPr lang="ca-ES" sz="5600" b="1" dirty="0">
              <a:latin typeface="Cambria" panose="02040503050406030204" pitchFamily="18" charset="0"/>
            </a:endParaRPr>
          </a:p>
          <a:p>
            <a:pPr marL="342892" indent="-342892">
              <a:lnSpc>
                <a:spcPct val="110000"/>
              </a:lnSpc>
              <a:buClr>
                <a:srgbClr val="C0D7D1"/>
              </a:buClr>
              <a:buFont typeface="+mj-lt"/>
              <a:buAutoNum type="arabicPeriod"/>
            </a:pPr>
            <a:r>
              <a:rPr lang="es-ES" sz="5600" b="1" dirty="0">
                <a:latin typeface="Cambria" panose="02040503050406030204" pitchFamily="18" charset="0"/>
              </a:rPr>
              <a:t>Utiliza un único dispositivo para tus transacciones bancarias y comerciales y no introduzcas datos personales o bancarios si tu navegador no reconoce el certificado de la página web que </a:t>
            </a:r>
            <a:r>
              <a:rPr lang="es-ES" sz="5600" b="1" dirty="0" smtClean="0">
                <a:latin typeface="Cambria" panose="02040503050406030204" pitchFamily="18" charset="0"/>
              </a:rPr>
              <a:t>visitas.</a:t>
            </a:r>
            <a:endParaRPr lang="es-ES" sz="5600" b="1" dirty="0">
              <a:latin typeface="Cambria" panose="02040503050406030204" pitchFamily="18" charset="0"/>
            </a:endParaRPr>
          </a:p>
          <a:p>
            <a:pPr marL="342892" indent="-342892">
              <a:lnSpc>
                <a:spcPct val="110000"/>
              </a:lnSpc>
              <a:buClr>
                <a:srgbClr val="C0D7D1"/>
              </a:buClr>
              <a:buFont typeface="+mj-lt"/>
              <a:buAutoNum type="arabicPeriod"/>
            </a:pPr>
            <a:r>
              <a:rPr lang="es-ES" sz="5600" b="1" dirty="0">
                <a:latin typeface="Cambria" panose="02040503050406030204" pitchFamily="18" charset="0"/>
              </a:rPr>
              <a:t>Aplica la ecuación: solicitud de datos bancarios + datos personales = </a:t>
            </a:r>
            <a:r>
              <a:rPr lang="es-ES" sz="5600" b="1" dirty="0" smtClean="0">
                <a:latin typeface="Cambria" panose="02040503050406030204" pitchFamily="18" charset="0"/>
              </a:rPr>
              <a:t>fraude.</a:t>
            </a:r>
            <a:endParaRPr lang="es-ES" sz="5600" b="1" dirty="0">
              <a:latin typeface="Cambria" panose="02040503050406030204" pitchFamily="18" charset="0"/>
            </a:endParaRPr>
          </a:p>
          <a:p>
            <a:pPr marL="342892" indent="-342892">
              <a:lnSpc>
                <a:spcPct val="110000"/>
              </a:lnSpc>
              <a:buClr>
                <a:srgbClr val="C0D7D1"/>
              </a:buClr>
              <a:buFont typeface="+mj-lt"/>
              <a:buAutoNum type="arabicPeriod"/>
            </a:pPr>
            <a:r>
              <a:rPr lang="es-ES" sz="5600" b="1" dirty="0">
                <a:latin typeface="Cambria" panose="02040503050406030204" pitchFamily="18" charset="0"/>
              </a:rPr>
              <a:t>Actualiza el sistema operativo</a:t>
            </a:r>
            <a:r>
              <a:rPr lang="ca-ES" sz="5600" b="1" dirty="0">
                <a:latin typeface="Cambria" panose="02040503050406030204" pitchFamily="18" charset="0"/>
              </a:rPr>
              <a:t>, el navegador y el </a:t>
            </a:r>
            <a:r>
              <a:rPr lang="ca-ES" sz="5600" b="1" dirty="0" smtClean="0">
                <a:latin typeface="Cambria" panose="02040503050406030204" pitchFamily="18" charset="0"/>
              </a:rPr>
              <a:t>antivirus.</a:t>
            </a:r>
            <a:endParaRPr lang="ca-ES" sz="5600" b="1" dirty="0">
              <a:latin typeface="Cambria" panose="02040503050406030204" pitchFamily="18" charset="0"/>
            </a:endParaRPr>
          </a:p>
          <a:p>
            <a:pPr marL="342892" indent="-342892">
              <a:lnSpc>
                <a:spcPct val="110000"/>
              </a:lnSpc>
              <a:buClr>
                <a:srgbClr val="C0D7D1"/>
              </a:buClr>
              <a:buFont typeface="+mj-lt"/>
              <a:buAutoNum type="arabicPeriod"/>
            </a:pPr>
            <a:r>
              <a:rPr lang="es-ES" sz="5600" b="1" dirty="0">
                <a:latin typeface="Cambria" panose="02040503050406030204" pitchFamily="18" charset="0"/>
              </a:rPr>
              <a:t>No facilites imágenes propias o de otras personas con contenido </a:t>
            </a:r>
            <a:r>
              <a:rPr lang="es-ES" sz="5600" b="1" dirty="0" smtClean="0">
                <a:latin typeface="Cambria" panose="02040503050406030204" pitchFamily="18" charset="0"/>
              </a:rPr>
              <a:t>sexual.</a:t>
            </a:r>
            <a:endParaRPr lang="es-ES" sz="5600" b="1" dirty="0">
              <a:latin typeface="Cambria" panose="02040503050406030204" pitchFamily="18" charset="0"/>
            </a:endParaRPr>
          </a:p>
          <a:p>
            <a:pPr marL="342892" indent="-342892">
              <a:lnSpc>
                <a:spcPct val="110000"/>
              </a:lnSpc>
              <a:buClr>
                <a:srgbClr val="C0D7D1"/>
              </a:buClr>
              <a:buFont typeface="+mj-lt"/>
              <a:buAutoNum type="arabicPeriod"/>
            </a:pPr>
            <a:r>
              <a:rPr lang="es-ES" sz="5600" b="1" dirty="0">
                <a:latin typeface="Cambria" panose="02040503050406030204" pitchFamily="18" charset="0"/>
              </a:rPr>
              <a:t>Si eres objeto de acoso o abusos a través de las redes sociales pide ayuda a tus familiares y </a:t>
            </a:r>
            <a:r>
              <a:rPr lang="es-ES" sz="5600" b="1" dirty="0" smtClean="0">
                <a:latin typeface="Cambria" panose="02040503050406030204" pitchFamily="18" charset="0"/>
              </a:rPr>
              <a:t>amigos. </a:t>
            </a:r>
            <a:endParaRPr lang="es-ES" sz="5600" b="1" dirty="0">
              <a:latin typeface="Cambria" panose="02040503050406030204" pitchFamily="18" charset="0"/>
            </a:endParaRPr>
          </a:p>
          <a:p>
            <a:pPr marL="342892" indent="-342892">
              <a:lnSpc>
                <a:spcPct val="110000"/>
              </a:lnSpc>
              <a:buClr>
                <a:srgbClr val="C0D7D1"/>
              </a:buClr>
              <a:buFont typeface="+mj-lt"/>
              <a:buAutoNum type="arabicPeriod"/>
            </a:pPr>
            <a:r>
              <a:rPr lang="es-ES" sz="5600" b="1" dirty="0">
                <a:latin typeface="Cambria" panose="02040503050406030204" pitchFamily="18" charset="0"/>
              </a:rPr>
              <a:t>Si detectas que una persona de tu entorno sufre algún tipo de violencia a través de las redes, ofrécele tu amistad y tu apoyo y anímale a que pida </a:t>
            </a:r>
            <a:r>
              <a:rPr lang="es-ES" sz="5600" b="1" dirty="0" smtClean="0">
                <a:latin typeface="Cambria" panose="02040503050406030204" pitchFamily="18" charset="0"/>
              </a:rPr>
              <a:t>ayuda. </a:t>
            </a:r>
            <a:endParaRPr lang="es-ES" sz="5600" b="1" dirty="0">
              <a:latin typeface="Cambria" panose="02040503050406030204" pitchFamily="18" charset="0"/>
            </a:endParaRPr>
          </a:p>
          <a:p>
            <a:pPr marL="342892" indent="-342892">
              <a:lnSpc>
                <a:spcPct val="110000"/>
              </a:lnSpc>
              <a:buClr>
                <a:srgbClr val="C0D7D1"/>
              </a:buClr>
              <a:buFont typeface="+mj-lt"/>
              <a:buAutoNum type="arabicPeriod"/>
            </a:pPr>
            <a:r>
              <a:rPr lang="es-ES" sz="5600" b="1" dirty="0">
                <a:latin typeface="Cambria" panose="02040503050406030204" pitchFamily="18" charset="0"/>
              </a:rPr>
              <a:t>Usa el sentido común en tus comunicaciones a través de internet y reflexiona sobre lo que quieres compartir y con quién quieres </a:t>
            </a:r>
            <a:r>
              <a:rPr lang="es-ES" sz="5600" b="1" dirty="0" smtClean="0">
                <a:latin typeface="Cambria" panose="02040503050406030204" pitchFamily="18" charset="0"/>
              </a:rPr>
              <a:t>compartirlo.</a:t>
            </a:r>
            <a:endParaRPr lang="es-ES" sz="5600" b="1" dirty="0">
              <a:latin typeface="Cambria" panose="02040503050406030204" pitchFamily="18" charset="0"/>
            </a:endParaRPr>
          </a:p>
          <a:p>
            <a:endParaRPr lang="es-ES" sz="1200" b="1" dirty="0">
              <a:latin typeface="Cambria" panose="02040503050406030204" pitchFamily="18" charset="0"/>
            </a:endParaRPr>
          </a:p>
          <a:p>
            <a:endParaRPr lang="es-ES" sz="1200" b="1" dirty="0">
              <a:latin typeface="Cambria" panose="02040503050406030204" pitchFamily="18" charset="0"/>
            </a:endParaRPr>
          </a:p>
          <a:p>
            <a:endParaRPr lang="es-ES" sz="1200" b="1" dirty="0">
              <a:latin typeface="Cambria" panose="02040503050406030204" pitchFamily="18" charset="0"/>
            </a:endParaRPr>
          </a:p>
          <a:p>
            <a:endParaRPr lang="es-ES" sz="1200" b="1" dirty="0">
              <a:latin typeface="Cambria" panose="02040503050406030204" pitchFamily="18" charset="0"/>
            </a:endParaRPr>
          </a:p>
          <a:p>
            <a:endParaRPr lang="es-ES" sz="1200" b="1" dirty="0">
              <a:latin typeface="Cambria" panose="02040503050406030204" pitchFamily="18" charset="0"/>
            </a:endParaRPr>
          </a:p>
          <a:p>
            <a:endParaRPr lang="es-ES" sz="1200" b="1" dirty="0">
              <a:latin typeface="Cambria" panose="02040503050406030204" pitchFamily="18" charset="0"/>
            </a:endParaRPr>
          </a:p>
        </p:txBody>
      </p:sp>
      <p:pic>
        <p:nvPicPr>
          <p:cNvPr id="3" name="Imagen 2" descr="Imagen que contiene texto, gráficos vectoriales&#10;&#10;Descripción generada automáticamente">
            <a:extLst>
              <a:ext uri="{FF2B5EF4-FFF2-40B4-BE49-F238E27FC236}">
                <a16:creationId xmlns:a16="http://schemas.microsoft.com/office/drawing/2014/main" id="{F6B26180-AB51-7242-9DB7-A6733DCCEDBF}"/>
              </a:ext>
            </a:extLst>
          </p:cNvPr>
          <p:cNvPicPr>
            <a:picLocks noChangeAspect="1"/>
          </p:cNvPicPr>
          <p:nvPr/>
        </p:nvPicPr>
        <p:blipFill>
          <a:blip r:embed="rId3"/>
          <a:stretch>
            <a:fillRect/>
          </a:stretch>
        </p:blipFill>
        <p:spPr>
          <a:xfrm>
            <a:off x="7544538" y="0"/>
            <a:ext cx="1432066" cy="1828170"/>
          </a:xfrm>
          <a:prstGeom prst="rect">
            <a:avLst/>
          </a:prstGeom>
        </p:spPr>
      </p:pic>
      <p:sp>
        <p:nvSpPr>
          <p:cNvPr id="10" name="Elipse 9">
            <a:extLst>
              <a:ext uri="{FF2B5EF4-FFF2-40B4-BE49-F238E27FC236}">
                <a16:creationId xmlns:a16="http://schemas.microsoft.com/office/drawing/2014/main" id="{1467BBBF-F8B3-E54A-8DC6-F55B6542DEFD}"/>
              </a:ext>
            </a:extLst>
          </p:cNvPr>
          <p:cNvSpPr/>
          <p:nvPr/>
        </p:nvSpPr>
        <p:spPr>
          <a:xfrm>
            <a:off x="167396" y="279074"/>
            <a:ext cx="457953" cy="457953"/>
          </a:xfrm>
          <a:prstGeom prst="ellipse">
            <a:avLst/>
          </a:prstGeom>
          <a:solidFill>
            <a:schemeClr val="tx2"/>
          </a:solidFill>
          <a:ln w="47625">
            <a:solidFill>
              <a:srgbClr val="39485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s-ES_tradnl" sz="2800" b="1" dirty="0">
                <a:solidFill>
                  <a:srgbClr val="7D7FE3"/>
                </a:solidFill>
                <a:latin typeface="Cambria" charset="0"/>
                <a:ea typeface="Cambria" charset="0"/>
                <a:cs typeface="Cambria" charset="0"/>
              </a:rPr>
              <a:t>C</a:t>
            </a:r>
          </a:p>
        </p:txBody>
      </p:sp>
      <p:sp>
        <p:nvSpPr>
          <p:cNvPr id="11" name="Rectángulo 10">
            <a:extLst>
              <a:ext uri="{FF2B5EF4-FFF2-40B4-BE49-F238E27FC236}">
                <a16:creationId xmlns:a16="http://schemas.microsoft.com/office/drawing/2014/main" id="{48B31C7A-6F6F-6F4A-B2A1-1029DC56C5CE}"/>
              </a:ext>
            </a:extLst>
          </p:cNvPr>
          <p:cNvSpPr/>
          <p:nvPr/>
        </p:nvSpPr>
        <p:spPr>
          <a:xfrm>
            <a:off x="553289" y="1125897"/>
            <a:ext cx="2236510" cy="338554"/>
          </a:xfrm>
          <a:prstGeom prst="rect">
            <a:avLst/>
          </a:prstGeom>
        </p:spPr>
        <p:txBody>
          <a:bodyPr wrap="none">
            <a:spAutoFit/>
          </a:bodyPr>
          <a:lstStyle/>
          <a:p>
            <a:pPr lvl="0"/>
            <a:r>
              <a:rPr lang="es-ES" sz="1600" b="1" dirty="0">
                <a:solidFill>
                  <a:srgbClr val="54457D"/>
                </a:solidFill>
                <a:latin typeface="Cambria" panose="02040503050406030204" pitchFamily="18" charset="0"/>
                <a:ea typeface="Franklin Gothic"/>
                <a:cs typeface="Franklin Gothic"/>
                <a:sym typeface="Franklin Gothic"/>
              </a:rPr>
              <a:t>CÓMO PROTEGERNOS</a:t>
            </a:r>
          </a:p>
        </p:txBody>
      </p:sp>
    </p:spTree>
    <p:extLst>
      <p:ext uri="{BB962C8B-B14F-4D97-AF65-F5344CB8AC3E}">
        <p14:creationId xmlns:p14="http://schemas.microsoft.com/office/powerpoint/2010/main" val="28149499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6" name="Shape 65">
            <a:extLst>
              <a:ext uri="{FF2B5EF4-FFF2-40B4-BE49-F238E27FC236}">
                <a16:creationId xmlns:a16="http://schemas.microsoft.com/office/drawing/2014/main" id="{77BC5A36-111A-1F4B-BFF8-2F64DF008687}"/>
              </a:ext>
            </a:extLst>
          </p:cNvPr>
          <p:cNvSpPr/>
          <p:nvPr/>
        </p:nvSpPr>
        <p:spPr>
          <a:xfrm>
            <a:off x="-2975" y="0"/>
            <a:ext cx="4019400" cy="1016100"/>
          </a:xfrm>
          <a:prstGeom prst="rect">
            <a:avLst/>
          </a:prstGeom>
          <a:solidFill>
            <a:srgbClr val="65C1B0"/>
          </a:solidFill>
          <a:ln>
            <a:noFill/>
          </a:ln>
        </p:spPr>
        <p:txBody>
          <a:bodyPr spcFirstLastPara="1" wrap="square" lIns="91425" tIns="91425" rIns="91425" bIns="91425" anchor="ctr" anchorCtr="0">
            <a:noAutofit/>
          </a:bodyPr>
          <a:lstStyle/>
          <a:p>
            <a:endParaRPr sz="1800" dirty="0"/>
          </a:p>
        </p:txBody>
      </p:sp>
      <p:sp>
        <p:nvSpPr>
          <p:cNvPr id="18" name="Shape 66">
            <a:extLst>
              <a:ext uri="{FF2B5EF4-FFF2-40B4-BE49-F238E27FC236}">
                <a16:creationId xmlns:a16="http://schemas.microsoft.com/office/drawing/2014/main" id="{08681BE3-E1B9-2048-87F1-F95763E6FCE8}"/>
              </a:ext>
            </a:extLst>
          </p:cNvPr>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algn="r"/>
            <a:r>
              <a:rPr lang="es" sz="2900" b="1" dirty="0">
                <a:latin typeface="Franklin Gothic"/>
                <a:ea typeface="Franklin Gothic"/>
                <a:cs typeface="Franklin Gothic"/>
                <a:sym typeface="Franklin Gothic"/>
              </a:rPr>
              <a:t>CONCLUSIONES</a:t>
            </a:r>
            <a:endParaRPr sz="2900" b="1" dirty="0">
              <a:latin typeface="Franklin Gothic"/>
              <a:ea typeface="Franklin Gothic"/>
              <a:cs typeface="Franklin Gothic"/>
              <a:sym typeface="Franklin Gothic"/>
            </a:endParaRPr>
          </a:p>
        </p:txBody>
      </p:sp>
      <p:sp>
        <p:nvSpPr>
          <p:cNvPr id="4" name="CuadroTexto 3">
            <a:extLst>
              <a:ext uri="{FF2B5EF4-FFF2-40B4-BE49-F238E27FC236}">
                <a16:creationId xmlns:a16="http://schemas.microsoft.com/office/drawing/2014/main" id="{46B86F18-56A5-914A-AB9E-6ADB23D90E51}"/>
              </a:ext>
            </a:extLst>
          </p:cNvPr>
          <p:cNvSpPr txBox="1"/>
          <p:nvPr/>
        </p:nvSpPr>
        <p:spPr>
          <a:xfrm>
            <a:off x="873500" y="1879262"/>
            <a:ext cx="7847215" cy="3116238"/>
          </a:xfrm>
          <a:prstGeom prst="rect">
            <a:avLst/>
          </a:prstGeom>
          <a:noFill/>
        </p:spPr>
        <p:txBody>
          <a:bodyPr wrap="square" lIns="68580" tIns="34290" rIns="68580" bIns="34290" rtlCol="0">
            <a:spAutoFit/>
          </a:bodyPr>
          <a:lstStyle/>
          <a:p>
            <a:pPr marL="285750" indent="-285750">
              <a:spcAft>
                <a:spcPts val="1200"/>
              </a:spcAft>
              <a:buFont typeface="Arial" panose="020B0604020202020204" pitchFamily="34" charset="0"/>
              <a:buChar char="•"/>
            </a:pPr>
            <a:r>
              <a:rPr lang="es-ES" sz="1800" dirty="0">
                <a:latin typeface="Cambria" panose="02040503050406030204" pitchFamily="18" charset="0"/>
              </a:rPr>
              <a:t>Las tecnologías de la comunicación están presentes en múltiples actividades </a:t>
            </a:r>
            <a:r>
              <a:rPr lang="es-ES" sz="1800" dirty="0" smtClean="0">
                <a:latin typeface="Cambria" panose="02040503050406030204" pitchFamily="18" charset="0"/>
              </a:rPr>
              <a:t>cotidianas.</a:t>
            </a:r>
            <a:endParaRPr lang="es-ES" sz="1800" dirty="0">
              <a:latin typeface="Cambria" panose="02040503050406030204" pitchFamily="18" charset="0"/>
            </a:endParaRPr>
          </a:p>
          <a:p>
            <a:pPr marL="285750" indent="-285750">
              <a:spcAft>
                <a:spcPts val="1200"/>
              </a:spcAft>
              <a:buFont typeface="Arial" panose="020B0604020202020204" pitchFamily="34" charset="0"/>
              <a:buChar char="•"/>
            </a:pPr>
            <a:r>
              <a:rPr lang="es-ES" sz="1800" dirty="0">
                <a:latin typeface="Cambria" panose="02040503050406030204" pitchFamily="18" charset="0"/>
              </a:rPr>
              <a:t>El uso responsable de las tecnologías de la comunicación es el mejor medio para proteger tu integridad física y emocional y tu </a:t>
            </a:r>
            <a:r>
              <a:rPr lang="es-ES" sz="1800" dirty="0" smtClean="0">
                <a:latin typeface="Cambria" panose="02040503050406030204" pitchFamily="18" charset="0"/>
              </a:rPr>
              <a:t>patrimonio.</a:t>
            </a:r>
            <a:endParaRPr lang="es-ES" sz="1800" dirty="0">
              <a:latin typeface="Cambria" panose="02040503050406030204" pitchFamily="18" charset="0"/>
            </a:endParaRPr>
          </a:p>
          <a:p>
            <a:pPr marL="285750" indent="-285750">
              <a:spcAft>
                <a:spcPts val="1200"/>
              </a:spcAft>
              <a:buFont typeface="Arial" panose="020B0604020202020204" pitchFamily="34" charset="0"/>
              <a:buChar char="•"/>
            </a:pPr>
            <a:r>
              <a:rPr lang="es-ES" sz="1800" dirty="0">
                <a:latin typeface="Cambria" panose="02040503050406030204" pitchFamily="18" charset="0"/>
              </a:rPr>
              <a:t>Respeta y defiende tus derechos y los derechos de los </a:t>
            </a:r>
            <a:r>
              <a:rPr lang="es-ES" sz="1800" dirty="0" smtClean="0">
                <a:latin typeface="Cambria" panose="02040503050406030204" pitchFamily="18" charset="0"/>
              </a:rPr>
              <a:t>demás.</a:t>
            </a:r>
            <a:endParaRPr lang="es-ES" sz="1800" dirty="0">
              <a:latin typeface="Cambria" panose="02040503050406030204" pitchFamily="18" charset="0"/>
            </a:endParaRPr>
          </a:p>
          <a:p>
            <a:pPr marL="285750" indent="-285750">
              <a:spcAft>
                <a:spcPts val="1200"/>
              </a:spcAft>
              <a:buFont typeface="Arial" panose="020B0604020202020204" pitchFamily="34" charset="0"/>
              <a:buChar char="•"/>
            </a:pPr>
            <a:r>
              <a:rPr lang="es-ES" sz="1800" dirty="0">
                <a:latin typeface="Cambria" panose="02040503050406030204" pitchFamily="18" charset="0"/>
              </a:rPr>
              <a:t>Para proteger tu salud física y mental </a:t>
            </a:r>
            <a:r>
              <a:rPr lang="es-ES" sz="1800" dirty="0" smtClean="0">
                <a:latin typeface="Cambria" panose="02040503050406030204" pitchFamily="18" charset="0"/>
              </a:rPr>
              <a:t>y mantenerte a salvo de ataques externos en </a:t>
            </a:r>
            <a:r>
              <a:rPr lang="es-ES" sz="1800" dirty="0">
                <a:latin typeface="Cambria" panose="02040503050406030204" pitchFamily="18" charset="0"/>
              </a:rPr>
              <a:t>el uso de las tecnologías debes aplicar, igual que en cualquier otro ámbito de tu vida, el </a:t>
            </a:r>
            <a:r>
              <a:rPr lang="es-ES" sz="2000" b="1" dirty="0">
                <a:solidFill>
                  <a:srgbClr val="54457D"/>
                </a:solidFill>
                <a:latin typeface="Cambria" panose="02040503050406030204" pitchFamily="18" charset="0"/>
              </a:rPr>
              <a:t>sentido </a:t>
            </a:r>
            <a:r>
              <a:rPr lang="es-ES" sz="2000" b="1" dirty="0" smtClean="0">
                <a:solidFill>
                  <a:srgbClr val="54457D"/>
                </a:solidFill>
                <a:latin typeface="Cambria" panose="02040503050406030204" pitchFamily="18" charset="0"/>
              </a:rPr>
              <a:t>común</a:t>
            </a:r>
            <a:r>
              <a:rPr lang="es-ES" sz="1800" b="1" dirty="0" smtClean="0">
                <a:latin typeface="Cambria" panose="02040503050406030204" pitchFamily="18" charset="0"/>
              </a:rPr>
              <a:t>.</a:t>
            </a:r>
            <a:endParaRPr lang="es-ES" sz="1800" b="1" dirty="0">
              <a:latin typeface="Cambria" panose="02040503050406030204" pitchFamily="18" charset="0"/>
            </a:endParaRPr>
          </a:p>
          <a:p>
            <a:endParaRPr lang="es-ES" sz="1200" dirty="0">
              <a:latin typeface="Cambria" panose="02040503050406030204" pitchFamily="18" charset="0"/>
            </a:endParaRPr>
          </a:p>
        </p:txBody>
      </p:sp>
    </p:spTree>
    <p:extLst>
      <p:ext uri="{BB962C8B-B14F-4D97-AF65-F5344CB8AC3E}">
        <p14:creationId xmlns:p14="http://schemas.microsoft.com/office/powerpoint/2010/main" val="16081106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p:nvPr/>
        </p:nvSpPr>
        <p:spPr>
          <a:xfrm>
            <a:off x="1359150" y="420725"/>
            <a:ext cx="6425700" cy="756900"/>
          </a:xfrm>
          <a:prstGeom prst="rect">
            <a:avLst/>
          </a:prstGeom>
          <a:solidFill>
            <a:srgbClr val="65C1B0"/>
          </a:solidFill>
          <a:ln>
            <a:noFill/>
          </a:ln>
        </p:spPr>
        <p:txBody>
          <a:bodyPr spcFirstLastPara="1" wrap="square" lIns="91425" tIns="91425" rIns="91425" bIns="91425" anchor="ctr" anchorCtr="0">
            <a:noAutofit/>
          </a:bodyPr>
          <a:lstStyle/>
          <a:p>
            <a:endParaRPr sz="1800" dirty="0"/>
          </a:p>
        </p:txBody>
      </p:sp>
      <p:sp>
        <p:nvSpPr>
          <p:cNvPr id="249" name="Shape 249"/>
          <p:cNvSpPr/>
          <p:nvPr/>
        </p:nvSpPr>
        <p:spPr>
          <a:xfrm>
            <a:off x="1359150" y="1133389"/>
            <a:ext cx="6425700" cy="3589760"/>
          </a:xfrm>
          <a:prstGeom prst="rect">
            <a:avLst/>
          </a:prstGeom>
          <a:solidFill>
            <a:srgbClr val="DDE4E8"/>
          </a:solidFill>
          <a:ln>
            <a:noFill/>
          </a:ln>
        </p:spPr>
        <p:txBody>
          <a:bodyPr spcFirstLastPara="1" wrap="square" lIns="91425" tIns="91425" rIns="91425" bIns="91425" anchor="ctr" anchorCtr="0">
            <a:noAutofit/>
          </a:bodyPr>
          <a:lstStyle/>
          <a:p>
            <a:endParaRPr sz="1800" dirty="0"/>
          </a:p>
        </p:txBody>
      </p:sp>
      <p:sp>
        <p:nvSpPr>
          <p:cNvPr id="250" name="Shape 250"/>
          <p:cNvSpPr txBox="1"/>
          <p:nvPr/>
        </p:nvSpPr>
        <p:spPr>
          <a:xfrm>
            <a:off x="2679025" y="500802"/>
            <a:ext cx="4242300" cy="593352"/>
          </a:xfrm>
          <a:prstGeom prst="rect">
            <a:avLst/>
          </a:prstGeom>
          <a:noFill/>
          <a:ln>
            <a:noFill/>
          </a:ln>
        </p:spPr>
        <p:txBody>
          <a:bodyPr spcFirstLastPara="1" wrap="square" lIns="91425" tIns="91425" rIns="91425" bIns="91425" anchor="t" anchorCtr="0">
            <a:noAutofit/>
          </a:bodyPr>
          <a:lstStyle/>
          <a:p>
            <a:r>
              <a:rPr lang="es" sz="3000" b="1" dirty="0">
                <a:latin typeface="Franklin Gothic"/>
                <a:ea typeface="Franklin Gothic"/>
                <a:cs typeface="Franklin Gothic"/>
                <a:sym typeface="Franklin Gothic"/>
              </a:rPr>
              <a:t>PARA SABER MÁS...</a:t>
            </a:r>
            <a:endParaRPr sz="3000" b="1" dirty="0">
              <a:latin typeface="Franklin Gothic"/>
              <a:ea typeface="Franklin Gothic"/>
              <a:cs typeface="Franklin Gothic"/>
              <a:sym typeface="Franklin Gothic"/>
            </a:endParaRPr>
          </a:p>
        </p:txBody>
      </p:sp>
      <p:sp>
        <p:nvSpPr>
          <p:cNvPr id="251" name="Shape 251"/>
          <p:cNvSpPr txBox="1"/>
          <p:nvPr/>
        </p:nvSpPr>
        <p:spPr>
          <a:xfrm>
            <a:off x="1722635" y="1889511"/>
            <a:ext cx="5698730" cy="2068265"/>
          </a:xfrm>
          <a:prstGeom prst="rect">
            <a:avLst/>
          </a:prstGeom>
          <a:noFill/>
          <a:ln>
            <a:noFill/>
          </a:ln>
        </p:spPr>
        <p:txBody>
          <a:bodyPr spcFirstLastPara="1" wrap="square" lIns="91425" tIns="91425" rIns="91425" bIns="91425" anchor="t" anchorCtr="0">
            <a:noAutofit/>
          </a:bodyPr>
          <a:lstStyle/>
          <a:p>
            <a:pPr lvl="0" eaLnBrk="0" fontAlgn="base" hangingPunct="0">
              <a:spcBef>
                <a:spcPct val="0"/>
              </a:spcBef>
              <a:spcAft>
                <a:spcPct val="0"/>
              </a:spcAft>
              <a:buClrTx/>
            </a:pP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r>
              <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rPr>
              <a:t>ETICOM. </a:t>
            </a:r>
            <a:r>
              <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hlinkClick r:id="rId3"/>
              </a:rPr>
              <a:t>Guía para la prevención de riesgos ergonómicos y psicosociales en el sector TIC</a:t>
            </a: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r>
              <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rPr>
              <a:t>Fundación Mapfre y Policía Nacional </a:t>
            </a:r>
            <a:r>
              <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hlinkClick r:id="rId4"/>
              </a:rPr>
              <a:t>Consejos para evitar el ciberacoso y el mal uso de Internet</a:t>
            </a: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eaLnBrk="0" fontAlgn="base" hangingPunct="0">
              <a:spcBef>
                <a:spcPct val="0"/>
              </a:spcBef>
              <a:spcAft>
                <a:spcPct val="0"/>
              </a:spcAft>
              <a:buClrTx/>
            </a:pPr>
            <a:r>
              <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rPr>
              <a:t>INSST. </a:t>
            </a:r>
            <a:r>
              <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hlinkClick r:id="rId5"/>
              </a:rPr>
              <a:t>Portal de ergonomía</a:t>
            </a: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r>
              <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rPr>
              <a:t>INVASSAT. </a:t>
            </a:r>
            <a:r>
              <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hlinkClick r:id="rId6"/>
              </a:rPr>
              <a:t>Ponencia presentada en Laboralia 2016 sobre riesgos laborales y TIC</a:t>
            </a: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endParaRPr lang="ca-ES" altLang="ca-ES" sz="1100" i="1" dirty="0">
              <a:solidFill>
                <a:srgbClr val="1155CC"/>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endParaRPr lang="es-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0" eaLnBrk="0" fontAlgn="base" hangingPunct="0">
              <a:spcBef>
                <a:spcPct val="0"/>
              </a:spcBef>
              <a:spcAft>
                <a:spcPct val="0"/>
              </a:spcAft>
              <a:buClrTx/>
            </a:pPr>
            <a:endParaRPr lang="ca-ES" altLang="ca-ES" sz="1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708313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p:nvPr/>
        </p:nvSpPr>
        <p:spPr>
          <a:xfrm>
            <a:off x="2958875" y="0"/>
            <a:ext cx="6185100" cy="5143500"/>
          </a:xfrm>
          <a:prstGeom prst="rect">
            <a:avLst/>
          </a:prstGeom>
          <a:solidFill>
            <a:srgbClr val="65C1B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257" name="Shape 257"/>
          <p:cNvSpPr/>
          <p:nvPr/>
        </p:nvSpPr>
        <p:spPr>
          <a:xfrm>
            <a:off x="2958875" y="3163850"/>
            <a:ext cx="3609600" cy="499200"/>
          </a:xfrm>
          <a:prstGeom prst="rect">
            <a:avLst/>
          </a:prstGeom>
          <a:solidFill>
            <a:srgbClr val="31465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pic>
        <p:nvPicPr>
          <p:cNvPr id="258" name="Shape 258"/>
          <p:cNvPicPr preferRelativeResize="0"/>
          <p:nvPr/>
        </p:nvPicPr>
        <p:blipFill>
          <a:blip r:embed="rId3">
            <a:alphaModFix/>
          </a:blip>
          <a:stretch>
            <a:fillRect/>
          </a:stretch>
        </p:blipFill>
        <p:spPr>
          <a:xfrm>
            <a:off x="37617" y="3163850"/>
            <a:ext cx="2841158" cy="499200"/>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p:nvPr/>
        </p:nvSpPr>
        <p:spPr>
          <a:xfrm>
            <a:off x="-2975" y="0"/>
            <a:ext cx="4019400" cy="1016100"/>
          </a:xfrm>
          <a:prstGeom prst="rect">
            <a:avLst/>
          </a:prstGeom>
          <a:solidFill>
            <a:srgbClr val="65C1B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66" name="Shape 66"/>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lvl="0" indent="0" algn="r">
              <a:spcBef>
                <a:spcPts val="0"/>
              </a:spcBef>
              <a:spcAft>
                <a:spcPts val="0"/>
              </a:spcAft>
              <a:buNone/>
            </a:pPr>
            <a:r>
              <a:rPr lang="es" sz="2900" b="1" dirty="0">
                <a:latin typeface="Franklin Gothic"/>
                <a:ea typeface="Franklin Gothic"/>
                <a:cs typeface="Franklin Gothic"/>
                <a:sym typeface="Franklin Gothic"/>
              </a:rPr>
              <a:t>OBJETIVOS</a:t>
            </a:r>
            <a:endParaRPr sz="2900" b="1" dirty="0">
              <a:latin typeface="Franklin Gothic"/>
              <a:ea typeface="Franklin Gothic"/>
              <a:cs typeface="Franklin Gothic"/>
              <a:sym typeface="Franklin Gothic"/>
            </a:endParaRPr>
          </a:p>
        </p:txBody>
      </p:sp>
      <p:sp>
        <p:nvSpPr>
          <p:cNvPr id="67" name="Shape 67"/>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Clr>
                <a:schemeClr val="dk1"/>
              </a:buClr>
              <a:buSzPts val="1100"/>
              <a:buFont typeface="Arial"/>
              <a:buNone/>
            </a:pPr>
            <a:r>
              <a:rPr lang="es" sz="2000" dirty="0">
                <a:solidFill>
                  <a:schemeClr val="dk1"/>
                </a:solidFill>
                <a:latin typeface="Cambria"/>
                <a:ea typeface="Cambria"/>
                <a:cs typeface="Cambria"/>
                <a:sym typeface="Cambria"/>
              </a:rPr>
              <a:t>Al finalizar esta actividad tienes que ser capaz de:</a:t>
            </a:r>
            <a:endParaRPr sz="2000" dirty="0">
              <a:latin typeface="Cambria"/>
              <a:ea typeface="Cambria"/>
              <a:cs typeface="Cambria"/>
              <a:sym typeface="Cambria"/>
            </a:endParaRPr>
          </a:p>
        </p:txBody>
      </p:sp>
      <p:sp>
        <p:nvSpPr>
          <p:cNvPr id="68" name="Shape 68"/>
          <p:cNvSpPr txBox="1"/>
          <p:nvPr/>
        </p:nvSpPr>
        <p:spPr>
          <a:xfrm>
            <a:off x="3140225" y="2286450"/>
            <a:ext cx="5240400" cy="24777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s" sz="1800" dirty="0">
                <a:latin typeface="Franklin Gothic"/>
                <a:ea typeface="Franklin Gothic"/>
                <a:cs typeface="Franklin Gothic"/>
                <a:sym typeface="Franklin Gothic"/>
              </a:rPr>
              <a:t>Conocer </a:t>
            </a:r>
            <a:r>
              <a:rPr lang="es-ES" sz="1800" dirty="0">
                <a:latin typeface="Franklin Gothic"/>
                <a:ea typeface="Franklin Gothic"/>
                <a:cs typeface="Franklin Gothic"/>
                <a:sym typeface="Franklin Gothic"/>
              </a:rPr>
              <a:t>los riesgos relacionados con el uso de la tecnología</a:t>
            </a:r>
            <a:endParaRPr sz="1800" dirty="0">
              <a:latin typeface="Franklin Gothic"/>
              <a:ea typeface="Franklin Gothic"/>
              <a:cs typeface="Franklin Gothic"/>
              <a:sym typeface="Franklin Gothic"/>
            </a:endParaRPr>
          </a:p>
          <a:p>
            <a:pPr marL="0" lvl="0" indent="0">
              <a:spcBef>
                <a:spcPts val="0"/>
              </a:spcBef>
              <a:spcAft>
                <a:spcPts val="0"/>
              </a:spcAft>
              <a:buNone/>
            </a:pPr>
            <a:endParaRPr sz="1800" dirty="0">
              <a:latin typeface="Franklin Gothic"/>
              <a:ea typeface="Franklin Gothic"/>
              <a:cs typeface="Franklin Gothic"/>
              <a:sym typeface="Franklin Gothic"/>
            </a:endParaRPr>
          </a:p>
          <a:p>
            <a:pPr marL="0" lvl="0" indent="0">
              <a:spcBef>
                <a:spcPts val="0"/>
              </a:spcBef>
              <a:spcAft>
                <a:spcPts val="0"/>
              </a:spcAft>
              <a:buNone/>
            </a:pPr>
            <a:r>
              <a:rPr lang="es-ES" sz="1800" dirty="0">
                <a:latin typeface="Franklin Gothic"/>
                <a:ea typeface="Franklin Gothic"/>
                <a:cs typeface="Franklin Gothic"/>
                <a:sym typeface="Franklin Gothic"/>
              </a:rPr>
              <a:t>Evitar las amenazas para la integridad física y el bienestar psicológico.</a:t>
            </a:r>
          </a:p>
          <a:p>
            <a:pPr marL="0" lvl="0" indent="0">
              <a:spcBef>
                <a:spcPts val="0"/>
              </a:spcBef>
              <a:spcAft>
                <a:spcPts val="0"/>
              </a:spcAft>
              <a:buNone/>
            </a:pPr>
            <a:endParaRPr sz="1800" dirty="0">
              <a:latin typeface="Franklin Gothic"/>
              <a:ea typeface="Franklin Gothic"/>
              <a:cs typeface="Franklin Gothic"/>
              <a:sym typeface="Franklin Gothic"/>
            </a:endParaRPr>
          </a:p>
          <a:p>
            <a:pPr marL="0" lvl="0" indent="0">
              <a:spcBef>
                <a:spcPts val="0"/>
              </a:spcBef>
              <a:spcAft>
                <a:spcPts val="0"/>
              </a:spcAft>
              <a:buNone/>
            </a:pPr>
            <a:r>
              <a:rPr lang="es-ES" sz="1800" dirty="0">
                <a:latin typeface="Franklin Gothic"/>
                <a:ea typeface="Franklin Gothic"/>
                <a:cs typeface="Franklin Gothic"/>
                <a:sym typeface="Franklin Gothic"/>
              </a:rPr>
              <a:t>Estar al día de las </a:t>
            </a:r>
            <a:r>
              <a:rPr lang="es-ES" sz="1800" dirty="0" smtClean="0">
                <a:latin typeface="Franklin Gothic"/>
                <a:ea typeface="Franklin Gothic"/>
                <a:cs typeface="Franklin Gothic"/>
                <a:sym typeface="Franklin Gothic"/>
              </a:rPr>
              <a:t>tecnologías </a:t>
            </a:r>
            <a:r>
              <a:rPr lang="es-ES" sz="1800" dirty="0">
                <a:latin typeface="Franklin Gothic"/>
                <a:ea typeface="Franklin Gothic"/>
                <a:cs typeface="Franklin Gothic"/>
                <a:sym typeface="Franklin Gothic"/>
              </a:rPr>
              <a:t>digitales para asegurarnos la protección necesaria para su uso</a:t>
            </a:r>
            <a:endParaRPr sz="1800" dirty="0">
              <a:latin typeface="Franklin Gothic"/>
              <a:ea typeface="Franklin Gothic"/>
              <a:cs typeface="Franklin Gothic"/>
              <a:sym typeface="Franklin Gothic"/>
            </a:endParaRPr>
          </a:p>
        </p:txBody>
      </p:sp>
      <p:pic>
        <p:nvPicPr>
          <p:cNvPr id="69" name="Shape 69"/>
          <p:cNvPicPr preferRelativeResize="0"/>
          <p:nvPr/>
        </p:nvPicPr>
        <p:blipFill>
          <a:blip r:embed="rId3">
            <a:alphaModFix/>
          </a:blip>
          <a:stretch>
            <a:fillRect/>
          </a:stretch>
        </p:blipFill>
        <p:spPr>
          <a:xfrm>
            <a:off x="76200" y="2375550"/>
            <a:ext cx="3064025" cy="1905674"/>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p:nvPr/>
        </p:nvSpPr>
        <p:spPr>
          <a:xfrm>
            <a:off x="1506200" y="1263876"/>
            <a:ext cx="4642809" cy="2203720"/>
          </a:xfrm>
          <a:prstGeom prst="rect">
            <a:avLst/>
          </a:prstGeom>
          <a:solidFill>
            <a:srgbClr val="65C1B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dirty="0"/>
          </a:p>
        </p:txBody>
      </p:sp>
      <p:sp>
        <p:nvSpPr>
          <p:cNvPr id="75" name="Shape 75"/>
          <p:cNvSpPr/>
          <p:nvPr/>
        </p:nvSpPr>
        <p:spPr>
          <a:xfrm>
            <a:off x="0" y="764675"/>
            <a:ext cx="3761100" cy="499200"/>
          </a:xfrm>
          <a:prstGeom prst="rect">
            <a:avLst/>
          </a:prstGeom>
          <a:solidFill>
            <a:srgbClr val="31465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dirty="0">
              <a:solidFill>
                <a:srgbClr val="314656"/>
              </a:solidFill>
            </a:endParaRPr>
          </a:p>
        </p:txBody>
      </p:sp>
      <p:sp>
        <p:nvSpPr>
          <p:cNvPr id="76" name="Shape 76"/>
          <p:cNvSpPr txBox="1"/>
          <p:nvPr/>
        </p:nvSpPr>
        <p:spPr>
          <a:xfrm>
            <a:off x="1644750" y="844875"/>
            <a:ext cx="2121000" cy="329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1800" b="1">
                <a:solidFill>
                  <a:srgbClr val="F2F2F2"/>
                </a:solidFill>
                <a:latin typeface="Franklin Gothic"/>
                <a:ea typeface="Franklin Gothic"/>
                <a:cs typeface="Franklin Gothic"/>
                <a:sym typeface="Franklin Gothic"/>
              </a:rPr>
              <a:t>SUMARIO</a:t>
            </a:r>
            <a:endParaRPr sz="1800" b="1" dirty="0">
              <a:solidFill>
                <a:srgbClr val="F2F2F2"/>
              </a:solidFill>
              <a:latin typeface="Franklin Gothic"/>
              <a:ea typeface="Franklin Gothic"/>
              <a:cs typeface="Franklin Gothic"/>
              <a:sym typeface="Franklin Gothic"/>
            </a:endParaRPr>
          </a:p>
        </p:txBody>
      </p:sp>
      <p:sp>
        <p:nvSpPr>
          <p:cNvPr id="77" name="Shape 77"/>
          <p:cNvSpPr txBox="1"/>
          <p:nvPr/>
        </p:nvSpPr>
        <p:spPr>
          <a:xfrm>
            <a:off x="1762220" y="1235929"/>
            <a:ext cx="4280771" cy="2203720"/>
          </a:xfrm>
          <a:prstGeom prst="rect">
            <a:avLst/>
          </a:prstGeom>
          <a:noFill/>
          <a:ln>
            <a:noFill/>
          </a:ln>
        </p:spPr>
        <p:txBody>
          <a:bodyPr spcFirstLastPara="1" wrap="square" lIns="91425" tIns="91425" rIns="91425" bIns="91425" anchor="t" anchorCtr="0">
            <a:noAutofit/>
          </a:bodyPr>
          <a:lstStyle/>
          <a:p>
            <a:pPr marL="457200" lvl="0" indent="-317500">
              <a:buSzPts val="1400"/>
              <a:buFont typeface="Franklin Gothic"/>
              <a:buChar char="●"/>
            </a:pPr>
            <a:r>
              <a:rPr lang="es-ES" sz="1800" dirty="0">
                <a:latin typeface="Franklin Gothic"/>
                <a:ea typeface="Franklin Gothic"/>
                <a:cs typeface="Franklin Gothic"/>
                <a:sym typeface="Franklin Gothic"/>
              </a:rPr>
              <a:t>El uso de las tecnologías digitales</a:t>
            </a:r>
          </a:p>
          <a:p>
            <a:pPr marL="457200" lvl="0" indent="-317500">
              <a:spcBef>
                <a:spcPts val="1000"/>
              </a:spcBef>
              <a:buSzPts val="1400"/>
              <a:buFont typeface="Franklin Gothic"/>
              <a:buChar char="●"/>
            </a:pPr>
            <a:r>
              <a:rPr lang="es-ES" sz="1800" dirty="0">
                <a:latin typeface="Franklin Gothic"/>
                <a:ea typeface="Franklin Gothic"/>
                <a:cs typeface="Franklin Gothic"/>
                <a:sym typeface="Franklin Gothic"/>
              </a:rPr>
              <a:t>Riesgos físicos</a:t>
            </a:r>
          </a:p>
          <a:p>
            <a:pPr marL="457200" lvl="0" indent="-317500">
              <a:spcBef>
                <a:spcPts val="1000"/>
              </a:spcBef>
              <a:buSzPts val="1400"/>
              <a:buFont typeface="Franklin Gothic"/>
              <a:buChar char="●"/>
            </a:pPr>
            <a:r>
              <a:rPr lang="es-ES" sz="1800" dirty="0">
                <a:latin typeface="Franklin Gothic"/>
                <a:ea typeface="Franklin Gothic"/>
                <a:cs typeface="Franklin Gothic"/>
                <a:sym typeface="Franklin Gothic"/>
              </a:rPr>
              <a:t>Riesgos psicológicos</a:t>
            </a:r>
          </a:p>
          <a:p>
            <a:pPr marL="457200" lvl="0" indent="-317500">
              <a:spcBef>
                <a:spcPts val="1000"/>
              </a:spcBef>
              <a:buSzPts val="1400"/>
              <a:buFont typeface="Franklin Gothic"/>
              <a:buChar char="●"/>
            </a:pPr>
            <a:r>
              <a:rPr lang="es-ES" sz="1800" dirty="0">
                <a:latin typeface="Franklin Gothic"/>
                <a:ea typeface="Franklin Gothic"/>
                <a:cs typeface="Franklin Gothic"/>
                <a:sym typeface="Franklin Gothic"/>
              </a:rPr>
              <a:t>Riesgos por ataques externos</a:t>
            </a:r>
          </a:p>
          <a:p>
            <a:pPr marL="457200" lvl="0" indent="-317500">
              <a:spcBef>
                <a:spcPts val="1000"/>
              </a:spcBef>
              <a:buSzPts val="1400"/>
              <a:buFont typeface="Franklin Gothic"/>
              <a:buChar char="●"/>
            </a:pPr>
            <a:r>
              <a:rPr lang="es-ES" sz="1800" dirty="0">
                <a:latin typeface="Franklin Gothic"/>
                <a:ea typeface="Franklin Gothic"/>
                <a:cs typeface="Franklin Gothic"/>
                <a:sym typeface="Franklin Gothic"/>
              </a:rPr>
              <a:t>Conclusiones</a:t>
            </a:r>
          </a:p>
        </p:txBody>
      </p:sp>
      <p:sp>
        <p:nvSpPr>
          <p:cNvPr id="78" name="Shape 78"/>
          <p:cNvSpPr/>
          <p:nvPr/>
        </p:nvSpPr>
        <p:spPr>
          <a:xfrm>
            <a:off x="1974113" y="1433175"/>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lvl="0" indent="0" algn="r">
              <a:spcBef>
                <a:spcPts val="0"/>
              </a:spcBef>
              <a:spcAft>
                <a:spcPts val="0"/>
              </a:spcAft>
              <a:buNone/>
            </a:pPr>
            <a:endParaRPr dirty="0"/>
          </a:p>
        </p:txBody>
      </p:sp>
      <p:sp>
        <p:nvSpPr>
          <p:cNvPr id="80" name="Shape 80"/>
          <p:cNvSpPr/>
          <p:nvPr/>
        </p:nvSpPr>
        <p:spPr>
          <a:xfrm>
            <a:off x="1974113" y="1836346"/>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lvl="0" indent="0" algn="r">
              <a:spcBef>
                <a:spcPts val="0"/>
              </a:spcBef>
              <a:spcAft>
                <a:spcPts val="0"/>
              </a:spcAft>
              <a:buNone/>
            </a:pPr>
            <a:endParaRPr dirty="0"/>
          </a:p>
        </p:txBody>
      </p:sp>
      <p:sp>
        <p:nvSpPr>
          <p:cNvPr id="15" name="Shape 80"/>
          <p:cNvSpPr/>
          <p:nvPr/>
        </p:nvSpPr>
        <p:spPr>
          <a:xfrm>
            <a:off x="1974113" y="2248661"/>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lvl="0" indent="0" algn="r">
              <a:spcBef>
                <a:spcPts val="0"/>
              </a:spcBef>
              <a:spcAft>
                <a:spcPts val="0"/>
              </a:spcAft>
              <a:buNone/>
            </a:pPr>
            <a:endParaRPr dirty="0"/>
          </a:p>
        </p:txBody>
      </p:sp>
      <p:sp>
        <p:nvSpPr>
          <p:cNvPr id="16" name="Shape 80"/>
          <p:cNvSpPr/>
          <p:nvPr/>
        </p:nvSpPr>
        <p:spPr>
          <a:xfrm>
            <a:off x="1974113" y="2626279"/>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lvl="0" indent="0" algn="r">
              <a:spcBef>
                <a:spcPts val="0"/>
              </a:spcBef>
              <a:spcAft>
                <a:spcPts val="0"/>
              </a:spcAft>
              <a:buNone/>
            </a:pPr>
            <a:endParaRPr dirty="0"/>
          </a:p>
        </p:txBody>
      </p:sp>
      <p:sp>
        <p:nvSpPr>
          <p:cNvPr id="12" name="Shape 80"/>
          <p:cNvSpPr/>
          <p:nvPr/>
        </p:nvSpPr>
        <p:spPr>
          <a:xfrm>
            <a:off x="1974113" y="3032343"/>
            <a:ext cx="124800" cy="124800"/>
          </a:xfrm>
          <a:prstGeom prst="ellipse">
            <a:avLst/>
          </a:prstGeom>
          <a:solidFill>
            <a:srgbClr val="E54B4A"/>
          </a:solidFill>
          <a:ln>
            <a:noFill/>
          </a:ln>
        </p:spPr>
        <p:txBody>
          <a:bodyPr spcFirstLastPara="1" wrap="square" lIns="91425" tIns="91425" rIns="91425" bIns="91425" anchor="ctr" anchorCtr="0">
            <a:noAutofit/>
          </a:bodyPr>
          <a:lstStyle/>
          <a:p>
            <a:pPr marL="0" lvl="0" indent="0" algn="r">
              <a:spcBef>
                <a:spcPts val="0"/>
              </a:spcBef>
              <a:spcAft>
                <a:spcPts val="0"/>
              </a:spcAft>
              <a:buNone/>
            </a:pPr>
            <a:endParaRP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7" name="Rectángulo 6">
            <a:extLst>
              <a:ext uri="{FF2B5EF4-FFF2-40B4-BE49-F238E27FC236}">
                <a16:creationId xmlns:a16="http://schemas.microsoft.com/office/drawing/2014/main" id="{09D53E8D-7064-5645-8740-63B08652C04C}"/>
              </a:ext>
            </a:extLst>
          </p:cNvPr>
          <p:cNvSpPr/>
          <p:nvPr/>
        </p:nvSpPr>
        <p:spPr>
          <a:xfrm>
            <a:off x="0" y="0"/>
            <a:ext cx="5844209" cy="5143501"/>
          </a:xfrm>
          <a:prstGeom prst="rect">
            <a:avLst/>
          </a:prstGeom>
          <a:solidFill>
            <a:srgbClr val="5EC0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2" name="Shape 92"/>
          <p:cNvSpPr/>
          <p:nvPr/>
        </p:nvSpPr>
        <p:spPr>
          <a:xfrm>
            <a:off x="0" y="0"/>
            <a:ext cx="4962938" cy="1205949"/>
          </a:xfrm>
          <a:prstGeom prst="rect">
            <a:avLst/>
          </a:prstGeom>
          <a:solidFill>
            <a:srgbClr val="394854"/>
          </a:solidFill>
          <a:ln>
            <a:noFill/>
          </a:ln>
        </p:spPr>
        <p:txBody>
          <a:bodyPr spcFirstLastPara="1" wrap="square" lIns="91425" tIns="216000" rIns="91425" bIns="91425" anchor="ctr" anchorCtr="0">
            <a:noAutofit/>
          </a:bodyPr>
          <a:lstStyle/>
          <a:p>
            <a:pPr lvl="0" algn="r"/>
            <a:r>
              <a:rPr lang="es-ES" sz="2400" b="1" dirty="0">
                <a:solidFill>
                  <a:schemeClr val="bg1"/>
                </a:solidFill>
                <a:latin typeface="Franklin Gothic"/>
                <a:ea typeface="Franklin Gothic"/>
                <a:cs typeface="Franklin Gothic"/>
                <a:sym typeface="Franklin Gothic"/>
              </a:rPr>
              <a:t>ASPECTOS POSITIVOS DE LAS TECNOLOGÍAS DIGITALES</a:t>
            </a:r>
            <a:endParaRPr lang="es-ES" sz="1600" b="1" dirty="0">
              <a:solidFill>
                <a:schemeClr val="bg1"/>
              </a:solidFill>
              <a:latin typeface="Franklin Gothic"/>
              <a:ea typeface="Franklin Gothic"/>
              <a:cs typeface="Franklin Gothic"/>
              <a:sym typeface="Franklin Gothic"/>
            </a:endParaRPr>
          </a:p>
          <a:p>
            <a:pPr marL="0" lvl="0" indent="0">
              <a:spcBef>
                <a:spcPts val="0"/>
              </a:spcBef>
              <a:spcAft>
                <a:spcPts val="0"/>
              </a:spcAft>
              <a:buNone/>
            </a:pPr>
            <a:endParaRPr dirty="0"/>
          </a:p>
        </p:txBody>
      </p:sp>
      <p:sp>
        <p:nvSpPr>
          <p:cNvPr id="95" name="Shape 95"/>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dirty="0"/>
          </a:p>
        </p:txBody>
      </p:sp>
      <p:pic>
        <p:nvPicPr>
          <p:cNvPr id="3" name="Imagen 2">
            <a:extLst>
              <a:ext uri="{FF2B5EF4-FFF2-40B4-BE49-F238E27FC236}">
                <a16:creationId xmlns:a16="http://schemas.microsoft.com/office/drawing/2014/main" id="{1AD38E7A-8AE3-BA4B-B67F-26BCC0B5C648}"/>
              </a:ext>
            </a:extLst>
          </p:cNvPr>
          <p:cNvPicPr>
            <a:picLocks noChangeAspect="1"/>
          </p:cNvPicPr>
          <p:nvPr/>
        </p:nvPicPr>
        <p:blipFill>
          <a:blip r:embed="rId3"/>
          <a:stretch>
            <a:fillRect/>
          </a:stretch>
        </p:blipFill>
        <p:spPr>
          <a:xfrm>
            <a:off x="5817080" y="0"/>
            <a:ext cx="3326919" cy="5143500"/>
          </a:xfrm>
          <a:prstGeom prst="rect">
            <a:avLst/>
          </a:prstGeom>
        </p:spPr>
      </p:pic>
      <p:sp>
        <p:nvSpPr>
          <p:cNvPr id="8" name="Shape 94">
            <a:extLst>
              <a:ext uri="{FF2B5EF4-FFF2-40B4-BE49-F238E27FC236}">
                <a16:creationId xmlns:a16="http://schemas.microsoft.com/office/drawing/2014/main" id="{62873618-1F30-1B48-A2EF-38B040F751CA}"/>
              </a:ext>
            </a:extLst>
          </p:cNvPr>
          <p:cNvSpPr txBox="1"/>
          <p:nvPr/>
        </p:nvSpPr>
        <p:spPr>
          <a:xfrm>
            <a:off x="466258" y="1307482"/>
            <a:ext cx="4601043" cy="3390414"/>
          </a:xfrm>
          <a:prstGeom prst="rect">
            <a:avLst/>
          </a:prstGeom>
          <a:noFill/>
          <a:ln>
            <a:noFill/>
          </a:ln>
        </p:spPr>
        <p:txBody>
          <a:bodyPr spcFirstLastPara="1" wrap="square" lIns="91425" tIns="91425" rIns="91425" bIns="91425" anchor="t" anchorCtr="0">
            <a:noAutofit/>
          </a:bodyPr>
          <a:lstStyle/>
          <a:p>
            <a:pPr marL="285750" lvl="0" indent="-285750" algn="just" rtl="0">
              <a:lnSpc>
                <a:spcPct val="250000"/>
              </a:lnSpc>
              <a:spcBef>
                <a:spcPts val="0"/>
              </a:spcBef>
              <a:spcAft>
                <a:spcPts val="0"/>
              </a:spcAft>
              <a:buFont typeface="Arial" panose="020B0604020202020204" pitchFamily="34" charset="0"/>
              <a:buChar char="•"/>
            </a:pPr>
            <a:r>
              <a:rPr lang="es-ES" sz="1600" b="1" dirty="0">
                <a:solidFill>
                  <a:schemeClr val="tx1"/>
                </a:solidFill>
                <a:latin typeface="Cambria"/>
                <a:ea typeface="Cambria"/>
                <a:cs typeface="Cambria"/>
                <a:sym typeface="Cambria"/>
              </a:rPr>
              <a:t>FACILIDAD DE COMUNICACIÓN</a:t>
            </a:r>
          </a:p>
          <a:p>
            <a:pPr marL="285750" lvl="0" indent="-285750" algn="just" rtl="0">
              <a:lnSpc>
                <a:spcPct val="250000"/>
              </a:lnSpc>
              <a:spcBef>
                <a:spcPts val="0"/>
              </a:spcBef>
              <a:spcAft>
                <a:spcPts val="0"/>
              </a:spcAft>
              <a:buFont typeface="Arial" panose="020B0604020202020204" pitchFamily="34" charset="0"/>
              <a:buChar char="•"/>
            </a:pPr>
            <a:r>
              <a:rPr lang="es-ES" sz="1600" b="1" dirty="0">
                <a:solidFill>
                  <a:schemeClr val="tx1"/>
                </a:solidFill>
                <a:latin typeface="Cambria"/>
                <a:ea typeface="Cambria"/>
                <a:cs typeface="Cambria"/>
                <a:sym typeface="Cambria"/>
              </a:rPr>
              <a:t>ACCESO A LA INFORMACIÓN</a:t>
            </a:r>
          </a:p>
          <a:p>
            <a:pPr marL="285750" lvl="0" indent="-285750" algn="just" rtl="0">
              <a:lnSpc>
                <a:spcPct val="250000"/>
              </a:lnSpc>
              <a:spcBef>
                <a:spcPts val="0"/>
              </a:spcBef>
              <a:spcAft>
                <a:spcPts val="0"/>
              </a:spcAft>
              <a:buFont typeface="Arial" panose="020B0604020202020204" pitchFamily="34" charset="0"/>
              <a:buChar char="•"/>
            </a:pPr>
            <a:r>
              <a:rPr lang="es-ES" sz="1600" b="1" dirty="0">
                <a:solidFill>
                  <a:schemeClr val="tx1"/>
                </a:solidFill>
                <a:latin typeface="Cambria"/>
                <a:ea typeface="Cambria"/>
                <a:cs typeface="Cambria"/>
                <a:sym typeface="Cambria"/>
              </a:rPr>
              <a:t>MEJORA DE LA CALIDAD DE VIDA</a:t>
            </a:r>
          </a:p>
          <a:p>
            <a:pPr marL="285750" lvl="0" indent="-285750" algn="just" rtl="0">
              <a:lnSpc>
                <a:spcPct val="250000"/>
              </a:lnSpc>
              <a:spcBef>
                <a:spcPts val="0"/>
              </a:spcBef>
              <a:spcAft>
                <a:spcPts val="0"/>
              </a:spcAft>
              <a:buFont typeface="Arial" panose="020B0604020202020204" pitchFamily="34" charset="0"/>
              <a:buChar char="•"/>
            </a:pPr>
            <a:r>
              <a:rPr lang="es-ES" sz="1600" b="1" dirty="0">
                <a:solidFill>
                  <a:schemeClr val="tx1"/>
                </a:solidFill>
                <a:latin typeface="Cambria"/>
                <a:ea typeface="Cambria"/>
                <a:cs typeface="Cambria"/>
                <a:sym typeface="Cambria"/>
              </a:rPr>
              <a:t>MEJORA DE LA CALIDAD DE LA EDUCACIÓN</a:t>
            </a:r>
          </a:p>
          <a:p>
            <a:pPr marL="285750" lvl="0" indent="-285750" algn="just" rtl="0">
              <a:lnSpc>
                <a:spcPct val="250000"/>
              </a:lnSpc>
              <a:spcBef>
                <a:spcPts val="0"/>
              </a:spcBef>
              <a:spcAft>
                <a:spcPts val="0"/>
              </a:spcAft>
              <a:buFont typeface="Arial" panose="020B0604020202020204" pitchFamily="34" charset="0"/>
              <a:buChar char="•"/>
            </a:pPr>
            <a:r>
              <a:rPr lang="es-ES" sz="1600" b="1" dirty="0">
                <a:solidFill>
                  <a:schemeClr val="tx1"/>
                </a:solidFill>
                <a:latin typeface="Cambria"/>
                <a:ea typeface="Cambria"/>
                <a:cs typeface="Cambria"/>
                <a:sym typeface="Cambria"/>
              </a:rPr>
              <a:t>EL NACIMIENTO DE LAS REDES SOCIALES</a:t>
            </a:r>
          </a:p>
        </p:txBody>
      </p:sp>
    </p:spTree>
    <p:extLst>
      <p:ext uri="{BB962C8B-B14F-4D97-AF65-F5344CB8AC3E}">
        <p14:creationId xmlns:p14="http://schemas.microsoft.com/office/powerpoint/2010/main" val="3335451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3" name="Imagen 2">
            <a:extLst>
              <a:ext uri="{FF2B5EF4-FFF2-40B4-BE49-F238E27FC236}">
                <a16:creationId xmlns:a16="http://schemas.microsoft.com/office/drawing/2014/main" id="{204CEF36-0E4A-9445-ACF5-B391F8FFF349}"/>
              </a:ext>
            </a:extLst>
          </p:cNvPr>
          <p:cNvPicPr>
            <a:picLocks noChangeAspect="1"/>
          </p:cNvPicPr>
          <p:nvPr/>
        </p:nvPicPr>
        <p:blipFill>
          <a:blip r:embed="rId3"/>
          <a:stretch>
            <a:fillRect/>
          </a:stretch>
        </p:blipFill>
        <p:spPr>
          <a:xfrm>
            <a:off x="5817080" y="-1"/>
            <a:ext cx="3326919" cy="5143500"/>
          </a:xfrm>
          <a:prstGeom prst="rect">
            <a:avLst/>
          </a:prstGeom>
        </p:spPr>
      </p:pic>
      <p:sp>
        <p:nvSpPr>
          <p:cNvPr id="4" name="Rectángulo 3">
            <a:extLst>
              <a:ext uri="{FF2B5EF4-FFF2-40B4-BE49-F238E27FC236}">
                <a16:creationId xmlns:a16="http://schemas.microsoft.com/office/drawing/2014/main" id="{F55A5017-F8D4-EE4F-82A6-22CBFE743CB4}"/>
              </a:ext>
            </a:extLst>
          </p:cNvPr>
          <p:cNvSpPr/>
          <p:nvPr/>
        </p:nvSpPr>
        <p:spPr>
          <a:xfrm>
            <a:off x="-1" y="-1"/>
            <a:ext cx="5844209" cy="5143501"/>
          </a:xfrm>
          <a:prstGeom prst="rect">
            <a:avLst/>
          </a:prstGeom>
          <a:solidFill>
            <a:srgbClr val="F1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Rectángulo 4">
            <a:extLst>
              <a:ext uri="{FF2B5EF4-FFF2-40B4-BE49-F238E27FC236}">
                <a16:creationId xmlns:a16="http://schemas.microsoft.com/office/drawing/2014/main" id="{2BB25218-1976-5F40-B0CB-E5E4F04B0E87}"/>
              </a:ext>
            </a:extLst>
          </p:cNvPr>
          <p:cNvSpPr/>
          <p:nvPr/>
        </p:nvSpPr>
        <p:spPr>
          <a:xfrm>
            <a:off x="389614" y="3339548"/>
            <a:ext cx="5621572" cy="1152939"/>
          </a:xfrm>
          <a:prstGeom prst="rect">
            <a:avLst/>
          </a:prstGeom>
          <a:solidFill>
            <a:schemeClr val="bg1"/>
          </a:solidFill>
          <a:ln w="38100">
            <a:solidFill>
              <a:srgbClr val="33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4" name="Shape 94"/>
          <p:cNvSpPr txBox="1"/>
          <p:nvPr/>
        </p:nvSpPr>
        <p:spPr>
          <a:xfrm>
            <a:off x="466258" y="1307482"/>
            <a:ext cx="5844208" cy="3390414"/>
          </a:xfrm>
          <a:prstGeom prst="rect">
            <a:avLst/>
          </a:prstGeom>
          <a:noFill/>
          <a:ln>
            <a:noFill/>
          </a:ln>
        </p:spPr>
        <p:txBody>
          <a:bodyPr spcFirstLastPara="1" wrap="square" lIns="91425" tIns="91425" rIns="91425" bIns="91425" anchor="t" anchorCtr="0">
            <a:noAutofit/>
          </a:bodyPr>
          <a:lstStyle/>
          <a:p>
            <a:pPr marL="285750" lvl="0" indent="-285750" algn="just" rtl="0">
              <a:lnSpc>
                <a:spcPct val="250000"/>
              </a:lnSpc>
              <a:spcBef>
                <a:spcPts val="0"/>
              </a:spcBef>
              <a:spcAft>
                <a:spcPts val="0"/>
              </a:spcAft>
              <a:buFont typeface="Arial" panose="020B0604020202020204" pitchFamily="34" charset="0"/>
              <a:buChar char="•"/>
            </a:pPr>
            <a:r>
              <a:rPr lang="es-ES" sz="1600" b="1" dirty="0">
                <a:solidFill>
                  <a:schemeClr val="tx1"/>
                </a:solidFill>
                <a:latin typeface="Cambria"/>
                <a:ea typeface="Cambria"/>
                <a:cs typeface="Cambria"/>
                <a:sym typeface="Cambria"/>
              </a:rPr>
              <a:t>CONTAMINACIÓN AMBIENTAL</a:t>
            </a:r>
          </a:p>
          <a:p>
            <a:pPr marL="285750" lvl="0" indent="-285750" algn="just" rtl="0">
              <a:lnSpc>
                <a:spcPct val="250000"/>
              </a:lnSpc>
              <a:spcBef>
                <a:spcPts val="0"/>
              </a:spcBef>
              <a:spcAft>
                <a:spcPts val="0"/>
              </a:spcAft>
              <a:buFont typeface="Arial" panose="020B0604020202020204" pitchFamily="34" charset="0"/>
              <a:buChar char="•"/>
            </a:pPr>
            <a:r>
              <a:rPr lang="es-ES" sz="1600" b="1" dirty="0">
                <a:solidFill>
                  <a:schemeClr val="tx1"/>
                </a:solidFill>
                <a:latin typeface="Cambria"/>
                <a:ea typeface="Cambria"/>
                <a:cs typeface="Cambria"/>
                <a:sym typeface="Cambria"/>
              </a:rPr>
              <a:t>DISMINUCIÓN DE EMPLEOS</a:t>
            </a:r>
          </a:p>
          <a:p>
            <a:pPr marL="285750" lvl="0" indent="-285750" algn="just" rtl="0">
              <a:lnSpc>
                <a:spcPct val="250000"/>
              </a:lnSpc>
              <a:spcBef>
                <a:spcPts val="0"/>
              </a:spcBef>
              <a:spcAft>
                <a:spcPts val="0"/>
              </a:spcAft>
              <a:buFont typeface="Arial" panose="020B0604020202020204" pitchFamily="34" charset="0"/>
              <a:buChar char="•"/>
            </a:pPr>
            <a:r>
              <a:rPr lang="es-ES" sz="1600" b="1" dirty="0">
                <a:solidFill>
                  <a:schemeClr val="tx1"/>
                </a:solidFill>
                <a:latin typeface="Cambria"/>
                <a:ea typeface="Cambria"/>
                <a:cs typeface="Cambria"/>
                <a:sym typeface="Cambria"/>
              </a:rPr>
              <a:t>DEBILITAMIENTO DE ALGUNAS HABILIDADES</a:t>
            </a:r>
          </a:p>
          <a:p>
            <a:pPr marL="285750" lvl="0" indent="-285750" algn="just" rtl="0">
              <a:lnSpc>
                <a:spcPct val="250000"/>
              </a:lnSpc>
              <a:spcBef>
                <a:spcPts val="0"/>
              </a:spcBef>
              <a:spcAft>
                <a:spcPts val="0"/>
              </a:spcAft>
              <a:buFont typeface="Arial" panose="020B0604020202020204" pitchFamily="34" charset="0"/>
              <a:buChar char="•"/>
            </a:pPr>
            <a:r>
              <a:rPr lang="es-ES" sz="1600" b="1" dirty="0">
                <a:solidFill>
                  <a:schemeClr val="tx1"/>
                </a:solidFill>
                <a:latin typeface="Cambria"/>
                <a:ea typeface="Cambria"/>
                <a:cs typeface="Cambria"/>
                <a:sym typeface="Cambria"/>
              </a:rPr>
              <a:t>TRASTORNOS FÍSICOS Y PSICOLÓGICOS</a:t>
            </a:r>
          </a:p>
          <a:p>
            <a:pPr marL="285750" lvl="0" indent="-285750" algn="just" rtl="0">
              <a:lnSpc>
                <a:spcPct val="250000"/>
              </a:lnSpc>
              <a:spcBef>
                <a:spcPts val="0"/>
              </a:spcBef>
              <a:spcAft>
                <a:spcPts val="0"/>
              </a:spcAft>
              <a:buFont typeface="Arial" panose="020B0604020202020204" pitchFamily="34" charset="0"/>
              <a:buChar char="•"/>
            </a:pPr>
            <a:r>
              <a:rPr lang="es-ES" sz="1600" b="1" dirty="0">
                <a:solidFill>
                  <a:schemeClr val="tx1"/>
                </a:solidFill>
                <a:latin typeface="Cambria"/>
                <a:ea typeface="Cambria"/>
                <a:cs typeface="Cambria"/>
                <a:sym typeface="Cambria"/>
              </a:rPr>
              <a:t>VULNERACIÓN DE DERECHOS / SEGURIDAD PERSONAL</a:t>
            </a:r>
          </a:p>
        </p:txBody>
      </p:sp>
      <p:sp>
        <p:nvSpPr>
          <p:cNvPr id="95" name="Shape 95"/>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dirty="0"/>
          </a:p>
        </p:txBody>
      </p:sp>
      <p:sp>
        <p:nvSpPr>
          <p:cNvPr id="8" name="Shape 92"/>
          <p:cNvSpPr/>
          <p:nvPr/>
        </p:nvSpPr>
        <p:spPr>
          <a:xfrm>
            <a:off x="0" y="0"/>
            <a:ext cx="4962938" cy="1205949"/>
          </a:xfrm>
          <a:prstGeom prst="rect">
            <a:avLst/>
          </a:prstGeom>
          <a:solidFill>
            <a:srgbClr val="394854"/>
          </a:solidFill>
          <a:ln>
            <a:noFill/>
          </a:ln>
        </p:spPr>
        <p:txBody>
          <a:bodyPr spcFirstLastPara="1" wrap="square" lIns="91425" tIns="216000" rIns="91425" bIns="91425" anchor="ctr" anchorCtr="0">
            <a:noAutofit/>
          </a:bodyPr>
          <a:lstStyle/>
          <a:p>
            <a:pPr lvl="0" algn="r"/>
            <a:r>
              <a:rPr lang="es-ES" sz="2400" b="1" dirty="0">
                <a:solidFill>
                  <a:schemeClr val="bg1"/>
                </a:solidFill>
                <a:latin typeface="Franklin Gothic"/>
                <a:ea typeface="Franklin Gothic"/>
                <a:cs typeface="Franklin Gothic"/>
                <a:sym typeface="Franklin Gothic"/>
              </a:rPr>
              <a:t>ASPECTOS NEGATIVOS DE LAS TECNOLOGÍAS DIGITALES</a:t>
            </a:r>
            <a:endParaRPr lang="es-ES" sz="1600" b="1" dirty="0">
              <a:solidFill>
                <a:schemeClr val="bg1"/>
              </a:solidFill>
              <a:latin typeface="Franklin Gothic"/>
              <a:ea typeface="Franklin Gothic"/>
              <a:cs typeface="Franklin Gothic"/>
              <a:sym typeface="Franklin Gothic"/>
            </a:endParaRPr>
          </a:p>
          <a:p>
            <a:pPr marL="0" lvl="0" indent="0">
              <a:spcBef>
                <a:spcPts val="0"/>
              </a:spcBef>
              <a:spcAft>
                <a:spcPts val="0"/>
              </a:spcAft>
              <a:buNone/>
            </a:pPr>
            <a:endParaRP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18" name="Shape 101"/>
          <p:cNvSpPr/>
          <p:nvPr/>
        </p:nvSpPr>
        <p:spPr>
          <a:xfrm>
            <a:off x="5515444" y="295425"/>
            <a:ext cx="3162298" cy="3012530"/>
          </a:xfrm>
          <a:prstGeom prst="ellipse">
            <a:avLst/>
          </a:prstGeom>
          <a:solidFill>
            <a:srgbClr val="54457D"/>
          </a:solidFill>
          <a:ln>
            <a:noFill/>
          </a:ln>
        </p:spPr>
        <p:txBody>
          <a:bodyPr spcFirstLastPara="1" wrap="square" lIns="91425" tIns="91425" rIns="91425" bIns="91425" anchor="ctr" anchorCtr="0">
            <a:noAutofit/>
          </a:bodyPr>
          <a:lstStyle/>
          <a:p>
            <a:pPr algn="ctr"/>
            <a:r>
              <a:rPr lang="es-ES" sz="1600" dirty="0">
                <a:solidFill>
                  <a:schemeClr val="bg1"/>
                </a:solidFill>
              </a:rPr>
              <a:t>La Organización Mundial de la Salud dice que la salud es un estado de </a:t>
            </a:r>
            <a:r>
              <a:rPr lang="es-ES" sz="1600" b="1" dirty="0">
                <a:solidFill>
                  <a:schemeClr val="bg1"/>
                </a:solidFill>
              </a:rPr>
              <a:t>completo bienestar físico, mental y social</a:t>
            </a:r>
          </a:p>
          <a:p>
            <a:pPr marL="0" lvl="0" indent="0" algn="ctr">
              <a:spcBef>
                <a:spcPts val="0"/>
              </a:spcBef>
              <a:spcAft>
                <a:spcPts val="0"/>
              </a:spcAft>
              <a:buNone/>
            </a:pPr>
            <a:endParaRPr dirty="0"/>
          </a:p>
        </p:txBody>
      </p:sp>
      <p:sp>
        <p:nvSpPr>
          <p:cNvPr id="92" name="Shape 92"/>
          <p:cNvSpPr/>
          <p:nvPr/>
        </p:nvSpPr>
        <p:spPr>
          <a:xfrm>
            <a:off x="0" y="0"/>
            <a:ext cx="4962938" cy="1205949"/>
          </a:xfrm>
          <a:prstGeom prst="rect">
            <a:avLst/>
          </a:prstGeom>
          <a:solidFill>
            <a:srgbClr val="65C1B0"/>
          </a:solidFill>
          <a:ln>
            <a:noFill/>
          </a:ln>
        </p:spPr>
        <p:txBody>
          <a:bodyPr spcFirstLastPara="1" wrap="square" lIns="91425" tIns="216000" rIns="91425" bIns="91425" anchor="ctr" anchorCtr="0">
            <a:noAutofit/>
          </a:bodyPr>
          <a:lstStyle/>
          <a:p>
            <a:pPr lvl="0" algn="r"/>
            <a:r>
              <a:rPr lang="es-ES" sz="2400" b="1" dirty="0">
                <a:latin typeface="Franklin Gothic"/>
                <a:ea typeface="Franklin Gothic"/>
                <a:cs typeface="Franklin Gothic"/>
                <a:sym typeface="Franklin Gothic"/>
              </a:rPr>
              <a:t>PROTECCIÓN DE LA SALUD:</a:t>
            </a:r>
          </a:p>
          <a:p>
            <a:pPr lvl="0" algn="r"/>
            <a:r>
              <a:rPr lang="es-ES" sz="2400" b="1" dirty="0">
                <a:latin typeface="Franklin Gothic"/>
                <a:ea typeface="Franklin Gothic"/>
                <a:cs typeface="Franklin Gothic"/>
                <a:sym typeface="Franklin Gothic"/>
              </a:rPr>
              <a:t>El creciente uso de la tecnología</a:t>
            </a:r>
          </a:p>
        </p:txBody>
      </p:sp>
      <p:sp>
        <p:nvSpPr>
          <p:cNvPr id="94" name="Shape 94"/>
          <p:cNvSpPr txBox="1"/>
          <p:nvPr/>
        </p:nvSpPr>
        <p:spPr>
          <a:xfrm>
            <a:off x="466258" y="1307482"/>
            <a:ext cx="4601043" cy="3390414"/>
          </a:xfrm>
          <a:prstGeom prst="rect">
            <a:avLst/>
          </a:prstGeom>
          <a:noFill/>
          <a:ln>
            <a:noFill/>
          </a:ln>
        </p:spPr>
        <p:txBody>
          <a:bodyPr spcFirstLastPara="1" wrap="square" lIns="91425" tIns="91425" rIns="91425" bIns="91425" anchor="t" anchorCtr="0">
            <a:noAutofit/>
          </a:bodyPr>
          <a:lstStyle/>
          <a:p>
            <a:pPr marL="0" lvl="0" indent="0" algn="just" rtl="0">
              <a:lnSpc>
                <a:spcPct val="115000"/>
              </a:lnSpc>
              <a:spcBef>
                <a:spcPts val="0"/>
              </a:spcBef>
              <a:spcAft>
                <a:spcPts val="0"/>
              </a:spcAft>
              <a:buNone/>
            </a:pPr>
            <a:r>
              <a:rPr lang="es-ES" sz="1600" dirty="0">
                <a:solidFill>
                  <a:schemeClr val="tx1"/>
                </a:solidFill>
                <a:latin typeface="Cambria"/>
                <a:ea typeface="Cambria"/>
                <a:cs typeface="Cambria"/>
                <a:sym typeface="Cambria"/>
              </a:rPr>
              <a:t>La incorporación de ordenadores y dispositivos móviles a las actividades cotidianas tanto en el ámbito laboral como en el del ocio conlleva el incremento de ciertos riesgos de todo tipo. La navegación web, el uso del correo electrónico, la gestión de la e-administración, las comunicaciones con amigos y familiares a través de mensajería instantánea, la participación en redes sociales generales y profesionales, etc. son una muestra de de este uso intensivo que hemos incorporado a nuestras rutinas </a:t>
            </a:r>
            <a:r>
              <a:rPr lang="es-ES" sz="1600" dirty="0" smtClean="0">
                <a:solidFill>
                  <a:schemeClr val="tx1"/>
                </a:solidFill>
                <a:latin typeface="Cambria"/>
                <a:ea typeface="Cambria"/>
                <a:cs typeface="Cambria"/>
                <a:sym typeface="Cambria"/>
              </a:rPr>
              <a:t>diarias.</a:t>
            </a:r>
            <a:endParaRPr lang="es-ES" sz="1600" dirty="0">
              <a:solidFill>
                <a:schemeClr val="tx1"/>
              </a:solidFill>
              <a:latin typeface="Cambria"/>
              <a:ea typeface="Cambria"/>
              <a:cs typeface="Cambria"/>
              <a:sym typeface="Cambria"/>
            </a:endParaRPr>
          </a:p>
        </p:txBody>
      </p:sp>
      <p:sp>
        <p:nvSpPr>
          <p:cNvPr id="95" name="Shape 95"/>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dirty="0"/>
          </a:p>
        </p:txBody>
      </p:sp>
      <p:pic>
        <p:nvPicPr>
          <p:cNvPr id="3" name="Imagen 2">
            <a:extLst>
              <a:ext uri="{FF2B5EF4-FFF2-40B4-BE49-F238E27FC236}">
                <a16:creationId xmlns:a16="http://schemas.microsoft.com/office/drawing/2014/main" id="{C49F823F-5263-F349-8186-5753F8F22E2A}"/>
              </a:ext>
            </a:extLst>
          </p:cNvPr>
          <p:cNvPicPr>
            <a:picLocks noChangeAspect="1"/>
          </p:cNvPicPr>
          <p:nvPr/>
        </p:nvPicPr>
        <p:blipFill>
          <a:blip r:embed="rId3"/>
          <a:stretch>
            <a:fillRect/>
          </a:stretch>
        </p:blipFill>
        <p:spPr>
          <a:xfrm>
            <a:off x="5334000" y="2610189"/>
            <a:ext cx="3810000" cy="2603500"/>
          </a:xfrm>
          <a:prstGeom prst="rect">
            <a:avLst/>
          </a:prstGeom>
        </p:spPr>
      </p:pic>
    </p:spTree>
    <p:extLst>
      <p:ext uri="{BB962C8B-B14F-4D97-AF65-F5344CB8AC3E}">
        <p14:creationId xmlns:p14="http://schemas.microsoft.com/office/powerpoint/2010/main" val="636568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pic>
        <p:nvPicPr>
          <p:cNvPr id="9" name="Shape 154">
            <a:extLst>
              <a:ext uri="{FF2B5EF4-FFF2-40B4-BE49-F238E27FC236}">
                <a16:creationId xmlns:a16="http://schemas.microsoft.com/office/drawing/2014/main" id="{363D14D6-1D05-D048-AE62-484BAA2E4402}"/>
              </a:ext>
            </a:extLst>
          </p:cNvPr>
          <p:cNvPicPr preferRelativeResize="0"/>
          <p:nvPr/>
        </p:nvPicPr>
        <p:blipFill>
          <a:blip r:embed="rId3">
            <a:alphaModFix/>
          </a:blip>
          <a:stretch>
            <a:fillRect/>
          </a:stretch>
        </p:blipFill>
        <p:spPr>
          <a:xfrm>
            <a:off x="3103401" y="2245607"/>
            <a:ext cx="3142303" cy="2491549"/>
          </a:xfrm>
          <a:prstGeom prst="rect">
            <a:avLst/>
          </a:prstGeom>
          <a:noFill/>
          <a:ln>
            <a:noFill/>
          </a:ln>
        </p:spPr>
      </p:pic>
      <p:sp>
        <p:nvSpPr>
          <p:cNvPr id="114" name="Shape 114"/>
          <p:cNvSpPr/>
          <p:nvPr/>
        </p:nvSpPr>
        <p:spPr>
          <a:xfrm>
            <a:off x="0" y="0"/>
            <a:ext cx="4857300" cy="1389888"/>
          </a:xfrm>
          <a:prstGeom prst="rect">
            <a:avLst/>
          </a:prstGeom>
          <a:solidFill>
            <a:srgbClr val="65C1B0"/>
          </a:solidFill>
          <a:ln>
            <a:noFill/>
          </a:ln>
        </p:spPr>
        <p:txBody>
          <a:bodyPr spcFirstLastPara="1" wrap="square" lIns="91425" tIns="252000" rIns="91425" bIns="91425" anchor="ctr" anchorCtr="0">
            <a:noAutofit/>
          </a:bodyPr>
          <a:lstStyle/>
          <a:p>
            <a:pPr lvl="0" algn="r"/>
            <a:r>
              <a:rPr lang="es-ES" sz="2400" b="1" dirty="0">
                <a:latin typeface="Franklin Gothic"/>
                <a:ea typeface="Franklin Gothic"/>
                <a:cs typeface="Franklin Gothic"/>
                <a:sym typeface="Franklin Gothic"/>
              </a:rPr>
              <a:t>RIESGOS RELACIONADOS CON EL USO DE LAS TECNOLOGÍAS DIGITALES</a:t>
            </a:r>
          </a:p>
          <a:p>
            <a:pPr marL="0" lvl="0" indent="0">
              <a:spcBef>
                <a:spcPts val="0"/>
              </a:spcBef>
              <a:spcAft>
                <a:spcPts val="0"/>
              </a:spcAft>
              <a:buNone/>
            </a:pPr>
            <a:endParaRPr sz="1100" dirty="0"/>
          </a:p>
        </p:txBody>
      </p:sp>
      <p:sp>
        <p:nvSpPr>
          <p:cNvPr id="117" name="Shape 117"/>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dirty="0"/>
          </a:p>
        </p:txBody>
      </p:sp>
      <p:graphicFrame>
        <p:nvGraphicFramePr>
          <p:cNvPr id="3" name="Diagrama 2">
            <a:extLst>
              <a:ext uri="{FF2B5EF4-FFF2-40B4-BE49-F238E27FC236}">
                <a16:creationId xmlns:a16="http://schemas.microsoft.com/office/drawing/2014/main" id="{0A69FDBC-0AF8-7441-8D57-D80C3563FB57}"/>
              </a:ext>
            </a:extLst>
          </p:cNvPr>
          <p:cNvGraphicFramePr/>
          <p:nvPr>
            <p:extLst>
              <p:ext uri="{D42A27DB-BD31-4B8C-83A1-F6EECF244321}">
                <p14:modId xmlns:p14="http://schemas.microsoft.com/office/powerpoint/2010/main" val="1317838918"/>
              </p:ext>
            </p:extLst>
          </p:nvPr>
        </p:nvGraphicFramePr>
        <p:xfrm>
          <a:off x="566057" y="0"/>
          <a:ext cx="8729839" cy="50122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6611</TotalTime>
  <Words>2598</Words>
  <Application>Microsoft Office PowerPoint</Application>
  <PresentationFormat>Presentación en pantalla (16:9)</PresentationFormat>
  <Paragraphs>228</Paragraphs>
  <Slides>34</Slides>
  <Notes>32</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34</vt:i4>
      </vt:variant>
    </vt:vector>
  </HeadingPairs>
  <TitlesOfParts>
    <vt:vector size="44" baseType="lpstr">
      <vt:lpstr>Arial</vt:lpstr>
      <vt:lpstr>Bliss Pro</vt:lpstr>
      <vt:lpstr>Calibri</vt:lpstr>
      <vt:lpstr>Cambria</vt:lpstr>
      <vt:lpstr>Candara</vt:lpstr>
      <vt:lpstr>Franklin Gothic</vt:lpstr>
      <vt:lpstr>Times New Roman</vt:lpstr>
      <vt:lpstr>Verdana</vt:lpstr>
      <vt:lpstr>Wingdings</vt:lpstr>
      <vt:lpstr>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dc:creator>
  <cp:lastModifiedBy>Garbiñe Ustarroz</cp:lastModifiedBy>
  <cp:revision>241</cp:revision>
  <cp:lastPrinted>2019-05-21T11:26:51Z</cp:lastPrinted>
  <dcterms:modified xsi:type="dcterms:W3CDTF">2019-11-11T10:11:44Z</dcterms:modified>
</cp:coreProperties>
</file>