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  <p:embeddedFont>
      <p:font typeface="Raleway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5" d="100"/>
          <a:sy n="75" d="100"/>
        </p:scale>
        <p:origin x="558" y="-46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12.jpe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19" Type="http://schemas.openxmlformats.org/officeDocument/2006/relationships/hyperlink" Target="https://www.rebiun.org/grupos-de-trabajo/linea-2/Innovaci%C3%B3n_docente_y_competencias_digitales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E2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8348" y="2111998"/>
            <a:ext cx="7094315" cy="14344272"/>
            <a:chOff x="0" y="0"/>
            <a:chExt cx="2972856" cy="60109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10933"/>
            </a:xfrm>
            <a:custGeom>
              <a:avLst/>
              <a:gdLst/>
              <a:ahLst/>
              <a:cxnLst/>
              <a:rect l="l" t="t" r="r" b="b"/>
              <a:pathLst>
                <a:path w="2972856" h="6010933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70556"/>
                  </a:lnTo>
                  <a:cubicBezTo>
                    <a:pt x="2972856" y="5992856"/>
                    <a:pt x="2954778" y="6010933"/>
                    <a:pt x="2932478" y="6010933"/>
                  </a:cubicBezTo>
                  <a:lnTo>
                    <a:pt x="40378" y="6010933"/>
                  </a:lnTo>
                  <a:cubicBezTo>
                    <a:pt x="18078" y="6010933"/>
                    <a:pt x="0" y="5992856"/>
                    <a:pt x="0" y="5970556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44435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23682" y="6339174"/>
            <a:ext cx="6077893" cy="2232557"/>
            <a:chOff x="0" y="0"/>
            <a:chExt cx="2546927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46927" cy="935548"/>
            </a:xfrm>
            <a:custGeom>
              <a:avLst/>
              <a:gdLst/>
              <a:ahLst/>
              <a:cxnLst/>
              <a:rect l="l" t="t" r="r" b="b"/>
              <a:pathLst>
                <a:path w="2546927" h="935548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887144"/>
                  </a:lnTo>
                  <a:cubicBezTo>
                    <a:pt x="2546927" y="899981"/>
                    <a:pt x="2541827" y="912293"/>
                    <a:pt x="2532749" y="921371"/>
                  </a:cubicBezTo>
                  <a:cubicBezTo>
                    <a:pt x="2523672" y="930448"/>
                    <a:pt x="2511360" y="935548"/>
                    <a:pt x="2498523" y="935548"/>
                  </a:cubicBezTo>
                  <a:lnTo>
                    <a:pt x="48404" y="935548"/>
                  </a:lnTo>
                  <a:cubicBezTo>
                    <a:pt x="35566" y="935548"/>
                    <a:pt x="23255" y="930448"/>
                    <a:pt x="14177" y="921371"/>
                  </a:cubicBezTo>
                  <a:cubicBezTo>
                    <a:pt x="5100" y="912293"/>
                    <a:pt x="0" y="899981"/>
                    <a:pt x="0" y="887144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823682" y="11293485"/>
            <a:ext cx="6077893" cy="4541322"/>
            <a:chOff x="0" y="0"/>
            <a:chExt cx="2546927" cy="190303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46927" cy="1903030"/>
            </a:xfrm>
            <a:custGeom>
              <a:avLst/>
              <a:gdLst/>
              <a:ahLst/>
              <a:cxnLst/>
              <a:rect l="l" t="t" r="r" b="b"/>
              <a:pathLst>
                <a:path w="2546927" h="1903030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1854627"/>
                  </a:lnTo>
                  <a:cubicBezTo>
                    <a:pt x="2546927" y="1867464"/>
                    <a:pt x="2541827" y="1879776"/>
                    <a:pt x="2532749" y="1888853"/>
                  </a:cubicBezTo>
                  <a:cubicBezTo>
                    <a:pt x="2523672" y="1897931"/>
                    <a:pt x="2511360" y="1903030"/>
                    <a:pt x="2498523" y="1903030"/>
                  </a:cubicBezTo>
                  <a:lnTo>
                    <a:pt x="48404" y="1903030"/>
                  </a:lnTo>
                  <a:cubicBezTo>
                    <a:pt x="35566" y="1903030"/>
                    <a:pt x="23255" y="1897931"/>
                    <a:pt x="14177" y="1888853"/>
                  </a:cubicBezTo>
                  <a:cubicBezTo>
                    <a:pt x="5100" y="1879776"/>
                    <a:pt x="0" y="1867464"/>
                    <a:pt x="0" y="1854627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28348" y="17847635"/>
            <a:ext cx="7094315" cy="933483"/>
            <a:chOff x="0" y="0"/>
            <a:chExt cx="2522423" cy="33190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31905"/>
            </a:xfrm>
            <a:custGeom>
              <a:avLst/>
              <a:gdLst/>
              <a:ahLst/>
              <a:cxnLst/>
              <a:rect l="l" t="t" r="r" b="b"/>
              <a:pathLst>
                <a:path w="2522423" h="331905">
                  <a:moveTo>
                    <a:pt x="0" y="0"/>
                  </a:moveTo>
                  <a:lnTo>
                    <a:pt x="2522423" y="0"/>
                  </a:lnTo>
                  <a:lnTo>
                    <a:pt x="2522423" y="331905"/>
                  </a:lnTo>
                  <a:lnTo>
                    <a:pt x="0" y="33190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>
                <a:lnSpc>
                  <a:spcPts val="1975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823682" y="5978090"/>
            <a:ext cx="775377" cy="775377"/>
          </a:xfrm>
          <a:custGeom>
            <a:avLst/>
            <a:gdLst/>
            <a:ahLst/>
            <a:cxnLst/>
            <a:rect l="l" t="t" r="r" b="b"/>
            <a:pathLst>
              <a:path w="775377" h="775377">
                <a:moveTo>
                  <a:pt x="0" y="0"/>
                </a:moveTo>
                <a:lnTo>
                  <a:pt x="775378" y="0"/>
                </a:lnTo>
                <a:lnTo>
                  <a:pt x="775378" y="775378"/>
                </a:lnTo>
                <a:lnTo>
                  <a:pt x="0" y="7753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494991" y="7756341"/>
            <a:ext cx="724505" cy="671330"/>
          </a:xfrm>
          <a:custGeom>
            <a:avLst/>
            <a:gdLst/>
            <a:ahLst/>
            <a:cxnLst/>
            <a:rect l="l" t="t" r="r" b="b"/>
            <a:pathLst>
              <a:path w="724505" h="671330">
                <a:moveTo>
                  <a:pt x="0" y="0"/>
                </a:moveTo>
                <a:lnTo>
                  <a:pt x="724505" y="0"/>
                </a:lnTo>
                <a:lnTo>
                  <a:pt x="724505" y="671330"/>
                </a:lnTo>
                <a:lnTo>
                  <a:pt x="0" y="6713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581159" y="7756341"/>
            <a:ext cx="846682" cy="624196"/>
          </a:xfrm>
          <a:custGeom>
            <a:avLst/>
            <a:gdLst/>
            <a:ahLst/>
            <a:cxnLst/>
            <a:rect l="l" t="t" r="r" b="b"/>
            <a:pathLst>
              <a:path w="846682" h="624196">
                <a:moveTo>
                  <a:pt x="0" y="0"/>
                </a:moveTo>
                <a:lnTo>
                  <a:pt x="846682" y="0"/>
                </a:lnTo>
                <a:lnTo>
                  <a:pt x="846682" y="624196"/>
                </a:lnTo>
                <a:lnTo>
                  <a:pt x="0" y="6241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789504" y="7626531"/>
            <a:ext cx="725523" cy="744482"/>
          </a:xfrm>
          <a:custGeom>
            <a:avLst/>
            <a:gdLst/>
            <a:ahLst/>
            <a:cxnLst/>
            <a:rect l="l" t="t" r="r" b="b"/>
            <a:pathLst>
              <a:path w="725523" h="744482">
                <a:moveTo>
                  <a:pt x="0" y="0"/>
                </a:moveTo>
                <a:lnTo>
                  <a:pt x="725523" y="0"/>
                </a:lnTo>
                <a:lnTo>
                  <a:pt x="725523" y="744481"/>
                </a:lnTo>
                <a:lnTo>
                  <a:pt x="0" y="74448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6759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226514" y="11798136"/>
            <a:ext cx="881151" cy="816480"/>
          </a:xfrm>
          <a:custGeom>
            <a:avLst/>
            <a:gdLst/>
            <a:ahLst/>
            <a:cxnLst/>
            <a:rect l="l" t="t" r="r" b="b"/>
            <a:pathLst>
              <a:path w="881151" h="816480">
                <a:moveTo>
                  <a:pt x="0" y="0"/>
                </a:moveTo>
                <a:lnTo>
                  <a:pt x="881152" y="0"/>
                </a:lnTo>
                <a:lnTo>
                  <a:pt x="881152" y="816479"/>
                </a:lnTo>
                <a:lnTo>
                  <a:pt x="0" y="8164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216989" y="13224215"/>
            <a:ext cx="997396" cy="735307"/>
          </a:xfrm>
          <a:custGeom>
            <a:avLst/>
            <a:gdLst/>
            <a:ahLst/>
            <a:cxnLst/>
            <a:rect l="l" t="t" r="r" b="b"/>
            <a:pathLst>
              <a:path w="997396" h="735307">
                <a:moveTo>
                  <a:pt x="0" y="0"/>
                </a:moveTo>
                <a:lnTo>
                  <a:pt x="997397" y="0"/>
                </a:lnTo>
                <a:lnTo>
                  <a:pt x="997397" y="735307"/>
                </a:lnTo>
                <a:lnTo>
                  <a:pt x="0" y="73530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293720" y="14569122"/>
            <a:ext cx="725523" cy="697348"/>
          </a:xfrm>
          <a:custGeom>
            <a:avLst/>
            <a:gdLst/>
            <a:ahLst/>
            <a:cxnLst/>
            <a:rect l="l" t="t" r="r" b="b"/>
            <a:pathLst>
              <a:path w="725523" h="697348">
                <a:moveTo>
                  <a:pt x="0" y="0"/>
                </a:moveTo>
                <a:lnTo>
                  <a:pt x="725523" y="0"/>
                </a:lnTo>
                <a:lnTo>
                  <a:pt x="725523" y="697348"/>
                </a:lnTo>
                <a:lnTo>
                  <a:pt x="0" y="69734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6605533" y="18113063"/>
            <a:ext cx="581134" cy="562266"/>
          </a:xfrm>
          <a:custGeom>
            <a:avLst/>
            <a:gdLst/>
            <a:ahLst/>
            <a:cxnLst/>
            <a:rect l="l" t="t" r="r" b="b"/>
            <a:pathLst>
              <a:path w="581134" h="562266">
                <a:moveTo>
                  <a:pt x="0" y="0"/>
                </a:moveTo>
                <a:lnTo>
                  <a:pt x="581134" y="0"/>
                </a:lnTo>
                <a:lnTo>
                  <a:pt x="581134" y="562266"/>
                </a:lnTo>
                <a:lnTo>
                  <a:pt x="0" y="56226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823682" y="665388"/>
            <a:ext cx="5581907" cy="604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87583" y="347297"/>
            <a:ext cx="7053617" cy="998998"/>
            <a:chOff x="0" y="0"/>
            <a:chExt cx="2507953" cy="35519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507953" cy="355199"/>
            </a:xfrm>
            <a:custGeom>
              <a:avLst/>
              <a:gdLst/>
              <a:ahLst/>
              <a:cxnLst/>
              <a:rect l="l" t="t" r="r" b="b"/>
              <a:pathLst>
                <a:path w="2507953" h="355199">
                  <a:moveTo>
                    <a:pt x="0" y="0"/>
                  </a:moveTo>
                  <a:lnTo>
                    <a:pt x="2507953" y="0"/>
                  </a:lnTo>
                  <a:lnTo>
                    <a:pt x="2507953" y="355199"/>
                  </a:lnTo>
                  <a:lnTo>
                    <a:pt x="0" y="35519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381768" y="9060114"/>
            <a:ext cx="2988887" cy="1744989"/>
            <a:chOff x="0" y="0"/>
            <a:chExt cx="3985183" cy="2326652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xmlns="" r:embed="rId1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3" name="AutoShape 33"/>
          <p:cNvSpPr/>
          <p:nvPr/>
        </p:nvSpPr>
        <p:spPr>
          <a:xfrm>
            <a:off x="2433696" y="748400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Freeform 34"/>
          <p:cNvSpPr/>
          <p:nvPr/>
        </p:nvSpPr>
        <p:spPr>
          <a:xfrm>
            <a:off x="287583" y="180425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3372242" y="1850419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36" name="TextBox 36"/>
          <p:cNvSpPr txBox="1"/>
          <p:nvPr/>
        </p:nvSpPr>
        <p:spPr>
          <a:xfrm>
            <a:off x="1731960" y="6299104"/>
            <a:ext cx="4926274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0"/>
              </a:lnSpc>
              <a:spcBef>
                <a:spcPct val="0"/>
              </a:spcBef>
            </a:pPr>
            <a:r>
              <a:rPr lang="en-US" sz="3000" dirty="0" err="1" smtClean="0">
                <a:solidFill>
                  <a:srgbClr val="2B726D"/>
                </a:solidFill>
                <a:latin typeface="Raleway Bold"/>
              </a:rPr>
              <a:t>Informazioa</a:t>
            </a:r>
            <a:r>
              <a:rPr lang="en-US" sz="3000" dirty="0" smtClean="0">
                <a:solidFill>
                  <a:srgbClr val="2B726D"/>
                </a:solidFill>
                <a:latin typeface="Raleway Bold"/>
              </a:rPr>
              <a:t> eta </a:t>
            </a:r>
            <a:r>
              <a:rPr lang="en-US" sz="3000" dirty="0" err="1" smtClean="0">
                <a:solidFill>
                  <a:srgbClr val="2B726D"/>
                </a:solidFill>
                <a:latin typeface="Raleway Bold"/>
              </a:rPr>
              <a:t>datuen</a:t>
            </a:r>
            <a:r>
              <a:rPr lang="en-US" sz="3000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3000" dirty="0" err="1" smtClean="0">
                <a:solidFill>
                  <a:srgbClr val="2B726D"/>
                </a:solidFill>
                <a:latin typeface="Raleway Bold"/>
              </a:rPr>
              <a:t>tratamendua</a:t>
            </a:r>
            <a:endParaRPr lang="en-US" sz="3000" u="none" strike="noStrike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477166" y="2041621"/>
            <a:ext cx="1980318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2B726D"/>
                </a:solidFill>
                <a:latin typeface="Raleway"/>
              </a:rPr>
              <a:t>21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563247" y="3024234"/>
            <a:ext cx="3480220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 dirty="0" smtClean="0">
                <a:solidFill>
                  <a:srgbClr val="000000"/>
                </a:solidFill>
                <a:latin typeface="Raleway Bold"/>
              </a:rPr>
              <a:t>GAITASUN</a:t>
            </a:r>
            <a:endParaRPr lang="en-US" sz="3464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3476571" y="3446748"/>
            <a:ext cx="1056876" cy="18923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9"/>
              </a:lnSpc>
            </a:pPr>
            <a:r>
              <a:rPr lang="en-US" sz="10999">
                <a:solidFill>
                  <a:srgbClr val="000000"/>
                </a:solidFill>
                <a:latin typeface="Raleway Bold"/>
              </a:rPr>
              <a:t>5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4562022" y="4592479"/>
            <a:ext cx="2096212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ARLOTAN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2433696" y="11946835"/>
            <a:ext cx="4224539" cy="32316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99"/>
              </a:lnSpc>
            </a:pP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Informazioa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datuak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eta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eduki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digitalak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nabigatzea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bilatzea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eta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iragaztea</a:t>
            </a:r>
            <a:endParaRPr lang="es-E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r>
              <a:rPr lang="it-IT" sz="1999" dirty="0">
                <a:solidFill>
                  <a:srgbClr val="2B726D"/>
                </a:solidFill>
                <a:latin typeface="Raleway Bold"/>
              </a:rPr>
              <a:t>Informazio, datu eta eduki digitalen </a:t>
            </a:r>
            <a:r>
              <a:rPr lang="it-IT" sz="1999" dirty="0" smtClean="0">
                <a:solidFill>
                  <a:srgbClr val="2B726D"/>
                </a:solidFill>
                <a:latin typeface="Raleway Bold"/>
              </a:rPr>
              <a:t>ebaluazioa</a:t>
            </a:r>
          </a:p>
          <a:p>
            <a:pPr algn="just">
              <a:lnSpc>
                <a:spcPts val="2799"/>
              </a:lnSpc>
            </a:pPr>
            <a:endParaRPr lang="en-US" sz="1999" dirty="0" smtClean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r>
              <a:rPr lang="es-ES" sz="1999" dirty="0" err="1" smtClean="0">
                <a:solidFill>
                  <a:srgbClr val="2B726D"/>
                </a:solidFill>
                <a:latin typeface="Raleway Bold"/>
              </a:rPr>
              <a:t>Informazio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datu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eta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eduki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digitalen</a:t>
            </a:r>
            <a:r>
              <a:rPr lang="es-E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s-ES" sz="1999" dirty="0" err="1">
                <a:solidFill>
                  <a:srgbClr val="2B726D"/>
                </a:solidFill>
                <a:latin typeface="Raleway Bold"/>
              </a:rPr>
              <a:t>kudeaketa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2020-2023 Plan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Estrategikoa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19" tooltip="https://www.rebiun.org/grupos-de-trabajo/linea-2/Innovaci%C3%B3n_docente_y_competencias_digitales"/>
            </a:endParaRP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2,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Lerroa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: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Eraldaketa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digitala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eta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ezagutza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irekia</a:t>
            </a:r>
            <a:endParaRPr lang="en-US" sz="1156" dirty="0">
              <a:solidFill>
                <a:srgbClr val="FFFFFF"/>
              </a:solidFill>
              <a:latin typeface="Open Sans Bold"/>
              <a:hlinkClick r:id="rId19" tooltip="https://www.rebiun.org/grupos-de-trabajo/linea-2/Innovaci%C3%B3n_docente_y_competencias_digitales"/>
            </a:endParaRP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4.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H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elburu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O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rokorra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: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Irakaskuntza-berrikuntza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eta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gaitasun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digitalak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19" tooltip="https://www.rebiun.org/grupos-de-trabajo/linea-2/Innovaci%C3%B3n_docente_y_competencias_digitales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GAITASUN DIGITALAK, 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ESTRATEGIAK GRADUKO IKASLEENTZAT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5F1CC-2192-4F59-8A93-48F640A293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0CD1F3-748E-4A23-8A95-B50C69C12CB8}">
  <ds:schemaRefs>
    <ds:schemaRef ds:uri="http://purl.org/dc/dcmitype/"/>
    <ds:schemaRef ds:uri="http://schemas.microsoft.com/office/2006/documentManagement/types"/>
    <ds:schemaRef ds:uri="b81eb7c9-af68-4fd9-9c29-26eeba22c308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7ff79113-0ae4-4657-9cd7-2c3400bc7ef8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AA198E3-9F3D-4510-9562-6C4FF43EE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70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Open Sans Bold</vt:lpstr>
      <vt:lpstr>Raleway Bold</vt:lpstr>
      <vt:lpstr>Raleway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Izaskun Leibar Balanzategui</cp:lastModifiedBy>
  <cp:revision>7</cp:revision>
  <dcterms:created xsi:type="dcterms:W3CDTF">2006-08-16T00:00:00Z</dcterms:created>
  <dcterms:modified xsi:type="dcterms:W3CDTF">2023-09-12T10:48:39Z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