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335" r:id="rId2"/>
    <p:sldId id="336" r:id="rId3"/>
    <p:sldId id="256" r:id="rId4"/>
    <p:sldId id="257" r:id="rId5"/>
    <p:sldId id="306" r:id="rId6"/>
    <p:sldId id="334" r:id="rId7"/>
    <p:sldId id="330" r:id="rId8"/>
    <p:sldId id="331" r:id="rId9"/>
    <p:sldId id="332" r:id="rId10"/>
    <p:sldId id="333" r:id="rId11"/>
    <p:sldId id="325" r:id="rId12"/>
    <p:sldId id="323" r:id="rId13"/>
    <p:sldId id="324" r:id="rId14"/>
    <p:sldId id="314" r:id="rId15"/>
    <p:sldId id="309" r:id="rId16"/>
  </p:sldIdLst>
  <p:sldSz cx="9144000" cy="5143500" type="screen16x9"/>
  <p:notesSz cx="6797675" cy="9926638"/>
  <p:embeddedFontLst>
    <p:embeddedFont>
      <p:font typeface="Cambria" panose="02040503050406030204" pitchFamily="18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Verdana" panose="020B0604030504040204" pitchFamily="34" charset="0"/>
      <p:regular r:id="rId26"/>
      <p:bold r:id="rId27"/>
      <p:italic r:id="rId28"/>
      <p:boldItalic r:id="rId29"/>
    </p:embeddedFont>
    <p:embeddedFont>
      <p:font typeface="Franklin Gothic Heavy" panose="020B0903020102020204" pitchFamily="34" charset="0"/>
      <p:regular r:id="rId30"/>
      <p:italic r:id="rId31"/>
    </p:embeddedFont>
    <p:embeddedFont>
      <p:font typeface="Franklin Gothic" panose="020B0604020202020204" charset="0"/>
      <p:bold r:id="rId32"/>
    </p:embeddedFont>
    <p:embeddedFont>
      <p:font typeface="Franklin Gothic Medium" panose="020B0603020102020204" pitchFamily="34" charset="0"/>
      <p:regular r:id="rId33"/>
      <p:italic r:id="rId34"/>
    </p:embeddedFont>
    <p:embeddedFont>
      <p:font typeface="Candara" panose="020E0502030303020204" pitchFamily="34" charset="0"/>
      <p:regular r:id="rId35"/>
      <p:bold r:id="rId36"/>
      <p:italic r:id="rId37"/>
      <p:boldItalic r:id="rId38"/>
    </p:embeddedFont>
    <p:embeddedFont>
      <p:font typeface="Franklin Gothic Demi" panose="020B0703020102020204" pitchFamily="34" charset="0"/>
      <p:regular r:id="rId39"/>
      <p: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4E5B"/>
    <a:srgbClr val="F2C172"/>
    <a:srgbClr val="AF2741"/>
    <a:srgbClr val="56282D"/>
    <a:srgbClr val="EEEEEE"/>
    <a:srgbClr val="C8953A"/>
    <a:srgbClr val="F2F2F2"/>
    <a:srgbClr val="F78A08"/>
    <a:srgbClr val="F4B7B4"/>
    <a:srgbClr val="FA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281E514-54EA-4034-A982-1CA1E67B1A85}">
  <a:tblStyle styleId="{0281E514-54EA-4034-A982-1CA1E67B1A8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49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font" Target="fonts/font22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font" Target="fonts/font2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font" Target="fonts/font2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71077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5989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3916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1073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Principal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4"/>
          <p:cNvSpPr/>
          <p:nvPr userDrawn="1"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Shape 60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56"/>
          <p:cNvSpPr/>
          <p:nvPr userDrawn="1"/>
        </p:nvSpPr>
        <p:spPr>
          <a:xfrm>
            <a:off x="175275" y="1069475"/>
            <a:ext cx="2748000" cy="848035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58"/>
          <p:cNvSpPr txBox="1"/>
          <p:nvPr userDrawn="1"/>
        </p:nvSpPr>
        <p:spPr>
          <a:xfrm>
            <a:off x="152625" y="1069475"/>
            <a:ext cx="2793300" cy="17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bg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" name="Shape 55"/>
          <p:cNvSpPr/>
          <p:nvPr userDrawn="1"/>
        </p:nvSpPr>
        <p:spPr>
          <a:xfrm>
            <a:off x="2923299" y="1069475"/>
            <a:ext cx="5760303" cy="1117412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57"/>
          <p:cNvSpPr txBox="1"/>
          <p:nvPr userDrawn="1"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rgbClr val="C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Objectiv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65"/>
          <p:cNvSpPr/>
          <p:nvPr userDrawn="1"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hape 66"/>
          <p:cNvSpPr txBox="1"/>
          <p:nvPr userDrawn="1"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Shape 67"/>
          <p:cNvSpPr txBox="1"/>
          <p:nvPr userDrawn="1"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" name="Shape 68"/>
          <p:cNvSpPr txBox="1"/>
          <p:nvPr userDrawn="1"/>
        </p:nvSpPr>
        <p:spPr>
          <a:xfrm>
            <a:off x="3140225" y="2286450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s" sz="1800" dirty="0" smtClean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endParaRPr lang="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00" y="2425770"/>
            <a:ext cx="3139712" cy="1956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Sumario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4"/>
          <p:cNvSpPr/>
          <p:nvPr userDrawn="1"/>
        </p:nvSpPr>
        <p:spPr>
          <a:xfrm>
            <a:off x="1506200" y="1263875"/>
            <a:ext cx="6176100" cy="3288942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Shape 75"/>
          <p:cNvSpPr/>
          <p:nvPr userDrawn="1"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6" name="Shape 76"/>
          <p:cNvSpPr txBox="1"/>
          <p:nvPr userDrawn="1"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Shape 77"/>
          <p:cNvSpPr txBox="1"/>
          <p:nvPr userDrawn="1"/>
        </p:nvSpPr>
        <p:spPr>
          <a:xfrm>
            <a:off x="1720075" y="1384525"/>
            <a:ext cx="57930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" name="Shape 78"/>
          <p:cNvSpPr/>
          <p:nvPr userDrawn="1"/>
        </p:nvSpPr>
        <p:spPr>
          <a:xfrm>
            <a:off x="1935725" y="1585575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Idea principal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8"/>
          <p:cNvSpPr/>
          <p:nvPr userDrawn="1"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900" y="0"/>
            <a:ext cx="4019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900">
                <a:solidFill>
                  <a:schemeClr val="bg1"/>
                </a:solidFill>
                <a:latin typeface="Franklin Gothic" panose="020B060402020202020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preserve="1" userDrawn="1">
  <p:cSld name="Secundary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8"/>
          <p:cNvSpPr/>
          <p:nvPr userDrawn="1"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Shape 6"/>
          <p:cNvSpPr txBox="1">
            <a:spLocks noGrp="1"/>
          </p:cNvSpPr>
          <p:nvPr>
            <p:ph type="title"/>
          </p:nvPr>
        </p:nvSpPr>
        <p:spPr>
          <a:xfrm>
            <a:off x="8900" y="0"/>
            <a:ext cx="4019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900">
                <a:solidFill>
                  <a:schemeClr val="tx1"/>
                </a:solidFill>
                <a:latin typeface="Franklin Gothic" panose="020B060402020202020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71439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Fi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7"/>
          <p:cNvSpPr/>
          <p:nvPr userDrawn="1"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218"/>
          <p:cNvSpPr/>
          <p:nvPr userDrawn="1"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9" name="Shape 219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617" y="3163850"/>
            <a:ext cx="2841158" cy="499200"/>
          </a:xfrm>
          <a:prstGeom prst="rect">
            <a:avLst/>
          </a:prstGeom>
          <a:solidFill>
            <a:srgbClr val="AF2741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1_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9335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759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4" r:id="rId4"/>
    <p:sldLayoutId id="2147483661" r:id="rId5"/>
    <p:sldLayoutId id="2147483655" r:id="rId6"/>
    <p:sldLayoutId id="2147483660" r:id="rId7"/>
    <p:sldLayoutId id="2147483662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iaulario.unavarra.es/access/content/group/d3311b49-e953-4e61-b2e7-bd344f7f3b45/Pagina%20de%20ayud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miaulario.unavarra.es/access/content/group/b15fc60b-3c66-452d-a7d9-42ec8cdab3a1/CSIE_WEB/site_csie/demos/demos_index.htm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iaulario.unavarra.es/access/content/group/b15fc60b-3c66-452d-a7d9-42ec8cdab3a1/CSIE_WEB/site_csie/zoom-gida/zoom-gida_es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iaulario.unavarra.es/access/content/group/d3311b49-e953-4e61-b2e7-bd344f7f3b45/Portada/Herramienta_Foro.pdf" TargetMode="External"/><Relationship Id="rId2" Type="http://schemas.openxmlformats.org/officeDocument/2006/relationships/hyperlink" Target="https://miaulario.unavarra.es/access/content/group/d3311b49-e953-4e61-b2e7-bd344f7f3b45/Portada/Herramienta_Blog.pdf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iaulario.unavarra.es/access/content/group/d3311b49-e953-4e61-b2e7-bd344f7f3b45/Varios/Encuestas/Manual_Encuestas.pdf" TargetMode="External"/><Relationship Id="rId2" Type="http://schemas.openxmlformats.org/officeDocument/2006/relationships/hyperlink" Target="https://miaulario.unavarra.es/x/heklzO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5</a:t>
            </a:r>
            <a:r>
              <a:rPr lang="es-ES" sz="110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Resolución de problemas: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5.3. </a:t>
            </a:r>
            <a:r>
              <a:rPr lang="es-ES" sz="110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Usar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la tecnología digital de forma creativa: </a:t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Herramientas de las plataformas de aprendizaje</a:t>
            </a: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837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4555049" y="2772549"/>
            <a:ext cx="2419739" cy="242596"/>
          </a:xfrm>
          <a:prstGeom prst="rect">
            <a:avLst/>
          </a:prstGeom>
          <a:solidFill>
            <a:srgbClr val="F2C172"/>
          </a:solidFill>
          <a:ln>
            <a:solidFill>
              <a:srgbClr val="F2C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49200"/>
            <a:ext cx="4019400" cy="572700"/>
          </a:xfrm>
        </p:spPr>
        <p:txBody>
          <a:bodyPr/>
          <a:lstStyle/>
          <a:p>
            <a:r>
              <a:rPr lang="es-ES" dirty="0" smtClean="0"/>
              <a:t>HERRAMIENTAS</a:t>
            </a:r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170140"/>
              </p:ext>
            </p:extLst>
          </p:nvPr>
        </p:nvGraphicFramePr>
        <p:xfrm>
          <a:off x="769613" y="1384765"/>
          <a:ext cx="7586974" cy="1744100"/>
        </p:xfrm>
        <a:graphic>
          <a:graphicData uri="http://schemas.openxmlformats.org/drawingml/2006/table">
            <a:tbl>
              <a:tblPr/>
              <a:tblGrid>
                <a:gridCol w="2438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48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4100">
                <a:tc>
                  <a:txBody>
                    <a:bodyPr/>
                    <a:lstStyle/>
                    <a:p>
                      <a:pPr fontAlgn="t"/>
                      <a:r>
                        <a:rPr lang="es-ES" sz="1300" dirty="0">
                          <a:effectLst/>
                        </a:rPr>
                        <a:t> </a:t>
                      </a: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Los mapas mentales proporcionan una representación visual de la información, desde una idea principal se van estableciendo conexiones con conceptos o ideas secundarias, a través de palabras clave, imágenes,  líneas y colores.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Son de utilidad para desarrollar la comprensión de ideas y conceptos, preparar un plan de trabajo colaborativo, etc.</a:t>
                      </a:r>
                    </a:p>
                    <a:p>
                      <a:pPr marL="0" lvl="0" indent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s-ES" sz="120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(a personalizar por cada institución) </a:t>
                      </a: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71592" y="1384765"/>
            <a:ext cx="2033812" cy="400110"/>
          </a:xfrm>
          <a:prstGeom prst="rect">
            <a:avLst/>
          </a:prstGeom>
          <a:solidFill>
            <a:srgbClr val="AF2741"/>
          </a:solidFill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Franklin Gothic" panose="020B0604020202020204" charset="0"/>
              </a:rPr>
              <a:t>Mapas mentales</a:t>
            </a:r>
            <a:endParaRPr lang="es-ES" sz="20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244693" y="348343"/>
            <a:ext cx="468000" cy="489541"/>
            <a:chOff x="4338000" y="2326979"/>
            <a:chExt cx="468000" cy="489541"/>
          </a:xfrm>
        </p:grpSpPr>
        <p:sp>
          <p:nvSpPr>
            <p:cNvPr id="8" name="Elipse 7"/>
            <p:cNvSpPr/>
            <p:nvPr/>
          </p:nvSpPr>
          <p:spPr>
            <a:xfrm>
              <a:off x="4338000" y="2348520"/>
              <a:ext cx="468000" cy="468000"/>
            </a:xfrm>
            <a:prstGeom prst="ellipse">
              <a:avLst/>
            </a:prstGeom>
            <a:solidFill>
              <a:srgbClr val="F78A08"/>
            </a:solidFill>
            <a:ln>
              <a:solidFill>
                <a:srgbClr val="F78A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9" name="Elipse 8"/>
            <p:cNvSpPr/>
            <p:nvPr/>
          </p:nvSpPr>
          <p:spPr>
            <a:xfrm>
              <a:off x="4399200" y="2407893"/>
              <a:ext cx="345600" cy="345600"/>
            </a:xfrm>
            <a:prstGeom prst="ellipse">
              <a:avLst/>
            </a:prstGeom>
            <a:solidFill>
              <a:srgbClr val="F2F2F2"/>
            </a:solidFill>
            <a:ln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0" name="CuadroTexto 20"/>
            <p:cNvSpPr txBox="1"/>
            <p:nvPr/>
          </p:nvSpPr>
          <p:spPr>
            <a:xfrm>
              <a:off x="4394920" y="2326979"/>
              <a:ext cx="225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s-ES" sz="2400" b="1" dirty="0" smtClean="0">
                  <a:solidFill>
                    <a:srgbClr val="C8953A"/>
                  </a:solidFill>
                  <a:latin typeface="Franklin Gothic Heavy" panose="020B0903020102020204" pitchFamily="34" charset="0"/>
                </a:rPr>
                <a:t>4</a:t>
              </a:r>
              <a:endParaRPr lang="es-ES" sz="2400" b="1" dirty="0">
                <a:solidFill>
                  <a:srgbClr val="C8953A"/>
                </a:solidFill>
                <a:latin typeface="Franklin Gothic Heavy" panose="020B0903020102020204" pitchFamily="34" charset="0"/>
              </a:endParaRPr>
            </a:p>
          </p:txBody>
        </p:sp>
      </p:grpSp>
      <p:sp>
        <p:nvSpPr>
          <p:cNvPr id="13" name="Elipse 12"/>
          <p:cNvSpPr/>
          <p:nvPr/>
        </p:nvSpPr>
        <p:spPr>
          <a:xfrm>
            <a:off x="712692" y="3197279"/>
            <a:ext cx="3291075" cy="1835105"/>
          </a:xfrm>
          <a:prstGeom prst="ellipse">
            <a:avLst/>
          </a:prstGeom>
          <a:solidFill>
            <a:srgbClr val="914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dirty="0">
                <a:solidFill>
                  <a:schemeClr val="tx1"/>
                </a:solidFill>
                <a:latin typeface="Franklin Gothic" panose="020B0604020202020204" charset="0"/>
              </a:rPr>
              <a:t>Consulta qué otras herramientas tienes disponibles en la plataforma de aprendizaje de tu universidad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4578220" y="3605920"/>
            <a:ext cx="4366023" cy="1068053"/>
            <a:chOff x="4549024" y="271782"/>
            <a:chExt cx="4366023" cy="1068053"/>
          </a:xfrm>
        </p:grpSpPr>
        <p:sp>
          <p:nvSpPr>
            <p:cNvPr id="12" name="Rectángulo 11"/>
            <p:cNvSpPr/>
            <p:nvPr/>
          </p:nvSpPr>
          <p:spPr>
            <a:xfrm rot="20643140">
              <a:off x="6652069" y="1001281"/>
              <a:ext cx="132600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600" b="1" dirty="0" smtClean="0">
                  <a:solidFill>
                    <a:srgbClr val="F2C172"/>
                  </a:solidFill>
                </a:rPr>
                <a:t>Aula Global</a:t>
              </a:r>
              <a:endParaRPr lang="es-ES" sz="1600" dirty="0"/>
            </a:p>
          </p:txBody>
        </p:sp>
        <p:sp>
          <p:nvSpPr>
            <p:cNvPr id="14" name="Rectángulo 13"/>
            <p:cNvSpPr/>
            <p:nvPr/>
          </p:nvSpPr>
          <p:spPr>
            <a:xfrm rot="304749">
              <a:off x="6178051" y="515717"/>
              <a:ext cx="273699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b="1" dirty="0" smtClean="0">
                  <a:solidFill>
                    <a:srgbClr val="914E5B"/>
                  </a:solidFill>
                </a:rPr>
                <a:t>Enseñanza</a:t>
              </a:r>
              <a:r>
                <a:rPr lang="es-ES" sz="2000" b="1" dirty="0" smtClean="0">
                  <a:solidFill>
                    <a:srgbClr val="914E5B"/>
                  </a:solidFill>
                </a:rPr>
                <a:t> </a:t>
              </a:r>
              <a:r>
                <a:rPr lang="es-ES" sz="1600" b="1" dirty="0" smtClean="0">
                  <a:solidFill>
                    <a:srgbClr val="914E5B"/>
                  </a:solidFill>
                </a:rPr>
                <a:t>Virtual</a:t>
              </a:r>
              <a:endParaRPr lang="es-ES" sz="1600" dirty="0"/>
            </a:p>
          </p:txBody>
        </p:sp>
        <p:sp>
          <p:nvSpPr>
            <p:cNvPr id="15" name="Rectángulo 14"/>
            <p:cNvSpPr/>
            <p:nvPr/>
          </p:nvSpPr>
          <p:spPr>
            <a:xfrm rot="573776">
              <a:off x="5641056" y="832286"/>
              <a:ext cx="179105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b="1" dirty="0" smtClean="0">
                  <a:solidFill>
                    <a:srgbClr val="F78A08"/>
                  </a:solidFill>
                </a:rPr>
                <a:t>Aula Virtual</a:t>
              </a:r>
              <a:endParaRPr lang="es-ES" sz="1600" dirty="0"/>
            </a:p>
          </p:txBody>
        </p:sp>
        <p:sp>
          <p:nvSpPr>
            <p:cNvPr id="16" name="Rectángulo 15"/>
            <p:cNvSpPr/>
            <p:nvPr/>
          </p:nvSpPr>
          <p:spPr>
            <a:xfrm rot="20812542">
              <a:off x="5086286" y="271782"/>
              <a:ext cx="168988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600" b="1" dirty="0" smtClean="0">
                  <a:solidFill>
                    <a:srgbClr val="C8953A"/>
                  </a:solidFill>
                </a:rPr>
                <a:t>Campus Virtual</a:t>
              </a:r>
              <a:endParaRPr lang="es-ES" sz="1600" dirty="0"/>
            </a:p>
          </p:txBody>
        </p:sp>
        <p:sp>
          <p:nvSpPr>
            <p:cNvPr id="17" name="Rectángulo 16"/>
            <p:cNvSpPr/>
            <p:nvPr/>
          </p:nvSpPr>
          <p:spPr>
            <a:xfrm rot="1280868">
              <a:off x="4549024" y="652500"/>
              <a:ext cx="112082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600" b="1" dirty="0" err="1" smtClean="0">
                  <a:solidFill>
                    <a:srgbClr val="AF2741"/>
                  </a:solidFill>
                </a:rPr>
                <a:t>MiAulario</a:t>
              </a:r>
              <a:endParaRPr lang="es-E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4454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09"/>
          <p:cNvSpPr/>
          <p:nvPr/>
        </p:nvSpPr>
        <p:spPr>
          <a:xfrm>
            <a:off x="2052735" y="2861202"/>
            <a:ext cx="5697894" cy="837306"/>
          </a:xfrm>
          <a:prstGeom prst="rect">
            <a:avLst/>
          </a:prstGeom>
          <a:solidFill>
            <a:srgbClr val="EEEEEE"/>
          </a:solidFill>
          <a:ln w="38100" cap="flat" cmpd="sng">
            <a:solidFill>
              <a:srgbClr val="914E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914E5B"/>
              </a:solidFill>
            </a:endParaRPr>
          </a:p>
        </p:txBody>
      </p:sp>
      <p:sp>
        <p:nvSpPr>
          <p:cNvPr id="3" name="Shape 89"/>
          <p:cNvSpPr txBox="1"/>
          <p:nvPr/>
        </p:nvSpPr>
        <p:spPr>
          <a:xfrm>
            <a:off x="0" y="3810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endParaRPr sz="29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29951" y="1599034"/>
            <a:ext cx="682067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dirty="0" smtClean="0">
                <a:latin typeface="Cambria" panose="02040503050406030204" pitchFamily="18" charset="0"/>
              </a:rPr>
              <a:t>Además de servir </a:t>
            </a:r>
            <a:r>
              <a:rPr lang="es-ES" dirty="0">
                <a:latin typeface="Cambria" panose="02040503050406030204" pitchFamily="18" charset="0"/>
              </a:rPr>
              <a:t>de apoyo a la docencia del profesor y al aprendizaje del estudiante</a:t>
            </a:r>
            <a:r>
              <a:rPr lang="es-ES" dirty="0" smtClean="0">
                <a:latin typeface="Cambria" panose="02040503050406030204" pitchFamily="18" charset="0"/>
              </a:rPr>
              <a:t>, </a:t>
            </a:r>
            <a:r>
              <a:rPr lang="es-ES" sz="1600" b="1" dirty="0" smtClean="0">
                <a:latin typeface="Cambria" panose="02040503050406030204" pitchFamily="18" charset="0"/>
              </a:rPr>
              <a:t>las plataformas de aprendizaje pueden ser utilizadas también como una </a:t>
            </a:r>
            <a:r>
              <a:rPr lang="es-ES" sz="1600" b="1" dirty="0">
                <a:latin typeface="Cambria" panose="02040503050406030204" pitchFamily="18" charset="0"/>
              </a:rPr>
              <a:t>solución para el trabajo en colaboración de grupos de </a:t>
            </a:r>
            <a:r>
              <a:rPr lang="es-ES" sz="1600" b="1" dirty="0" smtClean="0">
                <a:latin typeface="Cambria" panose="02040503050406030204" pitchFamily="18" charset="0"/>
              </a:rPr>
              <a:t>trabajo que puedas crear</a:t>
            </a:r>
            <a:r>
              <a:rPr lang="es-ES" dirty="0" smtClean="0">
                <a:latin typeface="Cambria" panose="02040503050406030204" pitchFamily="18" charset="0"/>
              </a:rPr>
              <a:t>.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102494" y="2882655"/>
            <a:ext cx="55299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dirty="0" smtClean="0">
                <a:solidFill>
                  <a:schemeClr val="tx1"/>
                </a:solidFill>
                <a:latin typeface="Franklin Gothic" panose="020B0604020202020204" charset="0"/>
              </a:rPr>
              <a:t>Consulta en tu Biblioteca, o en el servicio de </a:t>
            </a:r>
            <a:r>
              <a:rPr lang="es-ES" dirty="0">
                <a:solidFill>
                  <a:schemeClr val="tx1"/>
                </a:solidFill>
                <a:latin typeface="Franklin Gothic" panose="020B0604020202020204" charset="0"/>
              </a:rPr>
              <a:t>t</a:t>
            </a:r>
            <a:r>
              <a:rPr lang="es-ES" dirty="0" smtClean="0">
                <a:solidFill>
                  <a:schemeClr val="tx1"/>
                </a:solidFill>
                <a:latin typeface="Franklin Gothic" panose="020B0604020202020204" charset="0"/>
              </a:rPr>
              <a:t>u Universidad que gestione la plataforma de aprendizaje, si como alumno tienes permisos para crear sitios de trabajo colaborativo.</a:t>
            </a:r>
          </a:p>
        </p:txBody>
      </p:sp>
      <p:sp>
        <p:nvSpPr>
          <p:cNvPr id="5" name="Shape 150"/>
          <p:cNvSpPr/>
          <p:nvPr/>
        </p:nvSpPr>
        <p:spPr>
          <a:xfrm>
            <a:off x="-8900" y="4481848"/>
            <a:ext cx="9152900" cy="661363"/>
          </a:xfrm>
          <a:prstGeom prst="rect">
            <a:avLst/>
          </a:prstGeom>
          <a:solidFill>
            <a:srgbClr val="AC38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s-ES" dirty="0" smtClean="0">
                <a:solidFill>
                  <a:schemeClr val="bg1"/>
                </a:solidFill>
                <a:latin typeface="Franklin Gothic" panose="020B0604020202020204" charset="0"/>
              </a:rPr>
              <a:t>Como alumno de la UPNA puedes crear tus sitios personales en </a:t>
            </a:r>
            <a:r>
              <a:rPr lang="es-ES" dirty="0" err="1" smtClean="0">
                <a:solidFill>
                  <a:schemeClr val="bg1"/>
                </a:solidFill>
                <a:latin typeface="Franklin Gothic" panose="020B0604020202020204" charset="0"/>
              </a:rPr>
              <a:t>MiAulario</a:t>
            </a:r>
            <a:r>
              <a:rPr lang="es-ES" dirty="0" smtClean="0">
                <a:solidFill>
                  <a:schemeClr val="bg1"/>
                </a:solidFill>
                <a:latin typeface="Franklin Gothic" panose="020B0604020202020204" charset="0"/>
              </a:rPr>
              <a:t> </a:t>
            </a:r>
            <a:r>
              <a:rPr lang="es-ES" dirty="0" smtClean="0">
                <a:solidFill>
                  <a:srgbClr val="FFFF00"/>
                </a:solidFill>
                <a:latin typeface="Franklin Gothic" panose="020B0604020202020204" charset="0"/>
              </a:rPr>
              <a:t>(a personalizar por cada institución) </a:t>
            </a:r>
            <a:endParaRPr dirty="0">
              <a:solidFill>
                <a:srgbClr val="FFFF00"/>
              </a:solidFill>
              <a:latin typeface="Franklin Gothic" panose="020B0604020202020204" charset="0"/>
            </a:endParaRPr>
          </a:p>
        </p:txBody>
      </p:sp>
      <p:sp>
        <p:nvSpPr>
          <p:cNvPr id="6" name="Shape 89"/>
          <p:cNvSpPr txBox="1"/>
          <p:nvPr/>
        </p:nvSpPr>
        <p:spPr>
          <a:xfrm>
            <a:off x="0" y="-14306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es-ES" sz="24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POSIBILIDADES DE LAS PLATAFORMAS DE APRENDIZAJE</a:t>
            </a:r>
            <a:endParaRPr sz="24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728" y="205786"/>
            <a:ext cx="2257619" cy="112881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592" y="2827916"/>
            <a:ext cx="863507" cy="42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5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9"/>
          <p:cNvSpPr txBox="1"/>
          <p:nvPr/>
        </p:nvSpPr>
        <p:spPr>
          <a:xfrm>
            <a:off x="0" y="31750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es-ES" sz="2900" b="1" dirty="0" err="1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MiAulario</a:t>
            </a:r>
            <a:endParaRPr sz="29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85800" y="1182346"/>
            <a:ext cx="787400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pc="25" dirty="0" err="1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MiAulario</a:t>
            </a: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es l</a:t>
            </a:r>
            <a:r>
              <a:rPr lang="es-ES" spc="25" dirty="0" smtClean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plataforma de enseñanza, aprendizaje y colaboración </a:t>
            </a:r>
            <a:r>
              <a:rPr lang="es-ES" spc="25" dirty="0" smtClean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virtual de la UPNA. Incluye </a:t>
            </a: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numerosas herramientas que potencian de forma online el trabajo cooperativo y la comunicación entre sus usuarios. </a:t>
            </a:r>
            <a:r>
              <a:rPr lang="es-ES" spc="25" dirty="0" err="1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MiAulario</a:t>
            </a: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está abierto a toda la </a:t>
            </a:r>
            <a:r>
              <a:rPr lang="es-ES" spc="25" dirty="0" smtClean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comunidad universitaria.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dirty="0" smtClean="0">
                <a:latin typeface="Cambria" panose="02040503050406030204" pitchFamily="18" charset="0"/>
              </a:rPr>
              <a:t>Sirve de </a:t>
            </a:r>
            <a:r>
              <a:rPr lang="es-ES" dirty="0">
                <a:latin typeface="Cambria" panose="02040503050406030204" pitchFamily="18" charset="0"/>
              </a:rPr>
              <a:t>apoyo a la docencia del profesor y al aprendizaje del estudiante, </a:t>
            </a:r>
            <a:r>
              <a:rPr lang="es-ES" dirty="0" smtClean="0">
                <a:latin typeface="Cambria" panose="02040503050406030204" pitchFamily="18" charset="0"/>
              </a:rPr>
              <a:t>pero </a:t>
            </a:r>
            <a:r>
              <a:rPr lang="es-ES" dirty="0">
                <a:latin typeface="Cambria" panose="02040503050406030204" pitchFamily="18" charset="0"/>
              </a:rPr>
              <a:t>además proporciona una solución para el trabajo en colaboración de grupos </a:t>
            </a:r>
            <a:r>
              <a:rPr lang="es-ES" dirty="0" smtClean="0">
                <a:latin typeface="Cambria" panose="02040503050406030204" pitchFamily="18" charset="0"/>
              </a:rPr>
              <a:t>de trabajo.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dirty="0" err="1">
                <a:latin typeface="Cambria" panose="02040503050406030204" pitchFamily="18" charset="0"/>
              </a:rPr>
              <a:t>MiAulario</a:t>
            </a:r>
            <a:r>
              <a:rPr lang="es-ES" dirty="0">
                <a:latin typeface="Cambria" panose="02040503050406030204" pitchFamily="18" charset="0"/>
              </a:rPr>
              <a:t>, proporciona a cada usuario un espacio personal llamado </a:t>
            </a:r>
            <a:r>
              <a:rPr lang="es-ES" dirty="0" err="1">
                <a:latin typeface="Cambria" panose="02040503050406030204" pitchFamily="18" charset="0"/>
              </a:rPr>
              <a:t>MiSitio</a:t>
            </a:r>
            <a:r>
              <a:rPr lang="es-ES" dirty="0">
                <a:latin typeface="Cambria" panose="02040503050406030204" pitchFamily="18" charset="0"/>
              </a:rPr>
              <a:t> que integra herramientas de uso individual y acceso exclusivo, y brinda la posibilidad de crear sitios web personalizados con control de acceso para el trabajo en grupo y la publicación de contenidos</a:t>
            </a:r>
            <a:r>
              <a:rPr lang="es-ES" dirty="0" smtClean="0">
                <a:latin typeface="Cambria" panose="02040503050406030204" pitchFamily="18" charset="0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dirty="0" smtClean="0">
                <a:latin typeface="Cambria" panose="02040503050406030204" pitchFamily="18" charset="0"/>
              </a:rPr>
              <a:t>Además de los sitios de las asignaturas en las que estés inscrito, puedes crear </a:t>
            </a:r>
            <a:r>
              <a:rPr lang="es-ES" dirty="0">
                <a:latin typeface="Cambria" panose="02040503050406030204" pitchFamily="18" charset="0"/>
              </a:rPr>
              <a:t>y administrar </a:t>
            </a:r>
            <a:r>
              <a:rPr lang="es-ES" dirty="0" smtClean="0">
                <a:latin typeface="Cambria" panose="02040503050406030204" pitchFamily="18" charset="0"/>
              </a:rPr>
              <a:t>otros nuevos </a:t>
            </a:r>
            <a:r>
              <a:rPr lang="es-ES" dirty="0">
                <a:latin typeface="Cambria" panose="02040503050406030204" pitchFamily="18" charset="0"/>
              </a:rPr>
              <a:t>sitios (</a:t>
            </a:r>
            <a:r>
              <a:rPr lang="es-ES" dirty="0" smtClean="0">
                <a:latin typeface="Cambria" panose="02040503050406030204" pitchFamily="18" charset="0"/>
              </a:rPr>
              <a:t>proyectos) </a:t>
            </a:r>
            <a:endParaRPr lang="es-ES" dirty="0">
              <a:latin typeface="Cambria" panose="02040503050406030204" pitchFamily="18" charset="0"/>
            </a:endParaRPr>
          </a:p>
          <a:p>
            <a:r>
              <a:rPr lang="es-ES" dirty="0">
                <a:latin typeface="Cambria" panose="02040503050406030204" pitchFamily="18" charset="0"/>
              </a:rPr>
              <a:t>Los </a:t>
            </a:r>
            <a:r>
              <a:rPr lang="es-ES" b="1" dirty="0">
                <a:latin typeface="Cambria" panose="02040503050406030204" pitchFamily="18" charset="0"/>
              </a:rPr>
              <a:t>Proyectos</a:t>
            </a:r>
            <a:r>
              <a:rPr lang="es-ES" dirty="0">
                <a:latin typeface="Cambria" panose="02040503050406030204" pitchFamily="18" charset="0"/>
              </a:rPr>
              <a:t> son entornos on-line sobre cualquier temática, pensados para el trabajo de colaboración, comunicación y publicación de contenidos, que pueden ser creados y gestionados por cualquier usuario o grupo de usuarios</a:t>
            </a:r>
            <a:r>
              <a:rPr lang="es-ES" dirty="0" smtClean="0">
                <a:latin typeface="Cambria" panose="02040503050406030204" pitchFamily="18" charset="0"/>
              </a:rPr>
              <a:t>.</a:t>
            </a:r>
            <a:endParaRPr lang="es-ES" dirty="0"/>
          </a:p>
          <a:p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858796" y="9723"/>
            <a:ext cx="29306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s-ES" b="1" dirty="0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lang="es-ES" dirty="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117" y="252723"/>
            <a:ext cx="1816765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2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09"/>
          <p:cNvSpPr/>
          <p:nvPr/>
        </p:nvSpPr>
        <p:spPr>
          <a:xfrm>
            <a:off x="707023" y="1312519"/>
            <a:ext cx="7890877" cy="62067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2C17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14E5B"/>
              </a:solidFill>
            </a:endParaRPr>
          </a:p>
        </p:txBody>
      </p:sp>
      <p:sp>
        <p:nvSpPr>
          <p:cNvPr id="3" name="Shape 89"/>
          <p:cNvSpPr txBox="1"/>
          <p:nvPr/>
        </p:nvSpPr>
        <p:spPr>
          <a:xfrm>
            <a:off x="0" y="31750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es-ES" sz="2900" b="1" dirty="0" err="1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MiAulario</a:t>
            </a:r>
            <a:endParaRPr sz="29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850900" y="1390988"/>
            <a:ext cx="787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pc="25" dirty="0" smtClean="0">
                <a:solidFill>
                  <a:srgbClr val="262626"/>
                </a:solidFill>
                <a:latin typeface="Franklin Gothic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¿Para qué nos puede servir a un grupo de compañeros, que estamos de Erasmus repartidos por Europa, crear un sitio (</a:t>
            </a:r>
            <a:r>
              <a:rPr lang="es-ES" b="1" spc="25" dirty="0" smtClean="0">
                <a:solidFill>
                  <a:srgbClr val="262626"/>
                </a:solidFill>
                <a:latin typeface="Franklin Gothic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proyecto</a:t>
            </a:r>
            <a:r>
              <a:rPr lang="es-ES" spc="25" dirty="0" smtClean="0">
                <a:solidFill>
                  <a:srgbClr val="262626"/>
                </a:solidFill>
                <a:latin typeface="Franklin Gothic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) en </a:t>
            </a:r>
            <a:r>
              <a:rPr lang="es-ES" spc="25" dirty="0" err="1" smtClean="0">
                <a:solidFill>
                  <a:srgbClr val="262626"/>
                </a:solidFill>
                <a:latin typeface="Franklin Gothic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MiAulario</a:t>
            </a:r>
            <a:r>
              <a:rPr lang="es-ES" spc="25" dirty="0" smtClean="0">
                <a:solidFill>
                  <a:srgbClr val="262626"/>
                </a:solidFill>
                <a:latin typeface="Franklin Gothic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  <a:endParaRPr lang="es-ES" dirty="0">
              <a:latin typeface="Franklin Gothic" panose="020B060402020202020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50900" y="2138136"/>
            <a:ext cx="7856374" cy="2605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200"/>
              </a:spcBef>
              <a:spcAft>
                <a:spcPts val="200"/>
              </a:spcAft>
              <a:buSzPts val="1000"/>
              <a:tabLst>
                <a:tab pos="457200" algn="l"/>
              </a:tabLst>
            </a:pP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Almacenar ficheros (espacio limitado a 4 Gb) para uso propio o compartido.</a:t>
            </a:r>
            <a:endParaRPr lang="es-ES" dirty="0">
              <a:solidFill>
                <a:srgbClr val="262626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200"/>
              </a:spcBef>
              <a:spcAft>
                <a:spcPts val="200"/>
              </a:spcAft>
              <a:buSzPts val="1000"/>
              <a:tabLst>
                <a:tab pos="457200" algn="l"/>
              </a:tabLst>
            </a:pPr>
            <a:r>
              <a:rPr lang="es-ES" spc="25" dirty="0" smtClean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Comunicarnos entre </a:t>
            </a: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los integrantes del grupo, enviando correos electrónicos generales o mensajes privados individuales.</a:t>
            </a:r>
            <a:endParaRPr lang="es-ES" dirty="0">
              <a:solidFill>
                <a:srgbClr val="262626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200"/>
              </a:spcBef>
              <a:spcAft>
                <a:spcPts val="200"/>
              </a:spcAft>
              <a:buSzPts val="1000"/>
              <a:tabLst>
                <a:tab pos="457200" algn="l"/>
              </a:tabLst>
            </a:pP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Crear y editar documentación en colaboración mediante una Wiki, desde donde se podrán enlazar los ficheros compartidos.</a:t>
            </a:r>
            <a:endParaRPr lang="es-ES" dirty="0">
              <a:solidFill>
                <a:srgbClr val="262626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200"/>
              </a:spcBef>
              <a:spcAft>
                <a:spcPts val="200"/>
              </a:spcAft>
              <a:buSzPts val="1000"/>
              <a:tabLst>
                <a:tab pos="457200" algn="l"/>
              </a:tabLst>
            </a:pP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Participar en foros de discusión donde </a:t>
            </a:r>
            <a:r>
              <a:rPr lang="es-ES" spc="25" dirty="0" smtClean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podremos </a:t>
            </a: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debatir sobre todo tipo de temas.</a:t>
            </a:r>
            <a:endParaRPr lang="es-ES" dirty="0">
              <a:solidFill>
                <a:srgbClr val="262626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200"/>
              </a:spcBef>
              <a:spcAft>
                <a:spcPts val="200"/>
              </a:spcAft>
              <a:buSzPts val="1000"/>
              <a:tabLst>
                <a:tab pos="457200" algn="l"/>
              </a:tabLst>
            </a:pP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Escribir impresiones en el blog general del Proyecto o bien en el </a:t>
            </a:r>
            <a:r>
              <a:rPr lang="es-ES" spc="25" dirty="0" smtClean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propio</a:t>
            </a: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ES" dirty="0">
              <a:solidFill>
                <a:srgbClr val="262626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200"/>
              </a:spcBef>
              <a:spcAft>
                <a:spcPts val="200"/>
              </a:spcAft>
              <a:buSzPts val="1000"/>
              <a:tabLst>
                <a:tab pos="457200" algn="l"/>
              </a:tabLst>
            </a:pP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Chatear con los compañeros que se encuentren disponibles online.</a:t>
            </a:r>
            <a:endParaRPr lang="es-ES" dirty="0">
              <a:solidFill>
                <a:srgbClr val="262626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200"/>
              </a:spcBef>
              <a:spcAft>
                <a:spcPts val="200"/>
              </a:spcAft>
              <a:buSzPts val="1000"/>
              <a:tabLst>
                <a:tab pos="457200" algn="l"/>
              </a:tabLst>
            </a:pPr>
            <a:r>
              <a:rPr lang="es-ES" spc="25" dirty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Resolver ejercicios, exámenes o </a:t>
            </a:r>
            <a:r>
              <a:rPr lang="es-ES" spc="25" dirty="0" smtClean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prácticas.</a:t>
            </a:r>
          </a:p>
          <a:p>
            <a:pPr lvl="0">
              <a:spcBef>
                <a:spcPts val="200"/>
              </a:spcBef>
              <a:spcAft>
                <a:spcPts val="200"/>
              </a:spcAft>
              <a:buSzPts val="1000"/>
              <a:tabLst>
                <a:tab pos="457200" algn="l"/>
              </a:tabLst>
            </a:pPr>
            <a:r>
              <a:rPr lang="es-ES" spc="25" dirty="0" smtClean="0">
                <a:solidFill>
                  <a:srgbClr val="262626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Participar en videoconferencias.</a:t>
            </a:r>
            <a:endParaRPr lang="es-ES" dirty="0">
              <a:solidFill>
                <a:srgbClr val="262626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Elipse 4"/>
          <p:cNvSpPr/>
          <p:nvPr/>
        </p:nvSpPr>
        <p:spPr>
          <a:xfrm>
            <a:off x="707023" y="2248934"/>
            <a:ext cx="90000" cy="90000"/>
          </a:xfrm>
          <a:prstGeom prst="ellipse">
            <a:avLst/>
          </a:prstGeom>
          <a:solidFill>
            <a:srgbClr val="914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Elipse 5"/>
          <p:cNvSpPr/>
          <p:nvPr/>
        </p:nvSpPr>
        <p:spPr>
          <a:xfrm>
            <a:off x="700924" y="2520399"/>
            <a:ext cx="90000" cy="90000"/>
          </a:xfrm>
          <a:prstGeom prst="ellipse">
            <a:avLst/>
          </a:prstGeom>
          <a:solidFill>
            <a:srgbClr val="914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Elipse 6"/>
          <p:cNvSpPr/>
          <p:nvPr/>
        </p:nvSpPr>
        <p:spPr>
          <a:xfrm>
            <a:off x="707023" y="3003168"/>
            <a:ext cx="90000" cy="90000"/>
          </a:xfrm>
          <a:prstGeom prst="ellipse">
            <a:avLst/>
          </a:prstGeom>
          <a:solidFill>
            <a:srgbClr val="914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Elipse 7"/>
          <p:cNvSpPr/>
          <p:nvPr/>
        </p:nvSpPr>
        <p:spPr>
          <a:xfrm>
            <a:off x="707023" y="3490777"/>
            <a:ext cx="90000" cy="90000"/>
          </a:xfrm>
          <a:prstGeom prst="ellipse">
            <a:avLst/>
          </a:prstGeom>
          <a:solidFill>
            <a:srgbClr val="914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Elipse 8"/>
          <p:cNvSpPr/>
          <p:nvPr/>
        </p:nvSpPr>
        <p:spPr>
          <a:xfrm>
            <a:off x="700924" y="3762658"/>
            <a:ext cx="90000" cy="90000"/>
          </a:xfrm>
          <a:prstGeom prst="ellipse">
            <a:avLst/>
          </a:prstGeom>
          <a:solidFill>
            <a:srgbClr val="914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Elipse 9"/>
          <p:cNvSpPr/>
          <p:nvPr/>
        </p:nvSpPr>
        <p:spPr>
          <a:xfrm>
            <a:off x="699607" y="4018345"/>
            <a:ext cx="90000" cy="90000"/>
          </a:xfrm>
          <a:prstGeom prst="ellipse">
            <a:avLst/>
          </a:prstGeom>
          <a:solidFill>
            <a:srgbClr val="914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lipse 10"/>
          <p:cNvSpPr/>
          <p:nvPr/>
        </p:nvSpPr>
        <p:spPr>
          <a:xfrm>
            <a:off x="699607" y="4273875"/>
            <a:ext cx="90000" cy="90000"/>
          </a:xfrm>
          <a:prstGeom prst="ellipse">
            <a:avLst/>
          </a:prstGeom>
          <a:solidFill>
            <a:srgbClr val="914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858796" y="9723"/>
            <a:ext cx="29306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s-ES" b="1" dirty="0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lang="es-ES" dirty="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699607" y="4544925"/>
            <a:ext cx="90000" cy="90000"/>
          </a:xfrm>
          <a:prstGeom prst="ellipse">
            <a:avLst/>
          </a:prstGeom>
          <a:solidFill>
            <a:srgbClr val="914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Shape 109"/>
          <p:cNvSpPr/>
          <p:nvPr/>
        </p:nvSpPr>
        <p:spPr>
          <a:xfrm>
            <a:off x="4369368" y="4551220"/>
            <a:ext cx="4582368" cy="47434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914E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>
                <a:solidFill>
                  <a:schemeClr val="tx1"/>
                </a:solidFill>
                <a:latin typeface="Franklin Gothic" panose="020B0604020202020204" charset="0"/>
              </a:rPr>
              <a:t>Y todo ello desde el sitio que hemos creado en </a:t>
            </a:r>
            <a:r>
              <a:rPr lang="es-ES" dirty="0" err="1" smtClean="0">
                <a:solidFill>
                  <a:schemeClr val="tx1"/>
                </a:solidFill>
                <a:latin typeface="Franklin Gothic" panose="020B0604020202020204" charset="0"/>
              </a:rPr>
              <a:t>MiAulario</a:t>
            </a:r>
            <a:endParaRPr dirty="0">
              <a:solidFill>
                <a:schemeClr val="tx1"/>
              </a:solidFill>
              <a:latin typeface="Franklin Gothic" panose="020B0604020202020204" charset="0"/>
            </a:endParaRPr>
          </a:p>
        </p:txBody>
      </p:sp>
      <p:pic>
        <p:nvPicPr>
          <p:cNvPr id="17" name="Shape 1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910386">
            <a:off x="8536527" y="3875837"/>
            <a:ext cx="376745" cy="816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n 18"/>
          <p:cNvPicPr/>
          <p:nvPr/>
        </p:nvPicPr>
        <p:blipFill rotWithShape="1">
          <a:blip r:embed="rId3"/>
          <a:srcRect l="34238" t="37303" r="39999" b="25077"/>
          <a:stretch/>
        </p:blipFill>
        <p:spPr bwMode="auto">
          <a:xfrm>
            <a:off x="6463318" y="105606"/>
            <a:ext cx="1616992" cy="1104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0819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210" name="Shape 210"/>
          <p:cNvSpPr/>
          <p:nvPr/>
        </p:nvSpPr>
        <p:spPr>
          <a:xfrm>
            <a:off x="1359150" y="1711025"/>
            <a:ext cx="6425700" cy="24783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211" name="Shape 211"/>
          <p:cNvSpPr txBox="1"/>
          <p:nvPr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3000" b="1"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2" name="Shape 212"/>
          <p:cNvSpPr txBox="1"/>
          <p:nvPr/>
        </p:nvSpPr>
        <p:spPr>
          <a:xfrm>
            <a:off x="1506150" y="1866300"/>
            <a:ext cx="6131700" cy="20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s-ES" sz="1800" dirty="0" smtClean="0">
                <a:latin typeface="Cambria"/>
                <a:ea typeface="Cambria"/>
                <a:cs typeface="Cambria"/>
                <a:sym typeface="Cambria"/>
                <a:hlinkClick r:id="rId3"/>
              </a:rPr>
              <a:t>Guías de las herramientas de </a:t>
            </a:r>
            <a:r>
              <a:rPr lang="es-ES" sz="1800" dirty="0" err="1" smtClean="0">
                <a:latin typeface="Cambria"/>
                <a:ea typeface="Cambria"/>
                <a:cs typeface="Cambria"/>
                <a:sym typeface="Cambria"/>
                <a:hlinkClick r:id="rId3"/>
              </a:rPr>
              <a:t>MiAulario</a:t>
            </a:r>
            <a:endParaRPr lang="es-ES" sz="1800" dirty="0" smtClean="0">
              <a:latin typeface="Cambria"/>
              <a:ea typeface="Cambria"/>
              <a:cs typeface="Cambria"/>
              <a:sym typeface="Cambria"/>
              <a:hlinkClick r:id="rId4"/>
            </a:endParaRPr>
          </a:p>
          <a:p>
            <a:pPr algn="ctr">
              <a:lnSpc>
                <a:spcPct val="150000"/>
              </a:lnSpc>
            </a:pPr>
            <a:r>
              <a:rPr lang="es-ES" sz="1800" dirty="0" smtClean="0">
                <a:latin typeface="Cambria"/>
                <a:ea typeface="Cambria"/>
                <a:cs typeface="Cambria"/>
                <a:sym typeface="Cambria"/>
                <a:hlinkClick r:id="rId4"/>
              </a:rPr>
              <a:t>Pequeños</a:t>
            </a:r>
            <a:r>
              <a:rPr lang="es" sz="1800" dirty="0" smtClean="0">
                <a:latin typeface="Cambria"/>
                <a:ea typeface="Cambria"/>
                <a:cs typeface="Cambria"/>
                <a:sym typeface="Cambria"/>
                <a:hlinkClick r:id="rId4"/>
              </a:rPr>
              <a:t> vídeos tutoriales sobre operaciones sencillas</a:t>
            </a: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 dirty="0">
                <a:latin typeface="Cambria"/>
                <a:ea typeface="Cambria"/>
                <a:cs typeface="Cambria"/>
                <a:sym typeface="Cambria"/>
              </a:rPr>
            </a:b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algn="ctr">
              <a:buClr>
                <a:schemeClr val="dk1"/>
              </a:buClr>
              <a:buSzPts val="1100"/>
            </a:pPr>
            <a:r>
              <a:rPr lang="es" sz="1800" b="1" dirty="0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800" b="1" dirty="0">
              <a:solidFill>
                <a:srgbClr val="FFFF00"/>
              </a:solidFill>
            </a:endParaRPr>
          </a:p>
          <a:p>
            <a:pPr algn="ctr"/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algn="ctr"/>
            <a:endParaRPr sz="1800" dirty="0">
              <a:latin typeface="Cambria"/>
              <a:ea typeface="Cambria"/>
              <a:cs typeface="Cambria"/>
              <a:sym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5172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41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Resolución de problemas: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5.3. 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Usar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la tecnología digital de forma creativa: </a:t>
            </a:r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Herramientas de las plataformas de aprendizaje</a:t>
            </a: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64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56"/>
          <p:cNvSpPr/>
          <p:nvPr/>
        </p:nvSpPr>
        <p:spPr>
          <a:xfrm>
            <a:off x="175275" y="1069475"/>
            <a:ext cx="2748000" cy="848035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Shape 58"/>
          <p:cNvSpPr txBox="1"/>
          <p:nvPr/>
        </p:nvSpPr>
        <p:spPr>
          <a:xfrm>
            <a:off x="152625" y="1069475"/>
            <a:ext cx="2793300" cy="17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Usar la tecnología digital de forma creativa</a:t>
            </a: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" name="Shape 57"/>
          <p:cNvSpPr txBox="1"/>
          <p:nvPr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 dirty="0" smtClean="0">
                <a:solidFill>
                  <a:srgbClr val="AF274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HERRAMIENTAS DE LAS PLATAFORMAS DE APRENDIZAJE</a:t>
            </a:r>
            <a:endParaRPr sz="3000" b="1" dirty="0">
              <a:solidFill>
                <a:srgbClr val="AF274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3158039" y="2254600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Saber qu</a:t>
            </a:r>
            <a:r>
              <a:rPr lang="es-ES" sz="1800" dirty="0" smtClean="0">
                <a:latin typeface="Franklin Gothic Medium" panose="020B0603020102020204" pitchFamily="34" charset="0"/>
                <a:ea typeface="Franklin Gothic"/>
                <a:cs typeface="Franklin Gothic"/>
                <a:sym typeface="Franklin Gothic"/>
              </a:rPr>
              <a:t>é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 son las plataformas de aprendizaje.</a:t>
            </a:r>
          </a:p>
          <a:p>
            <a:pPr lvl="0"/>
            <a:endParaRPr lang="es-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endParaRPr lang="es-ES" sz="1800" dirty="0" smtClean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Conocer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 las herramientas que la plataforma de aprendizaje de tu Universidad pone a tu disposición. </a:t>
            </a:r>
          </a:p>
          <a:p>
            <a:pPr lvl="0"/>
            <a:endParaRPr lang="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Saber utilizar esas herramientas de forma creativa para resolver problemas.</a:t>
            </a: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82973" y="1439623"/>
            <a:ext cx="4893972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 smtClean="0">
                <a:latin typeface="Franklin Gothic" panose="020B0604020202020204" charset="0"/>
              </a:rPr>
              <a:t>Qu</a:t>
            </a:r>
            <a:r>
              <a:rPr lang="es-ES" sz="1800" dirty="0" smtClean="0">
                <a:latin typeface="Franklin Gothic Medium" panose="020B0603020102020204" pitchFamily="34" charset="0"/>
              </a:rPr>
              <a:t>é</a:t>
            </a:r>
            <a:r>
              <a:rPr lang="es-ES" sz="1800" dirty="0" smtClean="0">
                <a:latin typeface="Franklin Gothic" panose="020B0604020202020204" charset="0"/>
              </a:rPr>
              <a:t> son las plataformas de aprendizaje</a:t>
            </a:r>
          </a:p>
          <a:p>
            <a:endParaRPr lang="es-ES" sz="1000" dirty="0" smtClean="0">
              <a:latin typeface="Franklin Gothic" panose="020B0604020202020204" charset="0"/>
            </a:endParaRPr>
          </a:p>
          <a:p>
            <a:r>
              <a:rPr lang="es-ES" sz="1800" dirty="0" smtClean="0">
                <a:latin typeface="Franklin Gothic" panose="020B0604020202020204" charset="0"/>
              </a:rPr>
              <a:t>Herramientas creativas de las plataformas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	</a:t>
            </a:r>
            <a:r>
              <a:rPr lang="es-ES" dirty="0" smtClean="0">
                <a:latin typeface="Franklin Gothic" panose="020B0604020202020204" charset="0"/>
              </a:rPr>
              <a:t>Chat		Wikis	</a:t>
            </a:r>
          </a:p>
          <a:p>
            <a:r>
              <a:rPr lang="es-ES" dirty="0">
                <a:latin typeface="Franklin Gothic" panose="020B0604020202020204" charset="0"/>
              </a:rPr>
              <a:t>	</a:t>
            </a:r>
            <a:r>
              <a:rPr lang="es-ES" dirty="0" smtClean="0">
                <a:latin typeface="Franklin Gothic" panose="020B0604020202020204" charset="0"/>
              </a:rPr>
              <a:t>Videoconferencias	Encuestas</a:t>
            </a:r>
          </a:p>
          <a:p>
            <a:r>
              <a:rPr lang="es-ES" dirty="0">
                <a:latin typeface="Franklin Gothic" panose="020B0604020202020204" charset="0"/>
              </a:rPr>
              <a:t>	</a:t>
            </a:r>
            <a:r>
              <a:rPr lang="es-ES" dirty="0" smtClean="0">
                <a:latin typeface="Franklin Gothic" panose="020B0604020202020204" charset="0"/>
              </a:rPr>
              <a:t>Blogs		Mapas mentales</a:t>
            </a:r>
          </a:p>
          <a:p>
            <a:r>
              <a:rPr lang="es-ES" dirty="0">
                <a:latin typeface="Franklin Gothic" panose="020B0604020202020204" charset="0"/>
              </a:rPr>
              <a:t>	</a:t>
            </a:r>
            <a:r>
              <a:rPr lang="es-ES" dirty="0" smtClean="0">
                <a:latin typeface="Franklin Gothic" panose="020B0604020202020204" charset="0"/>
              </a:rPr>
              <a:t>Foros		</a:t>
            </a:r>
            <a:endParaRPr lang="es-ES" sz="1000" dirty="0" smtClean="0">
              <a:latin typeface="Franklin Gothic" panose="020B0604020202020204" charset="0"/>
            </a:endParaRPr>
          </a:p>
          <a:p>
            <a:endParaRPr lang="es-ES" sz="1000" dirty="0" smtClean="0">
              <a:latin typeface="Franklin Gothic" panose="020B0604020202020204" charset="0"/>
            </a:endParaRPr>
          </a:p>
          <a:p>
            <a:r>
              <a:rPr lang="es-ES" sz="1800" dirty="0" smtClean="0">
                <a:latin typeface="Franklin Gothic" panose="020B0604020202020204" charset="0"/>
              </a:rPr>
              <a:t>Posibilidades de las plataformas de aprendizaje</a:t>
            </a:r>
          </a:p>
          <a:p>
            <a:endParaRPr lang="es-ES" sz="1000" dirty="0">
              <a:latin typeface="Franklin Gothic" panose="020B0604020202020204" charset="0"/>
            </a:endParaRPr>
          </a:p>
          <a:p>
            <a:r>
              <a:rPr lang="es-ES" sz="1800" dirty="0" err="1" smtClean="0">
                <a:latin typeface="Franklin Gothic" panose="020B0604020202020204" charset="0"/>
              </a:rPr>
              <a:t>MiAulario</a:t>
            </a:r>
            <a:r>
              <a:rPr lang="es-ES" sz="1800" dirty="0" smtClean="0">
                <a:latin typeface="Franklin Gothic" panose="020B0604020202020204" charset="0"/>
              </a:rPr>
              <a:t> </a:t>
            </a:r>
            <a:r>
              <a:rPr lang="es-ES" sz="1800" dirty="0">
                <a:solidFill>
                  <a:srgbClr val="FFFF00"/>
                </a:solidFill>
                <a:latin typeface="Cambria" panose="02040503050406030204" pitchFamily="18" charset="0"/>
              </a:rPr>
              <a:t>(a personalizar por cada institución</a:t>
            </a:r>
            <a:r>
              <a:rPr lang="es-ES" sz="18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)</a:t>
            </a:r>
          </a:p>
          <a:p>
            <a:endParaRPr lang="es-ES" sz="1000" dirty="0" smtClean="0">
              <a:latin typeface="Franklin Gothic" panose="020B0604020202020204" charset="0"/>
            </a:endParaRPr>
          </a:p>
          <a:p>
            <a:r>
              <a:rPr lang="es-ES" sz="1800" dirty="0" smtClean="0">
                <a:latin typeface="Franklin Gothic" panose="020B0604020202020204" charset="0"/>
              </a:rPr>
              <a:t>Para saber más</a:t>
            </a:r>
            <a:endParaRPr lang="es-ES" sz="1800" dirty="0">
              <a:latin typeface="Franklin Gothic" panose="020B0604020202020204" charset="0"/>
            </a:endParaRPr>
          </a:p>
        </p:txBody>
      </p:sp>
      <p:sp>
        <p:nvSpPr>
          <p:cNvPr id="3" name="Shape 78"/>
          <p:cNvSpPr/>
          <p:nvPr/>
        </p:nvSpPr>
        <p:spPr>
          <a:xfrm>
            <a:off x="1935725" y="1991256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Shape 78"/>
          <p:cNvSpPr/>
          <p:nvPr/>
        </p:nvSpPr>
        <p:spPr>
          <a:xfrm>
            <a:off x="1935725" y="3337096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Shape 78"/>
          <p:cNvSpPr/>
          <p:nvPr/>
        </p:nvSpPr>
        <p:spPr>
          <a:xfrm>
            <a:off x="1935725" y="3768036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hape 78"/>
          <p:cNvSpPr/>
          <p:nvPr/>
        </p:nvSpPr>
        <p:spPr>
          <a:xfrm>
            <a:off x="3031508" y="2291761"/>
            <a:ext cx="100800" cy="100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Shape 78"/>
          <p:cNvSpPr/>
          <p:nvPr/>
        </p:nvSpPr>
        <p:spPr>
          <a:xfrm>
            <a:off x="3031508" y="2527868"/>
            <a:ext cx="100800" cy="100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78"/>
          <p:cNvSpPr/>
          <p:nvPr/>
        </p:nvSpPr>
        <p:spPr>
          <a:xfrm>
            <a:off x="3031508" y="2738223"/>
            <a:ext cx="100800" cy="100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Shape 78"/>
          <p:cNvSpPr/>
          <p:nvPr/>
        </p:nvSpPr>
        <p:spPr>
          <a:xfrm>
            <a:off x="3031508" y="2942136"/>
            <a:ext cx="100800" cy="100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Shape 78"/>
          <p:cNvSpPr/>
          <p:nvPr/>
        </p:nvSpPr>
        <p:spPr>
          <a:xfrm>
            <a:off x="4864590" y="2296055"/>
            <a:ext cx="100800" cy="100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78"/>
          <p:cNvSpPr/>
          <p:nvPr/>
        </p:nvSpPr>
        <p:spPr>
          <a:xfrm>
            <a:off x="4864590" y="2532162"/>
            <a:ext cx="100800" cy="100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78"/>
          <p:cNvSpPr/>
          <p:nvPr/>
        </p:nvSpPr>
        <p:spPr>
          <a:xfrm>
            <a:off x="4864590" y="2742517"/>
            <a:ext cx="100800" cy="100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Shape 78"/>
          <p:cNvSpPr/>
          <p:nvPr/>
        </p:nvSpPr>
        <p:spPr>
          <a:xfrm>
            <a:off x="1935432" y="4185065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790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89"/>
          <p:cNvSpPr txBox="1"/>
          <p:nvPr/>
        </p:nvSpPr>
        <p:spPr>
          <a:xfrm>
            <a:off x="0" y="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es-ES" sz="29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PLATAFORMAS DE APRENDIZAJE</a:t>
            </a:r>
            <a:endParaRPr sz="29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86321" y="1393280"/>
            <a:ext cx="7804540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s-ES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plataformas </a:t>
            </a:r>
            <a:r>
              <a:rPr lang="es-ES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aprendizaje</a:t>
            </a:r>
            <a:r>
              <a:rPr lang="es-ES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plataformas e-</a:t>
            </a:r>
            <a:r>
              <a:rPr lang="es-ES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r>
              <a:rPr lang="es-ES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plataformas educativas o entornos virtuales de enseñanza y aprendizaje (VLE</a:t>
            </a:r>
            <a:r>
              <a:rPr lang="es-ES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s-ES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 soporte a la enseñanza y el aprendizaje en las universidades.</a:t>
            </a:r>
            <a:endParaRPr lang="es-ES" sz="1050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86541" y="2056710"/>
            <a:ext cx="7804320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s-ES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 sistemas software más utilizados son los sistemas de gestión del aprendizaje (</a:t>
            </a:r>
            <a:r>
              <a:rPr lang="es-ES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r>
              <a:rPr lang="es-ES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Management </a:t>
            </a:r>
            <a:r>
              <a:rPr lang="es-ES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es-ES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o LMS: </a:t>
            </a:r>
            <a:r>
              <a:rPr lang="es-E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Moodle</a:t>
            </a:r>
            <a:r>
              <a:rPr lang="es-ES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Sakai</a:t>
            </a:r>
            <a:r>
              <a:rPr lang="es-ES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dirty="0" err="1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Blackboard-WebCT</a:t>
            </a:r>
            <a:r>
              <a:rPr lang="es-E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dirty="0" err="1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Canvas</a:t>
            </a:r>
            <a:r>
              <a:rPr lang="es-ES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etc</a:t>
            </a:r>
            <a:r>
              <a:rPr lang="es-ES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ES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86320" y="2767386"/>
            <a:ext cx="7916503" cy="1648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Seguramente tendrás disponibles sitios para cada una de las asignaturas en las que estés matriculado. El responsable de la asignatura habrá creado el sitio y definido las herramientas que podrás utilizar.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utilidad básica es facilitarte el acceso a contenidos y materiales formativos para el desarrollo de la asignatura. Pero también ha podido seleccionar otras herramientas de comunicación y para la colaboración y el trabajo en grupo.</a:t>
            </a:r>
          </a:p>
          <a:p>
            <a:pPr>
              <a:lnSpc>
                <a:spcPct val="107000"/>
              </a:lnSpc>
            </a:pPr>
            <a:endParaRPr lang="es-ES" sz="1050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Shape 109"/>
          <p:cNvSpPr/>
          <p:nvPr/>
        </p:nvSpPr>
        <p:spPr>
          <a:xfrm>
            <a:off x="891591" y="4370351"/>
            <a:ext cx="6968955" cy="61826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914E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>
                <a:solidFill>
                  <a:schemeClr val="tx1"/>
                </a:solidFill>
                <a:latin typeface="Franklin Gothic" panose="020B0604020202020204" charset="0"/>
              </a:rPr>
              <a:t>Aprovecha las herramientas que se hayan definido en cada sitio en el que est</a:t>
            </a:r>
            <a:r>
              <a:rPr lang="es-ES" dirty="0" smtClean="0">
                <a:solidFill>
                  <a:schemeClr val="tx1"/>
                </a:solidFill>
                <a:latin typeface="Franklin Gothic Demi" panose="020B0703020102020204" pitchFamily="34" charset="0"/>
              </a:rPr>
              <a:t>é</a:t>
            </a:r>
            <a:r>
              <a:rPr lang="es-ES" dirty="0" smtClean="0">
                <a:solidFill>
                  <a:schemeClr val="tx1"/>
                </a:solidFill>
                <a:latin typeface="Franklin Gothic" panose="020B0604020202020204" charset="0"/>
              </a:rPr>
              <a:t>s inscrito</a:t>
            </a:r>
            <a:endParaRPr dirty="0">
              <a:solidFill>
                <a:schemeClr val="tx1"/>
              </a:solidFill>
              <a:latin typeface="Franklin Gothic" panose="020B0604020202020204" charset="0"/>
            </a:endParaRPr>
          </a:p>
        </p:txBody>
      </p:sp>
      <p:pic>
        <p:nvPicPr>
          <p:cNvPr id="15" name="Shape 1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910386">
            <a:off x="7803137" y="3824675"/>
            <a:ext cx="376745" cy="816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123" y="83555"/>
            <a:ext cx="2175890" cy="130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57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4572469" y="2931398"/>
            <a:ext cx="2419739" cy="242596"/>
          </a:xfrm>
          <a:prstGeom prst="rect">
            <a:avLst/>
          </a:prstGeom>
          <a:solidFill>
            <a:srgbClr val="F2C172"/>
          </a:solidFill>
          <a:ln>
            <a:solidFill>
              <a:srgbClr val="F2C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4572469" y="4250124"/>
            <a:ext cx="2419739" cy="242596"/>
          </a:xfrm>
          <a:prstGeom prst="rect">
            <a:avLst/>
          </a:prstGeom>
          <a:solidFill>
            <a:srgbClr val="F2C172"/>
          </a:solidFill>
          <a:ln>
            <a:solidFill>
              <a:srgbClr val="F2C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48343"/>
            <a:ext cx="4019400" cy="572700"/>
          </a:xfrm>
        </p:spPr>
        <p:txBody>
          <a:bodyPr/>
          <a:lstStyle/>
          <a:p>
            <a:r>
              <a:rPr lang="es-ES" dirty="0" smtClean="0"/>
              <a:t>HERRAMIENTAS</a:t>
            </a:r>
            <a:endParaRPr lang="es-ES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252074"/>
              </p:ext>
            </p:extLst>
          </p:nvPr>
        </p:nvGraphicFramePr>
        <p:xfrm>
          <a:off x="768566" y="2366635"/>
          <a:ext cx="7586974" cy="2248907"/>
        </p:xfrm>
        <a:graphic>
          <a:graphicData uri="http://schemas.openxmlformats.org/drawingml/2006/table">
            <a:tbl>
              <a:tblPr/>
              <a:tblGrid>
                <a:gridCol w="2438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48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80004">
                <a:tc>
                  <a:txBody>
                    <a:bodyPr/>
                    <a:lstStyle/>
                    <a:p>
                      <a:pPr fontAlgn="t"/>
                      <a:r>
                        <a:rPr lang="es-ES" sz="1300" dirty="0">
                          <a:effectLst/>
                        </a:rPr>
                        <a:t> </a:t>
                      </a: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La herramienta de Chat nos permite conversar de forma on-line con todos los miembros de nuestro sitio.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(a personalizar por cada institución) </a:t>
                      </a:r>
                      <a:endParaRPr lang="es-ES" sz="1200" b="1" i="0" dirty="0" smtClean="0">
                        <a:latin typeface="Cambria" panose="02040503050406030204" pitchFamily="18" charset="0"/>
                      </a:endParaRP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8903">
                <a:tc>
                  <a:txBody>
                    <a:bodyPr/>
                    <a:lstStyle/>
                    <a:p>
                      <a:pPr fontAlgn="t"/>
                      <a:r>
                        <a:rPr lang="es-ES" sz="1300" dirty="0">
                          <a:effectLst/>
                        </a:rPr>
                        <a:t> </a:t>
                      </a: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Videoconferencia es la herramienta que permite interconectarse en forma online a personas físicamente alejadas entre sí.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Consulta la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  <a:hlinkClick r:id="rId2"/>
                        </a:rPr>
                        <a:t>Ayuda de la Videoconferencia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de </a:t>
                      </a:r>
                      <a:r>
                        <a:rPr lang="es-ES" sz="1200" b="0" i="0" u="none" strike="noStrike" cap="none" dirty="0" err="1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MiAulario</a:t>
                      </a:r>
                      <a:endParaRPr lang="es-ES" sz="12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cap="none" dirty="0" smtClean="0">
                          <a:solidFill>
                            <a:srgbClr val="FFFF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(a personalizar por cada institución)</a:t>
                      </a: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68567" y="2366636"/>
            <a:ext cx="1207008" cy="400110"/>
          </a:xfrm>
          <a:prstGeom prst="rect">
            <a:avLst/>
          </a:prstGeom>
          <a:solidFill>
            <a:srgbClr val="AF2741"/>
          </a:solidFill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Franklin Gothic" panose="020B0604020202020204" charset="0"/>
              </a:rPr>
              <a:t>Chat</a:t>
            </a:r>
            <a:endParaRPr lang="es-ES" sz="20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68566" y="3346545"/>
            <a:ext cx="2086601" cy="400110"/>
          </a:xfrm>
          <a:prstGeom prst="rect">
            <a:avLst/>
          </a:prstGeom>
          <a:solidFill>
            <a:srgbClr val="AF2741"/>
          </a:solidFill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Franklin Gothic" panose="020B0604020202020204" charset="0"/>
              </a:rPr>
              <a:t>Videoconferencia</a:t>
            </a:r>
            <a:endParaRPr lang="es-ES" sz="20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40802" y="1367161"/>
            <a:ext cx="6375400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s-ES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plataformas de aprendizaje pueden ofrecer distintas herramientas de colaboración y comunicación que puedes utilizar. Entre otras:</a:t>
            </a:r>
            <a:endParaRPr lang="es-ES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5" name="Grupo 14"/>
          <p:cNvGrpSpPr/>
          <p:nvPr/>
        </p:nvGrpSpPr>
        <p:grpSpPr>
          <a:xfrm>
            <a:off x="244693" y="348343"/>
            <a:ext cx="468000" cy="489541"/>
            <a:chOff x="4338000" y="2326979"/>
            <a:chExt cx="468000" cy="489541"/>
          </a:xfrm>
        </p:grpSpPr>
        <p:sp>
          <p:nvSpPr>
            <p:cNvPr id="16" name="Elipse 15"/>
            <p:cNvSpPr/>
            <p:nvPr/>
          </p:nvSpPr>
          <p:spPr>
            <a:xfrm>
              <a:off x="4338000" y="2348520"/>
              <a:ext cx="468000" cy="468000"/>
            </a:xfrm>
            <a:prstGeom prst="ellipse">
              <a:avLst/>
            </a:prstGeom>
            <a:solidFill>
              <a:srgbClr val="F78A08"/>
            </a:solidFill>
            <a:ln>
              <a:solidFill>
                <a:srgbClr val="F78A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7" name="Elipse 16"/>
            <p:cNvSpPr/>
            <p:nvPr/>
          </p:nvSpPr>
          <p:spPr>
            <a:xfrm>
              <a:off x="4399200" y="2407893"/>
              <a:ext cx="345600" cy="345600"/>
            </a:xfrm>
            <a:prstGeom prst="ellipse">
              <a:avLst/>
            </a:prstGeom>
            <a:solidFill>
              <a:srgbClr val="F2F2F2"/>
            </a:solidFill>
            <a:ln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8" name="CuadroTexto 20"/>
            <p:cNvSpPr txBox="1"/>
            <p:nvPr/>
          </p:nvSpPr>
          <p:spPr>
            <a:xfrm>
              <a:off x="4394920" y="2326979"/>
              <a:ext cx="225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s-ES" sz="2400" b="1" dirty="0" smtClean="0">
                  <a:solidFill>
                    <a:srgbClr val="C8953A"/>
                  </a:solidFill>
                  <a:latin typeface="Franklin Gothic Heavy" panose="020B0903020102020204" pitchFamily="34" charset="0"/>
                </a:rPr>
                <a:t>1</a:t>
              </a:r>
              <a:endParaRPr lang="es-ES" sz="2400" b="1" dirty="0">
                <a:solidFill>
                  <a:srgbClr val="C8953A"/>
                </a:solidFill>
                <a:latin typeface="Franklin Gothic Heavy" panose="020B09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270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4569275" y="4547324"/>
            <a:ext cx="2419739" cy="242596"/>
          </a:xfrm>
          <a:prstGeom prst="rect">
            <a:avLst/>
          </a:prstGeom>
          <a:solidFill>
            <a:srgbClr val="F2C172"/>
          </a:solidFill>
          <a:ln>
            <a:solidFill>
              <a:srgbClr val="F2C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4569276" y="3045970"/>
            <a:ext cx="2419739" cy="242596"/>
          </a:xfrm>
          <a:prstGeom prst="rect">
            <a:avLst/>
          </a:prstGeom>
          <a:solidFill>
            <a:srgbClr val="F2C172"/>
          </a:solidFill>
          <a:ln>
            <a:solidFill>
              <a:srgbClr val="F2C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49200"/>
            <a:ext cx="4019400" cy="572700"/>
          </a:xfrm>
        </p:spPr>
        <p:txBody>
          <a:bodyPr/>
          <a:lstStyle/>
          <a:p>
            <a:r>
              <a:rPr lang="es-ES" dirty="0" smtClean="0"/>
              <a:t>HERRAMIENTAS</a:t>
            </a:r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334906"/>
              </p:ext>
            </p:extLst>
          </p:nvPr>
        </p:nvGraphicFramePr>
        <p:xfrm>
          <a:off x="771592" y="1191930"/>
          <a:ext cx="7586974" cy="3663096"/>
        </p:xfrm>
        <a:graphic>
          <a:graphicData uri="http://schemas.openxmlformats.org/drawingml/2006/table">
            <a:tbl>
              <a:tblPr/>
              <a:tblGrid>
                <a:gridCol w="2438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48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3430">
                <a:tc>
                  <a:txBody>
                    <a:bodyPr/>
                    <a:lstStyle/>
                    <a:p>
                      <a:pPr fontAlgn="t"/>
                      <a:r>
                        <a:rPr lang="es-ES" sz="1300" dirty="0">
                          <a:effectLst/>
                        </a:rPr>
                        <a:t> </a:t>
                      </a: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El  Blog es una herramienta de trabajo colaborativo que recoge textos o comentarios de varios participantes y los ordena de forma cronológica. En cada página del Blog, el propietario del mismo introduce un contenido y el resto de participantes pueden hacer comentarios (si el propietario así lo autoriza). </a:t>
                      </a:r>
                    </a:p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El Blog se puede utilizar también como diario personal, de tal forma que los contenidos,</a:t>
                      </a:r>
                      <a:r>
                        <a:rPr lang="es-ES" sz="1200" b="0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“post”, que se insertan en el mismo no puedan ser leídos más que por  el propietario.</a:t>
                      </a:r>
                      <a:endParaRPr lang="es-ES" sz="1200" b="1" i="0" dirty="0" smtClean="0">
                        <a:latin typeface="Cambria" panose="02040503050406030204" pitchFamily="18" charset="0"/>
                      </a:endParaRPr>
                    </a:p>
                    <a:p>
                      <a:pPr marL="0" lv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</a:rPr>
                        <a:t>Consulta la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  <a:hlinkClick r:id="rId2"/>
                        </a:rPr>
                        <a:t>Ayuda del Blog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</a:rPr>
                        <a:t>de </a:t>
                      </a:r>
                      <a:r>
                        <a:rPr lang="es-ES" sz="1200" b="0" i="0" u="none" strike="noStrike" cap="none" dirty="0" err="1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</a:rPr>
                        <a:t>MiAulario</a:t>
                      </a:r>
                      <a:endParaRPr lang="es-ES" sz="12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cs typeface="Arial"/>
                        <a:sym typeface="Arial"/>
                      </a:endParaRPr>
                    </a:p>
                    <a:p>
                      <a:pPr marL="0" lvl="0" indent="0" algn="ctr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s-ES" sz="120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(a personalizar por cada institución) </a:t>
                      </a: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9666">
                <a:tc>
                  <a:txBody>
                    <a:bodyPr/>
                    <a:lstStyle/>
                    <a:p>
                      <a:pPr fontAlgn="t"/>
                      <a:endParaRPr lang="es-ES" sz="1300" dirty="0">
                        <a:effectLst/>
                      </a:endParaRP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El  Foro es una herramienta de trabajo colaborativo que recoge opiniones, sugerencias, dudas, etc. en torno a un tema común por parte de los usuarios que participan en el mismo.</a:t>
                      </a:r>
                      <a:endParaRPr lang="es-ES" sz="1200" b="1" i="0" dirty="0" smtClean="0">
                        <a:latin typeface="Cambria" panose="02040503050406030204" pitchFamily="18" charset="0"/>
                      </a:endParaRPr>
                    </a:p>
                    <a:p>
                      <a:pPr marL="0" lvl="0" indent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</a:rPr>
                        <a:t>Consulta la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  <a:hlinkClick r:id="rId3"/>
                        </a:rPr>
                        <a:t>Ayuda del Foro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</a:rPr>
                        <a:t>de </a:t>
                      </a:r>
                      <a:r>
                        <a:rPr lang="es-ES" sz="1200" b="0" i="0" u="none" strike="noStrike" cap="none" dirty="0" err="1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</a:rPr>
                        <a:t>MiAulario</a:t>
                      </a:r>
                      <a:endParaRPr lang="es-ES" sz="12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cs typeface="Arial"/>
                        <a:sym typeface="Arial"/>
                      </a:endParaRPr>
                    </a:p>
                    <a:p>
                      <a:pPr marL="0" lvl="0" indent="0" algn="ctr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s-ES" sz="120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(a personalizar por cada institución)</a:t>
                      </a:r>
                      <a:endParaRPr lang="es-ES" sz="1200" b="1" i="0" dirty="0" smtClean="0">
                        <a:latin typeface="Cambria" panose="02040503050406030204" pitchFamily="18" charset="0"/>
                      </a:endParaRP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71592" y="1191930"/>
            <a:ext cx="1207008" cy="400110"/>
          </a:xfrm>
          <a:prstGeom prst="rect">
            <a:avLst/>
          </a:prstGeom>
          <a:solidFill>
            <a:srgbClr val="AF2741"/>
          </a:solidFill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chemeClr val="bg1"/>
                </a:solidFill>
                <a:latin typeface="Franklin Gothic" panose="020B0604020202020204" charset="0"/>
              </a:rPr>
              <a:t>Blogs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771592" y="3415725"/>
            <a:ext cx="1207008" cy="400110"/>
          </a:xfrm>
          <a:prstGeom prst="rect">
            <a:avLst/>
          </a:prstGeom>
          <a:solidFill>
            <a:srgbClr val="AF2741"/>
          </a:solidFill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Franklin Gothic" panose="020B0604020202020204" charset="0"/>
              </a:rPr>
              <a:t>Foros</a:t>
            </a:r>
            <a:endParaRPr lang="es-ES" sz="20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244693" y="348343"/>
            <a:ext cx="468000" cy="489541"/>
            <a:chOff x="4338000" y="2326979"/>
            <a:chExt cx="468000" cy="489541"/>
          </a:xfrm>
        </p:grpSpPr>
        <p:sp>
          <p:nvSpPr>
            <p:cNvPr id="13" name="Elipse 12"/>
            <p:cNvSpPr/>
            <p:nvPr/>
          </p:nvSpPr>
          <p:spPr>
            <a:xfrm>
              <a:off x="4338000" y="2348520"/>
              <a:ext cx="468000" cy="468000"/>
            </a:xfrm>
            <a:prstGeom prst="ellipse">
              <a:avLst/>
            </a:prstGeom>
            <a:solidFill>
              <a:srgbClr val="F78A08"/>
            </a:solidFill>
            <a:ln>
              <a:solidFill>
                <a:srgbClr val="F78A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4" name="Elipse 13"/>
            <p:cNvSpPr/>
            <p:nvPr/>
          </p:nvSpPr>
          <p:spPr>
            <a:xfrm>
              <a:off x="4399200" y="2407893"/>
              <a:ext cx="345600" cy="345600"/>
            </a:xfrm>
            <a:prstGeom prst="ellipse">
              <a:avLst/>
            </a:prstGeom>
            <a:solidFill>
              <a:srgbClr val="F2F2F2"/>
            </a:solidFill>
            <a:ln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5" name="CuadroTexto 20"/>
            <p:cNvSpPr txBox="1"/>
            <p:nvPr/>
          </p:nvSpPr>
          <p:spPr>
            <a:xfrm>
              <a:off x="4394920" y="2326979"/>
              <a:ext cx="225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s-ES" sz="2400" b="1" dirty="0" smtClean="0">
                  <a:solidFill>
                    <a:srgbClr val="C8953A"/>
                  </a:solidFill>
                  <a:latin typeface="Franklin Gothic Heavy" panose="020B0903020102020204" pitchFamily="34" charset="0"/>
                </a:rPr>
                <a:t>2</a:t>
              </a:r>
              <a:endParaRPr lang="es-ES" sz="2400" b="1" dirty="0">
                <a:solidFill>
                  <a:srgbClr val="C8953A"/>
                </a:solidFill>
                <a:latin typeface="Franklin Gothic Heavy" panose="020B09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53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4570703" y="4071462"/>
            <a:ext cx="2419739" cy="242596"/>
          </a:xfrm>
          <a:prstGeom prst="rect">
            <a:avLst/>
          </a:prstGeom>
          <a:solidFill>
            <a:srgbClr val="F2C172"/>
          </a:solidFill>
          <a:ln>
            <a:solidFill>
              <a:srgbClr val="F2C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4570704" y="2597220"/>
            <a:ext cx="2419739" cy="242596"/>
          </a:xfrm>
          <a:prstGeom prst="rect">
            <a:avLst/>
          </a:prstGeom>
          <a:solidFill>
            <a:srgbClr val="F2C172"/>
          </a:solidFill>
          <a:ln>
            <a:solidFill>
              <a:srgbClr val="F2C1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49200"/>
            <a:ext cx="4019400" cy="572700"/>
          </a:xfrm>
        </p:spPr>
        <p:txBody>
          <a:bodyPr/>
          <a:lstStyle/>
          <a:p>
            <a:r>
              <a:rPr lang="es-ES" dirty="0" smtClean="0"/>
              <a:t>HERRAMIENTAS</a:t>
            </a:r>
            <a:endParaRPr lang="es-ES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203440"/>
              </p:ext>
            </p:extLst>
          </p:nvPr>
        </p:nvGraphicFramePr>
        <p:xfrm>
          <a:off x="771592" y="1335001"/>
          <a:ext cx="7586974" cy="3168576"/>
        </p:xfrm>
        <a:graphic>
          <a:graphicData uri="http://schemas.openxmlformats.org/drawingml/2006/table">
            <a:tbl>
              <a:tblPr/>
              <a:tblGrid>
                <a:gridCol w="2438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48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18797">
                <a:tc>
                  <a:txBody>
                    <a:bodyPr/>
                    <a:lstStyle/>
                    <a:p>
                      <a:pPr fontAlgn="t"/>
                      <a:r>
                        <a:rPr lang="es-ES" sz="1300" dirty="0">
                          <a:effectLst/>
                        </a:rPr>
                        <a:t> </a:t>
                      </a: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Una Wiki es una herramienta que permite crear o modificar páginas Web que pueden ser editadas por múltiples usuarios del sitio. Los usuarios pueden crear, modificar o borrar un mismo texto que comparten (edición colaborativa).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Consulta la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  <a:hlinkClick r:id="rId2"/>
                        </a:rPr>
                        <a:t>Ayuda de la Wiki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de </a:t>
                      </a:r>
                      <a:r>
                        <a:rPr lang="es-ES" sz="1200" b="0" i="0" u="none" strike="noStrike" cap="none" dirty="0" err="1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MiAulario</a:t>
                      </a:r>
                      <a:endParaRPr lang="es-ES" sz="12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ES" sz="1200" b="0" i="0" u="none" strike="noStrike" cap="none" dirty="0" smtClean="0">
                          <a:solidFill>
                            <a:srgbClr val="FFFF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(a personalizar por cada institución)</a:t>
                      </a: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79">
                <a:tc>
                  <a:txBody>
                    <a:bodyPr/>
                    <a:lstStyle/>
                    <a:p>
                      <a:pPr fontAlgn="t"/>
                      <a:endParaRPr lang="es-ES" sz="1300" dirty="0">
                        <a:effectLst/>
                      </a:endParaRP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La herramienta Encuestas ofrece la posibilidad de </a:t>
                      </a:r>
                      <a:r>
                        <a:rPr lang="es-ES" sz="1200" b="0" dirty="0" smtClean="0">
                          <a:latin typeface="Cambria" panose="02040503050406030204" pitchFamily="18" charset="0"/>
                        </a:rPr>
                        <a:t>poner en marcha cuestionarios online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Arial"/>
                          <a:cs typeface="Arial"/>
                          <a:sym typeface="Arial"/>
                        </a:rPr>
                        <a:t>para que sean contestados por los estudiantes inscritos en el sitio. La herramienta permite visualizar y gestionar los datos de resultados de las encuestas realizadas.</a:t>
                      </a:r>
                    </a:p>
                    <a:p>
                      <a:pPr marL="0" lvl="0" indent="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</a:rPr>
                        <a:t>Consulta la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  <a:hlinkClick r:id="rId3"/>
                        </a:rPr>
                        <a:t>Ayuda de las Encuestas </a:t>
                      </a:r>
                      <a:r>
                        <a:rPr lang="es-ES" sz="12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</a:rPr>
                        <a:t>de </a:t>
                      </a:r>
                      <a:r>
                        <a:rPr lang="es-ES" sz="1200" b="0" i="0" u="none" strike="noStrike" cap="none" dirty="0" err="1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cs typeface="Arial"/>
                          <a:sym typeface="Arial"/>
                        </a:rPr>
                        <a:t>MiAulario</a:t>
                      </a:r>
                      <a:endParaRPr lang="es-ES" sz="12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cs typeface="Arial"/>
                        <a:sym typeface="Arial"/>
                      </a:endParaRPr>
                    </a:p>
                    <a:p>
                      <a:pPr marL="0" lvl="0" indent="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s-ES" sz="1200" dirty="0" smtClean="0">
                          <a:solidFill>
                            <a:srgbClr val="FFFF00"/>
                          </a:solidFill>
                          <a:latin typeface="Cambria" panose="02040503050406030204" pitchFamily="18" charset="0"/>
                        </a:rPr>
                        <a:t>(a personalizar por cada institución)</a:t>
                      </a:r>
                    </a:p>
                  </a:txBody>
                  <a:tcPr marL="66332" marR="66332" marT="66332" marB="66332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71592" y="1335000"/>
            <a:ext cx="1207008" cy="400110"/>
          </a:xfrm>
          <a:prstGeom prst="rect">
            <a:avLst/>
          </a:prstGeom>
          <a:solidFill>
            <a:srgbClr val="AF2741"/>
          </a:solidFill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Franklin Gothic" panose="020B0604020202020204" charset="0"/>
              </a:rPr>
              <a:t>Wikis</a:t>
            </a:r>
            <a:endParaRPr lang="es-ES" sz="20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71592" y="2954095"/>
            <a:ext cx="1430432" cy="400110"/>
          </a:xfrm>
          <a:prstGeom prst="rect">
            <a:avLst/>
          </a:prstGeom>
          <a:solidFill>
            <a:srgbClr val="AF2741"/>
          </a:solidFill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  <a:latin typeface="Franklin Gothic" panose="020B0604020202020204" charset="0"/>
              </a:rPr>
              <a:t>Encuestas</a:t>
            </a:r>
            <a:endParaRPr lang="es-ES" sz="2000" b="1" dirty="0">
              <a:solidFill>
                <a:schemeClr val="bg1"/>
              </a:solidFill>
              <a:latin typeface="Franklin Gothic" panose="020B0604020202020204" charset="0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244693" y="369884"/>
            <a:ext cx="468000" cy="468000"/>
          </a:xfrm>
          <a:prstGeom prst="ellipse">
            <a:avLst/>
          </a:prstGeom>
          <a:solidFill>
            <a:srgbClr val="F78A08"/>
          </a:solidFill>
          <a:ln>
            <a:solidFill>
              <a:srgbClr val="F78A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endParaRPr lang="es-ES"/>
          </a:p>
        </p:txBody>
      </p:sp>
      <p:sp>
        <p:nvSpPr>
          <p:cNvPr id="11" name="Elipse 10"/>
          <p:cNvSpPr/>
          <p:nvPr/>
        </p:nvSpPr>
        <p:spPr>
          <a:xfrm>
            <a:off x="305893" y="429257"/>
            <a:ext cx="345600" cy="345600"/>
          </a:xfrm>
          <a:prstGeom prst="ellipse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endParaRPr lang="es-ES"/>
          </a:p>
        </p:txBody>
      </p:sp>
      <p:sp>
        <p:nvSpPr>
          <p:cNvPr id="12" name="CuadroTexto 20"/>
          <p:cNvSpPr txBox="1"/>
          <p:nvPr/>
        </p:nvSpPr>
        <p:spPr>
          <a:xfrm>
            <a:off x="295174" y="361221"/>
            <a:ext cx="225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2400" b="1" dirty="0" smtClean="0">
                <a:solidFill>
                  <a:srgbClr val="C8953A"/>
                </a:solidFill>
                <a:latin typeface="Franklin Gothic Heavy" panose="020B0903020102020204" pitchFamily="34" charset="0"/>
              </a:rPr>
              <a:t>3</a:t>
            </a:r>
            <a:endParaRPr lang="es-ES" sz="2400" b="1" dirty="0">
              <a:solidFill>
                <a:srgbClr val="C8953A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30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4923</TotalTime>
  <Words>1126</Words>
  <Application>Microsoft Office PowerPoint</Application>
  <PresentationFormat>Presentación en pantalla (16:9)</PresentationFormat>
  <Paragraphs>123</Paragraphs>
  <Slides>15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7" baseType="lpstr">
      <vt:lpstr>Cambria</vt:lpstr>
      <vt:lpstr>Arial</vt:lpstr>
      <vt:lpstr>Calibri</vt:lpstr>
      <vt:lpstr>Verdana</vt:lpstr>
      <vt:lpstr>Franklin Gothic Heavy</vt:lpstr>
      <vt:lpstr>Franklin Gothic</vt:lpstr>
      <vt:lpstr>Bliss Pro</vt:lpstr>
      <vt:lpstr>Times New Roman</vt:lpstr>
      <vt:lpstr>Franklin Gothic Medium</vt:lpstr>
      <vt:lpstr>Candara</vt:lpstr>
      <vt:lpstr>Franklin Gothic Demi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HERRAMIENTAS</vt:lpstr>
      <vt:lpstr>HERRAMIENTAS</vt:lpstr>
      <vt:lpstr>HERRAMIENTAS</vt:lpstr>
      <vt:lpstr>HERRAMIENTAS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Del Campo</dc:creator>
  <cp:lastModifiedBy>Garbiñe Ustarroz</cp:lastModifiedBy>
  <cp:revision>268</cp:revision>
  <cp:lastPrinted>2018-08-03T19:25:59Z</cp:lastPrinted>
  <dcterms:modified xsi:type="dcterms:W3CDTF">2019-10-29T08:25:33Z</dcterms:modified>
</cp:coreProperties>
</file>