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1.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12.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notesSlides/notesSlide13.xml" ContentType="application/vnd.openxmlformats-officedocument.presentationml.notesSlide+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notesSlides/notesSlide19.xml" ContentType="application/vnd.openxmlformats-officedocument.presentationml.notesSlide+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notesSlides/notesSlide20.xml" ContentType="application/vnd.openxmlformats-officedocument.presentationml.notesSlide+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notesSlides/notesSlide21.xml" ContentType="application/vnd.openxmlformats-officedocument.presentationml.notesSlide+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notesSlides/notesSlide22.xml" ContentType="application/vnd.openxmlformats-officedocument.presentationml.notesSlide+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notesSlides/notesSlide23.xml" ContentType="application/vnd.openxmlformats-officedocument.presentationml.notesSlide+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notesSlides/notesSlide24.xml" ContentType="application/vnd.openxmlformats-officedocument.presentationml.notesSlide+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notesSlides/notesSlide25.xml" ContentType="application/vnd.openxmlformats-officedocument.presentationml.notesSlide+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notesSlides/notesSlide28.xml" ContentType="application/vnd.openxmlformats-officedocument.presentationml.notesSlide+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notesSlides/notesSlide29.xml" ContentType="application/vnd.openxmlformats-officedocument.presentationml.notesSlide+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notesSlides/notesSlide30.xml" ContentType="application/vnd.openxmlformats-officedocument.presentationml.notesSlide+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notesSlides/notesSlide31.xml" ContentType="application/vnd.openxmlformats-officedocument.presentationml.notesSlide+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notesSlides/notesSlide43.xml" ContentType="application/vnd.openxmlformats-officedocument.presentationml.notesSlide+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notesSlides/notesSlide44.xml" ContentType="application/vnd.openxmlformats-officedocument.presentationml.notesSlide+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notesSlides/notesSlide4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p:sldMasterIdLst>
    <p:sldMasterId id="2147483650" r:id="rId1"/>
  </p:sldMasterIdLst>
  <p:notesMasterIdLst>
    <p:notesMasterId r:id="rId48"/>
  </p:notesMasterIdLst>
  <p:sldIdLst>
    <p:sldId id="270" r:id="rId2"/>
    <p:sldId id="271" r:id="rId3"/>
    <p:sldId id="314" r:id="rId4"/>
    <p:sldId id="274" r:id="rId5"/>
    <p:sldId id="301" r:id="rId6"/>
    <p:sldId id="272" r:id="rId7"/>
    <p:sldId id="300" r:id="rId8"/>
    <p:sldId id="275" r:id="rId9"/>
    <p:sldId id="304" r:id="rId10"/>
    <p:sldId id="276" r:id="rId11"/>
    <p:sldId id="277" r:id="rId12"/>
    <p:sldId id="278" r:id="rId13"/>
    <p:sldId id="279" r:id="rId14"/>
    <p:sldId id="280" r:id="rId15"/>
    <p:sldId id="311" r:id="rId16"/>
    <p:sldId id="303" r:id="rId17"/>
    <p:sldId id="282" r:id="rId18"/>
    <p:sldId id="312" r:id="rId19"/>
    <p:sldId id="283" r:id="rId20"/>
    <p:sldId id="284" r:id="rId21"/>
    <p:sldId id="285" r:id="rId22"/>
    <p:sldId id="286" r:id="rId23"/>
    <p:sldId id="287" r:id="rId24"/>
    <p:sldId id="288" r:id="rId25"/>
    <p:sldId id="289" r:id="rId26"/>
    <p:sldId id="290" r:id="rId27"/>
    <p:sldId id="313" r:id="rId28"/>
    <p:sldId id="291" r:id="rId29"/>
    <p:sldId id="292" r:id="rId30"/>
    <p:sldId id="293" r:id="rId31"/>
    <p:sldId id="294" r:id="rId32"/>
    <p:sldId id="295" r:id="rId33"/>
    <p:sldId id="318" r:id="rId34"/>
    <p:sldId id="299" r:id="rId35"/>
    <p:sldId id="307" r:id="rId36"/>
    <p:sldId id="305" r:id="rId37"/>
    <p:sldId id="306" r:id="rId38"/>
    <p:sldId id="315" r:id="rId39"/>
    <p:sldId id="308" r:id="rId40"/>
    <p:sldId id="309" r:id="rId41"/>
    <p:sldId id="316" r:id="rId42"/>
    <p:sldId id="319" r:id="rId43"/>
    <p:sldId id="317" r:id="rId44"/>
    <p:sldId id="296" r:id="rId45"/>
    <p:sldId id="297" r:id="rId46"/>
    <p:sldId id="298" r:id="rId47"/>
  </p:sldIdLst>
  <p:sldSz cx="9144000" cy="6858000" type="screen4x3"/>
  <p:notesSz cx="6858000" cy="9144000"/>
  <p:custDataLst>
    <p:tags r:id="rId49"/>
  </p:custDataLst>
  <p:defaultTextStyle>
    <a:defPPr>
      <a:defRPr lang="da-DK"/>
    </a:defPPr>
    <a:lvl1pPr algn="l" rtl="0" fontAlgn="base">
      <a:spcBef>
        <a:spcPct val="0"/>
      </a:spcBef>
      <a:spcAft>
        <a:spcPct val="0"/>
      </a:spcAft>
      <a:defRPr sz="2400" kern="1200">
        <a:solidFill>
          <a:schemeClr val="tx1"/>
        </a:solidFill>
        <a:latin typeface="Verdana" pitchFamily="34" charset="0"/>
        <a:ea typeface="+mn-ea"/>
        <a:cs typeface="+mn-cs"/>
      </a:defRPr>
    </a:lvl1pPr>
    <a:lvl2pPr marL="457200" algn="l" rtl="0" fontAlgn="base">
      <a:spcBef>
        <a:spcPct val="0"/>
      </a:spcBef>
      <a:spcAft>
        <a:spcPct val="0"/>
      </a:spcAft>
      <a:defRPr sz="2400" kern="1200">
        <a:solidFill>
          <a:schemeClr val="tx1"/>
        </a:solidFill>
        <a:latin typeface="Verdana" pitchFamily="34" charset="0"/>
        <a:ea typeface="+mn-ea"/>
        <a:cs typeface="+mn-cs"/>
      </a:defRPr>
    </a:lvl2pPr>
    <a:lvl3pPr marL="914400" algn="l" rtl="0" fontAlgn="base">
      <a:spcBef>
        <a:spcPct val="0"/>
      </a:spcBef>
      <a:spcAft>
        <a:spcPct val="0"/>
      </a:spcAft>
      <a:defRPr sz="2400" kern="1200">
        <a:solidFill>
          <a:schemeClr val="tx1"/>
        </a:solidFill>
        <a:latin typeface="Verdana" pitchFamily="34" charset="0"/>
        <a:ea typeface="+mn-ea"/>
        <a:cs typeface="+mn-cs"/>
      </a:defRPr>
    </a:lvl3pPr>
    <a:lvl4pPr marL="1371600" algn="l" rtl="0" fontAlgn="base">
      <a:spcBef>
        <a:spcPct val="0"/>
      </a:spcBef>
      <a:spcAft>
        <a:spcPct val="0"/>
      </a:spcAft>
      <a:defRPr sz="2400" kern="1200">
        <a:solidFill>
          <a:schemeClr val="tx1"/>
        </a:solidFill>
        <a:latin typeface="Verdana" pitchFamily="34" charset="0"/>
        <a:ea typeface="+mn-ea"/>
        <a:cs typeface="+mn-cs"/>
      </a:defRPr>
    </a:lvl4pPr>
    <a:lvl5pPr marL="1828800" algn="l" rtl="0" fontAlgn="base">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CC"/>
    <a:srgbClr val="FCF6F6"/>
    <a:srgbClr val="933027"/>
    <a:srgbClr val="901A1E"/>
    <a:srgbClr val="2A216A"/>
    <a:srgbClr val="7C4218"/>
    <a:srgbClr val="DDDDDD"/>
    <a:srgbClr val="66666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10" autoAdjust="0"/>
    <p:restoredTop sz="75108" autoAdjust="0"/>
  </p:normalViewPr>
  <p:slideViewPr>
    <p:cSldViewPr>
      <p:cViewPr varScale="1">
        <p:scale>
          <a:sx n="64" d="100"/>
          <a:sy n="64" d="100"/>
        </p:scale>
        <p:origin x="-414" y="-108"/>
      </p:cViewPr>
      <p:guideLst>
        <p:guide orient="horz" pos="3974"/>
        <p:guide orient="horz" pos="618"/>
        <p:guide pos="657"/>
        <p:guide pos="51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oleObject" Target="file:///\\STAFFSRV01\DATAVOL01\INST\dvjb\faelles\itlc\Projekter\Afsluttede%20projekter\Analyse%20af%20udbyttet%20af%20onlinekurser%20p&#229;%20LIFE-KU\&#216;vrige%20Dokumenter%20(&#216;D)\Data\Rapporten\Arbejdsdokumenter\ITST-figure.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a-D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100" b="0" i="1"/>
            </a:pPr>
            <a:r>
              <a:rPr lang="da-DK" sz="1100" b="0" i="1"/>
              <a:t>All in all, the course</a:t>
            </a:r>
            <a:r>
              <a:rPr lang="da-DK" sz="1100" b="0" i="1" baseline="0"/>
              <a:t> was good</a:t>
            </a:r>
            <a:endParaRPr lang="da-DK" sz="1100" b="0" i="1"/>
          </a:p>
        </c:rich>
      </c:tx>
      <c:layout/>
      <c:overlay val="0"/>
    </c:title>
    <c:autoTitleDeleted val="0"/>
    <c:plotArea>
      <c:layout/>
      <c:barChart>
        <c:barDir val="col"/>
        <c:grouping val="clustered"/>
        <c:varyColors val="0"/>
        <c:ser>
          <c:idx val="0"/>
          <c:order val="0"/>
          <c:tx>
            <c:strRef>
              <c:f>'Ark1'!$B$9</c:f>
              <c:strCache>
                <c:ptCount val="1"/>
                <c:pt idx="0">
                  <c:v>I very much disagree</c:v>
                </c:pt>
              </c:strCache>
            </c:strRef>
          </c:tx>
          <c:spPr>
            <a:solidFill>
              <a:schemeClr val="bg1"/>
            </a:solidFill>
            <a:ln>
              <a:solidFill>
                <a:schemeClr val="tx1"/>
              </a:solidFill>
            </a:ln>
          </c:spPr>
          <c:invertIfNegative val="0"/>
          <c:dLbls>
            <c:txPr>
              <a:bodyPr/>
              <a:lstStyle/>
              <a:p>
                <a:pPr>
                  <a:defRPr sz="800"/>
                </a:pPr>
                <a:endParaRPr lang="da-DK"/>
              </a:p>
            </c:txPr>
            <c:showLegendKey val="0"/>
            <c:showVal val="1"/>
            <c:showCatName val="0"/>
            <c:showSerName val="0"/>
            <c:showPercent val="0"/>
            <c:showBubbleSize val="0"/>
            <c:showLeaderLines val="0"/>
          </c:dLbls>
          <c:cat>
            <c:strRef>
              <c:f>'Ark1'!$A$10:$A$12</c:f>
              <c:strCache>
                <c:ptCount val="3"/>
                <c:pt idx="0">
                  <c:v>PFM (61,5 %)</c:v>
                </c:pt>
                <c:pt idx="1">
                  <c:v>ASETF (71,4 %)</c:v>
                </c:pt>
                <c:pt idx="2">
                  <c:v>CCIAM (54 %)</c:v>
                </c:pt>
              </c:strCache>
            </c:strRef>
          </c:cat>
          <c:val>
            <c:numRef>
              <c:f>'Ark1'!$B$10:$B$12</c:f>
              <c:numCache>
                <c:formatCode>0%</c:formatCode>
                <c:ptCount val="3"/>
                <c:pt idx="0">
                  <c:v>0</c:v>
                </c:pt>
                <c:pt idx="1">
                  <c:v>0</c:v>
                </c:pt>
                <c:pt idx="2" formatCode="0.00%">
                  <c:v>0.111</c:v>
                </c:pt>
              </c:numCache>
            </c:numRef>
          </c:val>
        </c:ser>
        <c:ser>
          <c:idx val="1"/>
          <c:order val="1"/>
          <c:tx>
            <c:strRef>
              <c:f>'Ark1'!$C$9</c:f>
              <c:strCache>
                <c:ptCount val="1"/>
                <c:pt idx="0">
                  <c:v>Disagree</c:v>
                </c:pt>
              </c:strCache>
            </c:strRef>
          </c:tx>
          <c:spPr>
            <a:solidFill>
              <a:schemeClr val="bg1">
                <a:lumMod val="85000"/>
              </a:schemeClr>
            </a:solidFill>
          </c:spPr>
          <c:invertIfNegative val="0"/>
          <c:dLbls>
            <c:txPr>
              <a:bodyPr/>
              <a:lstStyle/>
              <a:p>
                <a:pPr>
                  <a:defRPr sz="800"/>
                </a:pPr>
                <a:endParaRPr lang="da-DK"/>
              </a:p>
            </c:txPr>
            <c:showLegendKey val="0"/>
            <c:showVal val="1"/>
            <c:showCatName val="0"/>
            <c:showSerName val="0"/>
            <c:showPercent val="0"/>
            <c:showBubbleSize val="0"/>
            <c:showLeaderLines val="0"/>
          </c:dLbls>
          <c:cat>
            <c:strRef>
              <c:f>'Ark1'!$A$10:$A$12</c:f>
              <c:strCache>
                <c:ptCount val="3"/>
                <c:pt idx="0">
                  <c:v>PFM (61,5 %)</c:v>
                </c:pt>
                <c:pt idx="1">
                  <c:v>ASETF (71,4 %)</c:v>
                </c:pt>
                <c:pt idx="2">
                  <c:v>CCIAM (54 %)</c:v>
                </c:pt>
              </c:strCache>
            </c:strRef>
          </c:cat>
          <c:val>
            <c:numRef>
              <c:f>'Ark1'!$C$10:$C$12</c:f>
              <c:numCache>
                <c:formatCode>0%</c:formatCode>
                <c:ptCount val="3"/>
                <c:pt idx="0" formatCode="0.00%">
                  <c:v>0.125</c:v>
                </c:pt>
                <c:pt idx="1">
                  <c:v>0.2</c:v>
                </c:pt>
                <c:pt idx="2" formatCode="0.00%">
                  <c:v>3.7000000000000401E-2</c:v>
                </c:pt>
              </c:numCache>
            </c:numRef>
          </c:val>
        </c:ser>
        <c:ser>
          <c:idx val="2"/>
          <c:order val="2"/>
          <c:tx>
            <c:strRef>
              <c:f>'Ark1'!$D$9</c:f>
              <c:strCache>
                <c:ptCount val="1"/>
                <c:pt idx="0">
                  <c:v>Neutral</c:v>
                </c:pt>
              </c:strCache>
            </c:strRef>
          </c:tx>
          <c:spPr>
            <a:solidFill>
              <a:schemeClr val="bg1">
                <a:lumMod val="65000"/>
              </a:schemeClr>
            </a:solidFill>
          </c:spPr>
          <c:invertIfNegative val="0"/>
          <c:cat>
            <c:strRef>
              <c:f>'Ark1'!$A$10:$A$12</c:f>
              <c:strCache>
                <c:ptCount val="3"/>
                <c:pt idx="0">
                  <c:v>PFM (61,5 %)</c:v>
                </c:pt>
                <c:pt idx="1">
                  <c:v>ASETF (71,4 %)</c:v>
                </c:pt>
                <c:pt idx="2">
                  <c:v>CCIAM (54 %)</c:v>
                </c:pt>
              </c:strCache>
            </c:strRef>
          </c:cat>
          <c:val>
            <c:numRef>
              <c:f>'Ark1'!$D$10:$D$12</c:f>
              <c:numCache>
                <c:formatCode>0%</c:formatCode>
                <c:ptCount val="3"/>
                <c:pt idx="0">
                  <c:v>0</c:v>
                </c:pt>
                <c:pt idx="1">
                  <c:v>0.2</c:v>
                </c:pt>
                <c:pt idx="2" formatCode="0.00%">
                  <c:v>3.7000000000000401E-2</c:v>
                </c:pt>
              </c:numCache>
            </c:numRef>
          </c:val>
        </c:ser>
        <c:ser>
          <c:idx val="3"/>
          <c:order val="3"/>
          <c:tx>
            <c:strRef>
              <c:f>'Ark1'!$E$9</c:f>
              <c:strCache>
                <c:ptCount val="1"/>
                <c:pt idx="0">
                  <c:v>I agree</c:v>
                </c:pt>
              </c:strCache>
            </c:strRef>
          </c:tx>
          <c:spPr>
            <a:solidFill>
              <a:schemeClr val="bg1">
                <a:lumMod val="50000"/>
              </a:schemeClr>
            </a:solidFill>
          </c:spPr>
          <c:invertIfNegative val="0"/>
          <c:dLbls>
            <c:txPr>
              <a:bodyPr/>
              <a:lstStyle/>
              <a:p>
                <a:pPr>
                  <a:defRPr sz="800"/>
                </a:pPr>
                <a:endParaRPr lang="da-DK"/>
              </a:p>
            </c:txPr>
            <c:showLegendKey val="0"/>
            <c:showVal val="1"/>
            <c:showCatName val="0"/>
            <c:showSerName val="0"/>
            <c:showPercent val="0"/>
            <c:showBubbleSize val="0"/>
            <c:showLeaderLines val="0"/>
          </c:dLbls>
          <c:cat>
            <c:strRef>
              <c:f>'Ark1'!$A$10:$A$12</c:f>
              <c:strCache>
                <c:ptCount val="3"/>
                <c:pt idx="0">
                  <c:v>PFM (61,5 %)</c:v>
                </c:pt>
                <c:pt idx="1">
                  <c:v>ASETF (71,4 %)</c:v>
                </c:pt>
                <c:pt idx="2">
                  <c:v>CCIAM (54 %)</c:v>
                </c:pt>
              </c:strCache>
            </c:strRef>
          </c:cat>
          <c:val>
            <c:numRef>
              <c:f>'Ark1'!$E$10:$E$12</c:f>
              <c:numCache>
                <c:formatCode>0%</c:formatCode>
                <c:ptCount val="3"/>
                <c:pt idx="0" formatCode="0.00%">
                  <c:v>0.125</c:v>
                </c:pt>
                <c:pt idx="1">
                  <c:v>0.2</c:v>
                </c:pt>
                <c:pt idx="2" formatCode="0.00%">
                  <c:v>0.29599999999999999</c:v>
                </c:pt>
              </c:numCache>
            </c:numRef>
          </c:val>
        </c:ser>
        <c:ser>
          <c:idx val="4"/>
          <c:order val="4"/>
          <c:tx>
            <c:strRef>
              <c:f>'Ark1'!$F$9</c:f>
              <c:strCache>
                <c:ptCount val="1"/>
                <c:pt idx="0">
                  <c:v>I very much agree</c:v>
                </c:pt>
              </c:strCache>
            </c:strRef>
          </c:tx>
          <c:spPr>
            <a:solidFill>
              <a:schemeClr val="tx1"/>
            </a:solidFill>
          </c:spPr>
          <c:invertIfNegative val="0"/>
          <c:dLbls>
            <c:txPr>
              <a:bodyPr/>
              <a:lstStyle/>
              <a:p>
                <a:pPr>
                  <a:defRPr sz="800"/>
                </a:pPr>
                <a:endParaRPr lang="da-DK"/>
              </a:p>
            </c:txPr>
            <c:showLegendKey val="0"/>
            <c:showVal val="1"/>
            <c:showCatName val="0"/>
            <c:showSerName val="0"/>
            <c:showPercent val="0"/>
            <c:showBubbleSize val="0"/>
            <c:showLeaderLines val="0"/>
          </c:dLbls>
          <c:cat>
            <c:strRef>
              <c:f>'Ark1'!$A$10:$A$12</c:f>
              <c:strCache>
                <c:ptCount val="3"/>
                <c:pt idx="0">
                  <c:v>PFM (61,5 %)</c:v>
                </c:pt>
                <c:pt idx="1">
                  <c:v>ASETF (71,4 %)</c:v>
                </c:pt>
                <c:pt idx="2">
                  <c:v>CCIAM (54 %)</c:v>
                </c:pt>
              </c:strCache>
            </c:strRef>
          </c:cat>
          <c:val>
            <c:numRef>
              <c:f>'Ark1'!$F$10:$F$12</c:f>
              <c:numCache>
                <c:formatCode>0%</c:formatCode>
                <c:ptCount val="3"/>
                <c:pt idx="0">
                  <c:v>0.750000000000005</c:v>
                </c:pt>
                <c:pt idx="1">
                  <c:v>0.4</c:v>
                </c:pt>
                <c:pt idx="2" formatCode="0.00%">
                  <c:v>0.51900000000000002</c:v>
                </c:pt>
              </c:numCache>
            </c:numRef>
          </c:val>
        </c:ser>
        <c:dLbls>
          <c:showLegendKey val="0"/>
          <c:showVal val="0"/>
          <c:showCatName val="0"/>
          <c:showSerName val="0"/>
          <c:showPercent val="0"/>
          <c:showBubbleSize val="0"/>
        </c:dLbls>
        <c:gapWidth val="150"/>
        <c:axId val="114515456"/>
        <c:axId val="31739264"/>
      </c:barChart>
      <c:catAx>
        <c:axId val="114515456"/>
        <c:scaling>
          <c:orientation val="minMax"/>
        </c:scaling>
        <c:delete val="0"/>
        <c:axPos val="b"/>
        <c:majorTickMark val="none"/>
        <c:minorTickMark val="none"/>
        <c:tickLblPos val="nextTo"/>
        <c:crossAx val="31739264"/>
        <c:crosses val="autoZero"/>
        <c:auto val="1"/>
        <c:lblAlgn val="ctr"/>
        <c:lblOffset val="100"/>
        <c:noMultiLvlLbl val="0"/>
      </c:catAx>
      <c:valAx>
        <c:axId val="31739264"/>
        <c:scaling>
          <c:orientation val="minMax"/>
          <c:max val="1"/>
        </c:scaling>
        <c:delete val="0"/>
        <c:axPos val="l"/>
        <c:majorGridlines/>
        <c:numFmt formatCode="0%" sourceLinked="1"/>
        <c:majorTickMark val="none"/>
        <c:minorTickMark val="none"/>
        <c:tickLblPos val="nextTo"/>
        <c:crossAx val="114515456"/>
        <c:crosses val="autoZero"/>
        <c:crossBetween val="between"/>
      </c:valAx>
    </c:plotArea>
    <c:legend>
      <c:legendPos val="r"/>
      <c:layout/>
      <c:overlay val="0"/>
    </c:legend>
    <c:plotVisOnly val="1"/>
    <c:dispBlanksAs val="gap"/>
    <c:showDLblsOverMax val="0"/>
  </c:chart>
  <c:spPr>
    <a:ln>
      <a:noFill/>
    </a:ln>
  </c:sp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da-DK"/>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da-DK"/>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a-DK" smtClean="0"/>
              <a:t>Klik for at redigere teksttypografierne i masteren</a:t>
            </a:r>
          </a:p>
          <a:p>
            <a:pPr lvl="1"/>
            <a:r>
              <a:rPr lang="da-DK" smtClean="0"/>
              <a:t>Andet niveau</a:t>
            </a:r>
          </a:p>
          <a:p>
            <a:pPr lvl="2"/>
            <a:r>
              <a:rPr lang="da-DK" smtClean="0"/>
              <a:t>Tredje niveau</a:t>
            </a:r>
          </a:p>
          <a:p>
            <a:pPr lvl="3"/>
            <a:r>
              <a:rPr lang="da-DK" smtClean="0"/>
              <a:t>Fjerde niveau</a:t>
            </a:r>
          </a:p>
          <a:p>
            <a:pPr lvl="4"/>
            <a:r>
              <a:rPr lang="da-DK" smtClean="0"/>
              <a:t>Femte niveau</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da-DK"/>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4FA0C2C-6CF7-4E25-8BDE-6F6EC57D21D3}" type="slidenum">
              <a:rPr lang="da-DK"/>
              <a:pPr/>
              <a:t>‹nr.›</a:t>
            </a:fld>
            <a:endParaRPr lang="da-DK"/>
          </a:p>
        </p:txBody>
      </p:sp>
    </p:spTree>
    <p:extLst>
      <p:ext uri="{BB962C8B-B14F-4D97-AF65-F5344CB8AC3E}">
        <p14:creationId xmlns:p14="http://schemas.microsoft.com/office/powerpoint/2010/main" val="23040481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itchFamily="34" charset="0"/>
        <a:ea typeface="+mn-ea"/>
        <a:cs typeface="+mn-cs"/>
      </a:defRPr>
    </a:lvl1pPr>
    <a:lvl2pPr marL="457200" algn="l" rtl="0" fontAlgn="base">
      <a:spcBef>
        <a:spcPct val="30000"/>
      </a:spcBef>
      <a:spcAft>
        <a:spcPct val="0"/>
      </a:spcAft>
      <a:defRPr sz="1200" kern="1200">
        <a:solidFill>
          <a:schemeClr val="tx1"/>
        </a:solidFill>
        <a:latin typeface="Verdana" pitchFamily="34" charset="0"/>
        <a:ea typeface="+mn-ea"/>
        <a:cs typeface="+mn-cs"/>
      </a:defRPr>
    </a:lvl2pPr>
    <a:lvl3pPr marL="914400" algn="l" rtl="0" fontAlgn="base">
      <a:spcBef>
        <a:spcPct val="30000"/>
      </a:spcBef>
      <a:spcAft>
        <a:spcPct val="0"/>
      </a:spcAft>
      <a:defRPr sz="1200" kern="1200">
        <a:solidFill>
          <a:schemeClr val="tx1"/>
        </a:solidFill>
        <a:latin typeface="Verdana" pitchFamily="34" charset="0"/>
        <a:ea typeface="+mn-ea"/>
        <a:cs typeface="+mn-cs"/>
      </a:defRPr>
    </a:lvl3pPr>
    <a:lvl4pPr marL="1371600" algn="l" rtl="0" fontAlgn="base">
      <a:spcBef>
        <a:spcPct val="30000"/>
      </a:spcBef>
      <a:spcAft>
        <a:spcPct val="0"/>
      </a:spcAft>
      <a:defRPr sz="1200" kern="1200">
        <a:solidFill>
          <a:schemeClr val="tx1"/>
        </a:solidFill>
        <a:latin typeface="Verdana" pitchFamily="34" charset="0"/>
        <a:ea typeface="+mn-ea"/>
        <a:cs typeface="+mn-cs"/>
      </a:defRPr>
    </a:lvl4pPr>
    <a:lvl5pPr marL="1828800" algn="l" rtl="0" fontAlgn="base">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err="1" smtClean="0"/>
              <a:t>Hello</a:t>
            </a:r>
            <a:r>
              <a:rPr lang="da-DK" dirty="0" smtClean="0"/>
              <a:t> – </a:t>
            </a:r>
            <a:r>
              <a:rPr lang="da-DK" dirty="0" err="1" smtClean="0"/>
              <a:t>I’m</a:t>
            </a:r>
            <a:r>
              <a:rPr lang="da-DK" dirty="0" smtClean="0"/>
              <a:t> Henrik Kaas and </a:t>
            </a:r>
            <a:r>
              <a:rPr lang="da-DK" dirty="0" err="1" smtClean="0"/>
              <a:t>I’m</a:t>
            </a:r>
            <a:r>
              <a:rPr lang="da-DK" dirty="0" smtClean="0"/>
              <a:t> an e-learning </a:t>
            </a:r>
            <a:r>
              <a:rPr lang="da-DK" dirty="0" err="1" smtClean="0"/>
              <a:t>consultant</a:t>
            </a:r>
            <a:r>
              <a:rPr lang="da-DK" dirty="0" smtClean="0"/>
              <a:t> at the </a:t>
            </a:r>
            <a:r>
              <a:rPr lang="da-DK" dirty="0" err="1" smtClean="0"/>
              <a:t>University</a:t>
            </a:r>
            <a:r>
              <a:rPr lang="da-DK" baseline="0" dirty="0" smtClean="0"/>
              <a:t> of Copenhagen in Denmark</a:t>
            </a:r>
            <a:endParaRPr lang="da-DK"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2</a:t>
            </a:fld>
            <a:endParaRPr lang="da-DK"/>
          </a:p>
        </p:txBody>
      </p:sp>
    </p:spTree>
    <p:extLst>
      <p:ext uri="{BB962C8B-B14F-4D97-AF65-F5344CB8AC3E}">
        <p14:creationId xmlns:p14="http://schemas.microsoft.com/office/powerpoint/2010/main" val="1779491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One way of thinking learning is that knowledge is transmitted</a:t>
            </a:r>
            <a:r>
              <a:rPr lang="en-GB" baseline="0" noProof="0" dirty="0" smtClean="0"/>
              <a:t> from the teacher to the learner in more or less one-way communication. </a:t>
            </a:r>
          </a:p>
          <a:p>
            <a:endParaRPr lang="en-GB" baseline="0" noProof="0" dirty="0" smtClean="0"/>
          </a:p>
          <a:p>
            <a:r>
              <a:rPr lang="en-GB" baseline="0" noProof="0" dirty="0" smtClean="0"/>
              <a:t>This will not be a 1:1 transmission but after doing some studying the result might be good.</a:t>
            </a:r>
          </a:p>
          <a:p>
            <a:endParaRPr lang="en-GB" baseline="0" noProof="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noProof="0" dirty="0" smtClean="0"/>
              <a:t>Another way of thinking learning is that we learn better when we are collaborating. This is the basis of the learning theory, </a:t>
            </a:r>
            <a:r>
              <a:rPr lang="da-DK" dirty="0" smtClean="0">
                <a:latin typeface="Verdana" pitchFamily="1" charset="0"/>
              </a:rPr>
              <a:t>Social </a:t>
            </a:r>
            <a:r>
              <a:rPr lang="da-DK" dirty="0" err="1" smtClean="0">
                <a:latin typeface="Verdana" pitchFamily="1" charset="0"/>
              </a:rPr>
              <a:t>Constructivism</a:t>
            </a:r>
            <a:r>
              <a:rPr lang="da-DK" dirty="0" smtClean="0">
                <a:latin typeface="Verdana" pitchFamily="1" charset="0"/>
              </a:rPr>
              <a:t>. </a:t>
            </a:r>
          </a:p>
          <a:p>
            <a:endParaRPr lang="en-GB" noProof="0"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11</a:t>
            </a:fld>
            <a:endParaRPr lang="da-DK" dirty="0"/>
          </a:p>
        </p:txBody>
      </p:sp>
    </p:spTree>
    <p:extLst>
      <p:ext uri="{BB962C8B-B14F-4D97-AF65-F5344CB8AC3E}">
        <p14:creationId xmlns:p14="http://schemas.microsoft.com/office/powerpoint/2010/main" val="2446600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Pladsholder til diasbillede 1"/>
          <p:cNvSpPr>
            <a:spLocks noGrp="1" noRot="1" noChangeAspect="1" noTextEdit="1"/>
          </p:cNvSpPr>
          <p:nvPr>
            <p:ph type="sldImg"/>
          </p:nvPr>
        </p:nvSpPr>
        <p:spPr>
          <a:ln/>
        </p:spPr>
      </p:sp>
      <p:sp>
        <p:nvSpPr>
          <p:cNvPr id="39939" name="Pladsholder til no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GB" noProof="0" dirty="0" smtClean="0">
                <a:latin typeface="Verdana" pitchFamily="1" charset="0"/>
              </a:rPr>
              <a:t>In collaborative approach learning is an active process that takes place when learners engage in dialog and creates a common understanding.</a:t>
            </a:r>
            <a:r>
              <a:rPr lang="en-GB" baseline="0" noProof="0" dirty="0" smtClean="0">
                <a:latin typeface="Verdana" pitchFamily="1" charset="0"/>
              </a:rPr>
              <a:t> </a:t>
            </a:r>
            <a:r>
              <a:rPr lang="en-GB" sz="1200" noProof="0" dirty="0" smtClean="0">
                <a:solidFill>
                  <a:srgbClr val="FFFFFF"/>
                </a:solidFill>
                <a:ea typeface="ＭＳ Ｐゴシック" pitchFamily="1" charset="-128"/>
              </a:rPr>
              <a:t>“My understanding” depends on:</a:t>
            </a:r>
            <a:r>
              <a:rPr lang="en-GB" sz="1200" baseline="0" noProof="0" dirty="0" smtClean="0">
                <a:solidFill>
                  <a:srgbClr val="FFFFFF"/>
                </a:solidFill>
                <a:ea typeface="ＭＳ Ｐゴシック" pitchFamily="1" charset="-128"/>
              </a:rPr>
              <a:t> </a:t>
            </a:r>
            <a:r>
              <a:rPr lang="en-GB" sz="1200" noProof="0" dirty="0" smtClean="0">
                <a:solidFill>
                  <a:srgbClr val="FFFFFF"/>
                </a:solidFill>
                <a:ea typeface="ＭＳ Ｐゴシック" pitchFamily="1" charset="-128"/>
              </a:rPr>
              <a:t>Educational background, Cultural background, Age etc.</a:t>
            </a:r>
          </a:p>
          <a:p>
            <a:pPr>
              <a:buFont typeface="Arial" charset="0"/>
              <a:buChar char="•"/>
              <a:defRPr/>
            </a:pPr>
            <a:endParaRPr lang="en-GB" sz="1200" noProof="0" dirty="0" smtClean="0">
              <a:solidFill>
                <a:srgbClr val="FFFFFF"/>
              </a:solidFill>
              <a:ea typeface="ＭＳ Ｐゴシック" pitchFamily="1"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noProof="0" dirty="0" smtClean="0">
                <a:latin typeface="Verdana" pitchFamily="1" charset="0"/>
              </a:rPr>
              <a:t>The common understanding is based on ones “own understanding” and “others understanding”</a:t>
            </a:r>
            <a:r>
              <a:rPr lang="en-GB" baseline="0" noProof="0" dirty="0" smtClean="0">
                <a:latin typeface="Verdana" pitchFamily="1" charset="0"/>
              </a:rPr>
              <a:t>.</a:t>
            </a:r>
            <a:endParaRPr lang="en-GB" noProof="0" dirty="0" smtClean="0">
              <a:latin typeface="Verdana" pitchFamily="1"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a-DK" dirty="0" smtClean="0">
              <a:latin typeface="Verdana" pitchFamily="1"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In this way the students are ‘teaching’ each other through the dialogs in collaborative learning</a:t>
            </a:r>
            <a:r>
              <a:rPr lang="en-GB" baseline="0" dirty="0" smtClean="0"/>
              <a:t> and everybody will get a more common understanding even the teacher </a:t>
            </a:r>
            <a:r>
              <a:rPr lang="en-GB" noProof="0" dirty="0" smtClean="0">
                <a:latin typeface="Verdana" pitchFamily="1" charset="0"/>
              </a:rPr>
              <a:t>and there might even be a synergetic effect where the common understanding reaches beyond</a:t>
            </a:r>
            <a:r>
              <a:rPr lang="en-GB" baseline="0" noProof="0" dirty="0" smtClean="0">
                <a:latin typeface="Verdana" pitchFamily="1" charset="0"/>
              </a:rPr>
              <a:t> the “sum” of “own understanding”</a:t>
            </a:r>
            <a:r>
              <a:rPr lang="en-GB" baseline="0" dirty="0" smtClean="0"/>
              <a:t>.</a:t>
            </a:r>
            <a:endParaRPr lang="en-GB" dirty="0" smtClean="0"/>
          </a:p>
          <a:p>
            <a:endParaRPr lang="da-DK" dirty="0" smtClean="0">
              <a:latin typeface="Verdana" pitchFamily="1" charset="0"/>
            </a:endParaRPr>
          </a:p>
        </p:txBody>
      </p:sp>
      <p:sp>
        <p:nvSpPr>
          <p:cNvPr id="39940" name="Pladsholder til dias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fld id="{961EEBB8-4CFA-4ECE-95E3-55EBE91EBEA8}" type="slidenum">
              <a:rPr lang="da-DK" sz="1200"/>
              <a:pPr eaLnBrk="1" hangingPunct="1"/>
              <a:t>12</a:t>
            </a:fld>
            <a:endParaRPr lang="da-DK"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When</a:t>
            </a:r>
            <a:r>
              <a:rPr lang="en-GB" dirty="0" smtClean="0"/>
              <a:t> we talk about enhancing learning the collaborate knowledge construction gives a much</a:t>
            </a:r>
            <a:r>
              <a:rPr lang="en-GB" baseline="0" dirty="0" smtClean="0"/>
              <a:t> better understanding for the individual </a:t>
            </a:r>
            <a:r>
              <a:rPr lang="en-GB" dirty="0" smtClean="0"/>
              <a:t>than transmission of knowledge. The focus is changed from content or curriculum to the students’ learning process. In other words the curriculum becomes at learning resource</a:t>
            </a:r>
            <a:r>
              <a:rPr lang="en-GB" baseline="0" dirty="0" smtClean="0"/>
              <a:t> for the learning process.</a:t>
            </a:r>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13</a:t>
            </a:fld>
            <a:endParaRPr lang="da-DK" dirty="0"/>
          </a:p>
        </p:txBody>
      </p:sp>
    </p:spTree>
    <p:extLst>
      <p:ext uri="{BB962C8B-B14F-4D97-AF65-F5344CB8AC3E}">
        <p14:creationId xmlns:p14="http://schemas.microsoft.com/office/powerpoint/2010/main" val="2117979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The importance of dialog in learning is well recognized in educational research and all learners seems to benefit from dialog. Without doubt, many teachers see discussion boards as the online way to facilitate ‘talk’ among students,</a:t>
            </a:r>
            <a:r>
              <a:rPr lang="en-US" baseline="0" dirty="0" smtClean="0"/>
              <a:t> especially if you have students sitting in different time zones.</a:t>
            </a:r>
            <a:r>
              <a:rPr lang="en-US" dirty="0" smtClean="0"/>
              <a:t> </a:t>
            </a:r>
          </a:p>
          <a:p>
            <a:endParaRPr lang="en-US" dirty="0" smtClean="0"/>
          </a:p>
          <a:p>
            <a:r>
              <a:rPr lang="en-US" dirty="0" smtClean="0"/>
              <a:t>But is it the same? I would like to point out some differences between oral and written dialog.</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14</a:t>
            </a:fld>
            <a:endParaRPr lang="da-DK"/>
          </a:p>
        </p:txBody>
      </p:sp>
    </p:spTree>
    <p:extLst>
      <p:ext uri="{BB962C8B-B14F-4D97-AF65-F5344CB8AC3E}">
        <p14:creationId xmlns:p14="http://schemas.microsoft.com/office/powerpoint/2010/main" val="15489663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Here I will compare a face-to-face discussion to the left with an online discussion to the right. The animation tries to illustrate some of the differences.</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You have an exact history of the online discussion while in oral discussion you have to take notes. Another advantage in the online discussion is that easy to reuse argument etc. in an assignment later in the course. </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-&gt;In the online discussion you are missing non-verbal cues like smiling and the tone</a:t>
            </a:r>
            <a:r>
              <a:rPr lang="en-US" baseline="0" noProof="0" dirty="0" smtClean="0">
                <a:solidFill>
                  <a:srgbClr val="000000"/>
                </a:solidFill>
                <a:latin typeface="Verdana"/>
                <a:ea typeface="ＭＳ Ｐゴシック"/>
                <a:sym typeface="Verdana"/>
              </a:rPr>
              <a:t> of a voice. </a:t>
            </a:r>
            <a:r>
              <a:rPr lang="en-US" noProof="0" dirty="0" smtClean="0">
                <a:solidFill>
                  <a:srgbClr val="000000"/>
                </a:solidFill>
                <a:latin typeface="Verdana"/>
                <a:ea typeface="ＭＳ Ｐゴシック"/>
                <a:sym typeface="Verdana"/>
              </a:rPr>
              <a:t>In a written discussion it is for instance difficult to use irony as nobody can see that you are smiling</a:t>
            </a:r>
            <a:r>
              <a:rPr lang="en-US" baseline="0" noProof="0" dirty="0" smtClean="0">
                <a:solidFill>
                  <a:srgbClr val="000000"/>
                </a:solidFill>
                <a:latin typeface="Verdana"/>
                <a:ea typeface="ＭＳ Ｐゴシック"/>
                <a:sym typeface="Verdana"/>
              </a:rPr>
              <a:t> while doing it. </a:t>
            </a:r>
            <a:endParaRPr lang="en-US" noProof="0" dirty="0" smtClean="0">
              <a:solidFill>
                <a:srgbClr val="000000"/>
              </a:solidFill>
              <a:latin typeface="Verdana"/>
              <a:ea typeface="ＭＳ Ｐゴシック"/>
              <a:sym typeface="Verdana"/>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baseline="0" noProof="0" dirty="0" smtClean="0">
                <a:solidFill>
                  <a:srgbClr val="000000"/>
                </a:solidFill>
                <a:latin typeface="Verdana"/>
                <a:ea typeface="ＭＳ Ｐゴシック"/>
                <a:sym typeface="Verdana"/>
              </a:rPr>
              <a:t>-&gt;</a:t>
            </a:r>
            <a:r>
              <a:rPr lang="en-US" noProof="0" dirty="0" smtClean="0">
                <a:solidFill>
                  <a:srgbClr val="000000"/>
                </a:solidFill>
                <a:latin typeface="Verdana"/>
                <a:ea typeface="ＭＳ Ｐゴシック"/>
                <a:sym typeface="Verdana"/>
              </a:rPr>
              <a:t>So you have to keep in mind that what you write can be misinterpreted. The use of emoticons or smileys is a way to emphasize the nature of your message and to soften of replies which often is harder in writing than in spoken</a:t>
            </a:r>
            <a:r>
              <a:rPr lang="en-US" baseline="0" noProof="0" dirty="0" smtClean="0">
                <a:solidFill>
                  <a:srgbClr val="000000"/>
                </a:solidFill>
                <a:latin typeface="Verdana"/>
                <a:ea typeface="ＭＳ Ｐゴシック"/>
                <a:sym typeface="Verdana"/>
              </a:rPr>
              <a:t> </a:t>
            </a:r>
            <a:r>
              <a:rPr lang="en-US" noProof="0" dirty="0" smtClean="0">
                <a:solidFill>
                  <a:srgbClr val="000000"/>
                </a:solidFill>
                <a:latin typeface="Verdana"/>
                <a:ea typeface="ＭＳ Ｐゴシック"/>
                <a:sym typeface="Verdana"/>
              </a:rPr>
              <a:t>conversations.</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Here a new topic turned up but these two guys has turned their back to the rest</a:t>
            </a:r>
            <a:r>
              <a:rPr lang="en-US" baseline="0" noProof="0" dirty="0" smtClean="0">
                <a:solidFill>
                  <a:srgbClr val="000000"/>
                </a:solidFill>
                <a:latin typeface="Verdana"/>
                <a:ea typeface="ＭＳ Ｐゴシック"/>
                <a:sym typeface="Verdana"/>
              </a:rPr>
              <a:t> and are having a private conversation with the third one. </a:t>
            </a:r>
            <a:r>
              <a:rPr lang="en-US" noProof="0" dirty="0" smtClean="0">
                <a:solidFill>
                  <a:srgbClr val="000000"/>
                </a:solidFill>
                <a:latin typeface="Verdana"/>
                <a:ea typeface="ＭＳ Ｐゴシック"/>
                <a:sym typeface="Verdana"/>
              </a:rPr>
              <a:t>-&gt;In an online discussion you can actually discuss more than one topic at a time while in face-to-face discussions it is best to keep to one topic. </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-&gt;Online it is easy to set a </a:t>
            </a:r>
            <a:r>
              <a:rPr lang="en-US" baseline="0" noProof="0" dirty="0" smtClean="0">
                <a:solidFill>
                  <a:srgbClr val="000000"/>
                </a:solidFill>
                <a:latin typeface="Verdana"/>
                <a:ea typeface="ＭＳ Ｐゴシック"/>
                <a:sym typeface="Verdana"/>
              </a:rPr>
              <a:t>code of conduct</a:t>
            </a:r>
            <a:r>
              <a:rPr lang="en-US" noProof="0" dirty="0" smtClean="0">
                <a:solidFill>
                  <a:srgbClr val="000000"/>
                </a:solidFill>
                <a:latin typeface="Verdana"/>
                <a:ea typeface="ＭＳ Ｐゴシック"/>
                <a:sym typeface="Verdana"/>
              </a:rPr>
              <a:t> for the communication before you start and to guide the discussion in the right direction.</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-&gt;Online you can get a much better feeling of each students abilities especially if you make sure that all will participate in the discussions.</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-&gt;A lot of students are quiet in a plenary session as they are afraid of saying something wrong. The same students can be very active in writing. Online they can take their time and think answers through before posting a reply.</a:t>
            </a:r>
            <a:r>
              <a:rPr lang="en-US" baseline="0" noProof="0" dirty="0" smtClean="0">
                <a:solidFill>
                  <a:srgbClr val="000000"/>
                </a:solidFill>
                <a:latin typeface="Verdana"/>
                <a:ea typeface="ＭＳ Ｐゴシック"/>
                <a:sym typeface="Verdana"/>
              </a:rPr>
              <a:t> </a:t>
            </a:r>
          </a:p>
          <a:p>
            <a:pPr marL="0" marR="0" indent="0" defTabSz="914400" rtl="0" eaLnBrk="0" fontAlgn="base" latinLnBrk="0" hangingPunct="0">
              <a:buClrTx/>
              <a:buSzTx/>
              <a:buFontTx/>
              <a:buNone/>
              <a:tabLst/>
              <a:defRPr/>
            </a:pPr>
            <a:endParaRPr lang="en-US" baseline="0"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baseline="0" noProof="0" dirty="0" smtClean="0">
                <a:solidFill>
                  <a:srgbClr val="000000"/>
                </a:solidFill>
                <a:latin typeface="Verdana"/>
                <a:ea typeface="ＭＳ Ｐゴシック"/>
                <a:sym typeface="Verdana"/>
              </a:rPr>
              <a:t>-&gt;</a:t>
            </a:r>
            <a:r>
              <a:rPr lang="en-US" noProof="0" dirty="0" smtClean="0">
                <a:solidFill>
                  <a:srgbClr val="000000"/>
                </a:solidFill>
                <a:latin typeface="Verdana"/>
                <a:ea typeface="ＭＳ Ｐゴシック"/>
                <a:sym typeface="Verdana"/>
              </a:rPr>
              <a:t>Never the less there is a certain stress in having a written discussion with people you haven’t met. Student can feel anxiety the first time they should participate in an online discussion. This anxiety is something you can deal with.</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There is a cognitive benefit in writing because the replies are better processed before posting. -&gt;So written communication gives a deeper reflection and requires more cognitive resources which will lead to deeper learning.</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-&gt;It is much easier to make written feed-back more explicit or detailed. The written feed-back will normally be more careful thought through in the process of writing but of course it might take up some more time. </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-&gt;The discussion online is often more fruitful than a discussion face-to-face as they can be more wide-ranging and give more perspectives</a:t>
            </a:r>
          </a:p>
          <a:p>
            <a:pPr marL="0" marR="0" indent="0" defTabSz="914400" rtl="0" eaLnBrk="0" fontAlgn="base" latinLnBrk="0" hangingPunct="0">
              <a:buClrTx/>
              <a:buSzTx/>
              <a:buFontTx/>
              <a:buNone/>
              <a:tabLst/>
              <a:defRPr/>
            </a:pPr>
            <a:endParaRPr lang="en-US" noProof="0" dirty="0" smtClean="0">
              <a:solidFill>
                <a:srgbClr val="000000"/>
              </a:solidFill>
              <a:latin typeface="Verdana"/>
              <a:ea typeface="ＭＳ Ｐゴシック"/>
              <a:sym typeface="Verdana"/>
            </a:endParaRPr>
          </a:p>
          <a:p>
            <a:pPr marL="0" marR="0" indent="0" defTabSz="914400" rtl="0" eaLnBrk="0" fontAlgn="base" latinLnBrk="0" hangingPunct="0">
              <a:buClrTx/>
              <a:buSzTx/>
              <a:buFontTx/>
              <a:buNone/>
              <a:tabLst/>
              <a:defRPr/>
            </a:pPr>
            <a:r>
              <a:rPr lang="en-US" noProof="0" dirty="0" smtClean="0">
                <a:solidFill>
                  <a:srgbClr val="000000"/>
                </a:solidFill>
                <a:latin typeface="Verdana"/>
                <a:ea typeface="ＭＳ Ｐゴシック"/>
                <a:sym typeface="Verdana"/>
              </a:rPr>
              <a:t>But how do you make online collaboration work. I will now tell you about some experiences we had in developing a teaching method at two online courses here at the faculty of Science.</a:t>
            </a:r>
            <a:endParaRPr lang="en-GB" noProof="0" dirty="0">
              <a:solidFill>
                <a:srgbClr val="000000"/>
              </a:solidFill>
              <a:latin typeface="Verdana"/>
              <a:ea typeface="ＭＳ Ｐゴシック"/>
              <a:sym typeface="Verdana"/>
            </a:endParaRPr>
          </a:p>
        </p:txBody>
      </p:sp>
      <p:sp>
        <p:nvSpPr>
          <p:cNvPr id="4" name="Pladsholder til diasnummer 3"/>
          <p:cNvSpPr>
            <a:spLocks noGrp="1"/>
          </p:cNvSpPr>
          <p:nvPr>
            <p:ph type="sldNum" sz="quarter" idx="10"/>
          </p:nvPr>
        </p:nvSpPr>
        <p:spPr/>
        <p:txBody>
          <a:bodyPr/>
          <a:lstStyle/>
          <a:p>
            <a:pPr>
              <a:defRPr/>
            </a:pPr>
            <a:fld id="{F2038262-72BA-4C02-8C99-CD641DCA22DC}" type="slidenum">
              <a:rPr lang="da-DK" smtClean="0"/>
              <a:pPr>
                <a:defRPr/>
              </a:pPr>
              <a:t>15</a:t>
            </a:fld>
            <a:endParaRPr lang="da-DK"/>
          </a:p>
        </p:txBody>
      </p:sp>
    </p:spTree>
    <p:extLst>
      <p:ext uri="{BB962C8B-B14F-4D97-AF65-F5344CB8AC3E}">
        <p14:creationId xmlns:p14="http://schemas.microsoft.com/office/powerpoint/2010/main" val="1677111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How did we start with online courses?</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16</a:t>
            </a:fld>
            <a:endParaRPr lang="da-DK"/>
          </a:p>
        </p:txBody>
      </p:sp>
    </p:spTree>
    <p:extLst>
      <p:ext uri="{BB962C8B-B14F-4D97-AF65-F5344CB8AC3E}">
        <p14:creationId xmlns:p14="http://schemas.microsoft.com/office/powerpoint/2010/main" val="2415789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Twelve years </a:t>
            </a:r>
            <a:r>
              <a:rPr lang="en-GB" baseline="0" noProof="0" dirty="0" smtClean="0"/>
              <a:t>ago </a:t>
            </a:r>
            <a:r>
              <a:rPr lang="en-GB" noProof="0" dirty="0" smtClean="0"/>
              <a:t>we had two courses in Tropical forestry which had been transformed</a:t>
            </a:r>
            <a:r>
              <a:rPr lang="en-GB" baseline="0" noProof="0" dirty="0" smtClean="0"/>
              <a:t> into distance courses with little success. There were low activity and high drop-out rates.</a:t>
            </a:r>
          </a:p>
          <a:p>
            <a:r>
              <a:rPr lang="en-GB" baseline="0" noProof="0" dirty="0" smtClean="0"/>
              <a:t>-&gt;Some of the reasons we found were that the students felt isolated and -&gt;there were technical barriers affecting the student. -&gt;That is because they had to participate in a highly academic discussion in a system they were not familiar with. </a:t>
            </a:r>
          </a:p>
          <a:p>
            <a:r>
              <a:rPr lang="en-GB" baseline="0" noProof="0" dirty="0" smtClean="0"/>
              <a:t>-&gt;Some student didn’t feel obligated to participate and -&gt; maybe some was thinking strategically “I don’t do any work if I don’t need to”</a:t>
            </a:r>
          </a:p>
          <a:p>
            <a:r>
              <a:rPr lang="en-GB" baseline="0" noProof="0" dirty="0" smtClean="0"/>
              <a:t>-&gt;And at last maybe the teachers were not good enough to give feedback and other student didn’t feel obligated to answer.</a:t>
            </a:r>
          </a:p>
          <a:p>
            <a:endParaRPr lang="en-GB" baseline="0" noProof="0" dirty="0" smtClean="0"/>
          </a:p>
          <a:p>
            <a:endParaRPr lang="en-GB" noProof="0" dirty="0" smtClean="0"/>
          </a:p>
          <a:p>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17</a:t>
            </a:fld>
            <a:endParaRPr lang="da-DK"/>
          </a:p>
        </p:txBody>
      </p:sp>
    </p:spTree>
    <p:extLst>
      <p:ext uri="{BB962C8B-B14F-4D97-AF65-F5344CB8AC3E}">
        <p14:creationId xmlns:p14="http://schemas.microsoft.com/office/powerpoint/2010/main" val="2356640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So we needed a method that could help the students through the technical barriers and get them going in online discussions and collaboration.</a:t>
            </a:r>
          </a:p>
          <a:p>
            <a:r>
              <a:rPr lang="en-GB" noProof="0" dirty="0" smtClean="0"/>
              <a:t>We found that the</a:t>
            </a:r>
            <a:r>
              <a:rPr lang="en-GB" baseline="0" noProof="0" dirty="0" smtClean="0"/>
              <a:t> five-stage model by Gilly Salmon would provide us with a method that could address these problems. So let’s have a look at this model.</a:t>
            </a:r>
            <a:endParaRPr lang="en-GB" noProof="0"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18</a:t>
            </a:fld>
            <a:endParaRPr lang="da-DK"/>
          </a:p>
        </p:txBody>
      </p:sp>
    </p:spTree>
    <p:extLst>
      <p:ext uri="{BB962C8B-B14F-4D97-AF65-F5344CB8AC3E}">
        <p14:creationId xmlns:p14="http://schemas.microsoft.com/office/powerpoint/2010/main" val="3979077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So what is The five-stage model?</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19</a:t>
            </a:fld>
            <a:endParaRPr lang="da-DK"/>
          </a:p>
        </p:txBody>
      </p:sp>
    </p:spTree>
    <p:extLst>
      <p:ext uri="{BB962C8B-B14F-4D97-AF65-F5344CB8AC3E}">
        <p14:creationId xmlns:p14="http://schemas.microsoft.com/office/powerpoint/2010/main" val="9264122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Gilly </a:t>
            </a:r>
            <a:r>
              <a:rPr lang="en-US" dirty="0" err="1" smtClean="0"/>
              <a:t>Salom</a:t>
            </a:r>
            <a:r>
              <a:rPr lang="en-US" dirty="0" smtClean="0"/>
              <a:t> model there are 5 stages of collaboration.</a:t>
            </a:r>
          </a:p>
          <a:p>
            <a:r>
              <a:rPr lang="en-US" dirty="0" smtClean="0"/>
              <a:t>* In the first 3 stages the focus in on building an online social community and off course, getting over technical barriers.</a:t>
            </a:r>
          </a:p>
          <a:p>
            <a:r>
              <a:rPr lang="en-US" dirty="0" smtClean="0"/>
              <a:t>* In the last 2 the focus is turned toward collaborative knowledge construction where the learning really takes place.</a:t>
            </a:r>
            <a:endParaRPr lang="da-DK"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20</a:t>
            </a:fld>
            <a:endParaRPr lang="da-DK"/>
          </a:p>
        </p:txBody>
      </p:sp>
    </p:spTree>
    <p:extLst>
      <p:ext uri="{BB962C8B-B14F-4D97-AF65-F5344CB8AC3E}">
        <p14:creationId xmlns:p14="http://schemas.microsoft.com/office/powerpoint/2010/main" val="2704407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I’m from the University of Copenhagen, which you might have guessed.</a:t>
            </a:r>
            <a:r>
              <a:rPr lang="en-GB" baseline="0" noProof="0" dirty="0" smtClean="0"/>
              <a:t> </a:t>
            </a:r>
            <a:r>
              <a:rPr lang="en-GB" noProof="0" dirty="0" smtClean="0"/>
              <a:t>This is the old university building in the centre of Copenhagen where</a:t>
            </a:r>
            <a:r>
              <a:rPr lang="en-GB" baseline="0" noProof="0" dirty="0" smtClean="0"/>
              <a:t> the university started more than 500 years ago. </a:t>
            </a:r>
          </a:p>
          <a:p>
            <a:endParaRPr lang="en-GB" baseline="0" noProof="0" dirty="0" smtClean="0"/>
          </a:p>
          <a:p>
            <a:r>
              <a:rPr lang="en-GB" baseline="0" noProof="0" dirty="0" smtClean="0"/>
              <a:t>These building are from 1811 because the university burned down when the English bombed Copenhagen and stole the Danish fleet. </a:t>
            </a:r>
          </a:p>
          <a:p>
            <a:endParaRPr lang="en-GB" baseline="0" noProof="0" dirty="0" smtClean="0"/>
          </a:p>
          <a:p>
            <a:r>
              <a:rPr lang="en-GB" baseline="0" noProof="0" dirty="0" smtClean="0"/>
              <a:t>This is up in the cold North so when we have a bit of summer the students come out to the square to soak up some sun. Notice the overcoats.</a:t>
            </a:r>
          </a:p>
          <a:p>
            <a:endParaRPr lang="en-GB" baseline="0" noProof="0" dirty="0" smtClean="0"/>
          </a:p>
          <a:p>
            <a:r>
              <a:rPr lang="en-GB" baseline="0" noProof="0" dirty="0" smtClean="0"/>
              <a:t>This was the situation just two weeks ago:</a:t>
            </a:r>
            <a:endParaRPr lang="en-GB" noProof="0"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3</a:t>
            </a:fld>
            <a:endParaRPr lang="da-DK"/>
          </a:p>
        </p:txBody>
      </p:sp>
    </p:spTree>
    <p:extLst>
      <p:ext uri="{BB962C8B-B14F-4D97-AF65-F5344CB8AC3E}">
        <p14:creationId xmlns:p14="http://schemas.microsoft.com/office/powerpoint/2010/main" val="38613133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Pladsholder til diasbillede 1"/>
          <p:cNvSpPr>
            <a:spLocks noGrp="1" noRot="1" noChangeAspect="1" noTextEdit="1"/>
          </p:cNvSpPr>
          <p:nvPr>
            <p:ph type="sldImg"/>
          </p:nvPr>
        </p:nvSpPr>
        <p:spPr>
          <a:ln/>
        </p:spPr>
      </p:sp>
      <p:sp>
        <p:nvSpPr>
          <p:cNvPr id="41987" name="Pladsholder til no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noProof="0" dirty="0" smtClean="0">
                <a:latin typeface="Verdana" pitchFamily="1" charset="0"/>
              </a:rPr>
              <a:t>The method has 2 building </a:t>
            </a:r>
            <a:r>
              <a:rPr lang="en-GB" noProof="0" dirty="0" smtClean="0">
                <a:latin typeface="Verdana" pitchFamily="1" charset="0"/>
              </a:rPr>
              <a:t>blocks:</a:t>
            </a:r>
            <a:r>
              <a:rPr lang="en-GB" baseline="0" noProof="0" dirty="0" smtClean="0">
                <a:latin typeface="Verdana" pitchFamily="1" charset="0"/>
              </a:rPr>
              <a:t> </a:t>
            </a:r>
            <a:r>
              <a:rPr lang="en-GB" baseline="0" noProof="0" dirty="0" smtClean="0">
                <a:latin typeface="Verdana" pitchFamily="1" charset="0"/>
              </a:rPr>
              <a:t>One which defines the teachers role. It is to prepare and facilitate the discussions, giving new angels to the discussion and summarize and terminate the discussions which is also know as e-moderating. Therefore the teacher will act more as a moderator or facilitator than as  a teacher</a:t>
            </a:r>
          </a:p>
          <a:p>
            <a:endParaRPr lang="en-GB" baseline="0" noProof="0" dirty="0" smtClean="0">
              <a:latin typeface="Verdana" pitchFamily="1" charset="0"/>
            </a:endParaRPr>
          </a:p>
          <a:p>
            <a:r>
              <a:rPr lang="en-GB" sz="1200" kern="1200" dirty="0" smtClean="0">
                <a:solidFill>
                  <a:schemeClr val="tx1"/>
                </a:solidFill>
                <a:effectLst/>
                <a:latin typeface="Verdana" pitchFamily="34" charset="0"/>
                <a:ea typeface="+mn-ea"/>
                <a:cs typeface="+mn-cs"/>
              </a:rPr>
              <a:t>The discussion activities, e-</a:t>
            </a:r>
            <a:r>
              <a:rPr lang="en-GB" sz="1200" kern="1200" dirty="0" err="1" smtClean="0">
                <a:solidFill>
                  <a:schemeClr val="tx1"/>
                </a:solidFill>
                <a:effectLst/>
                <a:latin typeface="Verdana" pitchFamily="34" charset="0"/>
                <a:ea typeface="+mn-ea"/>
                <a:cs typeface="+mn-cs"/>
              </a:rPr>
              <a:t>tivities</a:t>
            </a:r>
            <a:r>
              <a:rPr lang="en-GB" sz="1200" kern="1200" dirty="0" smtClean="0">
                <a:solidFill>
                  <a:schemeClr val="tx1"/>
                </a:solidFill>
                <a:effectLst/>
                <a:latin typeface="Verdana" pitchFamily="34" charset="0"/>
                <a:ea typeface="+mn-ea"/>
                <a:cs typeface="+mn-cs"/>
              </a:rPr>
              <a:t>, </a:t>
            </a:r>
            <a:r>
              <a:rPr lang="en-GB" baseline="0" noProof="0" dirty="0" smtClean="0">
                <a:latin typeface="Verdana" pitchFamily="1" charset="0"/>
              </a:rPr>
              <a:t>has </a:t>
            </a:r>
            <a:r>
              <a:rPr lang="en-GB" baseline="0" noProof="0" dirty="0" smtClean="0">
                <a:latin typeface="Verdana" pitchFamily="1" charset="0"/>
              </a:rPr>
              <a:t>a recognizable structure with: </a:t>
            </a:r>
            <a:r>
              <a:rPr lang="en-US" sz="1200" dirty="0" smtClean="0"/>
              <a:t>Explicit objective, task and deadline and -&gt; maybe also a spark or teaser</a:t>
            </a:r>
            <a:r>
              <a:rPr lang="en-US" sz="1200" baseline="0" dirty="0" smtClean="0"/>
              <a:t> to inspire the discussion.</a:t>
            </a:r>
            <a:endParaRPr lang="en-GB" noProof="0" dirty="0" smtClean="0">
              <a:latin typeface="Verdana" pitchFamily="1" charset="0"/>
            </a:endParaRPr>
          </a:p>
        </p:txBody>
      </p:sp>
      <p:sp>
        <p:nvSpPr>
          <p:cNvPr id="41988" name="Pladsholder til dias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fld id="{03CB8621-E49D-4678-A900-C08E1C66D79C}" type="slidenum">
              <a:rPr lang="da-DK" sz="1200"/>
              <a:pPr eaLnBrk="1" hangingPunct="1"/>
              <a:t>21</a:t>
            </a:fld>
            <a:endParaRPr lang="da-DK"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Let’s have a look at the stages of the 5 step model: </a:t>
            </a:r>
          </a:p>
          <a:p>
            <a:r>
              <a:rPr lang="en-GB" noProof="0" dirty="0" smtClean="0"/>
              <a:t>The first</a:t>
            </a:r>
            <a:r>
              <a:rPr lang="en-GB" baseline="0" noProof="0" dirty="0" smtClean="0"/>
              <a:t> step is in most cases a short one. The purpose is to make sure that the students can log in to the system make them familiar with the course design and reply in a discussion forum.</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baseline="0" noProof="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smtClean="0"/>
              <a:t>The teachers role as a moderator will be to welcome the students and encourage them to post replies. Latecomers might be contacted personally to ensure that they have no problems accessing the course etc.</a:t>
            </a:r>
            <a:endParaRPr lang="en-GB" noProof="0" dirty="0" smtClean="0"/>
          </a:p>
          <a:p>
            <a:endParaRPr lang="en-GB" baseline="0" noProof="0" dirty="0" smtClean="0"/>
          </a:p>
          <a:p>
            <a:r>
              <a:rPr lang="en-GB" noProof="0" dirty="0" smtClean="0"/>
              <a:t>-&gt;The task</a:t>
            </a:r>
            <a:r>
              <a:rPr lang="en-GB" baseline="0" noProof="0" dirty="0" smtClean="0"/>
              <a:t> should be clear to the students as in all things in an online course, like what is expected from them and when is the deadline: </a:t>
            </a:r>
            <a:r>
              <a:rPr lang="en-GB" baseline="0" noProof="0" dirty="0" smtClean="0"/>
              <a:t>Clarity </a:t>
            </a:r>
            <a:r>
              <a:rPr lang="en-GB" baseline="0" noProof="0" dirty="0" smtClean="0"/>
              <a:t>is very important.</a:t>
            </a:r>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22</a:t>
            </a:fld>
            <a:endParaRPr lang="da-DK"/>
          </a:p>
        </p:txBody>
      </p:sp>
    </p:spTree>
    <p:extLst>
      <p:ext uri="{BB962C8B-B14F-4D97-AF65-F5344CB8AC3E}">
        <p14:creationId xmlns:p14="http://schemas.microsoft.com/office/powerpoint/2010/main" val="12574863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The</a:t>
            </a:r>
            <a:r>
              <a:rPr lang="en-GB" baseline="0" noProof="0" dirty="0" smtClean="0"/>
              <a:t> second step focus on the online socialization: </a:t>
            </a:r>
          </a:p>
          <a:p>
            <a:r>
              <a:rPr lang="en-GB" baseline="0" noProof="0" dirty="0" smtClean="0"/>
              <a:t>At this step you start to build an online community in which the participants get familiar with each other so they will fell safe and confident in participating in an online discussion.</a:t>
            </a:r>
          </a:p>
          <a:p>
            <a:r>
              <a:rPr lang="en-GB" baseline="0" noProof="0" dirty="0" smtClean="0"/>
              <a:t>As mentioned earlier it is for the most quite scary to put your thoughts in writing as it will stand there for a long time regardless of how clever it is. Therefore this is a very important part of the course.</a:t>
            </a:r>
          </a:p>
          <a:p>
            <a:endParaRPr lang="en-GB" baseline="0" noProof="0" dirty="0" smtClean="0"/>
          </a:p>
          <a:p>
            <a:r>
              <a:rPr lang="en-GB" baseline="0" noProof="0" dirty="0" smtClean="0"/>
              <a:t>-&gt; The task should encourage them to get to know each other.</a:t>
            </a:r>
            <a:endParaRPr lang="en-GB" noProof="0"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23</a:t>
            </a:fld>
            <a:endParaRPr lang="da-DK"/>
          </a:p>
        </p:txBody>
      </p:sp>
    </p:spTree>
    <p:extLst>
      <p:ext uri="{BB962C8B-B14F-4D97-AF65-F5344CB8AC3E}">
        <p14:creationId xmlns:p14="http://schemas.microsoft.com/office/powerpoint/2010/main" val="5031418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noProof="0" dirty="0" smtClean="0"/>
              <a:t>At the third level the students will</a:t>
            </a:r>
            <a:r>
              <a:rPr lang="en-GB" baseline="0" noProof="0" dirty="0" smtClean="0"/>
              <a:t> start to exchange knowledge. The moderator will facilitate this discussion and will still have have to give support, like making rules for the discussion, as you will see here.</a:t>
            </a:r>
          </a:p>
          <a:p>
            <a:endParaRPr lang="en-GB" baseline="0" noProof="0" dirty="0" smtClean="0"/>
          </a:p>
          <a:p>
            <a:r>
              <a:rPr lang="en-GB" baseline="0" noProof="0" dirty="0" smtClean="0"/>
              <a:t>Here the students are asked to find relevant sites on the internet and share them. They have to respond to other students posting as well.</a:t>
            </a:r>
          </a:p>
          <a:p>
            <a:r>
              <a:rPr lang="en-GB" baseline="0" noProof="0" dirty="0" smtClean="0"/>
              <a:t>In this case the exchange can also encourage socialization. </a:t>
            </a:r>
          </a:p>
          <a:p>
            <a:endParaRPr lang="en-GB" noProof="0"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24</a:t>
            </a:fld>
            <a:endParaRPr lang="da-DK"/>
          </a:p>
        </p:txBody>
      </p:sp>
    </p:spTree>
    <p:extLst>
      <p:ext uri="{BB962C8B-B14F-4D97-AF65-F5344CB8AC3E}">
        <p14:creationId xmlns:p14="http://schemas.microsoft.com/office/powerpoint/2010/main" val="14702023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Now we have come level 4 and the collaborative knowledge construction. The objective is to CREATE knowledge. Here the teacher will properly not have to give support but will</a:t>
            </a:r>
            <a:r>
              <a:rPr lang="en-GB" baseline="0" noProof="0" dirty="0" smtClean="0"/>
              <a:t> facilitate the discussion by participating and weaving the students postings together.</a:t>
            </a:r>
          </a:p>
          <a:p>
            <a:r>
              <a:rPr lang="en-GB" baseline="0" noProof="0" dirty="0" smtClean="0"/>
              <a:t>-&gt;As you can see we have reached a higher level of an academic discussion. Please notice that the teacher will have less moderation to do as one of the students are given the role of summarizing the discussion.</a:t>
            </a:r>
          </a:p>
          <a:p>
            <a:r>
              <a:rPr lang="en-GB" baseline="0" noProof="0" dirty="0" smtClean="0"/>
              <a:t>Finally the teacher are asking 2 things from the students. -&gt;This second part the moderator could give later in the discussion which will make it easier to keep focus and actually so to say preventing the first responders to give an answer to everything from start and maybe give those who will log on later a chance to be the first to respond to the second task.</a:t>
            </a:r>
            <a:endParaRPr lang="en-GB" noProof="0"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25</a:t>
            </a:fld>
            <a:endParaRPr lang="da-DK"/>
          </a:p>
        </p:txBody>
      </p:sp>
    </p:spTree>
    <p:extLst>
      <p:ext uri="{BB962C8B-B14F-4D97-AF65-F5344CB8AC3E}">
        <p14:creationId xmlns:p14="http://schemas.microsoft.com/office/powerpoint/2010/main" val="20624195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smtClean="0"/>
              <a:t>At</a:t>
            </a:r>
            <a:r>
              <a:rPr lang="da-DK" baseline="0" dirty="0" smtClean="0"/>
              <a:t> stage 5 </a:t>
            </a:r>
            <a:r>
              <a:rPr lang="en-US" baseline="0" dirty="0" smtClean="0"/>
              <a:t>the students are really challenged in the development of new knowledge. The students should reach a high level of reflections and critical thinking.</a:t>
            </a:r>
          </a:p>
          <a:p>
            <a:endParaRPr lang="en-US" baseline="0" dirty="0" smtClean="0"/>
          </a:p>
          <a:p>
            <a:r>
              <a:rPr lang="en-US" baseline="0" dirty="0" smtClean="0"/>
              <a:t>Off course, all this is initiated by the task of the teacher and the moderation of the discussion.</a:t>
            </a:r>
            <a:endParaRPr lang="da-DK"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26</a:t>
            </a:fld>
            <a:endParaRPr lang="da-DK"/>
          </a:p>
        </p:txBody>
      </p:sp>
    </p:spTree>
    <p:extLst>
      <p:ext uri="{BB962C8B-B14F-4D97-AF65-F5344CB8AC3E}">
        <p14:creationId xmlns:p14="http://schemas.microsoft.com/office/powerpoint/2010/main" val="15863900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To sum up: The model aims to </a:t>
            </a:r>
          </a:p>
          <a:p>
            <a:pPr lvl="1"/>
            <a:r>
              <a:rPr lang="en-US" dirty="0" smtClean="0"/>
              <a:t>Get rid of technical barriers</a:t>
            </a:r>
          </a:p>
          <a:p>
            <a:pPr lvl="1"/>
            <a:r>
              <a:rPr lang="en-US" dirty="0" smtClean="0"/>
              <a:t>Create a supporting and safe environment</a:t>
            </a:r>
          </a:p>
          <a:p>
            <a:pPr lvl="1"/>
            <a:r>
              <a:rPr lang="en-US" dirty="0" smtClean="0"/>
              <a:t>Make the students participate actively in the education</a:t>
            </a:r>
          </a:p>
          <a:p>
            <a:pPr lvl="1"/>
            <a:r>
              <a:rPr lang="en-US" dirty="0" smtClean="0"/>
              <a:t>Create knowledge in collaboration with each other</a:t>
            </a:r>
          </a:p>
          <a:p>
            <a:pPr lvl="1"/>
            <a:endParaRPr lang="en-US" dirty="0" smtClean="0"/>
          </a:p>
          <a:p>
            <a:pPr>
              <a:buFontTx/>
              <a:buNone/>
            </a:pPr>
            <a:r>
              <a:rPr lang="en-US" dirty="0" smtClean="0"/>
              <a:t>Each step have a </a:t>
            </a:r>
            <a:r>
              <a:rPr lang="en-US" u="sng" dirty="0" smtClean="0"/>
              <a:t>specific pedagogical goal</a:t>
            </a:r>
            <a:r>
              <a:rPr lang="en-US" dirty="0" smtClean="0"/>
              <a:t> and a </a:t>
            </a:r>
            <a:r>
              <a:rPr lang="en-US" u="sng" dirty="0" smtClean="0"/>
              <a:t>defined role </a:t>
            </a:r>
            <a:r>
              <a:rPr lang="en-US" dirty="0" smtClean="0"/>
              <a:t>for the teacher to promote activity and collaborative learning</a:t>
            </a:r>
          </a:p>
          <a:p>
            <a:pPr>
              <a:buFontTx/>
              <a:buChar char="•"/>
            </a:pPr>
            <a:endParaRPr lang="en-US" dirty="0" smtClean="0"/>
          </a:p>
          <a:p>
            <a:pPr>
              <a:buFontTx/>
              <a:buNone/>
            </a:pPr>
            <a:r>
              <a:rPr lang="en-US" dirty="0" smtClean="0"/>
              <a:t>The academic level of the exercises increases from step to step.</a:t>
            </a:r>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27</a:t>
            </a:fld>
            <a:endParaRPr lang="da-DK"/>
          </a:p>
        </p:txBody>
      </p:sp>
    </p:spTree>
    <p:extLst>
      <p:ext uri="{BB962C8B-B14F-4D97-AF65-F5344CB8AC3E}">
        <p14:creationId xmlns:p14="http://schemas.microsoft.com/office/powerpoint/2010/main" val="12747029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Now,</a:t>
            </a:r>
            <a:r>
              <a:rPr lang="en-GB" baseline="0" dirty="0" smtClean="0"/>
              <a:t> how did we start?</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28</a:t>
            </a:fld>
            <a:endParaRPr lang="da-DK"/>
          </a:p>
        </p:txBody>
      </p:sp>
    </p:spTree>
    <p:extLst>
      <p:ext uri="{BB962C8B-B14F-4D97-AF65-F5344CB8AC3E}">
        <p14:creationId xmlns:p14="http://schemas.microsoft.com/office/powerpoint/2010/main" val="20379264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we look at the time spent in the </a:t>
            </a:r>
            <a:r>
              <a:rPr lang="en-US" dirty="0" smtClean="0"/>
              <a:t>courses we worked with, </a:t>
            </a:r>
            <a:r>
              <a:rPr lang="en-US" dirty="0" smtClean="0"/>
              <a:t>a course that runs over 9 weeks, 8 week of teaching and one week for the exam. The first 2 weeks the focus is on building an online community while the last 6 weeks the focus is on the collaborative knowledge construction.</a:t>
            </a:r>
          </a:p>
          <a:p>
            <a:endParaRPr lang="en-US" dirty="0" smtClean="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29</a:t>
            </a:fld>
            <a:endParaRPr lang="da-DK"/>
          </a:p>
        </p:txBody>
      </p:sp>
    </p:spTree>
    <p:extLst>
      <p:ext uri="{BB962C8B-B14F-4D97-AF65-F5344CB8AC3E}">
        <p14:creationId xmlns:p14="http://schemas.microsoft.com/office/powerpoint/2010/main" val="24981880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module ran for one week and contained 3-5 exercises,</a:t>
            </a:r>
            <a:r>
              <a:rPr lang="en-US" baseline="0" dirty="0" smtClean="0"/>
              <a:t> like discussions or tests but it could be written assignment etc.</a:t>
            </a:r>
            <a:endParaRPr lang="en-US"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30</a:t>
            </a:fld>
            <a:endParaRPr lang="da-DK"/>
          </a:p>
        </p:txBody>
      </p:sp>
    </p:spTree>
    <p:extLst>
      <p:ext uri="{BB962C8B-B14F-4D97-AF65-F5344CB8AC3E}">
        <p14:creationId xmlns:p14="http://schemas.microsoft.com/office/powerpoint/2010/main" val="4148092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This is from a computer at Danish Meteorological Institute. This is a situation we often find ourselves in in the beginning of the summer.</a:t>
            </a:r>
          </a:p>
          <a:p>
            <a:endParaRPr lang="en-GB" noProof="0" dirty="0" smtClean="0"/>
          </a:p>
          <a:p>
            <a:r>
              <a:rPr lang="en-GB" noProof="0" dirty="0" smtClean="0"/>
              <a:t>So I’m very</a:t>
            </a:r>
            <a:r>
              <a:rPr lang="en-GB" baseline="0" noProof="0" dirty="0" smtClean="0"/>
              <a:t> happy to have been invited to this conference – as it says “try Spain” and I’m happy to be here to talk about some of the experiences we have </a:t>
            </a:r>
            <a:r>
              <a:rPr lang="en-GB" baseline="0" noProof="0" dirty="0" smtClean="0"/>
              <a:t>with discussions in online </a:t>
            </a:r>
            <a:r>
              <a:rPr lang="en-GB" baseline="0" noProof="0" dirty="0" smtClean="0"/>
              <a:t>distance learning.</a:t>
            </a:r>
          </a:p>
          <a:p>
            <a:endParaRPr lang="en-GB" baseline="0" noProof="0" dirty="0" smtClean="0"/>
          </a:p>
          <a:p>
            <a:endParaRPr lang="en-GB" baseline="0" noProof="0" dirty="0" smtClean="0"/>
          </a:p>
          <a:p>
            <a:endParaRPr lang="en-GB" noProof="0"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4</a:t>
            </a:fld>
            <a:endParaRPr lang="da-DK"/>
          </a:p>
        </p:txBody>
      </p:sp>
    </p:spTree>
    <p:extLst>
      <p:ext uri="{BB962C8B-B14F-4D97-AF65-F5344CB8AC3E}">
        <p14:creationId xmlns:p14="http://schemas.microsoft.com/office/powerpoint/2010/main" val="35488257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The e-</a:t>
            </a:r>
            <a:r>
              <a:rPr lang="en-GB" noProof="0" dirty="0" err="1" smtClean="0"/>
              <a:t>tivities</a:t>
            </a:r>
            <a:r>
              <a:rPr lang="en-GB" noProof="0" dirty="0" smtClean="0"/>
              <a:t> were made with a recognisable</a:t>
            </a:r>
            <a:r>
              <a:rPr lang="en-GB" baseline="0" noProof="0" dirty="0" smtClean="0"/>
              <a:t> structure</a:t>
            </a:r>
          </a:p>
          <a:p>
            <a:r>
              <a:rPr lang="en-GB" baseline="0" noProof="0" dirty="0" smtClean="0"/>
              <a:t>A welcome message to create trust and motivation</a:t>
            </a:r>
          </a:p>
          <a:p>
            <a:r>
              <a:rPr lang="en-GB" baseline="0" noProof="0" dirty="0" smtClean="0"/>
              <a:t>A spark to prompt associations or inspire the discussion</a:t>
            </a:r>
          </a:p>
          <a:p>
            <a:r>
              <a:rPr lang="en-GB" baseline="0" noProof="0" dirty="0" smtClean="0"/>
              <a:t>An objective to create an over what the learning outcome should be</a:t>
            </a:r>
          </a:p>
          <a:p>
            <a:r>
              <a:rPr lang="en-GB" baseline="0" noProof="0" dirty="0" smtClean="0"/>
              <a:t>The task in a clear language so misunderstanding will occur</a:t>
            </a:r>
          </a:p>
          <a:p>
            <a:r>
              <a:rPr lang="en-GB" baseline="0" noProof="0" dirty="0" smtClean="0"/>
              <a:t>Resources like reading material which is the foundation for the discussion</a:t>
            </a:r>
          </a:p>
          <a:p>
            <a:r>
              <a:rPr lang="en-GB" baseline="0" noProof="0" dirty="0" smtClean="0"/>
              <a:t>Start time and deadline to make the students time-conscious</a:t>
            </a:r>
            <a:endParaRPr lang="en-GB" noProof="0"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31</a:t>
            </a:fld>
            <a:endParaRPr lang="da-DK"/>
          </a:p>
        </p:txBody>
      </p:sp>
    </p:spTree>
    <p:extLst>
      <p:ext uri="{BB962C8B-B14F-4D97-AF65-F5344CB8AC3E}">
        <p14:creationId xmlns:p14="http://schemas.microsoft.com/office/powerpoint/2010/main" val="19886363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Verdana" pitchFamily="34" charset="0"/>
                <a:ea typeface="+mn-ea"/>
                <a:cs typeface="+mn-cs"/>
              </a:rPr>
              <a:t>A thing that differs from the Gilly Salmon model in our long-term online course is that the students’ participation in the discussions are valued.</a:t>
            </a:r>
            <a:endParaRPr lang="da-DK" sz="1200" kern="1200" dirty="0" smtClean="0">
              <a:solidFill>
                <a:schemeClr val="tx1"/>
              </a:solidFill>
              <a:effectLst/>
              <a:latin typeface="Verdana" pitchFamily="34" charset="0"/>
              <a:ea typeface="+mn-ea"/>
              <a:cs typeface="+mn-cs"/>
            </a:endParaRPr>
          </a:p>
          <a:p>
            <a:endParaRPr lang="en-US" baseline="0" dirty="0" smtClean="0"/>
          </a:p>
          <a:p>
            <a:r>
              <a:rPr lang="en-US" baseline="0" dirty="0" smtClean="0"/>
              <a:t>It is mandatory so there is no doubt about the importance of the exercises and you need to pass 75 % of the weekly modules. </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In return for the students efforts about 40-50 % of the final grade is based on their posting in the discussions. The grade are given from these guiding principles:</a:t>
            </a:r>
            <a:endParaRPr lang="en-US" dirty="0" smtClean="0"/>
          </a:p>
          <a:p>
            <a:endParaRPr lang="en-US" baseline="0" dirty="0" smtClean="0"/>
          </a:p>
          <a:p>
            <a:pPr marL="180975">
              <a:defRPr/>
            </a:pPr>
            <a:r>
              <a:rPr lang="en-US" sz="1200" b="1" dirty="0" smtClean="0">
                <a:solidFill>
                  <a:srgbClr val="000000"/>
                </a:solidFill>
                <a:ea typeface="ＭＳ Ｐゴシック" pitchFamily="1" charset="-128"/>
              </a:rPr>
              <a:t>Guiding principles:</a:t>
            </a:r>
          </a:p>
          <a:p>
            <a:pPr marL="180975">
              <a:defRPr/>
            </a:pPr>
            <a:r>
              <a:rPr lang="en-US" sz="1200" dirty="0" smtClean="0">
                <a:solidFill>
                  <a:srgbClr val="000000"/>
                </a:solidFill>
                <a:ea typeface="ＭＳ Ｐゴシック" pitchFamily="1" charset="-128"/>
              </a:rPr>
              <a:t>1. Ability to use introduced terminology, concepts, models and theories</a:t>
            </a:r>
          </a:p>
          <a:p>
            <a:pPr marL="180975">
              <a:defRPr/>
            </a:pPr>
            <a:r>
              <a:rPr lang="en-US" sz="1200" dirty="0" smtClean="0">
                <a:solidFill>
                  <a:srgbClr val="000000"/>
                </a:solidFill>
                <a:ea typeface="ＭＳ Ｐゴシック" pitchFamily="1" charset="-128"/>
              </a:rPr>
              <a:t>2. Ability to critically analyze and discuss issues and problems</a:t>
            </a:r>
          </a:p>
          <a:p>
            <a:pPr marL="180975">
              <a:defRPr/>
            </a:pPr>
            <a:r>
              <a:rPr lang="en-US" sz="1200" dirty="0" smtClean="0">
                <a:solidFill>
                  <a:srgbClr val="000000"/>
                </a:solidFill>
                <a:ea typeface="ＭＳ Ｐゴシック" pitchFamily="1" charset="-128"/>
              </a:rPr>
              <a:t>3. Logical and coherent analysis and presentation of arguments</a:t>
            </a:r>
          </a:p>
          <a:p>
            <a:pPr marL="180975">
              <a:defRPr/>
            </a:pPr>
            <a:r>
              <a:rPr lang="en-US" sz="1200" dirty="0" smtClean="0">
                <a:solidFill>
                  <a:srgbClr val="000000"/>
                </a:solidFill>
                <a:ea typeface="ＭＳ Ｐゴシック" pitchFamily="1" charset="-128"/>
              </a:rPr>
              <a:t>4. The scientific contents and quality of postings</a:t>
            </a:r>
          </a:p>
          <a:p>
            <a:pPr marL="180975">
              <a:defRPr/>
            </a:pPr>
            <a:r>
              <a:rPr lang="en-US" sz="1200" dirty="0" smtClean="0">
                <a:solidFill>
                  <a:srgbClr val="000000"/>
                </a:solidFill>
                <a:ea typeface="ＭＳ Ｐゴシック" pitchFamily="1" charset="-128"/>
              </a:rPr>
              <a:t>5. Ability to correctly interpret literature</a:t>
            </a:r>
          </a:p>
          <a:p>
            <a:pPr marL="180975">
              <a:defRPr/>
            </a:pPr>
            <a:r>
              <a:rPr lang="en-US" sz="1200" dirty="0" smtClean="0">
                <a:solidFill>
                  <a:srgbClr val="000000"/>
                </a:solidFill>
                <a:ea typeface="ＭＳ Ｐゴシック" pitchFamily="1" charset="-128"/>
              </a:rPr>
              <a:t>6. Contributions should be properly organized (systematic and well-structured)</a:t>
            </a:r>
          </a:p>
          <a:p>
            <a:pPr marL="180975">
              <a:defRPr/>
            </a:pPr>
            <a:r>
              <a:rPr lang="en-US" sz="1200" dirty="0" smtClean="0">
                <a:solidFill>
                  <a:srgbClr val="000000"/>
                </a:solidFill>
                <a:ea typeface="ＭＳ Ｐゴシック" pitchFamily="1" charset="-128"/>
              </a:rPr>
              <a:t>7. Language should be clear and concise</a:t>
            </a:r>
          </a:p>
          <a:p>
            <a:pPr marL="180975">
              <a:defRPr/>
            </a:pPr>
            <a:r>
              <a:rPr lang="en-US" sz="1200" dirty="0" smtClean="0">
                <a:solidFill>
                  <a:srgbClr val="000000"/>
                </a:solidFill>
                <a:ea typeface="ＭＳ Ｐゴシック" pitchFamily="1" charset="-128"/>
              </a:rPr>
              <a:t>8. Correct use of references</a:t>
            </a:r>
          </a:p>
          <a:p>
            <a:pPr marL="180975">
              <a:defRPr/>
            </a:pPr>
            <a:r>
              <a:rPr lang="en-US" sz="1200" dirty="0" smtClean="0">
                <a:solidFill>
                  <a:srgbClr val="000000"/>
                </a:solidFill>
                <a:ea typeface="ＭＳ Ｐゴシック" pitchFamily="1" charset="-128"/>
              </a:rPr>
              <a:t>9. Time available</a:t>
            </a:r>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32</a:t>
            </a:fld>
            <a:endParaRPr lang="da-DK"/>
          </a:p>
        </p:txBody>
      </p:sp>
    </p:spTree>
    <p:extLst>
      <p:ext uri="{BB962C8B-B14F-4D97-AF65-F5344CB8AC3E}">
        <p14:creationId xmlns:p14="http://schemas.microsoft.com/office/powerpoint/2010/main" val="3219160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smtClean="0"/>
              <a:t>To sum-up</a:t>
            </a:r>
          </a:p>
          <a:p>
            <a:pPr>
              <a:buFontTx/>
              <a:buChar char="•"/>
            </a:pPr>
            <a:r>
              <a:rPr lang="en-US" dirty="0" smtClean="0"/>
              <a:t>9 week course structure: 7- 8 weeks of “scientific teaching”</a:t>
            </a:r>
          </a:p>
          <a:p>
            <a:pPr>
              <a:buFontTx/>
              <a:buChar char="•"/>
            </a:pPr>
            <a:r>
              <a:rPr lang="en-US" dirty="0" smtClean="0"/>
              <a:t>Mix of multiple-choice and discussion based exercises</a:t>
            </a:r>
          </a:p>
          <a:p>
            <a:pPr>
              <a:buFontTx/>
              <a:buChar char="•"/>
            </a:pPr>
            <a:r>
              <a:rPr lang="en-US" dirty="0" smtClean="0"/>
              <a:t>Fixed structure in the modules and exercises</a:t>
            </a:r>
          </a:p>
          <a:p>
            <a:pPr>
              <a:buFontTx/>
              <a:buChar char="•"/>
            </a:pPr>
            <a:r>
              <a:rPr lang="en-US" dirty="0" smtClean="0"/>
              <a:t>Mandatory to participate</a:t>
            </a:r>
          </a:p>
          <a:p>
            <a:pPr>
              <a:buFontTx/>
              <a:buChar char="•"/>
            </a:pPr>
            <a:r>
              <a:rPr lang="en-US" dirty="0" smtClean="0"/>
              <a:t>The students contributions are valued and graded</a:t>
            </a:r>
          </a:p>
          <a:p>
            <a:endParaRPr lang="en-US" dirty="0" smtClean="0"/>
          </a:p>
          <a:p>
            <a:endParaRPr lang="da-DK"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33</a:t>
            </a:fld>
            <a:endParaRPr lang="da-DK"/>
          </a:p>
        </p:txBody>
      </p:sp>
    </p:spTree>
    <p:extLst>
      <p:ext uri="{BB962C8B-B14F-4D97-AF65-F5344CB8AC3E}">
        <p14:creationId xmlns:p14="http://schemas.microsoft.com/office/powerpoint/2010/main" val="28286508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Now,</a:t>
            </a:r>
            <a:r>
              <a:rPr lang="en-GB" baseline="0" dirty="0" smtClean="0"/>
              <a:t> how did </a:t>
            </a:r>
            <a:r>
              <a:rPr lang="en-GB" baseline="0" dirty="0" smtClean="0"/>
              <a:t>it work?</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34</a:t>
            </a:fld>
            <a:endParaRPr lang="da-DK"/>
          </a:p>
        </p:txBody>
      </p:sp>
    </p:spTree>
    <p:extLst>
      <p:ext uri="{BB962C8B-B14F-4D97-AF65-F5344CB8AC3E}">
        <p14:creationId xmlns:p14="http://schemas.microsoft.com/office/powerpoint/2010/main" val="20379264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err="1" smtClean="0"/>
              <a:t>Actually</a:t>
            </a:r>
            <a:r>
              <a:rPr lang="da-DK" dirty="0" smtClean="0"/>
              <a:t> it did </a:t>
            </a:r>
            <a:r>
              <a:rPr lang="da-DK" dirty="0" err="1" smtClean="0"/>
              <a:t>work</a:t>
            </a:r>
            <a:endParaRPr lang="da-DK" dirty="0" smtClean="0"/>
          </a:p>
          <a:p>
            <a:endParaRPr lang="da-DK" dirty="0" smtClean="0"/>
          </a:p>
          <a:p>
            <a:pPr marL="182563" indent="-182563"/>
            <a:r>
              <a:rPr lang="en-US" sz="1200" b="1" dirty="0" smtClean="0"/>
              <a:t>High grades because:</a:t>
            </a:r>
          </a:p>
          <a:p>
            <a:pPr marL="182563" indent="-182563">
              <a:buFontTx/>
              <a:buChar char="•"/>
            </a:pPr>
            <a:r>
              <a:rPr lang="en-US" sz="1200" dirty="0" smtClean="0"/>
              <a:t>The collaborative learning process gave more perspectives and more knowledge</a:t>
            </a:r>
          </a:p>
          <a:p>
            <a:pPr marL="182563" indent="-182563">
              <a:buFontTx/>
              <a:buChar char="•"/>
            </a:pPr>
            <a:r>
              <a:rPr lang="en-US" sz="1200" dirty="0" smtClean="0"/>
              <a:t>Mandatory to participate, gave high activity and a high level of reflection, throughout the course</a:t>
            </a:r>
          </a:p>
          <a:p>
            <a:pPr marL="182563" indent="-182563">
              <a:buFontTx/>
              <a:buChar char="•"/>
            </a:pPr>
            <a:r>
              <a:rPr lang="en-US" sz="1200" dirty="0" smtClean="0"/>
              <a:t>Written communication takes/needs more cognitive resources compared to oral communication and demands more reflection</a:t>
            </a:r>
          </a:p>
          <a:p>
            <a:pPr marL="182563" indent="-182563"/>
            <a:r>
              <a:rPr lang="en-US" sz="1200" dirty="0" smtClean="0"/>
              <a:t> </a:t>
            </a:r>
          </a:p>
          <a:p>
            <a:pPr marL="182563" indent="-182563"/>
            <a:r>
              <a:rPr lang="en-US" sz="1200" b="1" dirty="0" smtClean="0"/>
              <a:t>High activity:</a:t>
            </a:r>
          </a:p>
          <a:p>
            <a:pPr marL="182563" indent="-182563">
              <a:buFontTx/>
              <a:buChar char="•"/>
            </a:pPr>
            <a:r>
              <a:rPr lang="en-US" sz="1200" dirty="0" smtClean="0"/>
              <a:t>A safe and committed community was build so the students </a:t>
            </a:r>
            <a:r>
              <a:rPr lang="en-US" sz="1200" u="sng" dirty="0" smtClean="0"/>
              <a:t>wanted</a:t>
            </a:r>
            <a:r>
              <a:rPr lang="en-US" sz="1200" dirty="0" smtClean="0"/>
              <a:t> to participate and </a:t>
            </a:r>
            <a:r>
              <a:rPr lang="en-US" sz="1200" u="sng" dirty="0" smtClean="0"/>
              <a:t>felt obligated</a:t>
            </a:r>
            <a:r>
              <a:rPr lang="en-US" sz="1200" dirty="0" smtClean="0"/>
              <a:t> to participate</a:t>
            </a:r>
          </a:p>
          <a:p>
            <a:pPr marL="182563" indent="-182563">
              <a:buFontTx/>
              <a:buChar char="•"/>
            </a:pPr>
            <a:r>
              <a:rPr lang="en-US" sz="1200" dirty="0" smtClean="0"/>
              <a:t>The design of the exercise makes the students active (..respond to, .. discuss, ..answer, etc.)</a:t>
            </a:r>
          </a:p>
          <a:p>
            <a:pPr marL="182563" indent="-182563">
              <a:buFontTx/>
              <a:buChar char="•"/>
            </a:pPr>
            <a:r>
              <a:rPr lang="en-US" sz="1200" dirty="0" smtClean="0"/>
              <a:t>The teacher role: He/she was visible and did encourage and motivate the students</a:t>
            </a:r>
          </a:p>
          <a:p>
            <a:pPr marL="182563" indent="-182563">
              <a:buFontTx/>
              <a:buChar char="•"/>
            </a:pPr>
            <a:r>
              <a:rPr lang="en-US" sz="1200" dirty="0" smtClean="0"/>
              <a:t>Fixed structures and careful explanations reduced the confusion </a:t>
            </a:r>
          </a:p>
          <a:p>
            <a:pPr marL="182563" indent="-182563"/>
            <a:endParaRPr lang="en-US" sz="1200" dirty="0" smtClean="0"/>
          </a:p>
          <a:p>
            <a:pPr marL="182563" indent="-182563"/>
            <a:r>
              <a:rPr lang="en-US" sz="1200" b="1" dirty="0" smtClean="0"/>
              <a:t>Low drop-out:</a:t>
            </a:r>
          </a:p>
          <a:p>
            <a:pPr marL="182563" indent="-182563">
              <a:buFontTx/>
              <a:buChar char="•"/>
            </a:pPr>
            <a:r>
              <a:rPr lang="en-US" sz="1200" dirty="0" smtClean="0"/>
              <a:t>An easy start that removes barriers and resistance against e-learning</a:t>
            </a:r>
          </a:p>
          <a:p>
            <a:pPr marL="182563" indent="-182563">
              <a:buFontTx/>
              <a:buChar char="•"/>
            </a:pPr>
            <a:r>
              <a:rPr lang="en-US" sz="1200" dirty="0" smtClean="0"/>
              <a:t>Fixed deadlines every week so the students had to work constantly - no time for drop-out </a:t>
            </a:r>
          </a:p>
          <a:p>
            <a:pPr marL="182563" indent="-182563">
              <a:buFontTx/>
              <a:buChar char="•"/>
            </a:pPr>
            <a:r>
              <a:rPr lang="en-US" sz="1200" dirty="0" smtClean="0"/>
              <a:t>All students were “visible” and could be contacted and helped by the teachers</a:t>
            </a:r>
          </a:p>
          <a:p>
            <a:pPr marL="182563" indent="-182563">
              <a:buFontTx/>
              <a:buChar char="•"/>
            </a:pPr>
            <a:r>
              <a:rPr lang="en-US" sz="1200" dirty="0" smtClean="0"/>
              <a:t>The community feeling provided the students with some kind of identity - so they wanted to be a part of the group and the course</a:t>
            </a:r>
          </a:p>
          <a:p>
            <a:endParaRPr lang="da-DK"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35</a:t>
            </a:fld>
            <a:endParaRPr lang="da-DK"/>
          </a:p>
        </p:txBody>
      </p:sp>
    </p:spTree>
    <p:extLst>
      <p:ext uri="{BB962C8B-B14F-4D97-AF65-F5344CB8AC3E}">
        <p14:creationId xmlns:p14="http://schemas.microsoft.com/office/powerpoint/2010/main" val="28909693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Through the years we have tried some more modifications</a:t>
            </a:r>
            <a:r>
              <a:rPr lang="en-GB" baseline="0" dirty="0" smtClean="0"/>
              <a:t> to the model. I will give some examples here.</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36</a:t>
            </a:fld>
            <a:endParaRPr lang="da-DK"/>
          </a:p>
        </p:txBody>
      </p:sp>
    </p:spTree>
    <p:extLst>
      <p:ext uri="{BB962C8B-B14F-4D97-AF65-F5344CB8AC3E}">
        <p14:creationId xmlns:p14="http://schemas.microsoft.com/office/powerpoint/2010/main" val="14058351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Using digital</a:t>
            </a:r>
            <a:r>
              <a:rPr lang="en-GB" baseline="0" dirty="0" smtClean="0"/>
              <a:t> tools it is quite easy to copy/paste from online or digital resources into a discussion or an assignment. </a:t>
            </a:r>
          </a:p>
          <a:p>
            <a:r>
              <a:rPr lang="en-GB" baseline="0" dirty="0" smtClean="0"/>
              <a:t>It has become increasingly necessary to make it clear to the students what plagiarism is and </a:t>
            </a:r>
            <a:r>
              <a:rPr lang="en-US" baseline="0" dirty="0" smtClean="0"/>
              <a:t>to emphasize that it is cheating and that they can be kicked out of the course or the university, if they plagiarize. </a:t>
            </a:r>
          </a:p>
          <a:p>
            <a:endParaRPr lang="en-US" baseline="0" dirty="0" smtClean="0"/>
          </a:p>
          <a:p>
            <a:r>
              <a:rPr lang="en-US" baseline="0" dirty="0" smtClean="0"/>
              <a:t>Another problem we needed to handle was that when a discussion runs from one Friday to the next Friday, it is too late to go into the discussion the day before the deadline. So we had to add a deadline for the first posting as well.</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37</a:t>
            </a:fld>
            <a:endParaRPr lang="da-DK"/>
          </a:p>
        </p:txBody>
      </p:sp>
    </p:spTree>
    <p:extLst>
      <p:ext uri="{BB962C8B-B14F-4D97-AF65-F5344CB8AC3E}">
        <p14:creationId xmlns:p14="http://schemas.microsoft.com/office/powerpoint/2010/main" val="20849365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As I mentioned</a:t>
            </a:r>
            <a:r>
              <a:rPr lang="en-GB" baseline="0" dirty="0" smtClean="0"/>
              <a:t> earlier you can save some of the tasks to give new perspectives to the discussion. Here is the edition of the same e-</a:t>
            </a:r>
            <a:r>
              <a:rPr lang="en-GB" baseline="0" dirty="0" err="1" smtClean="0"/>
              <a:t>tivity</a:t>
            </a:r>
            <a:r>
              <a:rPr lang="en-GB" baseline="0" dirty="0" smtClean="0"/>
              <a:t> you saw before with instructions to the student assistants, here called e-siblings, containing additional questions and a guide to check the learning outcome. This makes much easier for the e-siblings to moderate the discussions.</a:t>
            </a:r>
          </a:p>
          <a:p>
            <a:endParaRPr lang="en-GB" baseline="0" dirty="0" smtClean="0"/>
          </a:p>
          <a:p>
            <a:r>
              <a:rPr lang="en-GB" baseline="0" dirty="0" smtClean="0"/>
              <a:t>And there is another story in using term e-siblings</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38</a:t>
            </a:fld>
            <a:endParaRPr lang="da-DK"/>
          </a:p>
        </p:txBody>
      </p:sp>
    </p:spTree>
    <p:extLst>
      <p:ext uri="{BB962C8B-B14F-4D97-AF65-F5344CB8AC3E}">
        <p14:creationId xmlns:p14="http://schemas.microsoft.com/office/powerpoint/2010/main" val="38657555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In some of our larger courses with up to 90 students</a:t>
            </a:r>
            <a:r>
              <a:rPr lang="en-GB" baseline="0" dirty="0" smtClean="0"/>
              <a:t>, they are divided into groups of 15 persons. We normally recommend 8-12 persons pr. group.</a:t>
            </a:r>
          </a:p>
          <a:p>
            <a:r>
              <a:rPr lang="en-GB" baseline="0" dirty="0" smtClean="0"/>
              <a:t>There one student assistant following each group to follow the group work from the start to the end of the course together with daily coordinator.</a:t>
            </a:r>
          </a:p>
          <a:p>
            <a:r>
              <a:rPr lang="en-GB" baseline="0" dirty="0" smtClean="0"/>
              <a:t>The first two steps of the five-stage model is done quiet quickly as most of the students are </a:t>
            </a:r>
            <a:r>
              <a:rPr lang="en-US" baseline="0" dirty="0" smtClean="0"/>
              <a:t>most students are gathered in Copenhagen for 2-3 days and the rest of the students are following the teaching and discussions live through desktop video conferencing. </a:t>
            </a:r>
          </a:p>
          <a:p>
            <a:endParaRPr lang="en-US" baseline="0" dirty="0" smtClean="0"/>
          </a:p>
          <a:p>
            <a:r>
              <a:rPr lang="en-US" baseline="0" dirty="0" smtClean="0"/>
              <a:t>And we do another thing to give to give the students a community feeling or family feeling. We all have names like one big family. The E-wizard that’s me. </a:t>
            </a:r>
          </a:p>
          <a:p>
            <a:endParaRPr lang="en-US" baseline="0" dirty="0" smtClean="0"/>
          </a:p>
          <a:p>
            <a:r>
              <a:rPr lang="en-US" baseline="0" dirty="0" smtClean="0"/>
              <a:t>Being one big family and having an intense start actually decreases the drop-out rate for the courses</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39</a:t>
            </a:fld>
            <a:endParaRPr lang="da-DK"/>
          </a:p>
        </p:txBody>
      </p:sp>
    </p:spTree>
    <p:extLst>
      <p:ext uri="{BB962C8B-B14F-4D97-AF65-F5344CB8AC3E}">
        <p14:creationId xmlns:p14="http://schemas.microsoft.com/office/powerpoint/2010/main" val="26394589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We have found that it is important to make some variation during an online course, so it is not just discussions and quizzes.</a:t>
            </a:r>
          </a:p>
          <a:p>
            <a:r>
              <a:rPr lang="en-GB" baseline="0" dirty="0" smtClean="0"/>
              <a:t>Here the group work together to make a product in this case a PowerPoint presentation. This makes the discussions more concrete to make a product.</a:t>
            </a:r>
          </a:p>
          <a:p>
            <a:endParaRPr lang="en-GB" baseline="0" dirty="0" smtClean="0"/>
          </a:p>
          <a:p>
            <a:r>
              <a:rPr lang="en-GB" baseline="0" dirty="0" smtClean="0"/>
              <a:t>Another variation is to give the students different roles, like the role of starting a discussion, summing in the middle and summing up in the end of the discussion. This belongs to level 4 or 5 in the five-stage model.</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40</a:t>
            </a:fld>
            <a:endParaRPr lang="da-DK"/>
          </a:p>
        </p:txBody>
      </p:sp>
    </p:spTree>
    <p:extLst>
      <p:ext uri="{BB962C8B-B14F-4D97-AF65-F5344CB8AC3E}">
        <p14:creationId xmlns:p14="http://schemas.microsoft.com/office/powerpoint/2010/main" val="394260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Outline:</a:t>
            </a:r>
          </a:p>
          <a:p>
            <a:r>
              <a:rPr lang="en-GB" dirty="0" smtClean="0"/>
              <a:t>I’m going to tell</a:t>
            </a:r>
            <a:r>
              <a:rPr lang="en-GB" baseline="0" dirty="0" smtClean="0"/>
              <a:t> you a bit about my background.</a:t>
            </a:r>
          </a:p>
          <a:p>
            <a:r>
              <a:rPr lang="en-GB" baseline="0" dirty="0" smtClean="0"/>
              <a:t>Some theory about dialog based learning</a:t>
            </a:r>
          </a:p>
          <a:p>
            <a:r>
              <a:rPr lang="en-GB" baseline="0" dirty="0" smtClean="0"/>
              <a:t>And how dialogs works online.</a:t>
            </a:r>
          </a:p>
          <a:p>
            <a:r>
              <a:rPr lang="en-GB" baseline="0" dirty="0" smtClean="0"/>
              <a:t>Then I will move to the situation before we modified the course</a:t>
            </a:r>
          </a:p>
          <a:p>
            <a:r>
              <a:rPr lang="en-GB" baseline="0" dirty="0" smtClean="0"/>
              <a:t>The solutions we found in the five-stage model by Gilly Salmon. I will go through the model.</a:t>
            </a:r>
          </a:p>
          <a:p>
            <a:r>
              <a:rPr lang="en-GB" baseline="0" dirty="0" smtClean="0"/>
              <a:t>Then a bit of how we did it </a:t>
            </a:r>
          </a:p>
          <a:p>
            <a:r>
              <a:rPr lang="en-GB" baseline="0" dirty="0" smtClean="0"/>
              <a:t>And the conclusions afterwards</a:t>
            </a:r>
          </a:p>
          <a:p>
            <a:r>
              <a:rPr lang="en-GB" baseline="0" dirty="0" smtClean="0"/>
              <a:t>Then I will finish with some examples of further modifications we have made.</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5</a:t>
            </a:fld>
            <a:endParaRPr lang="da-DK"/>
          </a:p>
        </p:txBody>
      </p:sp>
    </p:spTree>
    <p:extLst>
      <p:ext uri="{BB962C8B-B14F-4D97-AF65-F5344CB8AC3E}">
        <p14:creationId xmlns:p14="http://schemas.microsoft.com/office/powerpoint/2010/main" val="42168131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Here we have actually made an online course in statistics.</a:t>
            </a:r>
            <a:r>
              <a:rPr lang="en-GB" baseline="0" dirty="0" smtClean="0"/>
              <a:t> </a:t>
            </a:r>
          </a:p>
          <a:p>
            <a:r>
              <a:rPr lang="en-GB" baseline="0" dirty="0" smtClean="0"/>
              <a:t>At level 3-5 in the model two students have the role of being </a:t>
            </a:r>
            <a:r>
              <a:rPr lang="en-GB" baseline="0" dirty="0" err="1" smtClean="0"/>
              <a:t>forrunners</a:t>
            </a:r>
            <a:r>
              <a:rPr lang="en-GB" baseline="0" dirty="0" smtClean="0"/>
              <a:t>.  They should solved a </a:t>
            </a:r>
            <a:r>
              <a:rPr lang="en-GB" baseline="0" dirty="0" smtClean="0"/>
              <a:t>statistic </a:t>
            </a:r>
            <a:r>
              <a:rPr lang="en-GB" baseline="0" dirty="0" smtClean="0"/>
              <a:t>problem and present their solution to the rest of the group in a discussion board. Then they had a debate in the group about methods, graphics and conclusions.</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41</a:t>
            </a:fld>
            <a:endParaRPr lang="da-DK"/>
          </a:p>
        </p:txBody>
      </p:sp>
    </p:spTree>
    <p:extLst>
      <p:ext uri="{BB962C8B-B14F-4D97-AF65-F5344CB8AC3E}">
        <p14:creationId xmlns:p14="http://schemas.microsoft.com/office/powerpoint/2010/main" val="31808837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smtClean="0"/>
              <a:t>To sum-up:</a:t>
            </a:r>
          </a:p>
          <a:p>
            <a:pPr marL="0" indent="0">
              <a:buFontTx/>
              <a:buNone/>
            </a:pPr>
            <a:r>
              <a:rPr lang="en-US" dirty="0" smtClean="0"/>
              <a:t>Be aware of plagiarism and make clear rules</a:t>
            </a:r>
          </a:p>
          <a:p>
            <a:pPr marL="0" indent="0">
              <a:buFontTx/>
              <a:buNone/>
            </a:pPr>
            <a:r>
              <a:rPr lang="en-US" dirty="0" smtClean="0"/>
              <a:t>Build an online community to decrease drop-out</a:t>
            </a:r>
          </a:p>
          <a:p>
            <a:pPr marL="0" indent="0">
              <a:buFontTx/>
              <a:buNone/>
            </a:pPr>
            <a:r>
              <a:rPr lang="en-US" dirty="0" smtClean="0"/>
              <a:t>Make variation in the outcome of the group work</a:t>
            </a:r>
          </a:p>
          <a:p>
            <a:pPr marL="0" indent="0">
              <a:buFontTx/>
              <a:buNone/>
            </a:pPr>
            <a:r>
              <a:rPr lang="en-US" dirty="0" smtClean="0"/>
              <a:t>At level 4-5 activate the students  take more responsibility for the discussion</a:t>
            </a:r>
          </a:p>
          <a:p>
            <a:endParaRPr lang="da-DK" dirty="0"/>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42</a:t>
            </a:fld>
            <a:endParaRPr lang="da-DK"/>
          </a:p>
        </p:txBody>
      </p:sp>
    </p:spTree>
    <p:extLst>
      <p:ext uri="{BB962C8B-B14F-4D97-AF65-F5344CB8AC3E}">
        <p14:creationId xmlns:p14="http://schemas.microsoft.com/office/powerpoint/2010/main" val="28286508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Thank you for listening</a:t>
            </a:r>
            <a:r>
              <a:rPr lang="en-GB" baseline="0" dirty="0" smtClean="0"/>
              <a:t> </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44</a:t>
            </a:fld>
            <a:endParaRPr lang="da-DK"/>
          </a:p>
        </p:txBody>
      </p:sp>
    </p:spTree>
    <p:extLst>
      <p:ext uri="{BB962C8B-B14F-4D97-AF65-F5344CB8AC3E}">
        <p14:creationId xmlns:p14="http://schemas.microsoft.com/office/powerpoint/2010/main" val="42909823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45</a:t>
            </a:fld>
            <a:endParaRPr lang="da-DK"/>
          </a:p>
        </p:txBody>
      </p:sp>
    </p:spTree>
    <p:extLst>
      <p:ext uri="{BB962C8B-B14F-4D97-AF65-F5344CB8AC3E}">
        <p14:creationId xmlns:p14="http://schemas.microsoft.com/office/powerpoint/2010/main" val="22160913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46</a:t>
            </a:fld>
            <a:endParaRPr lang="da-DK"/>
          </a:p>
        </p:txBody>
      </p:sp>
    </p:spTree>
    <p:extLst>
      <p:ext uri="{BB962C8B-B14F-4D97-AF65-F5344CB8AC3E}">
        <p14:creationId xmlns:p14="http://schemas.microsoft.com/office/powerpoint/2010/main" val="316967435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a:p>
        </p:txBody>
      </p:sp>
      <p:sp>
        <p:nvSpPr>
          <p:cNvPr id="4" name="Slide Number Placeholder 3"/>
          <p:cNvSpPr>
            <a:spLocks noGrp="1"/>
          </p:cNvSpPr>
          <p:nvPr>
            <p:ph type="sldNum" sz="quarter" idx="10"/>
          </p:nvPr>
        </p:nvSpPr>
        <p:spPr/>
        <p:txBody>
          <a:bodyPr/>
          <a:lstStyle/>
          <a:p>
            <a:pPr>
              <a:defRPr/>
            </a:pPr>
            <a:fld id="{F2038262-72BA-4C02-8C99-CD641DCA22DC}" type="slidenum">
              <a:rPr lang="da-DK" smtClean="0"/>
              <a:pPr>
                <a:defRPr/>
              </a:pPr>
              <a:t>47</a:t>
            </a:fld>
            <a:endParaRPr lang="da-DK"/>
          </a:p>
        </p:txBody>
      </p:sp>
    </p:spTree>
    <p:extLst>
      <p:ext uri="{BB962C8B-B14F-4D97-AF65-F5344CB8AC3E}">
        <p14:creationId xmlns:p14="http://schemas.microsoft.com/office/powerpoint/2010/main" val="888104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A bit about my background</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6</a:t>
            </a:fld>
            <a:endParaRPr lang="da-DK"/>
          </a:p>
        </p:txBody>
      </p:sp>
    </p:spTree>
    <p:extLst>
      <p:ext uri="{BB962C8B-B14F-4D97-AF65-F5344CB8AC3E}">
        <p14:creationId xmlns:p14="http://schemas.microsoft.com/office/powerpoint/2010/main" val="4037910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smtClean="0"/>
              <a:t>I </a:t>
            </a:r>
            <a:r>
              <a:rPr lang="en-GB" baseline="0" noProof="0" dirty="0" smtClean="0"/>
              <a:t>graduated many years ago from the University of Copenhagen as a marine biologist.  I was doing research for some years. This is the ship I sailed with.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baseline="0" noProof="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smtClean="0"/>
              <a:t>I then turned to teaching and communication. At first for a short period at the science museum in Copenhagen, the </a:t>
            </a:r>
            <a:r>
              <a:rPr lang="en-GB" baseline="0" noProof="0" dirty="0" err="1" smtClean="0"/>
              <a:t>Experimentarium</a:t>
            </a:r>
            <a:r>
              <a:rPr lang="en-GB" baseline="0" noProof="0" dirty="0" smtClean="0"/>
              <a:t>, then I became a teacher at the teachers training college in 1995  where I did my first teaching using ICT in a blended setting. In 2003 I started as consultant and system administrator at the Royal Agricultural and Veterinary University which was merged with the University of Copenhagen in 2007. </a:t>
            </a:r>
          </a:p>
          <a:p>
            <a:endParaRPr lang="da-DK"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7</a:t>
            </a:fld>
            <a:endParaRPr lang="da-DK"/>
          </a:p>
        </p:txBody>
      </p:sp>
    </p:spTree>
    <p:extLst>
      <p:ext uri="{BB962C8B-B14F-4D97-AF65-F5344CB8AC3E}">
        <p14:creationId xmlns:p14="http://schemas.microsoft.com/office/powerpoint/2010/main" val="1369680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This is where I </a:t>
            </a:r>
            <a:r>
              <a:rPr lang="en-GB" dirty="0" smtClean="0"/>
              <a:t>work,</a:t>
            </a:r>
            <a:r>
              <a:rPr lang="en-GB" baseline="0" dirty="0" smtClean="0"/>
              <a:t> </a:t>
            </a:r>
            <a:r>
              <a:rPr lang="en-GB" baseline="0" dirty="0" smtClean="0"/>
              <a:t>The </a:t>
            </a:r>
            <a:r>
              <a:rPr lang="en-US" baseline="0" dirty="0" smtClean="0"/>
              <a:t>Faculty Library of Natural and Health </a:t>
            </a:r>
            <a:r>
              <a:rPr lang="en-US" baseline="0" dirty="0" smtClean="0"/>
              <a:t>Sciences, in a small unit called IT Learning Center</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8</a:t>
            </a:fld>
            <a:endParaRPr lang="da-DK"/>
          </a:p>
        </p:txBody>
      </p:sp>
    </p:spTree>
    <p:extLst>
      <p:ext uri="{BB962C8B-B14F-4D97-AF65-F5344CB8AC3E}">
        <p14:creationId xmlns:p14="http://schemas.microsoft.com/office/powerpoint/2010/main" val="4138996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noProof="0" dirty="0" smtClean="0"/>
              <a:t>The IT Learning</a:t>
            </a:r>
            <a:r>
              <a:rPr lang="en-GB" baseline="0" noProof="0" dirty="0" smtClean="0"/>
              <a:t> Center is</a:t>
            </a:r>
            <a:r>
              <a:rPr lang="en-GB" noProof="0" dirty="0" smtClean="0"/>
              <a:t> a small unit at the faculty library. </a:t>
            </a:r>
            <a:r>
              <a:rPr lang="en-GB" dirty="0" smtClean="0"/>
              <a:t>We are the knowledge and competence centre for online and blended learning at the Faculty of SCIENCE. </a:t>
            </a:r>
            <a:endParaRPr lang="en-GB" noProof="0" dirty="0" smtClean="0"/>
          </a:p>
          <a:p>
            <a:r>
              <a:rPr lang="en-GB" dirty="0" smtClean="0"/>
              <a:t>We are 1 Head of unit, 1 Project manager and</a:t>
            </a:r>
            <a:r>
              <a:rPr lang="en-GB" baseline="0" dirty="0" smtClean="0"/>
              <a:t> </a:t>
            </a:r>
            <a:r>
              <a:rPr lang="en-GB" dirty="0" smtClean="0"/>
              <a:t>4 E-learning Consultants</a:t>
            </a:r>
          </a:p>
          <a:p>
            <a:r>
              <a:rPr lang="en-GB" dirty="0" smtClean="0"/>
              <a:t>To make a long story short we help the teachers to make online teaching both as blended learning and as fully online courses. </a:t>
            </a:r>
          </a:p>
          <a:p>
            <a:endParaRPr lang="en-GB" dirty="0" smtClean="0"/>
          </a:p>
          <a:p>
            <a:r>
              <a:rPr lang="en-GB" dirty="0" smtClean="0"/>
              <a:t>This presentation is about our experiences</a:t>
            </a:r>
            <a:r>
              <a:rPr lang="en-GB" baseline="0" dirty="0" smtClean="0"/>
              <a:t> with collaborative learning using online discussions.</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9</a:t>
            </a:fld>
            <a:endParaRPr lang="da-DK"/>
          </a:p>
        </p:txBody>
      </p:sp>
    </p:spTree>
    <p:extLst>
      <p:ext uri="{BB962C8B-B14F-4D97-AF65-F5344CB8AC3E}">
        <p14:creationId xmlns:p14="http://schemas.microsoft.com/office/powerpoint/2010/main" val="1298520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At first I will </a:t>
            </a:r>
            <a:r>
              <a:rPr lang="en-GB" dirty="0" smtClean="0"/>
              <a:t>show </a:t>
            </a:r>
            <a:r>
              <a:rPr lang="en-GB" dirty="0" smtClean="0"/>
              <a:t>why dialogs</a:t>
            </a:r>
            <a:r>
              <a:rPr lang="en-GB" baseline="0" dirty="0" smtClean="0"/>
              <a:t> are important in the students’ learning </a:t>
            </a:r>
            <a:endParaRPr lang="en-GB" dirty="0"/>
          </a:p>
        </p:txBody>
      </p:sp>
      <p:sp>
        <p:nvSpPr>
          <p:cNvPr id="4" name="Pladsholder til diasnummer 3"/>
          <p:cNvSpPr>
            <a:spLocks noGrp="1"/>
          </p:cNvSpPr>
          <p:nvPr>
            <p:ph type="sldNum" sz="quarter" idx="10"/>
          </p:nvPr>
        </p:nvSpPr>
        <p:spPr/>
        <p:txBody>
          <a:bodyPr/>
          <a:lstStyle/>
          <a:p>
            <a:fld id="{A4FA0C2C-6CF7-4E25-8BDE-6F6EC57D21D3}" type="slidenum">
              <a:rPr lang="da-DK" smtClean="0"/>
              <a:pPr/>
              <a:t>10</a:t>
            </a:fld>
            <a:endParaRPr lang="da-DK"/>
          </a:p>
        </p:txBody>
      </p:sp>
    </p:spTree>
    <p:extLst>
      <p:ext uri="{BB962C8B-B14F-4D97-AF65-F5344CB8AC3E}">
        <p14:creationId xmlns:p14="http://schemas.microsoft.com/office/powerpoint/2010/main" val="1153597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7659" name="Picture 75" descr="KU_new_power_top4uk"/>
          <p:cNvPicPr>
            <a:picLocks noChangeAspect="1" noChangeArrowheads="1"/>
          </p:cNvPicPr>
          <p:nvPr userDrawn="1"/>
        </p:nvPicPr>
        <p:blipFill>
          <a:blip r:embed="rId2" cstate="print"/>
          <a:srcRect/>
          <a:stretch>
            <a:fillRect/>
          </a:stretch>
        </p:blipFill>
        <p:spPr bwMode="auto">
          <a:xfrm>
            <a:off x="0" y="-12700"/>
            <a:ext cx="9144000" cy="1285875"/>
          </a:xfrm>
          <a:prstGeom prst="rect">
            <a:avLst/>
          </a:prstGeom>
          <a:noFill/>
        </p:spPr>
      </p:pic>
      <p:sp>
        <p:nvSpPr>
          <p:cNvPr id="67644" name="Rectangle 60"/>
          <p:cNvSpPr>
            <a:spLocks noGrp="1" noChangeArrowheads="1"/>
          </p:cNvSpPr>
          <p:nvPr>
            <p:ph type="ctrTitle"/>
          </p:nvPr>
        </p:nvSpPr>
        <p:spPr>
          <a:xfrm>
            <a:off x="1044000" y="2059200"/>
            <a:ext cx="6496050" cy="685800"/>
          </a:xfrm>
        </p:spPr>
        <p:txBody>
          <a:bodyPr anchor="t"/>
          <a:lstStyle>
            <a:lvl1pPr>
              <a:defRPr/>
            </a:lvl1pPr>
          </a:lstStyle>
          <a:p>
            <a:r>
              <a:rPr lang="en-GB"/>
              <a:t>Klik for at redigere titeltypografi i masteren</a:t>
            </a:r>
          </a:p>
        </p:txBody>
      </p:sp>
      <p:sp>
        <p:nvSpPr>
          <p:cNvPr id="67645" name="Rectangle 61"/>
          <p:cNvSpPr>
            <a:spLocks noGrp="1" noChangeArrowheads="1"/>
          </p:cNvSpPr>
          <p:nvPr>
            <p:ph type="subTitle" sz="quarter" idx="1" hasCustomPrompt="1"/>
          </p:nvPr>
        </p:nvSpPr>
        <p:spPr>
          <a:xfrm>
            <a:off x="1044000" y="2930525"/>
            <a:ext cx="6486525" cy="2803525"/>
          </a:xfrm>
        </p:spPr>
        <p:txBody>
          <a:bodyPr/>
          <a:lstStyle>
            <a:lvl1pPr>
              <a:defRPr sz="1400"/>
            </a:lvl1pPr>
          </a:lstStyle>
          <a:p>
            <a:r>
              <a:rPr lang="en-GB"/>
              <a:t>Klik for at redigere undertiteltypografien i </a:t>
            </a:r>
            <a:r>
              <a:rPr lang="en-GB" smtClean="0"/>
              <a:t>masteren</a:t>
            </a:r>
            <a:endParaRPr lang="en-GB"/>
          </a:p>
        </p:txBody>
      </p:sp>
      <p:sp>
        <p:nvSpPr>
          <p:cNvPr id="67647" name="Rectangle 63"/>
          <p:cNvSpPr>
            <a:spLocks noGrp="1" noChangeArrowheads="1"/>
          </p:cNvSpPr>
          <p:nvPr>
            <p:ph type="ftr" sz="quarter" idx="3"/>
          </p:nvPr>
        </p:nvSpPr>
        <p:spPr/>
        <p:txBody>
          <a:bodyPr/>
          <a:lstStyle>
            <a:lvl1pPr>
              <a:defRPr/>
            </a:lvl1pPr>
          </a:lstStyle>
          <a:p>
            <a:r>
              <a:rPr lang="en-GB" smtClean="0"/>
              <a:t>Enhedens navn</a:t>
            </a:r>
            <a:endParaRPr lang="en-GB"/>
          </a:p>
        </p:txBody>
      </p:sp>
      <p:sp>
        <p:nvSpPr>
          <p:cNvPr id="10" name="Date Placeholder 9"/>
          <p:cNvSpPr>
            <a:spLocks noGrp="1"/>
          </p:cNvSpPr>
          <p:nvPr>
            <p:ph type="dt" sz="half" idx="10"/>
          </p:nvPr>
        </p:nvSpPr>
        <p:spPr/>
        <p:txBody>
          <a:bodyPr/>
          <a:lstStyle/>
          <a:p>
            <a:r>
              <a:rPr lang="en-US" dirty="0" smtClean="0"/>
              <a:t>XIII CRAI Conference  - June 11</a:t>
            </a:r>
            <a:r>
              <a:rPr lang="en-US" baseline="30000" dirty="0" smtClean="0"/>
              <a:t>th</a:t>
            </a:r>
            <a:r>
              <a:rPr lang="en-US" dirty="0" smtClean="0"/>
              <a:t> </a:t>
            </a:r>
            <a:endParaRPr lang="en-GB" dirty="0"/>
          </a:p>
        </p:txBody>
      </p:sp>
      <p:sp>
        <p:nvSpPr>
          <p:cNvPr id="11" name="Slide Number Placeholder 10"/>
          <p:cNvSpPr>
            <a:spLocks noGrp="1"/>
          </p:cNvSpPr>
          <p:nvPr>
            <p:ph type="sldNum" sz="quarter" idx="11"/>
          </p:nvPr>
        </p:nvSpPr>
        <p:spPr/>
        <p:txBody>
          <a:bodyPr/>
          <a:lstStyle/>
          <a:p>
            <a:r>
              <a:rPr lang="en-GB" smtClean="0"/>
              <a:t>Slide </a:t>
            </a:r>
            <a:fld id="{DE860683-ABD5-4FDA-9081-7028960C251B}" type="slidenum">
              <a:rPr lang="en-GB" smtClean="0"/>
              <a:pPr/>
              <a:t>‹nr.›</a:t>
            </a:fld>
            <a:endParaRPr lang="en-GB"/>
          </a:p>
        </p:txBody>
      </p:sp>
      <p:sp>
        <p:nvSpPr>
          <p:cNvPr id="12" name="Line 25"/>
          <p:cNvSpPr>
            <a:spLocks noChangeShapeType="1"/>
          </p:cNvSpPr>
          <p:nvPr userDrawn="1"/>
        </p:nvSpPr>
        <p:spPr bwMode="auto">
          <a:xfrm flipH="1">
            <a:off x="-1" y="1131888"/>
            <a:ext cx="8615562" cy="0"/>
          </a:xfrm>
          <a:prstGeom prst="line">
            <a:avLst/>
          </a:prstGeom>
          <a:noFill/>
          <a:ln w="9525">
            <a:solidFill>
              <a:srgbClr val="901A1E"/>
            </a:solidFill>
            <a:round/>
            <a:headEnd/>
            <a:tailEnd/>
          </a:ln>
        </p:spPr>
        <p:txBody>
          <a:bodyPr/>
          <a:lstStyle/>
          <a:p>
            <a:endParaRPr lang="da-DK"/>
          </a:p>
        </p:txBody>
      </p:sp>
      <p:sp>
        <p:nvSpPr>
          <p:cNvPr id="13" name="Line 25"/>
          <p:cNvSpPr>
            <a:spLocks noChangeShapeType="1"/>
          </p:cNvSpPr>
          <p:nvPr userDrawn="1"/>
        </p:nvSpPr>
        <p:spPr bwMode="auto">
          <a:xfrm flipH="1">
            <a:off x="8718872" y="1131888"/>
            <a:ext cx="425128" cy="0"/>
          </a:xfrm>
          <a:prstGeom prst="line">
            <a:avLst/>
          </a:prstGeom>
          <a:noFill/>
          <a:ln w="9525">
            <a:solidFill>
              <a:srgbClr val="901A1E"/>
            </a:solidFill>
            <a:round/>
            <a:headEnd/>
            <a:tailEnd/>
          </a:ln>
        </p:spPr>
        <p:txBody>
          <a:bodyPr/>
          <a:lstStyle/>
          <a:p>
            <a:endParaRPr lang="da-DK"/>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smtClean="0"/>
              <a:t>Enhedens navn</a:t>
            </a:r>
            <a:endParaRPr lang="en-GB"/>
          </a:p>
        </p:txBody>
      </p:sp>
      <p:sp>
        <p:nvSpPr>
          <p:cNvPr id="5" name="Date Placeholder 4"/>
          <p:cNvSpPr>
            <a:spLocks noGrp="1"/>
          </p:cNvSpPr>
          <p:nvPr>
            <p:ph type="dt" sz="half" idx="11"/>
          </p:nvPr>
        </p:nvSpPr>
        <p:spPr/>
        <p:txBody>
          <a:bodyPr/>
          <a:lstStyle/>
          <a:p>
            <a:r>
              <a:rPr lang="en-US" dirty="0" smtClean="0"/>
              <a:t>XIII CRAI Conference  - June 11</a:t>
            </a:r>
            <a:r>
              <a:rPr lang="en-US" baseline="30000" dirty="0" smtClean="0"/>
              <a:t>th</a:t>
            </a:r>
            <a:r>
              <a:rPr lang="en-US" dirty="0" smtClean="0"/>
              <a:t> </a:t>
            </a:r>
            <a:endParaRPr lang="en-GB" dirty="0"/>
          </a:p>
        </p:txBody>
      </p:sp>
      <p:sp>
        <p:nvSpPr>
          <p:cNvPr id="6" name="Slide Number Placeholder 5"/>
          <p:cNvSpPr>
            <a:spLocks noGrp="1"/>
          </p:cNvSpPr>
          <p:nvPr>
            <p:ph type="sldNum" sz="quarter" idx="12"/>
          </p:nvPr>
        </p:nvSpPr>
        <p:spPr/>
        <p:txBody>
          <a:bodyPr/>
          <a:lstStyle/>
          <a:p>
            <a:r>
              <a:rPr lang="en-GB" smtClean="0"/>
              <a:t>Slide </a:t>
            </a:r>
            <a:fld id="{DE860683-ABD5-4FDA-9081-7028960C251B}" type="slidenum">
              <a:rPr lang="en-GB" smtClean="0"/>
              <a:pPr/>
              <a:t>‹nr.›</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and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042988" y="1374775"/>
            <a:ext cx="6577012" cy="19113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smtClean="0"/>
              <a:t>Enhedens navn</a:t>
            </a:r>
            <a:endParaRPr lang="en-GB"/>
          </a:p>
        </p:txBody>
      </p:sp>
      <p:sp>
        <p:nvSpPr>
          <p:cNvPr id="5" name="Date Placeholder 4"/>
          <p:cNvSpPr>
            <a:spLocks noGrp="1"/>
          </p:cNvSpPr>
          <p:nvPr>
            <p:ph type="dt" sz="half" idx="11"/>
          </p:nvPr>
        </p:nvSpPr>
        <p:spPr/>
        <p:txBody>
          <a:bodyPr/>
          <a:lstStyle/>
          <a:p>
            <a:r>
              <a:rPr lang="en-US" dirty="0" smtClean="0"/>
              <a:t>XIII CRAI Conference  - June 11</a:t>
            </a:r>
            <a:r>
              <a:rPr lang="en-US" baseline="30000" dirty="0" smtClean="0"/>
              <a:t>th</a:t>
            </a:r>
            <a:r>
              <a:rPr lang="en-US" dirty="0" smtClean="0"/>
              <a:t> </a:t>
            </a:r>
            <a:endParaRPr lang="en-GB" dirty="0"/>
          </a:p>
        </p:txBody>
      </p:sp>
      <p:sp>
        <p:nvSpPr>
          <p:cNvPr id="6" name="Slide Number Placeholder 5"/>
          <p:cNvSpPr>
            <a:spLocks noGrp="1"/>
          </p:cNvSpPr>
          <p:nvPr>
            <p:ph type="sldNum" sz="quarter" idx="12"/>
          </p:nvPr>
        </p:nvSpPr>
        <p:spPr/>
        <p:txBody>
          <a:bodyPr/>
          <a:lstStyle/>
          <a:p>
            <a:r>
              <a:rPr lang="en-GB" smtClean="0"/>
              <a:t>Slide </a:t>
            </a:r>
            <a:fld id="{DE860683-ABD5-4FDA-9081-7028960C251B}" type="slidenum">
              <a:rPr lang="en-GB" smtClean="0"/>
              <a:pPr/>
              <a:t>‹nr.›</a:t>
            </a:fld>
            <a:endParaRPr lang="en-GB"/>
          </a:p>
        </p:txBody>
      </p:sp>
      <p:sp>
        <p:nvSpPr>
          <p:cNvPr id="22" name="Picture Placeholder 21"/>
          <p:cNvSpPr>
            <a:spLocks noGrp="1"/>
          </p:cNvSpPr>
          <p:nvPr>
            <p:ph type="pic" sz="quarter" idx="13"/>
          </p:nvPr>
        </p:nvSpPr>
        <p:spPr>
          <a:xfrm>
            <a:off x="1044000" y="3358800"/>
            <a:ext cx="3744000" cy="2487600"/>
          </a:xfrm>
        </p:spPr>
        <p:txBody>
          <a:bodyPr/>
          <a:lstStyle/>
          <a:p>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42988" y="1374774"/>
            <a:ext cx="3211512" cy="448200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06900" y="1374774"/>
            <a:ext cx="3213100" cy="448200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smtClean="0"/>
              <a:t>Enhedens navn</a:t>
            </a:r>
            <a:endParaRPr lang="en-GB"/>
          </a:p>
        </p:txBody>
      </p:sp>
      <p:sp>
        <p:nvSpPr>
          <p:cNvPr id="6" name="Date Placeholder 5"/>
          <p:cNvSpPr>
            <a:spLocks noGrp="1"/>
          </p:cNvSpPr>
          <p:nvPr>
            <p:ph type="dt" sz="half" idx="11"/>
          </p:nvPr>
        </p:nvSpPr>
        <p:spPr/>
        <p:txBody>
          <a:bodyPr/>
          <a:lstStyle/>
          <a:p>
            <a:r>
              <a:rPr lang="en-US" dirty="0" smtClean="0"/>
              <a:t>XIII CRAI Conference  - June 11</a:t>
            </a:r>
            <a:r>
              <a:rPr lang="en-US" baseline="30000" dirty="0" smtClean="0"/>
              <a:t>th</a:t>
            </a:r>
            <a:r>
              <a:rPr lang="en-US" dirty="0" smtClean="0"/>
              <a:t> </a:t>
            </a:r>
            <a:endParaRPr lang="en-GB" dirty="0"/>
          </a:p>
        </p:txBody>
      </p:sp>
      <p:sp>
        <p:nvSpPr>
          <p:cNvPr id="7" name="Slide Number Placeholder 6"/>
          <p:cNvSpPr>
            <a:spLocks noGrp="1"/>
          </p:cNvSpPr>
          <p:nvPr>
            <p:ph type="sldNum" sz="quarter" idx="12"/>
          </p:nvPr>
        </p:nvSpPr>
        <p:spPr/>
        <p:txBody>
          <a:bodyPr/>
          <a:lstStyle/>
          <a:p>
            <a:r>
              <a:rPr lang="en-GB" smtClean="0"/>
              <a:t>Slide </a:t>
            </a:r>
            <a:fld id="{DE860683-ABD5-4FDA-9081-7028960C251B}" type="slidenum">
              <a:rPr lang="en-GB" smtClean="0"/>
              <a:pPr/>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6" name="Rectangle 5"/>
          <p:cNvSpPr/>
          <p:nvPr userDrawn="1"/>
        </p:nvSpPr>
        <p:spPr>
          <a:xfrm>
            <a:off x="0" y="0"/>
            <a:ext cx="9144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Line 20"/>
          <p:cNvSpPr>
            <a:spLocks noChangeShapeType="1"/>
          </p:cNvSpPr>
          <p:nvPr userDrawn="1"/>
        </p:nvSpPr>
        <p:spPr bwMode="auto">
          <a:xfrm flipH="1">
            <a:off x="4763" y="6694488"/>
            <a:ext cx="9148762" cy="0"/>
          </a:xfrm>
          <a:prstGeom prst="line">
            <a:avLst/>
          </a:prstGeom>
          <a:noFill/>
          <a:ln w="9525">
            <a:solidFill>
              <a:srgbClr val="901A1E"/>
            </a:solidFill>
            <a:round/>
            <a:headEnd/>
            <a:tailEnd/>
          </a:ln>
        </p:spPr>
        <p:txBody>
          <a:bodyPr/>
          <a:lstStyle/>
          <a:p>
            <a:endParaRPr lang="en-GB"/>
          </a:p>
        </p:txBody>
      </p:sp>
      <p:pic>
        <p:nvPicPr>
          <p:cNvPr id="7" name="Picture 40" descr="top_uk_58_02"/>
          <p:cNvPicPr>
            <a:picLocks noChangeAspect="1" noChangeArrowheads="1"/>
          </p:cNvPicPr>
          <p:nvPr userDrawn="1"/>
        </p:nvPicPr>
        <p:blipFill>
          <a:blip r:embed="rId2"/>
          <a:srcRect r="20320"/>
          <a:stretch>
            <a:fillRect/>
          </a:stretch>
        </p:blipFill>
        <p:spPr bwMode="auto">
          <a:xfrm>
            <a:off x="0" y="0"/>
            <a:ext cx="9144000" cy="261938"/>
          </a:xfrm>
          <a:prstGeom prst="rect">
            <a:avLst/>
          </a:prstGeom>
          <a:noFill/>
          <a:ln w="9525">
            <a:noFill/>
            <a:miter lim="800000"/>
            <a:headEnd/>
            <a:tailEnd/>
          </a:ln>
        </p:spPr>
      </p:pic>
      <p:sp>
        <p:nvSpPr>
          <p:cNvPr id="5" name="Picture Placeholder 4"/>
          <p:cNvSpPr>
            <a:spLocks noGrp="1"/>
          </p:cNvSpPr>
          <p:nvPr>
            <p:ph type="pic" sz="quarter" idx="11"/>
          </p:nvPr>
        </p:nvSpPr>
        <p:spPr>
          <a:xfrm>
            <a:off x="1044000" y="1051200"/>
            <a:ext cx="7059600" cy="4698000"/>
          </a:xfrm>
        </p:spPr>
        <p:txBody>
          <a:bodyPr/>
          <a:lstStyle/>
          <a:p>
            <a:endParaRPr lang="en-GB"/>
          </a:p>
        </p:txBody>
      </p:sp>
      <p:sp>
        <p:nvSpPr>
          <p:cNvPr id="3" name="Footer Placeholder 2"/>
          <p:cNvSpPr>
            <a:spLocks noGrp="1"/>
          </p:cNvSpPr>
          <p:nvPr>
            <p:ph type="ftr" sz="quarter" idx="10"/>
          </p:nvPr>
        </p:nvSpPr>
        <p:spPr>
          <a:xfrm>
            <a:off x="2771800" y="0"/>
            <a:ext cx="6253200" cy="263525"/>
          </a:xfrm>
        </p:spPr>
        <p:txBody>
          <a:bodyPr/>
          <a:lstStyle>
            <a:lvl1pPr>
              <a:defRPr/>
            </a:lvl1pPr>
          </a:lstStyle>
          <a:p>
            <a:r>
              <a:rPr lang="en-GB" smtClean="0"/>
              <a:t>Enhedens navn</a:t>
            </a:r>
            <a:endParaRPr lang="en-GB"/>
          </a:p>
        </p:txBody>
      </p:sp>
      <p:sp>
        <p:nvSpPr>
          <p:cNvPr id="9" name="Date Placeholder 8"/>
          <p:cNvSpPr>
            <a:spLocks noGrp="1"/>
          </p:cNvSpPr>
          <p:nvPr>
            <p:ph type="dt" sz="half" idx="12"/>
          </p:nvPr>
        </p:nvSpPr>
        <p:spPr/>
        <p:txBody>
          <a:bodyPr/>
          <a:lstStyle>
            <a:lvl1pPr marL="0" marR="0" indent="0" algn="l" defTabSz="914400" rtl="0" eaLnBrk="1" fontAlgn="base" latinLnBrk="0" hangingPunct="1">
              <a:lnSpc>
                <a:spcPct val="100000"/>
              </a:lnSpc>
              <a:spcBef>
                <a:spcPct val="0"/>
              </a:spcBef>
              <a:spcAft>
                <a:spcPct val="0"/>
              </a:spcAft>
              <a:buClrTx/>
              <a:buSzTx/>
              <a:buFontTx/>
              <a:buNone/>
              <a:tabLst/>
              <a:defRPr>
                <a:solidFill>
                  <a:schemeClr val="bg1"/>
                </a:solidFill>
              </a:defRPr>
            </a:lvl1pPr>
          </a:lstStyle>
          <a:p>
            <a:r>
              <a:rPr lang="en-US" dirty="0" smtClean="0"/>
              <a:t>XIII CRAI Conference  - June 11</a:t>
            </a:r>
            <a:r>
              <a:rPr lang="en-US" baseline="30000" dirty="0" smtClean="0"/>
              <a:t>th</a:t>
            </a:r>
            <a:r>
              <a:rPr lang="en-US" dirty="0" smtClean="0"/>
              <a:t> </a:t>
            </a:r>
            <a:endParaRPr lang="en-GB" dirty="0" smtClean="0"/>
          </a:p>
          <a:p>
            <a:endParaRPr lang="en-GB" dirty="0"/>
          </a:p>
        </p:txBody>
      </p:sp>
      <p:sp>
        <p:nvSpPr>
          <p:cNvPr id="10" name="Slide Number Placeholder 9"/>
          <p:cNvSpPr>
            <a:spLocks noGrp="1"/>
          </p:cNvSpPr>
          <p:nvPr>
            <p:ph type="sldNum" sz="quarter" idx="13"/>
          </p:nvPr>
        </p:nvSpPr>
        <p:spPr/>
        <p:txBody>
          <a:bodyPr/>
          <a:lstStyle>
            <a:lvl1pPr>
              <a:defRPr>
                <a:solidFill>
                  <a:schemeClr val="bg1"/>
                </a:solidFill>
              </a:defRPr>
            </a:lvl1pPr>
          </a:lstStyle>
          <a:p>
            <a:r>
              <a:rPr lang="en-GB" smtClean="0"/>
              <a:t>Slide </a:t>
            </a:r>
            <a:fld id="{DE860683-ABD5-4FDA-9081-7028960C251B}" type="slidenum">
              <a:rPr lang="en-GB" smtClean="0"/>
              <a:pPr/>
              <a:t>‹nr.›</a:t>
            </a:fld>
            <a:endParaRPr lang="en-GB"/>
          </a:p>
        </p:txBody>
      </p:sp>
      <p:pic>
        <p:nvPicPr>
          <p:cNvPr id="14" name="Picture 41" descr="KU_new_bot4"/>
          <p:cNvPicPr>
            <a:picLocks noChangeAspect="1" noChangeArrowheads="1"/>
          </p:cNvPicPr>
          <p:nvPr userDrawn="1"/>
        </p:nvPicPr>
        <p:blipFill>
          <a:blip r:embed="rId3"/>
          <a:srcRect/>
          <a:stretch>
            <a:fillRect/>
          </a:stretch>
        </p:blipFill>
        <p:spPr bwMode="auto">
          <a:xfrm>
            <a:off x="0" y="5551488"/>
            <a:ext cx="9144000" cy="1285875"/>
          </a:xfrm>
          <a:prstGeom prst="rect">
            <a:avLst/>
          </a:prstGeom>
          <a:noFill/>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smtClean="0"/>
              <a:t>Enhedens navn</a:t>
            </a:r>
            <a:endParaRPr lang="en-GB"/>
          </a:p>
        </p:txBody>
      </p:sp>
      <p:sp>
        <p:nvSpPr>
          <p:cNvPr id="4" name="Date Placeholder 3"/>
          <p:cNvSpPr>
            <a:spLocks noGrp="1"/>
          </p:cNvSpPr>
          <p:nvPr>
            <p:ph type="dt" sz="half" idx="11"/>
          </p:nvPr>
        </p:nvSpPr>
        <p:spPr/>
        <p:txBody>
          <a:bodyPr/>
          <a:lstStyle/>
          <a:p>
            <a:r>
              <a:rPr lang="en-US" dirty="0" smtClean="0"/>
              <a:t>XIII CRAI Conference  - June 11</a:t>
            </a:r>
            <a:r>
              <a:rPr lang="en-US" baseline="30000" dirty="0" smtClean="0"/>
              <a:t>th</a:t>
            </a:r>
            <a:r>
              <a:rPr lang="en-US" dirty="0" smtClean="0"/>
              <a:t> </a:t>
            </a:r>
            <a:endParaRPr lang="en-GB" dirty="0"/>
          </a:p>
        </p:txBody>
      </p:sp>
      <p:sp>
        <p:nvSpPr>
          <p:cNvPr id="5" name="Slide Number Placeholder 4"/>
          <p:cNvSpPr>
            <a:spLocks noGrp="1"/>
          </p:cNvSpPr>
          <p:nvPr>
            <p:ph type="sldNum" sz="quarter" idx="12"/>
          </p:nvPr>
        </p:nvSpPr>
        <p:spPr/>
        <p:txBody>
          <a:bodyPr/>
          <a:lstStyle/>
          <a:p>
            <a:r>
              <a:rPr lang="en-GB" smtClean="0"/>
              <a:t>Slide </a:t>
            </a:r>
            <a:fld id="{DE860683-ABD5-4FDA-9081-7028960C251B}" type="slidenum">
              <a:rPr lang="en-GB" smtClean="0"/>
              <a:pPr/>
              <a:t>‹nr.›</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smtClean="0"/>
              <a:t>Enhedens navn</a:t>
            </a:r>
            <a:endParaRPr lang="en-GB"/>
          </a:p>
        </p:txBody>
      </p:sp>
      <p:sp>
        <p:nvSpPr>
          <p:cNvPr id="3" name="Date Placeholder 2"/>
          <p:cNvSpPr>
            <a:spLocks noGrp="1"/>
          </p:cNvSpPr>
          <p:nvPr>
            <p:ph type="dt" sz="half" idx="11"/>
          </p:nvPr>
        </p:nvSpPr>
        <p:spPr/>
        <p:txBody>
          <a:bodyPr/>
          <a:lstStyle/>
          <a:p>
            <a:r>
              <a:rPr lang="en-US" dirty="0" smtClean="0"/>
              <a:t>XIII CRAI Conference  - June 11</a:t>
            </a:r>
            <a:r>
              <a:rPr lang="en-US" baseline="30000" dirty="0" smtClean="0"/>
              <a:t>th</a:t>
            </a:r>
            <a:r>
              <a:rPr lang="en-US" dirty="0" smtClean="0"/>
              <a:t> </a:t>
            </a:r>
            <a:endParaRPr lang="en-GB" dirty="0"/>
          </a:p>
        </p:txBody>
      </p:sp>
      <p:sp>
        <p:nvSpPr>
          <p:cNvPr id="4" name="Slide Number Placeholder 3"/>
          <p:cNvSpPr>
            <a:spLocks noGrp="1"/>
          </p:cNvSpPr>
          <p:nvPr>
            <p:ph type="sldNum" sz="quarter" idx="12"/>
          </p:nvPr>
        </p:nvSpPr>
        <p:spPr/>
        <p:txBody>
          <a:bodyPr/>
          <a:lstStyle/>
          <a:p>
            <a:r>
              <a:rPr lang="en-GB" smtClean="0"/>
              <a:t>Slide </a:t>
            </a:r>
            <a:fld id="{DE860683-ABD5-4FDA-9081-7028960C251B}" type="slidenum">
              <a:rPr lang="en-GB" smtClean="0"/>
              <a:pPr/>
              <a:t>‹nr.›</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66580" name="Line 20"/>
          <p:cNvSpPr>
            <a:spLocks noChangeShapeType="1"/>
          </p:cNvSpPr>
          <p:nvPr/>
        </p:nvSpPr>
        <p:spPr bwMode="auto">
          <a:xfrm flipH="1">
            <a:off x="4763" y="6694488"/>
            <a:ext cx="9148762" cy="0"/>
          </a:xfrm>
          <a:prstGeom prst="line">
            <a:avLst/>
          </a:prstGeom>
          <a:noFill/>
          <a:ln w="9525">
            <a:solidFill>
              <a:srgbClr val="901A1E"/>
            </a:solidFill>
            <a:round/>
            <a:headEnd/>
            <a:tailEnd/>
          </a:ln>
        </p:spPr>
        <p:txBody>
          <a:bodyPr/>
          <a:lstStyle/>
          <a:p>
            <a:endParaRPr lang="en-GB"/>
          </a:p>
        </p:txBody>
      </p:sp>
      <p:pic>
        <p:nvPicPr>
          <p:cNvPr id="66601" name="Picture 41" descr="KU_new_bot4"/>
          <p:cNvPicPr>
            <a:picLocks noChangeAspect="1" noChangeArrowheads="1"/>
          </p:cNvPicPr>
          <p:nvPr/>
        </p:nvPicPr>
        <p:blipFill>
          <a:blip r:embed="rId9"/>
          <a:srcRect/>
          <a:stretch>
            <a:fillRect/>
          </a:stretch>
        </p:blipFill>
        <p:spPr bwMode="auto">
          <a:xfrm>
            <a:off x="0" y="5551488"/>
            <a:ext cx="9144000" cy="1285875"/>
          </a:xfrm>
          <a:prstGeom prst="rect">
            <a:avLst/>
          </a:prstGeom>
          <a:noFill/>
        </p:spPr>
      </p:pic>
      <p:pic>
        <p:nvPicPr>
          <p:cNvPr id="66600" name="Picture 40" descr="top_uk_58_02"/>
          <p:cNvPicPr>
            <a:picLocks noChangeAspect="1" noChangeArrowheads="1"/>
          </p:cNvPicPr>
          <p:nvPr/>
        </p:nvPicPr>
        <p:blipFill>
          <a:blip r:embed="rId10"/>
          <a:srcRect r="20320"/>
          <a:stretch>
            <a:fillRect/>
          </a:stretch>
        </p:blipFill>
        <p:spPr bwMode="auto">
          <a:xfrm>
            <a:off x="0" y="0"/>
            <a:ext cx="9144000" cy="261938"/>
          </a:xfrm>
          <a:prstGeom prst="rect">
            <a:avLst/>
          </a:prstGeom>
          <a:noFill/>
          <a:ln w="9525">
            <a:noFill/>
            <a:miter lim="800000"/>
            <a:headEnd/>
            <a:tailEnd/>
          </a:ln>
        </p:spPr>
      </p:pic>
      <p:sp>
        <p:nvSpPr>
          <p:cNvPr id="66591" name="Rectangle 31"/>
          <p:cNvSpPr>
            <a:spLocks noGrp="1" noChangeArrowheads="1"/>
          </p:cNvSpPr>
          <p:nvPr>
            <p:ph type="ftr" sz="quarter" idx="3"/>
          </p:nvPr>
        </p:nvSpPr>
        <p:spPr bwMode="auto">
          <a:xfrm>
            <a:off x="2857487" y="-3175"/>
            <a:ext cx="6251587" cy="2635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000">
                <a:solidFill>
                  <a:srgbClr val="F8F8F8"/>
                </a:solidFill>
              </a:defRPr>
            </a:lvl1pPr>
          </a:lstStyle>
          <a:p>
            <a:r>
              <a:rPr lang="en-GB" dirty="0" smtClean="0"/>
              <a:t>IT Learning Center</a:t>
            </a:r>
            <a:endParaRPr lang="en-GB" dirty="0"/>
          </a:p>
        </p:txBody>
      </p:sp>
      <p:sp>
        <p:nvSpPr>
          <p:cNvPr id="66596" name="Rectangle 36"/>
          <p:cNvSpPr>
            <a:spLocks noGrp="1" noChangeArrowheads="1"/>
          </p:cNvSpPr>
          <p:nvPr>
            <p:ph type="title"/>
          </p:nvPr>
        </p:nvSpPr>
        <p:spPr bwMode="auto">
          <a:xfrm>
            <a:off x="1042988" y="460375"/>
            <a:ext cx="6577200" cy="57626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GB" smtClean="0"/>
              <a:t>Klik for at redigere titeltypografi i masteren</a:t>
            </a:r>
          </a:p>
        </p:txBody>
      </p:sp>
      <p:sp>
        <p:nvSpPr>
          <p:cNvPr id="66597" name="Rectangle 37"/>
          <p:cNvSpPr>
            <a:spLocks noGrp="1" noChangeArrowheads="1"/>
          </p:cNvSpPr>
          <p:nvPr>
            <p:ph type="body" idx="1"/>
          </p:nvPr>
        </p:nvSpPr>
        <p:spPr bwMode="auto">
          <a:xfrm>
            <a:off x="1042988" y="1374774"/>
            <a:ext cx="6577012" cy="4482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Klik for at redigere teksttypografierne i masteren</a:t>
            </a:r>
          </a:p>
          <a:p>
            <a:pPr lvl="1"/>
            <a:r>
              <a:rPr lang="en-GB" smtClean="0"/>
              <a:t>Andet niveau</a:t>
            </a:r>
          </a:p>
          <a:p>
            <a:pPr lvl="2"/>
            <a:r>
              <a:rPr lang="en-GB" smtClean="0"/>
              <a:t>Tredje niveau</a:t>
            </a:r>
          </a:p>
          <a:p>
            <a:pPr lvl="3"/>
            <a:r>
              <a:rPr lang="en-GB" smtClean="0"/>
              <a:t>Fjerde niveau</a:t>
            </a:r>
          </a:p>
          <a:p>
            <a:pPr lvl="4"/>
            <a:r>
              <a:rPr lang="en-GB" smtClean="0"/>
              <a:t>Femte niveau</a:t>
            </a:r>
          </a:p>
        </p:txBody>
      </p:sp>
      <p:sp>
        <p:nvSpPr>
          <p:cNvPr id="23" name="Date Placeholder 22"/>
          <p:cNvSpPr>
            <a:spLocks noGrp="1"/>
          </p:cNvSpPr>
          <p:nvPr>
            <p:ph type="dt" sz="half" idx="2"/>
          </p:nvPr>
        </p:nvSpPr>
        <p:spPr>
          <a:xfrm>
            <a:off x="1044000" y="6350110"/>
            <a:ext cx="6577200" cy="144000"/>
          </a:xfrm>
          <a:prstGeom prst="rect">
            <a:avLst/>
          </a:prstGeom>
        </p:spPr>
        <p:txBody>
          <a:bodyPr vert="horz" lIns="0" tIns="0" rIns="0" bIns="0" rtlCol="0" anchor="t" anchorCtr="0"/>
          <a:lstStyle>
            <a:lvl1pPr algn="l">
              <a:defRPr sz="900">
                <a:solidFill>
                  <a:srgbClr val="000000"/>
                </a:solidFill>
              </a:defRPr>
            </a:lvl1pPr>
          </a:lstStyle>
          <a:p>
            <a:r>
              <a:rPr lang="en-US" dirty="0" smtClean="0"/>
              <a:t>XIII CRAI Conference  - June 11</a:t>
            </a:r>
            <a:r>
              <a:rPr lang="en-US" baseline="30000" dirty="0" smtClean="0"/>
              <a:t>th</a:t>
            </a:r>
            <a:r>
              <a:rPr lang="en-US" dirty="0" smtClean="0"/>
              <a:t> </a:t>
            </a:r>
            <a:endParaRPr lang="en-GB" dirty="0"/>
          </a:p>
        </p:txBody>
      </p:sp>
      <p:sp>
        <p:nvSpPr>
          <p:cNvPr id="24" name="Slide Number Placeholder 23"/>
          <p:cNvSpPr>
            <a:spLocks noGrp="1"/>
          </p:cNvSpPr>
          <p:nvPr>
            <p:ph type="sldNum" sz="quarter" idx="4"/>
          </p:nvPr>
        </p:nvSpPr>
        <p:spPr>
          <a:xfrm>
            <a:off x="1044000" y="6507558"/>
            <a:ext cx="2133600" cy="144000"/>
          </a:xfrm>
          <a:prstGeom prst="rect">
            <a:avLst/>
          </a:prstGeom>
        </p:spPr>
        <p:txBody>
          <a:bodyPr vert="horz" lIns="0" tIns="0" rIns="0" bIns="0" rtlCol="0" anchor="t" anchorCtr="0"/>
          <a:lstStyle>
            <a:lvl1pPr algn="l">
              <a:lnSpc>
                <a:spcPts val="900"/>
              </a:lnSpc>
              <a:defRPr sz="900">
                <a:solidFill>
                  <a:srgbClr val="000000"/>
                </a:solidFill>
              </a:defRPr>
            </a:lvl1pPr>
          </a:lstStyle>
          <a:p>
            <a:r>
              <a:rPr lang="en-GB" dirty="0" smtClean="0"/>
              <a:t>Slide </a:t>
            </a:r>
            <a:fld id="{DE860683-ABD5-4FDA-9081-7028960C251B}" type="slidenum">
              <a:rPr lang="en-GB" smtClean="0"/>
              <a:pPr/>
              <a:t>‹nr.›</a:t>
            </a:fld>
            <a:endParaRPr lang="en-GB"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63" r:id="rId3"/>
    <p:sldLayoutId id="2147483654" r:id="rId4"/>
    <p:sldLayoutId id="2147483662" r:id="rId5"/>
    <p:sldLayoutId id="2147483656" r:id="rId6"/>
    <p:sldLayoutId id="2147483657" r:id="rId7"/>
  </p:sldLayoutIdLst>
  <p:timing>
    <p:tnLst>
      <p:par>
        <p:cTn id="1" dur="indefinite" restart="never" nodeType="tmRoot"/>
      </p:par>
    </p:tnLst>
  </p:timing>
  <p:hf sldNum="0" hdr="0"/>
  <p:txStyles>
    <p:title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p:titleStyle>
    <p:bodyStyle>
      <a:lvl1pPr algn="l" rtl="0" fontAlgn="base">
        <a:spcBef>
          <a:spcPct val="20000"/>
        </a:spcBef>
        <a:spcAft>
          <a:spcPct val="0"/>
        </a:spcAft>
        <a:defRPr sz="1600">
          <a:solidFill>
            <a:srgbClr val="000000"/>
          </a:solidFill>
          <a:latin typeface="+mn-lt"/>
          <a:ea typeface="+mn-ea"/>
          <a:cs typeface="+mn-cs"/>
        </a:defRPr>
      </a:lvl1pPr>
      <a:lvl2pPr marL="742950" indent="-285750" algn="l" rtl="0" fontAlgn="base">
        <a:spcBef>
          <a:spcPct val="20000"/>
        </a:spcBef>
        <a:spcAft>
          <a:spcPct val="0"/>
        </a:spcAft>
        <a:buChar char="•"/>
        <a:defRPr sz="1600">
          <a:solidFill>
            <a:srgbClr val="000000"/>
          </a:solidFill>
          <a:latin typeface="+mn-lt"/>
        </a:defRPr>
      </a:lvl2pPr>
      <a:lvl3pPr marL="1146175" indent="-228600" algn="l" rtl="0" fontAlgn="base">
        <a:spcBef>
          <a:spcPct val="20000"/>
        </a:spcBef>
        <a:spcAft>
          <a:spcPct val="0"/>
        </a:spcAft>
        <a:buChar char="•"/>
        <a:defRPr sz="1600">
          <a:solidFill>
            <a:srgbClr val="000000"/>
          </a:solidFill>
          <a:latin typeface="+mn-lt"/>
        </a:defRPr>
      </a:lvl3pPr>
      <a:lvl4pPr marL="1600200" indent="-228600" algn="l" rtl="0" fontAlgn="base">
        <a:spcBef>
          <a:spcPct val="20000"/>
        </a:spcBef>
        <a:spcAft>
          <a:spcPct val="0"/>
        </a:spcAft>
        <a:buChar char="•"/>
        <a:defRPr sz="1600">
          <a:solidFill>
            <a:srgbClr val="000000"/>
          </a:solidFill>
          <a:latin typeface="+mn-lt"/>
        </a:defRPr>
      </a:lvl4pPr>
      <a:lvl5pPr marL="2057400" indent="-228600" algn="l" rtl="0" fontAlgn="base">
        <a:spcBef>
          <a:spcPct val="20000"/>
        </a:spcBef>
        <a:spcAft>
          <a:spcPct val="0"/>
        </a:spcAft>
        <a:buChar char="•"/>
        <a:defRPr sz="1600">
          <a:solidFill>
            <a:srgbClr val="000000"/>
          </a:solidFill>
          <a:latin typeface="+mn-lt"/>
        </a:defRPr>
      </a:lvl5pPr>
      <a:lvl6pPr marL="2514600" indent="-228600" algn="l" rtl="0" fontAlgn="base">
        <a:spcBef>
          <a:spcPct val="20000"/>
        </a:spcBef>
        <a:spcAft>
          <a:spcPct val="0"/>
        </a:spcAft>
        <a:buChar char="•"/>
        <a:defRPr sz="1600">
          <a:solidFill>
            <a:srgbClr val="000000"/>
          </a:solidFill>
          <a:latin typeface="+mn-lt"/>
        </a:defRPr>
      </a:lvl6pPr>
      <a:lvl7pPr marL="2971800" indent="-228600" algn="l" rtl="0" fontAlgn="base">
        <a:spcBef>
          <a:spcPct val="20000"/>
        </a:spcBef>
        <a:spcAft>
          <a:spcPct val="0"/>
        </a:spcAft>
        <a:buChar char="•"/>
        <a:defRPr sz="1600">
          <a:solidFill>
            <a:srgbClr val="000000"/>
          </a:solidFill>
          <a:latin typeface="+mn-lt"/>
        </a:defRPr>
      </a:lvl7pPr>
      <a:lvl8pPr marL="3429000" indent="-228600" algn="l" rtl="0" fontAlgn="base">
        <a:spcBef>
          <a:spcPct val="20000"/>
        </a:spcBef>
        <a:spcAft>
          <a:spcPct val="0"/>
        </a:spcAft>
        <a:buChar char="•"/>
        <a:defRPr sz="1600">
          <a:solidFill>
            <a:srgbClr val="000000"/>
          </a:solidFill>
          <a:latin typeface="+mn-lt"/>
        </a:defRPr>
      </a:lvl8pPr>
      <a:lvl9pPr marL="3886200" indent="-228600" algn="l" rtl="0" fontAlgn="base">
        <a:spcBef>
          <a:spcPct val="20000"/>
        </a:spcBef>
        <a:spcAft>
          <a:spcPct val="0"/>
        </a:spcAft>
        <a:buChar char="•"/>
        <a:defRPr sz="16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10.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11.xml.rels><?xml version="1.0" encoding="UTF-8" standalone="yes"?>
<Relationships xmlns="http://schemas.openxmlformats.org/package/2006/relationships"><Relationship Id="rId13" Type="http://schemas.openxmlformats.org/officeDocument/2006/relationships/tags" Target="../tags/tag25.xml"/><Relationship Id="rId18" Type="http://schemas.openxmlformats.org/officeDocument/2006/relationships/tags" Target="../tags/tag30.xml"/><Relationship Id="rId26" Type="http://schemas.openxmlformats.org/officeDocument/2006/relationships/tags" Target="../tags/tag38.xml"/><Relationship Id="rId39" Type="http://schemas.openxmlformats.org/officeDocument/2006/relationships/tags" Target="../tags/tag51.xml"/><Relationship Id="rId21" Type="http://schemas.openxmlformats.org/officeDocument/2006/relationships/tags" Target="../tags/tag33.xml"/><Relationship Id="rId34" Type="http://schemas.openxmlformats.org/officeDocument/2006/relationships/tags" Target="../tags/tag46.xml"/><Relationship Id="rId42" Type="http://schemas.openxmlformats.org/officeDocument/2006/relationships/tags" Target="../tags/tag54.xml"/><Relationship Id="rId47" Type="http://schemas.openxmlformats.org/officeDocument/2006/relationships/tags" Target="../tags/tag59.xml"/><Relationship Id="rId50" Type="http://schemas.openxmlformats.org/officeDocument/2006/relationships/tags" Target="../tags/tag62.xml"/><Relationship Id="rId55" Type="http://schemas.openxmlformats.org/officeDocument/2006/relationships/tags" Target="../tags/tag67.xml"/><Relationship Id="rId7" Type="http://schemas.openxmlformats.org/officeDocument/2006/relationships/tags" Target="../tags/tag19.xml"/><Relationship Id="rId2" Type="http://schemas.openxmlformats.org/officeDocument/2006/relationships/tags" Target="../tags/tag14.xml"/><Relationship Id="rId16" Type="http://schemas.openxmlformats.org/officeDocument/2006/relationships/tags" Target="../tags/tag28.xml"/><Relationship Id="rId29" Type="http://schemas.openxmlformats.org/officeDocument/2006/relationships/tags" Target="../tags/tag41.xml"/><Relationship Id="rId11" Type="http://schemas.openxmlformats.org/officeDocument/2006/relationships/tags" Target="../tags/tag23.xml"/><Relationship Id="rId24" Type="http://schemas.openxmlformats.org/officeDocument/2006/relationships/tags" Target="../tags/tag36.xml"/><Relationship Id="rId32" Type="http://schemas.openxmlformats.org/officeDocument/2006/relationships/tags" Target="../tags/tag44.xml"/><Relationship Id="rId37" Type="http://schemas.openxmlformats.org/officeDocument/2006/relationships/tags" Target="../tags/tag49.xml"/><Relationship Id="rId40" Type="http://schemas.openxmlformats.org/officeDocument/2006/relationships/tags" Target="../tags/tag52.xml"/><Relationship Id="rId45" Type="http://schemas.openxmlformats.org/officeDocument/2006/relationships/tags" Target="../tags/tag57.xml"/><Relationship Id="rId53" Type="http://schemas.openxmlformats.org/officeDocument/2006/relationships/tags" Target="../tags/tag65.xml"/><Relationship Id="rId58" Type="http://schemas.openxmlformats.org/officeDocument/2006/relationships/notesSlide" Target="../notesSlides/notesSlide11.xml"/><Relationship Id="rId5" Type="http://schemas.openxmlformats.org/officeDocument/2006/relationships/tags" Target="../tags/tag17.xml"/><Relationship Id="rId19" Type="http://schemas.openxmlformats.org/officeDocument/2006/relationships/tags" Target="../tags/tag31.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 Id="rId22" Type="http://schemas.openxmlformats.org/officeDocument/2006/relationships/tags" Target="../tags/tag34.xml"/><Relationship Id="rId27" Type="http://schemas.openxmlformats.org/officeDocument/2006/relationships/tags" Target="../tags/tag39.xml"/><Relationship Id="rId30" Type="http://schemas.openxmlformats.org/officeDocument/2006/relationships/tags" Target="../tags/tag42.xml"/><Relationship Id="rId35" Type="http://schemas.openxmlformats.org/officeDocument/2006/relationships/tags" Target="../tags/tag47.xml"/><Relationship Id="rId43" Type="http://schemas.openxmlformats.org/officeDocument/2006/relationships/tags" Target="../tags/tag55.xml"/><Relationship Id="rId48" Type="http://schemas.openxmlformats.org/officeDocument/2006/relationships/tags" Target="../tags/tag60.xml"/><Relationship Id="rId56" Type="http://schemas.openxmlformats.org/officeDocument/2006/relationships/tags" Target="../tags/tag68.xml"/><Relationship Id="rId8" Type="http://schemas.openxmlformats.org/officeDocument/2006/relationships/tags" Target="../tags/tag20.xml"/><Relationship Id="rId51" Type="http://schemas.openxmlformats.org/officeDocument/2006/relationships/tags" Target="../tags/tag63.xml"/><Relationship Id="rId3" Type="http://schemas.openxmlformats.org/officeDocument/2006/relationships/tags" Target="../tags/tag15.xml"/><Relationship Id="rId12" Type="http://schemas.openxmlformats.org/officeDocument/2006/relationships/tags" Target="../tags/tag24.xml"/><Relationship Id="rId17" Type="http://schemas.openxmlformats.org/officeDocument/2006/relationships/tags" Target="../tags/tag29.xml"/><Relationship Id="rId25" Type="http://schemas.openxmlformats.org/officeDocument/2006/relationships/tags" Target="../tags/tag37.xml"/><Relationship Id="rId33" Type="http://schemas.openxmlformats.org/officeDocument/2006/relationships/tags" Target="../tags/tag45.xml"/><Relationship Id="rId38" Type="http://schemas.openxmlformats.org/officeDocument/2006/relationships/tags" Target="../tags/tag50.xml"/><Relationship Id="rId46" Type="http://schemas.openxmlformats.org/officeDocument/2006/relationships/tags" Target="../tags/tag58.xml"/><Relationship Id="rId59" Type="http://schemas.openxmlformats.org/officeDocument/2006/relationships/image" Target="../media/image13.jpeg"/><Relationship Id="rId20" Type="http://schemas.openxmlformats.org/officeDocument/2006/relationships/tags" Target="../tags/tag32.xml"/><Relationship Id="rId41" Type="http://schemas.openxmlformats.org/officeDocument/2006/relationships/tags" Target="../tags/tag53.xml"/><Relationship Id="rId54" Type="http://schemas.openxmlformats.org/officeDocument/2006/relationships/tags" Target="../tags/tag66.xml"/><Relationship Id="rId1" Type="http://schemas.openxmlformats.org/officeDocument/2006/relationships/tags" Target="../tags/tag13.xml"/><Relationship Id="rId6" Type="http://schemas.openxmlformats.org/officeDocument/2006/relationships/tags" Target="../tags/tag18.xml"/><Relationship Id="rId15" Type="http://schemas.openxmlformats.org/officeDocument/2006/relationships/tags" Target="../tags/tag27.xml"/><Relationship Id="rId23" Type="http://schemas.openxmlformats.org/officeDocument/2006/relationships/tags" Target="../tags/tag35.xml"/><Relationship Id="rId28" Type="http://schemas.openxmlformats.org/officeDocument/2006/relationships/tags" Target="../tags/tag40.xml"/><Relationship Id="rId36" Type="http://schemas.openxmlformats.org/officeDocument/2006/relationships/tags" Target="../tags/tag48.xml"/><Relationship Id="rId49" Type="http://schemas.openxmlformats.org/officeDocument/2006/relationships/tags" Target="../tags/tag61.xml"/><Relationship Id="rId57" Type="http://schemas.openxmlformats.org/officeDocument/2006/relationships/slideLayout" Target="../slideLayouts/slideLayout2.xml"/><Relationship Id="rId10" Type="http://schemas.openxmlformats.org/officeDocument/2006/relationships/tags" Target="../tags/tag22.xml"/><Relationship Id="rId31" Type="http://schemas.openxmlformats.org/officeDocument/2006/relationships/tags" Target="../tags/tag43.xml"/><Relationship Id="rId44" Type="http://schemas.openxmlformats.org/officeDocument/2006/relationships/tags" Target="../tags/tag56.xml"/><Relationship Id="rId52" Type="http://schemas.openxmlformats.org/officeDocument/2006/relationships/tags" Target="../tags/tag64.xml"/></Relationships>
</file>

<file path=ppt/slides/_rels/slide12.xml.rels><?xml version="1.0" encoding="UTF-8" standalone="yes"?>
<Relationships xmlns="http://schemas.openxmlformats.org/package/2006/relationships"><Relationship Id="rId13" Type="http://schemas.openxmlformats.org/officeDocument/2006/relationships/tags" Target="../tags/tag81.xml"/><Relationship Id="rId18" Type="http://schemas.openxmlformats.org/officeDocument/2006/relationships/tags" Target="../tags/tag86.xml"/><Relationship Id="rId26" Type="http://schemas.openxmlformats.org/officeDocument/2006/relationships/tags" Target="../tags/tag94.xml"/><Relationship Id="rId21" Type="http://schemas.openxmlformats.org/officeDocument/2006/relationships/tags" Target="../tags/tag89.xml"/><Relationship Id="rId34" Type="http://schemas.openxmlformats.org/officeDocument/2006/relationships/tags" Target="../tags/tag102.xml"/><Relationship Id="rId7" Type="http://schemas.openxmlformats.org/officeDocument/2006/relationships/tags" Target="../tags/tag75.xml"/><Relationship Id="rId12" Type="http://schemas.openxmlformats.org/officeDocument/2006/relationships/tags" Target="../tags/tag80.xml"/><Relationship Id="rId17" Type="http://schemas.openxmlformats.org/officeDocument/2006/relationships/tags" Target="../tags/tag85.xml"/><Relationship Id="rId25" Type="http://schemas.openxmlformats.org/officeDocument/2006/relationships/tags" Target="../tags/tag93.xml"/><Relationship Id="rId33" Type="http://schemas.openxmlformats.org/officeDocument/2006/relationships/tags" Target="../tags/tag101.xml"/><Relationship Id="rId2" Type="http://schemas.openxmlformats.org/officeDocument/2006/relationships/tags" Target="../tags/tag70.xml"/><Relationship Id="rId16" Type="http://schemas.openxmlformats.org/officeDocument/2006/relationships/tags" Target="../tags/tag84.xml"/><Relationship Id="rId20" Type="http://schemas.openxmlformats.org/officeDocument/2006/relationships/tags" Target="../tags/tag88.xml"/><Relationship Id="rId29" Type="http://schemas.openxmlformats.org/officeDocument/2006/relationships/tags" Target="../tags/tag97.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24" Type="http://schemas.openxmlformats.org/officeDocument/2006/relationships/tags" Target="../tags/tag92.xml"/><Relationship Id="rId32" Type="http://schemas.openxmlformats.org/officeDocument/2006/relationships/tags" Target="../tags/tag100.xml"/><Relationship Id="rId37" Type="http://schemas.openxmlformats.org/officeDocument/2006/relationships/notesSlide" Target="../notesSlides/notesSlide12.xml"/><Relationship Id="rId5" Type="http://schemas.openxmlformats.org/officeDocument/2006/relationships/tags" Target="../tags/tag73.xml"/><Relationship Id="rId15" Type="http://schemas.openxmlformats.org/officeDocument/2006/relationships/tags" Target="../tags/tag83.xml"/><Relationship Id="rId23" Type="http://schemas.openxmlformats.org/officeDocument/2006/relationships/tags" Target="../tags/tag91.xml"/><Relationship Id="rId28" Type="http://schemas.openxmlformats.org/officeDocument/2006/relationships/tags" Target="../tags/tag96.xml"/><Relationship Id="rId36" Type="http://schemas.openxmlformats.org/officeDocument/2006/relationships/slideLayout" Target="../slideLayouts/slideLayout2.xml"/><Relationship Id="rId10" Type="http://schemas.openxmlformats.org/officeDocument/2006/relationships/tags" Target="../tags/tag78.xml"/><Relationship Id="rId19" Type="http://schemas.openxmlformats.org/officeDocument/2006/relationships/tags" Target="../tags/tag87.xml"/><Relationship Id="rId31" Type="http://schemas.openxmlformats.org/officeDocument/2006/relationships/tags" Target="../tags/tag99.xml"/><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tags" Target="../tags/tag82.xml"/><Relationship Id="rId22" Type="http://schemas.openxmlformats.org/officeDocument/2006/relationships/tags" Target="../tags/tag90.xml"/><Relationship Id="rId27" Type="http://schemas.openxmlformats.org/officeDocument/2006/relationships/tags" Target="../tags/tag95.xml"/><Relationship Id="rId30" Type="http://schemas.openxmlformats.org/officeDocument/2006/relationships/tags" Target="../tags/tag98.xml"/><Relationship Id="rId35" Type="http://schemas.openxmlformats.org/officeDocument/2006/relationships/tags" Target="../tags/tag103.xml"/><Relationship Id="rId8" Type="http://schemas.openxmlformats.org/officeDocument/2006/relationships/tags" Target="../tags/tag76.xml"/><Relationship Id="rId3" Type="http://schemas.openxmlformats.org/officeDocument/2006/relationships/tags" Target="../tags/tag71.xml"/></Relationships>
</file>

<file path=ppt/slides/_rels/slide13.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6" Type="http://schemas.openxmlformats.org/officeDocument/2006/relationships/tags" Target="../tags/tag132.xml"/><Relationship Id="rId21" Type="http://schemas.openxmlformats.org/officeDocument/2006/relationships/tags" Target="../tags/tag127.xml"/><Relationship Id="rId42" Type="http://schemas.openxmlformats.org/officeDocument/2006/relationships/tags" Target="../tags/tag148.xml"/><Relationship Id="rId47" Type="http://schemas.openxmlformats.org/officeDocument/2006/relationships/tags" Target="../tags/tag153.xml"/><Relationship Id="rId63" Type="http://schemas.openxmlformats.org/officeDocument/2006/relationships/tags" Target="../tags/tag169.xml"/><Relationship Id="rId68" Type="http://schemas.openxmlformats.org/officeDocument/2006/relationships/slideLayout" Target="../slideLayouts/slideLayout7.xml"/><Relationship Id="rId7" Type="http://schemas.openxmlformats.org/officeDocument/2006/relationships/tags" Target="../tags/tag113.xml"/><Relationship Id="rId2" Type="http://schemas.openxmlformats.org/officeDocument/2006/relationships/tags" Target="../tags/tag108.xml"/><Relationship Id="rId16" Type="http://schemas.openxmlformats.org/officeDocument/2006/relationships/tags" Target="../tags/tag122.xml"/><Relationship Id="rId29" Type="http://schemas.openxmlformats.org/officeDocument/2006/relationships/tags" Target="../tags/tag135.xml"/><Relationship Id="rId11" Type="http://schemas.openxmlformats.org/officeDocument/2006/relationships/tags" Target="../tags/tag117.xml"/><Relationship Id="rId24" Type="http://schemas.openxmlformats.org/officeDocument/2006/relationships/tags" Target="../tags/tag130.xml"/><Relationship Id="rId32" Type="http://schemas.openxmlformats.org/officeDocument/2006/relationships/tags" Target="../tags/tag138.xml"/><Relationship Id="rId37" Type="http://schemas.openxmlformats.org/officeDocument/2006/relationships/tags" Target="../tags/tag143.xml"/><Relationship Id="rId40" Type="http://schemas.openxmlformats.org/officeDocument/2006/relationships/tags" Target="../tags/tag146.xml"/><Relationship Id="rId45" Type="http://schemas.openxmlformats.org/officeDocument/2006/relationships/tags" Target="../tags/tag151.xml"/><Relationship Id="rId53" Type="http://schemas.openxmlformats.org/officeDocument/2006/relationships/tags" Target="../tags/tag159.xml"/><Relationship Id="rId58" Type="http://schemas.openxmlformats.org/officeDocument/2006/relationships/tags" Target="../tags/tag164.xml"/><Relationship Id="rId66" Type="http://schemas.openxmlformats.org/officeDocument/2006/relationships/tags" Target="../tags/tag172.xml"/><Relationship Id="rId5" Type="http://schemas.openxmlformats.org/officeDocument/2006/relationships/tags" Target="../tags/tag111.xml"/><Relationship Id="rId61" Type="http://schemas.openxmlformats.org/officeDocument/2006/relationships/tags" Target="../tags/tag167.xml"/><Relationship Id="rId19" Type="http://schemas.openxmlformats.org/officeDocument/2006/relationships/tags" Target="../tags/tag125.xml"/><Relationship Id="rId14" Type="http://schemas.openxmlformats.org/officeDocument/2006/relationships/tags" Target="../tags/tag120.xml"/><Relationship Id="rId22" Type="http://schemas.openxmlformats.org/officeDocument/2006/relationships/tags" Target="../tags/tag128.xml"/><Relationship Id="rId27" Type="http://schemas.openxmlformats.org/officeDocument/2006/relationships/tags" Target="../tags/tag133.xml"/><Relationship Id="rId30" Type="http://schemas.openxmlformats.org/officeDocument/2006/relationships/tags" Target="../tags/tag136.xml"/><Relationship Id="rId35" Type="http://schemas.openxmlformats.org/officeDocument/2006/relationships/tags" Target="../tags/tag141.xml"/><Relationship Id="rId43" Type="http://schemas.openxmlformats.org/officeDocument/2006/relationships/tags" Target="../tags/tag149.xml"/><Relationship Id="rId48" Type="http://schemas.openxmlformats.org/officeDocument/2006/relationships/tags" Target="../tags/tag154.xml"/><Relationship Id="rId56" Type="http://schemas.openxmlformats.org/officeDocument/2006/relationships/tags" Target="../tags/tag162.xml"/><Relationship Id="rId64" Type="http://schemas.openxmlformats.org/officeDocument/2006/relationships/tags" Target="../tags/tag170.xml"/><Relationship Id="rId69" Type="http://schemas.openxmlformats.org/officeDocument/2006/relationships/notesSlide" Target="../notesSlides/notesSlide14.xml"/><Relationship Id="rId8" Type="http://schemas.openxmlformats.org/officeDocument/2006/relationships/tags" Target="../tags/tag114.xml"/><Relationship Id="rId51" Type="http://schemas.openxmlformats.org/officeDocument/2006/relationships/tags" Target="../tags/tag157.xml"/><Relationship Id="rId3" Type="http://schemas.openxmlformats.org/officeDocument/2006/relationships/tags" Target="../tags/tag109.xml"/><Relationship Id="rId12" Type="http://schemas.openxmlformats.org/officeDocument/2006/relationships/tags" Target="../tags/tag118.xml"/><Relationship Id="rId17" Type="http://schemas.openxmlformats.org/officeDocument/2006/relationships/tags" Target="../tags/tag123.xml"/><Relationship Id="rId25" Type="http://schemas.openxmlformats.org/officeDocument/2006/relationships/tags" Target="../tags/tag131.xml"/><Relationship Id="rId33" Type="http://schemas.openxmlformats.org/officeDocument/2006/relationships/tags" Target="../tags/tag139.xml"/><Relationship Id="rId38" Type="http://schemas.openxmlformats.org/officeDocument/2006/relationships/tags" Target="../tags/tag144.xml"/><Relationship Id="rId46" Type="http://schemas.openxmlformats.org/officeDocument/2006/relationships/tags" Target="../tags/tag152.xml"/><Relationship Id="rId59" Type="http://schemas.openxmlformats.org/officeDocument/2006/relationships/tags" Target="../tags/tag165.xml"/><Relationship Id="rId67" Type="http://schemas.openxmlformats.org/officeDocument/2006/relationships/tags" Target="../tags/tag173.xml"/><Relationship Id="rId20" Type="http://schemas.openxmlformats.org/officeDocument/2006/relationships/tags" Target="../tags/tag126.xml"/><Relationship Id="rId41" Type="http://schemas.openxmlformats.org/officeDocument/2006/relationships/tags" Target="../tags/tag147.xml"/><Relationship Id="rId54" Type="http://schemas.openxmlformats.org/officeDocument/2006/relationships/tags" Target="../tags/tag160.xml"/><Relationship Id="rId62" Type="http://schemas.openxmlformats.org/officeDocument/2006/relationships/tags" Target="../tags/tag168.xml"/><Relationship Id="rId1" Type="http://schemas.openxmlformats.org/officeDocument/2006/relationships/tags" Target="../tags/tag107.xml"/><Relationship Id="rId6" Type="http://schemas.openxmlformats.org/officeDocument/2006/relationships/tags" Target="../tags/tag112.xml"/><Relationship Id="rId15" Type="http://schemas.openxmlformats.org/officeDocument/2006/relationships/tags" Target="../tags/tag121.xml"/><Relationship Id="rId23" Type="http://schemas.openxmlformats.org/officeDocument/2006/relationships/tags" Target="../tags/tag129.xml"/><Relationship Id="rId28" Type="http://schemas.openxmlformats.org/officeDocument/2006/relationships/tags" Target="../tags/tag134.xml"/><Relationship Id="rId36" Type="http://schemas.openxmlformats.org/officeDocument/2006/relationships/tags" Target="../tags/tag142.xml"/><Relationship Id="rId49" Type="http://schemas.openxmlformats.org/officeDocument/2006/relationships/tags" Target="../tags/tag155.xml"/><Relationship Id="rId57" Type="http://schemas.openxmlformats.org/officeDocument/2006/relationships/tags" Target="../tags/tag163.xml"/><Relationship Id="rId10" Type="http://schemas.openxmlformats.org/officeDocument/2006/relationships/tags" Target="../tags/tag116.xml"/><Relationship Id="rId31" Type="http://schemas.openxmlformats.org/officeDocument/2006/relationships/tags" Target="../tags/tag137.xml"/><Relationship Id="rId44" Type="http://schemas.openxmlformats.org/officeDocument/2006/relationships/tags" Target="../tags/tag150.xml"/><Relationship Id="rId52" Type="http://schemas.openxmlformats.org/officeDocument/2006/relationships/tags" Target="../tags/tag158.xml"/><Relationship Id="rId60" Type="http://schemas.openxmlformats.org/officeDocument/2006/relationships/tags" Target="../tags/tag166.xml"/><Relationship Id="rId65" Type="http://schemas.openxmlformats.org/officeDocument/2006/relationships/tags" Target="../tags/tag171.xml"/><Relationship Id="rId4" Type="http://schemas.openxmlformats.org/officeDocument/2006/relationships/tags" Target="../tags/tag110.xml"/><Relationship Id="rId9" Type="http://schemas.openxmlformats.org/officeDocument/2006/relationships/tags" Target="../tags/tag115.xml"/><Relationship Id="rId13" Type="http://schemas.openxmlformats.org/officeDocument/2006/relationships/tags" Target="../tags/tag119.xml"/><Relationship Id="rId18" Type="http://schemas.openxmlformats.org/officeDocument/2006/relationships/tags" Target="../tags/tag124.xml"/><Relationship Id="rId39" Type="http://schemas.openxmlformats.org/officeDocument/2006/relationships/tags" Target="../tags/tag145.xml"/><Relationship Id="rId34" Type="http://schemas.openxmlformats.org/officeDocument/2006/relationships/tags" Target="../tags/tag140.xml"/><Relationship Id="rId50" Type="http://schemas.openxmlformats.org/officeDocument/2006/relationships/tags" Target="../tags/tag156.xml"/><Relationship Id="rId55" Type="http://schemas.openxmlformats.org/officeDocument/2006/relationships/tags" Target="../tags/tag16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176.xml"/><Relationship Id="rId7" Type="http://schemas.openxmlformats.org/officeDocument/2006/relationships/notesSlide" Target="../notesSlides/notesSlide17.xm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slideLayout" Target="../slideLayouts/slideLayout2.xml"/><Relationship Id="rId5" Type="http://schemas.openxmlformats.org/officeDocument/2006/relationships/tags" Target="../tags/tag178.xml"/><Relationship Id="rId4" Type="http://schemas.openxmlformats.org/officeDocument/2006/relationships/tags" Target="../tags/tag17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tags" Target="../tags/tag186.xml"/><Relationship Id="rId13" Type="http://schemas.openxmlformats.org/officeDocument/2006/relationships/tags" Target="../tags/tag191.xml"/><Relationship Id="rId3" Type="http://schemas.openxmlformats.org/officeDocument/2006/relationships/tags" Target="../tags/tag181.xml"/><Relationship Id="rId7" Type="http://schemas.openxmlformats.org/officeDocument/2006/relationships/tags" Target="../tags/tag185.xml"/><Relationship Id="rId12" Type="http://schemas.openxmlformats.org/officeDocument/2006/relationships/tags" Target="../tags/tag190.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tags" Target="../tags/tag184.xml"/><Relationship Id="rId11" Type="http://schemas.openxmlformats.org/officeDocument/2006/relationships/tags" Target="../tags/tag189.xml"/><Relationship Id="rId5" Type="http://schemas.openxmlformats.org/officeDocument/2006/relationships/tags" Target="../tags/tag183.xml"/><Relationship Id="rId15" Type="http://schemas.openxmlformats.org/officeDocument/2006/relationships/notesSlide" Target="../notesSlides/notesSlide19.xml"/><Relationship Id="rId10" Type="http://schemas.openxmlformats.org/officeDocument/2006/relationships/tags" Target="../tags/tag188.xml"/><Relationship Id="rId4" Type="http://schemas.openxmlformats.org/officeDocument/2006/relationships/tags" Target="../tags/tag182.xml"/><Relationship Id="rId9" Type="http://schemas.openxmlformats.org/officeDocument/2006/relationships/tags" Target="../tags/tag187.xml"/><Relationship Id="rId1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tags" Target="../tags/tag199.xml"/><Relationship Id="rId3" Type="http://schemas.openxmlformats.org/officeDocument/2006/relationships/tags" Target="../tags/tag194.xml"/><Relationship Id="rId7" Type="http://schemas.openxmlformats.org/officeDocument/2006/relationships/tags" Target="../tags/tag198.xml"/><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5" Type="http://schemas.openxmlformats.org/officeDocument/2006/relationships/tags" Target="../tags/tag196.xml"/><Relationship Id="rId10" Type="http://schemas.openxmlformats.org/officeDocument/2006/relationships/notesSlide" Target="../notesSlides/notesSlide20.xml"/><Relationship Id="rId4" Type="http://schemas.openxmlformats.org/officeDocument/2006/relationships/tags" Target="../tags/tag195.xml"/><Relationship Id="rId9"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207.xml"/><Relationship Id="rId13" Type="http://schemas.openxmlformats.org/officeDocument/2006/relationships/notesSlide" Target="../notesSlides/notesSlide21.xml"/><Relationship Id="rId3" Type="http://schemas.openxmlformats.org/officeDocument/2006/relationships/tags" Target="../tags/tag202.xml"/><Relationship Id="rId7" Type="http://schemas.openxmlformats.org/officeDocument/2006/relationships/tags" Target="../tags/tag206.xml"/><Relationship Id="rId12" Type="http://schemas.openxmlformats.org/officeDocument/2006/relationships/slideLayout" Target="../slideLayouts/slideLayout2.xml"/><Relationship Id="rId2" Type="http://schemas.openxmlformats.org/officeDocument/2006/relationships/tags" Target="../tags/tag201.xml"/><Relationship Id="rId1" Type="http://schemas.openxmlformats.org/officeDocument/2006/relationships/tags" Target="../tags/tag200.xml"/><Relationship Id="rId6" Type="http://schemas.openxmlformats.org/officeDocument/2006/relationships/tags" Target="../tags/tag205.xml"/><Relationship Id="rId11" Type="http://schemas.openxmlformats.org/officeDocument/2006/relationships/tags" Target="../tags/tag210.xml"/><Relationship Id="rId5" Type="http://schemas.openxmlformats.org/officeDocument/2006/relationships/tags" Target="../tags/tag204.xml"/><Relationship Id="rId10" Type="http://schemas.openxmlformats.org/officeDocument/2006/relationships/tags" Target="../tags/tag209.xml"/><Relationship Id="rId4" Type="http://schemas.openxmlformats.org/officeDocument/2006/relationships/tags" Target="../tags/tag203.xml"/><Relationship Id="rId9" Type="http://schemas.openxmlformats.org/officeDocument/2006/relationships/tags" Target="../tags/tag208.xml"/></Relationships>
</file>

<file path=ppt/slides/_rels/slide22.xml.rels><?xml version="1.0" encoding="UTF-8" standalone="yes"?>
<Relationships xmlns="http://schemas.openxmlformats.org/package/2006/relationships"><Relationship Id="rId8" Type="http://schemas.openxmlformats.org/officeDocument/2006/relationships/tags" Target="../tags/tag218.xml"/><Relationship Id="rId3" Type="http://schemas.openxmlformats.org/officeDocument/2006/relationships/tags" Target="../tags/tag213.xml"/><Relationship Id="rId7" Type="http://schemas.openxmlformats.org/officeDocument/2006/relationships/tags" Target="../tags/tag217.xml"/><Relationship Id="rId12" Type="http://schemas.openxmlformats.org/officeDocument/2006/relationships/notesSlide" Target="../notesSlides/notesSlide22.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tags" Target="../tags/tag216.xml"/><Relationship Id="rId11" Type="http://schemas.openxmlformats.org/officeDocument/2006/relationships/slideLayout" Target="../slideLayouts/slideLayout2.xml"/><Relationship Id="rId5" Type="http://schemas.openxmlformats.org/officeDocument/2006/relationships/tags" Target="../tags/tag215.xml"/><Relationship Id="rId10" Type="http://schemas.openxmlformats.org/officeDocument/2006/relationships/tags" Target="../tags/tag220.xml"/><Relationship Id="rId4" Type="http://schemas.openxmlformats.org/officeDocument/2006/relationships/tags" Target="../tags/tag214.xml"/><Relationship Id="rId9" Type="http://schemas.openxmlformats.org/officeDocument/2006/relationships/tags" Target="../tags/tag219.xml"/></Relationships>
</file>

<file path=ppt/slides/_rels/slide23.xml.rels><?xml version="1.0" encoding="UTF-8" standalone="yes"?>
<Relationships xmlns="http://schemas.openxmlformats.org/package/2006/relationships"><Relationship Id="rId8" Type="http://schemas.openxmlformats.org/officeDocument/2006/relationships/tags" Target="../tags/tag228.xml"/><Relationship Id="rId3" Type="http://schemas.openxmlformats.org/officeDocument/2006/relationships/tags" Target="../tags/tag223.xml"/><Relationship Id="rId7" Type="http://schemas.openxmlformats.org/officeDocument/2006/relationships/tags" Target="../tags/tag227.xml"/><Relationship Id="rId12" Type="http://schemas.openxmlformats.org/officeDocument/2006/relationships/notesSlide" Target="../notesSlides/notesSlide23.xml"/><Relationship Id="rId2" Type="http://schemas.openxmlformats.org/officeDocument/2006/relationships/tags" Target="../tags/tag222.xml"/><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slideLayout" Target="../slideLayouts/slideLayout2.xml"/><Relationship Id="rId5" Type="http://schemas.openxmlformats.org/officeDocument/2006/relationships/tags" Target="../tags/tag225.xml"/><Relationship Id="rId10" Type="http://schemas.openxmlformats.org/officeDocument/2006/relationships/tags" Target="../tags/tag230.xml"/><Relationship Id="rId4" Type="http://schemas.openxmlformats.org/officeDocument/2006/relationships/tags" Target="../tags/tag224.xml"/><Relationship Id="rId9" Type="http://schemas.openxmlformats.org/officeDocument/2006/relationships/tags" Target="../tags/tag229.xml"/></Relationships>
</file>

<file path=ppt/slides/_rels/slide24.xml.rels><?xml version="1.0" encoding="UTF-8" standalone="yes"?>
<Relationships xmlns="http://schemas.openxmlformats.org/package/2006/relationships"><Relationship Id="rId8" Type="http://schemas.openxmlformats.org/officeDocument/2006/relationships/tags" Target="../tags/tag238.xml"/><Relationship Id="rId13" Type="http://schemas.openxmlformats.org/officeDocument/2006/relationships/slideLayout" Target="../slideLayouts/slideLayout2.xml"/><Relationship Id="rId3" Type="http://schemas.openxmlformats.org/officeDocument/2006/relationships/tags" Target="../tags/tag233.xml"/><Relationship Id="rId7" Type="http://schemas.openxmlformats.org/officeDocument/2006/relationships/tags" Target="../tags/tag237.xml"/><Relationship Id="rId12" Type="http://schemas.openxmlformats.org/officeDocument/2006/relationships/tags" Target="../tags/tag242.xml"/><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tags" Target="../tags/tag236.xml"/><Relationship Id="rId11" Type="http://schemas.openxmlformats.org/officeDocument/2006/relationships/tags" Target="../tags/tag241.xml"/><Relationship Id="rId5" Type="http://schemas.openxmlformats.org/officeDocument/2006/relationships/tags" Target="../tags/tag235.xml"/><Relationship Id="rId10" Type="http://schemas.openxmlformats.org/officeDocument/2006/relationships/tags" Target="../tags/tag240.xml"/><Relationship Id="rId4" Type="http://schemas.openxmlformats.org/officeDocument/2006/relationships/tags" Target="../tags/tag234.xml"/><Relationship Id="rId9" Type="http://schemas.openxmlformats.org/officeDocument/2006/relationships/tags" Target="../tags/tag239.xml"/><Relationship Id="rId1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tags" Target="../tags/tag250.xml"/><Relationship Id="rId3" Type="http://schemas.openxmlformats.org/officeDocument/2006/relationships/tags" Target="../tags/tag245.xml"/><Relationship Id="rId7" Type="http://schemas.openxmlformats.org/officeDocument/2006/relationships/tags" Target="../tags/tag249.xml"/><Relationship Id="rId12" Type="http://schemas.openxmlformats.org/officeDocument/2006/relationships/notesSlide" Target="../notesSlides/notesSlide25.xml"/><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tags" Target="../tags/tag248.xml"/><Relationship Id="rId11" Type="http://schemas.openxmlformats.org/officeDocument/2006/relationships/slideLayout" Target="../slideLayouts/slideLayout2.xml"/><Relationship Id="rId5" Type="http://schemas.openxmlformats.org/officeDocument/2006/relationships/tags" Target="../tags/tag247.xml"/><Relationship Id="rId10" Type="http://schemas.openxmlformats.org/officeDocument/2006/relationships/tags" Target="../tags/tag252.xml"/><Relationship Id="rId4" Type="http://schemas.openxmlformats.org/officeDocument/2006/relationships/tags" Target="../tags/tag246.xml"/><Relationship Id="rId9" Type="http://schemas.openxmlformats.org/officeDocument/2006/relationships/tags" Target="../tags/tag251.xml"/></Relationships>
</file>

<file path=ppt/slides/_rels/slide26.xml.rels><?xml version="1.0" encoding="UTF-8" standalone="yes"?>
<Relationships xmlns="http://schemas.openxmlformats.org/package/2006/relationships"><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ags" Target="../tags/tag253.xml"/><Relationship Id="rId6" Type="http://schemas.openxmlformats.org/officeDocument/2006/relationships/image" Target="../media/image15.jpeg"/><Relationship Id="rId5" Type="http://schemas.openxmlformats.org/officeDocument/2006/relationships/notesSlide" Target="../notesSlides/notesSlide26.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8.xml"/><Relationship Id="rId3" Type="http://schemas.openxmlformats.org/officeDocument/2006/relationships/tags" Target="../tags/tag258.xml"/><Relationship Id="rId7" Type="http://schemas.openxmlformats.org/officeDocument/2006/relationships/slideLayout" Target="../slideLayouts/slideLayout2.xml"/><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9" Type="http://schemas.openxmlformats.org/officeDocument/2006/relationships/image" Target="../media/image16.png"/></Relationships>
</file>

<file path=ppt/slides/_rels/slide2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264.xml"/><Relationship Id="rId7" Type="http://schemas.openxmlformats.org/officeDocument/2006/relationships/notesSlide" Target="../notesSlides/notesSlide29.xml"/><Relationship Id="rId2" Type="http://schemas.openxmlformats.org/officeDocument/2006/relationships/tags" Target="../tags/tag263.xml"/><Relationship Id="rId1" Type="http://schemas.openxmlformats.org/officeDocument/2006/relationships/tags" Target="../tags/tag262.xml"/><Relationship Id="rId6" Type="http://schemas.openxmlformats.org/officeDocument/2006/relationships/slideLayout" Target="../slideLayouts/slideLayout2.xml"/><Relationship Id="rId5" Type="http://schemas.openxmlformats.org/officeDocument/2006/relationships/tags" Target="../tags/tag266.xml"/><Relationship Id="rId4" Type="http://schemas.openxmlformats.org/officeDocument/2006/relationships/tags" Target="../tags/tag265.xml"/><Relationship Id="rId9"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tags" Target="../tags/tag274.xml"/><Relationship Id="rId13" Type="http://schemas.openxmlformats.org/officeDocument/2006/relationships/notesSlide" Target="../notesSlides/notesSlide30.xml"/><Relationship Id="rId3" Type="http://schemas.openxmlformats.org/officeDocument/2006/relationships/tags" Target="../tags/tag269.xml"/><Relationship Id="rId7" Type="http://schemas.openxmlformats.org/officeDocument/2006/relationships/tags" Target="../tags/tag273.xml"/><Relationship Id="rId12" Type="http://schemas.openxmlformats.org/officeDocument/2006/relationships/slideLayout" Target="../slideLayouts/slideLayout2.xml"/><Relationship Id="rId2" Type="http://schemas.openxmlformats.org/officeDocument/2006/relationships/tags" Target="../tags/tag268.xml"/><Relationship Id="rId1" Type="http://schemas.openxmlformats.org/officeDocument/2006/relationships/tags" Target="../tags/tag267.xml"/><Relationship Id="rId6" Type="http://schemas.openxmlformats.org/officeDocument/2006/relationships/tags" Target="../tags/tag272.xml"/><Relationship Id="rId11" Type="http://schemas.openxmlformats.org/officeDocument/2006/relationships/tags" Target="../tags/tag277.xml"/><Relationship Id="rId5" Type="http://schemas.openxmlformats.org/officeDocument/2006/relationships/tags" Target="../tags/tag271.xml"/><Relationship Id="rId15" Type="http://schemas.openxmlformats.org/officeDocument/2006/relationships/image" Target="../media/image20.png"/><Relationship Id="rId10" Type="http://schemas.openxmlformats.org/officeDocument/2006/relationships/tags" Target="../tags/tag276.xml"/><Relationship Id="rId4" Type="http://schemas.openxmlformats.org/officeDocument/2006/relationships/tags" Target="../tags/tag270.xml"/><Relationship Id="rId9" Type="http://schemas.openxmlformats.org/officeDocument/2006/relationships/tags" Target="../tags/tag275.xml"/><Relationship Id="rId1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tags" Target="../tags/tag280.xml"/><Relationship Id="rId2" Type="http://schemas.openxmlformats.org/officeDocument/2006/relationships/tags" Target="../tags/tag279.xml"/><Relationship Id="rId1" Type="http://schemas.openxmlformats.org/officeDocument/2006/relationships/tags" Target="../tags/tag278.xml"/><Relationship Id="rId6" Type="http://schemas.openxmlformats.org/officeDocument/2006/relationships/notesSlide" Target="../notesSlides/notesSlide31.xml"/><Relationship Id="rId5" Type="http://schemas.openxmlformats.org/officeDocument/2006/relationships/slideLayout" Target="../slideLayouts/slideLayout2.xml"/><Relationship Id="rId4" Type="http://schemas.openxmlformats.org/officeDocument/2006/relationships/tags" Target="../tags/tag281.xml"/></Relationships>
</file>

<file path=ppt/slides/_rels/slide32.xml.rels><?xml version="1.0" encoding="UTF-8" standalone="yes"?>
<Relationships xmlns="http://schemas.openxmlformats.org/package/2006/relationships"><Relationship Id="rId3" Type="http://schemas.openxmlformats.org/officeDocument/2006/relationships/tags" Target="../tags/tag284.xml"/><Relationship Id="rId2" Type="http://schemas.openxmlformats.org/officeDocument/2006/relationships/tags" Target="../tags/tag283.xml"/><Relationship Id="rId1" Type="http://schemas.openxmlformats.org/officeDocument/2006/relationships/tags" Target="../tags/tag282.xml"/><Relationship Id="rId6" Type="http://schemas.openxmlformats.org/officeDocument/2006/relationships/image" Target="../media/image15.jpeg"/><Relationship Id="rId5" Type="http://schemas.openxmlformats.org/officeDocument/2006/relationships/notesSlide" Target="../notesSlides/notesSlide32.xml"/><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tags" Target="../tags/tag287.xml"/><Relationship Id="rId2" Type="http://schemas.openxmlformats.org/officeDocument/2006/relationships/tags" Target="../tags/tag286.xml"/><Relationship Id="rId1" Type="http://schemas.openxmlformats.org/officeDocument/2006/relationships/tags" Target="../tags/tag285.xml"/><Relationship Id="rId5" Type="http://schemas.openxmlformats.org/officeDocument/2006/relationships/notesSlide" Target="../notesSlides/notesSlide34.xml"/><Relationship Id="rId4"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41.xml.rels><?xml version="1.0" encoding="UTF-8" standalone="yes"?>
<Relationships xmlns="http://schemas.openxmlformats.org/package/2006/relationships"><Relationship Id="rId3" Type="http://schemas.openxmlformats.org/officeDocument/2006/relationships/tags" Target="../tags/tag290.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image" Target="../media/image15.jpeg"/><Relationship Id="rId5" Type="http://schemas.openxmlformats.org/officeDocument/2006/relationships/notesSlide" Target="../notesSlides/notesSlide41.xml"/><Relationship Id="rId4"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hyperlink" Target="http://itlc.science.ku.dk/english" TargetMode="External"/><Relationship Id="rId4" Type="http://schemas.openxmlformats.org/officeDocument/2006/relationships/hyperlink" Target="mailto:hka@science.ku.dk" TargetMode="External"/></Relationships>
</file>

<file path=ppt/slides/_rels/slide44.xml.rels><?xml version="1.0" encoding="UTF-8" standalone="yes"?>
<Relationships xmlns="http://schemas.openxmlformats.org/package/2006/relationships"><Relationship Id="rId3" Type="http://schemas.openxmlformats.org/officeDocument/2006/relationships/tags" Target="../tags/tag293.xml"/><Relationship Id="rId2" Type="http://schemas.openxmlformats.org/officeDocument/2006/relationships/tags" Target="../tags/tag292.xml"/><Relationship Id="rId1" Type="http://schemas.openxmlformats.org/officeDocument/2006/relationships/tags" Target="../tags/tag291.xml"/><Relationship Id="rId5" Type="http://schemas.openxmlformats.org/officeDocument/2006/relationships/notesSlide" Target="../notesSlides/notesSlide43.xml"/><Relationship Id="rId4"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tags" Target="../tags/tag301.xml"/><Relationship Id="rId3" Type="http://schemas.openxmlformats.org/officeDocument/2006/relationships/tags" Target="../tags/tag296.xml"/><Relationship Id="rId7" Type="http://schemas.openxmlformats.org/officeDocument/2006/relationships/tags" Target="../tags/tag300.xml"/><Relationship Id="rId2" Type="http://schemas.openxmlformats.org/officeDocument/2006/relationships/tags" Target="../tags/tag295.xml"/><Relationship Id="rId1" Type="http://schemas.openxmlformats.org/officeDocument/2006/relationships/tags" Target="../tags/tag294.xml"/><Relationship Id="rId6" Type="http://schemas.openxmlformats.org/officeDocument/2006/relationships/tags" Target="../tags/tag299.xml"/><Relationship Id="rId11" Type="http://schemas.openxmlformats.org/officeDocument/2006/relationships/notesSlide" Target="../notesSlides/notesSlide44.xml"/><Relationship Id="rId5" Type="http://schemas.openxmlformats.org/officeDocument/2006/relationships/tags" Target="../tags/tag298.xml"/><Relationship Id="rId10" Type="http://schemas.openxmlformats.org/officeDocument/2006/relationships/slideLayout" Target="../slideLayouts/slideLayout2.xml"/><Relationship Id="rId4" Type="http://schemas.openxmlformats.org/officeDocument/2006/relationships/tags" Target="../tags/tag297.xml"/><Relationship Id="rId9" Type="http://schemas.openxmlformats.org/officeDocument/2006/relationships/tags" Target="../tags/tag302.xml"/></Relationships>
</file>

<file path=ppt/slides/_rels/slide46.xml.rels><?xml version="1.0" encoding="UTF-8" standalone="yes"?>
<Relationships xmlns="http://schemas.openxmlformats.org/package/2006/relationships"><Relationship Id="rId8" Type="http://schemas.openxmlformats.org/officeDocument/2006/relationships/tags" Target="../tags/tag310.xml"/><Relationship Id="rId13" Type="http://schemas.openxmlformats.org/officeDocument/2006/relationships/chart" Target="../charts/chart1.xml"/><Relationship Id="rId3" Type="http://schemas.openxmlformats.org/officeDocument/2006/relationships/tags" Target="../tags/tag305.xml"/><Relationship Id="rId7" Type="http://schemas.openxmlformats.org/officeDocument/2006/relationships/tags" Target="../tags/tag309.xml"/><Relationship Id="rId12" Type="http://schemas.openxmlformats.org/officeDocument/2006/relationships/notesSlide" Target="../notesSlides/notesSlide45.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tags" Target="../tags/tag308.xml"/><Relationship Id="rId11" Type="http://schemas.openxmlformats.org/officeDocument/2006/relationships/slideLayout" Target="../slideLayouts/slideLayout2.xml"/><Relationship Id="rId5" Type="http://schemas.openxmlformats.org/officeDocument/2006/relationships/tags" Target="../tags/tag307.xml"/><Relationship Id="rId10" Type="http://schemas.openxmlformats.org/officeDocument/2006/relationships/tags" Target="../tags/tag312.xml"/><Relationship Id="rId4" Type="http://schemas.openxmlformats.org/officeDocument/2006/relationships/tags" Target="../tags/tag306.xml"/><Relationship Id="rId9" Type="http://schemas.openxmlformats.org/officeDocument/2006/relationships/tags" Target="../tags/tag3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755772" y="2059200"/>
            <a:ext cx="7632456" cy="685800"/>
          </a:xfrm>
        </p:spPr>
        <p:txBody>
          <a:bodyPr>
            <a:normAutofit/>
          </a:bodyPr>
          <a:lstStyle/>
          <a:p>
            <a:r>
              <a:rPr lang="en-US" dirty="0"/>
              <a:t>Getting Wired – lessons from a decade with the e-learning five-stage model in distance learning courses.</a:t>
            </a:r>
            <a:endParaRPr lang="en-GB" dirty="0"/>
          </a:p>
        </p:txBody>
      </p:sp>
      <p:sp>
        <p:nvSpPr>
          <p:cNvPr id="7" name="Subtitle 6"/>
          <p:cNvSpPr>
            <a:spLocks noGrp="1"/>
          </p:cNvSpPr>
          <p:nvPr>
            <p:ph type="subTitle" sz="quarter" idx="1"/>
          </p:nvPr>
        </p:nvSpPr>
        <p:spPr/>
        <p:txBody>
          <a:bodyPr>
            <a:normAutofit/>
          </a:bodyPr>
          <a:lstStyle/>
          <a:p>
            <a:r>
              <a:rPr lang="en-GB" sz="1600" dirty="0" smtClean="0"/>
              <a:t>Henrik Kaas</a:t>
            </a:r>
          </a:p>
          <a:p>
            <a:r>
              <a:rPr lang="en-GB" dirty="0" smtClean="0">
                <a:solidFill>
                  <a:schemeClr val="tx1">
                    <a:lumMod val="75000"/>
                  </a:schemeClr>
                </a:solidFill>
              </a:rPr>
              <a:t>E-Learning Consultant</a:t>
            </a:r>
          </a:p>
          <a:p>
            <a:r>
              <a:rPr lang="en-GB" dirty="0" smtClean="0">
                <a:solidFill>
                  <a:schemeClr val="tx1">
                    <a:lumMod val="75000"/>
                  </a:schemeClr>
                </a:solidFill>
              </a:rPr>
              <a:t>IT Learning Center</a:t>
            </a:r>
          </a:p>
          <a:p>
            <a:r>
              <a:rPr lang="en-US" dirty="0">
                <a:solidFill>
                  <a:schemeClr val="tx1">
                    <a:lumMod val="75000"/>
                  </a:schemeClr>
                </a:solidFill>
              </a:rPr>
              <a:t>Faculty Library of Natural and Health </a:t>
            </a:r>
            <a:r>
              <a:rPr lang="en-US" dirty="0" smtClean="0">
                <a:solidFill>
                  <a:schemeClr val="tx1">
                    <a:lumMod val="75000"/>
                  </a:schemeClr>
                </a:solidFill>
              </a:rPr>
              <a:t>Sciences </a:t>
            </a:r>
          </a:p>
          <a:p>
            <a:r>
              <a:rPr lang="en-US" dirty="0" smtClean="0">
                <a:solidFill>
                  <a:schemeClr val="tx1">
                    <a:lumMod val="75000"/>
                  </a:schemeClr>
                </a:solidFill>
              </a:rPr>
              <a:t>Frederiksberg </a:t>
            </a:r>
            <a:r>
              <a:rPr lang="en-US" dirty="0">
                <a:solidFill>
                  <a:schemeClr val="tx1">
                    <a:lumMod val="75000"/>
                  </a:schemeClr>
                </a:solidFill>
              </a:rPr>
              <a:t>Campus</a:t>
            </a:r>
            <a:endParaRPr lang="en-GB" dirty="0" smtClean="0">
              <a:solidFill>
                <a:schemeClr val="tx1">
                  <a:lumMod val="75000"/>
                </a:schemeClr>
              </a:solidFill>
            </a:endParaRPr>
          </a:p>
        </p:txBody>
      </p:sp>
      <p:pic>
        <p:nvPicPr>
          <p:cNvPr id="9" name="Picture 52" descr="1"/>
          <p:cNvPicPr>
            <a:picLocks noChangeAspect="1" noChangeArrowheads="1"/>
          </p:cNvPicPr>
          <p:nvPr/>
        </p:nvPicPr>
        <p:blipFill>
          <a:blip r:embed="rId3"/>
          <a:srcRect/>
          <a:stretch>
            <a:fillRect/>
          </a:stretch>
        </p:blipFill>
        <p:spPr bwMode="auto">
          <a:xfrm>
            <a:off x="7150100" y="4508500"/>
            <a:ext cx="1993900" cy="2349500"/>
          </a:xfrm>
          <a:prstGeom prst="rect">
            <a:avLst/>
          </a:prstGeom>
          <a:noFill/>
        </p:spPr>
      </p:pic>
      <p:pic>
        <p:nvPicPr>
          <p:cNvPr id="10" name="Picture 40" descr="skabelon_new_2007_big"/>
          <p:cNvPicPr>
            <a:picLocks noChangeAspect="1" noChangeArrowheads="1"/>
          </p:cNvPicPr>
          <p:nvPr/>
        </p:nvPicPr>
        <p:blipFill>
          <a:blip r:embed="rId4"/>
          <a:srcRect t="21700"/>
          <a:stretch>
            <a:fillRect/>
          </a:stretch>
        </p:blipFill>
        <p:spPr bwMode="auto">
          <a:xfrm>
            <a:off x="5926138" y="3357563"/>
            <a:ext cx="3217862" cy="3500437"/>
          </a:xfrm>
          <a:prstGeom prst="rect">
            <a:avLst/>
          </a:prstGeom>
          <a:noFill/>
        </p:spPr>
      </p:pic>
      <p:pic>
        <p:nvPicPr>
          <p:cNvPr id="8" name="Picture 25" descr="samarbejde"/>
          <p:cNvPicPr>
            <a:picLocks noChangeAspect="1" noChangeArrowheads="1"/>
          </p:cNvPicPr>
          <p:nvPr/>
        </p:nvPicPr>
        <p:blipFill>
          <a:blip r:embed="rId5" cstate="print"/>
          <a:srcRect/>
          <a:stretch>
            <a:fillRect/>
          </a:stretch>
        </p:blipFill>
        <p:spPr bwMode="auto">
          <a:xfrm>
            <a:off x="2195736" y="4508500"/>
            <a:ext cx="1786186" cy="1786185"/>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custDataLst>
              <p:tags r:id="rId2"/>
            </p:custDataLst>
          </p:nvPr>
        </p:nvSpPr>
        <p:spPr>
          <a:xfrm>
            <a:off x="1042988" y="352425"/>
            <a:ext cx="7458075" cy="576263"/>
          </a:xfrm>
        </p:spPr>
        <p:txBody>
          <a:bodyPr/>
          <a:lstStyle/>
          <a:p>
            <a:pPr eaLnBrk="1" hangingPunct="1"/>
            <a:r>
              <a:rPr lang="en-US" dirty="0"/>
              <a:t>The transmission approach</a:t>
            </a:r>
          </a:p>
        </p:txBody>
      </p:sp>
      <p:sp>
        <p:nvSpPr>
          <p:cNvPr id="14" name="Smilende ansigt 13"/>
          <p:cNvSpPr/>
          <p:nvPr>
            <p:custDataLst>
              <p:tags r:id="rId3"/>
            </p:custDataLst>
          </p:nvPr>
        </p:nvSpPr>
        <p:spPr bwMode="auto">
          <a:xfrm>
            <a:off x="4867275" y="3937000"/>
            <a:ext cx="1184275" cy="1492251"/>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Højrepil 14"/>
          <p:cNvSpPr/>
          <p:nvPr>
            <p:custDataLst>
              <p:tags r:id="rId4"/>
            </p:custDataLst>
          </p:nvPr>
        </p:nvSpPr>
        <p:spPr bwMode="auto">
          <a:xfrm>
            <a:off x="3563938" y="4397375"/>
            <a:ext cx="828675" cy="74612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Smilende ansigt 12"/>
          <p:cNvSpPr/>
          <p:nvPr>
            <p:custDataLst>
              <p:tags r:id="rId5"/>
            </p:custDataLst>
          </p:nvPr>
        </p:nvSpPr>
        <p:spPr bwMode="auto">
          <a:xfrm>
            <a:off x="1785938" y="3930650"/>
            <a:ext cx="1184275" cy="149225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Rektangulær billedforklaring 15"/>
          <p:cNvSpPr/>
          <p:nvPr>
            <p:custDataLst>
              <p:tags r:id="rId6"/>
            </p:custDataLst>
          </p:nvPr>
        </p:nvSpPr>
        <p:spPr bwMode="auto">
          <a:xfrm>
            <a:off x="1903412" y="2286000"/>
            <a:ext cx="1895475" cy="1343026"/>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Sky 16"/>
          <p:cNvSpPr/>
          <p:nvPr>
            <p:custDataLst>
              <p:tags r:id="rId7"/>
            </p:custDataLst>
          </p:nvPr>
        </p:nvSpPr>
        <p:spPr bwMode="auto">
          <a:xfrm>
            <a:off x="2024063" y="2435225"/>
            <a:ext cx="1657350" cy="1044575"/>
          </a:xfrm>
          <a:prstGeom prst="cloud">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p>
        </p:txBody>
      </p:sp>
      <p:sp>
        <p:nvSpPr>
          <p:cNvPr id="18" name="Skyformet billedforklaring 17"/>
          <p:cNvSpPr/>
          <p:nvPr>
            <p:custDataLst>
              <p:tags r:id="rId8"/>
            </p:custDataLst>
          </p:nvPr>
        </p:nvSpPr>
        <p:spPr bwMode="auto">
          <a:xfrm>
            <a:off x="5105401" y="2143125"/>
            <a:ext cx="2368549" cy="1641476"/>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9" name="Sky 18"/>
          <p:cNvSpPr/>
          <p:nvPr>
            <p:custDataLst>
              <p:tags r:id="rId9"/>
            </p:custDataLst>
          </p:nvPr>
        </p:nvSpPr>
        <p:spPr bwMode="auto">
          <a:xfrm>
            <a:off x="5461000" y="2441575"/>
            <a:ext cx="1657349" cy="1044576"/>
          </a:xfrm>
          <a:prstGeom prst="cloud">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p>
        </p:txBody>
      </p:sp>
      <p:grpSp>
        <p:nvGrpSpPr>
          <p:cNvPr id="10246" name="Gruppe 209"/>
          <p:cNvGrpSpPr>
            <a:grpSpLocks/>
          </p:cNvGrpSpPr>
          <p:nvPr/>
        </p:nvGrpSpPr>
        <p:grpSpPr bwMode="auto">
          <a:xfrm>
            <a:off x="1934367" y="5460353"/>
            <a:ext cx="5995196" cy="326085"/>
            <a:chOff x="1079935" y="2944516"/>
            <a:chExt cx="3238189" cy="163281"/>
          </a:xfrm>
        </p:grpSpPr>
        <p:sp>
          <p:nvSpPr>
            <p:cNvPr id="10247" name="Tekstboks 10"/>
            <p:cNvSpPr txBox="1">
              <a:spLocks noChangeArrowheads="1"/>
            </p:cNvSpPr>
            <p:nvPr>
              <p:custDataLst>
                <p:tags r:id="rId10"/>
              </p:custDataLst>
            </p:nvPr>
          </p:nvSpPr>
          <p:spPr bwMode="auto">
            <a:xfrm>
              <a:off x="1079935" y="2953684"/>
              <a:ext cx="857256" cy="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Provider</a:t>
              </a:r>
            </a:p>
          </p:txBody>
        </p:sp>
        <p:sp>
          <p:nvSpPr>
            <p:cNvPr id="10248" name="Tekstboks 11"/>
            <p:cNvSpPr txBox="1">
              <a:spLocks noChangeArrowheads="1"/>
            </p:cNvSpPr>
            <p:nvPr>
              <p:custDataLst>
                <p:tags r:id="rId11"/>
              </p:custDataLst>
            </p:nvPr>
          </p:nvSpPr>
          <p:spPr bwMode="auto">
            <a:xfrm>
              <a:off x="2746264" y="2944516"/>
              <a:ext cx="1571860" cy="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Receiver</a:t>
              </a:r>
            </a:p>
          </p:txBody>
        </p:sp>
      </p:grpSp>
    </p:spTree>
    <p:custDataLst>
      <p:tags r:id="rId1"/>
    </p:custDataLst>
    <p:extLst>
      <p:ext uri="{BB962C8B-B14F-4D97-AF65-F5344CB8AC3E}">
        <p14:creationId xmlns:p14="http://schemas.microsoft.com/office/powerpoint/2010/main" val="2351356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9"/>
                                        </p:tgtEl>
                                      </p:cBhvr>
                                      <p:by x="50000" y="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1" nodeType="clickEffect">
                                  <p:stCondLst>
                                    <p:cond delay="0"/>
                                  </p:stCondLst>
                                  <p:childTnLst>
                                    <p:animScale>
                                      <p:cBhvr>
                                        <p:cTn id="10" dur="20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Sky 16"/>
          <p:cNvSpPr/>
          <p:nvPr>
            <p:custDataLst>
              <p:tags r:id="rId2"/>
            </p:custDataLst>
          </p:nvPr>
        </p:nvSpPr>
        <p:spPr bwMode="auto">
          <a:xfrm>
            <a:off x="6278580" y="3715742"/>
            <a:ext cx="1208682" cy="792758"/>
          </a:xfrm>
          <a:prstGeom prst="cloud">
            <a:avLst/>
          </a:prstGeom>
          <a:ln/>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en-US" sz="900" dirty="0"/>
          </a:p>
        </p:txBody>
      </p:sp>
      <p:sp>
        <p:nvSpPr>
          <p:cNvPr id="82" name="Sky 16"/>
          <p:cNvSpPr/>
          <p:nvPr>
            <p:custDataLst>
              <p:tags r:id="rId3"/>
            </p:custDataLst>
          </p:nvPr>
        </p:nvSpPr>
        <p:spPr bwMode="auto">
          <a:xfrm>
            <a:off x="5580112" y="2636912"/>
            <a:ext cx="1209600" cy="792088"/>
          </a:xfrm>
          <a:prstGeom prst="cloud">
            <a:avLst/>
          </a:prstGeom>
          <a:ln/>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en-US" sz="900" dirty="0"/>
          </a:p>
        </p:txBody>
      </p:sp>
      <p:sp>
        <p:nvSpPr>
          <p:cNvPr id="81" name="Sky 16"/>
          <p:cNvSpPr/>
          <p:nvPr>
            <p:custDataLst>
              <p:tags r:id="rId4"/>
            </p:custDataLst>
          </p:nvPr>
        </p:nvSpPr>
        <p:spPr bwMode="auto">
          <a:xfrm>
            <a:off x="4716016" y="1628800"/>
            <a:ext cx="1209600" cy="792000"/>
          </a:xfrm>
          <a:prstGeom prst="cloud">
            <a:avLst/>
          </a:prstGeom>
          <a:ln/>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en-US" sz="900" dirty="0"/>
          </a:p>
        </p:txBody>
      </p:sp>
      <p:sp>
        <p:nvSpPr>
          <p:cNvPr id="80" name="Sky 16"/>
          <p:cNvSpPr/>
          <p:nvPr>
            <p:custDataLst>
              <p:tags r:id="rId5"/>
            </p:custDataLst>
          </p:nvPr>
        </p:nvSpPr>
        <p:spPr bwMode="auto">
          <a:xfrm>
            <a:off x="2987824" y="4437112"/>
            <a:ext cx="1872208" cy="1080120"/>
          </a:xfrm>
          <a:prstGeom prst="cloud">
            <a:avLst/>
          </a:prstGeom>
          <a:ln/>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en-US" sz="900" dirty="0"/>
          </a:p>
        </p:txBody>
      </p:sp>
      <p:sp>
        <p:nvSpPr>
          <p:cNvPr id="11266" name="Titel 1"/>
          <p:cNvSpPr>
            <a:spLocks noGrp="1"/>
          </p:cNvSpPr>
          <p:nvPr>
            <p:ph type="title"/>
            <p:custDataLst>
              <p:tags r:id="rId6"/>
            </p:custDataLst>
          </p:nvPr>
        </p:nvSpPr>
        <p:spPr>
          <a:xfrm>
            <a:off x="928688" y="352425"/>
            <a:ext cx="7458075" cy="576263"/>
          </a:xfrm>
        </p:spPr>
        <p:txBody>
          <a:bodyPr/>
          <a:lstStyle/>
          <a:p>
            <a:r>
              <a:rPr lang="en-US" dirty="0" smtClean="0"/>
              <a:t>The collaborative approach</a:t>
            </a:r>
          </a:p>
        </p:txBody>
      </p:sp>
      <p:grpSp>
        <p:nvGrpSpPr>
          <p:cNvPr id="2" name="Gruppe 205"/>
          <p:cNvGrpSpPr>
            <a:grpSpLocks/>
          </p:cNvGrpSpPr>
          <p:nvPr/>
        </p:nvGrpSpPr>
        <p:grpSpPr bwMode="auto">
          <a:xfrm>
            <a:off x="2000250" y="2428875"/>
            <a:ext cx="5810250" cy="2457450"/>
            <a:chOff x="2143108" y="3214706"/>
            <a:chExt cx="5810290" cy="2457462"/>
          </a:xfrm>
        </p:grpSpPr>
        <p:sp>
          <p:nvSpPr>
            <p:cNvPr id="73" name="Sky 72"/>
            <p:cNvSpPr/>
            <p:nvPr>
              <p:custDataLst>
                <p:tags r:id="rId49"/>
              </p:custDataLst>
            </p:nvPr>
          </p:nvSpPr>
          <p:spPr bwMode="auto">
            <a:xfrm>
              <a:off x="4635500" y="3289319"/>
              <a:ext cx="1603386" cy="522290"/>
            </a:xfrm>
            <a:prstGeom prst="cloud">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dirty="0">
                  <a:solidFill>
                    <a:srgbClr val="000000"/>
                  </a:solidFill>
                </a:rPr>
                <a:t>My understanding</a:t>
              </a:r>
            </a:p>
          </p:txBody>
        </p:sp>
        <p:sp>
          <p:nvSpPr>
            <p:cNvPr id="75" name="Sky 74"/>
            <p:cNvSpPr/>
            <p:nvPr>
              <p:custDataLst>
                <p:tags r:id="rId50"/>
              </p:custDataLst>
            </p:nvPr>
          </p:nvSpPr>
          <p:spPr bwMode="auto">
            <a:xfrm>
              <a:off x="6286512" y="5072090"/>
              <a:ext cx="1603386" cy="522291"/>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dirty="0">
                  <a:solidFill>
                    <a:srgbClr val="000000"/>
                  </a:solidFill>
                </a:rPr>
                <a:t>My understanding</a:t>
              </a:r>
            </a:p>
          </p:txBody>
        </p:sp>
        <p:sp>
          <p:nvSpPr>
            <p:cNvPr id="77" name="Sky 76"/>
            <p:cNvSpPr/>
            <p:nvPr>
              <p:custDataLst>
                <p:tags r:id="rId51"/>
              </p:custDataLst>
            </p:nvPr>
          </p:nvSpPr>
          <p:spPr bwMode="auto">
            <a:xfrm>
              <a:off x="2214546" y="4208486"/>
              <a:ext cx="1603386" cy="522291"/>
            </a:xfrm>
            <a:prstGeom prst="clou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dirty="0">
                  <a:solidFill>
                    <a:srgbClr val="000000"/>
                  </a:solidFill>
                </a:rPr>
                <a:t>My understanding</a:t>
              </a:r>
            </a:p>
          </p:txBody>
        </p:sp>
        <p:grpSp>
          <p:nvGrpSpPr>
            <p:cNvPr id="11335" name="Gruppe 203"/>
            <p:cNvGrpSpPr>
              <a:grpSpLocks/>
            </p:cNvGrpSpPr>
            <p:nvPr/>
          </p:nvGrpSpPr>
          <p:grpSpPr bwMode="auto">
            <a:xfrm>
              <a:off x="2143108" y="3214706"/>
              <a:ext cx="5810290" cy="2457462"/>
              <a:chOff x="2143108" y="3214706"/>
              <a:chExt cx="5810290" cy="2457462"/>
            </a:xfrm>
          </p:grpSpPr>
          <p:sp>
            <p:nvSpPr>
              <p:cNvPr id="72" name="Rektangulær billedforklaring 71"/>
              <p:cNvSpPr/>
              <p:nvPr>
                <p:custDataLst>
                  <p:tags r:id="rId53"/>
                </p:custDataLst>
              </p:nvPr>
            </p:nvSpPr>
            <p:spPr bwMode="auto">
              <a:xfrm>
                <a:off x="4572000" y="3214706"/>
                <a:ext cx="1738325" cy="671516"/>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4" name="Rektangulær billedforklaring 73"/>
              <p:cNvSpPr/>
              <p:nvPr>
                <p:custDataLst>
                  <p:tags r:id="rId54"/>
                </p:custDataLst>
              </p:nvPr>
            </p:nvSpPr>
            <p:spPr bwMode="auto">
              <a:xfrm>
                <a:off x="6215074" y="5000653"/>
                <a:ext cx="1738324" cy="671515"/>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6" name="Rektangulær billedforklaring 75"/>
              <p:cNvSpPr/>
              <p:nvPr>
                <p:custDataLst>
                  <p:tags r:id="rId55"/>
                </p:custDataLst>
              </p:nvPr>
            </p:nvSpPr>
            <p:spPr bwMode="auto">
              <a:xfrm>
                <a:off x="2143108" y="4143399"/>
                <a:ext cx="1738325" cy="671515"/>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8" name="Rektangulær billedforklaring 77"/>
              <p:cNvSpPr/>
              <p:nvPr>
                <p:custDataLst>
                  <p:tags r:id="rId56"/>
                </p:custDataLst>
              </p:nvPr>
            </p:nvSpPr>
            <p:spPr bwMode="auto">
              <a:xfrm>
                <a:off x="5572132" y="4143399"/>
                <a:ext cx="1738325" cy="671515"/>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79" name="Sky 78"/>
            <p:cNvSpPr/>
            <p:nvPr>
              <p:custDataLst>
                <p:tags r:id="rId52"/>
              </p:custDataLst>
            </p:nvPr>
          </p:nvSpPr>
          <p:spPr bwMode="auto">
            <a:xfrm>
              <a:off x="5643570" y="4214836"/>
              <a:ext cx="1603386" cy="522291"/>
            </a:xfrm>
            <a:prstGeom prst="clou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dirty="0">
                  <a:solidFill>
                    <a:srgbClr val="000000"/>
                  </a:solidFill>
                </a:rPr>
                <a:t>My understanding</a:t>
              </a:r>
            </a:p>
          </p:txBody>
        </p:sp>
      </p:grpSp>
      <p:grpSp>
        <p:nvGrpSpPr>
          <p:cNvPr id="4" name="Gruppe 206"/>
          <p:cNvGrpSpPr>
            <a:grpSpLocks/>
          </p:cNvGrpSpPr>
          <p:nvPr/>
        </p:nvGrpSpPr>
        <p:grpSpPr bwMode="auto">
          <a:xfrm>
            <a:off x="4357688" y="1214438"/>
            <a:ext cx="3500437" cy="3643312"/>
            <a:chOff x="4500562" y="2143116"/>
            <a:chExt cx="3500462" cy="3643338"/>
          </a:xfrm>
        </p:grpSpPr>
        <p:grpSp>
          <p:nvGrpSpPr>
            <p:cNvPr id="11296" name="Gruppe 165"/>
            <p:cNvGrpSpPr>
              <a:grpSpLocks/>
            </p:cNvGrpSpPr>
            <p:nvPr/>
          </p:nvGrpSpPr>
          <p:grpSpPr bwMode="auto">
            <a:xfrm>
              <a:off x="4500562" y="2143116"/>
              <a:ext cx="2000264" cy="1571636"/>
              <a:chOff x="5000628" y="1214422"/>
              <a:chExt cx="2000264" cy="1571636"/>
            </a:xfrm>
          </p:grpSpPr>
          <p:sp>
            <p:nvSpPr>
              <p:cNvPr id="154" name="Skyformet billedforklaring 153"/>
              <p:cNvSpPr/>
              <p:nvPr>
                <p:custDataLst>
                  <p:tags r:id="rId42"/>
                </p:custDataLst>
              </p:nvPr>
            </p:nvSpPr>
            <p:spPr bwMode="auto">
              <a:xfrm>
                <a:off x="5000628" y="1214422"/>
                <a:ext cx="2000264" cy="1571636"/>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1322" name="Gruppe 152"/>
              <p:cNvGrpSpPr>
                <a:grpSpLocks/>
              </p:cNvGrpSpPr>
              <p:nvPr/>
            </p:nvGrpSpPr>
            <p:grpSpPr bwMode="auto">
              <a:xfrm>
                <a:off x="5214942" y="1428736"/>
                <a:ext cx="1425425" cy="1164069"/>
                <a:chOff x="5661459" y="874638"/>
                <a:chExt cx="1995594" cy="1531670"/>
              </a:xfrm>
            </p:grpSpPr>
            <p:grpSp>
              <p:nvGrpSpPr>
                <p:cNvPr id="11323" name="Gruppe 21"/>
                <p:cNvGrpSpPr>
                  <a:grpSpLocks/>
                </p:cNvGrpSpPr>
                <p:nvPr/>
              </p:nvGrpSpPr>
              <p:grpSpPr bwMode="auto">
                <a:xfrm>
                  <a:off x="5661459" y="874638"/>
                  <a:ext cx="1995594" cy="1531670"/>
                  <a:chOff x="1577046" y="2035218"/>
                  <a:chExt cx="799853" cy="707426"/>
                </a:xfrm>
              </p:grpSpPr>
              <p:sp>
                <p:nvSpPr>
                  <p:cNvPr id="89" name="Opadbuet pil 88"/>
                  <p:cNvSpPr/>
                  <p:nvPr>
                    <p:custDataLst>
                      <p:tags r:id="rId47"/>
                    </p:custDataLst>
                  </p:nvPr>
                </p:nvSpPr>
                <p:spPr>
                  <a:xfrm rot="10535879">
                    <a:off x="1577045" y="2035217"/>
                    <a:ext cx="750949" cy="292322"/>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88" name="Opadbuet pil 87"/>
                  <p:cNvSpPr/>
                  <p:nvPr>
                    <p:custDataLst>
                      <p:tags r:id="rId48"/>
                    </p:custDataLst>
                  </p:nvPr>
                </p:nvSpPr>
                <p:spPr>
                  <a:xfrm>
                    <a:off x="1633166" y="2425945"/>
                    <a:ext cx="743822" cy="316441"/>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11324" name="Gruppe 151"/>
                <p:cNvGrpSpPr>
                  <a:grpSpLocks/>
                </p:cNvGrpSpPr>
                <p:nvPr/>
              </p:nvGrpSpPr>
              <p:grpSpPr bwMode="auto">
                <a:xfrm>
                  <a:off x="5938036" y="1209212"/>
                  <a:ext cx="1528771" cy="885828"/>
                  <a:chOff x="5966608" y="1309222"/>
                  <a:chExt cx="1528771" cy="885828"/>
                </a:xfrm>
              </p:grpSpPr>
              <p:grpSp>
                <p:nvGrpSpPr>
                  <p:cNvPr id="11325" name="Gruppe 149"/>
                  <p:cNvGrpSpPr>
                    <a:grpSpLocks/>
                  </p:cNvGrpSpPr>
                  <p:nvPr/>
                </p:nvGrpSpPr>
                <p:grpSpPr bwMode="auto">
                  <a:xfrm>
                    <a:off x="5966608" y="1309222"/>
                    <a:ext cx="1376369" cy="733428"/>
                    <a:chOff x="3975868" y="5247836"/>
                    <a:chExt cx="1376369" cy="733428"/>
                  </a:xfrm>
                </p:grpSpPr>
                <p:sp>
                  <p:nvSpPr>
                    <p:cNvPr id="147" name="Sky 146"/>
                    <p:cNvSpPr/>
                    <p:nvPr>
                      <p:custDataLst>
                        <p:tags r:id="rId44"/>
                      </p:custDataLst>
                    </p:nvPr>
                  </p:nvSpPr>
                  <p:spPr bwMode="auto">
                    <a:xfrm>
                      <a:off x="3974881" y="5247474"/>
                      <a:ext cx="1020135" cy="428210"/>
                    </a:xfrm>
                    <a:prstGeom prst="clou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48" name="Sky 147"/>
                    <p:cNvSpPr/>
                    <p:nvPr>
                      <p:custDataLst>
                        <p:tags r:id="rId45"/>
                      </p:custDataLst>
                    </p:nvPr>
                  </p:nvSpPr>
                  <p:spPr bwMode="auto">
                    <a:xfrm>
                      <a:off x="4128235" y="5399959"/>
                      <a:ext cx="1017912" cy="428209"/>
                    </a:xfrm>
                    <a:prstGeom prst="clou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49" name="Sky 148"/>
                    <p:cNvSpPr/>
                    <p:nvPr>
                      <p:custDataLst>
                        <p:tags r:id="rId46"/>
                      </p:custDataLst>
                    </p:nvPr>
                  </p:nvSpPr>
                  <p:spPr bwMode="auto">
                    <a:xfrm>
                      <a:off x="4246028" y="5552443"/>
                      <a:ext cx="1053472" cy="428210"/>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sp>
                <p:nvSpPr>
                  <p:cNvPr id="151" name="Sky 150"/>
                  <p:cNvSpPr/>
                  <p:nvPr>
                    <p:custDataLst>
                      <p:tags r:id="rId43"/>
                    </p:custDataLst>
                  </p:nvPr>
                </p:nvSpPr>
                <p:spPr bwMode="auto">
                  <a:xfrm>
                    <a:off x="6423459" y="1766314"/>
                    <a:ext cx="1071252" cy="428209"/>
                  </a:xfrm>
                  <a:prstGeom prst="clou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grpSp>
        </p:grpSp>
        <p:grpSp>
          <p:nvGrpSpPr>
            <p:cNvPr id="11297" name="Gruppe 166"/>
            <p:cNvGrpSpPr>
              <a:grpSpLocks/>
            </p:cNvGrpSpPr>
            <p:nvPr/>
          </p:nvGrpSpPr>
          <p:grpSpPr bwMode="auto">
            <a:xfrm>
              <a:off x="5286380" y="3143248"/>
              <a:ext cx="2000264" cy="1571636"/>
              <a:chOff x="4929190" y="1214422"/>
              <a:chExt cx="2000264" cy="1571636"/>
            </a:xfrm>
          </p:grpSpPr>
          <p:sp>
            <p:nvSpPr>
              <p:cNvPr id="168" name="Skyformet billedforklaring 167"/>
              <p:cNvSpPr/>
              <p:nvPr>
                <p:custDataLst>
                  <p:tags r:id="rId35"/>
                </p:custDataLst>
              </p:nvPr>
            </p:nvSpPr>
            <p:spPr bwMode="auto">
              <a:xfrm>
                <a:off x="4929190" y="1214422"/>
                <a:ext cx="2000264" cy="1571636"/>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1311" name="Gruppe 152"/>
              <p:cNvGrpSpPr>
                <a:grpSpLocks/>
              </p:cNvGrpSpPr>
              <p:nvPr/>
            </p:nvGrpSpPr>
            <p:grpSpPr bwMode="auto">
              <a:xfrm>
                <a:off x="5214942" y="1428734"/>
                <a:ext cx="1425425" cy="1164069"/>
                <a:chOff x="5661459" y="874635"/>
                <a:chExt cx="1995594" cy="1531669"/>
              </a:xfrm>
            </p:grpSpPr>
            <p:grpSp>
              <p:nvGrpSpPr>
                <p:cNvPr id="11312" name="Gruppe 21"/>
                <p:cNvGrpSpPr>
                  <a:grpSpLocks/>
                </p:cNvGrpSpPr>
                <p:nvPr/>
              </p:nvGrpSpPr>
              <p:grpSpPr bwMode="auto">
                <a:xfrm>
                  <a:off x="5661459" y="874635"/>
                  <a:ext cx="1995594" cy="1531669"/>
                  <a:chOff x="1577046" y="2035218"/>
                  <a:chExt cx="799853" cy="707426"/>
                </a:xfrm>
              </p:grpSpPr>
              <p:sp>
                <p:nvSpPr>
                  <p:cNvPr id="177" name="Opadbuet pil 176"/>
                  <p:cNvSpPr/>
                  <p:nvPr>
                    <p:custDataLst>
                      <p:tags r:id="rId40"/>
                    </p:custDataLst>
                  </p:nvPr>
                </p:nvSpPr>
                <p:spPr>
                  <a:xfrm rot="10535879">
                    <a:off x="1577046" y="2035219"/>
                    <a:ext cx="750949" cy="292322"/>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178" name="Opadbuet pil 177"/>
                  <p:cNvSpPr/>
                  <p:nvPr>
                    <p:custDataLst>
                      <p:tags r:id="rId41"/>
                    </p:custDataLst>
                  </p:nvPr>
                </p:nvSpPr>
                <p:spPr>
                  <a:xfrm>
                    <a:off x="1633167" y="2425946"/>
                    <a:ext cx="743822" cy="316441"/>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11313" name="Gruppe 151"/>
                <p:cNvGrpSpPr>
                  <a:grpSpLocks/>
                </p:cNvGrpSpPr>
                <p:nvPr/>
              </p:nvGrpSpPr>
              <p:grpSpPr bwMode="auto">
                <a:xfrm>
                  <a:off x="5938036" y="1209212"/>
                  <a:ext cx="1528771" cy="885828"/>
                  <a:chOff x="5966608" y="1309222"/>
                  <a:chExt cx="1528771" cy="885828"/>
                </a:xfrm>
              </p:grpSpPr>
              <p:grpSp>
                <p:nvGrpSpPr>
                  <p:cNvPr id="11314" name="Gruppe 149"/>
                  <p:cNvGrpSpPr>
                    <a:grpSpLocks/>
                  </p:cNvGrpSpPr>
                  <p:nvPr/>
                </p:nvGrpSpPr>
                <p:grpSpPr bwMode="auto">
                  <a:xfrm>
                    <a:off x="5966608" y="1309222"/>
                    <a:ext cx="1376369" cy="733428"/>
                    <a:chOff x="3975868" y="5247836"/>
                    <a:chExt cx="1376369" cy="733428"/>
                  </a:xfrm>
                </p:grpSpPr>
                <p:sp>
                  <p:nvSpPr>
                    <p:cNvPr id="174" name="Sky 173"/>
                    <p:cNvSpPr/>
                    <p:nvPr>
                      <p:custDataLst>
                        <p:tags r:id="rId37"/>
                      </p:custDataLst>
                    </p:nvPr>
                  </p:nvSpPr>
                  <p:spPr bwMode="auto">
                    <a:xfrm>
                      <a:off x="3974882" y="5247473"/>
                      <a:ext cx="1020135" cy="428210"/>
                    </a:xfrm>
                    <a:prstGeom prst="clou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75" name="Sky 174"/>
                    <p:cNvSpPr/>
                    <p:nvPr>
                      <p:custDataLst>
                        <p:tags r:id="rId38"/>
                      </p:custDataLst>
                    </p:nvPr>
                  </p:nvSpPr>
                  <p:spPr bwMode="auto">
                    <a:xfrm>
                      <a:off x="4128237" y="5399958"/>
                      <a:ext cx="1017912" cy="428209"/>
                    </a:xfrm>
                    <a:prstGeom prst="clou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76" name="Sky 175"/>
                    <p:cNvSpPr/>
                    <p:nvPr>
                      <p:custDataLst>
                        <p:tags r:id="rId39"/>
                      </p:custDataLst>
                    </p:nvPr>
                  </p:nvSpPr>
                  <p:spPr bwMode="auto">
                    <a:xfrm>
                      <a:off x="4248252" y="5552442"/>
                      <a:ext cx="1051249" cy="428210"/>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sp>
                <p:nvSpPr>
                  <p:cNvPr id="173" name="Sky 172"/>
                  <p:cNvSpPr/>
                  <p:nvPr>
                    <p:custDataLst>
                      <p:tags r:id="rId36"/>
                    </p:custDataLst>
                  </p:nvPr>
                </p:nvSpPr>
                <p:spPr bwMode="auto">
                  <a:xfrm>
                    <a:off x="6423460" y="1766313"/>
                    <a:ext cx="1071252" cy="428209"/>
                  </a:xfrm>
                  <a:prstGeom prst="clou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grpSp>
        </p:grpSp>
        <p:grpSp>
          <p:nvGrpSpPr>
            <p:cNvPr id="11298" name="Gruppe 178"/>
            <p:cNvGrpSpPr>
              <a:grpSpLocks/>
            </p:cNvGrpSpPr>
            <p:nvPr/>
          </p:nvGrpSpPr>
          <p:grpSpPr bwMode="auto">
            <a:xfrm>
              <a:off x="6000760" y="4214818"/>
              <a:ext cx="2000264" cy="1571636"/>
              <a:chOff x="4929190" y="1214422"/>
              <a:chExt cx="2000264" cy="1571636"/>
            </a:xfrm>
          </p:grpSpPr>
          <p:sp>
            <p:nvSpPr>
              <p:cNvPr id="180" name="Skyformet billedforklaring 179"/>
              <p:cNvSpPr/>
              <p:nvPr>
                <p:custDataLst>
                  <p:tags r:id="rId28"/>
                </p:custDataLst>
              </p:nvPr>
            </p:nvSpPr>
            <p:spPr bwMode="auto">
              <a:xfrm>
                <a:off x="4929190" y="1214422"/>
                <a:ext cx="2000264" cy="1571636"/>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1300" name="Gruppe 152"/>
              <p:cNvGrpSpPr>
                <a:grpSpLocks/>
              </p:cNvGrpSpPr>
              <p:nvPr/>
            </p:nvGrpSpPr>
            <p:grpSpPr bwMode="auto">
              <a:xfrm>
                <a:off x="5214942" y="1428734"/>
                <a:ext cx="1425425" cy="1164069"/>
                <a:chOff x="5661459" y="874635"/>
                <a:chExt cx="1995594" cy="1531669"/>
              </a:xfrm>
            </p:grpSpPr>
            <p:grpSp>
              <p:nvGrpSpPr>
                <p:cNvPr id="11301" name="Gruppe 21"/>
                <p:cNvGrpSpPr>
                  <a:grpSpLocks/>
                </p:cNvGrpSpPr>
                <p:nvPr/>
              </p:nvGrpSpPr>
              <p:grpSpPr bwMode="auto">
                <a:xfrm>
                  <a:off x="5661459" y="874635"/>
                  <a:ext cx="1995594" cy="1531669"/>
                  <a:chOff x="1577046" y="2035218"/>
                  <a:chExt cx="799853" cy="707426"/>
                </a:xfrm>
              </p:grpSpPr>
              <p:sp>
                <p:nvSpPr>
                  <p:cNvPr id="189" name="Opadbuet pil 188"/>
                  <p:cNvSpPr/>
                  <p:nvPr>
                    <p:custDataLst>
                      <p:tags r:id="rId33"/>
                    </p:custDataLst>
                  </p:nvPr>
                </p:nvSpPr>
                <p:spPr>
                  <a:xfrm rot="10535879">
                    <a:off x="1577046" y="2035219"/>
                    <a:ext cx="750949" cy="292322"/>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190" name="Opadbuet pil 189"/>
                  <p:cNvSpPr/>
                  <p:nvPr>
                    <p:custDataLst>
                      <p:tags r:id="rId34"/>
                    </p:custDataLst>
                  </p:nvPr>
                </p:nvSpPr>
                <p:spPr>
                  <a:xfrm>
                    <a:off x="1633167" y="2425946"/>
                    <a:ext cx="743822" cy="316441"/>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11302" name="Gruppe 151"/>
                <p:cNvGrpSpPr>
                  <a:grpSpLocks/>
                </p:cNvGrpSpPr>
                <p:nvPr/>
              </p:nvGrpSpPr>
              <p:grpSpPr bwMode="auto">
                <a:xfrm>
                  <a:off x="5938036" y="1209212"/>
                  <a:ext cx="1528771" cy="885828"/>
                  <a:chOff x="5966608" y="1309222"/>
                  <a:chExt cx="1528771" cy="885828"/>
                </a:xfrm>
              </p:grpSpPr>
              <p:grpSp>
                <p:nvGrpSpPr>
                  <p:cNvPr id="11303" name="Gruppe 149"/>
                  <p:cNvGrpSpPr>
                    <a:grpSpLocks/>
                  </p:cNvGrpSpPr>
                  <p:nvPr/>
                </p:nvGrpSpPr>
                <p:grpSpPr bwMode="auto">
                  <a:xfrm>
                    <a:off x="5966608" y="1309222"/>
                    <a:ext cx="1376369" cy="733428"/>
                    <a:chOff x="3975868" y="5247836"/>
                    <a:chExt cx="1376369" cy="733428"/>
                  </a:xfrm>
                </p:grpSpPr>
                <p:sp>
                  <p:nvSpPr>
                    <p:cNvPr id="186" name="Sky 185"/>
                    <p:cNvSpPr/>
                    <p:nvPr>
                      <p:custDataLst>
                        <p:tags r:id="rId30"/>
                      </p:custDataLst>
                    </p:nvPr>
                  </p:nvSpPr>
                  <p:spPr bwMode="auto">
                    <a:xfrm>
                      <a:off x="3974882" y="5247474"/>
                      <a:ext cx="1020135" cy="428209"/>
                    </a:xfrm>
                    <a:prstGeom prst="clou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87" name="Sky 186"/>
                    <p:cNvSpPr/>
                    <p:nvPr>
                      <p:custDataLst>
                        <p:tags r:id="rId31"/>
                      </p:custDataLst>
                    </p:nvPr>
                  </p:nvSpPr>
                  <p:spPr bwMode="auto">
                    <a:xfrm>
                      <a:off x="4128237" y="5399958"/>
                      <a:ext cx="1017912" cy="428210"/>
                    </a:xfrm>
                    <a:prstGeom prst="clou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88" name="Sky 187"/>
                    <p:cNvSpPr/>
                    <p:nvPr>
                      <p:custDataLst>
                        <p:tags r:id="rId32"/>
                      </p:custDataLst>
                    </p:nvPr>
                  </p:nvSpPr>
                  <p:spPr bwMode="auto">
                    <a:xfrm>
                      <a:off x="4248252" y="5552443"/>
                      <a:ext cx="1051249" cy="428209"/>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sp>
                <p:nvSpPr>
                  <p:cNvPr id="185" name="Sky 184"/>
                  <p:cNvSpPr/>
                  <p:nvPr>
                    <p:custDataLst>
                      <p:tags r:id="rId29"/>
                    </p:custDataLst>
                  </p:nvPr>
                </p:nvSpPr>
                <p:spPr bwMode="auto">
                  <a:xfrm>
                    <a:off x="6423460" y="1766313"/>
                    <a:ext cx="1071252" cy="428211"/>
                  </a:xfrm>
                  <a:prstGeom prst="clou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grpSp>
        </p:grpSp>
      </p:grpSp>
      <p:sp>
        <p:nvSpPr>
          <p:cNvPr id="211" name="Afrundet rektangel 210"/>
          <p:cNvSpPr/>
          <p:nvPr>
            <p:custDataLst>
              <p:tags r:id="rId7"/>
            </p:custDataLst>
          </p:nvPr>
        </p:nvSpPr>
        <p:spPr>
          <a:xfrm>
            <a:off x="6643688" y="1214438"/>
            <a:ext cx="2357437" cy="185737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defRPr/>
            </a:pPr>
            <a:r>
              <a:rPr lang="en-US" sz="1200" dirty="0">
                <a:solidFill>
                  <a:srgbClr val="000000"/>
                </a:solidFill>
                <a:ea typeface="ＭＳ Ｐゴシック" pitchFamily="1" charset="-128"/>
              </a:rPr>
              <a:t>“My understanding” depends on:</a:t>
            </a:r>
          </a:p>
          <a:p>
            <a:pPr>
              <a:defRPr/>
            </a:pPr>
            <a:endParaRPr lang="en-US" sz="1200" dirty="0">
              <a:solidFill>
                <a:srgbClr val="000000"/>
              </a:solidFill>
              <a:ea typeface="ＭＳ Ｐゴシック" pitchFamily="1" charset="-128"/>
            </a:endParaRPr>
          </a:p>
          <a:p>
            <a:pPr>
              <a:buFont typeface="Arial" charset="0"/>
              <a:buChar char="•"/>
              <a:defRPr/>
            </a:pPr>
            <a:r>
              <a:rPr lang="en-US" sz="1200" dirty="0">
                <a:solidFill>
                  <a:srgbClr val="000000"/>
                </a:solidFill>
                <a:ea typeface="ＭＳ Ｐゴシック" pitchFamily="1" charset="-128"/>
              </a:rPr>
              <a:t> Educational background</a:t>
            </a:r>
          </a:p>
          <a:p>
            <a:pPr>
              <a:buFont typeface="Arial" charset="0"/>
              <a:buChar char="•"/>
              <a:defRPr/>
            </a:pPr>
            <a:r>
              <a:rPr lang="en-US" sz="1200" dirty="0">
                <a:solidFill>
                  <a:srgbClr val="000000"/>
                </a:solidFill>
                <a:ea typeface="ＭＳ Ｐゴシック" pitchFamily="1" charset="-128"/>
              </a:rPr>
              <a:t> Cultural background</a:t>
            </a:r>
          </a:p>
          <a:p>
            <a:pPr>
              <a:buFont typeface="Arial" charset="0"/>
              <a:buChar char="•"/>
              <a:defRPr/>
            </a:pPr>
            <a:r>
              <a:rPr lang="en-US" sz="1200" dirty="0">
                <a:solidFill>
                  <a:srgbClr val="000000"/>
                </a:solidFill>
                <a:ea typeface="ＭＳ Ｐゴシック" pitchFamily="1" charset="-128"/>
              </a:rPr>
              <a:t> Age</a:t>
            </a:r>
          </a:p>
          <a:p>
            <a:pPr>
              <a:buFont typeface="Arial" charset="0"/>
              <a:buChar char="•"/>
              <a:defRPr/>
            </a:pPr>
            <a:r>
              <a:rPr lang="en-US" sz="1200" dirty="0">
                <a:solidFill>
                  <a:srgbClr val="000000"/>
                </a:solidFill>
                <a:ea typeface="ＭＳ Ｐゴシック" pitchFamily="1" charset="-128"/>
              </a:rPr>
              <a:t> …</a:t>
            </a:r>
          </a:p>
          <a:p>
            <a:pPr>
              <a:buFontTx/>
              <a:buChar char="-"/>
              <a:defRPr/>
            </a:pPr>
            <a:endParaRPr lang="en-US" sz="1200" dirty="0">
              <a:solidFill>
                <a:srgbClr val="FFFFFF"/>
              </a:solidFill>
              <a:ea typeface="ＭＳ Ｐゴシック" pitchFamily="1" charset="-128"/>
            </a:endParaRPr>
          </a:p>
        </p:txBody>
      </p:sp>
      <p:sp>
        <p:nvSpPr>
          <p:cNvPr id="212" name="Tekstboks 211"/>
          <p:cNvSpPr txBox="1">
            <a:spLocks noChangeArrowheads="1"/>
          </p:cNvSpPr>
          <p:nvPr>
            <p:custDataLst>
              <p:tags r:id="rId8"/>
            </p:custDataLst>
          </p:nvPr>
        </p:nvSpPr>
        <p:spPr bwMode="auto">
          <a:xfrm>
            <a:off x="785813" y="1500188"/>
            <a:ext cx="3238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dirty="0">
                <a:solidFill>
                  <a:srgbClr val="FF0000"/>
                </a:solidFill>
              </a:rPr>
              <a:t>…More perspectives</a:t>
            </a:r>
          </a:p>
        </p:txBody>
      </p:sp>
      <p:grpSp>
        <p:nvGrpSpPr>
          <p:cNvPr id="20" name="Gruppe 216"/>
          <p:cNvGrpSpPr>
            <a:grpSpLocks/>
          </p:cNvGrpSpPr>
          <p:nvPr/>
        </p:nvGrpSpPr>
        <p:grpSpPr bwMode="auto">
          <a:xfrm>
            <a:off x="1857375" y="3167063"/>
            <a:ext cx="4919663" cy="2771775"/>
            <a:chOff x="2000204" y="3953603"/>
            <a:chExt cx="4920372" cy="2770548"/>
          </a:xfrm>
        </p:grpSpPr>
        <p:grpSp>
          <p:nvGrpSpPr>
            <p:cNvPr id="11286" name="Gruppe 202"/>
            <p:cNvGrpSpPr>
              <a:grpSpLocks/>
            </p:cNvGrpSpPr>
            <p:nvPr/>
          </p:nvGrpSpPr>
          <p:grpSpPr bwMode="auto">
            <a:xfrm>
              <a:off x="2143100" y="3953603"/>
              <a:ext cx="4358317" cy="2546810"/>
              <a:chOff x="2143100" y="3953603"/>
              <a:chExt cx="4358317" cy="2546810"/>
            </a:xfrm>
          </p:grpSpPr>
          <p:pic>
            <p:nvPicPr>
              <p:cNvPr id="11291" name="Billede 79" descr="spoergsmaalstegn.jpg"/>
              <p:cNvPicPr>
                <a:picLocks noChangeAspect="1"/>
              </p:cNvPicPr>
              <p:nvPr/>
            </p:nvPicPr>
            <p:blipFill>
              <a:blip r:embed="rId59">
                <a:extLst>
                  <a:ext uri="{28A0092B-C50C-407E-A947-70E740481C1C}">
                    <a14:useLocalDpi xmlns:a14="http://schemas.microsoft.com/office/drawing/2010/main" val="0"/>
                  </a:ext>
                </a:extLst>
              </a:blip>
              <a:srcRect/>
              <a:stretch>
                <a:fillRect/>
              </a:stretch>
            </p:blipFill>
            <p:spPr bwMode="auto">
              <a:xfrm>
                <a:off x="3857620" y="5389582"/>
                <a:ext cx="668134"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Smilende ansigt 24"/>
              <p:cNvSpPr/>
              <p:nvPr>
                <p:custDataLst>
                  <p:tags r:id="rId24"/>
                </p:custDataLst>
              </p:nvPr>
            </p:nvSpPr>
            <p:spPr bwMode="auto">
              <a:xfrm>
                <a:off x="4488176" y="3953603"/>
                <a:ext cx="639854" cy="745795"/>
              </a:xfrm>
              <a:prstGeom prst="smileyFace">
                <a:avLst/>
              </a:prstGeom>
              <a:solidFill>
                <a:schemeClr val="tx2">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 name="Smilende ansigt 28"/>
              <p:cNvSpPr/>
              <p:nvPr>
                <p:custDataLst>
                  <p:tags r:id="rId25"/>
                </p:custDataLst>
              </p:nvPr>
            </p:nvSpPr>
            <p:spPr bwMode="auto">
              <a:xfrm>
                <a:off x="5202654" y="4861251"/>
                <a:ext cx="639854" cy="745795"/>
              </a:xfrm>
              <a:prstGeom prst="smileyFace">
                <a:avLst/>
              </a:prstGeom>
              <a:solidFill>
                <a:srgbClr val="FCF6F6"/>
              </a:solid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
            <p:nvSpPr>
              <p:cNvPr id="37" name="Smilende ansigt 36"/>
              <p:cNvSpPr/>
              <p:nvPr>
                <p:custDataLst>
                  <p:tags r:id="rId26"/>
                </p:custDataLst>
              </p:nvPr>
            </p:nvSpPr>
            <p:spPr bwMode="auto">
              <a:xfrm>
                <a:off x="2143100" y="5072295"/>
                <a:ext cx="639855" cy="745795"/>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2" name="Smilende ansigt 41"/>
              <p:cNvSpPr/>
              <p:nvPr>
                <p:custDataLst>
                  <p:tags r:id="rId27"/>
                </p:custDataLst>
              </p:nvPr>
            </p:nvSpPr>
            <p:spPr bwMode="auto">
              <a:xfrm>
                <a:off x="5861561" y="5754617"/>
                <a:ext cx="639855" cy="745795"/>
              </a:xfrm>
              <a:prstGeom prst="smileyFac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11287" name="Tekstboks 212"/>
            <p:cNvSpPr txBox="1">
              <a:spLocks noChangeArrowheads="1"/>
            </p:cNvSpPr>
            <p:nvPr>
              <p:custDataLst>
                <p:tags r:id="rId20"/>
              </p:custDataLst>
            </p:nvPr>
          </p:nvSpPr>
          <p:spPr bwMode="auto">
            <a:xfrm>
              <a:off x="2000204" y="5786454"/>
              <a:ext cx="10001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200" dirty="0"/>
                <a:t>Facilitator</a:t>
              </a:r>
            </a:p>
          </p:txBody>
        </p:sp>
        <p:sp>
          <p:nvSpPr>
            <p:cNvPr id="11288" name="Tekstboks 213"/>
            <p:cNvSpPr txBox="1">
              <a:spLocks noChangeArrowheads="1"/>
            </p:cNvSpPr>
            <p:nvPr>
              <p:custDataLst>
                <p:tags r:id="rId21"/>
              </p:custDataLst>
            </p:nvPr>
          </p:nvSpPr>
          <p:spPr bwMode="auto">
            <a:xfrm>
              <a:off x="4286248" y="4643446"/>
              <a:ext cx="12144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200" dirty="0"/>
                <a:t>Participant</a:t>
              </a:r>
            </a:p>
          </p:txBody>
        </p:sp>
        <p:sp>
          <p:nvSpPr>
            <p:cNvPr id="11289" name="Tekstboks 214"/>
            <p:cNvSpPr txBox="1">
              <a:spLocks noChangeArrowheads="1"/>
            </p:cNvSpPr>
            <p:nvPr>
              <p:custDataLst>
                <p:tags r:id="rId22"/>
              </p:custDataLst>
            </p:nvPr>
          </p:nvSpPr>
          <p:spPr bwMode="auto">
            <a:xfrm>
              <a:off x="5072066" y="5580893"/>
              <a:ext cx="12144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200" dirty="0"/>
                <a:t>Participant</a:t>
              </a:r>
            </a:p>
          </p:txBody>
        </p:sp>
        <p:sp>
          <p:nvSpPr>
            <p:cNvPr id="11290" name="Tekstboks 215"/>
            <p:cNvSpPr txBox="1">
              <a:spLocks noChangeArrowheads="1"/>
            </p:cNvSpPr>
            <p:nvPr>
              <p:custDataLst>
                <p:tags r:id="rId23"/>
              </p:custDataLst>
            </p:nvPr>
          </p:nvSpPr>
          <p:spPr bwMode="auto">
            <a:xfrm>
              <a:off x="5706130" y="6447152"/>
              <a:ext cx="12144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200" dirty="0"/>
                <a:t>Participant</a:t>
              </a:r>
            </a:p>
          </p:txBody>
        </p:sp>
      </p:grpSp>
      <p:grpSp>
        <p:nvGrpSpPr>
          <p:cNvPr id="22" name="Gruppe 154"/>
          <p:cNvGrpSpPr>
            <a:grpSpLocks/>
          </p:cNvGrpSpPr>
          <p:nvPr/>
        </p:nvGrpSpPr>
        <p:grpSpPr bwMode="auto">
          <a:xfrm>
            <a:off x="2714625" y="4071938"/>
            <a:ext cx="2428875" cy="1785937"/>
            <a:chOff x="5500694" y="714354"/>
            <a:chExt cx="2428892" cy="1785949"/>
          </a:xfrm>
        </p:grpSpPr>
        <p:grpSp>
          <p:nvGrpSpPr>
            <p:cNvPr id="11276" name="Gruppe 21"/>
            <p:cNvGrpSpPr>
              <a:grpSpLocks/>
            </p:cNvGrpSpPr>
            <p:nvPr/>
          </p:nvGrpSpPr>
          <p:grpSpPr bwMode="auto">
            <a:xfrm>
              <a:off x="5500694" y="714354"/>
              <a:ext cx="2286016" cy="1785949"/>
              <a:chOff x="1512610" y="1961189"/>
              <a:chExt cx="916257" cy="824869"/>
            </a:xfrm>
          </p:grpSpPr>
          <p:sp>
            <p:nvSpPr>
              <p:cNvPr id="164" name="Opadbuet pil 163"/>
              <p:cNvSpPr/>
              <p:nvPr>
                <p:custDataLst>
                  <p:tags r:id="rId18"/>
                </p:custDataLst>
              </p:nvPr>
            </p:nvSpPr>
            <p:spPr>
              <a:xfrm>
                <a:off x="1571149" y="2428248"/>
                <a:ext cx="857718" cy="357810"/>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165" name="Opadbuet pil 164"/>
              <p:cNvSpPr/>
              <p:nvPr>
                <p:custDataLst>
                  <p:tags r:id="rId19"/>
                </p:custDataLst>
              </p:nvPr>
            </p:nvSpPr>
            <p:spPr>
              <a:xfrm rot="10535879">
                <a:off x="1512610" y="1961189"/>
                <a:ext cx="857718" cy="357810"/>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11277" name="Gruppe 151"/>
            <p:cNvGrpSpPr>
              <a:grpSpLocks/>
            </p:cNvGrpSpPr>
            <p:nvPr/>
          </p:nvGrpSpPr>
          <p:grpSpPr bwMode="auto">
            <a:xfrm>
              <a:off x="5962896" y="1150338"/>
              <a:ext cx="1528770" cy="885828"/>
              <a:chOff x="5991468" y="1250348"/>
              <a:chExt cx="1528770" cy="885828"/>
            </a:xfrm>
          </p:grpSpPr>
          <p:grpSp>
            <p:nvGrpSpPr>
              <p:cNvPr id="11279" name="Gruppe 149"/>
              <p:cNvGrpSpPr>
                <a:grpSpLocks/>
              </p:cNvGrpSpPr>
              <p:nvPr/>
            </p:nvGrpSpPr>
            <p:grpSpPr bwMode="auto">
              <a:xfrm>
                <a:off x="5991468" y="1250348"/>
                <a:ext cx="1376370" cy="733428"/>
                <a:chOff x="4000728" y="5188962"/>
                <a:chExt cx="1376370" cy="733428"/>
              </a:xfrm>
            </p:grpSpPr>
            <p:sp>
              <p:nvSpPr>
                <p:cNvPr id="161" name="Sky 160"/>
                <p:cNvSpPr/>
                <p:nvPr>
                  <p:custDataLst>
                    <p:tags r:id="rId15"/>
                  </p:custDataLst>
                </p:nvPr>
              </p:nvSpPr>
              <p:spPr bwMode="auto">
                <a:xfrm>
                  <a:off x="4000492" y="5189543"/>
                  <a:ext cx="1071570" cy="428628"/>
                </a:xfrm>
                <a:prstGeom prst="clou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62" name="Sky 161"/>
                <p:cNvSpPr/>
                <p:nvPr>
                  <p:custDataLst>
                    <p:tags r:id="rId16"/>
                  </p:custDataLst>
                </p:nvPr>
              </p:nvSpPr>
              <p:spPr bwMode="auto">
                <a:xfrm>
                  <a:off x="4152893" y="5341944"/>
                  <a:ext cx="1071570" cy="428628"/>
                </a:xfrm>
                <a:prstGeom prst="clou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63" name="Sky 162"/>
                <p:cNvSpPr/>
                <p:nvPr>
                  <p:custDataLst>
                    <p:tags r:id="rId17"/>
                  </p:custDataLst>
                </p:nvPr>
              </p:nvSpPr>
              <p:spPr bwMode="auto">
                <a:xfrm>
                  <a:off x="4305294" y="5494345"/>
                  <a:ext cx="1071570" cy="428628"/>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sp>
            <p:nvSpPr>
              <p:cNvPr id="160" name="Sky 159"/>
              <p:cNvSpPr/>
              <p:nvPr>
                <p:custDataLst>
                  <p:tags r:id="rId14"/>
                </p:custDataLst>
              </p:nvPr>
            </p:nvSpPr>
            <p:spPr bwMode="auto">
              <a:xfrm>
                <a:off x="6448435" y="1708132"/>
                <a:ext cx="1071570" cy="428628"/>
              </a:xfrm>
              <a:prstGeom prst="clou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sp>
          <p:nvSpPr>
            <p:cNvPr id="11278" name="Tekstboks 157"/>
            <p:cNvSpPr txBox="1">
              <a:spLocks noChangeArrowheads="1"/>
            </p:cNvSpPr>
            <p:nvPr>
              <p:custDataLst>
                <p:tags r:id="rId13"/>
              </p:custDataLst>
            </p:nvPr>
          </p:nvSpPr>
          <p:spPr bwMode="auto">
            <a:xfrm>
              <a:off x="5572132" y="1428736"/>
              <a:ext cx="23574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200" b="1" dirty="0">
                  <a:solidFill>
                    <a:srgbClr val="000000"/>
                  </a:solidFill>
                </a:rPr>
                <a:t>Common understanding</a:t>
              </a:r>
            </a:p>
          </p:txBody>
        </p:sp>
      </p:grpSp>
      <p:sp>
        <p:nvSpPr>
          <p:cNvPr id="219" name="Rektangulær billedforklaring 218"/>
          <p:cNvSpPr/>
          <p:nvPr>
            <p:custDataLst>
              <p:tags r:id="rId9"/>
            </p:custDataLst>
          </p:nvPr>
        </p:nvSpPr>
        <p:spPr bwMode="auto">
          <a:xfrm>
            <a:off x="2214563" y="3429000"/>
            <a:ext cx="1023937" cy="671513"/>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0" name="Sky 219"/>
          <p:cNvSpPr/>
          <p:nvPr>
            <p:custDataLst>
              <p:tags r:id="rId10"/>
            </p:custDataLst>
          </p:nvPr>
        </p:nvSpPr>
        <p:spPr bwMode="auto">
          <a:xfrm>
            <a:off x="2279650" y="3503613"/>
            <a:ext cx="895350" cy="522287"/>
          </a:xfrm>
          <a:prstGeom prst="cloud">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p>
        </p:txBody>
      </p:sp>
      <p:sp>
        <p:nvSpPr>
          <p:cNvPr id="101" name="Tekstboks 100"/>
          <p:cNvSpPr txBox="1">
            <a:spLocks noChangeArrowheads="1"/>
          </p:cNvSpPr>
          <p:nvPr>
            <p:custDataLst>
              <p:tags r:id="rId11"/>
            </p:custDataLst>
          </p:nvPr>
        </p:nvSpPr>
        <p:spPr bwMode="auto">
          <a:xfrm>
            <a:off x="899592" y="1214438"/>
            <a:ext cx="59293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i="1" dirty="0"/>
              <a:t>Learning is an active process that takes place when learners engage in dialog and creates a common </a:t>
            </a:r>
            <a:r>
              <a:rPr lang="en-US" sz="1400" i="1" dirty="0" smtClean="0"/>
              <a:t>understanding</a:t>
            </a:r>
            <a:endParaRPr lang="en-US" sz="1400" dirty="0"/>
          </a:p>
        </p:txBody>
      </p:sp>
      <p:sp>
        <p:nvSpPr>
          <p:cNvPr id="3" name="TextBox 2"/>
          <p:cNvSpPr txBox="1"/>
          <p:nvPr>
            <p:custDataLst>
              <p:tags r:id="rId12"/>
            </p:custDataLst>
          </p:nvPr>
        </p:nvSpPr>
        <p:spPr>
          <a:xfrm>
            <a:off x="899592" y="1844824"/>
            <a:ext cx="6048672" cy="523220"/>
          </a:xfrm>
          <a:prstGeom prst="rect">
            <a:avLst/>
          </a:prstGeom>
          <a:noFill/>
        </p:spPr>
        <p:txBody>
          <a:bodyPr wrap="square" rtlCol="0">
            <a:spAutoFit/>
          </a:bodyPr>
          <a:lstStyle/>
          <a:p>
            <a:pPr lvl="0"/>
            <a:r>
              <a:rPr lang="en-US" sz="1400" i="1" dirty="0">
                <a:solidFill>
                  <a:prstClr val="black"/>
                </a:solidFill>
              </a:rPr>
              <a:t>The common understanding is based on “own understanding” and “others understanding</a:t>
            </a:r>
            <a:r>
              <a:rPr lang="en-US" sz="1400" i="1" dirty="0" smtClean="0">
                <a:solidFill>
                  <a:prstClr val="black"/>
                </a:solidFill>
              </a:rPr>
              <a:t>”</a:t>
            </a:r>
            <a:endParaRPr lang="en-US" sz="1400" dirty="0">
              <a:solidFill>
                <a:prstClr val="black"/>
              </a:solidFill>
            </a:endParaRPr>
          </a:p>
        </p:txBody>
      </p:sp>
    </p:spTree>
    <p:custDataLst>
      <p:tags r:id="rId1"/>
    </p:custDataLst>
    <p:extLst>
      <p:ext uri="{BB962C8B-B14F-4D97-AF65-F5344CB8AC3E}">
        <p14:creationId xmlns:p14="http://schemas.microsoft.com/office/powerpoint/2010/main" val="1129312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219"/>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20"/>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21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9" presetClass="entr" presetSubtype="0" fill="hold" grpId="1" nodeType="withEffect">
                                  <p:stCondLst>
                                    <p:cond delay="0"/>
                                  </p:stCondLst>
                                  <p:childTnLst>
                                    <p:set>
                                      <p:cBhvr>
                                        <p:cTn id="18" dur="1" fill="hold">
                                          <p:stCondLst>
                                            <p:cond delay="0"/>
                                          </p:stCondLst>
                                        </p:cTn>
                                        <p:tgtEl>
                                          <p:spTgt spid="101"/>
                                        </p:tgtEl>
                                        <p:attrNameLst>
                                          <p:attrName>style.visibility</p:attrName>
                                        </p:attrNameLst>
                                      </p:cBhvr>
                                      <p:to>
                                        <p:strVal val="visible"/>
                                      </p:to>
                                    </p:set>
                                    <p:animEffect transition="in" filter="dissolve">
                                      <p:cBhvr>
                                        <p:cTn id="19" dur="500"/>
                                        <p:tgtEl>
                                          <p:spTgt spid="101"/>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dissolve">
                                      <p:cBhvr>
                                        <p:cTn id="24" dur="500"/>
                                        <p:tgtEl>
                                          <p:spTgt spid="3"/>
                                        </p:tgtEl>
                                      </p:cBhvr>
                                    </p:animEffect>
                                  </p:childTnLst>
                                </p:cTn>
                              </p:par>
                              <p:par>
                                <p:cTn id="25" presetID="1" presetClass="exit" presetSubtype="0" fill="hold" grpId="1" nodeType="withEffect">
                                  <p:stCondLst>
                                    <p:cond delay="0"/>
                                  </p:stCondLst>
                                  <p:childTnLst>
                                    <p:set>
                                      <p:cBhvr>
                                        <p:cTn id="26" dur="1" fill="hold">
                                          <p:stCondLst>
                                            <p:cond delay="0"/>
                                          </p:stCondLst>
                                        </p:cTn>
                                        <p:tgtEl>
                                          <p:spTgt spid="21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2"/>
                                        </p:tgtEl>
                                        <p:attrNameLst>
                                          <p:attrName>style.visibility</p:attrName>
                                        </p:attrNameLst>
                                      </p:cBhvr>
                                      <p:to>
                                        <p:strVal val="hidden"/>
                                      </p:to>
                                    </p:set>
                                  </p:childTnLst>
                                </p:cTn>
                              </p:par>
                              <p:par>
                                <p:cTn id="33" presetID="9" presetClass="exit" presetSubtype="0" fill="hold" grpId="1" nodeType="withEffect">
                                  <p:stCondLst>
                                    <p:cond delay="0"/>
                                  </p:stCondLst>
                                  <p:childTnLst>
                                    <p:animEffect transition="out" filter="dissolve">
                                      <p:cBhvr>
                                        <p:cTn id="34" dur="500"/>
                                        <p:tgtEl>
                                          <p:spTgt spid="3"/>
                                        </p:tgtEl>
                                      </p:cBhvr>
                                    </p:animEffect>
                                    <p:set>
                                      <p:cBhvr>
                                        <p:cTn id="35" dur="1" fill="hold">
                                          <p:stCondLst>
                                            <p:cond delay="499"/>
                                          </p:stCondLst>
                                        </p:cTn>
                                        <p:tgtEl>
                                          <p:spTgt spid="3"/>
                                        </p:tgtEl>
                                        <p:attrNameLst>
                                          <p:attrName>style.visibility</p:attrName>
                                        </p:attrNameLst>
                                      </p:cBhvr>
                                      <p:to>
                                        <p:strVal val="hidden"/>
                                      </p:to>
                                    </p:set>
                                  </p:childTnLst>
                                </p:cTn>
                              </p:par>
                              <p:par>
                                <p:cTn id="36" presetID="1" presetClass="entr" presetSubtype="0" fill="hold" grpId="0" nodeType="withEffect">
                                  <p:stCondLst>
                                    <p:cond delay="0"/>
                                  </p:stCondLst>
                                  <p:childTnLst>
                                    <p:set>
                                      <p:cBhvr>
                                        <p:cTn id="37" dur="1" fill="hold">
                                          <p:stCondLst>
                                            <p:cond delay="0"/>
                                          </p:stCondLst>
                                        </p:cTn>
                                        <p:tgtEl>
                                          <p:spTgt spid="212"/>
                                        </p:tgtEl>
                                        <p:attrNameLst>
                                          <p:attrName>style.visibility</p:attrName>
                                        </p:attrNameLst>
                                      </p:cBhvr>
                                      <p:to>
                                        <p:strVal val="visible"/>
                                      </p:to>
                                    </p:set>
                                  </p:childTnLst>
                                </p:cTn>
                              </p:par>
                              <p:par>
                                <p:cTn id="38" presetID="1" presetClass="exit" presetSubtype="0" fill="hold" grpId="0" nodeType="withEffect">
                                  <p:stCondLst>
                                    <p:cond delay="0"/>
                                  </p:stCondLst>
                                  <p:childTnLst>
                                    <p:set>
                                      <p:cBhvr>
                                        <p:cTn id="39" dur="1" fill="hold">
                                          <p:stCondLst>
                                            <p:cond delay="0"/>
                                          </p:stCondLst>
                                        </p:cTn>
                                        <p:tgtEl>
                                          <p:spTgt spid="101"/>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dissolve">
                                      <p:cBhvr>
                                        <p:cTn id="44" dur="500"/>
                                        <p:tgtEl>
                                          <p:spTgt spid="80"/>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81"/>
                                        </p:tgtEl>
                                        <p:attrNameLst>
                                          <p:attrName>style.visibility</p:attrName>
                                        </p:attrNameLst>
                                      </p:cBhvr>
                                      <p:to>
                                        <p:strVal val="visible"/>
                                      </p:to>
                                    </p:set>
                                    <p:animEffect transition="in" filter="dissolve">
                                      <p:cBhvr>
                                        <p:cTn id="47" dur="500"/>
                                        <p:tgtEl>
                                          <p:spTgt spid="81"/>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dissolve">
                                      <p:cBhvr>
                                        <p:cTn id="50" dur="500"/>
                                        <p:tgtEl>
                                          <p:spTgt spid="82"/>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dissolve">
                                      <p:cBhvr>
                                        <p:cTn id="5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2" grpId="0" animBg="1"/>
      <p:bldP spid="81" grpId="0" animBg="1"/>
      <p:bldP spid="80" grpId="0" animBg="1"/>
      <p:bldP spid="211" grpId="0" animBg="1"/>
      <p:bldP spid="211" grpId="1" animBg="1"/>
      <p:bldP spid="212" grpId="0"/>
      <p:bldP spid="219" grpId="0" animBg="1"/>
      <p:bldP spid="101" grpId="0"/>
      <p:bldP spid="101" grpId="1"/>
      <p:bldP spid="3" grpId="0"/>
      <p:bldP spid="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custDataLst>
              <p:tags r:id="rId2"/>
            </p:custDataLst>
          </p:nvPr>
        </p:nvSpPr>
        <p:spPr>
          <a:xfrm>
            <a:off x="1252538" y="236538"/>
            <a:ext cx="5891212" cy="576262"/>
          </a:xfrm>
        </p:spPr>
        <p:txBody>
          <a:bodyPr/>
          <a:lstStyle/>
          <a:p>
            <a:r>
              <a:rPr lang="en-US" dirty="0" smtClean="0"/>
              <a:t>Maximize learning</a:t>
            </a:r>
          </a:p>
        </p:txBody>
      </p:sp>
      <p:sp>
        <p:nvSpPr>
          <p:cNvPr id="12291" name="Pladsholder til indhold 2"/>
          <p:cNvSpPr>
            <a:spLocks noGrp="1"/>
          </p:cNvSpPr>
          <p:nvPr>
            <p:ph idx="1"/>
            <p:custDataLst>
              <p:tags r:id="rId3"/>
            </p:custDataLst>
          </p:nvPr>
        </p:nvSpPr>
        <p:spPr>
          <a:xfrm>
            <a:off x="1785938" y="1000125"/>
            <a:ext cx="6786562" cy="4249738"/>
          </a:xfrm>
        </p:spPr>
        <p:txBody>
          <a:bodyPr/>
          <a:lstStyle/>
          <a:p>
            <a:r>
              <a:rPr lang="en-US" dirty="0" smtClean="0"/>
              <a:t> </a:t>
            </a:r>
          </a:p>
        </p:txBody>
      </p:sp>
      <p:sp>
        <p:nvSpPr>
          <p:cNvPr id="4" name="Opadgående pil 3"/>
          <p:cNvSpPr/>
          <p:nvPr>
            <p:custDataLst>
              <p:tags r:id="rId4"/>
            </p:custDataLst>
          </p:nvPr>
        </p:nvSpPr>
        <p:spPr>
          <a:xfrm>
            <a:off x="1214438" y="1285875"/>
            <a:ext cx="642937" cy="5143500"/>
          </a:xfrm>
          <a:prstGeom prst="upArrow">
            <a:avLst/>
          </a:prstGeom>
          <a:gradFill>
            <a:gsLst>
              <a:gs pos="19000">
                <a:srgbClr val="FF0000"/>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2293" name="Gruppe 78"/>
          <p:cNvGrpSpPr>
            <a:grpSpLocks/>
          </p:cNvGrpSpPr>
          <p:nvPr/>
        </p:nvGrpSpPr>
        <p:grpSpPr bwMode="auto">
          <a:xfrm>
            <a:off x="1928813" y="4572000"/>
            <a:ext cx="2857500" cy="1289050"/>
            <a:chOff x="1928794" y="4572008"/>
            <a:chExt cx="2857520" cy="1289753"/>
          </a:xfrm>
        </p:grpSpPr>
        <p:grpSp>
          <p:nvGrpSpPr>
            <p:cNvPr id="3" name="Gruppe 16"/>
            <p:cNvGrpSpPr/>
            <p:nvPr/>
          </p:nvGrpSpPr>
          <p:grpSpPr>
            <a:xfrm>
              <a:off x="2433062" y="4572008"/>
              <a:ext cx="2353252" cy="1289753"/>
              <a:chOff x="785786" y="3000372"/>
              <a:chExt cx="3429024" cy="1571636"/>
            </a:xfrm>
            <a:effectLst>
              <a:outerShdw blurRad="50800" dist="50800" dir="5400000" algn="ctr" rotWithShape="0">
                <a:schemeClr val="bg1"/>
              </a:outerShdw>
            </a:effectLst>
          </p:grpSpPr>
          <p:sp>
            <p:nvSpPr>
              <p:cNvPr id="20" name="Smilende ansigt 19"/>
              <p:cNvSpPr/>
              <p:nvPr>
                <p:custDataLst>
                  <p:tags r:id="rId29"/>
                </p:custDataLst>
              </p:nvPr>
            </p:nvSpPr>
            <p:spPr>
              <a:xfrm>
                <a:off x="785786" y="3857628"/>
                <a:ext cx="714380" cy="71438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1" name="Smilende ansigt 20"/>
              <p:cNvSpPr/>
              <p:nvPr>
                <p:custDataLst>
                  <p:tags r:id="rId30"/>
                </p:custDataLst>
              </p:nvPr>
            </p:nvSpPr>
            <p:spPr>
              <a:xfrm>
                <a:off x="2643174" y="3857628"/>
                <a:ext cx="714380" cy="714380"/>
              </a:xfrm>
              <a:prstGeom prst="smileyFace">
                <a:avLst/>
              </a:prstGeom>
              <a:solidFill>
                <a:schemeClr val="tx2">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 name="Højrepil 21"/>
              <p:cNvSpPr/>
              <p:nvPr>
                <p:custDataLst>
                  <p:tags r:id="rId31"/>
                </p:custDataLst>
              </p:nvPr>
            </p:nvSpPr>
            <p:spPr>
              <a:xfrm>
                <a:off x="1857356" y="4000504"/>
                <a:ext cx="500066" cy="35719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3" name="Rektangulær billedforklaring 22"/>
              <p:cNvSpPr/>
              <p:nvPr>
                <p:custDataLst>
                  <p:tags r:id="rId32"/>
                </p:custDataLst>
              </p:nvPr>
            </p:nvSpPr>
            <p:spPr>
              <a:xfrm>
                <a:off x="857224" y="3071810"/>
                <a:ext cx="1143008" cy="642942"/>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4" name="Sky 23"/>
              <p:cNvSpPr/>
              <p:nvPr>
                <p:custDataLst>
                  <p:tags r:id="rId33"/>
                </p:custDataLst>
              </p:nvPr>
            </p:nvSpPr>
            <p:spPr>
              <a:xfrm>
                <a:off x="928662" y="3143248"/>
                <a:ext cx="1000132" cy="500066"/>
              </a:xfrm>
              <a:prstGeom prst="cloud">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dirty="0"/>
              </a:p>
            </p:txBody>
          </p:sp>
          <p:sp>
            <p:nvSpPr>
              <p:cNvPr id="25" name="Skyformet billedforklaring 24"/>
              <p:cNvSpPr/>
              <p:nvPr>
                <p:custDataLst>
                  <p:tags r:id="rId34"/>
                </p:custDataLst>
              </p:nvPr>
            </p:nvSpPr>
            <p:spPr>
              <a:xfrm>
                <a:off x="2786050" y="3000372"/>
                <a:ext cx="1428760" cy="785818"/>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6" name="Sky 25"/>
              <p:cNvSpPr/>
              <p:nvPr>
                <p:custDataLst>
                  <p:tags r:id="rId35"/>
                </p:custDataLst>
              </p:nvPr>
            </p:nvSpPr>
            <p:spPr>
              <a:xfrm>
                <a:off x="3000364" y="3143248"/>
                <a:ext cx="1000132" cy="500066"/>
              </a:xfrm>
              <a:prstGeom prst="cloud">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dirty="0"/>
              </a:p>
            </p:txBody>
          </p:sp>
        </p:grpSp>
        <p:cxnSp>
          <p:nvCxnSpPr>
            <p:cNvPr id="73" name="Lige forbindelse 72"/>
            <p:cNvCxnSpPr/>
            <p:nvPr/>
          </p:nvCxnSpPr>
          <p:spPr>
            <a:xfrm>
              <a:off x="1928794" y="5572678"/>
              <a:ext cx="285752" cy="0"/>
            </a:xfrm>
            <a:prstGeom prst="line">
              <a:avLst/>
            </a:prstGeom>
            <a:ln w="25400">
              <a:solidFill>
                <a:srgbClr val="000000"/>
              </a:solidFill>
              <a:headEnd type="triangle"/>
            </a:ln>
          </p:spPr>
          <p:style>
            <a:lnRef idx="1">
              <a:schemeClr val="accent1"/>
            </a:lnRef>
            <a:fillRef idx="0">
              <a:schemeClr val="accent1"/>
            </a:fillRef>
            <a:effectRef idx="0">
              <a:schemeClr val="accent1"/>
            </a:effectRef>
            <a:fontRef idx="minor">
              <a:schemeClr val="tx1"/>
            </a:fontRef>
          </p:style>
        </p:cxnSp>
      </p:grpSp>
      <p:sp>
        <p:nvSpPr>
          <p:cNvPr id="78" name="Tekstboks 77"/>
          <p:cNvSpPr txBox="1"/>
          <p:nvPr>
            <p:custDataLst>
              <p:tags r:id="rId5"/>
            </p:custDataLst>
          </p:nvPr>
        </p:nvSpPr>
        <p:spPr>
          <a:xfrm>
            <a:off x="803292" y="1857364"/>
            <a:ext cx="553998" cy="3571900"/>
          </a:xfrm>
          <a:prstGeom prst="rect">
            <a:avLst/>
          </a:prstGeom>
          <a:noFill/>
        </p:spPr>
        <p:txBody>
          <a:bodyPr vert="vert270">
            <a:spAutoFit/>
          </a:bodyPr>
          <a:lstStyle/>
          <a:p>
            <a:pPr>
              <a:defRPr/>
            </a:pPr>
            <a:r>
              <a:rPr lang="en-US" dirty="0">
                <a:latin typeface="Verdana" pitchFamily="34" charset="0"/>
                <a:ea typeface="+mn-ea"/>
              </a:rPr>
              <a:t>“Level of learning”</a:t>
            </a:r>
          </a:p>
        </p:txBody>
      </p:sp>
      <p:sp>
        <p:nvSpPr>
          <p:cNvPr id="69" name="Smilende ansigt 68"/>
          <p:cNvSpPr/>
          <p:nvPr>
            <p:custDataLst>
              <p:tags r:id="rId6"/>
            </p:custDataLst>
          </p:nvPr>
        </p:nvSpPr>
        <p:spPr bwMode="auto">
          <a:xfrm>
            <a:off x="6119813" y="1863725"/>
            <a:ext cx="511175" cy="569913"/>
          </a:xfrm>
          <a:prstGeom prst="smileyFace">
            <a:avLst/>
          </a:prstGeom>
          <a:solidFill>
            <a:schemeClr val="tx2">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0" name="Smilende ansigt 69"/>
          <p:cNvSpPr/>
          <p:nvPr>
            <p:custDataLst>
              <p:tags r:id="rId7"/>
            </p:custDataLst>
          </p:nvPr>
        </p:nvSpPr>
        <p:spPr bwMode="auto">
          <a:xfrm>
            <a:off x="6691313" y="2516188"/>
            <a:ext cx="511175" cy="571500"/>
          </a:xfrm>
          <a:prstGeom prst="smileyFac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1" name="Smilende ansigt 70"/>
          <p:cNvSpPr/>
          <p:nvPr>
            <p:custDataLst>
              <p:tags r:id="rId8"/>
            </p:custDataLst>
          </p:nvPr>
        </p:nvSpPr>
        <p:spPr bwMode="auto">
          <a:xfrm>
            <a:off x="4357688" y="2678113"/>
            <a:ext cx="511175" cy="5699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4" name="Smilende ansigt 73"/>
          <p:cNvSpPr/>
          <p:nvPr>
            <p:custDataLst>
              <p:tags r:id="rId9"/>
            </p:custDataLst>
          </p:nvPr>
        </p:nvSpPr>
        <p:spPr bwMode="auto">
          <a:xfrm>
            <a:off x="7218363" y="3200400"/>
            <a:ext cx="511175" cy="569913"/>
          </a:xfrm>
          <a:prstGeom prst="smileyFace">
            <a:avLst/>
          </a:prstGeom>
          <a:solidFill>
            <a:schemeClr val="tx2">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37" name="Lige forbindelse 136"/>
          <p:cNvCxnSpPr/>
          <p:nvPr/>
        </p:nvCxnSpPr>
        <p:spPr bwMode="auto">
          <a:xfrm>
            <a:off x="1928813" y="3000375"/>
            <a:ext cx="2286000" cy="0"/>
          </a:xfrm>
          <a:prstGeom prst="line">
            <a:avLst/>
          </a:prstGeom>
          <a:ln w="25400">
            <a:solidFill>
              <a:srgbClr val="000000"/>
            </a:solidFill>
            <a:headEnd type="triangle"/>
          </a:ln>
        </p:spPr>
        <p:style>
          <a:lnRef idx="1">
            <a:schemeClr val="accent1"/>
          </a:lnRef>
          <a:fillRef idx="0">
            <a:schemeClr val="accent1"/>
          </a:fillRef>
          <a:effectRef idx="0">
            <a:schemeClr val="accent1"/>
          </a:effectRef>
          <a:fontRef idx="minor">
            <a:schemeClr val="tx1"/>
          </a:fontRef>
        </p:style>
      </p:cxnSp>
      <p:grpSp>
        <p:nvGrpSpPr>
          <p:cNvPr id="12297" name="Gruppe 138"/>
          <p:cNvGrpSpPr>
            <a:grpSpLocks/>
          </p:cNvGrpSpPr>
          <p:nvPr/>
        </p:nvGrpSpPr>
        <p:grpSpPr bwMode="auto">
          <a:xfrm>
            <a:off x="5143500" y="2643188"/>
            <a:ext cx="1428750" cy="1143000"/>
            <a:chOff x="5500694" y="714354"/>
            <a:chExt cx="2286016" cy="1785949"/>
          </a:xfrm>
        </p:grpSpPr>
        <p:grpSp>
          <p:nvGrpSpPr>
            <p:cNvPr id="12313" name="Gruppe 21"/>
            <p:cNvGrpSpPr>
              <a:grpSpLocks/>
            </p:cNvGrpSpPr>
            <p:nvPr/>
          </p:nvGrpSpPr>
          <p:grpSpPr bwMode="auto">
            <a:xfrm>
              <a:off x="5500694" y="714354"/>
              <a:ext cx="2286016" cy="1785949"/>
              <a:chOff x="1512610" y="1961189"/>
              <a:chExt cx="916257" cy="824869"/>
            </a:xfrm>
          </p:grpSpPr>
          <p:sp>
            <p:nvSpPr>
              <p:cNvPr id="148" name="Opadbuet pil 147"/>
              <p:cNvSpPr/>
              <p:nvPr>
                <p:custDataLst>
                  <p:tags r:id="rId27"/>
                </p:custDataLst>
              </p:nvPr>
            </p:nvSpPr>
            <p:spPr>
              <a:xfrm>
                <a:off x="1571658" y="2428615"/>
                <a:ext cx="857209" cy="357443"/>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149" name="Opadbuet pil 148"/>
              <p:cNvSpPr/>
              <p:nvPr>
                <p:custDataLst>
                  <p:tags r:id="rId28"/>
                </p:custDataLst>
              </p:nvPr>
            </p:nvSpPr>
            <p:spPr>
              <a:xfrm rot="10535879">
                <a:off x="1512610" y="1961189"/>
                <a:ext cx="857209" cy="357443"/>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12314" name="Gruppe 151"/>
            <p:cNvGrpSpPr>
              <a:grpSpLocks/>
            </p:cNvGrpSpPr>
            <p:nvPr/>
          </p:nvGrpSpPr>
          <p:grpSpPr bwMode="auto">
            <a:xfrm>
              <a:off x="5962896" y="1150338"/>
              <a:ext cx="1528770" cy="885828"/>
              <a:chOff x="5991468" y="1250348"/>
              <a:chExt cx="1528770" cy="885828"/>
            </a:xfrm>
          </p:grpSpPr>
          <p:grpSp>
            <p:nvGrpSpPr>
              <p:cNvPr id="12315" name="Gruppe 149"/>
              <p:cNvGrpSpPr>
                <a:grpSpLocks/>
              </p:cNvGrpSpPr>
              <p:nvPr/>
            </p:nvGrpSpPr>
            <p:grpSpPr bwMode="auto">
              <a:xfrm>
                <a:off x="5991468" y="1250348"/>
                <a:ext cx="1376370" cy="733428"/>
                <a:chOff x="4000728" y="5188962"/>
                <a:chExt cx="1376370" cy="733428"/>
              </a:xfrm>
            </p:grpSpPr>
            <p:sp>
              <p:nvSpPr>
                <p:cNvPr id="145" name="Sky 144"/>
                <p:cNvSpPr/>
                <p:nvPr>
                  <p:custDataLst>
                    <p:tags r:id="rId24"/>
                  </p:custDataLst>
                </p:nvPr>
              </p:nvSpPr>
              <p:spPr bwMode="auto">
                <a:xfrm>
                  <a:off x="4000810" y="5189543"/>
                  <a:ext cx="1071887" cy="429123"/>
                </a:xfrm>
                <a:prstGeom prst="clou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46" name="Sky 145"/>
                <p:cNvSpPr/>
                <p:nvPr>
                  <p:custDataLst>
                    <p:tags r:id="rId25"/>
                  </p:custDataLst>
                </p:nvPr>
              </p:nvSpPr>
              <p:spPr bwMode="auto">
                <a:xfrm>
                  <a:off x="4153211" y="5343333"/>
                  <a:ext cx="1071887" cy="426643"/>
                </a:xfrm>
                <a:prstGeom prst="clou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47" name="Sky 146"/>
                <p:cNvSpPr/>
                <p:nvPr>
                  <p:custDataLst>
                    <p:tags r:id="rId26"/>
                  </p:custDataLst>
                </p:nvPr>
              </p:nvSpPr>
              <p:spPr bwMode="auto">
                <a:xfrm>
                  <a:off x="4305611" y="5494642"/>
                  <a:ext cx="1071887" cy="486175"/>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sp>
            <p:nvSpPr>
              <p:cNvPr id="144" name="Sky 143"/>
              <p:cNvSpPr/>
              <p:nvPr>
                <p:custDataLst>
                  <p:tags r:id="rId23"/>
                </p:custDataLst>
              </p:nvPr>
            </p:nvSpPr>
            <p:spPr bwMode="auto">
              <a:xfrm>
                <a:off x="6448753" y="1707339"/>
                <a:ext cx="1071887" cy="429123"/>
              </a:xfrm>
              <a:prstGeom prst="clou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grpSp>
      </p:grpSp>
      <p:sp>
        <p:nvSpPr>
          <p:cNvPr id="12298" name="Tekstboks 157"/>
          <p:cNvSpPr txBox="1">
            <a:spLocks noChangeArrowheads="1"/>
          </p:cNvSpPr>
          <p:nvPr>
            <p:custDataLst>
              <p:tags r:id="rId10"/>
            </p:custDataLst>
          </p:nvPr>
        </p:nvSpPr>
        <p:spPr bwMode="auto">
          <a:xfrm>
            <a:off x="5072063" y="3071813"/>
            <a:ext cx="17859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900" b="1" dirty="0">
                <a:solidFill>
                  <a:srgbClr val="000000"/>
                </a:solidFill>
              </a:rPr>
              <a:t>Common understanding</a:t>
            </a:r>
          </a:p>
        </p:txBody>
      </p:sp>
      <p:sp>
        <p:nvSpPr>
          <p:cNvPr id="85" name="Sky 84"/>
          <p:cNvSpPr/>
          <p:nvPr>
            <p:custDataLst>
              <p:tags r:id="rId11"/>
            </p:custDataLst>
          </p:nvPr>
        </p:nvSpPr>
        <p:spPr bwMode="auto">
          <a:xfrm>
            <a:off x="6124575" y="1223963"/>
            <a:ext cx="1182688" cy="439737"/>
          </a:xfrm>
          <a:prstGeom prst="cloud">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86" name="Sky 85"/>
          <p:cNvSpPr/>
          <p:nvPr>
            <p:custDataLst>
              <p:tags r:id="rId12"/>
            </p:custDataLst>
          </p:nvPr>
        </p:nvSpPr>
        <p:spPr bwMode="auto">
          <a:xfrm>
            <a:off x="7342188" y="2636838"/>
            <a:ext cx="1182687" cy="441325"/>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87" name="Sky 86"/>
          <p:cNvSpPr/>
          <p:nvPr>
            <p:custDataLst>
              <p:tags r:id="rId13"/>
            </p:custDataLst>
          </p:nvPr>
        </p:nvSpPr>
        <p:spPr bwMode="auto">
          <a:xfrm>
            <a:off x="4338638" y="1992313"/>
            <a:ext cx="1182687" cy="441325"/>
          </a:xfrm>
          <a:prstGeom prst="clou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90" name="Rektangulær billedforklaring 89"/>
          <p:cNvSpPr/>
          <p:nvPr>
            <p:custDataLst>
              <p:tags r:id="rId14"/>
            </p:custDataLst>
          </p:nvPr>
        </p:nvSpPr>
        <p:spPr bwMode="auto">
          <a:xfrm>
            <a:off x="6078538" y="1160463"/>
            <a:ext cx="1281112" cy="566737"/>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1" name="Rektangulær billedforklaring 90"/>
          <p:cNvSpPr/>
          <p:nvPr>
            <p:custDataLst>
              <p:tags r:id="rId15"/>
            </p:custDataLst>
          </p:nvPr>
        </p:nvSpPr>
        <p:spPr bwMode="auto">
          <a:xfrm>
            <a:off x="7289800" y="2576513"/>
            <a:ext cx="1282700" cy="566737"/>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3" name="Rektangulær billedforklaring 92"/>
          <p:cNvSpPr/>
          <p:nvPr>
            <p:custDataLst>
              <p:tags r:id="rId16"/>
            </p:custDataLst>
          </p:nvPr>
        </p:nvSpPr>
        <p:spPr bwMode="auto">
          <a:xfrm>
            <a:off x="4286250" y="1938338"/>
            <a:ext cx="1282700" cy="565150"/>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4" name="Rektangulær billedforklaring 93"/>
          <p:cNvSpPr/>
          <p:nvPr>
            <p:custDataLst>
              <p:tags r:id="rId17"/>
            </p:custDataLst>
          </p:nvPr>
        </p:nvSpPr>
        <p:spPr bwMode="auto">
          <a:xfrm>
            <a:off x="6815138" y="1854200"/>
            <a:ext cx="1282700" cy="566738"/>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9" name="Sky 88"/>
          <p:cNvSpPr/>
          <p:nvPr>
            <p:custDataLst>
              <p:tags r:id="rId18"/>
            </p:custDataLst>
          </p:nvPr>
        </p:nvSpPr>
        <p:spPr bwMode="auto">
          <a:xfrm>
            <a:off x="6869113" y="1914525"/>
            <a:ext cx="1182687" cy="439738"/>
          </a:xfrm>
          <a:prstGeom prst="clou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rgbClr val="000000"/>
              </a:solidFill>
            </a:endParaRPr>
          </a:p>
        </p:txBody>
      </p:sp>
      <p:sp>
        <p:nvSpPr>
          <p:cNvPr id="12300" name="Tekstboks 212"/>
          <p:cNvSpPr txBox="1">
            <a:spLocks noChangeArrowheads="1"/>
          </p:cNvSpPr>
          <p:nvPr>
            <p:custDataLst>
              <p:tags r:id="rId19"/>
            </p:custDataLst>
          </p:nvPr>
        </p:nvSpPr>
        <p:spPr bwMode="auto">
          <a:xfrm>
            <a:off x="4071938" y="3286125"/>
            <a:ext cx="10001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200" dirty="0"/>
              <a:t>Facilitator</a:t>
            </a:r>
          </a:p>
        </p:txBody>
      </p:sp>
      <p:sp>
        <p:nvSpPr>
          <p:cNvPr id="12301" name="Tekstboks 10"/>
          <p:cNvSpPr txBox="1">
            <a:spLocks noChangeArrowheads="1"/>
          </p:cNvSpPr>
          <p:nvPr>
            <p:custDataLst>
              <p:tags r:id="rId20"/>
            </p:custDataLst>
          </p:nvPr>
        </p:nvSpPr>
        <p:spPr bwMode="auto">
          <a:xfrm>
            <a:off x="2268538" y="5875338"/>
            <a:ext cx="8572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200" dirty="0"/>
              <a:t>Provider</a:t>
            </a:r>
          </a:p>
        </p:txBody>
      </p:sp>
      <p:sp>
        <p:nvSpPr>
          <p:cNvPr id="12302" name="Tekstboks 103"/>
          <p:cNvSpPr txBox="1">
            <a:spLocks noChangeArrowheads="1"/>
          </p:cNvSpPr>
          <p:nvPr>
            <p:custDataLst>
              <p:tags r:id="rId21"/>
            </p:custDataLst>
          </p:nvPr>
        </p:nvSpPr>
        <p:spPr bwMode="auto">
          <a:xfrm>
            <a:off x="4929188" y="785813"/>
            <a:ext cx="335756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100" dirty="0"/>
              <a:t>Collaborative knowledge construction</a:t>
            </a:r>
          </a:p>
        </p:txBody>
      </p:sp>
      <p:sp>
        <p:nvSpPr>
          <p:cNvPr id="12303" name="Tekstboks 104"/>
          <p:cNvSpPr txBox="1">
            <a:spLocks noChangeArrowheads="1"/>
          </p:cNvSpPr>
          <p:nvPr>
            <p:custDataLst>
              <p:tags r:id="rId22"/>
            </p:custDataLst>
          </p:nvPr>
        </p:nvSpPr>
        <p:spPr bwMode="auto">
          <a:xfrm>
            <a:off x="2500313" y="4238625"/>
            <a:ext cx="33575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100" dirty="0"/>
              <a:t>Transmission of knowledge</a:t>
            </a:r>
          </a:p>
        </p:txBody>
      </p:sp>
    </p:spTree>
    <p:custDataLst>
      <p:tags r:id="rId1"/>
    </p:custDataLst>
    <p:extLst>
      <p:ext uri="{BB962C8B-B14F-4D97-AF65-F5344CB8AC3E}">
        <p14:creationId xmlns:p14="http://schemas.microsoft.com/office/powerpoint/2010/main" val="2759787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042988" y="1160139"/>
            <a:ext cx="7777484" cy="576263"/>
          </a:xfrm>
        </p:spPr>
        <p:txBody>
          <a:bodyPr/>
          <a:lstStyle/>
          <a:p>
            <a:r>
              <a:rPr lang="en-GB" dirty="0" smtClean="0">
                <a:solidFill>
                  <a:srgbClr val="933027"/>
                </a:solidFill>
              </a:rPr>
              <a:t>The dialog in online learning</a:t>
            </a:r>
            <a:endParaRPr lang="en-GB" dirty="0">
              <a:solidFill>
                <a:srgbClr val="933027"/>
              </a:solidFill>
            </a:endParaRPr>
          </a:p>
        </p:txBody>
      </p:sp>
      <p:sp>
        <p:nvSpPr>
          <p:cNvPr id="3" name="Content Placeholder 2"/>
          <p:cNvSpPr>
            <a:spLocks noGrp="1"/>
          </p:cNvSpPr>
          <p:nvPr>
            <p:ph idx="1"/>
            <p:custDataLst>
              <p:tags r:id="rId3"/>
            </p:custDataLst>
          </p:nvPr>
        </p:nvSpPr>
        <p:spPr>
          <a:xfrm>
            <a:off x="1042988" y="2132856"/>
            <a:ext cx="6577012" cy="3672408"/>
          </a:xfrm>
        </p:spPr>
        <p:txBody>
          <a:bodyPr/>
          <a:lstStyle/>
          <a:p>
            <a:pPr marL="285750" indent="-285750">
              <a:buFont typeface="Arial" panose="020B0604020202020204" pitchFamily="34" charset="0"/>
              <a:buChar char="•"/>
            </a:pPr>
            <a:r>
              <a:rPr lang="en-GB" dirty="0"/>
              <a:t>Students benefit from dialog</a:t>
            </a:r>
          </a:p>
          <a:p>
            <a:pPr>
              <a:buFont typeface="Arial" pitchFamily="34" charset="0"/>
              <a:buChar char="•"/>
            </a:pPr>
            <a:endParaRPr lang="en-GB" dirty="0" smtClean="0"/>
          </a:p>
          <a:p>
            <a:pPr marL="285750" indent="-285750">
              <a:buFont typeface="Arial" panose="020B0604020202020204" pitchFamily="34" charset="0"/>
              <a:buChar char="•"/>
            </a:pPr>
            <a:r>
              <a:rPr lang="en-GB" dirty="0" smtClean="0"/>
              <a:t>Discussion </a:t>
            </a:r>
            <a:r>
              <a:rPr lang="en-GB" dirty="0"/>
              <a:t>boards and </a:t>
            </a:r>
            <a:r>
              <a:rPr lang="en-GB" dirty="0" smtClean="0"/>
              <a:t>chats are some of the </a:t>
            </a:r>
            <a:r>
              <a:rPr lang="en-GB" dirty="0"/>
              <a:t>online </a:t>
            </a:r>
            <a:r>
              <a:rPr lang="en-GB" dirty="0" smtClean="0"/>
              <a:t>ways </a:t>
            </a:r>
            <a:r>
              <a:rPr lang="en-GB" dirty="0"/>
              <a:t>to facilitate dialog among students (and teachers)</a:t>
            </a:r>
            <a:r>
              <a:rPr lang="en-US" dirty="0" smtClean="0"/>
              <a:t>.</a:t>
            </a:r>
          </a:p>
          <a:p>
            <a:pPr marL="285750" indent="-285750">
              <a:buFont typeface="Arial" panose="020B0604020202020204" pitchFamily="34" charset="0"/>
              <a:buChar char="•"/>
            </a:pPr>
            <a:endParaRPr lang="en-US" dirty="0"/>
          </a:p>
        </p:txBody>
      </p:sp>
    </p:spTree>
    <p:custDataLst>
      <p:tags r:id="rId1"/>
    </p:custDataLst>
    <p:extLst>
      <p:ext uri="{BB962C8B-B14F-4D97-AF65-F5344CB8AC3E}">
        <p14:creationId xmlns:p14="http://schemas.microsoft.com/office/powerpoint/2010/main" val="1166121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milende ansigt 4"/>
          <p:cNvSpPr/>
          <p:nvPr>
            <p:custDataLst>
              <p:tags r:id="rId2"/>
            </p:custDataLst>
          </p:nvPr>
        </p:nvSpPr>
        <p:spPr bwMode="auto">
          <a:xfrm>
            <a:off x="488499" y="4136524"/>
            <a:ext cx="490258" cy="585932"/>
          </a:xfrm>
          <a:prstGeom prst="smileyFac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Smilende ansigt 9"/>
          <p:cNvSpPr/>
          <p:nvPr>
            <p:custDataLst>
              <p:tags r:id="rId3"/>
            </p:custDataLst>
          </p:nvPr>
        </p:nvSpPr>
        <p:spPr bwMode="auto">
          <a:xfrm>
            <a:off x="1607709" y="2156525"/>
            <a:ext cx="511175" cy="569913"/>
          </a:xfrm>
          <a:prstGeom prst="smileyFace">
            <a:avLst/>
          </a:prstGeom>
          <a:solidFill>
            <a:schemeClr val="tx2">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Smilende ansigt 10"/>
          <p:cNvSpPr/>
          <p:nvPr>
            <p:custDataLst>
              <p:tags r:id="rId4"/>
            </p:custDataLst>
          </p:nvPr>
        </p:nvSpPr>
        <p:spPr bwMode="auto">
          <a:xfrm>
            <a:off x="1798965" y="4991883"/>
            <a:ext cx="511175" cy="571500"/>
          </a:xfrm>
          <a:prstGeom prst="smileyFac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Smilende ansigt 12"/>
          <p:cNvSpPr/>
          <p:nvPr>
            <p:custDataLst>
              <p:tags r:id="rId5"/>
            </p:custDataLst>
          </p:nvPr>
        </p:nvSpPr>
        <p:spPr bwMode="auto">
          <a:xfrm>
            <a:off x="2874309" y="3654026"/>
            <a:ext cx="511175" cy="569913"/>
          </a:xfrm>
          <a:prstGeom prst="smileyFace">
            <a:avLst/>
          </a:prstGeom>
          <a:solidFill>
            <a:schemeClr val="tx2">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 name="Oval billedforklaring 21"/>
          <p:cNvSpPr/>
          <p:nvPr>
            <p:custDataLst>
              <p:tags r:id="rId6"/>
            </p:custDataLst>
          </p:nvPr>
        </p:nvSpPr>
        <p:spPr>
          <a:xfrm>
            <a:off x="716747" y="3573717"/>
            <a:ext cx="720080" cy="504056"/>
          </a:xfrm>
          <a:prstGeom prst="wedgeEllipseCallou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4" name="Oval billedforklaring 23"/>
          <p:cNvSpPr/>
          <p:nvPr>
            <p:custDataLst>
              <p:tags r:id="rId7"/>
            </p:custDataLst>
          </p:nvPr>
        </p:nvSpPr>
        <p:spPr>
          <a:xfrm>
            <a:off x="3203848" y="3122127"/>
            <a:ext cx="720080" cy="504056"/>
          </a:xfrm>
          <a:prstGeom prst="wedgeEllipseCallou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5" name="Oval billedforklaring 24"/>
          <p:cNvSpPr/>
          <p:nvPr>
            <p:custDataLst>
              <p:tags r:id="rId8"/>
            </p:custDataLst>
          </p:nvPr>
        </p:nvSpPr>
        <p:spPr>
          <a:xfrm>
            <a:off x="1798965" y="1565066"/>
            <a:ext cx="720080" cy="504056"/>
          </a:xfrm>
          <a:prstGeom prst="wedgeEllipseCallou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6" name="Oval billedforklaring 25"/>
          <p:cNvSpPr/>
          <p:nvPr>
            <p:custDataLst>
              <p:tags r:id="rId9"/>
            </p:custDataLst>
          </p:nvPr>
        </p:nvSpPr>
        <p:spPr>
          <a:xfrm>
            <a:off x="2374470" y="2251508"/>
            <a:ext cx="720080" cy="504056"/>
          </a:xfrm>
          <a:prstGeom prst="wedgeEllipseCallou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7" name="Smilende ansigt 26"/>
          <p:cNvSpPr/>
          <p:nvPr>
            <p:custDataLst>
              <p:tags r:id="rId10"/>
            </p:custDataLst>
          </p:nvPr>
        </p:nvSpPr>
        <p:spPr bwMode="auto">
          <a:xfrm>
            <a:off x="1038764" y="5385136"/>
            <a:ext cx="490258" cy="585932"/>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8" name="Smilende ansigt 27"/>
          <p:cNvSpPr/>
          <p:nvPr>
            <p:custDataLst>
              <p:tags r:id="rId11"/>
            </p:custDataLst>
          </p:nvPr>
        </p:nvSpPr>
        <p:spPr bwMode="auto">
          <a:xfrm>
            <a:off x="1409816" y="4077773"/>
            <a:ext cx="490258" cy="585932"/>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 name="Smilende ansigt 28"/>
          <p:cNvSpPr/>
          <p:nvPr>
            <p:custDataLst>
              <p:tags r:id="rId12"/>
            </p:custDataLst>
          </p:nvPr>
        </p:nvSpPr>
        <p:spPr bwMode="auto">
          <a:xfrm>
            <a:off x="2063138" y="3755755"/>
            <a:ext cx="511175" cy="569913"/>
          </a:xfrm>
          <a:prstGeom prst="smileyFac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 name="Smilende ansigt 29"/>
          <p:cNvSpPr/>
          <p:nvPr>
            <p:custDataLst>
              <p:tags r:id="rId13"/>
            </p:custDataLst>
          </p:nvPr>
        </p:nvSpPr>
        <p:spPr bwMode="auto">
          <a:xfrm>
            <a:off x="1863295" y="5821844"/>
            <a:ext cx="511175" cy="5715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1" name="Smilende ansigt 30"/>
          <p:cNvSpPr/>
          <p:nvPr>
            <p:custDataLst>
              <p:tags r:id="rId14"/>
            </p:custDataLst>
          </p:nvPr>
        </p:nvSpPr>
        <p:spPr bwMode="auto">
          <a:xfrm>
            <a:off x="2618721" y="4420038"/>
            <a:ext cx="511175" cy="569912"/>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2" name="Smilende ansigt 31"/>
          <p:cNvSpPr/>
          <p:nvPr>
            <p:custDataLst>
              <p:tags r:id="rId15"/>
            </p:custDataLst>
          </p:nvPr>
        </p:nvSpPr>
        <p:spPr bwMode="auto">
          <a:xfrm>
            <a:off x="2948260" y="5251931"/>
            <a:ext cx="511175" cy="569913"/>
          </a:xfrm>
          <a:prstGeom prst="smileyFace">
            <a:avLst/>
          </a:prstGeom>
          <a:solidFill>
            <a:schemeClr val="tx2">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3" name="Ellipse 32"/>
          <p:cNvSpPr/>
          <p:nvPr>
            <p:custDataLst>
              <p:tags r:id="rId16"/>
            </p:custDataLst>
          </p:nvPr>
        </p:nvSpPr>
        <p:spPr>
          <a:xfrm>
            <a:off x="1198636" y="2829161"/>
            <a:ext cx="490258" cy="580121"/>
          </a:xfrm>
          <a:prstGeom prst="ellipse">
            <a:avLst/>
          </a:prstGeom>
          <a:solidFill>
            <a:schemeClr val="tx2">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da-DK"/>
          </a:p>
        </p:txBody>
      </p:sp>
      <p:sp>
        <p:nvSpPr>
          <p:cNvPr id="34" name="Oval billedforklaring 33"/>
          <p:cNvSpPr/>
          <p:nvPr>
            <p:custDataLst>
              <p:tags r:id="rId17"/>
            </p:custDataLst>
          </p:nvPr>
        </p:nvSpPr>
        <p:spPr>
          <a:xfrm>
            <a:off x="678724" y="2232665"/>
            <a:ext cx="720080" cy="504056"/>
          </a:xfrm>
          <a:prstGeom prst="wedgeEllipseCallout">
            <a:avLst/>
          </a:prstGeom>
          <a:solidFill>
            <a:schemeClr val="accent1">
              <a:lumMod val="20000"/>
              <a:lumOff val="80000"/>
            </a:schemeClr>
          </a:solidFill>
          <a:ln>
            <a:solidFill>
              <a:schemeClr val="accent1">
                <a:lumMod val="40000"/>
                <a:lumOff val="60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35" name="Oval billedforklaring 34"/>
          <p:cNvSpPr/>
          <p:nvPr>
            <p:custDataLst>
              <p:tags r:id="rId18"/>
            </p:custDataLst>
          </p:nvPr>
        </p:nvSpPr>
        <p:spPr>
          <a:xfrm>
            <a:off x="3203847" y="4660420"/>
            <a:ext cx="720080" cy="504056"/>
          </a:xfrm>
          <a:prstGeom prst="wedgeEllipseCallou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36" name="Oval billedforklaring 35"/>
          <p:cNvSpPr/>
          <p:nvPr>
            <p:custDataLst>
              <p:tags r:id="rId19"/>
            </p:custDataLst>
          </p:nvPr>
        </p:nvSpPr>
        <p:spPr>
          <a:xfrm>
            <a:off x="2228180" y="5385136"/>
            <a:ext cx="720080" cy="504056"/>
          </a:xfrm>
          <a:prstGeom prst="wedgeEllipseCallou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37" name="Ellipse 36"/>
          <p:cNvSpPr/>
          <p:nvPr>
            <p:custDataLst>
              <p:tags r:id="rId20"/>
            </p:custDataLst>
          </p:nvPr>
        </p:nvSpPr>
        <p:spPr>
          <a:xfrm>
            <a:off x="1945804" y="2831750"/>
            <a:ext cx="490258" cy="5801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da-DK"/>
          </a:p>
        </p:txBody>
      </p:sp>
      <p:sp>
        <p:nvSpPr>
          <p:cNvPr id="6" name="Smilende ansigt 5"/>
          <p:cNvSpPr/>
          <p:nvPr>
            <p:custDataLst>
              <p:tags r:id="rId21"/>
            </p:custDataLst>
          </p:nvPr>
        </p:nvSpPr>
        <p:spPr bwMode="auto">
          <a:xfrm>
            <a:off x="1198636" y="2829161"/>
            <a:ext cx="490258" cy="585932"/>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Smilende ansigt 11"/>
          <p:cNvSpPr/>
          <p:nvPr>
            <p:custDataLst>
              <p:tags r:id="rId22"/>
            </p:custDataLst>
          </p:nvPr>
        </p:nvSpPr>
        <p:spPr bwMode="auto">
          <a:xfrm>
            <a:off x="1934258" y="2839370"/>
            <a:ext cx="511175" cy="5699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8" name="Oval billedforklaring 37"/>
          <p:cNvSpPr/>
          <p:nvPr>
            <p:custDataLst>
              <p:tags r:id="rId23"/>
            </p:custDataLst>
          </p:nvPr>
        </p:nvSpPr>
        <p:spPr>
          <a:xfrm>
            <a:off x="507136" y="4964306"/>
            <a:ext cx="720080" cy="504056"/>
          </a:xfrm>
          <a:prstGeom prst="wedgeEllipseCallout">
            <a:avLst/>
          </a:prstGeom>
          <a:solidFill>
            <a:schemeClr val="accent1">
              <a:lumMod val="20000"/>
              <a:lumOff val="80000"/>
            </a:schemeClr>
          </a:solidFill>
          <a:ln>
            <a:solidFill>
              <a:schemeClr val="accent1">
                <a:lumMod val="40000"/>
                <a:lumOff val="60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52" name="Oval billedforklaring 51"/>
          <p:cNvSpPr/>
          <p:nvPr>
            <p:custDataLst>
              <p:tags r:id="rId24"/>
            </p:custDataLst>
          </p:nvPr>
        </p:nvSpPr>
        <p:spPr>
          <a:xfrm>
            <a:off x="1970192" y="4408392"/>
            <a:ext cx="720080" cy="504056"/>
          </a:xfrm>
          <a:prstGeom prst="wedgeEllipseCallou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99" name="Oval billedforklaring 98"/>
          <p:cNvSpPr/>
          <p:nvPr>
            <p:custDataLst>
              <p:tags r:id="rId25"/>
            </p:custDataLst>
          </p:nvPr>
        </p:nvSpPr>
        <p:spPr>
          <a:xfrm>
            <a:off x="1798965" y="1565066"/>
            <a:ext cx="720080" cy="504056"/>
          </a:xfrm>
          <a:prstGeom prst="wedgeEllipseCallout">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00" name="Oval billedforklaring 99"/>
          <p:cNvSpPr/>
          <p:nvPr>
            <p:custDataLst>
              <p:tags r:id="rId26"/>
            </p:custDataLst>
          </p:nvPr>
        </p:nvSpPr>
        <p:spPr>
          <a:xfrm>
            <a:off x="2374470" y="2251508"/>
            <a:ext cx="720080" cy="504056"/>
          </a:xfrm>
          <a:prstGeom prst="wedgeEllipseCallout">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01" name="Oval billedforklaring 100"/>
          <p:cNvSpPr/>
          <p:nvPr>
            <p:custDataLst>
              <p:tags r:id="rId27"/>
            </p:custDataLst>
          </p:nvPr>
        </p:nvSpPr>
        <p:spPr>
          <a:xfrm>
            <a:off x="671104" y="2222382"/>
            <a:ext cx="720080" cy="504056"/>
          </a:xfrm>
          <a:prstGeom prst="wedgeEllipseCallout">
            <a:avLst/>
          </a:prstGeom>
          <a:solidFill>
            <a:srgbClr val="FFFFCC"/>
          </a:solidFill>
          <a:ln>
            <a:solidFill>
              <a:srgbClr val="FFC000"/>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07" name="Oval billedforklaring 106"/>
          <p:cNvSpPr/>
          <p:nvPr>
            <p:custDataLst>
              <p:tags r:id="rId28"/>
            </p:custDataLst>
          </p:nvPr>
        </p:nvSpPr>
        <p:spPr>
          <a:xfrm>
            <a:off x="3203848" y="4669392"/>
            <a:ext cx="720080" cy="504056"/>
          </a:xfrm>
          <a:prstGeom prst="wedgeEllipseCallout">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08" name="Oval billedforklaring 107"/>
          <p:cNvSpPr/>
          <p:nvPr>
            <p:custDataLst>
              <p:tags r:id="rId29"/>
            </p:custDataLst>
          </p:nvPr>
        </p:nvSpPr>
        <p:spPr>
          <a:xfrm>
            <a:off x="2267744" y="5389472"/>
            <a:ext cx="720080" cy="504056"/>
          </a:xfrm>
          <a:prstGeom prst="wedgeEllipseCallout">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09" name="Oval billedforklaring 108"/>
          <p:cNvSpPr/>
          <p:nvPr>
            <p:custDataLst>
              <p:tags r:id="rId30"/>
            </p:custDataLst>
          </p:nvPr>
        </p:nvSpPr>
        <p:spPr>
          <a:xfrm>
            <a:off x="2330232" y="3262418"/>
            <a:ext cx="720080" cy="504056"/>
          </a:xfrm>
          <a:prstGeom prst="wedgeEllipseCallou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39" name="Smilende ansigt 38"/>
          <p:cNvSpPr/>
          <p:nvPr>
            <p:custDataLst>
              <p:tags r:id="rId31"/>
            </p:custDataLst>
          </p:nvPr>
        </p:nvSpPr>
        <p:spPr bwMode="auto">
          <a:xfrm>
            <a:off x="5148064" y="3502767"/>
            <a:ext cx="490258" cy="585932"/>
          </a:xfrm>
          <a:prstGeom prst="smileyFac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0" name="Smilende ansigt 39"/>
          <p:cNvSpPr/>
          <p:nvPr>
            <p:custDataLst>
              <p:tags r:id="rId32"/>
            </p:custDataLst>
          </p:nvPr>
        </p:nvSpPr>
        <p:spPr bwMode="auto">
          <a:xfrm>
            <a:off x="6369824" y="1871568"/>
            <a:ext cx="511175" cy="569913"/>
          </a:xfrm>
          <a:prstGeom prst="smileyFace">
            <a:avLst/>
          </a:prstGeom>
          <a:solidFill>
            <a:schemeClr val="tx2">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1" name="Smilende ansigt 40"/>
          <p:cNvSpPr/>
          <p:nvPr>
            <p:custDataLst>
              <p:tags r:id="rId33"/>
            </p:custDataLst>
          </p:nvPr>
        </p:nvSpPr>
        <p:spPr bwMode="auto">
          <a:xfrm>
            <a:off x="7271978" y="5574112"/>
            <a:ext cx="511175" cy="571500"/>
          </a:xfrm>
          <a:prstGeom prst="smileyFac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2" name="Smilende ansigt 41"/>
          <p:cNvSpPr/>
          <p:nvPr>
            <p:custDataLst>
              <p:tags r:id="rId34"/>
            </p:custDataLst>
          </p:nvPr>
        </p:nvSpPr>
        <p:spPr bwMode="auto">
          <a:xfrm>
            <a:off x="8119959" y="2932854"/>
            <a:ext cx="511175" cy="569913"/>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3" name="Smilende ansigt 42"/>
          <p:cNvSpPr/>
          <p:nvPr>
            <p:custDataLst>
              <p:tags r:id="rId35"/>
            </p:custDataLst>
          </p:nvPr>
        </p:nvSpPr>
        <p:spPr bwMode="auto">
          <a:xfrm>
            <a:off x="6142495" y="5496863"/>
            <a:ext cx="490258" cy="585932"/>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4" name="Smilende ansigt 43"/>
          <p:cNvSpPr/>
          <p:nvPr>
            <p:custDataLst>
              <p:tags r:id="rId36"/>
            </p:custDataLst>
          </p:nvPr>
        </p:nvSpPr>
        <p:spPr bwMode="auto">
          <a:xfrm>
            <a:off x="5282442" y="4655274"/>
            <a:ext cx="490258" cy="585932"/>
          </a:xfrm>
          <a:prstGeom prst="smileyFace">
            <a:avLst/>
          </a:prstGeom>
          <a:solidFill>
            <a:schemeClr val="tx2">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5" name="Smilende ansigt 44"/>
          <p:cNvSpPr/>
          <p:nvPr>
            <p:custDataLst>
              <p:tags r:id="rId37"/>
            </p:custDataLst>
          </p:nvPr>
        </p:nvSpPr>
        <p:spPr bwMode="auto">
          <a:xfrm>
            <a:off x="8119958" y="3859578"/>
            <a:ext cx="511175" cy="569912"/>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6" name="Smilende ansigt 45"/>
          <p:cNvSpPr/>
          <p:nvPr>
            <p:custDataLst>
              <p:tags r:id="rId38"/>
            </p:custDataLst>
          </p:nvPr>
        </p:nvSpPr>
        <p:spPr bwMode="auto">
          <a:xfrm>
            <a:off x="8093273" y="4891567"/>
            <a:ext cx="511175" cy="569913"/>
          </a:xfrm>
          <a:prstGeom prst="smileyFac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7" name="Smilende ansigt 46"/>
          <p:cNvSpPr/>
          <p:nvPr>
            <p:custDataLst>
              <p:tags r:id="rId39"/>
            </p:custDataLst>
          </p:nvPr>
        </p:nvSpPr>
        <p:spPr bwMode="auto">
          <a:xfrm>
            <a:off x="5236447" y="2290223"/>
            <a:ext cx="490258" cy="585932"/>
          </a:xfrm>
          <a:prstGeom prst="smileyFace">
            <a:avLst/>
          </a:prstGeom>
          <a:solidFill>
            <a:srgbClr val="FCF6F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8" name="Smilende ansigt 47"/>
          <p:cNvSpPr/>
          <p:nvPr>
            <p:custDataLst>
              <p:tags r:id="rId40"/>
            </p:custDataLst>
          </p:nvPr>
        </p:nvSpPr>
        <p:spPr bwMode="auto">
          <a:xfrm>
            <a:off x="7608784" y="1933624"/>
            <a:ext cx="511175" cy="5699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9" name="Rektangel 48"/>
          <p:cNvSpPr/>
          <p:nvPr>
            <p:custDataLst>
              <p:tags r:id="rId41"/>
            </p:custDataLst>
          </p:nvPr>
        </p:nvSpPr>
        <p:spPr>
          <a:xfrm>
            <a:off x="6024661" y="2724021"/>
            <a:ext cx="1941125" cy="242775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50" name="Stregbilledforklaring 1 49"/>
          <p:cNvSpPr/>
          <p:nvPr>
            <p:custDataLst>
              <p:tags r:id="rId42"/>
            </p:custDataLst>
          </p:nvPr>
        </p:nvSpPr>
        <p:spPr>
          <a:xfrm>
            <a:off x="6160881" y="2797185"/>
            <a:ext cx="1669865" cy="184016"/>
          </a:xfrm>
          <a:prstGeom prst="borderCallout1">
            <a:avLst>
              <a:gd name="adj1" fmla="val 46773"/>
              <a:gd name="adj2" fmla="val -804"/>
              <a:gd name="adj3" fmla="val 373860"/>
              <a:gd name="adj4" fmla="val -3354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grpSp>
        <p:nvGrpSpPr>
          <p:cNvPr id="51" name="Gruppe 50"/>
          <p:cNvGrpSpPr/>
          <p:nvPr/>
        </p:nvGrpSpPr>
        <p:grpSpPr>
          <a:xfrm>
            <a:off x="6266570" y="2835202"/>
            <a:ext cx="1458487" cy="80354"/>
            <a:chOff x="6228184" y="3060614"/>
            <a:chExt cx="1458487" cy="80354"/>
          </a:xfrm>
        </p:grpSpPr>
        <p:cxnSp>
          <p:nvCxnSpPr>
            <p:cNvPr id="53" name="Lige forbindelse 52"/>
            <p:cNvCxnSpPr/>
            <p:nvPr/>
          </p:nvCxnSpPr>
          <p:spPr>
            <a:xfrm>
              <a:off x="6228184" y="3060614"/>
              <a:ext cx="14584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Lige forbindelse 53"/>
            <p:cNvCxnSpPr/>
            <p:nvPr/>
          </p:nvCxnSpPr>
          <p:spPr>
            <a:xfrm>
              <a:off x="6228184" y="3140968"/>
              <a:ext cx="1458487"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55" name="Stregbilledforklaring 1 54"/>
          <p:cNvSpPr/>
          <p:nvPr>
            <p:custDataLst>
              <p:tags r:id="rId43"/>
            </p:custDataLst>
          </p:nvPr>
        </p:nvSpPr>
        <p:spPr>
          <a:xfrm>
            <a:off x="6160881" y="3573717"/>
            <a:ext cx="1669865" cy="182038"/>
          </a:xfrm>
          <a:prstGeom prst="borderCallout1">
            <a:avLst>
              <a:gd name="adj1" fmla="val 51443"/>
              <a:gd name="adj2" fmla="val -804"/>
              <a:gd name="adj3" fmla="val 89147"/>
              <a:gd name="adj4" fmla="val -2327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grpSp>
        <p:nvGrpSpPr>
          <p:cNvPr id="56" name="Gruppe 55"/>
          <p:cNvGrpSpPr/>
          <p:nvPr/>
        </p:nvGrpSpPr>
        <p:grpSpPr>
          <a:xfrm>
            <a:off x="6266570" y="3611735"/>
            <a:ext cx="1458487" cy="80354"/>
            <a:chOff x="6228184" y="3060614"/>
            <a:chExt cx="1458487" cy="80354"/>
          </a:xfrm>
        </p:grpSpPr>
        <p:cxnSp>
          <p:nvCxnSpPr>
            <p:cNvPr id="57" name="Lige forbindelse 56"/>
            <p:cNvCxnSpPr/>
            <p:nvPr/>
          </p:nvCxnSpPr>
          <p:spPr>
            <a:xfrm>
              <a:off x="6228184" y="3060614"/>
              <a:ext cx="14584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Lige forbindelse 57"/>
            <p:cNvCxnSpPr/>
            <p:nvPr/>
          </p:nvCxnSpPr>
          <p:spPr>
            <a:xfrm>
              <a:off x="6228184" y="3140968"/>
              <a:ext cx="1458487"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59" name="Stregbilledforklaring 1 58"/>
          <p:cNvSpPr/>
          <p:nvPr>
            <p:custDataLst>
              <p:tags r:id="rId44"/>
            </p:custDataLst>
          </p:nvPr>
        </p:nvSpPr>
        <p:spPr>
          <a:xfrm>
            <a:off x="6160881" y="4825877"/>
            <a:ext cx="1669865" cy="86571"/>
          </a:xfrm>
          <a:prstGeom prst="borderCallout1">
            <a:avLst>
              <a:gd name="adj1" fmla="val 51443"/>
              <a:gd name="adj2" fmla="val -804"/>
              <a:gd name="adj3" fmla="val -764477"/>
              <a:gd name="adj4" fmla="val -3422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60" name="Lige forbindelse 59"/>
          <p:cNvCxnSpPr/>
          <p:nvPr/>
        </p:nvCxnSpPr>
        <p:spPr>
          <a:xfrm>
            <a:off x="6266570" y="4863895"/>
            <a:ext cx="1458487"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Stregbilledforklaring 1 60"/>
          <p:cNvSpPr/>
          <p:nvPr>
            <p:custDataLst>
              <p:tags r:id="rId45"/>
            </p:custDataLst>
          </p:nvPr>
        </p:nvSpPr>
        <p:spPr>
          <a:xfrm>
            <a:off x="6160881" y="3769759"/>
            <a:ext cx="1669865" cy="86571"/>
          </a:xfrm>
          <a:prstGeom prst="borderCallout1">
            <a:avLst>
              <a:gd name="adj1" fmla="val 51443"/>
              <a:gd name="adj2" fmla="val -804"/>
              <a:gd name="adj3" fmla="val 991527"/>
              <a:gd name="adj4" fmla="val -30119"/>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62" name="Lige forbindelse 61"/>
          <p:cNvCxnSpPr/>
          <p:nvPr/>
        </p:nvCxnSpPr>
        <p:spPr>
          <a:xfrm>
            <a:off x="6266570" y="3819099"/>
            <a:ext cx="145848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63" name="Stregbilledforklaring 1 62"/>
          <p:cNvSpPr/>
          <p:nvPr>
            <p:custDataLst>
              <p:tags r:id="rId46"/>
            </p:custDataLst>
          </p:nvPr>
        </p:nvSpPr>
        <p:spPr>
          <a:xfrm>
            <a:off x="6160881" y="2981201"/>
            <a:ext cx="1669865" cy="86571"/>
          </a:xfrm>
          <a:prstGeom prst="borderCallout1">
            <a:avLst>
              <a:gd name="adj1" fmla="val 51443"/>
              <a:gd name="adj2" fmla="val -804"/>
              <a:gd name="adj3" fmla="val -236355"/>
              <a:gd name="adj4" fmla="val -2395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64" name="Lige forbindelse 63"/>
          <p:cNvCxnSpPr/>
          <p:nvPr/>
        </p:nvCxnSpPr>
        <p:spPr>
          <a:xfrm>
            <a:off x="6266570" y="3019219"/>
            <a:ext cx="1458487"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5" name="Stregbilledforklaring 1 64"/>
          <p:cNvSpPr/>
          <p:nvPr>
            <p:custDataLst>
              <p:tags r:id="rId47"/>
            </p:custDataLst>
          </p:nvPr>
        </p:nvSpPr>
        <p:spPr>
          <a:xfrm rot="10800000">
            <a:off x="6160881" y="4622402"/>
            <a:ext cx="1669865" cy="86571"/>
          </a:xfrm>
          <a:prstGeom prst="borderCallout1">
            <a:avLst>
              <a:gd name="adj1" fmla="val 51443"/>
              <a:gd name="adj2" fmla="val -804"/>
              <a:gd name="adj3" fmla="val -1015334"/>
              <a:gd name="adj4" fmla="val 15057"/>
            </a:avLst>
          </a:prstGeom>
          <a:solidFill>
            <a:schemeClr val="accent6">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66" name="Lige forbindelse 65"/>
          <p:cNvCxnSpPr/>
          <p:nvPr/>
        </p:nvCxnSpPr>
        <p:spPr>
          <a:xfrm>
            <a:off x="6266570" y="4660420"/>
            <a:ext cx="1458487" cy="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7" name="Stregbilledforklaring 1 66"/>
          <p:cNvSpPr/>
          <p:nvPr>
            <p:custDataLst>
              <p:tags r:id="rId48"/>
            </p:custDataLst>
          </p:nvPr>
        </p:nvSpPr>
        <p:spPr>
          <a:xfrm>
            <a:off x="6477135" y="3263817"/>
            <a:ext cx="1669865" cy="86571"/>
          </a:xfrm>
          <a:prstGeom prst="borderCallout1">
            <a:avLst>
              <a:gd name="adj1" fmla="val 51443"/>
              <a:gd name="adj2" fmla="val -804"/>
              <a:gd name="adj3" fmla="val 1902537"/>
              <a:gd name="adj4" fmla="val -18483"/>
            </a:avLst>
          </a:prstGeom>
          <a:solidFill>
            <a:schemeClr val="accent1">
              <a:lumMod val="20000"/>
              <a:lumOff val="80000"/>
            </a:schemeClr>
          </a:solidFill>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68" name="Lige forbindelse 67"/>
          <p:cNvCxnSpPr/>
          <p:nvPr/>
        </p:nvCxnSpPr>
        <p:spPr>
          <a:xfrm>
            <a:off x="6266570" y="3285428"/>
            <a:ext cx="1458487" cy="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9" name="Stregbilledforklaring 1 68"/>
          <p:cNvSpPr/>
          <p:nvPr>
            <p:custDataLst>
              <p:tags r:id="rId49"/>
            </p:custDataLst>
          </p:nvPr>
        </p:nvSpPr>
        <p:spPr>
          <a:xfrm rot="10800000">
            <a:off x="6160881" y="3366929"/>
            <a:ext cx="1669865" cy="182038"/>
          </a:xfrm>
          <a:prstGeom prst="borderCallout1">
            <a:avLst>
              <a:gd name="adj1" fmla="val 51443"/>
              <a:gd name="adj2" fmla="val -804"/>
              <a:gd name="adj3" fmla="val 64031"/>
              <a:gd name="adj4" fmla="val -1779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grpSp>
        <p:nvGrpSpPr>
          <p:cNvPr id="70" name="Gruppe 69"/>
          <p:cNvGrpSpPr/>
          <p:nvPr/>
        </p:nvGrpSpPr>
        <p:grpSpPr>
          <a:xfrm>
            <a:off x="6266570" y="3404947"/>
            <a:ext cx="1458487" cy="80354"/>
            <a:chOff x="6228184" y="3060614"/>
            <a:chExt cx="1458487" cy="80354"/>
          </a:xfrm>
        </p:grpSpPr>
        <p:cxnSp>
          <p:nvCxnSpPr>
            <p:cNvPr id="71" name="Lige forbindelse 70"/>
            <p:cNvCxnSpPr/>
            <p:nvPr/>
          </p:nvCxnSpPr>
          <p:spPr>
            <a:xfrm>
              <a:off x="6228184" y="3060614"/>
              <a:ext cx="14584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Lige forbindelse 71"/>
            <p:cNvCxnSpPr/>
            <p:nvPr/>
          </p:nvCxnSpPr>
          <p:spPr>
            <a:xfrm>
              <a:off x="6228184" y="3140968"/>
              <a:ext cx="1458487"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73" name="Stregbilledforklaring 1 72"/>
          <p:cNvSpPr/>
          <p:nvPr>
            <p:custDataLst>
              <p:tags r:id="rId50"/>
            </p:custDataLst>
          </p:nvPr>
        </p:nvSpPr>
        <p:spPr>
          <a:xfrm rot="10800000">
            <a:off x="6160881" y="3886210"/>
            <a:ext cx="1669865" cy="182038"/>
          </a:xfrm>
          <a:prstGeom prst="borderCallout1">
            <a:avLst>
              <a:gd name="adj1" fmla="val 51443"/>
              <a:gd name="adj2" fmla="val -804"/>
              <a:gd name="adj3" fmla="val 20079"/>
              <a:gd name="adj4" fmla="val -1300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grpSp>
        <p:nvGrpSpPr>
          <p:cNvPr id="74" name="Gruppe 73"/>
          <p:cNvGrpSpPr/>
          <p:nvPr/>
        </p:nvGrpSpPr>
        <p:grpSpPr>
          <a:xfrm>
            <a:off x="6266570" y="3924228"/>
            <a:ext cx="1458487" cy="80354"/>
            <a:chOff x="6228184" y="3060614"/>
            <a:chExt cx="1458487" cy="80354"/>
          </a:xfrm>
        </p:grpSpPr>
        <p:cxnSp>
          <p:nvCxnSpPr>
            <p:cNvPr id="75" name="Lige forbindelse 74"/>
            <p:cNvCxnSpPr/>
            <p:nvPr/>
          </p:nvCxnSpPr>
          <p:spPr>
            <a:xfrm>
              <a:off x="6228184" y="3060614"/>
              <a:ext cx="14584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Lige forbindelse 75"/>
            <p:cNvCxnSpPr/>
            <p:nvPr/>
          </p:nvCxnSpPr>
          <p:spPr>
            <a:xfrm>
              <a:off x="6228184" y="3140968"/>
              <a:ext cx="1458487"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77" name="Stregbilledforklaring 1 76"/>
          <p:cNvSpPr/>
          <p:nvPr>
            <p:custDataLst>
              <p:tags r:id="rId51"/>
            </p:custDataLst>
          </p:nvPr>
        </p:nvSpPr>
        <p:spPr>
          <a:xfrm>
            <a:off x="6160881" y="4088699"/>
            <a:ext cx="1669865" cy="182038"/>
          </a:xfrm>
          <a:prstGeom prst="borderCallout1">
            <a:avLst>
              <a:gd name="adj1" fmla="val 51443"/>
              <a:gd name="adj2" fmla="val -804"/>
              <a:gd name="adj3" fmla="val 811221"/>
              <a:gd name="adj4" fmla="val 69132"/>
            </a:avLst>
          </a:prstGeom>
          <a:solidFill>
            <a:schemeClr val="accent1">
              <a:lumMod val="20000"/>
              <a:lumOff val="8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grpSp>
        <p:nvGrpSpPr>
          <p:cNvPr id="78" name="Gruppe 77"/>
          <p:cNvGrpSpPr/>
          <p:nvPr/>
        </p:nvGrpSpPr>
        <p:grpSpPr>
          <a:xfrm>
            <a:off x="6266570" y="4126717"/>
            <a:ext cx="1458487" cy="80354"/>
            <a:chOff x="6228184" y="3060614"/>
            <a:chExt cx="1458487" cy="80354"/>
          </a:xfrm>
        </p:grpSpPr>
        <p:cxnSp>
          <p:nvCxnSpPr>
            <p:cNvPr id="79" name="Lige forbindelse 78"/>
            <p:cNvCxnSpPr/>
            <p:nvPr/>
          </p:nvCxnSpPr>
          <p:spPr>
            <a:xfrm>
              <a:off x="6228184" y="3060614"/>
              <a:ext cx="1458487" cy="0"/>
            </a:xfrm>
            <a:prstGeom prst="line">
              <a:avLst/>
            </a:prstGeom>
            <a:ln>
              <a:solidFill>
                <a:srgbClr val="CC9900"/>
              </a:solidFill>
            </a:ln>
          </p:spPr>
          <p:style>
            <a:lnRef idx="1">
              <a:schemeClr val="accent1"/>
            </a:lnRef>
            <a:fillRef idx="0">
              <a:schemeClr val="accent1"/>
            </a:fillRef>
            <a:effectRef idx="0">
              <a:schemeClr val="accent1"/>
            </a:effectRef>
            <a:fontRef idx="minor">
              <a:schemeClr val="tx1"/>
            </a:fontRef>
          </p:style>
        </p:cxnSp>
        <p:cxnSp>
          <p:nvCxnSpPr>
            <p:cNvPr id="80" name="Lige forbindelse 79"/>
            <p:cNvCxnSpPr/>
            <p:nvPr/>
          </p:nvCxnSpPr>
          <p:spPr>
            <a:xfrm>
              <a:off x="6228184" y="3140968"/>
              <a:ext cx="1458487" cy="0"/>
            </a:xfrm>
            <a:prstGeom prst="line">
              <a:avLst/>
            </a:prstGeom>
            <a:ln>
              <a:solidFill>
                <a:srgbClr val="CC9900"/>
              </a:solidFill>
            </a:ln>
          </p:spPr>
          <p:style>
            <a:lnRef idx="1">
              <a:schemeClr val="accent1"/>
            </a:lnRef>
            <a:fillRef idx="0">
              <a:schemeClr val="accent1"/>
            </a:fillRef>
            <a:effectRef idx="0">
              <a:schemeClr val="accent1"/>
            </a:effectRef>
            <a:fontRef idx="minor">
              <a:schemeClr val="tx1"/>
            </a:fontRef>
          </p:style>
        </p:cxnSp>
      </p:grpSp>
      <p:sp>
        <p:nvSpPr>
          <p:cNvPr id="81" name="Stregbilledforklaring 1 80"/>
          <p:cNvSpPr/>
          <p:nvPr>
            <p:custDataLst>
              <p:tags r:id="rId52"/>
            </p:custDataLst>
          </p:nvPr>
        </p:nvSpPr>
        <p:spPr>
          <a:xfrm rot="10800000">
            <a:off x="6160881" y="4408392"/>
            <a:ext cx="1669865" cy="182038"/>
          </a:xfrm>
          <a:prstGeom prst="borderCallout1">
            <a:avLst>
              <a:gd name="adj1" fmla="val 51443"/>
              <a:gd name="adj2" fmla="val -804"/>
              <a:gd name="adj3" fmla="val 1118888"/>
              <a:gd name="adj4" fmla="val -68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grpSp>
        <p:nvGrpSpPr>
          <p:cNvPr id="82" name="Gruppe 81"/>
          <p:cNvGrpSpPr/>
          <p:nvPr/>
        </p:nvGrpSpPr>
        <p:grpSpPr>
          <a:xfrm>
            <a:off x="6266570" y="4446410"/>
            <a:ext cx="1458487" cy="80354"/>
            <a:chOff x="6228184" y="3060614"/>
            <a:chExt cx="1458487" cy="80354"/>
          </a:xfrm>
        </p:grpSpPr>
        <p:cxnSp>
          <p:nvCxnSpPr>
            <p:cNvPr id="83" name="Lige forbindelse 82"/>
            <p:cNvCxnSpPr/>
            <p:nvPr/>
          </p:nvCxnSpPr>
          <p:spPr>
            <a:xfrm>
              <a:off x="6228184" y="3060614"/>
              <a:ext cx="14584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Lige forbindelse 83"/>
            <p:cNvCxnSpPr/>
            <p:nvPr/>
          </p:nvCxnSpPr>
          <p:spPr>
            <a:xfrm>
              <a:off x="6228184" y="3140968"/>
              <a:ext cx="1458487"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85" name="Stregbilledforklaring 1 84"/>
          <p:cNvSpPr/>
          <p:nvPr>
            <p:custDataLst>
              <p:tags r:id="rId53"/>
            </p:custDataLst>
          </p:nvPr>
        </p:nvSpPr>
        <p:spPr>
          <a:xfrm>
            <a:off x="6160881" y="3069302"/>
            <a:ext cx="1669865" cy="182038"/>
          </a:xfrm>
          <a:prstGeom prst="borderCallout1">
            <a:avLst>
              <a:gd name="adj1" fmla="val 51443"/>
              <a:gd name="adj2" fmla="val -804"/>
              <a:gd name="adj3" fmla="val 1313534"/>
              <a:gd name="adj4" fmla="val 889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grpSp>
        <p:nvGrpSpPr>
          <p:cNvPr id="86" name="Gruppe 85"/>
          <p:cNvGrpSpPr/>
          <p:nvPr/>
        </p:nvGrpSpPr>
        <p:grpSpPr>
          <a:xfrm>
            <a:off x="6266570" y="3107320"/>
            <a:ext cx="1458487" cy="80354"/>
            <a:chOff x="6228184" y="3060614"/>
            <a:chExt cx="1458487" cy="80354"/>
          </a:xfrm>
        </p:grpSpPr>
        <p:cxnSp>
          <p:nvCxnSpPr>
            <p:cNvPr id="87" name="Lige forbindelse 86"/>
            <p:cNvCxnSpPr/>
            <p:nvPr/>
          </p:nvCxnSpPr>
          <p:spPr>
            <a:xfrm>
              <a:off x="6228184" y="3060614"/>
              <a:ext cx="1458487"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Lige forbindelse 87"/>
            <p:cNvCxnSpPr/>
            <p:nvPr/>
          </p:nvCxnSpPr>
          <p:spPr>
            <a:xfrm>
              <a:off x="6228184" y="3140968"/>
              <a:ext cx="1458487"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9" name="Stregbilledforklaring 1 88"/>
          <p:cNvSpPr/>
          <p:nvPr>
            <p:custDataLst>
              <p:tags r:id="rId54"/>
            </p:custDataLst>
          </p:nvPr>
        </p:nvSpPr>
        <p:spPr>
          <a:xfrm>
            <a:off x="6160881" y="4296862"/>
            <a:ext cx="1669865" cy="86571"/>
          </a:xfrm>
          <a:prstGeom prst="borderCallout1">
            <a:avLst>
              <a:gd name="adj1" fmla="val 51443"/>
              <a:gd name="adj2" fmla="val -804"/>
              <a:gd name="adj3" fmla="val -341979"/>
              <a:gd name="adj4" fmla="val -26697"/>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90" name="Lige forbindelse 89"/>
          <p:cNvCxnSpPr/>
          <p:nvPr/>
        </p:nvCxnSpPr>
        <p:spPr>
          <a:xfrm>
            <a:off x="6266570" y="4346202"/>
            <a:ext cx="145848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91" name="Stregbilledforklaring 1 90"/>
          <p:cNvSpPr/>
          <p:nvPr>
            <p:custDataLst>
              <p:tags r:id="rId55"/>
            </p:custDataLst>
          </p:nvPr>
        </p:nvSpPr>
        <p:spPr>
          <a:xfrm>
            <a:off x="6160881" y="4726837"/>
            <a:ext cx="1669865" cy="86571"/>
          </a:xfrm>
          <a:prstGeom prst="borderCallout1">
            <a:avLst>
              <a:gd name="adj1" fmla="val 51443"/>
              <a:gd name="adj2" fmla="val -804"/>
              <a:gd name="adj3" fmla="val -2546886"/>
              <a:gd name="adj4" fmla="val 1787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92" name="Stregbilledforklaring 1 91"/>
          <p:cNvSpPr/>
          <p:nvPr>
            <p:custDataLst>
              <p:tags r:id="rId56"/>
            </p:custDataLst>
          </p:nvPr>
        </p:nvSpPr>
        <p:spPr>
          <a:xfrm rot="10800000">
            <a:off x="6160881" y="4931293"/>
            <a:ext cx="1669865" cy="86571"/>
          </a:xfrm>
          <a:prstGeom prst="borderCallout1">
            <a:avLst>
              <a:gd name="adj1" fmla="val 51443"/>
              <a:gd name="adj2" fmla="val -804"/>
              <a:gd name="adj3" fmla="val 767076"/>
              <a:gd name="adj4" fmla="val -18483"/>
            </a:avLst>
          </a:prstGeom>
          <a:solidFill>
            <a:schemeClr val="accent6">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93" name="Lige forbindelse 92"/>
          <p:cNvCxnSpPr/>
          <p:nvPr/>
        </p:nvCxnSpPr>
        <p:spPr>
          <a:xfrm>
            <a:off x="6266570" y="4969311"/>
            <a:ext cx="1458487" cy="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4" name="Lige forbindelse 93"/>
          <p:cNvCxnSpPr/>
          <p:nvPr/>
        </p:nvCxnSpPr>
        <p:spPr>
          <a:xfrm>
            <a:off x="6266570" y="4778790"/>
            <a:ext cx="1458487"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 name="Ellipse 1"/>
          <p:cNvSpPr/>
          <p:nvPr>
            <p:custDataLst>
              <p:tags r:id="rId57"/>
            </p:custDataLst>
          </p:nvPr>
        </p:nvSpPr>
        <p:spPr>
          <a:xfrm>
            <a:off x="1014299" y="2188488"/>
            <a:ext cx="1613485" cy="13287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95" name="Ellipse 94"/>
          <p:cNvSpPr/>
          <p:nvPr>
            <p:custDataLst>
              <p:tags r:id="rId58"/>
            </p:custDataLst>
          </p:nvPr>
        </p:nvSpPr>
        <p:spPr>
          <a:xfrm>
            <a:off x="6084168" y="3589272"/>
            <a:ext cx="1823291" cy="90529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3" name="Akkord 2"/>
          <p:cNvSpPr/>
          <p:nvPr>
            <p:custDataLst>
              <p:tags r:id="rId59"/>
            </p:custDataLst>
          </p:nvPr>
        </p:nvSpPr>
        <p:spPr>
          <a:xfrm rot="-3960000">
            <a:off x="2998218" y="3930865"/>
            <a:ext cx="263175" cy="255952"/>
          </a:xfrm>
          <a:prstGeom prst="chor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4" name="Tekstboks 3"/>
          <p:cNvSpPr txBox="1"/>
          <p:nvPr>
            <p:custDataLst>
              <p:tags r:id="rId60"/>
            </p:custDataLst>
          </p:nvPr>
        </p:nvSpPr>
        <p:spPr>
          <a:xfrm>
            <a:off x="623524" y="764704"/>
            <a:ext cx="7920880" cy="781752"/>
          </a:xfrm>
          <a:prstGeom prst="rect">
            <a:avLst/>
          </a:prstGeom>
          <a:noFill/>
        </p:spPr>
        <p:txBody>
          <a:bodyPr wrap="square" rtlCol="0">
            <a:spAutoFit/>
          </a:bodyPr>
          <a:lstStyle/>
          <a:p>
            <a:pPr marL="285750" indent="-285750" eaLnBrk="0" hangingPunct="0">
              <a:spcBef>
                <a:spcPct val="20000"/>
              </a:spcBef>
              <a:buFont typeface="Arial" panose="020B0604020202020204" pitchFamily="34" charset="0"/>
              <a:buChar char="•"/>
            </a:pPr>
            <a:r>
              <a:rPr lang="en-GB" sz="1400" kern="0" dirty="0">
                <a:solidFill>
                  <a:srgbClr val="6E6E6E"/>
                </a:solidFill>
                <a:latin typeface="Verdana"/>
              </a:rPr>
              <a:t>Permanence of online discussions and impermanence of face-to-face </a:t>
            </a:r>
            <a:r>
              <a:rPr lang="en-GB" sz="1400" kern="0" dirty="0" smtClean="0">
                <a:solidFill>
                  <a:srgbClr val="6E6E6E"/>
                </a:solidFill>
                <a:latin typeface="Verdana"/>
              </a:rPr>
              <a:t>ones</a:t>
            </a:r>
          </a:p>
          <a:p>
            <a:pPr marL="285750" indent="-285750" eaLnBrk="0" hangingPunct="0">
              <a:spcBef>
                <a:spcPct val="20000"/>
              </a:spcBef>
              <a:buFont typeface="Arial" panose="020B0604020202020204" pitchFamily="34" charset="0"/>
              <a:buChar char="•"/>
            </a:pPr>
            <a:r>
              <a:rPr lang="en-GB" sz="1400" kern="0" dirty="0" smtClean="0">
                <a:solidFill>
                  <a:srgbClr val="6E6E6E"/>
                </a:solidFill>
                <a:latin typeface="Verdana"/>
              </a:rPr>
              <a:t>Differences </a:t>
            </a:r>
            <a:r>
              <a:rPr lang="en-GB" sz="1400" kern="0" dirty="0">
                <a:solidFill>
                  <a:srgbClr val="6E6E6E"/>
                </a:solidFill>
                <a:latin typeface="Verdana"/>
              </a:rPr>
              <a:t>in group dynamics, with difficulties for interpretation of </a:t>
            </a:r>
            <a:br>
              <a:rPr lang="en-GB" sz="1400" kern="0" dirty="0">
                <a:solidFill>
                  <a:srgbClr val="6E6E6E"/>
                </a:solidFill>
                <a:latin typeface="Verdana"/>
              </a:rPr>
            </a:br>
            <a:r>
              <a:rPr lang="en-GB" sz="1400" kern="0" dirty="0">
                <a:solidFill>
                  <a:srgbClr val="6E6E6E"/>
                </a:solidFill>
                <a:latin typeface="Verdana"/>
              </a:rPr>
              <a:t>behaviours online due to lack of non-verbal </a:t>
            </a:r>
            <a:r>
              <a:rPr lang="en-GB" sz="1400" kern="0" dirty="0" smtClean="0">
                <a:solidFill>
                  <a:srgbClr val="6E6E6E"/>
                </a:solidFill>
                <a:latin typeface="Verdana"/>
              </a:rPr>
              <a:t>cues</a:t>
            </a:r>
            <a:endParaRPr lang="en-GB" sz="1400" kern="0" dirty="0">
              <a:solidFill>
                <a:srgbClr val="6E6E6E"/>
              </a:solidFill>
              <a:latin typeface="Verdana"/>
            </a:endParaRPr>
          </a:p>
        </p:txBody>
      </p:sp>
      <p:sp>
        <p:nvSpPr>
          <p:cNvPr id="7" name="Tekstboks 6"/>
          <p:cNvSpPr txBox="1"/>
          <p:nvPr>
            <p:custDataLst>
              <p:tags r:id="rId61"/>
            </p:custDataLst>
          </p:nvPr>
        </p:nvSpPr>
        <p:spPr>
          <a:xfrm>
            <a:off x="623524" y="764704"/>
            <a:ext cx="7992894" cy="781752"/>
          </a:xfrm>
          <a:prstGeom prst="rect">
            <a:avLst/>
          </a:prstGeom>
          <a:noFill/>
        </p:spPr>
        <p:txBody>
          <a:bodyPr wrap="none" rtlCol="0">
            <a:spAutoFit/>
          </a:bodyPr>
          <a:lstStyle/>
          <a:p>
            <a:pPr marL="285750" lvl="0" indent="-285750" eaLnBrk="0" hangingPunct="0">
              <a:spcBef>
                <a:spcPct val="20000"/>
              </a:spcBef>
              <a:buFont typeface="Arial" pitchFamily="34" charset="0"/>
              <a:buChar char="•"/>
            </a:pPr>
            <a:r>
              <a:rPr lang="en-GB" sz="1400" kern="0" dirty="0">
                <a:solidFill>
                  <a:srgbClr val="6E6E6E"/>
                </a:solidFill>
                <a:latin typeface="Verdana"/>
              </a:rPr>
              <a:t>Online discussions may have several simultaneous foci, whereas face-to-face ones </a:t>
            </a:r>
            <a:r>
              <a:rPr lang="en-GB" sz="1400" kern="0" dirty="0" smtClean="0">
                <a:solidFill>
                  <a:srgbClr val="6E6E6E"/>
                </a:solidFill>
                <a:latin typeface="Verdana"/>
              </a:rPr>
              <a:t/>
            </a:r>
            <a:br>
              <a:rPr lang="en-GB" sz="1400" kern="0" dirty="0" smtClean="0">
                <a:solidFill>
                  <a:srgbClr val="6E6E6E"/>
                </a:solidFill>
                <a:latin typeface="Verdana"/>
              </a:rPr>
            </a:br>
            <a:r>
              <a:rPr lang="en-GB" sz="1400" kern="0" dirty="0" smtClean="0">
                <a:solidFill>
                  <a:srgbClr val="6E6E6E"/>
                </a:solidFill>
                <a:latin typeface="Verdana"/>
              </a:rPr>
              <a:t>usually </a:t>
            </a:r>
            <a:r>
              <a:rPr lang="en-GB" sz="1400" kern="0" dirty="0">
                <a:solidFill>
                  <a:srgbClr val="6E6E6E"/>
                </a:solidFill>
                <a:latin typeface="Verdana"/>
              </a:rPr>
              <a:t>work on one issue at a time</a:t>
            </a:r>
          </a:p>
          <a:p>
            <a:pPr marL="285750" indent="-285750" eaLnBrk="0" hangingPunct="0">
              <a:spcBef>
                <a:spcPct val="20000"/>
              </a:spcBef>
              <a:buFont typeface="Arial" pitchFamily="34" charset="0"/>
              <a:buChar char="•"/>
            </a:pPr>
            <a:r>
              <a:rPr lang="en-GB" sz="1400" kern="0" dirty="0">
                <a:solidFill>
                  <a:srgbClr val="6E6E6E"/>
                </a:solidFill>
                <a:latin typeface="Verdana"/>
              </a:rPr>
              <a:t>Differences in level of moderator control and impact over participants’ </a:t>
            </a:r>
            <a:r>
              <a:rPr lang="en-GB" sz="1400" kern="0" dirty="0" smtClean="0">
                <a:solidFill>
                  <a:srgbClr val="6E6E6E"/>
                </a:solidFill>
                <a:latin typeface="Verdana"/>
              </a:rPr>
              <a:t>behaviour</a:t>
            </a:r>
            <a:endParaRPr lang="en-GB" sz="1400" kern="0" dirty="0">
              <a:solidFill>
                <a:srgbClr val="6E6E6E"/>
              </a:solidFill>
              <a:latin typeface="Verdana"/>
            </a:endParaRPr>
          </a:p>
        </p:txBody>
      </p:sp>
      <p:sp>
        <p:nvSpPr>
          <p:cNvPr id="8" name="Tekstboks 7"/>
          <p:cNvSpPr txBox="1"/>
          <p:nvPr>
            <p:custDataLst>
              <p:tags r:id="rId62"/>
            </p:custDataLst>
          </p:nvPr>
        </p:nvSpPr>
        <p:spPr>
          <a:xfrm>
            <a:off x="623524" y="764704"/>
            <a:ext cx="7547259" cy="824841"/>
          </a:xfrm>
          <a:prstGeom prst="rect">
            <a:avLst/>
          </a:prstGeom>
          <a:noFill/>
        </p:spPr>
        <p:txBody>
          <a:bodyPr wrap="none" rtlCol="0">
            <a:spAutoFit/>
          </a:bodyPr>
          <a:lstStyle/>
          <a:p>
            <a:pPr marL="285750" indent="-285750" eaLnBrk="0" hangingPunct="0">
              <a:spcBef>
                <a:spcPct val="20000"/>
              </a:spcBef>
              <a:buFont typeface="Arial" pitchFamily="34" charset="0"/>
              <a:buChar char="•"/>
            </a:pPr>
            <a:r>
              <a:rPr lang="en-GB" sz="1400" kern="0" dirty="0" smtClean="0">
                <a:solidFill>
                  <a:srgbClr val="6E6E6E"/>
                </a:solidFill>
                <a:latin typeface="Verdana"/>
              </a:rPr>
              <a:t>People </a:t>
            </a:r>
            <a:r>
              <a:rPr lang="en-GB" sz="1400" kern="0" dirty="0">
                <a:solidFill>
                  <a:srgbClr val="6E6E6E"/>
                </a:solidFill>
                <a:latin typeface="Verdana"/>
              </a:rPr>
              <a:t>can’t hide online</a:t>
            </a:r>
          </a:p>
          <a:p>
            <a:pPr marL="285750" lvl="0" indent="-285750" eaLnBrk="0" hangingPunct="0">
              <a:spcBef>
                <a:spcPct val="20000"/>
              </a:spcBef>
              <a:buFont typeface="Arial" pitchFamily="34" charset="0"/>
              <a:buChar char="•"/>
            </a:pPr>
            <a:r>
              <a:rPr lang="en-GB" sz="1400" kern="0" dirty="0">
                <a:solidFill>
                  <a:srgbClr val="6E6E6E"/>
                </a:solidFill>
                <a:latin typeface="Verdana"/>
              </a:rPr>
              <a:t>Differences in levels of anxiety</a:t>
            </a:r>
          </a:p>
          <a:p>
            <a:pPr marL="285750" indent="-285750" eaLnBrk="0" hangingPunct="0">
              <a:spcBef>
                <a:spcPct val="20000"/>
              </a:spcBef>
              <a:buFont typeface="Arial" pitchFamily="34" charset="0"/>
              <a:buChar char="•"/>
            </a:pPr>
            <a:r>
              <a:rPr lang="en-GB" sz="1400" kern="0" dirty="0">
                <a:solidFill>
                  <a:srgbClr val="6E6E6E"/>
                </a:solidFill>
                <a:latin typeface="Verdana"/>
              </a:rPr>
              <a:t>Psychological stress of joining a group is much higher online than </a:t>
            </a:r>
            <a:r>
              <a:rPr lang="en-GB" sz="1400" kern="0" dirty="0" smtClean="0">
                <a:solidFill>
                  <a:srgbClr val="6E6E6E"/>
                </a:solidFill>
                <a:latin typeface="Verdana"/>
              </a:rPr>
              <a:t>face-to-face</a:t>
            </a:r>
          </a:p>
        </p:txBody>
      </p:sp>
      <p:sp>
        <p:nvSpPr>
          <p:cNvPr id="9" name="Tekstboks 8"/>
          <p:cNvSpPr txBox="1"/>
          <p:nvPr>
            <p:custDataLst>
              <p:tags r:id="rId63"/>
            </p:custDataLst>
          </p:nvPr>
        </p:nvSpPr>
        <p:spPr>
          <a:xfrm>
            <a:off x="623524" y="764704"/>
            <a:ext cx="7377341" cy="1040285"/>
          </a:xfrm>
          <a:prstGeom prst="rect">
            <a:avLst/>
          </a:prstGeom>
          <a:noFill/>
        </p:spPr>
        <p:txBody>
          <a:bodyPr wrap="none" rtlCol="0">
            <a:spAutoFit/>
          </a:bodyPr>
          <a:lstStyle/>
          <a:p>
            <a:pPr marL="285750" lvl="0" indent="-285750" eaLnBrk="0" hangingPunct="0">
              <a:spcBef>
                <a:spcPct val="20000"/>
              </a:spcBef>
              <a:buFont typeface="Arial" pitchFamily="34" charset="0"/>
              <a:buChar char="•"/>
            </a:pPr>
            <a:r>
              <a:rPr lang="en-US" sz="1400" kern="0" dirty="0">
                <a:solidFill>
                  <a:srgbClr val="6E6E6E"/>
                </a:solidFill>
                <a:latin typeface="Verdana"/>
              </a:rPr>
              <a:t>Written communication requires more cognitive resources compared to oral </a:t>
            </a:r>
            <a:br>
              <a:rPr lang="en-US" sz="1400" kern="0" dirty="0">
                <a:solidFill>
                  <a:srgbClr val="6E6E6E"/>
                </a:solidFill>
                <a:latin typeface="Verdana"/>
              </a:rPr>
            </a:br>
            <a:r>
              <a:rPr lang="en-US" sz="1400" kern="0" dirty="0" smtClean="0">
                <a:solidFill>
                  <a:srgbClr val="6E6E6E"/>
                </a:solidFill>
                <a:latin typeface="Verdana"/>
              </a:rPr>
              <a:t>communication</a:t>
            </a:r>
            <a:r>
              <a:rPr lang="en-US" sz="1400" kern="0" dirty="0">
                <a:solidFill>
                  <a:srgbClr val="6E6E6E"/>
                </a:solidFill>
                <a:latin typeface="Verdana"/>
              </a:rPr>
              <a:t> -&gt; more </a:t>
            </a:r>
            <a:r>
              <a:rPr lang="en-US" sz="1400" kern="0" dirty="0" smtClean="0">
                <a:solidFill>
                  <a:srgbClr val="6E6E6E"/>
                </a:solidFill>
                <a:latin typeface="Verdana"/>
              </a:rPr>
              <a:t>reflection</a:t>
            </a:r>
            <a:endParaRPr lang="en-US" sz="1400" kern="0" dirty="0">
              <a:solidFill>
                <a:srgbClr val="6E6E6E"/>
              </a:solidFill>
              <a:latin typeface="Verdana"/>
            </a:endParaRPr>
          </a:p>
          <a:p>
            <a:pPr marL="285750" indent="-285750" eaLnBrk="0" hangingPunct="0">
              <a:spcBef>
                <a:spcPct val="20000"/>
              </a:spcBef>
              <a:buFont typeface="Arial" pitchFamily="34" charset="0"/>
              <a:buChar char="•"/>
            </a:pPr>
            <a:r>
              <a:rPr lang="en-GB" sz="1400" kern="0" dirty="0">
                <a:solidFill>
                  <a:srgbClr val="6E6E6E"/>
                </a:solidFill>
                <a:latin typeface="Verdana"/>
              </a:rPr>
              <a:t>Feedback on other’s work is much more detailed online than face-to-face</a:t>
            </a:r>
          </a:p>
          <a:p>
            <a:pPr marL="285750" lvl="0" indent="-285750" eaLnBrk="0" hangingPunct="0">
              <a:spcBef>
                <a:spcPct val="20000"/>
              </a:spcBef>
              <a:buFont typeface="Arial" pitchFamily="34" charset="0"/>
              <a:buChar char="•"/>
            </a:pPr>
            <a:r>
              <a:rPr lang="en-GB" sz="1400" kern="0" dirty="0" smtClean="0">
                <a:solidFill>
                  <a:srgbClr val="6E6E6E"/>
                </a:solidFill>
                <a:latin typeface="Verdana"/>
              </a:rPr>
              <a:t>The </a:t>
            </a:r>
            <a:r>
              <a:rPr lang="en-GB" sz="1400" kern="0" dirty="0">
                <a:solidFill>
                  <a:srgbClr val="6E6E6E"/>
                </a:solidFill>
                <a:latin typeface="Verdana"/>
              </a:rPr>
              <a:t>total effort of the group is likely to be greater online than </a:t>
            </a:r>
            <a:r>
              <a:rPr lang="en-GB" sz="1400" kern="0" dirty="0" smtClean="0">
                <a:solidFill>
                  <a:srgbClr val="6E6E6E"/>
                </a:solidFill>
                <a:latin typeface="Verdana"/>
              </a:rPr>
              <a:t>face-to-face</a:t>
            </a:r>
            <a:endParaRPr lang="da-DK" dirty="0" smtClean="0"/>
          </a:p>
        </p:txBody>
      </p:sp>
      <p:sp>
        <p:nvSpPr>
          <p:cNvPr id="15" name="Rektangel 14"/>
          <p:cNvSpPr/>
          <p:nvPr>
            <p:custDataLst>
              <p:tags r:id="rId64"/>
            </p:custDataLst>
          </p:nvPr>
        </p:nvSpPr>
        <p:spPr>
          <a:xfrm>
            <a:off x="2414110" y="6290271"/>
            <a:ext cx="5756673" cy="461665"/>
          </a:xfrm>
          <a:prstGeom prst="rect">
            <a:avLst/>
          </a:prstGeom>
        </p:spPr>
        <p:txBody>
          <a:bodyPr wrap="square">
            <a:spAutoFit/>
          </a:bodyPr>
          <a:lstStyle/>
          <a:p>
            <a:pPr lvl="0"/>
            <a:r>
              <a:rPr lang="en-US" sz="1200" dirty="0">
                <a:solidFill>
                  <a:prstClr val="white">
                    <a:lumMod val="50000"/>
                  </a:prstClr>
                </a:solidFill>
              </a:rPr>
              <a:t>McConnell (2000): Implementing Computing Supported Cooperative Learning. </a:t>
            </a:r>
            <a:r>
              <a:rPr lang="da-DK" sz="1200" dirty="0" err="1">
                <a:solidFill>
                  <a:prstClr val="white">
                    <a:lumMod val="50000"/>
                  </a:prstClr>
                </a:solidFill>
              </a:rPr>
              <a:t>Kogan</a:t>
            </a:r>
            <a:r>
              <a:rPr lang="da-DK" sz="1200" dirty="0">
                <a:solidFill>
                  <a:prstClr val="white">
                    <a:lumMod val="50000"/>
                  </a:prstClr>
                </a:solidFill>
              </a:rPr>
              <a:t> Page</a:t>
            </a:r>
          </a:p>
        </p:txBody>
      </p:sp>
      <p:sp>
        <p:nvSpPr>
          <p:cNvPr id="16" name="Rektangel 15"/>
          <p:cNvSpPr/>
          <p:nvPr>
            <p:custDataLst>
              <p:tags r:id="rId65"/>
            </p:custDataLst>
          </p:nvPr>
        </p:nvSpPr>
        <p:spPr>
          <a:xfrm>
            <a:off x="233044" y="292586"/>
            <a:ext cx="7732742" cy="400110"/>
          </a:xfrm>
          <a:prstGeom prst="rect">
            <a:avLst/>
          </a:prstGeom>
        </p:spPr>
        <p:txBody>
          <a:bodyPr wrap="square">
            <a:spAutoFit/>
          </a:bodyPr>
          <a:lstStyle/>
          <a:p>
            <a:r>
              <a:rPr lang="da-DK" sz="2000" kern="0" dirty="0">
                <a:solidFill>
                  <a:srgbClr val="933027"/>
                </a:solidFill>
                <a:latin typeface="Verdana"/>
              </a:rPr>
              <a:t>Differences </a:t>
            </a:r>
            <a:r>
              <a:rPr lang="en-GB" sz="2000" kern="0" dirty="0">
                <a:solidFill>
                  <a:srgbClr val="933027"/>
                </a:solidFill>
                <a:latin typeface="Verdana"/>
              </a:rPr>
              <a:t>between collaborating online and face-to-face</a:t>
            </a:r>
            <a:endParaRPr lang="da-DK" dirty="0">
              <a:solidFill>
                <a:srgbClr val="933027"/>
              </a:solidFill>
            </a:endParaRPr>
          </a:p>
        </p:txBody>
      </p:sp>
      <p:sp>
        <p:nvSpPr>
          <p:cNvPr id="17" name="Tekstboks 16"/>
          <p:cNvSpPr txBox="1"/>
          <p:nvPr>
            <p:custDataLst>
              <p:tags r:id="rId66"/>
            </p:custDataLst>
          </p:nvPr>
        </p:nvSpPr>
        <p:spPr>
          <a:xfrm>
            <a:off x="134283" y="5621130"/>
            <a:ext cx="732893" cy="461665"/>
          </a:xfrm>
          <a:prstGeom prst="rect">
            <a:avLst/>
          </a:prstGeom>
          <a:noFill/>
        </p:spPr>
        <p:txBody>
          <a:bodyPr wrap="none" rtlCol="0">
            <a:spAutoFit/>
          </a:bodyPr>
          <a:lstStyle/>
          <a:p>
            <a:r>
              <a:rPr lang="da-DK" dirty="0" smtClean="0"/>
              <a:t>F2F</a:t>
            </a:r>
            <a:endParaRPr lang="da-DK" dirty="0"/>
          </a:p>
        </p:txBody>
      </p:sp>
      <p:sp>
        <p:nvSpPr>
          <p:cNvPr id="18" name="Tekstboks 17"/>
          <p:cNvSpPr txBox="1"/>
          <p:nvPr>
            <p:custDataLst>
              <p:tags r:id="rId67"/>
            </p:custDataLst>
          </p:nvPr>
        </p:nvSpPr>
        <p:spPr>
          <a:xfrm>
            <a:off x="4860032" y="5621130"/>
            <a:ext cx="1170513" cy="461665"/>
          </a:xfrm>
          <a:prstGeom prst="rect">
            <a:avLst/>
          </a:prstGeom>
          <a:noFill/>
        </p:spPr>
        <p:txBody>
          <a:bodyPr wrap="none" rtlCol="0">
            <a:spAutoFit/>
          </a:bodyPr>
          <a:lstStyle/>
          <a:p>
            <a:r>
              <a:rPr lang="da-DK" dirty="0" smtClean="0"/>
              <a:t>Online</a:t>
            </a:r>
            <a:endParaRPr lang="da-DK" dirty="0"/>
          </a:p>
        </p:txBody>
      </p:sp>
      <p:sp>
        <p:nvSpPr>
          <p:cNvPr id="19" name="Tekstboks 18"/>
          <p:cNvSpPr txBox="1"/>
          <p:nvPr/>
        </p:nvSpPr>
        <p:spPr>
          <a:xfrm>
            <a:off x="3050312" y="1893193"/>
            <a:ext cx="2622834" cy="307777"/>
          </a:xfrm>
          <a:prstGeom prst="rect">
            <a:avLst/>
          </a:prstGeom>
          <a:noFill/>
        </p:spPr>
        <p:txBody>
          <a:bodyPr wrap="none" rtlCol="0">
            <a:spAutoFit/>
          </a:bodyPr>
          <a:lstStyle/>
          <a:p>
            <a:r>
              <a:rPr lang="da-DK" sz="1400" i="1" kern="0" dirty="0">
                <a:solidFill>
                  <a:srgbClr val="6E6E6E"/>
                </a:solidFill>
                <a:latin typeface="Verdana"/>
              </a:rPr>
              <a:t>Yellow </a:t>
            </a:r>
            <a:r>
              <a:rPr lang="da-DK" sz="1400" i="1" kern="0" dirty="0" err="1" smtClean="0">
                <a:solidFill>
                  <a:srgbClr val="6E6E6E"/>
                </a:solidFill>
                <a:latin typeface="Verdana"/>
              </a:rPr>
              <a:t>indicate</a:t>
            </a:r>
            <a:r>
              <a:rPr lang="da-DK" sz="1400" i="1" kern="0" dirty="0" smtClean="0">
                <a:solidFill>
                  <a:srgbClr val="6E6E6E"/>
                </a:solidFill>
                <a:latin typeface="Verdana"/>
              </a:rPr>
              <a:t> a new </a:t>
            </a:r>
            <a:r>
              <a:rPr lang="da-DK" sz="1400" i="1" kern="0" dirty="0" err="1" smtClean="0">
                <a:solidFill>
                  <a:srgbClr val="6E6E6E"/>
                </a:solidFill>
                <a:latin typeface="Verdana"/>
              </a:rPr>
              <a:t>topic</a:t>
            </a:r>
            <a:endParaRPr lang="da-DK" sz="1400" i="1" kern="0" dirty="0">
              <a:solidFill>
                <a:srgbClr val="6E6E6E"/>
              </a:solidFill>
              <a:latin typeface="Verdana"/>
            </a:endParaRPr>
          </a:p>
        </p:txBody>
      </p:sp>
    </p:spTree>
    <p:custDataLst>
      <p:tags r:id="rId1"/>
    </p:custDataLst>
    <p:extLst>
      <p:ext uri="{BB962C8B-B14F-4D97-AF65-F5344CB8AC3E}">
        <p14:creationId xmlns:p14="http://schemas.microsoft.com/office/powerpoint/2010/main" val="2994970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xit" presetSubtype="32" fill="hold" grpId="1" nodeType="afterEffect">
                                  <p:stCondLst>
                                    <p:cond delay="500"/>
                                  </p:stCondLst>
                                  <p:childTnLst>
                                    <p:anim calcmode="lin" valueType="num">
                                      <p:cBhvr>
                                        <p:cTn id="12" dur="500"/>
                                        <p:tgtEl>
                                          <p:spTgt spid="22"/>
                                        </p:tgtEl>
                                        <p:attrNameLst>
                                          <p:attrName>ppt_w</p:attrName>
                                        </p:attrNameLst>
                                      </p:cBhvr>
                                      <p:tavLst>
                                        <p:tav tm="0">
                                          <p:val>
                                            <p:strVal val="ppt_w"/>
                                          </p:val>
                                        </p:tav>
                                        <p:tav tm="100000">
                                          <p:val>
                                            <p:fltVal val="0"/>
                                          </p:val>
                                        </p:tav>
                                      </p:tavLst>
                                    </p:anim>
                                    <p:anim calcmode="lin" valueType="num">
                                      <p:cBhvr>
                                        <p:cTn id="13" dur="500"/>
                                        <p:tgtEl>
                                          <p:spTgt spid="22"/>
                                        </p:tgtEl>
                                        <p:attrNameLst>
                                          <p:attrName>ppt_h</p:attrName>
                                        </p:attrNameLst>
                                      </p:cBhvr>
                                      <p:tavLst>
                                        <p:tav tm="0">
                                          <p:val>
                                            <p:strVal val="ppt_h"/>
                                          </p:val>
                                        </p:tav>
                                        <p:tav tm="100000">
                                          <p:val>
                                            <p:fltVal val="0"/>
                                          </p:val>
                                        </p:tav>
                                      </p:tavLst>
                                    </p:anim>
                                    <p:animEffect transition="out" filter="fade">
                                      <p:cBhvr>
                                        <p:cTn id="14" dur="500"/>
                                        <p:tgtEl>
                                          <p:spTgt spid="22"/>
                                        </p:tgtEl>
                                      </p:cBhvr>
                                    </p:animEffect>
                                    <p:set>
                                      <p:cBhvr>
                                        <p:cTn id="15" dur="1" fill="hold">
                                          <p:stCondLst>
                                            <p:cond delay="499"/>
                                          </p:stCondLst>
                                        </p:cTn>
                                        <p:tgtEl>
                                          <p:spTgt spid="22"/>
                                        </p:tgtEl>
                                        <p:attrNameLst>
                                          <p:attrName>style.visibility</p:attrName>
                                        </p:attrNameLst>
                                      </p:cBhvr>
                                      <p:to>
                                        <p:strVal val="hidden"/>
                                      </p:to>
                                    </p:se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14" presetClass="exit" presetSubtype="10" fill="hold" grpId="1" nodeType="afterEffect">
                                  <p:stCondLst>
                                    <p:cond delay="0"/>
                                  </p:stCondLst>
                                  <p:childTnLst>
                                    <p:animEffect transition="out" filter="randombar(horizontal)">
                                      <p:cBhvr>
                                        <p:cTn id="26" dur="500"/>
                                        <p:tgtEl>
                                          <p:spTgt spid="50"/>
                                        </p:tgtEl>
                                      </p:cBhvr>
                                    </p:animEffect>
                                    <p:set>
                                      <p:cBhvr>
                                        <p:cTn id="27" dur="1" fill="hold">
                                          <p:stCondLst>
                                            <p:cond delay="499"/>
                                          </p:stCondLst>
                                        </p:cTn>
                                        <p:tgtEl>
                                          <p:spTgt spid="50"/>
                                        </p:tgtEl>
                                        <p:attrNameLst>
                                          <p:attrName>style.visibility</p:attrName>
                                        </p:attrNameLst>
                                      </p:cBhvr>
                                      <p:to>
                                        <p:strVal val="hidden"/>
                                      </p:to>
                                    </p:se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childTnLst>
                          </p:cTn>
                        </p:par>
                        <p:par>
                          <p:cTn id="34" fill="hold">
                            <p:stCondLst>
                              <p:cond delay="3500"/>
                            </p:stCondLst>
                            <p:childTnLst>
                              <p:par>
                                <p:cTn id="35" presetID="53" presetClass="exit" presetSubtype="32" fill="hold" grpId="1" nodeType="afterEffect">
                                  <p:stCondLst>
                                    <p:cond delay="500"/>
                                  </p:stCondLst>
                                  <p:childTnLst>
                                    <p:anim calcmode="lin" valueType="num">
                                      <p:cBhvr>
                                        <p:cTn id="36" dur="500"/>
                                        <p:tgtEl>
                                          <p:spTgt spid="26"/>
                                        </p:tgtEl>
                                        <p:attrNameLst>
                                          <p:attrName>ppt_w</p:attrName>
                                        </p:attrNameLst>
                                      </p:cBhvr>
                                      <p:tavLst>
                                        <p:tav tm="0">
                                          <p:val>
                                            <p:strVal val="ppt_w"/>
                                          </p:val>
                                        </p:tav>
                                        <p:tav tm="100000">
                                          <p:val>
                                            <p:fltVal val="0"/>
                                          </p:val>
                                        </p:tav>
                                      </p:tavLst>
                                    </p:anim>
                                    <p:anim calcmode="lin" valueType="num">
                                      <p:cBhvr>
                                        <p:cTn id="37" dur="500"/>
                                        <p:tgtEl>
                                          <p:spTgt spid="26"/>
                                        </p:tgtEl>
                                        <p:attrNameLst>
                                          <p:attrName>ppt_h</p:attrName>
                                        </p:attrNameLst>
                                      </p:cBhvr>
                                      <p:tavLst>
                                        <p:tav tm="0">
                                          <p:val>
                                            <p:strVal val="ppt_h"/>
                                          </p:val>
                                        </p:tav>
                                        <p:tav tm="100000">
                                          <p:val>
                                            <p:fltVal val="0"/>
                                          </p:val>
                                        </p:tav>
                                      </p:tavLst>
                                    </p:anim>
                                    <p:animEffect transition="out" filter="fade">
                                      <p:cBhvr>
                                        <p:cTn id="38" dur="500"/>
                                        <p:tgtEl>
                                          <p:spTgt spid="26"/>
                                        </p:tgtEl>
                                      </p:cBhvr>
                                    </p:animEffect>
                                    <p:set>
                                      <p:cBhvr>
                                        <p:cTn id="39" dur="1" fill="hold">
                                          <p:stCondLst>
                                            <p:cond delay="499"/>
                                          </p:stCondLst>
                                        </p:cTn>
                                        <p:tgtEl>
                                          <p:spTgt spid="26"/>
                                        </p:tgtEl>
                                        <p:attrNameLst>
                                          <p:attrName>style.visibility</p:attrName>
                                        </p:attrNameLst>
                                      </p:cBhvr>
                                      <p:to>
                                        <p:strVal val="hidden"/>
                                      </p:to>
                                    </p:se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wipe(down)">
                                      <p:cBhvr>
                                        <p:cTn id="47" dur="500"/>
                                        <p:tgtEl>
                                          <p:spTgt spid="64"/>
                                        </p:tgtEl>
                                      </p:cBhvr>
                                    </p:animEffect>
                                  </p:childTnLst>
                                </p:cTn>
                              </p:par>
                            </p:childTnLst>
                          </p:cTn>
                        </p:par>
                        <p:par>
                          <p:cTn id="48" fill="hold">
                            <p:stCondLst>
                              <p:cond delay="5500"/>
                            </p:stCondLst>
                            <p:childTnLst>
                              <p:par>
                                <p:cTn id="49" presetID="14" presetClass="exit" presetSubtype="10" fill="hold" grpId="1" nodeType="afterEffect">
                                  <p:stCondLst>
                                    <p:cond delay="0"/>
                                  </p:stCondLst>
                                  <p:childTnLst>
                                    <p:animEffect transition="out" filter="randombar(horizontal)">
                                      <p:cBhvr>
                                        <p:cTn id="50" dur="500"/>
                                        <p:tgtEl>
                                          <p:spTgt spid="63"/>
                                        </p:tgtEl>
                                      </p:cBhvr>
                                    </p:animEffect>
                                    <p:set>
                                      <p:cBhvr>
                                        <p:cTn id="51" dur="1" fill="hold">
                                          <p:stCondLst>
                                            <p:cond delay="499"/>
                                          </p:stCondLst>
                                        </p:cTn>
                                        <p:tgtEl>
                                          <p:spTgt spid="63"/>
                                        </p:tgtEl>
                                        <p:attrNameLst>
                                          <p:attrName>style.visibility</p:attrName>
                                        </p:attrNameLst>
                                      </p:cBhvr>
                                      <p:to>
                                        <p:strVal val="hidden"/>
                                      </p:to>
                                    </p:se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childTnLst>
                          </p:cTn>
                        </p:par>
                        <p:par>
                          <p:cTn id="58" fill="hold">
                            <p:stCondLst>
                              <p:cond delay="6500"/>
                            </p:stCondLst>
                            <p:childTnLst>
                              <p:par>
                                <p:cTn id="59" presetID="53" presetClass="exit" presetSubtype="32" fill="hold" grpId="1" nodeType="afterEffect">
                                  <p:stCondLst>
                                    <p:cond delay="500"/>
                                  </p:stCondLst>
                                  <p:childTnLst>
                                    <p:anim calcmode="lin" valueType="num">
                                      <p:cBhvr>
                                        <p:cTn id="60" dur="500"/>
                                        <p:tgtEl>
                                          <p:spTgt spid="25"/>
                                        </p:tgtEl>
                                        <p:attrNameLst>
                                          <p:attrName>ppt_w</p:attrName>
                                        </p:attrNameLst>
                                      </p:cBhvr>
                                      <p:tavLst>
                                        <p:tav tm="0">
                                          <p:val>
                                            <p:strVal val="ppt_w"/>
                                          </p:val>
                                        </p:tav>
                                        <p:tav tm="100000">
                                          <p:val>
                                            <p:fltVal val="0"/>
                                          </p:val>
                                        </p:tav>
                                      </p:tavLst>
                                    </p:anim>
                                    <p:anim calcmode="lin" valueType="num">
                                      <p:cBhvr>
                                        <p:cTn id="61" dur="500"/>
                                        <p:tgtEl>
                                          <p:spTgt spid="25"/>
                                        </p:tgtEl>
                                        <p:attrNameLst>
                                          <p:attrName>ppt_h</p:attrName>
                                        </p:attrNameLst>
                                      </p:cBhvr>
                                      <p:tavLst>
                                        <p:tav tm="0">
                                          <p:val>
                                            <p:strVal val="ppt_h"/>
                                          </p:val>
                                        </p:tav>
                                        <p:tav tm="100000">
                                          <p:val>
                                            <p:fltVal val="0"/>
                                          </p:val>
                                        </p:tav>
                                      </p:tavLst>
                                    </p:anim>
                                    <p:animEffect transition="out" filter="fade">
                                      <p:cBhvr>
                                        <p:cTn id="62" dur="500"/>
                                        <p:tgtEl>
                                          <p:spTgt spid="25"/>
                                        </p:tgtEl>
                                      </p:cBhvr>
                                    </p:animEffect>
                                    <p:set>
                                      <p:cBhvr>
                                        <p:cTn id="63" dur="1" fill="hold">
                                          <p:stCondLst>
                                            <p:cond delay="499"/>
                                          </p:stCondLst>
                                        </p:cTn>
                                        <p:tgtEl>
                                          <p:spTgt spid="25"/>
                                        </p:tgtEl>
                                        <p:attrNameLst>
                                          <p:attrName>style.visibility</p:attrName>
                                        </p:attrNameLst>
                                      </p:cBhvr>
                                      <p:to>
                                        <p:strVal val="hidden"/>
                                      </p:to>
                                    </p:set>
                                  </p:childTnLst>
                                </p:cTn>
                              </p:par>
                            </p:childTnLst>
                          </p:cTn>
                        </p:par>
                        <p:par>
                          <p:cTn id="64" fill="hold">
                            <p:stCondLst>
                              <p:cond delay="7500"/>
                            </p:stCondLst>
                            <p:childTnLst>
                              <p:par>
                                <p:cTn id="65" presetID="22" presetClass="entr" presetSubtype="4"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down)">
                                      <p:cBhvr>
                                        <p:cTn id="67" dur="500"/>
                                        <p:tgtEl>
                                          <p:spTgt spid="85"/>
                                        </p:tgtEl>
                                      </p:cBhvr>
                                    </p:animEffect>
                                  </p:childTnLst>
                                </p:cTn>
                              </p:par>
                            </p:childTnLst>
                          </p:cTn>
                        </p:par>
                        <p:par>
                          <p:cTn id="68" fill="hold">
                            <p:stCondLst>
                              <p:cond delay="8000"/>
                            </p:stCondLst>
                            <p:childTnLst>
                              <p:par>
                                <p:cTn id="69" presetID="22" presetClass="entr" presetSubtype="1" fill="hold"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up)">
                                      <p:cBhvr>
                                        <p:cTn id="71" dur="500"/>
                                        <p:tgtEl>
                                          <p:spTgt spid="86"/>
                                        </p:tgtEl>
                                      </p:cBhvr>
                                    </p:animEffect>
                                  </p:childTnLst>
                                </p:cTn>
                              </p:par>
                            </p:childTnLst>
                          </p:cTn>
                        </p:par>
                        <p:par>
                          <p:cTn id="72" fill="hold">
                            <p:stCondLst>
                              <p:cond delay="8500"/>
                            </p:stCondLst>
                            <p:childTnLst>
                              <p:par>
                                <p:cTn id="73" presetID="14" presetClass="exit" presetSubtype="10" fill="hold" grpId="1" nodeType="afterEffect">
                                  <p:stCondLst>
                                    <p:cond delay="0"/>
                                  </p:stCondLst>
                                  <p:childTnLst>
                                    <p:animEffect transition="out" filter="randombar(horizontal)">
                                      <p:cBhvr>
                                        <p:cTn id="74" dur="500"/>
                                        <p:tgtEl>
                                          <p:spTgt spid="85"/>
                                        </p:tgtEl>
                                      </p:cBhvr>
                                    </p:animEffect>
                                    <p:set>
                                      <p:cBhvr>
                                        <p:cTn id="75" dur="1" fill="hold">
                                          <p:stCondLst>
                                            <p:cond delay="499"/>
                                          </p:stCondLst>
                                        </p:cTn>
                                        <p:tgtEl>
                                          <p:spTgt spid="85"/>
                                        </p:tgtEl>
                                        <p:attrNameLst>
                                          <p:attrName>style.visibility</p:attrName>
                                        </p:attrNameLst>
                                      </p:cBhvr>
                                      <p:to>
                                        <p:strVal val="hidden"/>
                                      </p:to>
                                    </p:se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p:cTn id="79" dur="500" fill="hold"/>
                                        <p:tgtEl>
                                          <p:spTgt spid="38"/>
                                        </p:tgtEl>
                                        <p:attrNameLst>
                                          <p:attrName>ppt_w</p:attrName>
                                        </p:attrNameLst>
                                      </p:cBhvr>
                                      <p:tavLst>
                                        <p:tav tm="0">
                                          <p:val>
                                            <p:fltVal val="0"/>
                                          </p:val>
                                        </p:tav>
                                        <p:tav tm="100000">
                                          <p:val>
                                            <p:strVal val="#ppt_w"/>
                                          </p:val>
                                        </p:tav>
                                      </p:tavLst>
                                    </p:anim>
                                    <p:anim calcmode="lin" valueType="num">
                                      <p:cBhvr>
                                        <p:cTn id="80" dur="500" fill="hold"/>
                                        <p:tgtEl>
                                          <p:spTgt spid="38"/>
                                        </p:tgtEl>
                                        <p:attrNameLst>
                                          <p:attrName>ppt_h</p:attrName>
                                        </p:attrNameLst>
                                      </p:cBhvr>
                                      <p:tavLst>
                                        <p:tav tm="0">
                                          <p:val>
                                            <p:fltVal val="0"/>
                                          </p:val>
                                        </p:tav>
                                        <p:tav tm="100000">
                                          <p:val>
                                            <p:strVal val="#ppt_h"/>
                                          </p:val>
                                        </p:tav>
                                      </p:tavLst>
                                    </p:anim>
                                    <p:animEffect transition="in" filter="fade">
                                      <p:cBhvr>
                                        <p:cTn id="81" dur="500"/>
                                        <p:tgtEl>
                                          <p:spTgt spid="38"/>
                                        </p:tgtEl>
                                      </p:cBhvr>
                                    </p:animEffect>
                                  </p:childTnLst>
                                </p:cTn>
                              </p:par>
                            </p:childTnLst>
                          </p:cTn>
                        </p:par>
                        <p:par>
                          <p:cTn id="82" fill="hold">
                            <p:stCondLst>
                              <p:cond delay="9500"/>
                            </p:stCondLst>
                            <p:childTnLst>
                              <p:par>
                                <p:cTn id="83" presetID="22" presetClass="entr" presetSubtype="4" fill="hold" grpId="0" nodeType="afterEffect">
                                  <p:stCondLst>
                                    <p:cond delay="0"/>
                                  </p:stCondLst>
                                  <p:childTnLst>
                                    <p:set>
                                      <p:cBhvr>
                                        <p:cTn id="84" dur="1" fill="hold">
                                          <p:stCondLst>
                                            <p:cond delay="0"/>
                                          </p:stCondLst>
                                        </p:cTn>
                                        <p:tgtEl>
                                          <p:spTgt spid="67"/>
                                        </p:tgtEl>
                                        <p:attrNameLst>
                                          <p:attrName>style.visibility</p:attrName>
                                        </p:attrNameLst>
                                      </p:cBhvr>
                                      <p:to>
                                        <p:strVal val="visible"/>
                                      </p:to>
                                    </p:set>
                                    <p:animEffect transition="in" filter="wipe(down)">
                                      <p:cBhvr>
                                        <p:cTn id="85" dur="500"/>
                                        <p:tgtEl>
                                          <p:spTgt spid="67"/>
                                        </p:tgtEl>
                                      </p:cBhvr>
                                    </p:animEffect>
                                  </p:childTnLst>
                                </p:cTn>
                              </p:par>
                            </p:childTnLst>
                          </p:cTn>
                        </p:par>
                        <p:par>
                          <p:cTn id="86" fill="hold">
                            <p:stCondLst>
                              <p:cond delay="10000"/>
                            </p:stCondLst>
                            <p:childTnLst>
                              <p:par>
                                <p:cTn id="87" presetID="22" presetClass="entr" presetSubtype="4" fill="hold"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wipe(down)">
                                      <p:cBhvr>
                                        <p:cTn id="89" dur="500"/>
                                        <p:tgtEl>
                                          <p:spTgt spid="68"/>
                                        </p:tgtEl>
                                      </p:cBhvr>
                                    </p:animEffect>
                                  </p:childTnLst>
                                </p:cTn>
                              </p:par>
                            </p:childTnLst>
                          </p:cTn>
                        </p:par>
                        <p:par>
                          <p:cTn id="90" fill="hold">
                            <p:stCondLst>
                              <p:cond delay="10500"/>
                            </p:stCondLst>
                            <p:childTnLst>
                              <p:par>
                                <p:cTn id="91" presetID="14" presetClass="exit" presetSubtype="10" fill="hold" grpId="1" nodeType="afterEffect">
                                  <p:stCondLst>
                                    <p:cond delay="0"/>
                                  </p:stCondLst>
                                  <p:childTnLst>
                                    <p:animEffect transition="out" filter="randombar(horizontal)">
                                      <p:cBhvr>
                                        <p:cTn id="92" dur="500"/>
                                        <p:tgtEl>
                                          <p:spTgt spid="67"/>
                                        </p:tgtEl>
                                      </p:cBhvr>
                                    </p:animEffect>
                                    <p:set>
                                      <p:cBhvr>
                                        <p:cTn id="93" dur="1" fill="hold">
                                          <p:stCondLst>
                                            <p:cond delay="499"/>
                                          </p:stCondLst>
                                        </p:cTn>
                                        <p:tgtEl>
                                          <p:spTgt spid="67"/>
                                        </p:tgtEl>
                                        <p:attrNameLst>
                                          <p:attrName>style.visibility</p:attrName>
                                        </p:attrNameLst>
                                      </p:cBhvr>
                                      <p:to>
                                        <p:strVal val="hidden"/>
                                      </p:to>
                                    </p:set>
                                  </p:childTnLst>
                                </p:cTn>
                              </p:par>
                            </p:childTnLst>
                          </p:cTn>
                        </p:par>
                        <p:par>
                          <p:cTn id="94" fill="hold">
                            <p:stCondLst>
                              <p:cond delay="11000"/>
                            </p:stCondLst>
                            <p:childTnLst>
                              <p:par>
                                <p:cTn id="95" presetID="53" presetClass="exit" presetSubtype="32" fill="hold" grpId="1" nodeType="afterEffect">
                                  <p:stCondLst>
                                    <p:cond delay="250"/>
                                  </p:stCondLst>
                                  <p:childTnLst>
                                    <p:anim calcmode="lin" valueType="num">
                                      <p:cBhvr>
                                        <p:cTn id="96" dur="500"/>
                                        <p:tgtEl>
                                          <p:spTgt spid="38"/>
                                        </p:tgtEl>
                                        <p:attrNameLst>
                                          <p:attrName>ppt_w</p:attrName>
                                        </p:attrNameLst>
                                      </p:cBhvr>
                                      <p:tavLst>
                                        <p:tav tm="0">
                                          <p:val>
                                            <p:strVal val="ppt_w"/>
                                          </p:val>
                                        </p:tav>
                                        <p:tav tm="100000">
                                          <p:val>
                                            <p:fltVal val="0"/>
                                          </p:val>
                                        </p:tav>
                                      </p:tavLst>
                                    </p:anim>
                                    <p:anim calcmode="lin" valueType="num">
                                      <p:cBhvr>
                                        <p:cTn id="97" dur="500"/>
                                        <p:tgtEl>
                                          <p:spTgt spid="38"/>
                                        </p:tgtEl>
                                        <p:attrNameLst>
                                          <p:attrName>ppt_h</p:attrName>
                                        </p:attrNameLst>
                                      </p:cBhvr>
                                      <p:tavLst>
                                        <p:tav tm="0">
                                          <p:val>
                                            <p:strVal val="ppt_h"/>
                                          </p:val>
                                        </p:tav>
                                        <p:tav tm="100000">
                                          <p:val>
                                            <p:fltVal val="0"/>
                                          </p:val>
                                        </p:tav>
                                      </p:tavLst>
                                    </p:anim>
                                    <p:animEffect transition="out" filter="fade">
                                      <p:cBhvr>
                                        <p:cTn id="98" dur="500"/>
                                        <p:tgtEl>
                                          <p:spTgt spid="38"/>
                                        </p:tgtEl>
                                      </p:cBhvr>
                                    </p:animEffect>
                                    <p:set>
                                      <p:cBhvr>
                                        <p:cTn id="99" dur="1" fill="hold">
                                          <p:stCondLst>
                                            <p:cond delay="499"/>
                                          </p:stCondLst>
                                        </p:cTn>
                                        <p:tgtEl>
                                          <p:spTgt spid="38"/>
                                        </p:tgtEl>
                                        <p:attrNameLst>
                                          <p:attrName>style.visibility</p:attrName>
                                        </p:attrNameLst>
                                      </p:cBhvr>
                                      <p:to>
                                        <p:strVal val="hidden"/>
                                      </p:to>
                                    </p:set>
                                  </p:childTnLst>
                                </p:cTn>
                              </p:par>
                            </p:childTnLst>
                          </p:cTn>
                        </p:par>
                        <p:par>
                          <p:cTn id="100" fill="hold">
                            <p:stCondLst>
                              <p:cond delay="11750"/>
                            </p:stCondLst>
                            <p:childTnLst>
                              <p:par>
                                <p:cTn id="101" presetID="53" presetClass="entr" presetSubtype="16"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500" fill="hold"/>
                                        <p:tgtEl>
                                          <p:spTgt spid="34"/>
                                        </p:tgtEl>
                                        <p:attrNameLst>
                                          <p:attrName>ppt_w</p:attrName>
                                        </p:attrNameLst>
                                      </p:cBhvr>
                                      <p:tavLst>
                                        <p:tav tm="0">
                                          <p:val>
                                            <p:fltVal val="0"/>
                                          </p:val>
                                        </p:tav>
                                        <p:tav tm="100000">
                                          <p:val>
                                            <p:strVal val="#ppt_w"/>
                                          </p:val>
                                        </p:tav>
                                      </p:tavLst>
                                    </p:anim>
                                    <p:anim calcmode="lin" valueType="num">
                                      <p:cBhvr>
                                        <p:cTn id="104" dur="500" fill="hold"/>
                                        <p:tgtEl>
                                          <p:spTgt spid="34"/>
                                        </p:tgtEl>
                                        <p:attrNameLst>
                                          <p:attrName>ppt_h</p:attrName>
                                        </p:attrNameLst>
                                      </p:cBhvr>
                                      <p:tavLst>
                                        <p:tav tm="0">
                                          <p:val>
                                            <p:fltVal val="0"/>
                                          </p:val>
                                        </p:tav>
                                        <p:tav tm="100000">
                                          <p:val>
                                            <p:strVal val="#ppt_h"/>
                                          </p:val>
                                        </p:tav>
                                      </p:tavLst>
                                    </p:anim>
                                    <p:animEffect transition="in" filter="fade">
                                      <p:cBhvr>
                                        <p:cTn id="105" dur="500"/>
                                        <p:tgtEl>
                                          <p:spTgt spid="34"/>
                                        </p:tgtEl>
                                      </p:cBhvr>
                                    </p:animEffect>
                                  </p:childTnLst>
                                </p:cTn>
                              </p:par>
                            </p:childTnLst>
                          </p:cTn>
                        </p:par>
                        <p:par>
                          <p:cTn id="106" fill="hold">
                            <p:stCondLst>
                              <p:cond delay="12250"/>
                            </p:stCondLst>
                            <p:childTnLst>
                              <p:par>
                                <p:cTn id="107" presetID="53" presetClass="exit" presetSubtype="32" fill="hold" grpId="1" nodeType="afterEffect">
                                  <p:stCondLst>
                                    <p:cond delay="250"/>
                                  </p:stCondLst>
                                  <p:childTnLst>
                                    <p:anim calcmode="lin" valueType="num">
                                      <p:cBhvr>
                                        <p:cTn id="108" dur="500"/>
                                        <p:tgtEl>
                                          <p:spTgt spid="34"/>
                                        </p:tgtEl>
                                        <p:attrNameLst>
                                          <p:attrName>ppt_w</p:attrName>
                                        </p:attrNameLst>
                                      </p:cBhvr>
                                      <p:tavLst>
                                        <p:tav tm="0">
                                          <p:val>
                                            <p:strVal val="ppt_w"/>
                                          </p:val>
                                        </p:tav>
                                        <p:tav tm="100000">
                                          <p:val>
                                            <p:fltVal val="0"/>
                                          </p:val>
                                        </p:tav>
                                      </p:tavLst>
                                    </p:anim>
                                    <p:anim calcmode="lin" valueType="num">
                                      <p:cBhvr>
                                        <p:cTn id="109" dur="500"/>
                                        <p:tgtEl>
                                          <p:spTgt spid="34"/>
                                        </p:tgtEl>
                                        <p:attrNameLst>
                                          <p:attrName>ppt_h</p:attrName>
                                        </p:attrNameLst>
                                      </p:cBhvr>
                                      <p:tavLst>
                                        <p:tav tm="0">
                                          <p:val>
                                            <p:strVal val="ppt_h"/>
                                          </p:val>
                                        </p:tav>
                                        <p:tav tm="100000">
                                          <p:val>
                                            <p:fltVal val="0"/>
                                          </p:val>
                                        </p:tav>
                                      </p:tavLst>
                                    </p:anim>
                                    <p:animEffect transition="out" filter="fade">
                                      <p:cBhvr>
                                        <p:cTn id="110" dur="500"/>
                                        <p:tgtEl>
                                          <p:spTgt spid="34"/>
                                        </p:tgtEl>
                                      </p:cBhvr>
                                    </p:animEffect>
                                    <p:set>
                                      <p:cBhvr>
                                        <p:cTn id="111" dur="1" fill="hold">
                                          <p:stCondLst>
                                            <p:cond delay="499"/>
                                          </p:stCondLst>
                                        </p:cTn>
                                        <p:tgtEl>
                                          <p:spTgt spid="34"/>
                                        </p:tgtEl>
                                        <p:attrNameLst>
                                          <p:attrName>style.visibility</p:attrName>
                                        </p:attrNameLst>
                                      </p:cBhvr>
                                      <p:to>
                                        <p:strVal val="hidden"/>
                                      </p:to>
                                    </p:set>
                                  </p:childTnLst>
                                </p:cTn>
                              </p:par>
                            </p:childTnLst>
                          </p:cTn>
                        </p:par>
                        <p:par>
                          <p:cTn id="112" fill="hold">
                            <p:stCondLst>
                              <p:cond delay="13000"/>
                            </p:stCondLst>
                            <p:childTnLst>
                              <p:par>
                                <p:cTn id="113" presetID="22" presetClass="entr" presetSubtype="2" fill="hold" grpId="0" nodeType="afterEffect">
                                  <p:stCondLst>
                                    <p:cond delay="0"/>
                                  </p:stCondLst>
                                  <p:childTnLst>
                                    <p:set>
                                      <p:cBhvr>
                                        <p:cTn id="114" dur="1" fill="hold">
                                          <p:stCondLst>
                                            <p:cond delay="0"/>
                                          </p:stCondLst>
                                        </p:cTn>
                                        <p:tgtEl>
                                          <p:spTgt spid="69"/>
                                        </p:tgtEl>
                                        <p:attrNameLst>
                                          <p:attrName>style.visibility</p:attrName>
                                        </p:attrNameLst>
                                      </p:cBhvr>
                                      <p:to>
                                        <p:strVal val="visible"/>
                                      </p:to>
                                    </p:set>
                                    <p:animEffect transition="in" filter="wipe(right)">
                                      <p:cBhvr>
                                        <p:cTn id="115" dur="500"/>
                                        <p:tgtEl>
                                          <p:spTgt spid="69"/>
                                        </p:tgtEl>
                                      </p:cBhvr>
                                    </p:animEffect>
                                  </p:childTnLst>
                                </p:cTn>
                              </p:par>
                            </p:childTnLst>
                          </p:cTn>
                        </p:par>
                        <p:par>
                          <p:cTn id="116" fill="hold">
                            <p:stCondLst>
                              <p:cond delay="13500"/>
                            </p:stCondLst>
                            <p:childTnLst>
                              <p:par>
                                <p:cTn id="117" presetID="22" presetClass="entr" presetSubtype="1" fill="hold" nodeType="afterEffect">
                                  <p:stCondLst>
                                    <p:cond delay="0"/>
                                  </p:stCondLst>
                                  <p:childTnLst>
                                    <p:set>
                                      <p:cBhvr>
                                        <p:cTn id="118" dur="1" fill="hold">
                                          <p:stCondLst>
                                            <p:cond delay="0"/>
                                          </p:stCondLst>
                                        </p:cTn>
                                        <p:tgtEl>
                                          <p:spTgt spid="70"/>
                                        </p:tgtEl>
                                        <p:attrNameLst>
                                          <p:attrName>style.visibility</p:attrName>
                                        </p:attrNameLst>
                                      </p:cBhvr>
                                      <p:to>
                                        <p:strVal val="visible"/>
                                      </p:to>
                                    </p:set>
                                    <p:animEffect transition="in" filter="wipe(up)">
                                      <p:cBhvr>
                                        <p:cTn id="119" dur="500"/>
                                        <p:tgtEl>
                                          <p:spTgt spid="70"/>
                                        </p:tgtEl>
                                      </p:cBhvr>
                                    </p:animEffect>
                                  </p:childTnLst>
                                </p:cTn>
                              </p:par>
                            </p:childTnLst>
                          </p:cTn>
                        </p:par>
                        <p:par>
                          <p:cTn id="120" fill="hold">
                            <p:stCondLst>
                              <p:cond delay="14000"/>
                            </p:stCondLst>
                            <p:childTnLst>
                              <p:par>
                                <p:cTn id="121" presetID="14" presetClass="exit" presetSubtype="10" fill="hold" grpId="1" nodeType="afterEffect">
                                  <p:stCondLst>
                                    <p:cond delay="0"/>
                                  </p:stCondLst>
                                  <p:childTnLst>
                                    <p:animEffect transition="out" filter="randombar(horizontal)">
                                      <p:cBhvr>
                                        <p:cTn id="122" dur="500"/>
                                        <p:tgtEl>
                                          <p:spTgt spid="69"/>
                                        </p:tgtEl>
                                      </p:cBhvr>
                                    </p:animEffect>
                                    <p:set>
                                      <p:cBhvr>
                                        <p:cTn id="123" dur="1" fill="hold">
                                          <p:stCondLst>
                                            <p:cond delay="499"/>
                                          </p:stCondLst>
                                        </p:cTn>
                                        <p:tgtEl>
                                          <p:spTgt spid="69"/>
                                        </p:tgtEl>
                                        <p:attrNameLst>
                                          <p:attrName>style.visibility</p:attrName>
                                        </p:attrNameLst>
                                      </p:cBhvr>
                                      <p:to>
                                        <p:strVal val="hidden"/>
                                      </p:to>
                                    </p:set>
                                  </p:childTnLst>
                                </p:cTn>
                              </p:par>
                            </p:childTnLst>
                          </p:cTn>
                        </p:par>
                        <p:par>
                          <p:cTn id="124" fill="hold">
                            <p:stCondLst>
                              <p:cond delay="14500"/>
                            </p:stCondLst>
                            <p:childTnLst>
                              <p:par>
                                <p:cTn id="125" presetID="1" presetClass="entr" presetSubtype="0" fill="hold" nodeType="afterEffect">
                                  <p:stCondLst>
                                    <p:cond delay="250"/>
                                  </p:stCondLst>
                                  <p:childTnLst>
                                    <p:set>
                                      <p:cBhvr>
                                        <p:cTn id="1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4">
                                            <p:txEl>
                                              <p:pRg st="1" end="1"/>
                                            </p:txEl>
                                          </p:spTgt>
                                        </p:tgtEl>
                                        <p:attrNameLst>
                                          <p:attrName>style.visibility</p:attrName>
                                        </p:attrNameLst>
                                      </p:cBhvr>
                                      <p:to>
                                        <p:strVal val="visible"/>
                                      </p:to>
                                    </p:set>
                                  </p:childTnLst>
                                </p:cTn>
                              </p:par>
                            </p:childTnLst>
                          </p:cTn>
                        </p:par>
                        <p:par>
                          <p:cTn id="131" fill="hold">
                            <p:stCondLst>
                              <p:cond delay="0"/>
                            </p:stCondLst>
                            <p:childTnLst>
                              <p:par>
                                <p:cTn id="132" presetID="53" presetClass="entr" presetSubtype="16" fill="hold" grpId="0" nodeType="afterEffect">
                                  <p:stCondLst>
                                    <p:cond delay="0"/>
                                  </p:stCondLst>
                                  <p:childTnLst>
                                    <p:set>
                                      <p:cBhvr>
                                        <p:cTn id="133" dur="1" fill="hold">
                                          <p:stCondLst>
                                            <p:cond delay="0"/>
                                          </p:stCondLst>
                                        </p:cTn>
                                        <p:tgtEl>
                                          <p:spTgt spid="24"/>
                                        </p:tgtEl>
                                        <p:attrNameLst>
                                          <p:attrName>style.visibility</p:attrName>
                                        </p:attrNameLst>
                                      </p:cBhvr>
                                      <p:to>
                                        <p:strVal val="visible"/>
                                      </p:to>
                                    </p:set>
                                    <p:anim calcmode="lin" valueType="num">
                                      <p:cBhvr>
                                        <p:cTn id="134" dur="500" fill="hold"/>
                                        <p:tgtEl>
                                          <p:spTgt spid="24"/>
                                        </p:tgtEl>
                                        <p:attrNameLst>
                                          <p:attrName>ppt_w</p:attrName>
                                        </p:attrNameLst>
                                      </p:cBhvr>
                                      <p:tavLst>
                                        <p:tav tm="0">
                                          <p:val>
                                            <p:fltVal val="0"/>
                                          </p:val>
                                        </p:tav>
                                        <p:tav tm="100000">
                                          <p:val>
                                            <p:strVal val="#ppt_w"/>
                                          </p:val>
                                        </p:tav>
                                      </p:tavLst>
                                    </p:anim>
                                    <p:anim calcmode="lin" valueType="num">
                                      <p:cBhvr>
                                        <p:cTn id="135" dur="500" fill="hold"/>
                                        <p:tgtEl>
                                          <p:spTgt spid="24"/>
                                        </p:tgtEl>
                                        <p:attrNameLst>
                                          <p:attrName>ppt_h</p:attrName>
                                        </p:attrNameLst>
                                      </p:cBhvr>
                                      <p:tavLst>
                                        <p:tav tm="0">
                                          <p:val>
                                            <p:fltVal val="0"/>
                                          </p:val>
                                        </p:tav>
                                        <p:tav tm="100000">
                                          <p:val>
                                            <p:strVal val="#ppt_h"/>
                                          </p:val>
                                        </p:tav>
                                      </p:tavLst>
                                    </p:anim>
                                    <p:animEffect transition="in" filter="fade">
                                      <p:cBhvr>
                                        <p:cTn id="136" dur="500"/>
                                        <p:tgtEl>
                                          <p:spTgt spid="24"/>
                                        </p:tgtEl>
                                      </p:cBhvr>
                                    </p:animEffect>
                                  </p:childTnLst>
                                </p:cTn>
                              </p:par>
                              <p:par>
                                <p:cTn id="137" presetID="1" presetClass="entr" presetSubtype="0" fill="hold" grpId="0" nodeType="withEffect">
                                  <p:stCondLst>
                                    <p:cond delay="0"/>
                                  </p:stCondLst>
                                  <p:childTnLst>
                                    <p:set>
                                      <p:cBhvr>
                                        <p:cTn id="138" dur="1" fill="hold">
                                          <p:stCondLst>
                                            <p:cond delay="0"/>
                                          </p:stCondLst>
                                        </p:cTn>
                                        <p:tgtEl>
                                          <p:spTgt spid="3"/>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0" presetClass="exit" presetSubtype="0" fill="hold" grpId="0" nodeType="clickEffect">
                                  <p:stCondLst>
                                    <p:cond delay="0"/>
                                  </p:stCondLst>
                                  <p:childTnLst>
                                    <p:animEffect transition="out" filter="fade">
                                      <p:cBhvr>
                                        <p:cTn id="142" dur="500"/>
                                        <p:tgtEl>
                                          <p:spTgt spid="4">
                                            <p:txEl>
                                              <p:pRg st="0" end="0"/>
                                            </p:txEl>
                                          </p:spTgt>
                                        </p:tgtEl>
                                      </p:cBhvr>
                                    </p:animEffect>
                                    <p:set>
                                      <p:cBhvr>
                                        <p:cTn id="143" dur="1" fill="hold">
                                          <p:stCondLst>
                                            <p:cond delay="499"/>
                                          </p:stCondLst>
                                        </p:cTn>
                                        <p:tgtEl>
                                          <p:spTgt spid="4">
                                            <p:txEl>
                                              <p:pRg st="0" end="0"/>
                                            </p:txEl>
                                          </p:spTgt>
                                        </p:tgtEl>
                                        <p:attrNameLst>
                                          <p:attrName>style.visibility</p:attrName>
                                        </p:attrNameLst>
                                      </p:cBhvr>
                                      <p:to>
                                        <p:strVal val="hidden"/>
                                      </p:to>
                                    </p:set>
                                  </p:childTnLst>
                                </p:cTn>
                              </p:par>
                            </p:childTnLst>
                          </p:cTn>
                        </p:par>
                        <p:par>
                          <p:cTn id="144" fill="hold">
                            <p:stCondLst>
                              <p:cond delay="500"/>
                            </p:stCondLst>
                            <p:childTnLst>
                              <p:par>
                                <p:cTn id="145" presetID="53" presetClass="exit" presetSubtype="32" fill="hold" grpId="1" nodeType="afterEffect">
                                  <p:stCondLst>
                                    <p:cond delay="0"/>
                                  </p:stCondLst>
                                  <p:childTnLst>
                                    <p:anim calcmode="lin" valueType="num">
                                      <p:cBhvr>
                                        <p:cTn id="146" dur="500"/>
                                        <p:tgtEl>
                                          <p:spTgt spid="24"/>
                                        </p:tgtEl>
                                        <p:attrNameLst>
                                          <p:attrName>ppt_w</p:attrName>
                                        </p:attrNameLst>
                                      </p:cBhvr>
                                      <p:tavLst>
                                        <p:tav tm="0">
                                          <p:val>
                                            <p:strVal val="ppt_w"/>
                                          </p:val>
                                        </p:tav>
                                        <p:tav tm="100000">
                                          <p:val>
                                            <p:fltVal val="0"/>
                                          </p:val>
                                        </p:tav>
                                      </p:tavLst>
                                    </p:anim>
                                    <p:anim calcmode="lin" valueType="num">
                                      <p:cBhvr>
                                        <p:cTn id="147" dur="500"/>
                                        <p:tgtEl>
                                          <p:spTgt spid="24"/>
                                        </p:tgtEl>
                                        <p:attrNameLst>
                                          <p:attrName>ppt_h</p:attrName>
                                        </p:attrNameLst>
                                      </p:cBhvr>
                                      <p:tavLst>
                                        <p:tav tm="0">
                                          <p:val>
                                            <p:strVal val="ppt_h"/>
                                          </p:val>
                                        </p:tav>
                                        <p:tav tm="100000">
                                          <p:val>
                                            <p:fltVal val="0"/>
                                          </p:val>
                                        </p:tav>
                                      </p:tavLst>
                                    </p:anim>
                                    <p:animEffect transition="out" filter="fade">
                                      <p:cBhvr>
                                        <p:cTn id="148" dur="500"/>
                                        <p:tgtEl>
                                          <p:spTgt spid="24"/>
                                        </p:tgtEl>
                                      </p:cBhvr>
                                    </p:animEffect>
                                    <p:set>
                                      <p:cBhvr>
                                        <p:cTn id="149" dur="1" fill="hold">
                                          <p:stCondLst>
                                            <p:cond delay="499"/>
                                          </p:stCondLst>
                                        </p:cTn>
                                        <p:tgtEl>
                                          <p:spTgt spid="24"/>
                                        </p:tgtEl>
                                        <p:attrNameLst>
                                          <p:attrName>style.visibility</p:attrName>
                                        </p:attrNameLst>
                                      </p:cBhvr>
                                      <p:to>
                                        <p:strVal val="hidden"/>
                                      </p:to>
                                    </p:set>
                                  </p:childTnLst>
                                </p:cTn>
                              </p:par>
                              <p:par>
                                <p:cTn id="150" presetID="1" presetClass="exit" presetSubtype="0" fill="hold" grpId="1" nodeType="withEffect">
                                  <p:stCondLst>
                                    <p:cond delay="0"/>
                                  </p:stCondLst>
                                  <p:childTnLst>
                                    <p:set>
                                      <p:cBhvr>
                                        <p:cTn id="151" dur="1" fill="hold">
                                          <p:stCondLst>
                                            <p:cond delay="0"/>
                                          </p:stCondLst>
                                        </p:cTn>
                                        <p:tgtEl>
                                          <p:spTgt spid="3"/>
                                        </p:tgtEl>
                                        <p:attrNameLst>
                                          <p:attrName>style.visibility</p:attrName>
                                        </p:attrNameLst>
                                      </p:cBhvr>
                                      <p:to>
                                        <p:strVal val="hidden"/>
                                      </p:to>
                                    </p:set>
                                  </p:childTnLst>
                                </p:cTn>
                              </p:par>
                              <p:par>
                                <p:cTn id="152" presetID="10" presetClass="exit" presetSubtype="0" fill="hold" grpId="0" nodeType="withEffect">
                                  <p:stCondLst>
                                    <p:cond delay="0"/>
                                  </p:stCondLst>
                                  <p:childTnLst>
                                    <p:animEffect transition="out" filter="fade">
                                      <p:cBhvr>
                                        <p:cTn id="153" dur="500"/>
                                        <p:tgtEl>
                                          <p:spTgt spid="4">
                                            <p:txEl>
                                              <p:pRg st="1" end="1"/>
                                            </p:txEl>
                                          </p:spTgt>
                                        </p:tgtEl>
                                      </p:cBhvr>
                                    </p:animEffect>
                                    <p:set>
                                      <p:cBhvr>
                                        <p:cTn id="154" dur="1" fill="hold">
                                          <p:stCondLst>
                                            <p:cond delay="499"/>
                                          </p:stCondLst>
                                        </p:cTn>
                                        <p:tgtEl>
                                          <p:spTgt spid="4">
                                            <p:txEl>
                                              <p:pRg st="1" end="1"/>
                                            </p:txEl>
                                          </p:spTgt>
                                        </p:tgtEl>
                                        <p:attrNameLst>
                                          <p:attrName>style.visibility</p:attrName>
                                        </p:attrNameLst>
                                      </p:cBhvr>
                                      <p:to>
                                        <p:strVal val="hidden"/>
                                      </p:to>
                                    </p:set>
                                  </p:childTnLst>
                                </p:cTn>
                              </p:par>
                              <p:par>
                                <p:cTn id="155" presetID="22" presetClass="entr" presetSubtype="8" fill="hold" grpId="0" nodeType="withEffect">
                                  <p:stCondLst>
                                    <p:cond delay="0"/>
                                  </p:stCondLst>
                                  <p:childTnLst>
                                    <p:set>
                                      <p:cBhvr>
                                        <p:cTn id="156" dur="1" fill="hold">
                                          <p:stCondLst>
                                            <p:cond delay="0"/>
                                          </p:stCondLst>
                                        </p:cTn>
                                        <p:tgtEl>
                                          <p:spTgt spid="55"/>
                                        </p:tgtEl>
                                        <p:attrNameLst>
                                          <p:attrName>style.visibility</p:attrName>
                                        </p:attrNameLst>
                                      </p:cBhvr>
                                      <p:to>
                                        <p:strVal val="visible"/>
                                      </p:to>
                                    </p:set>
                                    <p:animEffect transition="in" filter="wipe(left)">
                                      <p:cBhvr>
                                        <p:cTn id="157" dur="500"/>
                                        <p:tgtEl>
                                          <p:spTgt spid="55"/>
                                        </p:tgtEl>
                                      </p:cBhvr>
                                    </p:animEffect>
                                  </p:childTnLst>
                                </p:cTn>
                              </p:par>
                            </p:childTnLst>
                          </p:cTn>
                        </p:par>
                        <p:par>
                          <p:cTn id="158" fill="hold">
                            <p:stCondLst>
                              <p:cond delay="1000"/>
                            </p:stCondLst>
                            <p:childTnLst>
                              <p:par>
                                <p:cTn id="159" presetID="22" presetClass="entr" presetSubtype="1" fill="hold" nodeType="afterEffect">
                                  <p:stCondLst>
                                    <p:cond delay="0"/>
                                  </p:stCondLst>
                                  <p:childTnLst>
                                    <p:set>
                                      <p:cBhvr>
                                        <p:cTn id="160" dur="1" fill="hold">
                                          <p:stCondLst>
                                            <p:cond delay="0"/>
                                          </p:stCondLst>
                                        </p:cTn>
                                        <p:tgtEl>
                                          <p:spTgt spid="56"/>
                                        </p:tgtEl>
                                        <p:attrNameLst>
                                          <p:attrName>style.visibility</p:attrName>
                                        </p:attrNameLst>
                                      </p:cBhvr>
                                      <p:to>
                                        <p:strVal val="visible"/>
                                      </p:to>
                                    </p:set>
                                    <p:animEffect transition="in" filter="wipe(up)">
                                      <p:cBhvr>
                                        <p:cTn id="161" dur="500"/>
                                        <p:tgtEl>
                                          <p:spTgt spid="56"/>
                                        </p:tgtEl>
                                      </p:cBhvr>
                                    </p:animEffect>
                                  </p:childTnLst>
                                </p:cTn>
                              </p:par>
                            </p:childTnLst>
                          </p:cTn>
                        </p:par>
                        <p:par>
                          <p:cTn id="162" fill="hold">
                            <p:stCondLst>
                              <p:cond delay="1500"/>
                            </p:stCondLst>
                            <p:childTnLst>
                              <p:par>
                                <p:cTn id="163" presetID="14" presetClass="exit" presetSubtype="10" fill="hold" grpId="1" nodeType="afterEffect">
                                  <p:stCondLst>
                                    <p:cond delay="0"/>
                                  </p:stCondLst>
                                  <p:childTnLst>
                                    <p:animEffect transition="out" filter="randombar(horizontal)">
                                      <p:cBhvr>
                                        <p:cTn id="164" dur="500"/>
                                        <p:tgtEl>
                                          <p:spTgt spid="55"/>
                                        </p:tgtEl>
                                      </p:cBhvr>
                                    </p:animEffect>
                                    <p:set>
                                      <p:cBhvr>
                                        <p:cTn id="165" dur="1" fill="hold">
                                          <p:stCondLst>
                                            <p:cond delay="499"/>
                                          </p:stCondLst>
                                        </p:cTn>
                                        <p:tgtEl>
                                          <p:spTgt spid="55"/>
                                        </p:tgtEl>
                                        <p:attrNameLst>
                                          <p:attrName>style.visibility</p:attrName>
                                        </p:attrNameLst>
                                      </p:cBhvr>
                                      <p:to>
                                        <p:strVal val="hidden"/>
                                      </p:to>
                                    </p:set>
                                  </p:childTnLst>
                                </p:cTn>
                              </p:par>
                            </p:childTnLst>
                          </p:cTn>
                        </p:par>
                        <p:par>
                          <p:cTn id="166" fill="hold">
                            <p:stCondLst>
                              <p:cond delay="2000"/>
                            </p:stCondLst>
                            <p:childTnLst>
                              <p:par>
                                <p:cTn id="167" presetID="53" presetClass="entr" presetSubtype="16" fill="hold" grpId="2" nodeType="afterEffect">
                                  <p:stCondLst>
                                    <p:cond delay="0"/>
                                  </p:stCondLst>
                                  <p:childTnLst>
                                    <p:set>
                                      <p:cBhvr>
                                        <p:cTn id="168" dur="1" fill="hold">
                                          <p:stCondLst>
                                            <p:cond delay="0"/>
                                          </p:stCondLst>
                                        </p:cTn>
                                        <p:tgtEl>
                                          <p:spTgt spid="22"/>
                                        </p:tgtEl>
                                        <p:attrNameLst>
                                          <p:attrName>style.visibility</p:attrName>
                                        </p:attrNameLst>
                                      </p:cBhvr>
                                      <p:to>
                                        <p:strVal val="visible"/>
                                      </p:to>
                                    </p:set>
                                    <p:anim calcmode="lin" valueType="num">
                                      <p:cBhvr>
                                        <p:cTn id="169" dur="500" fill="hold"/>
                                        <p:tgtEl>
                                          <p:spTgt spid="22"/>
                                        </p:tgtEl>
                                        <p:attrNameLst>
                                          <p:attrName>ppt_w</p:attrName>
                                        </p:attrNameLst>
                                      </p:cBhvr>
                                      <p:tavLst>
                                        <p:tav tm="0">
                                          <p:val>
                                            <p:fltVal val="0"/>
                                          </p:val>
                                        </p:tav>
                                        <p:tav tm="100000">
                                          <p:val>
                                            <p:strVal val="#ppt_w"/>
                                          </p:val>
                                        </p:tav>
                                      </p:tavLst>
                                    </p:anim>
                                    <p:anim calcmode="lin" valueType="num">
                                      <p:cBhvr>
                                        <p:cTn id="170" dur="500" fill="hold"/>
                                        <p:tgtEl>
                                          <p:spTgt spid="22"/>
                                        </p:tgtEl>
                                        <p:attrNameLst>
                                          <p:attrName>ppt_h</p:attrName>
                                        </p:attrNameLst>
                                      </p:cBhvr>
                                      <p:tavLst>
                                        <p:tav tm="0">
                                          <p:val>
                                            <p:fltVal val="0"/>
                                          </p:val>
                                        </p:tav>
                                        <p:tav tm="100000">
                                          <p:val>
                                            <p:strVal val="#ppt_h"/>
                                          </p:val>
                                        </p:tav>
                                      </p:tavLst>
                                    </p:anim>
                                    <p:animEffect transition="in" filter="fade">
                                      <p:cBhvr>
                                        <p:cTn id="171" dur="500"/>
                                        <p:tgtEl>
                                          <p:spTgt spid="22"/>
                                        </p:tgtEl>
                                      </p:cBhvr>
                                    </p:animEffect>
                                  </p:childTnLst>
                                </p:cTn>
                              </p:par>
                            </p:childTnLst>
                          </p:cTn>
                        </p:par>
                        <p:par>
                          <p:cTn id="172" fill="hold">
                            <p:stCondLst>
                              <p:cond delay="2500"/>
                            </p:stCondLst>
                            <p:childTnLst>
                              <p:par>
                                <p:cTn id="173" presetID="53" presetClass="exit" presetSubtype="32" fill="hold" grpId="3" nodeType="afterEffect">
                                  <p:stCondLst>
                                    <p:cond delay="1000"/>
                                  </p:stCondLst>
                                  <p:childTnLst>
                                    <p:anim calcmode="lin" valueType="num">
                                      <p:cBhvr>
                                        <p:cTn id="174" dur="500"/>
                                        <p:tgtEl>
                                          <p:spTgt spid="22"/>
                                        </p:tgtEl>
                                        <p:attrNameLst>
                                          <p:attrName>ppt_w</p:attrName>
                                        </p:attrNameLst>
                                      </p:cBhvr>
                                      <p:tavLst>
                                        <p:tav tm="0">
                                          <p:val>
                                            <p:strVal val="ppt_w"/>
                                          </p:val>
                                        </p:tav>
                                        <p:tav tm="100000">
                                          <p:val>
                                            <p:fltVal val="0"/>
                                          </p:val>
                                        </p:tav>
                                      </p:tavLst>
                                    </p:anim>
                                    <p:anim calcmode="lin" valueType="num">
                                      <p:cBhvr>
                                        <p:cTn id="175" dur="500"/>
                                        <p:tgtEl>
                                          <p:spTgt spid="22"/>
                                        </p:tgtEl>
                                        <p:attrNameLst>
                                          <p:attrName>ppt_h</p:attrName>
                                        </p:attrNameLst>
                                      </p:cBhvr>
                                      <p:tavLst>
                                        <p:tav tm="0">
                                          <p:val>
                                            <p:strVal val="ppt_h"/>
                                          </p:val>
                                        </p:tav>
                                        <p:tav tm="100000">
                                          <p:val>
                                            <p:fltVal val="0"/>
                                          </p:val>
                                        </p:tav>
                                      </p:tavLst>
                                    </p:anim>
                                    <p:animEffect transition="out" filter="fade">
                                      <p:cBhvr>
                                        <p:cTn id="176" dur="500"/>
                                        <p:tgtEl>
                                          <p:spTgt spid="22"/>
                                        </p:tgtEl>
                                      </p:cBhvr>
                                    </p:animEffect>
                                    <p:set>
                                      <p:cBhvr>
                                        <p:cTn id="177" dur="1" fill="hold">
                                          <p:stCondLst>
                                            <p:cond delay="499"/>
                                          </p:stCondLst>
                                        </p:cTn>
                                        <p:tgtEl>
                                          <p:spTgt spid="22"/>
                                        </p:tgtEl>
                                        <p:attrNameLst>
                                          <p:attrName>style.visibility</p:attrName>
                                        </p:attrNameLst>
                                      </p:cBhvr>
                                      <p:to>
                                        <p:strVal val="hidden"/>
                                      </p:to>
                                    </p:set>
                                  </p:childTnLst>
                                </p:cTn>
                              </p:par>
                            </p:childTnLst>
                          </p:cTn>
                        </p:par>
                        <p:par>
                          <p:cTn id="178" fill="hold">
                            <p:stCondLst>
                              <p:cond delay="4000"/>
                            </p:stCondLst>
                            <p:childTnLst>
                              <p:par>
                                <p:cTn id="179" presetID="53" presetClass="entr" presetSubtype="16" fill="hold" grpId="0" nodeType="afterEffect">
                                  <p:stCondLst>
                                    <p:cond delay="0"/>
                                  </p:stCondLst>
                                  <p:childTnLst>
                                    <p:set>
                                      <p:cBhvr>
                                        <p:cTn id="180" dur="1" fill="hold">
                                          <p:stCondLst>
                                            <p:cond delay="0"/>
                                          </p:stCondLst>
                                        </p:cTn>
                                        <p:tgtEl>
                                          <p:spTgt spid="109"/>
                                        </p:tgtEl>
                                        <p:attrNameLst>
                                          <p:attrName>style.visibility</p:attrName>
                                        </p:attrNameLst>
                                      </p:cBhvr>
                                      <p:to>
                                        <p:strVal val="visible"/>
                                      </p:to>
                                    </p:set>
                                    <p:anim calcmode="lin" valueType="num">
                                      <p:cBhvr>
                                        <p:cTn id="181" dur="500" fill="hold"/>
                                        <p:tgtEl>
                                          <p:spTgt spid="109"/>
                                        </p:tgtEl>
                                        <p:attrNameLst>
                                          <p:attrName>ppt_w</p:attrName>
                                        </p:attrNameLst>
                                      </p:cBhvr>
                                      <p:tavLst>
                                        <p:tav tm="0">
                                          <p:val>
                                            <p:fltVal val="0"/>
                                          </p:val>
                                        </p:tav>
                                        <p:tav tm="100000">
                                          <p:val>
                                            <p:strVal val="#ppt_w"/>
                                          </p:val>
                                        </p:tav>
                                      </p:tavLst>
                                    </p:anim>
                                    <p:anim calcmode="lin" valueType="num">
                                      <p:cBhvr>
                                        <p:cTn id="182" dur="500" fill="hold"/>
                                        <p:tgtEl>
                                          <p:spTgt spid="109"/>
                                        </p:tgtEl>
                                        <p:attrNameLst>
                                          <p:attrName>ppt_h</p:attrName>
                                        </p:attrNameLst>
                                      </p:cBhvr>
                                      <p:tavLst>
                                        <p:tav tm="0">
                                          <p:val>
                                            <p:fltVal val="0"/>
                                          </p:val>
                                        </p:tav>
                                        <p:tav tm="100000">
                                          <p:val>
                                            <p:strVal val="#ppt_h"/>
                                          </p:val>
                                        </p:tav>
                                      </p:tavLst>
                                    </p:anim>
                                    <p:animEffect transition="in" filter="fade">
                                      <p:cBhvr>
                                        <p:cTn id="183" dur="500"/>
                                        <p:tgtEl>
                                          <p:spTgt spid="109"/>
                                        </p:tgtEl>
                                      </p:cBhvr>
                                    </p:animEffect>
                                  </p:childTnLst>
                                </p:cTn>
                              </p:par>
                              <p:par>
                                <p:cTn id="184" presetID="53" presetClass="entr" presetSubtype="16" fill="hold" grpId="0" nodeType="withEffect">
                                  <p:stCondLst>
                                    <p:cond delay="0"/>
                                  </p:stCondLst>
                                  <p:childTnLst>
                                    <p:set>
                                      <p:cBhvr>
                                        <p:cTn id="185" dur="1" fill="hold">
                                          <p:stCondLst>
                                            <p:cond delay="0"/>
                                          </p:stCondLst>
                                        </p:cTn>
                                        <p:tgtEl>
                                          <p:spTgt spid="99"/>
                                        </p:tgtEl>
                                        <p:attrNameLst>
                                          <p:attrName>style.visibility</p:attrName>
                                        </p:attrNameLst>
                                      </p:cBhvr>
                                      <p:to>
                                        <p:strVal val="visible"/>
                                      </p:to>
                                    </p:set>
                                    <p:anim calcmode="lin" valueType="num">
                                      <p:cBhvr>
                                        <p:cTn id="186" dur="500" fill="hold"/>
                                        <p:tgtEl>
                                          <p:spTgt spid="99"/>
                                        </p:tgtEl>
                                        <p:attrNameLst>
                                          <p:attrName>ppt_w</p:attrName>
                                        </p:attrNameLst>
                                      </p:cBhvr>
                                      <p:tavLst>
                                        <p:tav tm="0">
                                          <p:val>
                                            <p:fltVal val="0"/>
                                          </p:val>
                                        </p:tav>
                                        <p:tav tm="100000">
                                          <p:val>
                                            <p:strVal val="#ppt_w"/>
                                          </p:val>
                                        </p:tav>
                                      </p:tavLst>
                                    </p:anim>
                                    <p:anim calcmode="lin" valueType="num">
                                      <p:cBhvr>
                                        <p:cTn id="187" dur="500" fill="hold"/>
                                        <p:tgtEl>
                                          <p:spTgt spid="99"/>
                                        </p:tgtEl>
                                        <p:attrNameLst>
                                          <p:attrName>ppt_h</p:attrName>
                                        </p:attrNameLst>
                                      </p:cBhvr>
                                      <p:tavLst>
                                        <p:tav tm="0">
                                          <p:val>
                                            <p:fltVal val="0"/>
                                          </p:val>
                                        </p:tav>
                                        <p:tav tm="100000">
                                          <p:val>
                                            <p:strVal val="#ppt_h"/>
                                          </p:val>
                                        </p:tav>
                                      </p:tavLst>
                                    </p:anim>
                                    <p:animEffect transition="in" filter="fade">
                                      <p:cBhvr>
                                        <p:cTn id="188" dur="500"/>
                                        <p:tgtEl>
                                          <p:spTgt spid="99"/>
                                        </p:tgtEl>
                                      </p:cBhvr>
                                    </p:animEffect>
                                  </p:childTnLst>
                                </p:cTn>
                              </p:par>
                            </p:childTnLst>
                          </p:cTn>
                        </p:par>
                        <p:par>
                          <p:cTn id="189" fill="hold">
                            <p:stCondLst>
                              <p:cond delay="4500"/>
                            </p:stCondLst>
                            <p:childTnLst>
                              <p:par>
                                <p:cTn id="190" presetID="22" presetClass="entr" presetSubtype="4" fill="hold" grpId="0" nodeType="afterEffect">
                                  <p:stCondLst>
                                    <p:cond delay="0"/>
                                  </p:stCondLst>
                                  <p:childTnLst>
                                    <p:set>
                                      <p:cBhvr>
                                        <p:cTn id="191" dur="1" fill="hold">
                                          <p:stCondLst>
                                            <p:cond delay="0"/>
                                          </p:stCondLst>
                                        </p:cTn>
                                        <p:tgtEl>
                                          <p:spTgt spid="61"/>
                                        </p:tgtEl>
                                        <p:attrNameLst>
                                          <p:attrName>style.visibility</p:attrName>
                                        </p:attrNameLst>
                                      </p:cBhvr>
                                      <p:to>
                                        <p:strVal val="visible"/>
                                      </p:to>
                                    </p:set>
                                    <p:animEffect transition="in" filter="wipe(down)">
                                      <p:cBhvr>
                                        <p:cTn id="192" dur="500"/>
                                        <p:tgtEl>
                                          <p:spTgt spid="61"/>
                                        </p:tgtEl>
                                      </p:cBhvr>
                                    </p:animEffect>
                                  </p:childTnLst>
                                </p:cTn>
                              </p:par>
                            </p:childTnLst>
                          </p:cTn>
                        </p:par>
                        <p:par>
                          <p:cTn id="193" fill="hold">
                            <p:stCondLst>
                              <p:cond delay="5000"/>
                            </p:stCondLst>
                            <p:childTnLst>
                              <p:par>
                                <p:cTn id="194" presetID="22" presetClass="entr" presetSubtype="4" fill="hold" nodeType="afterEffect">
                                  <p:stCondLst>
                                    <p:cond delay="0"/>
                                  </p:stCondLst>
                                  <p:childTnLst>
                                    <p:set>
                                      <p:cBhvr>
                                        <p:cTn id="195" dur="1" fill="hold">
                                          <p:stCondLst>
                                            <p:cond delay="0"/>
                                          </p:stCondLst>
                                        </p:cTn>
                                        <p:tgtEl>
                                          <p:spTgt spid="62"/>
                                        </p:tgtEl>
                                        <p:attrNameLst>
                                          <p:attrName>style.visibility</p:attrName>
                                        </p:attrNameLst>
                                      </p:cBhvr>
                                      <p:to>
                                        <p:strVal val="visible"/>
                                      </p:to>
                                    </p:set>
                                    <p:animEffect transition="in" filter="wipe(down)">
                                      <p:cBhvr>
                                        <p:cTn id="196" dur="500"/>
                                        <p:tgtEl>
                                          <p:spTgt spid="62"/>
                                        </p:tgtEl>
                                      </p:cBhvr>
                                    </p:animEffect>
                                  </p:childTnLst>
                                </p:cTn>
                              </p:par>
                            </p:childTnLst>
                          </p:cTn>
                        </p:par>
                        <p:par>
                          <p:cTn id="197" fill="hold">
                            <p:stCondLst>
                              <p:cond delay="5500"/>
                            </p:stCondLst>
                            <p:childTnLst>
                              <p:par>
                                <p:cTn id="198" presetID="14" presetClass="exit" presetSubtype="10" fill="hold" grpId="1" nodeType="afterEffect">
                                  <p:stCondLst>
                                    <p:cond delay="0"/>
                                  </p:stCondLst>
                                  <p:childTnLst>
                                    <p:animEffect transition="out" filter="randombar(horizontal)">
                                      <p:cBhvr>
                                        <p:cTn id="199" dur="500"/>
                                        <p:tgtEl>
                                          <p:spTgt spid="61"/>
                                        </p:tgtEl>
                                      </p:cBhvr>
                                    </p:animEffect>
                                    <p:set>
                                      <p:cBhvr>
                                        <p:cTn id="200" dur="1" fill="hold">
                                          <p:stCondLst>
                                            <p:cond delay="499"/>
                                          </p:stCondLst>
                                        </p:cTn>
                                        <p:tgtEl>
                                          <p:spTgt spid="61"/>
                                        </p:tgtEl>
                                        <p:attrNameLst>
                                          <p:attrName>style.visibility</p:attrName>
                                        </p:attrNameLst>
                                      </p:cBhvr>
                                      <p:to>
                                        <p:strVal val="hidden"/>
                                      </p:to>
                                    </p:set>
                                  </p:childTnLst>
                                </p:cTn>
                              </p:par>
                            </p:childTnLst>
                          </p:cTn>
                        </p:par>
                        <p:par>
                          <p:cTn id="201" fill="hold">
                            <p:stCondLst>
                              <p:cond delay="6000"/>
                            </p:stCondLst>
                            <p:childTnLst>
                              <p:par>
                                <p:cTn id="202" presetID="45" presetClass="exit" presetSubtype="0" fill="hold" grpId="0" nodeType="afterEffect">
                                  <p:stCondLst>
                                    <p:cond delay="0"/>
                                  </p:stCondLst>
                                  <p:childTnLst>
                                    <p:animEffect transition="out" filter="fade">
                                      <p:cBhvr>
                                        <p:cTn id="203" dur="500"/>
                                        <p:tgtEl>
                                          <p:spTgt spid="6"/>
                                        </p:tgtEl>
                                      </p:cBhvr>
                                    </p:animEffect>
                                    <p:anim calcmode="lin" valueType="num">
                                      <p:cBhvr>
                                        <p:cTn id="204" dur="500"/>
                                        <p:tgtEl>
                                          <p:spTgt spid="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05" dur="500"/>
                                        <p:tgtEl>
                                          <p:spTgt spid="6"/>
                                        </p:tgtEl>
                                        <p:attrNameLst>
                                          <p:attrName>ppt_h</p:attrName>
                                        </p:attrNameLst>
                                      </p:cBhvr>
                                      <p:tavLst>
                                        <p:tav tm="0">
                                          <p:val>
                                            <p:strVal val="ppt_h"/>
                                          </p:val>
                                        </p:tav>
                                        <p:tav tm="100000">
                                          <p:val>
                                            <p:strVal val="ppt_h"/>
                                          </p:val>
                                        </p:tav>
                                      </p:tavLst>
                                    </p:anim>
                                    <p:set>
                                      <p:cBhvr>
                                        <p:cTn id="206" dur="1" fill="hold">
                                          <p:stCondLst>
                                            <p:cond delay="499"/>
                                          </p:stCondLst>
                                        </p:cTn>
                                        <p:tgtEl>
                                          <p:spTgt spid="6"/>
                                        </p:tgtEl>
                                        <p:attrNameLst>
                                          <p:attrName>style.visibility</p:attrName>
                                        </p:attrNameLst>
                                      </p:cBhvr>
                                      <p:to>
                                        <p:strVal val="hidden"/>
                                      </p:to>
                                    </p:set>
                                  </p:childTnLst>
                                </p:cTn>
                              </p:par>
                              <p:par>
                                <p:cTn id="207" presetID="45" presetClass="exit" presetSubtype="0" fill="hold" grpId="0" nodeType="withEffect">
                                  <p:stCondLst>
                                    <p:cond delay="0"/>
                                  </p:stCondLst>
                                  <p:childTnLst>
                                    <p:animEffect transition="out" filter="fade">
                                      <p:cBhvr>
                                        <p:cTn id="208" dur="500"/>
                                        <p:tgtEl>
                                          <p:spTgt spid="12"/>
                                        </p:tgtEl>
                                      </p:cBhvr>
                                    </p:animEffect>
                                    <p:anim calcmode="lin" valueType="num">
                                      <p:cBhvr>
                                        <p:cTn id="209" dur="500"/>
                                        <p:tgtEl>
                                          <p:spTgt spid="12"/>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10" dur="500"/>
                                        <p:tgtEl>
                                          <p:spTgt spid="12"/>
                                        </p:tgtEl>
                                        <p:attrNameLst>
                                          <p:attrName>ppt_h</p:attrName>
                                        </p:attrNameLst>
                                      </p:cBhvr>
                                      <p:tavLst>
                                        <p:tav tm="0">
                                          <p:val>
                                            <p:strVal val="ppt_h"/>
                                          </p:val>
                                        </p:tav>
                                        <p:tav tm="100000">
                                          <p:val>
                                            <p:strVal val="ppt_h"/>
                                          </p:val>
                                        </p:tav>
                                      </p:tavLst>
                                    </p:anim>
                                    <p:set>
                                      <p:cBhvr>
                                        <p:cTn id="211" dur="1" fill="hold">
                                          <p:stCondLst>
                                            <p:cond delay="499"/>
                                          </p:stCondLst>
                                        </p:cTn>
                                        <p:tgtEl>
                                          <p:spTgt spid="12"/>
                                        </p:tgtEl>
                                        <p:attrNameLst>
                                          <p:attrName>style.visibility</p:attrName>
                                        </p:attrNameLst>
                                      </p:cBhvr>
                                      <p:to>
                                        <p:strVal val="hidden"/>
                                      </p:to>
                                    </p:set>
                                  </p:childTnLst>
                                </p:cTn>
                              </p:par>
                            </p:childTnLst>
                          </p:cTn>
                        </p:par>
                        <p:par>
                          <p:cTn id="212" fill="hold">
                            <p:stCondLst>
                              <p:cond delay="6500"/>
                            </p:stCondLst>
                            <p:childTnLst>
                              <p:par>
                                <p:cTn id="213" presetID="53" presetClass="exit" presetSubtype="32" fill="hold" grpId="1" nodeType="afterEffect">
                                  <p:stCondLst>
                                    <p:cond delay="0"/>
                                  </p:stCondLst>
                                  <p:childTnLst>
                                    <p:anim calcmode="lin" valueType="num">
                                      <p:cBhvr>
                                        <p:cTn id="214" dur="500"/>
                                        <p:tgtEl>
                                          <p:spTgt spid="109"/>
                                        </p:tgtEl>
                                        <p:attrNameLst>
                                          <p:attrName>ppt_w</p:attrName>
                                        </p:attrNameLst>
                                      </p:cBhvr>
                                      <p:tavLst>
                                        <p:tav tm="0">
                                          <p:val>
                                            <p:strVal val="ppt_w"/>
                                          </p:val>
                                        </p:tav>
                                        <p:tav tm="100000">
                                          <p:val>
                                            <p:fltVal val="0"/>
                                          </p:val>
                                        </p:tav>
                                      </p:tavLst>
                                    </p:anim>
                                    <p:anim calcmode="lin" valueType="num">
                                      <p:cBhvr>
                                        <p:cTn id="215" dur="500"/>
                                        <p:tgtEl>
                                          <p:spTgt spid="109"/>
                                        </p:tgtEl>
                                        <p:attrNameLst>
                                          <p:attrName>ppt_h</p:attrName>
                                        </p:attrNameLst>
                                      </p:cBhvr>
                                      <p:tavLst>
                                        <p:tav tm="0">
                                          <p:val>
                                            <p:strVal val="ppt_h"/>
                                          </p:val>
                                        </p:tav>
                                        <p:tav tm="100000">
                                          <p:val>
                                            <p:fltVal val="0"/>
                                          </p:val>
                                        </p:tav>
                                      </p:tavLst>
                                    </p:anim>
                                    <p:animEffect transition="out" filter="fade">
                                      <p:cBhvr>
                                        <p:cTn id="216" dur="500"/>
                                        <p:tgtEl>
                                          <p:spTgt spid="109"/>
                                        </p:tgtEl>
                                      </p:cBhvr>
                                    </p:animEffect>
                                    <p:set>
                                      <p:cBhvr>
                                        <p:cTn id="217" dur="1" fill="hold">
                                          <p:stCondLst>
                                            <p:cond delay="499"/>
                                          </p:stCondLst>
                                        </p:cTn>
                                        <p:tgtEl>
                                          <p:spTgt spid="109"/>
                                        </p:tgtEl>
                                        <p:attrNameLst>
                                          <p:attrName>style.visibility</p:attrName>
                                        </p:attrNameLst>
                                      </p:cBhvr>
                                      <p:to>
                                        <p:strVal val="hidden"/>
                                      </p:to>
                                    </p:set>
                                  </p:childTnLst>
                                </p:cTn>
                              </p:par>
                            </p:childTnLst>
                          </p:cTn>
                        </p:par>
                        <p:par>
                          <p:cTn id="218" fill="hold">
                            <p:stCondLst>
                              <p:cond delay="7000"/>
                            </p:stCondLst>
                            <p:childTnLst>
                              <p:par>
                                <p:cTn id="219" presetID="53" presetClass="exit" presetSubtype="32" fill="hold" grpId="1" nodeType="afterEffect">
                                  <p:stCondLst>
                                    <p:cond delay="250"/>
                                  </p:stCondLst>
                                  <p:childTnLst>
                                    <p:anim calcmode="lin" valueType="num">
                                      <p:cBhvr>
                                        <p:cTn id="220" dur="500"/>
                                        <p:tgtEl>
                                          <p:spTgt spid="99"/>
                                        </p:tgtEl>
                                        <p:attrNameLst>
                                          <p:attrName>ppt_w</p:attrName>
                                        </p:attrNameLst>
                                      </p:cBhvr>
                                      <p:tavLst>
                                        <p:tav tm="0">
                                          <p:val>
                                            <p:strVal val="ppt_w"/>
                                          </p:val>
                                        </p:tav>
                                        <p:tav tm="100000">
                                          <p:val>
                                            <p:fltVal val="0"/>
                                          </p:val>
                                        </p:tav>
                                      </p:tavLst>
                                    </p:anim>
                                    <p:anim calcmode="lin" valueType="num">
                                      <p:cBhvr>
                                        <p:cTn id="221" dur="500"/>
                                        <p:tgtEl>
                                          <p:spTgt spid="99"/>
                                        </p:tgtEl>
                                        <p:attrNameLst>
                                          <p:attrName>ppt_h</p:attrName>
                                        </p:attrNameLst>
                                      </p:cBhvr>
                                      <p:tavLst>
                                        <p:tav tm="0">
                                          <p:val>
                                            <p:strVal val="ppt_h"/>
                                          </p:val>
                                        </p:tav>
                                        <p:tav tm="100000">
                                          <p:val>
                                            <p:fltVal val="0"/>
                                          </p:val>
                                        </p:tav>
                                      </p:tavLst>
                                    </p:anim>
                                    <p:animEffect transition="out" filter="fade">
                                      <p:cBhvr>
                                        <p:cTn id="222" dur="500"/>
                                        <p:tgtEl>
                                          <p:spTgt spid="99"/>
                                        </p:tgtEl>
                                      </p:cBhvr>
                                    </p:animEffect>
                                    <p:set>
                                      <p:cBhvr>
                                        <p:cTn id="223" dur="1" fill="hold">
                                          <p:stCondLst>
                                            <p:cond delay="499"/>
                                          </p:stCondLst>
                                        </p:cTn>
                                        <p:tgtEl>
                                          <p:spTgt spid="99"/>
                                        </p:tgtEl>
                                        <p:attrNameLst>
                                          <p:attrName>style.visibility</p:attrName>
                                        </p:attrNameLst>
                                      </p:cBhvr>
                                      <p:to>
                                        <p:strVal val="hidden"/>
                                      </p:to>
                                    </p:set>
                                  </p:childTnLst>
                                </p:cTn>
                              </p:par>
                            </p:childTnLst>
                          </p:cTn>
                        </p:par>
                        <p:par>
                          <p:cTn id="224" fill="hold">
                            <p:stCondLst>
                              <p:cond delay="7750"/>
                            </p:stCondLst>
                            <p:childTnLst>
                              <p:par>
                                <p:cTn id="225" presetID="53" presetClass="entr" presetSubtype="16" fill="hold" grpId="0" nodeType="afterEffect">
                                  <p:stCondLst>
                                    <p:cond delay="0"/>
                                  </p:stCondLst>
                                  <p:childTnLst>
                                    <p:set>
                                      <p:cBhvr>
                                        <p:cTn id="226" dur="1" fill="hold">
                                          <p:stCondLst>
                                            <p:cond delay="0"/>
                                          </p:stCondLst>
                                        </p:cTn>
                                        <p:tgtEl>
                                          <p:spTgt spid="52"/>
                                        </p:tgtEl>
                                        <p:attrNameLst>
                                          <p:attrName>style.visibility</p:attrName>
                                        </p:attrNameLst>
                                      </p:cBhvr>
                                      <p:to>
                                        <p:strVal val="visible"/>
                                      </p:to>
                                    </p:set>
                                    <p:anim calcmode="lin" valueType="num">
                                      <p:cBhvr>
                                        <p:cTn id="227" dur="500" fill="hold"/>
                                        <p:tgtEl>
                                          <p:spTgt spid="52"/>
                                        </p:tgtEl>
                                        <p:attrNameLst>
                                          <p:attrName>ppt_w</p:attrName>
                                        </p:attrNameLst>
                                      </p:cBhvr>
                                      <p:tavLst>
                                        <p:tav tm="0">
                                          <p:val>
                                            <p:fltVal val="0"/>
                                          </p:val>
                                        </p:tav>
                                        <p:tav tm="100000">
                                          <p:val>
                                            <p:strVal val="#ppt_w"/>
                                          </p:val>
                                        </p:tav>
                                      </p:tavLst>
                                    </p:anim>
                                    <p:anim calcmode="lin" valueType="num">
                                      <p:cBhvr>
                                        <p:cTn id="228" dur="500" fill="hold"/>
                                        <p:tgtEl>
                                          <p:spTgt spid="52"/>
                                        </p:tgtEl>
                                        <p:attrNameLst>
                                          <p:attrName>ppt_h</p:attrName>
                                        </p:attrNameLst>
                                      </p:cBhvr>
                                      <p:tavLst>
                                        <p:tav tm="0">
                                          <p:val>
                                            <p:fltVal val="0"/>
                                          </p:val>
                                        </p:tav>
                                        <p:tav tm="100000">
                                          <p:val>
                                            <p:strVal val="#ppt_h"/>
                                          </p:val>
                                        </p:tav>
                                      </p:tavLst>
                                    </p:anim>
                                    <p:animEffect transition="in" filter="fade">
                                      <p:cBhvr>
                                        <p:cTn id="229" dur="500"/>
                                        <p:tgtEl>
                                          <p:spTgt spid="52"/>
                                        </p:tgtEl>
                                      </p:cBhvr>
                                    </p:animEffect>
                                  </p:childTnLst>
                                </p:cTn>
                              </p:par>
                              <p:par>
                                <p:cTn id="230" presetID="53" presetClass="entr" presetSubtype="16" fill="hold" grpId="0" nodeType="withEffect">
                                  <p:stCondLst>
                                    <p:cond delay="250"/>
                                  </p:stCondLst>
                                  <p:childTnLst>
                                    <p:set>
                                      <p:cBhvr>
                                        <p:cTn id="231" dur="1" fill="hold">
                                          <p:stCondLst>
                                            <p:cond delay="0"/>
                                          </p:stCondLst>
                                        </p:cTn>
                                        <p:tgtEl>
                                          <p:spTgt spid="101"/>
                                        </p:tgtEl>
                                        <p:attrNameLst>
                                          <p:attrName>style.visibility</p:attrName>
                                        </p:attrNameLst>
                                      </p:cBhvr>
                                      <p:to>
                                        <p:strVal val="visible"/>
                                      </p:to>
                                    </p:set>
                                    <p:anim calcmode="lin" valueType="num">
                                      <p:cBhvr>
                                        <p:cTn id="232" dur="500" fill="hold"/>
                                        <p:tgtEl>
                                          <p:spTgt spid="101"/>
                                        </p:tgtEl>
                                        <p:attrNameLst>
                                          <p:attrName>ppt_w</p:attrName>
                                        </p:attrNameLst>
                                      </p:cBhvr>
                                      <p:tavLst>
                                        <p:tav tm="0">
                                          <p:val>
                                            <p:fltVal val="0"/>
                                          </p:val>
                                        </p:tav>
                                        <p:tav tm="100000">
                                          <p:val>
                                            <p:strVal val="#ppt_w"/>
                                          </p:val>
                                        </p:tav>
                                      </p:tavLst>
                                    </p:anim>
                                    <p:anim calcmode="lin" valueType="num">
                                      <p:cBhvr>
                                        <p:cTn id="233" dur="500" fill="hold"/>
                                        <p:tgtEl>
                                          <p:spTgt spid="101"/>
                                        </p:tgtEl>
                                        <p:attrNameLst>
                                          <p:attrName>ppt_h</p:attrName>
                                        </p:attrNameLst>
                                      </p:cBhvr>
                                      <p:tavLst>
                                        <p:tav tm="0">
                                          <p:val>
                                            <p:fltVal val="0"/>
                                          </p:val>
                                        </p:tav>
                                        <p:tav tm="100000">
                                          <p:val>
                                            <p:strVal val="#ppt_h"/>
                                          </p:val>
                                        </p:tav>
                                      </p:tavLst>
                                    </p:anim>
                                    <p:animEffect transition="in" filter="fade">
                                      <p:cBhvr>
                                        <p:cTn id="234" dur="500"/>
                                        <p:tgtEl>
                                          <p:spTgt spid="101"/>
                                        </p:tgtEl>
                                      </p:cBhvr>
                                    </p:animEffect>
                                  </p:childTnLst>
                                </p:cTn>
                              </p:par>
                              <p:par>
                                <p:cTn id="235" presetID="22" presetClass="entr" presetSubtype="2" fill="hold" grpId="0" nodeType="withEffect">
                                  <p:stCondLst>
                                    <p:cond delay="250"/>
                                  </p:stCondLst>
                                  <p:childTnLst>
                                    <p:set>
                                      <p:cBhvr>
                                        <p:cTn id="236" dur="1" fill="hold">
                                          <p:stCondLst>
                                            <p:cond delay="0"/>
                                          </p:stCondLst>
                                        </p:cTn>
                                        <p:tgtEl>
                                          <p:spTgt spid="73"/>
                                        </p:tgtEl>
                                        <p:attrNameLst>
                                          <p:attrName>style.visibility</p:attrName>
                                        </p:attrNameLst>
                                      </p:cBhvr>
                                      <p:to>
                                        <p:strVal val="visible"/>
                                      </p:to>
                                    </p:set>
                                    <p:animEffect transition="in" filter="wipe(right)">
                                      <p:cBhvr>
                                        <p:cTn id="237" dur="500"/>
                                        <p:tgtEl>
                                          <p:spTgt spid="73"/>
                                        </p:tgtEl>
                                      </p:cBhvr>
                                    </p:animEffect>
                                  </p:childTnLst>
                                </p:cTn>
                              </p:par>
                            </p:childTnLst>
                          </p:cTn>
                        </p:par>
                        <p:par>
                          <p:cTn id="238" fill="hold">
                            <p:stCondLst>
                              <p:cond delay="8500"/>
                            </p:stCondLst>
                            <p:childTnLst>
                              <p:par>
                                <p:cTn id="239" presetID="22" presetClass="entr" presetSubtype="1" fill="hold" nodeType="afterEffect">
                                  <p:stCondLst>
                                    <p:cond delay="0"/>
                                  </p:stCondLst>
                                  <p:childTnLst>
                                    <p:set>
                                      <p:cBhvr>
                                        <p:cTn id="240" dur="1" fill="hold">
                                          <p:stCondLst>
                                            <p:cond delay="0"/>
                                          </p:stCondLst>
                                        </p:cTn>
                                        <p:tgtEl>
                                          <p:spTgt spid="74"/>
                                        </p:tgtEl>
                                        <p:attrNameLst>
                                          <p:attrName>style.visibility</p:attrName>
                                        </p:attrNameLst>
                                      </p:cBhvr>
                                      <p:to>
                                        <p:strVal val="visible"/>
                                      </p:to>
                                    </p:set>
                                    <p:animEffect transition="in" filter="wipe(up)">
                                      <p:cBhvr>
                                        <p:cTn id="241" dur="500"/>
                                        <p:tgtEl>
                                          <p:spTgt spid="74"/>
                                        </p:tgtEl>
                                      </p:cBhvr>
                                    </p:animEffect>
                                  </p:childTnLst>
                                </p:cTn>
                              </p:par>
                            </p:childTnLst>
                          </p:cTn>
                        </p:par>
                        <p:par>
                          <p:cTn id="242" fill="hold">
                            <p:stCondLst>
                              <p:cond delay="9000"/>
                            </p:stCondLst>
                            <p:childTnLst>
                              <p:par>
                                <p:cTn id="243" presetID="14" presetClass="exit" presetSubtype="10" fill="hold" grpId="1" nodeType="afterEffect">
                                  <p:stCondLst>
                                    <p:cond delay="0"/>
                                  </p:stCondLst>
                                  <p:childTnLst>
                                    <p:animEffect transition="out" filter="randombar(horizontal)">
                                      <p:cBhvr>
                                        <p:cTn id="244" dur="500"/>
                                        <p:tgtEl>
                                          <p:spTgt spid="73"/>
                                        </p:tgtEl>
                                      </p:cBhvr>
                                    </p:animEffect>
                                    <p:set>
                                      <p:cBhvr>
                                        <p:cTn id="245" dur="1" fill="hold">
                                          <p:stCondLst>
                                            <p:cond delay="499"/>
                                          </p:stCondLst>
                                        </p:cTn>
                                        <p:tgtEl>
                                          <p:spTgt spid="73"/>
                                        </p:tgtEl>
                                        <p:attrNameLst>
                                          <p:attrName>style.visibility</p:attrName>
                                        </p:attrNameLst>
                                      </p:cBhvr>
                                      <p:to>
                                        <p:strVal val="hidden"/>
                                      </p:to>
                                    </p:set>
                                  </p:childTnLst>
                                </p:cTn>
                              </p:par>
                              <p:par>
                                <p:cTn id="246" presetID="53" presetClass="exit" presetSubtype="32" fill="hold" grpId="1" nodeType="withEffect">
                                  <p:stCondLst>
                                    <p:cond delay="0"/>
                                  </p:stCondLst>
                                  <p:childTnLst>
                                    <p:anim calcmode="lin" valueType="num">
                                      <p:cBhvr>
                                        <p:cTn id="247" dur="500"/>
                                        <p:tgtEl>
                                          <p:spTgt spid="101"/>
                                        </p:tgtEl>
                                        <p:attrNameLst>
                                          <p:attrName>ppt_w</p:attrName>
                                        </p:attrNameLst>
                                      </p:cBhvr>
                                      <p:tavLst>
                                        <p:tav tm="0">
                                          <p:val>
                                            <p:strVal val="ppt_w"/>
                                          </p:val>
                                        </p:tav>
                                        <p:tav tm="100000">
                                          <p:val>
                                            <p:fltVal val="0"/>
                                          </p:val>
                                        </p:tav>
                                      </p:tavLst>
                                    </p:anim>
                                    <p:anim calcmode="lin" valueType="num">
                                      <p:cBhvr>
                                        <p:cTn id="248" dur="500"/>
                                        <p:tgtEl>
                                          <p:spTgt spid="101"/>
                                        </p:tgtEl>
                                        <p:attrNameLst>
                                          <p:attrName>ppt_h</p:attrName>
                                        </p:attrNameLst>
                                      </p:cBhvr>
                                      <p:tavLst>
                                        <p:tav tm="0">
                                          <p:val>
                                            <p:strVal val="ppt_h"/>
                                          </p:val>
                                        </p:tav>
                                        <p:tav tm="100000">
                                          <p:val>
                                            <p:fltVal val="0"/>
                                          </p:val>
                                        </p:tav>
                                      </p:tavLst>
                                    </p:anim>
                                    <p:animEffect transition="out" filter="fade">
                                      <p:cBhvr>
                                        <p:cTn id="249" dur="500"/>
                                        <p:tgtEl>
                                          <p:spTgt spid="101"/>
                                        </p:tgtEl>
                                      </p:cBhvr>
                                    </p:animEffect>
                                    <p:set>
                                      <p:cBhvr>
                                        <p:cTn id="250" dur="1" fill="hold">
                                          <p:stCondLst>
                                            <p:cond delay="499"/>
                                          </p:stCondLst>
                                        </p:cTn>
                                        <p:tgtEl>
                                          <p:spTgt spid="101"/>
                                        </p:tgtEl>
                                        <p:attrNameLst>
                                          <p:attrName>style.visibility</p:attrName>
                                        </p:attrNameLst>
                                      </p:cBhvr>
                                      <p:to>
                                        <p:strVal val="hidden"/>
                                      </p:to>
                                    </p:set>
                                  </p:childTnLst>
                                </p:cTn>
                              </p:par>
                              <p:par>
                                <p:cTn id="251" presetID="53" presetClass="exit" presetSubtype="32" fill="hold" grpId="1" nodeType="withEffect">
                                  <p:stCondLst>
                                    <p:cond delay="1000"/>
                                  </p:stCondLst>
                                  <p:childTnLst>
                                    <p:anim calcmode="lin" valueType="num">
                                      <p:cBhvr>
                                        <p:cTn id="252" dur="500"/>
                                        <p:tgtEl>
                                          <p:spTgt spid="52"/>
                                        </p:tgtEl>
                                        <p:attrNameLst>
                                          <p:attrName>ppt_w</p:attrName>
                                        </p:attrNameLst>
                                      </p:cBhvr>
                                      <p:tavLst>
                                        <p:tav tm="0">
                                          <p:val>
                                            <p:strVal val="ppt_w"/>
                                          </p:val>
                                        </p:tav>
                                        <p:tav tm="100000">
                                          <p:val>
                                            <p:fltVal val="0"/>
                                          </p:val>
                                        </p:tav>
                                      </p:tavLst>
                                    </p:anim>
                                    <p:anim calcmode="lin" valueType="num">
                                      <p:cBhvr>
                                        <p:cTn id="253" dur="500"/>
                                        <p:tgtEl>
                                          <p:spTgt spid="52"/>
                                        </p:tgtEl>
                                        <p:attrNameLst>
                                          <p:attrName>ppt_h</p:attrName>
                                        </p:attrNameLst>
                                      </p:cBhvr>
                                      <p:tavLst>
                                        <p:tav tm="0">
                                          <p:val>
                                            <p:strVal val="ppt_h"/>
                                          </p:val>
                                        </p:tav>
                                        <p:tav tm="100000">
                                          <p:val>
                                            <p:fltVal val="0"/>
                                          </p:val>
                                        </p:tav>
                                      </p:tavLst>
                                    </p:anim>
                                    <p:animEffect transition="out" filter="fade">
                                      <p:cBhvr>
                                        <p:cTn id="254" dur="500"/>
                                        <p:tgtEl>
                                          <p:spTgt spid="52"/>
                                        </p:tgtEl>
                                      </p:cBhvr>
                                    </p:animEffect>
                                    <p:set>
                                      <p:cBhvr>
                                        <p:cTn id="255" dur="1" fill="hold">
                                          <p:stCondLst>
                                            <p:cond delay="499"/>
                                          </p:stCondLst>
                                        </p:cTn>
                                        <p:tgtEl>
                                          <p:spTgt spid="52"/>
                                        </p:tgtEl>
                                        <p:attrNameLst>
                                          <p:attrName>style.visibility</p:attrName>
                                        </p:attrNameLst>
                                      </p:cBhvr>
                                      <p:to>
                                        <p:strVal val="hidden"/>
                                      </p:to>
                                    </p:set>
                                  </p:childTnLst>
                                </p:cTn>
                              </p:par>
                            </p:childTnLst>
                          </p:cTn>
                        </p:par>
                        <p:par>
                          <p:cTn id="256" fill="hold">
                            <p:stCondLst>
                              <p:cond delay="10500"/>
                            </p:stCondLst>
                            <p:childTnLst>
                              <p:par>
                                <p:cTn id="257" presetID="22" presetClass="entr" presetSubtype="4" fill="hold" grpId="0" nodeType="afterEffect">
                                  <p:stCondLst>
                                    <p:cond delay="0"/>
                                  </p:stCondLst>
                                  <p:childTnLst>
                                    <p:set>
                                      <p:cBhvr>
                                        <p:cTn id="258" dur="1" fill="hold">
                                          <p:stCondLst>
                                            <p:cond delay="0"/>
                                          </p:stCondLst>
                                        </p:cTn>
                                        <p:tgtEl>
                                          <p:spTgt spid="77"/>
                                        </p:tgtEl>
                                        <p:attrNameLst>
                                          <p:attrName>style.visibility</p:attrName>
                                        </p:attrNameLst>
                                      </p:cBhvr>
                                      <p:to>
                                        <p:strVal val="visible"/>
                                      </p:to>
                                    </p:set>
                                    <p:animEffect transition="in" filter="wipe(down)">
                                      <p:cBhvr>
                                        <p:cTn id="259" dur="500"/>
                                        <p:tgtEl>
                                          <p:spTgt spid="77"/>
                                        </p:tgtEl>
                                      </p:cBhvr>
                                    </p:animEffect>
                                  </p:childTnLst>
                                </p:cTn>
                              </p:par>
                            </p:childTnLst>
                          </p:cTn>
                        </p:par>
                        <p:par>
                          <p:cTn id="260" fill="hold">
                            <p:stCondLst>
                              <p:cond delay="11000"/>
                            </p:stCondLst>
                            <p:childTnLst>
                              <p:par>
                                <p:cTn id="261" presetID="22" presetClass="entr" presetSubtype="1" fill="hold" nodeType="afterEffect">
                                  <p:stCondLst>
                                    <p:cond delay="0"/>
                                  </p:stCondLst>
                                  <p:childTnLst>
                                    <p:set>
                                      <p:cBhvr>
                                        <p:cTn id="262" dur="1" fill="hold">
                                          <p:stCondLst>
                                            <p:cond delay="0"/>
                                          </p:stCondLst>
                                        </p:cTn>
                                        <p:tgtEl>
                                          <p:spTgt spid="78"/>
                                        </p:tgtEl>
                                        <p:attrNameLst>
                                          <p:attrName>style.visibility</p:attrName>
                                        </p:attrNameLst>
                                      </p:cBhvr>
                                      <p:to>
                                        <p:strVal val="visible"/>
                                      </p:to>
                                    </p:set>
                                    <p:animEffect transition="in" filter="wipe(up)">
                                      <p:cBhvr>
                                        <p:cTn id="263" dur="500"/>
                                        <p:tgtEl>
                                          <p:spTgt spid="78"/>
                                        </p:tgtEl>
                                      </p:cBhvr>
                                    </p:animEffect>
                                  </p:childTnLst>
                                </p:cTn>
                              </p:par>
                            </p:childTnLst>
                          </p:cTn>
                        </p:par>
                        <p:par>
                          <p:cTn id="264" fill="hold">
                            <p:stCondLst>
                              <p:cond delay="11500"/>
                            </p:stCondLst>
                            <p:childTnLst>
                              <p:par>
                                <p:cTn id="265" presetID="14" presetClass="exit" presetSubtype="10" fill="hold" grpId="1" nodeType="afterEffect">
                                  <p:stCondLst>
                                    <p:cond delay="0"/>
                                  </p:stCondLst>
                                  <p:childTnLst>
                                    <p:animEffect transition="out" filter="randombar(horizontal)">
                                      <p:cBhvr>
                                        <p:cTn id="266" dur="500"/>
                                        <p:tgtEl>
                                          <p:spTgt spid="77"/>
                                        </p:tgtEl>
                                      </p:cBhvr>
                                    </p:animEffect>
                                    <p:set>
                                      <p:cBhvr>
                                        <p:cTn id="267" dur="1" fill="hold">
                                          <p:stCondLst>
                                            <p:cond delay="499"/>
                                          </p:stCondLst>
                                        </p:cTn>
                                        <p:tgtEl>
                                          <p:spTgt spid="77"/>
                                        </p:tgtEl>
                                        <p:attrNameLst>
                                          <p:attrName>style.visibility</p:attrName>
                                        </p:attrNameLst>
                                      </p:cBhvr>
                                      <p:to>
                                        <p:strVal val="hidden"/>
                                      </p:to>
                                    </p:set>
                                  </p:childTnLst>
                                </p:cTn>
                              </p:par>
                              <p:par>
                                <p:cTn id="268" presetID="10" presetClass="entr" presetSubtype="0" fill="hold" grpId="1" nodeType="withEffect">
                                  <p:stCondLst>
                                    <p:cond delay="0"/>
                                  </p:stCondLst>
                                  <p:childTnLst>
                                    <p:set>
                                      <p:cBhvr>
                                        <p:cTn id="269" dur="1" fill="hold">
                                          <p:stCondLst>
                                            <p:cond delay="0"/>
                                          </p:stCondLst>
                                        </p:cTn>
                                        <p:tgtEl>
                                          <p:spTgt spid="19"/>
                                        </p:tgtEl>
                                        <p:attrNameLst>
                                          <p:attrName>style.visibility</p:attrName>
                                        </p:attrNameLst>
                                      </p:cBhvr>
                                      <p:to>
                                        <p:strVal val="visible"/>
                                      </p:to>
                                    </p:set>
                                    <p:animEffect transition="in" filter="fade">
                                      <p:cBhvr>
                                        <p:cTn id="270" dur="500"/>
                                        <p:tgtEl>
                                          <p:spTgt spid="19"/>
                                        </p:tgtEl>
                                      </p:cBhvr>
                                    </p:animEffect>
                                  </p:childTnLst>
                                </p:cTn>
                              </p:par>
                            </p:childTnLst>
                          </p:cTn>
                        </p:par>
                        <p:par>
                          <p:cTn id="271" fill="hold">
                            <p:stCondLst>
                              <p:cond delay="12000"/>
                            </p:stCondLst>
                            <p:childTnLst>
                              <p:par>
                                <p:cTn id="272" presetID="22" presetClass="entr" presetSubtype="1" fill="hold" grpId="0" nodeType="afterEffect">
                                  <p:stCondLst>
                                    <p:cond delay="0"/>
                                  </p:stCondLst>
                                  <p:childTnLst>
                                    <p:set>
                                      <p:cBhvr>
                                        <p:cTn id="273" dur="1" fill="hold">
                                          <p:stCondLst>
                                            <p:cond delay="0"/>
                                          </p:stCondLst>
                                        </p:cTn>
                                        <p:tgtEl>
                                          <p:spTgt spid="89"/>
                                        </p:tgtEl>
                                        <p:attrNameLst>
                                          <p:attrName>style.visibility</p:attrName>
                                        </p:attrNameLst>
                                      </p:cBhvr>
                                      <p:to>
                                        <p:strVal val="visible"/>
                                      </p:to>
                                    </p:set>
                                    <p:animEffect transition="in" filter="wipe(up)">
                                      <p:cBhvr>
                                        <p:cTn id="274" dur="500"/>
                                        <p:tgtEl>
                                          <p:spTgt spid="89"/>
                                        </p:tgtEl>
                                      </p:cBhvr>
                                    </p:animEffect>
                                  </p:childTnLst>
                                </p:cTn>
                              </p:par>
                            </p:childTnLst>
                          </p:cTn>
                        </p:par>
                        <p:par>
                          <p:cTn id="275" fill="hold">
                            <p:stCondLst>
                              <p:cond delay="12500"/>
                            </p:stCondLst>
                            <p:childTnLst>
                              <p:par>
                                <p:cTn id="276" presetID="22" presetClass="entr" presetSubtype="4" fill="hold" nodeType="afterEffect">
                                  <p:stCondLst>
                                    <p:cond delay="0"/>
                                  </p:stCondLst>
                                  <p:childTnLst>
                                    <p:set>
                                      <p:cBhvr>
                                        <p:cTn id="277" dur="1" fill="hold">
                                          <p:stCondLst>
                                            <p:cond delay="0"/>
                                          </p:stCondLst>
                                        </p:cTn>
                                        <p:tgtEl>
                                          <p:spTgt spid="90"/>
                                        </p:tgtEl>
                                        <p:attrNameLst>
                                          <p:attrName>style.visibility</p:attrName>
                                        </p:attrNameLst>
                                      </p:cBhvr>
                                      <p:to>
                                        <p:strVal val="visible"/>
                                      </p:to>
                                    </p:set>
                                    <p:animEffect transition="in" filter="wipe(down)">
                                      <p:cBhvr>
                                        <p:cTn id="278" dur="500"/>
                                        <p:tgtEl>
                                          <p:spTgt spid="90"/>
                                        </p:tgtEl>
                                      </p:cBhvr>
                                    </p:animEffect>
                                  </p:childTnLst>
                                </p:cTn>
                              </p:par>
                              <p:par>
                                <p:cTn id="279" presetID="53" presetClass="entr" presetSubtype="16" fill="hold" grpId="0" nodeType="withEffect">
                                  <p:stCondLst>
                                    <p:cond delay="0"/>
                                  </p:stCondLst>
                                  <p:childTnLst>
                                    <p:set>
                                      <p:cBhvr>
                                        <p:cTn id="280" dur="1" fill="hold">
                                          <p:stCondLst>
                                            <p:cond delay="0"/>
                                          </p:stCondLst>
                                        </p:cTn>
                                        <p:tgtEl>
                                          <p:spTgt spid="100"/>
                                        </p:tgtEl>
                                        <p:attrNameLst>
                                          <p:attrName>style.visibility</p:attrName>
                                        </p:attrNameLst>
                                      </p:cBhvr>
                                      <p:to>
                                        <p:strVal val="visible"/>
                                      </p:to>
                                    </p:set>
                                    <p:anim calcmode="lin" valueType="num">
                                      <p:cBhvr>
                                        <p:cTn id="281" dur="500" fill="hold"/>
                                        <p:tgtEl>
                                          <p:spTgt spid="100"/>
                                        </p:tgtEl>
                                        <p:attrNameLst>
                                          <p:attrName>ppt_w</p:attrName>
                                        </p:attrNameLst>
                                      </p:cBhvr>
                                      <p:tavLst>
                                        <p:tav tm="0">
                                          <p:val>
                                            <p:fltVal val="0"/>
                                          </p:val>
                                        </p:tav>
                                        <p:tav tm="100000">
                                          <p:val>
                                            <p:strVal val="#ppt_w"/>
                                          </p:val>
                                        </p:tav>
                                      </p:tavLst>
                                    </p:anim>
                                    <p:anim calcmode="lin" valueType="num">
                                      <p:cBhvr>
                                        <p:cTn id="282" dur="500" fill="hold"/>
                                        <p:tgtEl>
                                          <p:spTgt spid="100"/>
                                        </p:tgtEl>
                                        <p:attrNameLst>
                                          <p:attrName>ppt_h</p:attrName>
                                        </p:attrNameLst>
                                      </p:cBhvr>
                                      <p:tavLst>
                                        <p:tav tm="0">
                                          <p:val>
                                            <p:fltVal val="0"/>
                                          </p:val>
                                        </p:tav>
                                        <p:tav tm="100000">
                                          <p:val>
                                            <p:strVal val="#ppt_h"/>
                                          </p:val>
                                        </p:tav>
                                      </p:tavLst>
                                    </p:anim>
                                    <p:animEffect transition="in" filter="fade">
                                      <p:cBhvr>
                                        <p:cTn id="283" dur="500"/>
                                        <p:tgtEl>
                                          <p:spTgt spid="100"/>
                                        </p:tgtEl>
                                      </p:cBhvr>
                                    </p:animEffect>
                                  </p:childTnLst>
                                </p:cTn>
                              </p:par>
                            </p:childTnLst>
                          </p:cTn>
                        </p:par>
                      </p:childTnLst>
                    </p:cTn>
                  </p:par>
                  <p:par>
                    <p:cTn id="284" fill="hold">
                      <p:stCondLst>
                        <p:cond delay="indefinite"/>
                      </p:stCondLst>
                      <p:childTnLst>
                        <p:par>
                          <p:cTn id="285" fill="hold">
                            <p:stCondLst>
                              <p:cond delay="0"/>
                            </p:stCondLst>
                            <p:childTnLst>
                              <p:par>
                                <p:cTn id="286" presetID="1" presetClass="entr" presetSubtype="0" fill="hold" grpId="0" nodeType="clickEffect">
                                  <p:stCondLst>
                                    <p:cond delay="0"/>
                                  </p:stCondLst>
                                  <p:childTnLst>
                                    <p:set>
                                      <p:cBhvr>
                                        <p:cTn id="287" dur="1" fill="hold">
                                          <p:stCondLst>
                                            <p:cond delay="0"/>
                                          </p:stCondLst>
                                        </p:cTn>
                                        <p:tgtEl>
                                          <p:spTgt spid="95"/>
                                        </p:tgtEl>
                                        <p:attrNameLst>
                                          <p:attrName>style.visibility</p:attrName>
                                        </p:attrNameLst>
                                      </p:cBhvr>
                                      <p:to>
                                        <p:strVal val="visible"/>
                                      </p:to>
                                    </p:set>
                                  </p:childTnLst>
                                </p:cTn>
                              </p:par>
                              <p:par>
                                <p:cTn id="288" presetID="1" presetClass="entr" presetSubtype="0" fill="hold" nodeType="withEffect">
                                  <p:stCondLst>
                                    <p:cond delay="0"/>
                                  </p:stCondLst>
                                  <p:childTnLst>
                                    <p:set>
                                      <p:cBhvr>
                                        <p:cTn id="289"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90" fill="hold">
                      <p:stCondLst>
                        <p:cond delay="indefinite"/>
                      </p:stCondLst>
                      <p:childTnLst>
                        <p:par>
                          <p:cTn id="291" fill="hold">
                            <p:stCondLst>
                              <p:cond delay="0"/>
                            </p:stCondLst>
                            <p:childTnLst>
                              <p:par>
                                <p:cTn id="292" presetID="1" presetClass="entr" presetSubtype="0" fill="hold" grpId="0" nodeType="clickEffect">
                                  <p:stCondLst>
                                    <p:cond delay="0"/>
                                  </p:stCondLst>
                                  <p:childTnLst>
                                    <p:set>
                                      <p:cBhvr>
                                        <p:cTn id="293" dur="1" fill="hold">
                                          <p:stCondLst>
                                            <p:cond delay="0"/>
                                          </p:stCondLst>
                                        </p:cTn>
                                        <p:tgtEl>
                                          <p:spTgt spid="2"/>
                                        </p:tgtEl>
                                        <p:attrNameLst>
                                          <p:attrName>style.visibility</p:attrName>
                                        </p:attrNameLst>
                                      </p:cBhvr>
                                      <p:to>
                                        <p:strVal val="visible"/>
                                      </p:to>
                                    </p:set>
                                  </p:childTnLst>
                                </p:cTn>
                              </p:par>
                              <p:par>
                                <p:cTn id="294" presetID="1" presetClass="entr" presetSubtype="0" fill="hold" nodeType="withEffect">
                                  <p:stCondLst>
                                    <p:cond delay="0"/>
                                  </p:stCondLst>
                                  <p:childTnLst>
                                    <p:set>
                                      <p:cBhvr>
                                        <p:cTn id="295"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96" fill="hold">
                      <p:stCondLst>
                        <p:cond delay="indefinite"/>
                      </p:stCondLst>
                      <p:childTnLst>
                        <p:par>
                          <p:cTn id="297" fill="hold">
                            <p:stCondLst>
                              <p:cond delay="0"/>
                            </p:stCondLst>
                            <p:childTnLst>
                              <p:par>
                                <p:cTn id="298" presetID="1" presetClass="exit" presetSubtype="0" fill="hold" grpId="1" nodeType="clickEffect">
                                  <p:stCondLst>
                                    <p:cond delay="0"/>
                                  </p:stCondLst>
                                  <p:childTnLst>
                                    <p:set>
                                      <p:cBhvr>
                                        <p:cTn id="299" dur="1" fill="hold">
                                          <p:stCondLst>
                                            <p:cond delay="0"/>
                                          </p:stCondLst>
                                        </p:cTn>
                                        <p:tgtEl>
                                          <p:spTgt spid="2"/>
                                        </p:tgtEl>
                                        <p:attrNameLst>
                                          <p:attrName>style.visibility</p:attrName>
                                        </p:attrNameLst>
                                      </p:cBhvr>
                                      <p:to>
                                        <p:strVal val="hidden"/>
                                      </p:to>
                                    </p:set>
                                  </p:childTnLst>
                                </p:cTn>
                              </p:par>
                              <p:par>
                                <p:cTn id="300" presetID="1" presetClass="exit" presetSubtype="0" fill="hold" grpId="1" nodeType="withEffect">
                                  <p:stCondLst>
                                    <p:cond delay="0"/>
                                  </p:stCondLst>
                                  <p:childTnLst>
                                    <p:set>
                                      <p:cBhvr>
                                        <p:cTn id="301" dur="1" fill="hold">
                                          <p:stCondLst>
                                            <p:cond delay="0"/>
                                          </p:stCondLst>
                                        </p:cTn>
                                        <p:tgtEl>
                                          <p:spTgt spid="95"/>
                                        </p:tgtEl>
                                        <p:attrNameLst>
                                          <p:attrName>style.visibility</p:attrName>
                                        </p:attrNameLst>
                                      </p:cBhvr>
                                      <p:to>
                                        <p:strVal val="hidden"/>
                                      </p:to>
                                    </p:set>
                                  </p:childTnLst>
                                </p:cTn>
                              </p:par>
                              <p:par>
                                <p:cTn id="302" presetID="10" presetClass="exit" presetSubtype="0" fill="hold" grpId="0" nodeType="withEffect">
                                  <p:stCondLst>
                                    <p:cond delay="0"/>
                                  </p:stCondLst>
                                  <p:childTnLst>
                                    <p:animEffect transition="out" filter="fade">
                                      <p:cBhvr>
                                        <p:cTn id="303" dur="500"/>
                                        <p:tgtEl>
                                          <p:spTgt spid="19"/>
                                        </p:tgtEl>
                                      </p:cBhvr>
                                    </p:animEffect>
                                    <p:set>
                                      <p:cBhvr>
                                        <p:cTn id="304" dur="1" fill="hold">
                                          <p:stCondLst>
                                            <p:cond delay="499"/>
                                          </p:stCondLst>
                                        </p:cTn>
                                        <p:tgtEl>
                                          <p:spTgt spid="19"/>
                                        </p:tgtEl>
                                        <p:attrNameLst>
                                          <p:attrName>style.visibility</p:attrName>
                                        </p:attrNameLst>
                                      </p:cBhvr>
                                      <p:to>
                                        <p:strVal val="hidden"/>
                                      </p:to>
                                    </p:set>
                                  </p:childTnLst>
                                </p:cTn>
                              </p:par>
                              <p:par>
                                <p:cTn id="305" presetID="14" presetClass="exit" presetSubtype="10" fill="hold" grpId="1" nodeType="withEffect">
                                  <p:stCondLst>
                                    <p:cond delay="0"/>
                                  </p:stCondLst>
                                  <p:childTnLst>
                                    <p:animEffect transition="out" filter="randombar(horizontal)">
                                      <p:cBhvr>
                                        <p:cTn id="306" dur="500"/>
                                        <p:tgtEl>
                                          <p:spTgt spid="89"/>
                                        </p:tgtEl>
                                      </p:cBhvr>
                                    </p:animEffect>
                                    <p:set>
                                      <p:cBhvr>
                                        <p:cTn id="307" dur="1" fill="hold">
                                          <p:stCondLst>
                                            <p:cond delay="499"/>
                                          </p:stCondLst>
                                        </p:cTn>
                                        <p:tgtEl>
                                          <p:spTgt spid="89"/>
                                        </p:tgtEl>
                                        <p:attrNameLst>
                                          <p:attrName>style.visibility</p:attrName>
                                        </p:attrNameLst>
                                      </p:cBhvr>
                                      <p:to>
                                        <p:strVal val="hidden"/>
                                      </p:to>
                                    </p:set>
                                  </p:childTnLst>
                                </p:cTn>
                              </p:par>
                              <p:par>
                                <p:cTn id="308" presetID="10" presetClass="exit" presetSubtype="0" fill="hold" grpId="0" nodeType="withEffect">
                                  <p:stCondLst>
                                    <p:cond delay="0"/>
                                  </p:stCondLst>
                                  <p:childTnLst>
                                    <p:animEffect transition="out" filter="fade">
                                      <p:cBhvr>
                                        <p:cTn id="309" dur="500"/>
                                        <p:tgtEl>
                                          <p:spTgt spid="7">
                                            <p:txEl>
                                              <p:pRg st="0" end="0"/>
                                            </p:txEl>
                                          </p:spTgt>
                                        </p:tgtEl>
                                      </p:cBhvr>
                                    </p:animEffect>
                                    <p:set>
                                      <p:cBhvr>
                                        <p:cTn id="310" dur="1" fill="hold">
                                          <p:stCondLst>
                                            <p:cond delay="499"/>
                                          </p:stCondLst>
                                        </p:cTn>
                                        <p:tgtEl>
                                          <p:spTgt spid="7">
                                            <p:txEl>
                                              <p:pRg st="0" end="0"/>
                                            </p:txEl>
                                          </p:spTgt>
                                        </p:tgtEl>
                                        <p:attrNameLst>
                                          <p:attrName>style.visibility</p:attrName>
                                        </p:attrNameLst>
                                      </p:cBhvr>
                                      <p:to>
                                        <p:strVal val="hidden"/>
                                      </p:to>
                                    </p:set>
                                  </p:childTnLst>
                                </p:cTn>
                              </p:par>
                              <p:par>
                                <p:cTn id="311" presetID="10" presetClass="exit" presetSubtype="0" fill="hold" grpId="0" nodeType="withEffect">
                                  <p:stCondLst>
                                    <p:cond delay="0"/>
                                  </p:stCondLst>
                                  <p:childTnLst>
                                    <p:animEffect transition="out" filter="fade">
                                      <p:cBhvr>
                                        <p:cTn id="312" dur="500"/>
                                        <p:tgtEl>
                                          <p:spTgt spid="7">
                                            <p:txEl>
                                              <p:pRg st="1" end="1"/>
                                            </p:txEl>
                                          </p:spTgt>
                                        </p:tgtEl>
                                      </p:cBhvr>
                                    </p:animEffect>
                                    <p:set>
                                      <p:cBhvr>
                                        <p:cTn id="313" dur="1" fill="hold">
                                          <p:stCondLst>
                                            <p:cond delay="499"/>
                                          </p:stCondLst>
                                        </p:cTn>
                                        <p:tgtEl>
                                          <p:spTgt spid="7">
                                            <p:txEl>
                                              <p:pRg st="1" end="1"/>
                                            </p:txEl>
                                          </p:spTgt>
                                        </p:tgtEl>
                                        <p:attrNameLst>
                                          <p:attrName>style.visibility</p:attrName>
                                        </p:attrNameLst>
                                      </p:cBhvr>
                                      <p:to>
                                        <p:strVal val="hidden"/>
                                      </p:to>
                                    </p:set>
                                  </p:childTnLst>
                                </p:cTn>
                              </p:par>
                              <p:par>
                                <p:cTn id="314" presetID="53" presetClass="entr" presetSubtype="16" fill="hold" grpId="0" nodeType="withEffect">
                                  <p:stCondLst>
                                    <p:cond delay="0"/>
                                  </p:stCondLst>
                                  <p:childTnLst>
                                    <p:set>
                                      <p:cBhvr>
                                        <p:cTn id="315" dur="1" fill="hold">
                                          <p:stCondLst>
                                            <p:cond delay="0"/>
                                          </p:stCondLst>
                                        </p:cTn>
                                        <p:tgtEl>
                                          <p:spTgt spid="35"/>
                                        </p:tgtEl>
                                        <p:attrNameLst>
                                          <p:attrName>style.visibility</p:attrName>
                                        </p:attrNameLst>
                                      </p:cBhvr>
                                      <p:to>
                                        <p:strVal val="visible"/>
                                      </p:to>
                                    </p:set>
                                    <p:anim calcmode="lin" valueType="num">
                                      <p:cBhvr>
                                        <p:cTn id="316" dur="250" fill="hold"/>
                                        <p:tgtEl>
                                          <p:spTgt spid="35"/>
                                        </p:tgtEl>
                                        <p:attrNameLst>
                                          <p:attrName>ppt_w</p:attrName>
                                        </p:attrNameLst>
                                      </p:cBhvr>
                                      <p:tavLst>
                                        <p:tav tm="0">
                                          <p:val>
                                            <p:fltVal val="0"/>
                                          </p:val>
                                        </p:tav>
                                        <p:tav tm="100000">
                                          <p:val>
                                            <p:strVal val="#ppt_w"/>
                                          </p:val>
                                        </p:tav>
                                      </p:tavLst>
                                    </p:anim>
                                    <p:anim calcmode="lin" valueType="num">
                                      <p:cBhvr>
                                        <p:cTn id="317" dur="250" fill="hold"/>
                                        <p:tgtEl>
                                          <p:spTgt spid="35"/>
                                        </p:tgtEl>
                                        <p:attrNameLst>
                                          <p:attrName>ppt_h</p:attrName>
                                        </p:attrNameLst>
                                      </p:cBhvr>
                                      <p:tavLst>
                                        <p:tav tm="0">
                                          <p:val>
                                            <p:fltVal val="0"/>
                                          </p:val>
                                        </p:tav>
                                        <p:tav tm="100000">
                                          <p:val>
                                            <p:strVal val="#ppt_h"/>
                                          </p:val>
                                        </p:tav>
                                      </p:tavLst>
                                    </p:anim>
                                    <p:animEffect transition="in" filter="fade">
                                      <p:cBhvr>
                                        <p:cTn id="318" dur="250"/>
                                        <p:tgtEl>
                                          <p:spTgt spid="35"/>
                                        </p:tgtEl>
                                      </p:cBhvr>
                                    </p:animEffect>
                                  </p:childTnLst>
                                </p:cTn>
                              </p:par>
                            </p:childTnLst>
                          </p:cTn>
                        </p:par>
                        <p:par>
                          <p:cTn id="319" fill="hold">
                            <p:stCondLst>
                              <p:cond delay="500"/>
                            </p:stCondLst>
                            <p:childTnLst>
                              <p:par>
                                <p:cTn id="320" presetID="53" presetClass="exit" presetSubtype="32" fill="hold" grpId="1" nodeType="afterEffect">
                                  <p:stCondLst>
                                    <p:cond delay="0"/>
                                  </p:stCondLst>
                                  <p:childTnLst>
                                    <p:anim calcmode="lin" valueType="num">
                                      <p:cBhvr>
                                        <p:cTn id="321" dur="500"/>
                                        <p:tgtEl>
                                          <p:spTgt spid="100"/>
                                        </p:tgtEl>
                                        <p:attrNameLst>
                                          <p:attrName>ppt_w</p:attrName>
                                        </p:attrNameLst>
                                      </p:cBhvr>
                                      <p:tavLst>
                                        <p:tav tm="0">
                                          <p:val>
                                            <p:strVal val="ppt_w"/>
                                          </p:val>
                                        </p:tav>
                                        <p:tav tm="100000">
                                          <p:val>
                                            <p:fltVal val="0"/>
                                          </p:val>
                                        </p:tav>
                                      </p:tavLst>
                                    </p:anim>
                                    <p:anim calcmode="lin" valueType="num">
                                      <p:cBhvr>
                                        <p:cTn id="322" dur="500"/>
                                        <p:tgtEl>
                                          <p:spTgt spid="100"/>
                                        </p:tgtEl>
                                        <p:attrNameLst>
                                          <p:attrName>ppt_h</p:attrName>
                                        </p:attrNameLst>
                                      </p:cBhvr>
                                      <p:tavLst>
                                        <p:tav tm="0">
                                          <p:val>
                                            <p:strVal val="ppt_h"/>
                                          </p:val>
                                        </p:tav>
                                        <p:tav tm="100000">
                                          <p:val>
                                            <p:fltVal val="0"/>
                                          </p:val>
                                        </p:tav>
                                      </p:tavLst>
                                    </p:anim>
                                    <p:animEffect transition="out" filter="fade">
                                      <p:cBhvr>
                                        <p:cTn id="323" dur="500"/>
                                        <p:tgtEl>
                                          <p:spTgt spid="100"/>
                                        </p:tgtEl>
                                      </p:cBhvr>
                                    </p:animEffect>
                                    <p:set>
                                      <p:cBhvr>
                                        <p:cTn id="324" dur="1" fill="hold">
                                          <p:stCondLst>
                                            <p:cond delay="499"/>
                                          </p:stCondLst>
                                        </p:cTn>
                                        <p:tgtEl>
                                          <p:spTgt spid="100"/>
                                        </p:tgtEl>
                                        <p:attrNameLst>
                                          <p:attrName>style.visibility</p:attrName>
                                        </p:attrNameLst>
                                      </p:cBhvr>
                                      <p:to>
                                        <p:strVal val="hidden"/>
                                      </p:to>
                                    </p:set>
                                  </p:childTnLst>
                                </p:cTn>
                              </p:par>
                            </p:childTnLst>
                          </p:cTn>
                        </p:par>
                        <p:par>
                          <p:cTn id="325" fill="hold">
                            <p:stCondLst>
                              <p:cond delay="1000"/>
                            </p:stCondLst>
                            <p:childTnLst>
                              <p:par>
                                <p:cTn id="326" presetID="53" presetClass="exit" presetSubtype="32" fill="hold" grpId="1" nodeType="afterEffect">
                                  <p:stCondLst>
                                    <p:cond delay="750"/>
                                  </p:stCondLst>
                                  <p:childTnLst>
                                    <p:anim calcmode="lin" valueType="num">
                                      <p:cBhvr>
                                        <p:cTn id="327" dur="500"/>
                                        <p:tgtEl>
                                          <p:spTgt spid="35"/>
                                        </p:tgtEl>
                                        <p:attrNameLst>
                                          <p:attrName>ppt_w</p:attrName>
                                        </p:attrNameLst>
                                      </p:cBhvr>
                                      <p:tavLst>
                                        <p:tav tm="0">
                                          <p:val>
                                            <p:strVal val="ppt_w"/>
                                          </p:val>
                                        </p:tav>
                                        <p:tav tm="100000">
                                          <p:val>
                                            <p:fltVal val="0"/>
                                          </p:val>
                                        </p:tav>
                                      </p:tavLst>
                                    </p:anim>
                                    <p:anim calcmode="lin" valueType="num">
                                      <p:cBhvr>
                                        <p:cTn id="328" dur="500"/>
                                        <p:tgtEl>
                                          <p:spTgt spid="35"/>
                                        </p:tgtEl>
                                        <p:attrNameLst>
                                          <p:attrName>ppt_h</p:attrName>
                                        </p:attrNameLst>
                                      </p:cBhvr>
                                      <p:tavLst>
                                        <p:tav tm="0">
                                          <p:val>
                                            <p:strVal val="ppt_h"/>
                                          </p:val>
                                        </p:tav>
                                        <p:tav tm="100000">
                                          <p:val>
                                            <p:fltVal val="0"/>
                                          </p:val>
                                        </p:tav>
                                      </p:tavLst>
                                    </p:anim>
                                    <p:animEffect transition="out" filter="fade">
                                      <p:cBhvr>
                                        <p:cTn id="329" dur="500"/>
                                        <p:tgtEl>
                                          <p:spTgt spid="35"/>
                                        </p:tgtEl>
                                      </p:cBhvr>
                                    </p:animEffect>
                                    <p:set>
                                      <p:cBhvr>
                                        <p:cTn id="330" dur="1" fill="hold">
                                          <p:stCondLst>
                                            <p:cond delay="499"/>
                                          </p:stCondLst>
                                        </p:cTn>
                                        <p:tgtEl>
                                          <p:spTgt spid="35"/>
                                        </p:tgtEl>
                                        <p:attrNameLst>
                                          <p:attrName>style.visibility</p:attrName>
                                        </p:attrNameLst>
                                      </p:cBhvr>
                                      <p:to>
                                        <p:strVal val="hidden"/>
                                      </p:to>
                                    </p:set>
                                  </p:childTnLst>
                                </p:cTn>
                              </p:par>
                              <p:par>
                                <p:cTn id="331" presetID="53" presetClass="entr" presetSubtype="16" fill="hold" grpId="2" nodeType="withEffect">
                                  <p:stCondLst>
                                    <p:cond delay="0"/>
                                  </p:stCondLst>
                                  <p:childTnLst>
                                    <p:set>
                                      <p:cBhvr>
                                        <p:cTn id="332" dur="1" fill="hold">
                                          <p:stCondLst>
                                            <p:cond delay="0"/>
                                          </p:stCondLst>
                                        </p:cTn>
                                        <p:tgtEl>
                                          <p:spTgt spid="100"/>
                                        </p:tgtEl>
                                        <p:attrNameLst>
                                          <p:attrName>style.visibility</p:attrName>
                                        </p:attrNameLst>
                                      </p:cBhvr>
                                      <p:to>
                                        <p:strVal val="visible"/>
                                      </p:to>
                                    </p:set>
                                    <p:anim calcmode="lin" valueType="num">
                                      <p:cBhvr>
                                        <p:cTn id="333" dur="500" fill="hold"/>
                                        <p:tgtEl>
                                          <p:spTgt spid="100"/>
                                        </p:tgtEl>
                                        <p:attrNameLst>
                                          <p:attrName>ppt_w</p:attrName>
                                        </p:attrNameLst>
                                      </p:cBhvr>
                                      <p:tavLst>
                                        <p:tav tm="0">
                                          <p:val>
                                            <p:fltVal val="0"/>
                                          </p:val>
                                        </p:tav>
                                        <p:tav tm="100000">
                                          <p:val>
                                            <p:strVal val="#ppt_w"/>
                                          </p:val>
                                        </p:tav>
                                      </p:tavLst>
                                    </p:anim>
                                    <p:anim calcmode="lin" valueType="num">
                                      <p:cBhvr>
                                        <p:cTn id="334" dur="500" fill="hold"/>
                                        <p:tgtEl>
                                          <p:spTgt spid="100"/>
                                        </p:tgtEl>
                                        <p:attrNameLst>
                                          <p:attrName>ppt_h</p:attrName>
                                        </p:attrNameLst>
                                      </p:cBhvr>
                                      <p:tavLst>
                                        <p:tav tm="0">
                                          <p:val>
                                            <p:fltVal val="0"/>
                                          </p:val>
                                        </p:tav>
                                        <p:tav tm="100000">
                                          <p:val>
                                            <p:strVal val="#ppt_h"/>
                                          </p:val>
                                        </p:tav>
                                      </p:tavLst>
                                    </p:anim>
                                    <p:animEffect transition="in" filter="fade">
                                      <p:cBhvr>
                                        <p:cTn id="335" dur="500"/>
                                        <p:tgtEl>
                                          <p:spTgt spid="100"/>
                                        </p:tgtEl>
                                      </p:cBhvr>
                                    </p:animEffect>
                                  </p:childTnLst>
                                </p:cTn>
                              </p:par>
                            </p:childTnLst>
                          </p:cTn>
                        </p:par>
                        <p:par>
                          <p:cTn id="336" fill="hold">
                            <p:stCondLst>
                              <p:cond delay="2250"/>
                            </p:stCondLst>
                            <p:childTnLst>
                              <p:par>
                                <p:cTn id="337" presetID="22" presetClass="entr" presetSubtype="1" fill="hold" grpId="0" nodeType="afterEffect">
                                  <p:stCondLst>
                                    <p:cond delay="0"/>
                                  </p:stCondLst>
                                  <p:childTnLst>
                                    <p:set>
                                      <p:cBhvr>
                                        <p:cTn id="338" dur="1" fill="hold">
                                          <p:stCondLst>
                                            <p:cond delay="0"/>
                                          </p:stCondLst>
                                        </p:cTn>
                                        <p:tgtEl>
                                          <p:spTgt spid="81"/>
                                        </p:tgtEl>
                                        <p:attrNameLst>
                                          <p:attrName>style.visibility</p:attrName>
                                        </p:attrNameLst>
                                      </p:cBhvr>
                                      <p:to>
                                        <p:strVal val="visible"/>
                                      </p:to>
                                    </p:set>
                                    <p:animEffect transition="in" filter="wipe(up)">
                                      <p:cBhvr>
                                        <p:cTn id="339" dur="500"/>
                                        <p:tgtEl>
                                          <p:spTgt spid="81"/>
                                        </p:tgtEl>
                                      </p:cBhvr>
                                    </p:animEffect>
                                  </p:childTnLst>
                                </p:cTn>
                              </p:par>
                            </p:childTnLst>
                          </p:cTn>
                        </p:par>
                        <p:par>
                          <p:cTn id="340" fill="hold">
                            <p:stCondLst>
                              <p:cond delay="2750"/>
                            </p:stCondLst>
                            <p:childTnLst>
                              <p:par>
                                <p:cTn id="341" presetID="22" presetClass="entr" presetSubtype="1" fill="hold" nodeType="afterEffect">
                                  <p:stCondLst>
                                    <p:cond delay="0"/>
                                  </p:stCondLst>
                                  <p:childTnLst>
                                    <p:set>
                                      <p:cBhvr>
                                        <p:cTn id="342" dur="1" fill="hold">
                                          <p:stCondLst>
                                            <p:cond delay="0"/>
                                          </p:stCondLst>
                                        </p:cTn>
                                        <p:tgtEl>
                                          <p:spTgt spid="82"/>
                                        </p:tgtEl>
                                        <p:attrNameLst>
                                          <p:attrName>style.visibility</p:attrName>
                                        </p:attrNameLst>
                                      </p:cBhvr>
                                      <p:to>
                                        <p:strVal val="visible"/>
                                      </p:to>
                                    </p:set>
                                    <p:animEffect transition="in" filter="wipe(up)">
                                      <p:cBhvr>
                                        <p:cTn id="343" dur="500"/>
                                        <p:tgtEl>
                                          <p:spTgt spid="82"/>
                                        </p:tgtEl>
                                      </p:cBhvr>
                                    </p:animEffect>
                                  </p:childTnLst>
                                </p:cTn>
                              </p:par>
                              <p:par>
                                <p:cTn id="344" presetID="53" presetClass="exit" presetSubtype="32" fill="hold" grpId="3" nodeType="withEffect">
                                  <p:stCondLst>
                                    <p:cond delay="0"/>
                                  </p:stCondLst>
                                  <p:childTnLst>
                                    <p:anim calcmode="lin" valueType="num">
                                      <p:cBhvr>
                                        <p:cTn id="345" dur="500"/>
                                        <p:tgtEl>
                                          <p:spTgt spid="100"/>
                                        </p:tgtEl>
                                        <p:attrNameLst>
                                          <p:attrName>ppt_w</p:attrName>
                                        </p:attrNameLst>
                                      </p:cBhvr>
                                      <p:tavLst>
                                        <p:tav tm="0">
                                          <p:val>
                                            <p:strVal val="ppt_w"/>
                                          </p:val>
                                        </p:tav>
                                        <p:tav tm="100000">
                                          <p:val>
                                            <p:fltVal val="0"/>
                                          </p:val>
                                        </p:tav>
                                      </p:tavLst>
                                    </p:anim>
                                    <p:anim calcmode="lin" valueType="num">
                                      <p:cBhvr>
                                        <p:cTn id="346" dur="500"/>
                                        <p:tgtEl>
                                          <p:spTgt spid="100"/>
                                        </p:tgtEl>
                                        <p:attrNameLst>
                                          <p:attrName>ppt_h</p:attrName>
                                        </p:attrNameLst>
                                      </p:cBhvr>
                                      <p:tavLst>
                                        <p:tav tm="0">
                                          <p:val>
                                            <p:strVal val="ppt_h"/>
                                          </p:val>
                                        </p:tav>
                                        <p:tav tm="100000">
                                          <p:val>
                                            <p:fltVal val="0"/>
                                          </p:val>
                                        </p:tav>
                                      </p:tavLst>
                                    </p:anim>
                                    <p:animEffect transition="out" filter="fade">
                                      <p:cBhvr>
                                        <p:cTn id="347" dur="500"/>
                                        <p:tgtEl>
                                          <p:spTgt spid="100"/>
                                        </p:tgtEl>
                                      </p:cBhvr>
                                    </p:animEffect>
                                    <p:set>
                                      <p:cBhvr>
                                        <p:cTn id="348" dur="1" fill="hold">
                                          <p:stCondLst>
                                            <p:cond delay="499"/>
                                          </p:stCondLst>
                                        </p:cTn>
                                        <p:tgtEl>
                                          <p:spTgt spid="100"/>
                                        </p:tgtEl>
                                        <p:attrNameLst>
                                          <p:attrName>style.visibility</p:attrName>
                                        </p:attrNameLst>
                                      </p:cBhvr>
                                      <p:to>
                                        <p:strVal val="hidden"/>
                                      </p:to>
                                    </p:set>
                                  </p:childTnLst>
                                </p:cTn>
                              </p:par>
                            </p:childTnLst>
                          </p:cTn>
                        </p:par>
                        <p:par>
                          <p:cTn id="349" fill="hold">
                            <p:stCondLst>
                              <p:cond delay="3250"/>
                            </p:stCondLst>
                            <p:childTnLst>
                              <p:par>
                                <p:cTn id="350" presetID="14" presetClass="exit" presetSubtype="10" fill="hold" grpId="1" nodeType="afterEffect">
                                  <p:stCondLst>
                                    <p:cond delay="0"/>
                                  </p:stCondLst>
                                  <p:childTnLst>
                                    <p:animEffect transition="out" filter="randombar(horizontal)">
                                      <p:cBhvr>
                                        <p:cTn id="351" dur="500"/>
                                        <p:tgtEl>
                                          <p:spTgt spid="81"/>
                                        </p:tgtEl>
                                      </p:cBhvr>
                                    </p:animEffect>
                                    <p:set>
                                      <p:cBhvr>
                                        <p:cTn id="352" dur="1" fill="hold">
                                          <p:stCondLst>
                                            <p:cond delay="499"/>
                                          </p:stCondLst>
                                        </p:cTn>
                                        <p:tgtEl>
                                          <p:spTgt spid="81"/>
                                        </p:tgtEl>
                                        <p:attrNameLst>
                                          <p:attrName>style.visibility</p:attrName>
                                        </p:attrNameLst>
                                      </p:cBhvr>
                                      <p:to>
                                        <p:strVal val="hidden"/>
                                      </p:to>
                                    </p:set>
                                  </p:childTnLst>
                                </p:cTn>
                              </p:par>
                            </p:childTnLst>
                          </p:cTn>
                        </p:par>
                        <p:par>
                          <p:cTn id="353" fill="hold">
                            <p:stCondLst>
                              <p:cond delay="3750"/>
                            </p:stCondLst>
                            <p:childTnLst>
                              <p:par>
                                <p:cTn id="354" presetID="53" presetClass="entr" presetSubtype="16" fill="hold" grpId="4" nodeType="afterEffect">
                                  <p:stCondLst>
                                    <p:cond delay="250"/>
                                  </p:stCondLst>
                                  <p:childTnLst>
                                    <p:set>
                                      <p:cBhvr>
                                        <p:cTn id="355" dur="1" fill="hold">
                                          <p:stCondLst>
                                            <p:cond delay="0"/>
                                          </p:stCondLst>
                                        </p:cTn>
                                        <p:tgtEl>
                                          <p:spTgt spid="22"/>
                                        </p:tgtEl>
                                        <p:attrNameLst>
                                          <p:attrName>style.visibility</p:attrName>
                                        </p:attrNameLst>
                                      </p:cBhvr>
                                      <p:to>
                                        <p:strVal val="visible"/>
                                      </p:to>
                                    </p:set>
                                    <p:anim calcmode="lin" valueType="num">
                                      <p:cBhvr>
                                        <p:cTn id="356" dur="500" fill="hold"/>
                                        <p:tgtEl>
                                          <p:spTgt spid="22"/>
                                        </p:tgtEl>
                                        <p:attrNameLst>
                                          <p:attrName>ppt_w</p:attrName>
                                        </p:attrNameLst>
                                      </p:cBhvr>
                                      <p:tavLst>
                                        <p:tav tm="0">
                                          <p:val>
                                            <p:fltVal val="0"/>
                                          </p:val>
                                        </p:tav>
                                        <p:tav tm="100000">
                                          <p:val>
                                            <p:strVal val="#ppt_w"/>
                                          </p:val>
                                        </p:tav>
                                      </p:tavLst>
                                    </p:anim>
                                    <p:anim calcmode="lin" valueType="num">
                                      <p:cBhvr>
                                        <p:cTn id="357" dur="500" fill="hold"/>
                                        <p:tgtEl>
                                          <p:spTgt spid="22"/>
                                        </p:tgtEl>
                                        <p:attrNameLst>
                                          <p:attrName>ppt_h</p:attrName>
                                        </p:attrNameLst>
                                      </p:cBhvr>
                                      <p:tavLst>
                                        <p:tav tm="0">
                                          <p:val>
                                            <p:fltVal val="0"/>
                                          </p:val>
                                        </p:tav>
                                        <p:tav tm="100000">
                                          <p:val>
                                            <p:strVal val="#ppt_h"/>
                                          </p:val>
                                        </p:tav>
                                      </p:tavLst>
                                    </p:anim>
                                    <p:animEffect transition="in" filter="fade">
                                      <p:cBhvr>
                                        <p:cTn id="358" dur="500"/>
                                        <p:tgtEl>
                                          <p:spTgt spid="22"/>
                                        </p:tgtEl>
                                      </p:cBhvr>
                                    </p:animEffect>
                                  </p:childTnLst>
                                </p:cTn>
                              </p:par>
                            </p:childTnLst>
                          </p:cTn>
                        </p:par>
                      </p:childTnLst>
                    </p:cTn>
                  </p:par>
                  <p:par>
                    <p:cTn id="359" fill="hold">
                      <p:stCondLst>
                        <p:cond delay="indefinite"/>
                      </p:stCondLst>
                      <p:childTnLst>
                        <p:par>
                          <p:cTn id="360" fill="hold">
                            <p:stCondLst>
                              <p:cond delay="0"/>
                            </p:stCondLst>
                            <p:childTnLst>
                              <p:par>
                                <p:cTn id="361" presetID="1" presetClass="entr" presetSubtype="0" fill="hold" nodeType="clickEffect">
                                  <p:stCondLst>
                                    <p:cond delay="0"/>
                                  </p:stCondLst>
                                  <p:childTnLst>
                                    <p:set>
                                      <p:cBhvr>
                                        <p:cTn id="36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63" fill="hold">
                      <p:stCondLst>
                        <p:cond delay="indefinite"/>
                      </p:stCondLst>
                      <p:childTnLst>
                        <p:par>
                          <p:cTn id="364" fill="hold">
                            <p:stCondLst>
                              <p:cond delay="0"/>
                            </p:stCondLst>
                            <p:childTnLst>
                              <p:par>
                                <p:cTn id="365" presetID="1" presetClass="entr" presetSubtype="0" fill="hold" nodeType="clickEffect">
                                  <p:stCondLst>
                                    <p:cond delay="0"/>
                                  </p:stCondLst>
                                  <p:childTnLst>
                                    <p:set>
                                      <p:cBhvr>
                                        <p:cTn id="36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ntr" presetSubtype="0" fill="hold" nodeType="clickEffect">
                                  <p:stCondLst>
                                    <p:cond delay="0"/>
                                  </p:stCondLst>
                                  <p:childTnLst>
                                    <p:set>
                                      <p:cBhvr>
                                        <p:cTn id="37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71" fill="hold">
                      <p:stCondLst>
                        <p:cond delay="indefinite"/>
                      </p:stCondLst>
                      <p:childTnLst>
                        <p:par>
                          <p:cTn id="372" fill="hold">
                            <p:stCondLst>
                              <p:cond delay="0"/>
                            </p:stCondLst>
                            <p:childTnLst>
                              <p:par>
                                <p:cTn id="373" presetID="10" presetClass="exit" presetSubtype="0" fill="hold" grpId="0" nodeType="clickEffect">
                                  <p:stCondLst>
                                    <p:cond delay="0"/>
                                  </p:stCondLst>
                                  <p:childTnLst>
                                    <p:animEffect transition="out" filter="fade">
                                      <p:cBhvr>
                                        <p:cTn id="374" dur="500"/>
                                        <p:tgtEl>
                                          <p:spTgt spid="8">
                                            <p:txEl>
                                              <p:pRg st="0" end="0"/>
                                            </p:txEl>
                                          </p:spTgt>
                                        </p:tgtEl>
                                      </p:cBhvr>
                                    </p:animEffect>
                                    <p:set>
                                      <p:cBhvr>
                                        <p:cTn id="375" dur="1" fill="hold">
                                          <p:stCondLst>
                                            <p:cond delay="499"/>
                                          </p:stCondLst>
                                        </p:cTn>
                                        <p:tgtEl>
                                          <p:spTgt spid="8">
                                            <p:txEl>
                                              <p:pRg st="0" end="0"/>
                                            </p:txEl>
                                          </p:spTgt>
                                        </p:tgtEl>
                                        <p:attrNameLst>
                                          <p:attrName>style.visibility</p:attrName>
                                        </p:attrNameLst>
                                      </p:cBhvr>
                                      <p:to>
                                        <p:strVal val="hidden"/>
                                      </p:to>
                                    </p:set>
                                  </p:childTnLst>
                                </p:cTn>
                              </p:par>
                              <p:par>
                                <p:cTn id="376" presetID="10" presetClass="exit" presetSubtype="0" fill="hold" grpId="0" nodeType="withEffect">
                                  <p:stCondLst>
                                    <p:cond delay="0"/>
                                  </p:stCondLst>
                                  <p:childTnLst>
                                    <p:animEffect transition="out" filter="fade">
                                      <p:cBhvr>
                                        <p:cTn id="377" dur="500"/>
                                        <p:tgtEl>
                                          <p:spTgt spid="8">
                                            <p:txEl>
                                              <p:pRg st="1" end="1"/>
                                            </p:txEl>
                                          </p:spTgt>
                                        </p:tgtEl>
                                      </p:cBhvr>
                                    </p:animEffect>
                                    <p:set>
                                      <p:cBhvr>
                                        <p:cTn id="378" dur="1" fill="hold">
                                          <p:stCondLst>
                                            <p:cond delay="499"/>
                                          </p:stCondLst>
                                        </p:cTn>
                                        <p:tgtEl>
                                          <p:spTgt spid="8">
                                            <p:txEl>
                                              <p:pRg st="1" end="1"/>
                                            </p:txEl>
                                          </p:spTgt>
                                        </p:tgtEl>
                                        <p:attrNameLst>
                                          <p:attrName>style.visibility</p:attrName>
                                        </p:attrNameLst>
                                      </p:cBhvr>
                                      <p:to>
                                        <p:strVal val="hidden"/>
                                      </p:to>
                                    </p:set>
                                  </p:childTnLst>
                                </p:cTn>
                              </p:par>
                              <p:par>
                                <p:cTn id="379" presetID="10" presetClass="exit" presetSubtype="0" fill="hold" grpId="0" nodeType="withEffect">
                                  <p:stCondLst>
                                    <p:cond delay="0"/>
                                  </p:stCondLst>
                                  <p:childTnLst>
                                    <p:animEffect transition="out" filter="fade">
                                      <p:cBhvr>
                                        <p:cTn id="380" dur="500"/>
                                        <p:tgtEl>
                                          <p:spTgt spid="8">
                                            <p:txEl>
                                              <p:pRg st="2" end="2"/>
                                            </p:txEl>
                                          </p:spTgt>
                                        </p:tgtEl>
                                      </p:cBhvr>
                                    </p:animEffect>
                                    <p:set>
                                      <p:cBhvr>
                                        <p:cTn id="381" dur="1" fill="hold">
                                          <p:stCondLst>
                                            <p:cond delay="499"/>
                                          </p:stCondLst>
                                        </p:cTn>
                                        <p:tgtEl>
                                          <p:spTgt spid="8">
                                            <p:txEl>
                                              <p:pRg st="2" end="2"/>
                                            </p:txEl>
                                          </p:spTgt>
                                        </p:tgtEl>
                                        <p:attrNameLst>
                                          <p:attrName>style.visibility</p:attrName>
                                        </p:attrNameLst>
                                      </p:cBhvr>
                                      <p:to>
                                        <p:strVal val="hidden"/>
                                      </p:to>
                                    </p:set>
                                  </p:childTnLst>
                                </p:cTn>
                              </p:par>
                            </p:childTnLst>
                          </p:cTn>
                        </p:par>
                        <p:par>
                          <p:cTn id="382" fill="hold">
                            <p:stCondLst>
                              <p:cond delay="500"/>
                            </p:stCondLst>
                            <p:childTnLst>
                              <p:par>
                                <p:cTn id="383" presetID="53" presetClass="exit" presetSubtype="32" fill="hold" grpId="5" nodeType="afterEffect">
                                  <p:stCondLst>
                                    <p:cond delay="750"/>
                                  </p:stCondLst>
                                  <p:childTnLst>
                                    <p:anim calcmode="lin" valueType="num">
                                      <p:cBhvr>
                                        <p:cTn id="384" dur="500"/>
                                        <p:tgtEl>
                                          <p:spTgt spid="22"/>
                                        </p:tgtEl>
                                        <p:attrNameLst>
                                          <p:attrName>ppt_w</p:attrName>
                                        </p:attrNameLst>
                                      </p:cBhvr>
                                      <p:tavLst>
                                        <p:tav tm="0">
                                          <p:val>
                                            <p:strVal val="ppt_w"/>
                                          </p:val>
                                        </p:tav>
                                        <p:tav tm="100000">
                                          <p:val>
                                            <p:fltVal val="0"/>
                                          </p:val>
                                        </p:tav>
                                      </p:tavLst>
                                    </p:anim>
                                    <p:anim calcmode="lin" valueType="num">
                                      <p:cBhvr>
                                        <p:cTn id="385" dur="500"/>
                                        <p:tgtEl>
                                          <p:spTgt spid="22"/>
                                        </p:tgtEl>
                                        <p:attrNameLst>
                                          <p:attrName>ppt_h</p:attrName>
                                        </p:attrNameLst>
                                      </p:cBhvr>
                                      <p:tavLst>
                                        <p:tav tm="0">
                                          <p:val>
                                            <p:strVal val="ppt_h"/>
                                          </p:val>
                                        </p:tav>
                                        <p:tav tm="100000">
                                          <p:val>
                                            <p:fltVal val="0"/>
                                          </p:val>
                                        </p:tav>
                                      </p:tavLst>
                                    </p:anim>
                                    <p:animEffect transition="out" filter="fade">
                                      <p:cBhvr>
                                        <p:cTn id="386" dur="500"/>
                                        <p:tgtEl>
                                          <p:spTgt spid="22"/>
                                        </p:tgtEl>
                                      </p:cBhvr>
                                    </p:animEffect>
                                    <p:set>
                                      <p:cBhvr>
                                        <p:cTn id="387" dur="1" fill="hold">
                                          <p:stCondLst>
                                            <p:cond delay="499"/>
                                          </p:stCondLst>
                                        </p:cTn>
                                        <p:tgtEl>
                                          <p:spTgt spid="22"/>
                                        </p:tgtEl>
                                        <p:attrNameLst>
                                          <p:attrName>style.visibility</p:attrName>
                                        </p:attrNameLst>
                                      </p:cBhvr>
                                      <p:to>
                                        <p:strVal val="hidden"/>
                                      </p:to>
                                    </p:set>
                                  </p:childTnLst>
                                </p:cTn>
                              </p:par>
                            </p:childTnLst>
                          </p:cTn>
                        </p:par>
                        <p:par>
                          <p:cTn id="388" fill="hold">
                            <p:stCondLst>
                              <p:cond delay="1750"/>
                            </p:stCondLst>
                            <p:childTnLst>
                              <p:par>
                                <p:cTn id="389" presetID="22" presetClass="entr" presetSubtype="4" fill="hold" grpId="0" nodeType="afterEffect">
                                  <p:stCondLst>
                                    <p:cond delay="0"/>
                                  </p:stCondLst>
                                  <p:childTnLst>
                                    <p:set>
                                      <p:cBhvr>
                                        <p:cTn id="390" dur="1" fill="hold">
                                          <p:stCondLst>
                                            <p:cond delay="0"/>
                                          </p:stCondLst>
                                        </p:cTn>
                                        <p:tgtEl>
                                          <p:spTgt spid="65"/>
                                        </p:tgtEl>
                                        <p:attrNameLst>
                                          <p:attrName>style.visibility</p:attrName>
                                        </p:attrNameLst>
                                      </p:cBhvr>
                                      <p:to>
                                        <p:strVal val="visible"/>
                                      </p:to>
                                    </p:set>
                                    <p:animEffect transition="in" filter="wipe(down)">
                                      <p:cBhvr>
                                        <p:cTn id="391" dur="500"/>
                                        <p:tgtEl>
                                          <p:spTgt spid="65"/>
                                        </p:tgtEl>
                                      </p:cBhvr>
                                    </p:animEffect>
                                  </p:childTnLst>
                                </p:cTn>
                              </p:par>
                            </p:childTnLst>
                          </p:cTn>
                        </p:par>
                        <p:par>
                          <p:cTn id="392" fill="hold">
                            <p:stCondLst>
                              <p:cond delay="2250"/>
                            </p:stCondLst>
                            <p:childTnLst>
                              <p:par>
                                <p:cTn id="393" presetID="22" presetClass="entr" presetSubtype="4" fill="hold" nodeType="afterEffect">
                                  <p:stCondLst>
                                    <p:cond delay="0"/>
                                  </p:stCondLst>
                                  <p:childTnLst>
                                    <p:set>
                                      <p:cBhvr>
                                        <p:cTn id="394" dur="1" fill="hold">
                                          <p:stCondLst>
                                            <p:cond delay="0"/>
                                          </p:stCondLst>
                                        </p:cTn>
                                        <p:tgtEl>
                                          <p:spTgt spid="66"/>
                                        </p:tgtEl>
                                        <p:attrNameLst>
                                          <p:attrName>style.visibility</p:attrName>
                                        </p:attrNameLst>
                                      </p:cBhvr>
                                      <p:to>
                                        <p:strVal val="visible"/>
                                      </p:to>
                                    </p:set>
                                    <p:animEffect transition="in" filter="wipe(down)">
                                      <p:cBhvr>
                                        <p:cTn id="395" dur="500"/>
                                        <p:tgtEl>
                                          <p:spTgt spid="66"/>
                                        </p:tgtEl>
                                      </p:cBhvr>
                                    </p:animEffect>
                                  </p:childTnLst>
                                </p:cTn>
                              </p:par>
                            </p:childTnLst>
                          </p:cTn>
                        </p:par>
                        <p:par>
                          <p:cTn id="396" fill="hold">
                            <p:stCondLst>
                              <p:cond delay="2750"/>
                            </p:stCondLst>
                            <p:childTnLst>
                              <p:par>
                                <p:cTn id="397" presetID="14" presetClass="exit" presetSubtype="10" fill="hold" grpId="1" nodeType="afterEffect">
                                  <p:stCondLst>
                                    <p:cond delay="0"/>
                                  </p:stCondLst>
                                  <p:childTnLst>
                                    <p:animEffect transition="out" filter="randombar(horizontal)">
                                      <p:cBhvr>
                                        <p:cTn id="398" dur="500"/>
                                        <p:tgtEl>
                                          <p:spTgt spid="65"/>
                                        </p:tgtEl>
                                      </p:cBhvr>
                                    </p:animEffect>
                                    <p:set>
                                      <p:cBhvr>
                                        <p:cTn id="399" dur="1" fill="hold">
                                          <p:stCondLst>
                                            <p:cond delay="499"/>
                                          </p:stCondLst>
                                        </p:cTn>
                                        <p:tgtEl>
                                          <p:spTgt spid="65"/>
                                        </p:tgtEl>
                                        <p:attrNameLst>
                                          <p:attrName>style.visibility</p:attrName>
                                        </p:attrNameLst>
                                      </p:cBhvr>
                                      <p:to>
                                        <p:strVal val="hidden"/>
                                      </p:to>
                                    </p:set>
                                  </p:childTnLst>
                                </p:cTn>
                              </p:par>
                            </p:childTnLst>
                          </p:cTn>
                        </p:par>
                        <p:par>
                          <p:cTn id="400" fill="hold">
                            <p:stCondLst>
                              <p:cond delay="3250"/>
                            </p:stCondLst>
                            <p:childTnLst>
                              <p:par>
                                <p:cTn id="401" presetID="53" presetClass="entr" presetSubtype="16" fill="hold" grpId="0" nodeType="afterEffect">
                                  <p:stCondLst>
                                    <p:cond delay="250"/>
                                  </p:stCondLst>
                                  <p:childTnLst>
                                    <p:set>
                                      <p:cBhvr>
                                        <p:cTn id="402" dur="1" fill="hold">
                                          <p:stCondLst>
                                            <p:cond delay="0"/>
                                          </p:stCondLst>
                                        </p:cTn>
                                        <p:tgtEl>
                                          <p:spTgt spid="36"/>
                                        </p:tgtEl>
                                        <p:attrNameLst>
                                          <p:attrName>style.visibility</p:attrName>
                                        </p:attrNameLst>
                                      </p:cBhvr>
                                      <p:to>
                                        <p:strVal val="visible"/>
                                      </p:to>
                                    </p:set>
                                    <p:anim calcmode="lin" valueType="num">
                                      <p:cBhvr>
                                        <p:cTn id="403" dur="500" fill="hold"/>
                                        <p:tgtEl>
                                          <p:spTgt spid="36"/>
                                        </p:tgtEl>
                                        <p:attrNameLst>
                                          <p:attrName>ppt_w</p:attrName>
                                        </p:attrNameLst>
                                      </p:cBhvr>
                                      <p:tavLst>
                                        <p:tav tm="0">
                                          <p:val>
                                            <p:fltVal val="0"/>
                                          </p:val>
                                        </p:tav>
                                        <p:tav tm="100000">
                                          <p:val>
                                            <p:strVal val="#ppt_w"/>
                                          </p:val>
                                        </p:tav>
                                      </p:tavLst>
                                    </p:anim>
                                    <p:anim calcmode="lin" valueType="num">
                                      <p:cBhvr>
                                        <p:cTn id="404" dur="500" fill="hold"/>
                                        <p:tgtEl>
                                          <p:spTgt spid="36"/>
                                        </p:tgtEl>
                                        <p:attrNameLst>
                                          <p:attrName>ppt_h</p:attrName>
                                        </p:attrNameLst>
                                      </p:cBhvr>
                                      <p:tavLst>
                                        <p:tav tm="0">
                                          <p:val>
                                            <p:fltVal val="0"/>
                                          </p:val>
                                        </p:tav>
                                        <p:tav tm="100000">
                                          <p:val>
                                            <p:strVal val="#ppt_h"/>
                                          </p:val>
                                        </p:tav>
                                      </p:tavLst>
                                    </p:anim>
                                    <p:animEffect transition="in" filter="fade">
                                      <p:cBhvr>
                                        <p:cTn id="405" dur="500"/>
                                        <p:tgtEl>
                                          <p:spTgt spid="36"/>
                                        </p:tgtEl>
                                      </p:cBhvr>
                                    </p:animEffect>
                                  </p:childTnLst>
                                </p:cTn>
                              </p:par>
                            </p:childTnLst>
                          </p:cTn>
                        </p:par>
                        <p:par>
                          <p:cTn id="406" fill="hold">
                            <p:stCondLst>
                              <p:cond delay="4000"/>
                            </p:stCondLst>
                            <p:childTnLst>
                              <p:par>
                                <p:cTn id="407" presetID="53" presetClass="entr" presetSubtype="16" fill="hold" grpId="2" nodeType="afterEffect">
                                  <p:stCondLst>
                                    <p:cond delay="0"/>
                                  </p:stCondLst>
                                  <p:childTnLst>
                                    <p:set>
                                      <p:cBhvr>
                                        <p:cTn id="408" dur="1" fill="hold">
                                          <p:stCondLst>
                                            <p:cond delay="0"/>
                                          </p:stCondLst>
                                        </p:cTn>
                                        <p:tgtEl>
                                          <p:spTgt spid="99"/>
                                        </p:tgtEl>
                                        <p:attrNameLst>
                                          <p:attrName>style.visibility</p:attrName>
                                        </p:attrNameLst>
                                      </p:cBhvr>
                                      <p:to>
                                        <p:strVal val="visible"/>
                                      </p:to>
                                    </p:set>
                                    <p:anim calcmode="lin" valueType="num">
                                      <p:cBhvr>
                                        <p:cTn id="409" dur="500" fill="hold"/>
                                        <p:tgtEl>
                                          <p:spTgt spid="99"/>
                                        </p:tgtEl>
                                        <p:attrNameLst>
                                          <p:attrName>ppt_w</p:attrName>
                                        </p:attrNameLst>
                                      </p:cBhvr>
                                      <p:tavLst>
                                        <p:tav tm="0">
                                          <p:val>
                                            <p:fltVal val="0"/>
                                          </p:val>
                                        </p:tav>
                                        <p:tav tm="100000">
                                          <p:val>
                                            <p:strVal val="#ppt_w"/>
                                          </p:val>
                                        </p:tav>
                                      </p:tavLst>
                                    </p:anim>
                                    <p:anim calcmode="lin" valueType="num">
                                      <p:cBhvr>
                                        <p:cTn id="410" dur="500" fill="hold"/>
                                        <p:tgtEl>
                                          <p:spTgt spid="99"/>
                                        </p:tgtEl>
                                        <p:attrNameLst>
                                          <p:attrName>ppt_h</p:attrName>
                                        </p:attrNameLst>
                                      </p:cBhvr>
                                      <p:tavLst>
                                        <p:tav tm="0">
                                          <p:val>
                                            <p:fltVal val="0"/>
                                          </p:val>
                                        </p:tav>
                                        <p:tav tm="100000">
                                          <p:val>
                                            <p:strVal val="#ppt_h"/>
                                          </p:val>
                                        </p:tav>
                                      </p:tavLst>
                                    </p:anim>
                                    <p:animEffect transition="in" filter="fade">
                                      <p:cBhvr>
                                        <p:cTn id="411" dur="500"/>
                                        <p:tgtEl>
                                          <p:spTgt spid="99"/>
                                        </p:tgtEl>
                                      </p:cBhvr>
                                    </p:animEffect>
                                  </p:childTnLst>
                                </p:cTn>
                              </p:par>
                            </p:childTnLst>
                          </p:cTn>
                        </p:par>
                        <p:par>
                          <p:cTn id="412" fill="hold">
                            <p:stCondLst>
                              <p:cond delay="4500"/>
                            </p:stCondLst>
                            <p:childTnLst>
                              <p:par>
                                <p:cTn id="413" presetID="53" presetClass="exit" presetSubtype="32" fill="hold" grpId="3" nodeType="afterEffect">
                                  <p:stCondLst>
                                    <p:cond delay="500"/>
                                  </p:stCondLst>
                                  <p:childTnLst>
                                    <p:anim calcmode="lin" valueType="num">
                                      <p:cBhvr>
                                        <p:cTn id="414" dur="500"/>
                                        <p:tgtEl>
                                          <p:spTgt spid="99"/>
                                        </p:tgtEl>
                                        <p:attrNameLst>
                                          <p:attrName>ppt_w</p:attrName>
                                        </p:attrNameLst>
                                      </p:cBhvr>
                                      <p:tavLst>
                                        <p:tav tm="0">
                                          <p:val>
                                            <p:strVal val="ppt_w"/>
                                          </p:val>
                                        </p:tav>
                                        <p:tav tm="100000">
                                          <p:val>
                                            <p:fltVal val="0"/>
                                          </p:val>
                                        </p:tav>
                                      </p:tavLst>
                                    </p:anim>
                                    <p:anim calcmode="lin" valueType="num">
                                      <p:cBhvr>
                                        <p:cTn id="415" dur="500"/>
                                        <p:tgtEl>
                                          <p:spTgt spid="99"/>
                                        </p:tgtEl>
                                        <p:attrNameLst>
                                          <p:attrName>ppt_h</p:attrName>
                                        </p:attrNameLst>
                                      </p:cBhvr>
                                      <p:tavLst>
                                        <p:tav tm="0">
                                          <p:val>
                                            <p:strVal val="ppt_h"/>
                                          </p:val>
                                        </p:tav>
                                        <p:tav tm="100000">
                                          <p:val>
                                            <p:fltVal val="0"/>
                                          </p:val>
                                        </p:tav>
                                      </p:tavLst>
                                    </p:anim>
                                    <p:animEffect transition="out" filter="fade">
                                      <p:cBhvr>
                                        <p:cTn id="416" dur="500"/>
                                        <p:tgtEl>
                                          <p:spTgt spid="99"/>
                                        </p:tgtEl>
                                      </p:cBhvr>
                                    </p:animEffect>
                                    <p:set>
                                      <p:cBhvr>
                                        <p:cTn id="417" dur="1" fill="hold">
                                          <p:stCondLst>
                                            <p:cond delay="499"/>
                                          </p:stCondLst>
                                        </p:cTn>
                                        <p:tgtEl>
                                          <p:spTgt spid="99"/>
                                        </p:tgtEl>
                                        <p:attrNameLst>
                                          <p:attrName>style.visibility</p:attrName>
                                        </p:attrNameLst>
                                      </p:cBhvr>
                                      <p:to>
                                        <p:strVal val="hidden"/>
                                      </p:to>
                                    </p:set>
                                  </p:childTnLst>
                                </p:cTn>
                              </p:par>
                            </p:childTnLst>
                          </p:cTn>
                        </p:par>
                        <p:par>
                          <p:cTn id="418" fill="hold">
                            <p:stCondLst>
                              <p:cond delay="5500"/>
                            </p:stCondLst>
                            <p:childTnLst>
                              <p:par>
                                <p:cTn id="419" presetID="53" presetClass="exit" presetSubtype="32" fill="hold" grpId="1" nodeType="afterEffect">
                                  <p:stCondLst>
                                    <p:cond delay="750"/>
                                  </p:stCondLst>
                                  <p:childTnLst>
                                    <p:anim calcmode="lin" valueType="num">
                                      <p:cBhvr>
                                        <p:cTn id="420" dur="500"/>
                                        <p:tgtEl>
                                          <p:spTgt spid="36"/>
                                        </p:tgtEl>
                                        <p:attrNameLst>
                                          <p:attrName>ppt_w</p:attrName>
                                        </p:attrNameLst>
                                      </p:cBhvr>
                                      <p:tavLst>
                                        <p:tav tm="0">
                                          <p:val>
                                            <p:strVal val="ppt_w"/>
                                          </p:val>
                                        </p:tav>
                                        <p:tav tm="100000">
                                          <p:val>
                                            <p:fltVal val="0"/>
                                          </p:val>
                                        </p:tav>
                                      </p:tavLst>
                                    </p:anim>
                                    <p:anim calcmode="lin" valueType="num">
                                      <p:cBhvr>
                                        <p:cTn id="421" dur="500"/>
                                        <p:tgtEl>
                                          <p:spTgt spid="36"/>
                                        </p:tgtEl>
                                        <p:attrNameLst>
                                          <p:attrName>ppt_h</p:attrName>
                                        </p:attrNameLst>
                                      </p:cBhvr>
                                      <p:tavLst>
                                        <p:tav tm="0">
                                          <p:val>
                                            <p:strVal val="ppt_h"/>
                                          </p:val>
                                        </p:tav>
                                        <p:tav tm="100000">
                                          <p:val>
                                            <p:fltVal val="0"/>
                                          </p:val>
                                        </p:tav>
                                      </p:tavLst>
                                    </p:anim>
                                    <p:animEffect transition="out" filter="fade">
                                      <p:cBhvr>
                                        <p:cTn id="422" dur="500"/>
                                        <p:tgtEl>
                                          <p:spTgt spid="36"/>
                                        </p:tgtEl>
                                      </p:cBhvr>
                                    </p:animEffect>
                                    <p:set>
                                      <p:cBhvr>
                                        <p:cTn id="423" dur="1" fill="hold">
                                          <p:stCondLst>
                                            <p:cond delay="499"/>
                                          </p:stCondLst>
                                        </p:cTn>
                                        <p:tgtEl>
                                          <p:spTgt spid="36"/>
                                        </p:tgtEl>
                                        <p:attrNameLst>
                                          <p:attrName>style.visibility</p:attrName>
                                        </p:attrNameLst>
                                      </p:cBhvr>
                                      <p:to>
                                        <p:strVal val="hidden"/>
                                      </p:to>
                                    </p:set>
                                  </p:childTnLst>
                                </p:cTn>
                              </p:par>
                            </p:childTnLst>
                          </p:cTn>
                        </p:par>
                        <p:par>
                          <p:cTn id="424" fill="hold">
                            <p:stCondLst>
                              <p:cond delay="6750"/>
                            </p:stCondLst>
                            <p:childTnLst>
                              <p:par>
                                <p:cTn id="425" presetID="22" presetClass="entr" presetSubtype="1" fill="hold" grpId="0" nodeType="afterEffect">
                                  <p:stCondLst>
                                    <p:cond delay="0"/>
                                  </p:stCondLst>
                                  <p:childTnLst>
                                    <p:set>
                                      <p:cBhvr>
                                        <p:cTn id="426" dur="1" fill="hold">
                                          <p:stCondLst>
                                            <p:cond delay="0"/>
                                          </p:stCondLst>
                                        </p:cTn>
                                        <p:tgtEl>
                                          <p:spTgt spid="91"/>
                                        </p:tgtEl>
                                        <p:attrNameLst>
                                          <p:attrName>style.visibility</p:attrName>
                                        </p:attrNameLst>
                                      </p:cBhvr>
                                      <p:to>
                                        <p:strVal val="visible"/>
                                      </p:to>
                                    </p:set>
                                    <p:animEffect transition="in" filter="wipe(up)">
                                      <p:cBhvr>
                                        <p:cTn id="427" dur="500"/>
                                        <p:tgtEl>
                                          <p:spTgt spid="91"/>
                                        </p:tgtEl>
                                      </p:cBhvr>
                                    </p:animEffect>
                                  </p:childTnLst>
                                </p:cTn>
                              </p:par>
                            </p:childTnLst>
                          </p:cTn>
                        </p:par>
                        <p:par>
                          <p:cTn id="428" fill="hold">
                            <p:stCondLst>
                              <p:cond delay="7250"/>
                            </p:stCondLst>
                            <p:childTnLst>
                              <p:par>
                                <p:cTn id="429" presetID="22" presetClass="entr" presetSubtype="8" fill="hold" nodeType="afterEffect">
                                  <p:stCondLst>
                                    <p:cond delay="0"/>
                                  </p:stCondLst>
                                  <p:childTnLst>
                                    <p:set>
                                      <p:cBhvr>
                                        <p:cTn id="430" dur="1" fill="hold">
                                          <p:stCondLst>
                                            <p:cond delay="0"/>
                                          </p:stCondLst>
                                        </p:cTn>
                                        <p:tgtEl>
                                          <p:spTgt spid="94"/>
                                        </p:tgtEl>
                                        <p:attrNameLst>
                                          <p:attrName>style.visibility</p:attrName>
                                        </p:attrNameLst>
                                      </p:cBhvr>
                                      <p:to>
                                        <p:strVal val="visible"/>
                                      </p:to>
                                    </p:set>
                                    <p:animEffect transition="in" filter="wipe(left)">
                                      <p:cBhvr>
                                        <p:cTn id="431" dur="500"/>
                                        <p:tgtEl>
                                          <p:spTgt spid="94"/>
                                        </p:tgtEl>
                                      </p:cBhvr>
                                    </p:animEffect>
                                  </p:childTnLst>
                                </p:cTn>
                              </p:par>
                            </p:childTnLst>
                          </p:cTn>
                        </p:par>
                        <p:par>
                          <p:cTn id="432" fill="hold">
                            <p:stCondLst>
                              <p:cond delay="7750"/>
                            </p:stCondLst>
                            <p:childTnLst>
                              <p:par>
                                <p:cTn id="433" presetID="14" presetClass="exit" presetSubtype="10" fill="hold" grpId="1" nodeType="afterEffect">
                                  <p:stCondLst>
                                    <p:cond delay="0"/>
                                  </p:stCondLst>
                                  <p:childTnLst>
                                    <p:animEffect transition="out" filter="randombar(horizontal)">
                                      <p:cBhvr>
                                        <p:cTn id="434" dur="500"/>
                                        <p:tgtEl>
                                          <p:spTgt spid="91"/>
                                        </p:tgtEl>
                                      </p:cBhvr>
                                    </p:animEffect>
                                    <p:set>
                                      <p:cBhvr>
                                        <p:cTn id="435" dur="1" fill="hold">
                                          <p:stCondLst>
                                            <p:cond delay="499"/>
                                          </p:stCondLst>
                                        </p:cTn>
                                        <p:tgtEl>
                                          <p:spTgt spid="91"/>
                                        </p:tgtEl>
                                        <p:attrNameLst>
                                          <p:attrName>style.visibility</p:attrName>
                                        </p:attrNameLst>
                                      </p:cBhvr>
                                      <p:to>
                                        <p:strVal val="hidden"/>
                                      </p:to>
                                    </p:set>
                                  </p:childTnLst>
                                </p:cTn>
                              </p:par>
                            </p:childTnLst>
                          </p:cTn>
                        </p:par>
                        <p:par>
                          <p:cTn id="436" fill="hold">
                            <p:stCondLst>
                              <p:cond delay="8250"/>
                            </p:stCondLst>
                            <p:childTnLst>
                              <p:par>
                                <p:cTn id="437" presetID="53" presetClass="entr" presetSubtype="16" fill="hold" grpId="2" nodeType="afterEffect">
                                  <p:stCondLst>
                                    <p:cond delay="250"/>
                                  </p:stCondLst>
                                  <p:childTnLst>
                                    <p:set>
                                      <p:cBhvr>
                                        <p:cTn id="438" dur="1" fill="hold">
                                          <p:stCondLst>
                                            <p:cond delay="0"/>
                                          </p:stCondLst>
                                        </p:cTn>
                                        <p:tgtEl>
                                          <p:spTgt spid="52"/>
                                        </p:tgtEl>
                                        <p:attrNameLst>
                                          <p:attrName>style.visibility</p:attrName>
                                        </p:attrNameLst>
                                      </p:cBhvr>
                                      <p:to>
                                        <p:strVal val="visible"/>
                                      </p:to>
                                    </p:set>
                                    <p:anim calcmode="lin" valueType="num">
                                      <p:cBhvr>
                                        <p:cTn id="439" dur="500" fill="hold"/>
                                        <p:tgtEl>
                                          <p:spTgt spid="52"/>
                                        </p:tgtEl>
                                        <p:attrNameLst>
                                          <p:attrName>ppt_w</p:attrName>
                                        </p:attrNameLst>
                                      </p:cBhvr>
                                      <p:tavLst>
                                        <p:tav tm="0">
                                          <p:val>
                                            <p:fltVal val="0"/>
                                          </p:val>
                                        </p:tav>
                                        <p:tav tm="100000">
                                          <p:val>
                                            <p:strVal val="#ppt_w"/>
                                          </p:val>
                                        </p:tav>
                                      </p:tavLst>
                                    </p:anim>
                                    <p:anim calcmode="lin" valueType="num">
                                      <p:cBhvr>
                                        <p:cTn id="440" dur="500" fill="hold"/>
                                        <p:tgtEl>
                                          <p:spTgt spid="52"/>
                                        </p:tgtEl>
                                        <p:attrNameLst>
                                          <p:attrName>ppt_h</p:attrName>
                                        </p:attrNameLst>
                                      </p:cBhvr>
                                      <p:tavLst>
                                        <p:tav tm="0">
                                          <p:val>
                                            <p:fltVal val="0"/>
                                          </p:val>
                                        </p:tav>
                                        <p:tav tm="100000">
                                          <p:val>
                                            <p:strVal val="#ppt_h"/>
                                          </p:val>
                                        </p:tav>
                                      </p:tavLst>
                                    </p:anim>
                                    <p:animEffect transition="in" filter="fade">
                                      <p:cBhvr>
                                        <p:cTn id="441" dur="500"/>
                                        <p:tgtEl>
                                          <p:spTgt spid="52"/>
                                        </p:tgtEl>
                                      </p:cBhvr>
                                    </p:animEffect>
                                  </p:childTnLst>
                                </p:cTn>
                              </p:par>
                              <p:par>
                                <p:cTn id="442" presetID="53" presetClass="entr" presetSubtype="16" fill="hold" grpId="2" nodeType="withEffect">
                                  <p:stCondLst>
                                    <p:cond delay="250"/>
                                  </p:stCondLst>
                                  <p:childTnLst>
                                    <p:set>
                                      <p:cBhvr>
                                        <p:cTn id="443" dur="1" fill="hold">
                                          <p:stCondLst>
                                            <p:cond delay="0"/>
                                          </p:stCondLst>
                                        </p:cTn>
                                        <p:tgtEl>
                                          <p:spTgt spid="101"/>
                                        </p:tgtEl>
                                        <p:attrNameLst>
                                          <p:attrName>style.visibility</p:attrName>
                                        </p:attrNameLst>
                                      </p:cBhvr>
                                      <p:to>
                                        <p:strVal val="visible"/>
                                      </p:to>
                                    </p:set>
                                    <p:anim calcmode="lin" valueType="num">
                                      <p:cBhvr>
                                        <p:cTn id="444" dur="500" fill="hold"/>
                                        <p:tgtEl>
                                          <p:spTgt spid="101"/>
                                        </p:tgtEl>
                                        <p:attrNameLst>
                                          <p:attrName>ppt_w</p:attrName>
                                        </p:attrNameLst>
                                      </p:cBhvr>
                                      <p:tavLst>
                                        <p:tav tm="0">
                                          <p:val>
                                            <p:fltVal val="0"/>
                                          </p:val>
                                        </p:tav>
                                        <p:tav tm="100000">
                                          <p:val>
                                            <p:strVal val="#ppt_w"/>
                                          </p:val>
                                        </p:tav>
                                      </p:tavLst>
                                    </p:anim>
                                    <p:anim calcmode="lin" valueType="num">
                                      <p:cBhvr>
                                        <p:cTn id="445" dur="500" fill="hold"/>
                                        <p:tgtEl>
                                          <p:spTgt spid="101"/>
                                        </p:tgtEl>
                                        <p:attrNameLst>
                                          <p:attrName>ppt_h</p:attrName>
                                        </p:attrNameLst>
                                      </p:cBhvr>
                                      <p:tavLst>
                                        <p:tav tm="0">
                                          <p:val>
                                            <p:fltVal val="0"/>
                                          </p:val>
                                        </p:tav>
                                        <p:tav tm="100000">
                                          <p:val>
                                            <p:strVal val="#ppt_h"/>
                                          </p:val>
                                        </p:tav>
                                      </p:tavLst>
                                    </p:anim>
                                    <p:animEffect transition="in" filter="fade">
                                      <p:cBhvr>
                                        <p:cTn id="446" dur="500"/>
                                        <p:tgtEl>
                                          <p:spTgt spid="101"/>
                                        </p:tgtEl>
                                      </p:cBhvr>
                                    </p:animEffect>
                                  </p:childTnLst>
                                </p:cTn>
                              </p:par>
                            </p:childTnLst>
                          </p:cTn>
                        </p:par>
                        <p:par>
                          <p:cTn id="447" fill="hold">
                            <p:stCondLst>
                              <p:cond delay="9000"/>
                            </p:stCondLst>
                            <p:childTnLst>
                              <p:par>
                                <p:cTn id="448" presetID="53" presetClass="exit" presetSubtype="32" fill="hold" grpId="3" nodeType="afterEffect">
                                  <p:stCondLst>
                                    <p:cond delay="750"/>
                                  </p:stCondLst>
                                  <p:childTnLst>
                                    <p:anim calcmode="lin" valueType="num">
                                      <p:cBhvr>
                                        <p:cTn id="449" dur="500"/>
                                        <p:tgtEl>
                                          <p:spTgt spid="52"/>
                                        </p:tgtEl>
                                        <p:attrNameLst>
                                          <p:attrName>ppt_w</p:attrName>
                                        </p:attrNameLst>
                                      </p:cBhvr>
                                      <p:tavLst>
                                        <p:tav tm="0">
                                          <p:val>
                                            <p:strVal val="ppt_w"/>
                                          </p:val>
                                        </p:tav>
                                        <p:tav tm="100000">
                                          <p:val>
                                            <p:fltVal val="0"/>
                                          </p:val>
                                        </p:tav>
                                      </p:tavLst>
                                    </p:anim>
                                    <p:anim calcmode="lin" valueType="num">
                                      <p:cBhvr>
                                        <p:cTn id="450" dur="500"/>
                                        <p:tgtEl>
                                          <p:spTgt spid="52"/>
                                        </p:tgtEl>
                                        <p:attrNameLst>
                                          <p:attrName>ppt_h</p:attrName>
                                        </p:attrNameLst>
                                      </p:cBhvr>
                                      <p:tavLst>
                                        <p:tav tm="0">
                                          <p:val>
                                            <p:strVal val="ppt_h"/>
                                          </p:val>
                                        </p:tav>
                                        <p:tav tm="100000">
                                          <p:val>
                                            <p:fltVal val="0"/>
                                          </p:val>
                                        </p:tav>
                                      </p:tavLst>
                                    </p:anim>
                                    <p:animEffect transition="out" filter="fade">
                                      <p:cBhvr>
                                        <p:cTn id="451" dur="500"/>
                                        <p:tgtEl>
                                          <p:spTgt spid="52"/>
                                        </p:tgtEl>
                                      </p:cBhvr>
                                    </p:animEffect>
                                    <p:set>
                                      <p:cBhvr>
                                        <p:cTn id="452" dur="1" fill="hold">
                                          <p:stCondLst>
                                            <p:cond delay="499"/>
                                          </p:stCondLst>
                                        </p:cTn>
                                        <p:tgtEl>
                                          <p:spTgt spid="52"/>
                                        </p:tgtEl>
                                        <p:attrNameLst>
                                          <p:attrName>style.visibility</p:attrName>
                                        </p:attrNameLst>
                                      </p:cBhvr>
                                      <p:to>
                                        <p:strVal val="hidden"/>
                                      </p:to>
                                    </p:set>
                                  </p:childTnLst>
                                </p:cTn>
                              </p:par>
                              <p:par>
                                <p:cTn id="453" presetID="53" presetClass="exit" presetSubtype="32" fill="hold" grpId="3" nodeType="withEffect">
                                  <p:stCondLst>
                                    <p:cond delay="250"/>
                                  </p:stCondLst>
                                  <p:childTnLst>
                                    <p:anim calcmode="lin" valueType="num">
                                      <p:cBhvr>
                                        <p:cTn id="454" dur="500"/>
                                        <p:tgtEl>
                                          <p:spTgt spid="101"/>
                                        </p:tgtEl>
                                        <p:attrNameLst>
                                          <p:attrName>ppt_w</p:attrName>
                                        </p:attrNameLst>
                                      </p:cBhvr>
                                      <p:tavLst>
                                        <p:tav tm="0">
                                          <p:val>
                                            <p:strVal val="ppt_w"/>
                                          </p:val>
                                        </p:tav>
                                        <p:tav tm="100000">
                                          <p:val>
                                            <p:fltVal val="0"/>
                                          </p:val>
                                        </p:tav>
                                      </p:tavLst>
                                    </p:anim>
                                    <p:anim calcmode="lin" valueType="num">
                                      <p:cBhvr>
                                        <p:cTn id="455" dur="500"/>
                                        <p:tgtEl>
                                          <p:spTgt spid="101"/>
                                        </p:tgtEl>
                                        <p:attrNameLst>
                                          <p:attrName>ppt_h</p:attrName>
                                        </p:attrNameLst>
                                      </p:cBhvr>
                                      <p:tavLst>
                                        <p:tav tm="0">
                                          <p:val>
                                            <p:strVal val="ppt_h"/>
                                          </p:val>
                                        </p:tav>
                                        <p:tav tm="100000">
                                          <p:val>
                                            <p:fltVal val="0"/>
                                          </p:val>
                                        </p:tav>
                                      </p:tavLst>
                                    </p:anim>
                                    <p:animEffect transition="out" filter="fade">
                                      <p:cBhvr>
                                        <p:cTn id="456" dur="500"/>
                                        <p:tgtEl>
                                          <p:spTgt spid="101"/>
                                        </p:tgtEl>
                                      </p:cBhvr>
                                    </p:animEffect>
                                    <p:set>
                                      <p:cBhvr>
                                        <p:cTn id="457" dur="1" fill="hold">
                                          <p:stCondLst>
                                            <p:cond delay="499"/>
                                          </p:stCondLst>
                                        </p:cTn>
                                        <p:tgtEl>
                                          <p:spTgt spid="101"/>
                                        </p:tgtEl>
                                        <p:attrNameLst>
                                          <p:attrName>style.visibility</p:attrName>
                                        </p:attrNameLst>
                                      </p:cBhvr>
                                      <p:to>
                                        <p:strVal val="hidden"/>
                                      </p:to>
                                    </p:set>
                                  </p:childTnLst>
                                </p:cTn>
                              </p:par>
                              <p:par>
                                <p:cTn id="458" presetID="22" presetClass="entr" presetSubtype="4" fill="hold" nodeType="withEffect">
                                  <p:stCondLst>
                                    <p:cond delay="250"/>
                                  </p:stCondLst>
                                  <p:childTnLst>
                                    <p:set>
                                      <p:cBhvr>
                                        <p:cTn id="459" dur="1" fill="hold">
                                          <p:stCondLst>
                                            <p:cond delay="0"/>
                                          </p:stCondLst>
                                        </p:cTn>
                                        <p:tgtEl>
                                          <p:spTgt spid="60"/>
                                        </p:tgtEl>
                                        <p:attrNameLst>
                                          <p:attrName>style.visibility</p:attrName>
                                        </p:attrNameLst>
                                      </p:cBhvr>
                                      <p:to>
                                        <p:strVal val="visible"/>
                                      </p:to>
                                    </p:set>
                                    <p:animEffect transition="in" filter="wipe(down)">
                                      <p:cBhvr>
                                        <p:cTn id="460" dur="500"/>
                                        <p:tgtEl>
                                          <p:spTgt spid="60"/>
                                        </p:tgtEl>
                                      </p:cBhvr>
                                    </p:animEffect>
                                  </p:childTnLst>
                                </p:cTn>
                              </p:par>
                            </p:childTnLst>
                          </p:cTn>
                        </p:par>
                        <p:par>
                          <p:cTn id="461" fill="hold">
                            <p:stCondLst>
                              <p:cond delay="10250"/>
                            </p:stCondLst>
                            <p:childTnLst>
                              <p:par>
                                <p:cTn id="462" presetID="22" presetClass="entr" presetSubtype="1" fill="hold" grpId="0" nodeType="afterEffect">
                                  <p:stCondLst>
                                    <p:cond delay="0"/>
                                  </p:stCondLst>
                                  <p:childTnLst>
                                    <p:set>
                                      <p:cBhvr>
                                        <p:cTn id="463" dur="1" fill="hold">
                                          <p:stCondLst>
                                            <p:cond delay="0"/>
                                          </p:stCondLst>
                                        </p:cTn>
                                        <p:tgtEl>
                                          <p:spTgt spid="59"/>
                                        </p:tgtEl>
                                        <p:attrNameLst>
                                          <p:attrName>style.visibility</p:attrName>
                                        </p:attrNameLst>
                                      </p:cBhvr>
                                      <p:to>
                                        <p:strVal val="visible"/>
                                      </p:to>
                                    </p:set>
                                    <p:animEffect transition="in" filter="wipe(up)">
                                      <p:cBhvr>
                                        <p:cTn id="464" dur="500"/>
                                        <p:tgtEl>
                                          <p:spTgt spid="59"/>
                                        </p:tgtEl>
                                      </p:cBhvr>
                                    </p:animEffect>
                                  </p:childTnLst>
                                </p:cTn>
                              </p:par>
                            </p:childTnLst>
                          </p:cTn>
                        </p:par>
                      </p:childTnLst>
                    </p:cTn>
                  </p:par>
                  <p:par>
                    <p:cTn id="465" fill="hold">
                      <p:stCondLst>
                        <p:cond delay="indefinite"/>
                      </p:stCondLst>
                      <p:childTnLst>
                        <p:par>
                          <p:cTn id="466" fill="hold">
                            <p:stCondLst>
                              <p:cond delay="0"/>
                            </p:stCondLst>
                            <p:childTnLst>
                              <p:par>
                                <p:cTn id="467" presetID="1" presetClass="entr" presetSubtype="0" fill="hold" nodeType="clickEffect">
                                  <p:stCondLst>
                                    <p:cond delay="0"/>
                                  </p:stCondLst>
                                  <p:childTnLst>
                                    <p:set>
                                      <p:cBhvr>
                                        <p:cTn id="468" dur="1" fill="hold">
                                          <p:stCondLst>
                                            <p:cond delay="0"/>
                                          </p:stCondLst>
                                        </p:cTn>
                                        <p:tgtEl>
                                          <p:spTgt spid="9">
                                            <p:txEl>
                                              <p:pRg st="0" end="0"/>
                                            </p:txEl>
                                          </p:spTgt>
                                        </p:tgtEl>
                                        <p:attrNameLst>
                                          <p:attrName>style.visibility</p:attrName>
                                        </p:attrNameLst>
                                      </p:cBhvr>
                                      <p:to>
                                        <p:strVal val="visible"/>
                                      </p:to>
                                    </p:set>
                                  </p:childTnLst>
                                </p:cTn>
                              </p:par>
                            </p:childTnLst>
                          </p:cTn>
                        </p:par>
                        <p:par>
                          <p:cTn id="469" fill="hold">
                            <p:stCondLst>
                              <p:cond delay="0"/>
                            </p:stCondLst>
                            <p:childTnLst>
                              <p:par>
                                <p:cTn id="470" presetID="14" presetClass="exit" presetSubtype="10" fill="hold" grpId="1" nodeType="afterEffect">
                                  <p:stCondLst>
                                    <p:cond delay="0"/>
                                  </p:stCondLst>
                                  <p:childTnLst>
                                    <p:animEffect transition="out" filter="randombar(horizontal)">
                                      <p:cBhvr>
                                        <p:cTn id="471" dur="500"/>
                                        <p:tgtEl>
                                          <p:spTgt spid="59"/>
                                        </p:tgtEl>
                                      </p:cBhvr>
                                    </p:animEffect>
                                    <p:set>
                                      <p:cBhvr>
                                        <p:cTn id="472" dur="1" fill="hold">
                                          <p:stCondLst>
                                            <p:cond delay="499"/>
                                          </p:stCondLst>
                                        </p:cTn>
                                        <p:tgtEl>
                                          <p:spTgt spid="59"/>
                                        </p:tgtEl>
                                        <p:attrNameLst>
                                          <p:attrName>style.visibility</p:attrName>
                                        </p:attrNameLst>
                                      </p:cBhvr>
                                      <p:to>
                                        <p:strVal val="hidden"/>
                                      </p:to>
                                    </p:set>
                                  </p:childTnLst>
                                </p:cTn>
                              </p:par>
                            </p:childTnLst>
                          </p:cTn>
                        </p:par>
                        <p:par>
                          <p:cTn id="473" fill="hold">
                            <p:stCondLst>
                              <p:cond delay="500"/>
                            </p:stCondLst>
                            <p:childTnLst>
                              <p:par>
                                <p:cTn id="474" presetID="53" presetClass="entr" presetSubtype="16" fill="hold" grpId="2" nodeType="afterEffect">
                                  <p:stCondLst>
                                    <p:cond delay="250"/>
                                  </p:stCondLst>
                                  <p:childTnLst>
                                    <p:set>
                                      <p:cBhvr>
                                        <p:cTn id="475" dur="1" fill="hold">
                                          <p:stCondLst>
                                            <p:cond delay="0"/>
                                          </p:stCondLst>
                                        </p:cTn>
                                        <p:tgtEl>
                                          <p:spTgt spid="109"/>
                                        </p:tgtEl>
                                        <p:attrNameLst>
                                          <p:attrName>style.visibility</p:attrName>
                                        </p:attrNameLst>
                                      </p:cBhvr>
                                      <p:to>
                                        <p:strVal val="visible"/>
                                      </p:to>
                                    </p:set>
                                    <p:anim calcmode="lin" valueType="num">
                                      <p:cBhvr>
                                        <p:cTn id="476" dur="500" fill="hold"/>
                                        <p:tgtEl>
                                          <p:spTgt spid="109"/>
                                        </p:tgtEl>
                                        <p:attrNameLst>
                                          <p:attrName>ppt_w</p:attrName>
                                        </p:attrNameLst>
                                      </p:cBhvr>
                                      <p:tavLst>
                                        <p:tav tm="0">
                                          <p:val>
                                            <p:fltVal val="0"/>
                                          </p:val>
                                        </p:tav>
                                        <p:tav tm="100000">
                                          <p:val>
                                            <p:strVal val="#ppt_w"/>
                                          </p:val>
                                        </p:tav>
                                      </p:tavLst>
                                    </p:anim>
                                    <p:anim calcmode="lin" valueType="num">
                                      <p:cBhvr>
                                        <p:cTn id="477" dur="500" fill="hold"/>
                                        <p:tgtEl>
                                          <p:spTgt spid="109"/>
                                        </p:tgtEl>
                                        <p:attrNameLst>
                                          <p:attrName>ppt_h</p:attrName>
                                        </p:attrNameLst>
                                      </p:cBhvr>
                                      <p:tavLst>
                                        <p:tav tm="0">
                                          <p:val>
                                            <p:fltVal val="0"/>
                                          </p:val>
                                        </p:tav>
                                        <p:tav tm="100000">
                                          <p:val>
                                            <p:strVal val="#ppt_h"/>
                                          </p:val>
                                        </p:tav>
                                      </p:tavLst>
                                    </p:anim>
                                    <p:animEffect transition="in" filter="fade">
                                      <p:cBhvr>
                                        <p:cTn id="478" dur="500"/>
                                        <p:tgtEl>
                                          <p:spTgt spid="109"/>
                                        </p:tgtEl>
                                      </p:cBhvr>
                                    </p:animEffect>
                                  </p:childTnLst>
                                </p:cTn>
                              </p:par>
                            </p:childTnLst>
                          </p:cTn>
                        </p:par>
                        <p:par>
                          <p:cTn id="479" fill="hold">
                            <p:stCondLst>
                              <p:cond delay="1250"/>
                            </p:stCondLst>
                            <p:childTnLst>
                              <p:par>
                                <p:cTn id="480" presetID="53" presetClass="exit" presetSubtype="32" fill="hold" grpId="3" nodeType="afterEffect">
                                  <p:stCondLst>
                                    <p:cond delay="750"/>
                                  </p:stCondLst>
                                  <p:childTnLst>
                                    <p:anim calcmode="lin" valueType="num">
                                      <p:cBhvr>
                                        <p:cTn id="481" dur="500"/>
                                        <p:tgtEl>
                                          <p:spTgt spid="109"/>
                                        </p:tgtEl>
                                        <p:attrNameLst>
                                          <p:attrName>ppt_w</p:attrName>
                                        </p:attrNameLst>
                                      </p:cBhvr>
                                      <p:tavLst>
                                        <p:tav tm="0">
                                          <p:val>
                                            <p:strVal val="ppt_w"/>
                                          </p:val>
                                        </p:tav>
                                        <p:tav tm="100000">
                                          <p:val>
                                            <p:fltVal val="0"/>
                                          </p:val>
                                        </p:tav>
                                      </p:tavLst>
                                    </p:anim>
                                    <p:anim calcmode="lin" valueType="num">
                                      <p:cBhvr>
                                        <p:cTn id="482" dur="500"/>
                                        <p:tgtEl>
                                          <p:spTgt spid="109"/>
                                        </p:tgtEl>
                                        <p:attrNameLst>
                                          <p:attrName>ppt_h</p:attrName>
                                        </p:attrNameLst>
                                      </p:cBhvr>
                                      <p:tavLst>
                                        <p:tav tm="0">
                                          <p:val>
                                            <p:strVal val="ppt_h"/>
                                          </p:val>
                                        </p:tav>
                                        <p:tav tm="100000">
                                          <p:val>
                                            <p:fltVal val="0"/>
                                          </p:val>
                                        </p:tav>
                                      </p:tavLst>
                                    </p:anim>
                                    <p:animEffect transition="out" filter="fade">
                                      <p:cBhvr>
                                        <p:cTn id="483" dur="500"/>
                                        <p:tgtEl>
                                          <p:spTgt spid="109"/>
                                        </p:tgtEl>
                                      </p:cBhvr>
                                    </p:animEffect>
                                    <p:set>
                                      <p:cBhvr>
                                        <p:cTn id="484" dur="1" fill="hold">
                                          <p:stCondLst>
                                            <p:cond delay="499"/>
                                          </p:stCondLst>
                                        </p:cTn>
                                        <p:tgtEl>
                                          <p:spTgt spid="109"/>
                                        </p:tgtEl>
                                        <p:attrNameLst>
                                          <p:attrName>style.visibility</p:attrName>
                                        </p:attrNameLst>
                                      </p:cBhvr>
                                      <p:to>
                                        <p:strVal val="hidden"/>
                                      </p:to>
                                    </p:set>
                                  </p:childTnLst>
                                </p:cTn>
                              </p:par>
                            </p:childTnLst>
                          </p:cTn>
                        </p:par>
                        <p:par>
                          <p:cTn id="485" fill="hold">
                            <p:stCondLst>
                              <p:cond delay="2500"/>
                            </p:stCondLst>
                            <p:childTnLst>
                              <p:par>
                                <p:cTn id="486" presetID="53" presetClass="entr" presetSubtype="16" fill="hold" grpId="6" nodeType="afterEffect">
                                  <p:stCondLst>
                                    <p:cond delay="0"/>
                                  </p:stCondLst>
                                  <p:childTnLst>
                                    <p:set>
                                      <p:cBhvr>
                                        <p:cTn id="487" dur="1" fill="hold">
                                          <p:stCondLst>
                                            <p:cond delay="0"/>
                                          </p:stCondLst>
                                        </p:cTn>
                                        <p:tgtEl>
                                          <p:spTgt spid="22"/>
                                        </p:tgtEl>
                                        <p:attrNameLst>
                                          <p:attrName>style.visibility</p:attrName>
                                        </p:attrNameLst>
                                      </p:cBhvr>
                                      <p:to>
                                        <p:strVal val="visible"/>
                                      </p:to>
                                    </p:set>
                                    <p:anim calcmode="lin" valueType="num">
                                      <p:cBhvr>
                                        <p:cTn id="488" dur="500" fill="hold"/>
                                        <p:tgtEl>
                                          <p:spTgt spid="22"/>
                                        </p:tgtEl>
                                        <p:attrNameLst>
                                          <p:attrName>ppt_w</p:attrName>
                                        </p:attrNameLst>
                                      </p:cBhvr>
                                      <p:tavLst>
                                        <p:tav tm="0">
                                          <p:val>
                                            <p:fltVal val="0"/>
                                          </p:val>
                                        </p:tav>
                                        <p:tav tm="100000">
                                          <p:val>
                                            <p:strVal val="#ppt_w"/>
                                          </p:val>
                                        </p:tav>
                                      </p:tavLst>
                                    </p:anim>
                                    <p:anim calcmode="lin" valueType="num">
                                      <p:cBhvr>
                                        <p:cTn id="489" dur="500" fill="hold"/>
                                        <p:tgtEl>
                                          <p:spTgt spid="22"/>
                                        </p:tgtEl>
                                        <p:attrNameLst>
                                          <p:attrName>ppt_h</p:attrName>
                                        </p:attrNameLst>
                                      </p:cBhvr>
                                      <p:tavLst>
                                        <p:tav tm="0">
                                          <p:val>
                                            <p:fltVal val="0"/>
                                          </p:val>
                                        </p:tav>
                                        <p:tav tm="100000">
                                          <p:val>
                                            <p:strVal val="#ppt_h"/>
                                          </p:val>
                                        </p:tav>
                                      </p:tavLst>
                                    </p:anim>
                                    <p:animEffect transition="in" filter="fade">
                                      <p:cBhvr>
                                        <p:cTn id="490" dur="500"/>
                                        <p:tgtEl>
                                          <p:spTgt spid="22"/>
                                        </p:tgtEl>
                                      </p:cBhvr>
                                    </p:animEffect>
                                  </p:childTnLst>
                                </p:cTn>
                              </p:par>
                              <p:par>
                                <p:cTn id="491" presetID="53" presetClass="entr" presetSubtype="16" fill="hold" grpId="0" nodeType="withEffect">
                                  <p:stCondLst>
                                    <p:cond delay="0"/>
                                  </p:stCondLst>
                                  <p:childTnLst>
                                    <p:set>
                                      <p:cBhvr>
                                        <p:cTn id="492" dur="1" fill="hold">
                                          <p:stCondLst>
                                            <p:cond delay="0"/>
                                          </p:stCondLst>
                                        </p:cTn>
                                        <p:tgtEl>
                                          <p:spTgt spid="108"/>
                                        </p:tgtEl>
                                        <p:attrNameLst>
                                          <p:attrName>style.visibility</p:attrName>
                                        </p:attrNameLst>
                                      </p:cBhvr>
                                      <p:to>
                                        <p:strVal val="visible"/>
                                      </p:to>
                                    </p:set>
                                    <p:anim calcmode="lin" valueType="num">
                                      <p:cBhvr>
                                        <p:cTn id="493" dur="500" fill="hold"/>
                                        <p:tgtEl>
                                          <p:spTgt spid="108"/>
                                        </p:tgtEl>
                                        <p:attrNameLst>
                                          <p:attrName>ppt_w</p:attrName>
                                        </p:attrNameLst>
                                      </p:cBhvr>
                                      <p:tavLst>
                                        <p:tav tm="0">
                                          <p:val>
                                            <p:fltVal val="0"/>
                                          </p:val>
                                        </p:tav>
                                        <p:tav tm="100000">
                                          <p:val>
                                            <p:strVal val="#ppt_w"/>
                                          </p:val>
                                        </p:tav>
                                      </p:tavLst>
                                    </p:anim>
                                    <p:anim calcmode="lin" valueType="num">
                                      <p:cBhvr>
                                        <p:cTn id="494" dur="500" fill="hold"/>
                                        <p:tgtEl>
                                          <p:spTgt spid="108"/>
                                        </p:tgtEl>
                                        <p:attrNameLst>
                                          <p:attrName>ppt_h</p:attrName>
                                        </p:attrNameLst>
                                      </p:cBhvr>
                                      <p:tavLst>
                                        <p:tav tm="0">
                                          <p:val>
                                            <p:fltVal val="0"/>
                                          </p:val>
                                        </p:tav>
                                        <p:tav tm="100000">
                                          <p:val>
                                            <p:strVal val="#ppt_h"/>
                                          </p:val>
                                        </p:tav>
                                      </p:tavLst>
                                    </p:anim>
                                    <p:animEffect transition="in" filter="fade">
                                      <p:cBhvr>
                                        <p:cTn id="495" dur="500"/>
                                        <p:tgtEl>
                                          <p:spTgt spid="108"/>
                                        </p:tgtEl>
                                      </p:cBhvr>
                                    </p:animEffect>
                                  </p:childTnLst>
                                </p:cTn>
                              </p:par>
                            </p:childTnLst>
                          </p:cTn>
                        </p:par>
                        <p:par>
                          <p:cTn id="496" fill="hold">
                            <p:stCondLst>
                              <p:cond delay="3000"/>
                            </p:stCondLst>
                            <p:childTnLst>
                              <p:par>
                                <p:cTn id="497" presetID="53" presetClass="exit" presetSubtype="32" fill="hold" grpId="7" nodeType="afterEffect">
                                  <p:stCondLst>
                                    <p:cond delay="750"/>
                                  </p:stCondLst>
                                  <p:childTnLst>
                                    <p:anim calcmode="lin" valueType="num">
                                      <p:cBhvr>
                                        <p:cTn id="498" dur="500"/>
                                        <p:tgtEl>
                                          <p:spTgt spid="22"/>
                                        </p:tgtEl>
                                        <p:attrNameLst>
                                          <p:attrName>ppt_w</p:attrName>
                                        </p:attrNameLst>
                                      </p:cBhvr>
                                      <p:tavLst>
                                        <p:tav tm="0">
                                          <p:val>
                                            <p:strVal val="ppt_w"/>
                                          </p:val>
                                        </p:tav>
                                        <p:tav tm="100000">
                                          <p:val>
                                            <p:fltVal val="0"/>
                                          </p:val>
                                        </p:tav>
                                      </p:tavLst>
                                    </p:anim>
                                    <p:anim calcmode="lin" valueType="num">
                                      <p:cBhvr>
                                        <p:cTn id="499" dur="500"/>
                                        <p:tgtEl>
                                          <p:spTgt spid="22"/>
                                        </p:tgtEl>
                                        <p:attrNameLst>
                                          <p:attrName>ppt_h</p:attrName>
                                        </p:attrNameLst>
                                      </p:cBhvr>
                                      <p:tavLst>
                                        <p:tav tm="0">
                                          <p:val>
                                            <p:strVal val="ppt_h"/>
                                          </p:val>
                                        </p:tav>
                                        <p:tav tm="100000">
                                          <p:val>
                                            <p:fltVal val="0"/>
                                          </p:val>
                                        </p:tav>
                                      </p:tavLst>
                                    </p:anim>
                                    <p:animEffect transition="out" filter="fade">
                                      <p:cBhvr>
                                        <p:cTn id="500" dur="500"/>
                                        <p:tgtEl>
                                          <p:spTgt spid="22"/>
                                        </p:tgtEl>
                                      </p:cBhvr>
                                    </p:animEffect>
                                    <p:set>
                                      <p:cBhvr>
                                        <p:cTn id="501" dur="1" fill="hold">
                                          <p:stCondLst>
                                            <p:cond delay="499"/>
                                          </p:stCondLst>
                                        </p:cTn>
                                        <p:tgtEl>
                                          <p:spTgt spid="22"/>
                                        </p:tgtEl>
                                        <p:attrNameLst>
                                          <p:attrName>style.visibility</p:attrName>
                                        </p:attrNameLst>
                                      </p:cBhvr>
                                      <p:to>
                                        <p:strVal val="hidden"/>
                                      </p:to>
                                    </p:set>
                                  </p:childTnLst>
                                </p:cTn>
                              </p:par>
                              <p:par>
                                <p:cTn id="502" presetID="53" presetClass="exit" presetSubtype="32" fill="hold" grpId="1" nodeType="withEffect">
                                  <p:stCondLst>
                                    <p:cond delay="750"/>
                                  </p:stCondLst>
                                  <p:childTnLst>
                                    <p:anim calcmode="lin" valueType="num">
                                      <p:cBhvr>
                                        <p:cTn id="503" dur="500"/>
                                        <p:tgtEl>
                                          <p:spTgt spid="108"/>
                                        </p:tgtEl>
                                        <p:attrNameLst>
                                          <p:attrName>ppt_w</p:attrName>
                                        </p:attrNameLst>
                                      </p:cBhvr>
                                      <p:tavLst>
                                        <p:tav tm="0">
                                          <p:val>
                                            <p:strVal val="ppt_w"/>
                                          </p:val>
                                        </p:tav>
                                        <p:tav tm="100000">
                                          <p:val>
                                            <p:fltVal val="0"/>
                                          </p:val>
                                        </p:tav>
                                      </p:tavLst>
                                    </p:anim>
                                    <p:anim calcmode="lin" valueType="num">
                                      <p:cBhvr>
                                        <p:cTn id="504" dur="500"/>
                                        <p:tgtEl>
                                          <p:spTgt spid="108"/>
                                        </p:tgtEl>
                                        <p:attrNameLst>
                                          <p:attrName>ppt_h</p:attrName>
                                        </p:attrNameLst>
                                      </p:cBhvr>
                                      <p:tavLst>
                                        <p:tav tm="0">
                                          <p:val>
                                            <p:strVal val="ppt_h"/>
                                          </p:val>
                                        </p:tav>
                                        <p:tav tm="100000">
                                          <p:val>
                                            <p:fltVal val="0"/>
                                          </p:val>
                                        </p:tav>
                                      </p:tavLst>
                                    </p:anim>
                                    <p:animEffect transition="out" filter="fade">
                                      <p:cBhvr>
                                        <p:cTn id="505" dur="500"/>
                                        <p:tgtEl>
                                          <p:spTgt spid="108"/>
                                        </p:tgtEl>
                                      </p:cBhvr>
                                    </p:animEffect>
                                    <p:set>
                                      <p:cBhvr>
                                        <p:cTn id="506" dur="1" fill="hold">
                                          <p:stCondLst>
                                            <p:cond delay="499"/>
                                          </p:stCondLst>
                                        </p:cTn>
                                        <p:tgtEl>
                                          <p:spTgt spid="108"/>
                                        </p:tgtEl>
                                        <p:attrNameLst>
                                          <p:attrName>style.visibility</p:attrName>
                                        </p:attrNameLst>
                                      </p:cBhvr>
                                      <p:to>
                                        <p:strVal val="hidden"/>
                                      </p:to>
                                    </p:set>
                                  </p:childTnLst>
                                </p:cTn>
                              </p:par>
                              <p:par>
                                <p:cTn id="507" presetID="22" presetClass="entr" presetSubtype="1" fill="hold" grpId="0" nodeType="withEffect">
                                  <p:stCondLst>
                                    <p:cond delay="750"/>
                                  </p:stCondLst>
                                  <p:childTnLst>
                                    <p:set>
                                      <p:cBhvr>
                                        <p:cTn id="508" dur="1" fill="hold">
                                          <p:stCondLst>
                                            <p:cond delay="0"/>
                                          </p:stCondLst>
                                        </p:cTn>
                                        <p:tgtEl>
                                          <p:spTgt spid="92"/>
                                        </p:tgtEl>
                                        <p:attrNameLst>
                                          <p:attrName>style.visibility</p:attrName>
                                        </p:attrNameLst>
                                      </p:cBhvr>
                                      <p:to>
                                        <p:strVal val="visible"/>
                                      </p:to>
                                    </p:set>
                                    <p:animEffect transition="in" filter="wipe(up)">
                                      <p:cBhvr>
                                        <p:cTn id="509" dur="500"/>
                                        <p:tgtEl>
                                          <p:spTgt spid="92"/>
                                        </p:tgtEl>
                                      </p:cBhvr>
                                    </p:animEffect>
                                  </p:childTnLst>
                                </p:cTn>
                              </p:par>
                            </p:childTnLst>
                          </p:cTn>
                        </p:par>
                        <p:par>
                          <p:cTn id="510" fill="hold">
                            <p:stCondLst>
                              <p:cond delay="4250"/>
                            </p:stCondLst>
                            <p:childTnLst>
                              <p:par>
                                <p:cTn id="511" presetID="22" presetClass="entr" presetSubtype="4" fill="hold" nodeType="afterEffect">
                                  <p:stCondLst>
                                    <p:cond delay="0"/>
                                  </p:stCondLst>
                                  <p:childTnLst>
                                    <p:set>
                                      <p:cBhvr>
                                        <p:cTn id="512" dur="1" fill="hold">
                                          <p:stCondLst>
                                            <p:cond delay="0"/>
                                          </p:stCondLst>
                                        </p:cTn>
                                        <p:tgtEl>
                                          <p:spTgt spid="93"/>
                                        </p:tgtEl>
                                        <p:attrNameLst>
                                          <p:attrName>style.visibility</p:attrName>
                                        </p:attrNameLst>
                                      </p:cBhvr>
                                      <p:to>
                                        <p:strVal val="visible"/>
                                      </p:to>
                                    </p:set>
                                    <p:animEffect transition="in" filter="wipe(down)">
                                      <p:cBhvr>
                                        <p:cTn id="513" dur="500"/>
                                        <p:tgtEl>
                                          <p:spTgt spid="93"/>
                                        </p:tgtEl>
                                      </p:cBhvr>
                                    </p:animEffect>
                                  </p:childTnLst>
                                </p:cTn>
                              </p:par>
                            </p:childTnLst>
                          </p:cTn>
                        </p:par>
                      </p:childTnLst>
                    </p:cTn>
                  </p:par>
                  <p:par>
                    <p:cTn id="514" fill="hold">
                      <p:stCondLst>
                        <p:cond delay="indefinite"/>
                      </p:stCondLst>
                      <p:childTnLst>
                        <p:par>
                          <p:cTn id="515" fill="hold">
                            <p:stCondLst>
                              <p:cond delay="0"/>
                            </p:stCondLst>
                            <p:childTnLst>
                              <p:par>
                                <p:cTn id="516" presetID="1" presetClass="entr" presetSubtype="0" fill="hold" nodeType="clickEffect">
                                  <p:stCondLst>
                                    <p:cond delay="0"/>
                                  </p:stCondLst>
                                  <p:childTnLst>
                                    <p:set>
                                      <p:cBhvr>
                                        <p:cTn id="517" dur="1" fill="hold">
                                          <p:stCondLst>
                                            <p:cond delay="0"/>
                                          </p:stCondLst>
                                        </p:cTn>
                                        <p:tgtEl>
                                          <p:spTgt spid="9">
                                            <p:txEl>
                                              <p:pRg st="1" end="1"/>
                                            </p:txEl>
                                          </p:spTgt>
                                        </p:tgtEl>
                                        <p:attrNameLst>
                                          <p:attrName>style.visibility</p:attrName>
                                        </p:attrNameLst>
                                      </p:cBhvr>
                                      <p:to>
                                        <p:strVal val="visible"/>
                                      </p:to>
                                    </p:set>
                                  </p:childTnLst>
                                </p:cTn>
                              </p:par>
                            </p:childTnLst>
                          </p:cTn>
                        </p:par>
                        <p:par>
                          <p:cTn id="518" fill="hold">
                            <p:stCondLst>
                              <p:cond delay="0"/>
                            </p:stCondLst>
                            <p:childTnLst>
                              <p:par>
                                <p:cTn id="519" presetID="14" presetClass="exit" presetSubtype="10" fill="hold" grpId="1" nodeType="afterEffect">
                                  <p:stCondLst>
                                    <p:cond delay="0"/>
                                  </p:stCondLst>
                                  <p:childTnLst>
                                    <p:animEffect transition="out" filter="randombar(horizontal)">
                                      <p:cBhvr>
                                        <p:cTn id="520" dur="500"/>
                                        <p:tgtEl>
                                          <p:spTgt spid="92"/>
                                        </p:tgtEl>
                                      </p:cBhvr>
                                    </p:animEffect>
                                    <p:set>
                                      <p:cBhvr>
                                        <p:cTn id="521" dur="1" fill="hold">
                                          <p:stCondLst>
                                            <p:cond delay="499"/>
                                          </p:stCondLst>
                                        </p:cTn>
                                        <p:tgtEl>
                                          <p:spTgt spid="92"/>
                                        </p:tgtEl>
                                        <p:attrNameLst>
                                          <p:attrName>style.visibility</p:attrName>
                                        </p:attrNameLst>
                                      </p:cBhvr>
                                      <p:to>
                                        <p:strVal val="hidden"/>
                                      </p:to>
                                    </p:set>
                                  </p:childTnLst>
                                </p:cTn>
                              </p:par>
                            </p:childTnLst>
                          </p:cTn>
                        </p:par>
                        <p:par>
                          <p:cTn id="522" fill="hold">
                            <p:stCondLst>
                              <p:cond delay="500"/>
                            </p:stCondLst>
                            <p:childTnLst>
                              <p:par>
                                <p:cTn id="523" presetID="53" presetClass="entr" presetSubtype="16" fill="hold" grpId="2" nodeType="afterEffect">
                                  <p:stCondLst>
                                    <p:cond delay="0"/>
                                  </p:stCondLst>
                                  <p:childTnLst>
                                    <p:set>
                                      <p:cBhvr>
                                        <p:cTn id="524" dur="1" fill="hold">
                                          <p:stCondLst>
                                            <p:cond delay="0"/>
                                          </p:stCondLst>
                                        </p:cTn>
                                        <p:tgtEl>
                                          <p:spTgt spid="38"/>
                                        </p:tgtEl>
                                        <p:attrNameLst>
                                          <p:attrName>style.visibility</p:attrName>
                                        </p:attrNameLst>
                                      </p:cBhvr>
                                      <p:to>
                                        <p:strVal val="visible"/>
                                      </p:to>
                                    </p:set>
                                    <p:anim calcmode="lin" valueType="num">
                                      <p:cBhvr>
                                        <p:cTn id="525" dur="500" fill="hold"/>
                                        <p:tgtEl>
                                          <p:spTgt spid="38"/>
                                        </p:tgtEl>
                                        <p:attrNameLst>
                                          <p:attrName>ppt_w</p:attrName>
                                        </p:attrNameLst>
                                      </p:cBhvr>
                                      <p:tavLst>
                                        <p:tav tm="0">
                                          <p:val>
                                            <p:fltVal val="0"/>
                                          </p:val>
                                        </p:tav>
                                        <p:tav tm="100000">
                                          <p:val>
                                            <p:strVal val="#ppt_w"/>
                                          </p:val>
                                        </p:tav>
                                      </p:tavLst>
                                    </p:anim>
                                    <p:anim calcmode="lin" valueType="num">
                                      <p:cBhvr>
                                        <p:cTn id="526" dur="500" fill="hold"/>
                                        <p:tgtEl>
                                          <p:spTgt spid="38"/>
                                        </p:tgtEl>
                                        <p:attrNameLst>
                                          <p:attrName>ppt_h</p:attrName>
                                        </p:attrNameLst>
                                      </p:cBhvr>
                                      <p:tavLst>
                                        <p:tav tm="0">
                                          <p:val>
                                            <p:fltVal val="0"/>
                                          </p:val>
                                        </p:tav>
                                        <p:tav tm="100000">
                                          <p:val>
                                            <p:strVal val="#ppt_h"/>
                                          </p:val>
                                        </p:tav>
                                      </p:tavLst>
                                    </p:anim>
                                    <p:animEffect transition="in" filter="fade">
                                      <p:cBhvr>
                                        <p:cTn id="527" dur="500"/>
                                        <p:tgtEl>
                                          <p:spTgt spid="38"/>
                                        </p:tgtEl>
                                      </p:cBhvr>
                                    </p:animEffect>
                                  </p:childTnLst>
                                </p:cTn>
                              </p:par>
                              <p:par>
                                <p:cTn id="528" presetID="53" presetClass="entr" presetSubtype="16" fill="hold" grpId="0" nodeType="withEffect">
                                  <p:stCondLst>
                                    <p:cond delay="250"/>
                                  </p:stCondLst>
                                  <p:childTnLst>
                                    <p:set>
                                      <p:cBhvr>
                                        <p:cTn id="529" dur="1" fill="hold">
                                          <p:stCondLst>
                                            <p:cond delay="0"/>
                                          </p:stCondLst>
                                        </p:cTn>
                                        <p:tgtEl>
                                          <p:spTgt spid="107"/>
                                        </p:tgtEl>
                                        <p:attrNameLst>
                                          <p:attrName>style.visibility</p:attrName>
                                        </p:attrNameLst>
                                      </p:cBhvr>
                                      <p:to>
                                        <p:strVal val="visible"/>
                                      </p:to>
                                    </p:set>
                                    <p:anim calcmode="lin" valueType="num">
                                      <p:cBhvr>
                                        <p:cTn id="530" dur="500" fill="hold"/>
                                        <p:tgtEl>
                                          <p:spTgt spid="107"/>
                                        </p:tgtEl>
                                        <p:attrNameLst>
                                          <p:attrName>ppt_w</p:attrName>
                                        </p:attrNameLst>
                                      </p:cBhvr>
                                      <p:tavLst>
                                        <p:tav tm="0">
                                          <p:val>
                                            <p:fltVal val="0"/>
                                          </p:val>
                                        </p:tav>
                                        <p:tav tm="100000">
                                          <p:val>
                                            <p:strVal val="#ppt_w"/>
                                          </p:val>
                                        </p:tav>
                                      </p:tavLst>
                                    </p:anim>
                                    <p:anim calcmode="lin" valueType="num">
                                      <p:cBhvr>
                                        <p:cTn id="531" dur="500" fill="hold"/>
                                        <p:tgtEl>
                                          <p:spTgt spid="107"/>
                                        </p:tgtEl>
                                        <p:attrNameLst>
                                          <p:attrName>ppt_h</p:attrName>
                                        </p:attrNameLst>
                                      </p:cBhvr>
                                      <p:tavLst>
                                        <p:tav tm="0">
                                          <p:val>
                                            <p:fltVal val="0"/>
                                          </p:val>
                                        </p:tav>
                                        <p:tav tm="100000">
                                          <p:val>
                                            <p:strVal val="#ppt_h"/>
                                          </p:val>
                                        </p:tav>
                                      </p:tavLst>
                                    </p:anim>
                                    <p:animEffect transition="in" filter="fade">
                                      <p:cBhvr>
                                        <p:cTn id="532" dur="500"/>
                                        <p:tgtEl>
                                          <p:spTgt spid="107"/>
                                        </p:tgtEl>
                                      </p:cBhvr>
                                    </p:animEffect>
                                  </p:childTnLst>
                                </p:cTn>
                              </p:par>
                            </p:childTnLst>
                          </p:cTn>
                        </p:par>
                        <p:par>
                          <p:cTn id="533" fill="hold">
                            <p:stCondLst>
                              <p:cond delay="1250"/>
                            </p:stCondLst>
                            <p:childTnLst>
                              <p:par>
                                <p:cTn id="534" presetID="53" presetClass="exit" presetSubtype="32" fill="hold" grpId="3" nodeType="afterEffect">
                                  <p:stCondLst>
                                    <p:cond delay="500"/>
                                  </p:stCondLst>
                                  <p:childTnLst>
                                    <p:anim calcmode="lin" valueType="num">
                                      <p:cBhvr>
                                        <p:cTn id="535" dur="500"/>
                                        <p:tgtEl>
                                          <p:spTgt spid="38"/>
                                        </p:tgtEl>
                                        <p:attrNameLst>
                                          <p:attrName>ppt_w</p:attrName>
                                        </p:attrNameLst>
                                      </p:cBhvr>
                                      <p:tavLst>
                                        <p:tav tm="0">
                                          <p:val>
                                            <p:strVal val="ppt_w"/>
                                          </p:val>
                                        </p:tav>
                                        <p:tav tm="100000">
                                          <p:val>
                                            <p:fltVal val="0"/>
                                          </p:val>
                                        </p:tav>
                                      </p:tavLst>
                                    </p:anim>
                                    <p:anim calcmode="lin" valueType="num">
                                      <p:cBhvr>
                                        <p:cTn id="536" dur="500"/>
                                        <p:tgtEl>
                                          <p:spTgt spid="38"/>
                                        </p:tgtEl>
                                        <p:attrNameLst>
                                          <p:attrName>ppt_h</p:attrName>
                                        </p:attrNameLst>
                                      </p:cBhvr>
                                      <p:tavLst>
                                        <p:tav tm="0">
                                          <p:val>
                                            <p:strVal val="ppt_h"/>
                                          </p:val>
                                        </p:tav>
                                        <p:tav tm="100000">
                                          <p:val>
                                            <p:fltVal val="0"/>
                                          </p:val>
                                        </p:tav>
                                      </p:tavLst>
                                    </p:anim>
                                    <p:animEffect transition="out" filter="fade">
                                      <p:cBhvr>
                                        <p:cTn id="537" dur="500"/>
                                        <p:tgtEl>
                                          <p:spTgt spid="38"/>
                                        </p:tgtEl>
                                      </p:cBhvr>
                                    </p:animEffect>
                                    <p:set>
                                      <p:cBhvr>
                                        <p:cTn id="538" dur="1" fill="hold">
                                          <p:stCondLst>
                                            <p:cond delay="499"/>
                                          </p:stCondLst>
                                        </p:cTn>
                                        <p:tgtEl>
                                          <p:spTgt spid="38"/>
                                        </p:tgtEl>
                                        <p:attrNameLst>
                                          <p:attrName>style.visibility</p:attrName>
                                        </p:attrNameLst>
                                      </p:cBhvr>
                                      <p:to>
                                        <p:strVal val="hidden"/>
                                      </p:to>
                                    </p:set>
                                  </p:childTnLst>
                                </p:cTn>
                              </p:par>
                            </p:childTnLst>
                          </p:cTn>
                        </p:par>
                        <p:par>
                          <p:cTn id="539" fill="hold">
                            <p:stCondLst>
                              <p:cond delay="2250"/>
                            </p:stCondLst>
                            <p:childTnLst>
                              <p:par>
                                <p:cTn id="540" presetID="53" presetClass="exit" presetSubtype="32" fill="hold" grpId="1" nodeType="afterEffect">
                                  <p:stCondLst>
                                    <p:cond delay="250"/>
                                  </p:stCondLst>
                                  <p:childTnLst>
                                    <p:anim calcmode="lin" valueType="num">
                                      <p:cBhvr>
                                        <p:cTn id="541" dur="500"/>
                                        <p:tgtEl>
                                          <p:spTgt spid="107"/>
                                        </p:tgtEl>
                                        <p:attrNameLst>
                                          <p:attrName>ppt_w</p:attrName>
                                        </p:attrNameLst>
                                      </p:cBhvr>
                                      <p:tavLst>
                                        <p:tav tm="0">
                                          <p:val>
                                            <p:strVal val="ppt_w"/>
                                          </p:val>
                                        </p:tav>
                                        <p:tav tm="100000">
                                          <p:val>
                                            <p:fltVal val="0"/>
                                          </p:val>
                                        </p:tav>
                                      </p:tavLst>
                                    </p:anim>
                                    <p:anim calcmode="lin" valueType="num">
                                      <p:cBhvr>
                                        <p:cTn id="542" dur="500"/>
                                        <p:tgtEl>
                                          <p:spTgt spid="107"/>
                                        </p:tgtEl>
                                        <p:attrNameLst>
                                          <p:attrName>ppt_h</p:attrName>
                                        </p:attrNameLst>
                                      </p:cBhvr>
                                      <p:tavLst>
                                        <p:tav tm="0">
                                          <p:val>
                                            <p:strVal val="ppt_h"/>
                                          </p:val>
                                        </p:tav>
                                        <p:tav tm="100000">
                                          <p:val>
                                            <p:fltVal val="0"/>
                                          </p:val>
                                        </p:tav>
                                      </p:tavLst>
                                    </p:anim>
                                    <p:animEffect transition="out" filter="fade">
                                      <p:cBhvr>
                                        <p:cTn id="543" dur="500"/>
                                        <p:tgtEl>
                                          <p:spTgt spid="107"/>
                                        </p:tgtEl>
                                      </p:cBhvr>
                                    </p:animEffect>
                                    <p:set>
                                      <p:cBhvr>
                                        <p:cTn id="544" dur="1" fill="hold">
                                          <p:stCondLst>
                                            <p:cond delay="499"/>
                                          </p:stCondLst>
                                        </p:cTn>
                                        <p:tgtEl>
                                          <p:spTgt spid="107"/>
                                        </p:tgtEl>
                                        <p:attrNameLst>
                                          <p:attrName>style.visibility</p:attrName>
                                        </p:attrNameLst>
                                      </p:cBhvr>
                                      <p:to>
                                        <p:strVal val="hidden"/>
                                      </p:to>
                                    </p:set>
                                  </p:childTnLst>
                                </p:cTn>
                              </p:par>
                            </p:childTnLst>
                          </p:cTn>
                        </p:par>
                      </p:childTnLst>
                    </p:cTn>
                  </p:par>
                  <p:par>
                    <p:cTn id="545" fill="hold">
                      <p:stCondLst>
                        <p:cond delay="indefinite"/>
                      </p:stCondLst>
                      <p:childTnLst>
                        <p:par>
                          <p:cTn id="546" fill="hold">
                            <p:stCondLst>
                              <p:cond delay="0"/>
                            </p:stCondLst>
                            <p:childTnLst>
                              <p:par>
                                <p:cTn id="547" presetID="1" presetClass="entr" presetSubtype="0" fill="hold" nodeType="clickEffect">
                                  <p:stCondLst>
                                    <p:cond delay="0"/>
                                  </p:stCondLst>
                                  <p:childTnLst>
                                    <p:set>
                                      <p:cBhvr>
                                        <p:cTn id="548" dur="1" fill="hold">
                                          <p:stCondLst>
                                            <p:cond delay="0"/>
                                          </p:stCondLst>
                                        </p:cTn>
                                        <p:tgtEl>
                                          <p:spTgt spid="9">
                                            <p:txEl>
                                              <p:pRg st="2" end="2"/>
                                            </p:txEl>
                                          </p:spTgt>
                                        </p:tgtEl>
                                        <p:attrNameLst>
                                          <p:attrName>style.visibility</p:attrName>
                                        </p:attrNameLst>
                                      </p:cBhvr>
                                      <p:to>
                                        <p:strVal val="visible"/>
                                      </p:to>
                                    </p:set>
                                  </p:childTnLst>
                                </p:cTn>
                              </p:par>
                            </p:childTnLst>
                          </p:cTn>
                        </p:par>
                        <p:par>
                          <p:cTn id="549" fill="hold">
                            <p:stCondLst>
                              <p:cond delay="0"/>
                            </p:stCondLst>
                            <p:childTnLst>
                              <p:par>
                                <p:cTn id="550" presetID="53" presetClass="entr" presetSubtype="16" fill="hold" grpId="2" nodeType="afterEffect">
                                  <p:stCondLst>
                                    <p:cond delay="0"/>
                                  </p:stCondLst>
                                  <p:childTnLst>
                                    <p:set>
                                      <p:cBhvr>
                                        <p:cTn id="551" dur="1" fill="hold">
                                          <p:stCondLst>
                                            <p:cond delay="0"/>
                                          </p:stCondLst>
                                        </p:cTn>
                                        <p:tgtEl>
                                          <p:spTgt spid="24"/>
                                        </p:tgtEl>
                                        <p:attrNameLst>
                                          <p:attrName>style.visibility</p:attrName>
                                        </p:attrNameLst>
                                      </p:cBhvr>
                                      <p:to>
                                        <p:strVal val="visible"/>
                                      </p:to>
                                    </p:set>
                                    <p:anim calcmode="lin" valueType="num">
                                      <p:cBhvr>
                                        <p:cTn id="552" dur="500" fill="hold"/>
                                        <p:tgtEl>
                                          <p:spTgt spid="24"/>
                                        </p:tgtEl>
                                        <p:attrNameLst>
                                          <p:attrName>ppt_w</p:attrName>
                                        </p:attrNameLst>
                                      </p:cBhvr>
                                      <p:tavLst>
                                        <p:tav tm="0">
                                          <p:val>
                                            <p:fltVal val="0"/>
                                          </p:val>
                                        </p:tav>
                                        <p:tav tm="100000">
                                          <p:val>
                                            <p:strVal val="#ppt_w"/>
                                          </p:val>
                                        </p:tav>
                                      </p:tavLst>
                                    </p:anim>
                                    <p:anim calcmode="lin" valueType="num">
                                      <p:cBhvr>
                                        <p:cTn id="553" dur="500" fill="hold"/>
                                        <p:tgtEl>
                                          <p:spTgt spid="24"/>
                                        </p:tgtEl>
                                        <p:attrNameLst>
                                          <p:attrName>ppt_h</p:attrName>
                                        </p:attrNameLst>
                                      </p:cBhvr>
                                      <p:tavLst>
                                        <p:tav tm="0">
                                          <p:val>
                                            <p:fltVal val="0"/>
                                          </p:val>
                                        </p:tav>
                                        <p:tav tm="100000">
                                          <p:val>
                                            <p:strVal val="#ppt_h"/>
                                          </p:val>
                                        </p:tav>
                                      </p:tavLst>
                                    </p:anim>
                                    <p:animEffect transition="in" filter="fade">
                                      <p:cBhvr>
                                        <p:cTn id="554" dur="500"/>
                                        <p:tgtEl>
                                          <p:spTgt spid="24"/>
                                        </p:tgtEl>
                                      </p:cBhvr>
                                    </p:animEffect>
                                  </p:childTnLst>
                                </p:cTn>
                              </p:par>
                              <p:par>
                                <p:cTn id="555" presetID="53" presetClass="exit" presetSubtype="32" fill="hold" grpId="3" nodeType="withEffect">
                                  <p:stCondLst>
                                    <p:cond delay="0"/>
                                  </p:stCondLst>
                                  <p:childTnLst>
                                    <p:anim calcmode="lin" valueType="num">
                                      <p:cBhvr>
                                        <p:cTn id="556" dur="500"/>
                                        <p:tgtEl>
                                          <p:spTgt spid="24"/>
                                        </p:tgtEl>
                                        <p:attrNameLst>
                                          <p:attrName>ppt_w</p:attrName>
                                        </p:attrNameLst>
                                      </p:cBhvr>
                                      <p:tavLst>
                                        <p:tav tm="0">
                                          <p:val>
                                            <p:strVal val="ppt_w"/>
                                          </p:val>
                                        </p:tav>
                                        <p:tav tm="100000">
                                          <p:val>
                                            <p:fltVal val="0"/>
                                          </p:val>
                                        </p:tav>
                                      </p:tavLst>
                                    </p:anim>
                                    <p:anim calcmode="lin" valueType="num">
                                      <p:cBhvr>
                                        <p:cTn id="557" dur="500"/>
                                        <p:tgtEl>
                                          <p:spTgt spid="24"/>
                                        </p:tgtEl>
                                        <p:attrNameLst>
                                          <p:attrName>ppt_h</p:attrName>
                                        </p:attrNameLst>
                                      </p:cBhvr>
                                      <p:tavLst>
                                        <p:tav tm="0">
                                          <p:val>
                                            <p:strVal val="ppt_h"/>
                                          </p:val>
                                        </p:tav>
                                        <p:tav tm="100000">
                                          <p:val>
                                            <p:fltVal val="0"/>
                                          </p:val>
                                        </p:tav>
                                      </p:tavLst>
                                    </p:anim>
                                    <p:animEffect transition="out" filter="fade">
                                      <p:cBhvr>
                                        <p:cTn id="558" dur="500"/>
                                        <p:tgtEl>
                                          <p:spTgt spid="24"/>
                                        </p:tgtEl>
                                      </p:cBhvr>
                                    </p:animEffect>
                                    <p:set>
                                      <p:cBhvr>
                                        <p:cTn id="559" dur="1" fill="hold">
                                          <p:stCondLst>
                                            <p:cond delay="499"/>
                                          </p:stCondLst>
                                        </p:cTn>
                                        <p:tgtEl>
                                          <p:spTgt spid="24"/>
                                        </p:tgtEl>
                                        <p:attrNameLst>
                                          <p:attrName>style.visibility</p:attrName>
                                        </p:attrNameLst>
                                      </p:cBhvr>
                                      <p:to>
                                        <p:strVal val="hidden"/>
                                      </p:to>
                                    </p:set>
                                  </p:childTnLst>
                                </p:cTn>
                              </p:par>
                              <p:par>
                                <p:cTn id="560" presetID="45" presetClass="entr" presetSubtype="0" fill="hold" grpId="1" nodeType="withEffect">
                                  <p:stCondLst>
                                    <p:cond delay="0"/>
                                  </p:stCondLst>
                                  <p:childTnLst>
                                    <p:set>
                                      <p:cBhvr>
                                        <p:cTn id="561" dur="1" fill="hold">
                                          <p:stCondLst>
                                            <p:cond delay="0"/>
                                          </p:stCondLst>
                                        </p:cTn>
                                        <p:tgtEl>
                                          <p:spTgt spid="6"/>
                                        </p:tgtEl>
                                        <p:attrNameLst>
                                          <p:attrName>style.visibility</p:attrName>
                                        </p:attrNameLst>
                                      </p:cBhvr>
                                      <p:to>
                                        <p:strVal val="visible"/>
                                      </p:to>
                                    </p:set>
                                    <p:animEffect transition="in" filter="fade">
                                      <p:cBhvr>
                                        <p:cTn id="562" dur="2000"/>
                                        <p:tgtEl>
                                          <p:spTgt spid="6"/>
                                        </p:tgtEl>
                                      </p:cBhvr>
                                    </p:animEffect>
                                    <p:anim calcmode="lin" valueType="num">
                                      <p:cBhvr>
                                        <p:cTn id="563" dur="2000" fill="hold"/>
                                        <p:tgtEl>
                                          <p:spTgt spid="6"/>
                                        </p:tgtEl>
                                        <p:attrNameLst>
                                          <p:attrName>ppt_w</p:attrName>
                                        </p:attrNameLst>
                                      </p:cBhvr>
                                      <p:tavLst>
                                        <p:tav tm="0" fmla="#ppt_w*sin(2.5*pi*$)">
                                          <p:val>
                                            <p:fltVal val="0"/>
                                          </p:val>
                                        </p:tav>
                                        <p:tav tm="100000">
                                          <p:val>
                                            <p:fltVal val="1"/>
                                          </p:val>
                                        </p:tav>
                                      </p:tavLst>
                                    </p:anim>
                                    <p:anim calcmode="lin" valueType="num">
                                      <p:cBhvr>
                                        <p:cTn id="564" dur="2000" fill="hold"/>
                                        <p:tgtEl>
                                          <p:spTgt spid="6"/>
                                        </p:tgtEl>
                                        <p:attrNameLst>
                                          <p:attrName>ppt_h</p:attrName>
                                        </p:attrNameLst>
                                      </p:cBhvr>
                                      <p:tavLst>
                                        <p:tav tm="0">
                                          <p:val>
                                            <p:strVal val="#ppt_h"/>
                                          </p:val>
                                        </p:tav>
                                        <p:tav tm="100000">
                                          <p:val>
                                            <p:strVal val="#ppt_h"/>
                                          </p:val>
                                        </p:tav>
                                      </p:tavLst>
                                    </p:anim>
                                  </p:childTnLst>
                                </p:cTn>
                              </p:par>
                              <p:par>
                                <p:cTn id="565" presetID="45" presetClass="entr" presetSubtype="0" fill="hold" grpId="1" nodeType="withEffect">
                                  <p:stCondLst>
                                    <p:cond delay="0"/>
                                  </p:stCondLst>
                                  <p:childTnLst>
                                    <p:set>
                                      <p:cBhvr>
                                        <p:cTn id="566" dur="1" fill="hold">
                                          <p:stCondLst>
                                            <p:cond delay="0"/>
                                          </p:stCondLst>
                                        </p:cTn>
                                        <p:tgtEl>
                                          <p:spTgt spid="12"/>
                                        </p:tgtEl>
                                        <p:attrNameLst>
                                          <p:attrName>style.visibility</p:attrName>
                                        </p:attrNameLst>
                                      </p:cBhvr>
                                      <p:to>
                                        <p:strVal val="visible"/>
                                      </p:to>
                                    </p:set>
                                    <p:animEffect transition="in" filter="fade">
                                      <p:cBhvr>
                                        <p:cTn id="567" dur="2000"/>
                                        <p:tgtEl>
                                          <p:spTgt spid="12"/>
                                        </p:tgtEl>
                                      </p:cBhvr>
                                    </p:animEffect>
                                    <p:anim calcmode="lin" valueType="num">
                                      <p:cBhvr>
                                        <p:cTn id="568" dur="2000" fill="hold"/>
                                        <p:tgtEl>
                                          <p:spTgt spid="12"/>
                                        </p:tgtEl>
                                        <p:attrNameLst>
                                          <p:attrName>ppt_w</p:attrName>
                                        </p:attrNameLst>
                                      </p:cBhvr>
                                      <p:tavLst>
                                        <p:tav tm="0" fmla="#ppt_w*sin(2.5*pi*$)">
                                          <p:val>
                                            <p:fltVal val="0"/>
                                          </p:val>
                                        </p:tav>
                                        <p:tav tm="100000">
                                          <p:val>
                                            <p:fltVal val="1"/>
                                          </p:val>
                                        </p:tav>
                                      </p:tavLst>
                                    </p:anim>
                                    <p:anim calcmode="lin" valueType="num">
                                      <p:cBhvr>
                                        <p:cTn id="569" dur="20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2" grpId="2" animBg="1"/>
      <p:bldP spid="22" grpId="3" animBg="1"/>
      <p:bldP spid="22" grpId="4" animBg="1"/>
      <p:bldP spid="22" grpId="5" animBg="1"/>
      <p:bldP spid="22" grpId="6" animBg="1"/>
      <p:bldP spid="22" grpId="7" animBg="1"/>
      <p:bldP spid="24" grpId="0" animBg="1"/>
      <p:bldP spid="24" grpId="1" uiExpand="1" animBg="1"/>
      <p:bldP spid="24" grpId="2" animBg="1"/>
      <p:bldP spid="24" grpId="3" animBg="1"/>
      <p:bldP spid="25" grpId="0" animBg="1"/>
      <p:bldP spid="25" grpId="1" animBg="1"/>
      <p:bldP spid="26" grpId="0" animBg="1"/>
      <p:bldP spid="26" grpId="1" animBg="1"/>
      <p:bldP spid="34" grpId="0" animBg="1"/>
      <p:bldP spid="34" grpId="1" animBg="1"/>
      <p:bldP spid="35" grpId="0" animBg="1"/>
      <p:bldP spid="35" grpId="1" animBg="1"/>
      <p:bldP spid="36" grpId="0" animBg="1"/>
      <p:bldP spid="36" grpId="1" animBg="1"/>
      <p:bldP spid="6" grpId="0" animBg="1"/>
      <p:bldP spid="6" grpId="1" animBg="1"/>
      <p:bldP spid="12" grpId="0" animBg="1"/>
      <p:bldP spid="12" grpId="1" animBg="1"/>
      <p:bldP spid="38" grpId="0" animBg="1"/>
      <p:bldP spid="38" grpId="1" animBg="1"/>
      <p:bldP spid="38" grpId="2" animBg="1"/>
      <p:bldP spid="38" grpId="3" animBg="1"/>
      <p:bldP spid="52" grpId="0" animBg="1"/>
      <p:bldP spid="52" grpId="1" animBg="1"/>
      <p:bldP spid="52" grpId="2" animBg="1"/>
      <p:bldP spid="52" grpId="3" animBg="1"/>
      <p:bldP spid="99" grpId="0" animBg="1"/>
      <p:bldP spid="99" grpId="1" animBg="1"/>
      <p:bldP spid="99" grpId="2" animBg="1"/>
      <p:bldP spid="99" grpId="3" animBg="1"/>
      <p:bldP spid="100" grpId="0" animBg="1"/>
      <p:bldP spid="100" grpId="1" animBg="1"/>
      <p:bldP spid="100" grpId="2" animBg="1"/>
      <p:bldP spid="100" grpId="3" animBg="1"/>
      <p:bldP spid="101" grpId="0" animBg="1"/>
      <p:bldP spid="101" grpId="1" animBg="1"/>
      <p:bldP spid="101" grpId="2" animBg="1"/>
      <p:bldP spid="101" grpId="3" animBg="1"/>
      <p:bldP spid="107" grpId="0" animBg="1"/>
      <p:bldP spid="107" grpId="1" animBg="1"/>
      <p:bldP spid="108" grpId="0" animBg="1"/>
      <p:bldP spid="108" grpId="1" animBg="1"/>
      <p:bldP spid="109" grpId="0" animBg="1"/>
      <p:bldP spid="109" grpId="1" animBg="1"/>
      <p:bldP spid="109" grpId="2" animBg="1"/>
      <p:bldP spid="109" grpId="3" animBg="1"/>
      <p:bldP spid="50" grpId="0" animBg="1"/>
      <p:bldP spid="50" grpId="1" animBg="1"/>
      <p:bldP spid="55" grpId="0" animBg="1"/>
      <p:bldP spid="55" grpId="1" animBg="1"/>
      <p:bldP spid="59" grpId="0" animBg="1"/>
      <p:bldP spid="59" grpId="1" animBg="1"/>
      <p:bldP spid="61" grpId="0" animBg="1"/>
      <p:bldP spid="61" grpId="1" animBg="1"/>
      <p:bldP spid="63" grpId="0" animBg="1"/>
      <p:bldP spid="63" grpId="1" animBg="1"/>
      <p:bldP spid="65" grpId="0" animBg="1"/>
      <p:bldP spid="65" grpId="1" animBg="1"/>
      <p:bldP spid="67" grpId="0" animBg="1"/>
      <p:bldP spid="67" grpId="1" animBg="1"/>
      <p:bldP spid="69" grpId="0" animBg="1"/>
      <p:bldP spid="69" grpId="1" animBg="1"/>
      <p:bldP spid="73" grpId="0" animBg="1"/>
      <p:bldP spid="73" grpId="1" animBg="1"/>
      <p:bldP spid="77" grpId="0" animBg="1"/>
      <p:bldP spid="77" grpId="1" animBg="1"/>
      <p:bldP spid="81" grpId="0" animBg="1"/>
      <p:bldP spid="81" grpId="1" animBg="1"/>
      <p:bldP spid="85" grpId="0" animBg="1"/>
      <p:bldP spid="85" grpId="1" animBg="1"/>
      <p:bldP spid="89" grpId="0" animBg="1"/>
      <p:bldP spid="89" grpId="1" animBg="1"/>
      <p:bldP spid="91" grpId="0" animBg="1"/>
      <p:bldP spid="91" grpId="1" animBg="1"/>
      <p:bldP spid="92" grpId="0" animBg="1"/>
      <p:bldP spid="92" grpId="1" animBg="1"/>
      <p:bldP spid="2" grpId="0" animBg="1"/>
      <p:bldP spid="2" grpId="1" animBg="1"/>
      <p:bldP spid="95" grpId="0" animBg="1"/>
      <p:bldP spid="95" grpId="1" animBg="1"/>
      <p:bldP spid="3" grpId="0" animBg="1"/>
      <p:bldP spid="3" grpId="1" uiExpand="1" animBg="1"/>
      <p:bldP spid="4" grpId="0" uiExpand="1" build="allAtOnce"/>
      <p:bldP spid="7" grpId="0" build="allAtOnce"/>
      <p:bldP spid="8" grpId="0" uiExpand="1" build="allAtOnce"/>
      <p:bldP spid="19" grpId="0"/>
      <p:bldP spid="19"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sp>
        <p:nvSpPr>
          <p:cNvPr id="5" name="Titel 1"/>
          <p:cNvSpPr txBox="1">
            <a:spLocks/>
          </p:cNvSpPr>
          <p:nvPr/>
        </p:nvSpPr>
        <p:spPr>
          <a:xfrm>
            <a:off x="1259632" y="2924944"/>
            <a:ext cx="6577200"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pPr algn="ctr"/>
            <a:r>
              <a:rPr lang="da-DK" sz="2800" b="1" kern="0" dirty="0" err="1">
                <a:solidFill>
                  <a:schemeClr val="bg1"/>
                </a:solidFill>
              </a:rPr>
              <a:t>Starting</a:t>
            </a:r>
            <a:r>
              <a:rPr lang="da-DK" sz="2800" b="1" kern="0" dirty="0">
                <a:solidFill>
                  <a:schemeClr val="bg1"/>
                </a:solidFill>
              </a:rPr>
              <a:t> with online </a:t>
            </a:r>
            <a:r>
              <a:rPr lang="da-DK" sz="2800" b="1" kern="0" dirty="0" err="1">
                <a:solidFill>
                  <a:schemeClr val="bg1"/>
                </a:solidFill>
              </a:rPr>
              <a:t>courses</a:t>
            </a:r>
            <a:endParaRPr lang="da-DK" sz="2800" b="1" kern="0" dirty="0">
              <a:solidFill>
                <a:schemeClr val="bg1"/>
              </a:solidFill>
            </a:endParaRPr>
          </a:p>
        </p:txBody>
      </p:sp>
    </p:spTree>
    <p:extLst>
      <p:ext uri="{BB962C8B-B14F-4D97-AF65-F5344CB8AC3E}">
        <p14:creationId xmlns:p14="http://schemas.microsoft.com/office/powerpoint/2010/main" val="3955309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Experiences from two </a:t>
            </a:r>
            <a:r>
              <a:rPr lang="en-US" dirty="0" smtClean="0"/>
              <a:t>online courses at </a:t>
            </a:r>
            <a:r>
              <a:rPr lang="en-US" dirty="0"/>
              <a:t>the University of </a:t>
            </a:r>
            <a:r>
              <a:rPr lang="en-US" dirty="0" smtClean="0"/>
              <a:t>Copenhagen before 2005</a:t>
            </a:r>
            <a:endParaRPr lang="da-DK" dirty="0"/>
          </a:p>
        </p:txBody>
      </p:sp>
      <p:pic>
        <p:nvPicPr>
          <p:cNvPr id="6" name="Pladsholder til indhold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47664" y="2636912"/>
            <a:ext cx="5860866" cy="3884528"/>
          </a:xfrm>
        </p:spPr>
      </p:pic>
      <p:sp>
        <p:nvSpPr>
          <p:cNvPr id="5" name="Pladsholder til dato 4"/>
          <p:cNvSpPr>
            <a:spLocks noGrp="1"/>
          </p:cNvSpPr>
          <p:nvPr>
            <p:ph type="dt" sz="half" idx="11"/>
          </p:nvPr>
        </p:nvSpPr>
        <p:spPr/>
        <p:txBody>
          <a:bodyPr/>
          <a:lstStyle/>
          <a:p>
            <a:r>
              <a:rPr lang="en-US" smtClean="0"/>
              <a:t>XIII CRAI Conference  - June 11</a:t>
            </a:r>
            <a:r>
              <a:rPr lang="en-US" baseline="30000" smtClean="0"/>
              <a:t>th</a:t>
            </a:r>
            <a:r>
              <a:rPr lang="en-US" smtClean="0"/>
              <a:t> </a:t>
            </a:r>
            <a:endParaRPr lang="en-GB" dirty="0"/>
          </a:p>
        </p:txBody>
      </p:sp>
      <p:sp>
        <p:nvSpPr>
          <p:cNvPr id="7" name="Tekstboks 6"/>
          <p:cNvSpPr txBox="1"/>
          <p:nvPr/>
        </p:nvSpPr>
        <p:spPr>
          <a:xfrm>
            <a:off x="1691680" y="1124744"/>
            <a:ext cx="5282215" cy="929485"/>
          </a:xfrm>
          <a:prstGeom prst="rect">
            <a:avLst/>
          </a:prstGeom>
          <a:noFill/>
        </p:spPr>
        <p:txBody>
          <a:bodyPr wrap="none" rtlCol="0">
            <a:spAutoFit/>
          </a:bodyPr>
          <a:lstStyle/>
          <a:p>
            <a:pPr lvl="0">
              <a:spcBef>
                <a:spcPct val="20000"/>
              </a:spcBef>
            </a:pPr>
            <a:r>
              <a:rPr lang="en-US" sz="1600" kern="0" dirty="0">
                <a:solidFill>
                  <a:srgbClr val="000000"/>
                </a:solidFill>
                <a:latin typeface="Verdana"/>
              </a:rPr>
              <a:t>Tried to make dialog-based online learning but…:</a:t>
            </a:r>
          </a:p>
          <a:p>
            <a:pPr lvl="0">
              <a:spcBef>
                <a:spcPct val="20000"/>
              </a:spcBef>
            </a:pPr>
            <a:r>
              <a:rPr lang="en-US" sz="1600" kern="0" dirty="0">
                <a:solidFill>
                  <a:srgbClr val="000000"/>
                </a:solidFill>
                <a:latin typeface="Verdana"/>
              </a:rPr>
              <a:t>Low activity</a:t>
            </a:r>
          </a:p>
          <a:p>
            <a:pPr lvl="0">
              <a:spcBef>
                <a:spcPct val="20000"/>
              </a:spcBef>
            </a:pPr>
            <a:r>
              <a:rPr lang="en-US" sz="1600" kern="0" dirty="0">
                <a:solidFill>
                  <a:srgbClr val="000000"/>
                </a:solidFill>
                <a:latin typeface="Verdana"/>
              </a:rPr>
              <a:t>High drop-out rates</a:t>
            </a:r>
          </a:p>
        </p:txBody>
      </p:sp>
      <p:sp>
        <p:nvSpPr>
          <p:cNvPr id="8" name="Skyformet billedforklaring 7"/>
          <p:cNvSpPr/>
          <p:nvPr/>
        </p:nvSpPr>
        <p:spPr>
          <a:xfrm>
            <a:off x="6912260" y="2708920"/>
            <a:ext cx="1512168" cy="720080"/>
          </a:xfrm>
          <a:prstGeom prst="cloudCallout">
            <a:avLst>
              <a:gd name="adj1" fmla="val -61987"/>
              <a:gd name="adj2" fmla="val 37808"/>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200" dirty="0" smtClean="0">
                <a:solidFill>
                  <a:srgbClr val="000000"/>
                </a:solidFill>
              </a:rPr>
              <a:t>I feel </a:t>
            </a:r>
            <a:r>
              <a:rPr lang="da-DK" sz="1200" dirty="0" err="1" smtClean="0">
                <a:solidFill>
                  <a:srgbClr val="000000"/>
                </a:solidFill>
              </a:rPr>
              <a:t>lonely</a:t>
            </a:r>
            <a:endParaRPr lang="da-DK" sz="1200" dirty="0">
              <a:solidFill>
                <a:srgbClr val="000000"/>
              </a:solidFill>
            </a:endParaRPr>
          </a:p>
        </p:txBody>
      </p:sp>
      <p:sp>
        <p:nvSpPr>
          <p:cNvPr id="9" name="Skyformet billedforklaring 8"/>
          <p:cNvSpPr/>
          <p:nvPr/>
        </p:nvSpPr>
        <p:spPr>
          <a:xfrm>
            <a:off x="6073794" y="4005064"/>
            <a:ext cx="2098605" cy="1152128"/>
          </a:xfrm>
          <a:prstGeom prst="cloudCallout">
            <a:avLst>
              <a:gd name="adj1" fmla="val -29910"/>
              <a:gd name="adj2" fmla="val 63602"/>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200" dirty="0" smtClean="0">
                <a:solidFill>
                  <a:srgbClr val="000000"/>
                </a:solidFill>
              </a:rPr>
              <a:t>I </a:t>
            </a:r>
            <a:r>
              <a:rPr lang="da-DK" sz="1200" dirty="0" err="1" smtClean="0">
                <a:solidFill>
                  <a:srgbClr val="000000"/>
                </a:solidFill>
              </a:rPr>
              <a:t>don’t</a:t>
            </a:r>
            <a:r>
              <a:rPr lang="da-DK" sz="1200" dirty="0" smtClean="0">
                <a:solidFill>
                  <a:srgbClr val="000000"/>
                </a:solidFill>
              </a:rPr>
              <a:t> know </a:t>
            </a:r>
            <a:r>
              <a:rPr lang="da-DK" sz="1200" dirty="0" err="1" smtClean="0">
                <a:solidFill>
                  <a:srgbClr val="000000"/>
                </a:solidFill>
              </a:rPr>
              <a:t>how</a:t>
            </a:r>
            <a:r>
              <a:rPr lang="da-DK" sz="1200" dirty="0" smtClean="0">
                <a:solidFill>
                  <a:srgbClr val="000000"/>
                </a:solidFill>
              </a:rPr>
              <a:t> to do the </a:t>
            </a:r>
            <a:r>
              <a:rPr lang="da-DK" sz="1200" dirty="0" err="1" smtClean="0">
                <a:solidFill>
                  <a:srgbClr val="000000"/>
                </a:solidFill>
              </a:rPr>
              <a:t>techniccally</a:t>
            </a:r>
            <a:endParaRPr lang="da-DK" sz="1200" dirty="0">
              <a:solidFill>
                <a:srgbClr val="000000"/>
              </a:solidFill>
            </a:endParaRPr>
          </a:p>
        </p:txBody>
      </p:sp>
      <p:sp>
        <p:nvSpPr>
          <p:cNvPr id="10" name="Skyformet billedforklaring 9"/>
          <p:cNvSpPr/>
          <p:nvPr/>
        </p:nvSpPr>
        <p:spPr>
          <a:xfrm>
            <a:off x="92696" y="1916832"/>
            <a:ext cx="2098605" cy="1335458"/>
          </a:xfrm>
          <a:prstGeom prst="cloudCallout">
            <a:avLst>
              <a:gd name="adj1" fmla="val 58383"/>
              <a:gd name="adj2" fmla="val 17229"/>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200" dirty="0" err="1" smtClean="0">
                <a:solidFill>
                  <a:srgbClr val="000000"/>
                </a:solidFill>
              </a:rPr>
              <a:t>Response</a:t>
            </a:r>
            <a:r>
              <a:rPr lang="da-DK" sz="1200" dirty="0" smtClean="0">
                <a:solidFill>
                  <a:srgbClr val="000000"/>
                </a:solidFill>
              </a:rPr>
              <a:t> to </a:t>
            </a:r>
            <a:r>
              <a:rPr lang="da-DK" sz="1200" dirty="0" err="1" smtClean="0">
                <a:solidFill>
                  <a:srgbClr val="000000"/>
                </a:solidFill>
              </a:rPr>
              <a:t>my</a:t>
            </a:r>
            <a:r>
              <a:rPr lang="da-DK" sz="1200" dirty="0" smtClean="0">
                <a:solidFill>
                  <a:srgbClr val="000000"/>
                </a:solidFill>
              </a:rPr>
              <a:t> </a:t>
            </a:r>
            <a:r>
              <a:rPr lang="da-DK" sz="1200" dirty="0" err="1" smtClean="0">
                <a:solidFill>
                  <a:srgbClr val="000000"/>
                </a:solidFill>
              </a:rPr>
              <a:t>answers</a:t>
            </a:r>
            <a:r>
              <a:rPr lang="da-DK" sz="1200" dirty="0" smtClean="0">
                <a:solidFill>
                  <a:srgbClr val="000000"/>
                </a:solidFill>
              </a:rPr>
              <a:t>/ </a:t>
            </a:r>
            <a:r>
              <a:rPr lang="da-DK" sz="1200" dirty="0" err="1" smtClean="0">
                <a:solidFill>
                  <a:srgbClr val="000000"/>
                </a:solidFill>
              </a:rPr>
              <a:t>questions</a:t>
            </a:r>
            <a:r>
              <a:rPr lang="da-DK" sz="1200" dirty="0" smtClean="0">
                <a:solidFill>
                  <a:srgbClr val="000000"/>
                </a:solidFill>
              </a:rPr>
              <a:t> </a:t>
            </a:r>
            <a:r>
              <a:rPr lang="da-DK" sz="1200" dirty="0" err="1" smtClean="0">
                <a:solidFill>
                  <a:srgbClr val="000000"/>
                </a:solidFill>
              </a:rPr>
              <a:t>always</a:t>
            </a:r>
            <a:r>
              <a:rPr lang="da-DK" sz="1200" dirty="0" smtClean="0">
                <a:solidFill>
                  <a:srgbClr val="000000"/>
                </a:solidFill>
              </a:rPr>
              <a:t> </a:t>
            </a:r>
            <a:r>
              <a:rPr lang="da-DK" sz="1200" dirty="0" err="1" smtClean="0">
                <a:solidFill>
                  <a:srgbClr val="000000"/>
                </a:solidFill>
              </a:rPr>
              <a:t>come</a:t>
            </a:r>
            <a:r>
              <a:rPr lang="da-DK" sz="1200" dirty="0" smtClean="0">
                <a:solidFill>
                  <a:srgbClr val="000000"/>
                </a:solidFill>
              </a:rPr>
              <a:t> </a:t>
            </a:r>
            <a:r>
              <a:rPr lang="da-DK" sz="1200" dirty="0" err="1" smtClean="0">
                <a:solidFill>
                  <a:srgbClr val="000000"/>
                </a:solidFill>
              </a:rPr>
              <a:t>too</a:t>
            </a:r>
            <a:r>
              <a:rPr lang="da-DK" sz="1200" dirty="0" smtClean="0">
                <a:solidFill>
                  <a:srgbClr val="000000"/>
                </a:solidFill>
              </a:rPr>
              <a:t> </a:t>
            </a:r>
            <a:r>
              <a:rPr lang="da-DK" sz="1200" dirty="0" err="1" smtClean="0">
                <a:solidFill>
                  <a:srgbClr val="000000"/>
                </a:solidFill>
              </a:rPr>
              <a:t>late</a:t>
            </a:r>
            <a:endParaRPr lang="da-DK" sz="1200" dirty="0">
              <a:solidFill>
                <a:srgbClr val="000000"/>
              </a:solidFill>
            </a:endParaRPr>
          </a:p>
        </p:txBody>
      </p:sp>
      <p:sp>
        <p:nvSpPr>
          <p:cNvPr id="11" name="Skyformet billedforklaring 10"/>
          <p:cNvSpPr/>
          <p:nvPr/>
        </p:nvSpPr>
        <p:spPr>
          <a:xfrm>
            <a:off x="229086" y="3761495"/>
            <a:ext cx="2098605" cy="1335458"/>
          </a:xfrm>
          <a:prstGeom prst="cloudCallout">
            <a:avLst>
              <a:gd name="adj1" fmla="val 51182"/>
              <a:gd name="adj2" fmla="val 50418"/>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200" dirty="0" smtClean="0">
                <a:solidFill>
                  <a:srgbClr val="000000"/>
                </a:solidFill>
              </a:rPr>
              <a:t>I </a:t>
            </a:r>
            <a:r>
              <a:rPr lang="da-DK" sz="1200" dirty="0" err="1" smtClean="0">
                <a:solidFill>
                  <a:srgbClr val="000000"/>
                </a:solidFill>
              </a:rPr>
              <a:t>don’t</a:t>
            </a:r>
            <a:r>
              <a:rPr lang="da-DK" sz="1200" dirty="0" smtClean="0">
                <a:solidFill>
                  <a:srgbClr val="000000"/>
                </a:solidFill>
              </a:rPr>
              <a:t> have to do the </a:t>
            </a:r>
            <a:r>
              <a:rPr lang="da-DK" sz="1200" dirty="0" err="1" smtClean="0">
                <a:solidFill>
                  <a:srgbClr val="000000"/>
                </a:solidFill>
              </a:rPr>
              <a:t>work</a:t>
            </a:r>
            <a:r>
              <a:rPr lang="da-DK" sz="1200" dirty="0" smtClean="0">
                <a:solidFill>
                  <a:srgbClr val="000000"/>
                </a:solidFill>
              </a:rPr>
              <a:t> if I </a:t>
            </a:r>
            <a:r>
              <a:rPr lang="da-DK" sz="1200" dirty="0" err="1" smtClean="0">
                <a:solidFill>
                  <a:srgbClr val="000000"/>
                </a:solidFill>
              </a:rPr>
              <a:t>don’t</a:t>
            </a:r>
            <a:r>
              <a:rPr lang="da-DK" sz="1200" dirty="0" smtClean="0">
                <a:solidFill>
                  <a:srgbClr val="000000"/>
                </a:solidFill>
              </a:rPr>
              <a:t> </a:t>
            </a:r>
            <a:r>
              <a:rPr lang="da-DK" sz="1200" dirty="0" err="1" smtClean="0">
                <a:solidFill>
                  <a:srgbClr val="000000"/>
                </a:solidFill>
              </a:rPr>
              <a:t>want</a:t>
            </a:r>
            <a:r>
              <a:rPr lang="da-DK" sz="1200" dirty="0" smtClean="0">
                <a:solidFill>
                  <a:srgbClr val="000000"/>
                </a:solidFill>
              </a:rPr>
              <a:t> to</a:t>
            </a:r>
            <a:endParaRPr lang="da-DK" sz="1200" dirty="0">
              <a:solidFill>
                <a:srgbClr val="000000"/>
              </a:solidFill>
            </a:endParaRPr>
          </a:p>
        </p:txBody>
      </p:sp>
      <p:sp>
        <p:nvSpPr>
          <p:cNvPr id="12" name="Skyformet billedforklaring 11"/>
          <p:cNvSpPr/>
          <p:nvPr/>
        </p:nvSpPr>
        <p:spPr>
          <a:xfrm>
            <a:off x="4839675" y="1790267"/>
            <a:ext cx="2283421" cy="1152128"/>
          </a:xfrm>
          <a:prstGeom prst="cloudCallout">
            <a:avLst>
              <a:gd name="adj1" fmla="val 20318"/>
              <a:gd name="adj2" fmla="val 70216"/>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200" dirty="0" err="1" smtClean="0">
                <a:solidFill>
                  <a:srgbClr val="000000"/>
                </a:solidFill>
              </a:rPr>
              <a:t>What</a:t>
            </a:r>
            <a:r>
              <a:rPr lang="da-DK" sz="1200" dirty="0" smtClean="0">
                <a:solidFill>
                  <a:srgbClr val="000000"/>
                </a:solidFill>
              </a:rPr>
              <a:t> if </a:t>
            </a:r>
            <a:r>
              <a:rPr lang="da-DK" sz="1200" dirty="0" err="1" smtClean="0">
                <a:solidFill>
                  <a:srgbClr val="000000"/>
                </a:solidFill>
              </a:rPr>
              <a:t>somebody</a:t>
            </a:r>
            <a:r>
              <a:rPr lang="da-DK" sz="1200" dirty="0" smtClean="0">
                <a:solidFill>
                  <a:srgbClr val="000000"/>
                </a:solidFill>
              </a:rPr>
              <a:t> misunderstands </a:t>
            </a:r>
            <a:r>
              <a:rPr lang="da-DK" sz="1200" dirty="0" err="1" smtClean="0">
                <a:solidFill>
                  <a:srgbClr val="000000"/>
                </a:solidFill>
              </a:rPr>
              <a:t>me</a:t>
            </a:r>
            <a:r>
              <a:rPr lang="da-DK" sz="1200" dirty="0" smtClean="0">
                <a:solidFill>
                  <a:srgbClr val="000000"/>
                </a:solidFill>
              </a:rPr>
              <a:t>?</a:t>
            </a:r>
            <a:endParaRPr lang="da-DK" sz="1200" dirty="0">
              <a:solidFill>
                <a:srgbClr val="000000"/>
              </a:solidFill>
            </a:endParaRPr>
          </a:p>
        </p:txBody>
      </p:sp>
      <p:sp>
        <p:nvSpPr>
          <p:cNvPr id="13" name="Skyformet billedforklaring 12"/>
          <p:cNvSpPr/>
          <p:nvPr/>
        </p:nvSpPr>
        <p:spPr>
          <a:xfrm>
            <a:off x="291356" y="5301208"/>
            <a:ext cx="1512168" cy="720080"/>
          </a:xfrm>
          <a:prstGeom prst="cloudCallout">
            <a:avLst>
              <a:gd name="adj1" fmla="val 79108"/>
              <a:gd name="adj2" fmla="val -48613"/>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200" dirty="0" smtClean="0">
                <a:solidFill>
                  <a:srgbClr val="000000"/>
                </a:solidFill>
              </a:rPr>
              <a:t>I </a:t>
            </a:r>
            <a:r>
              <a:rPr lang="da-DK" sz="1200" dirty="0" err="1" smtClean="0">
                <a:solidFill>
                  <a:srgbClr val="000000"/>
                </a:solidFill>
              </a:rPr>
              <a:t>prefer</a:t>
            </a:r>
            <a:r>
              <a:rPr lang="da-DK" sz="1200" dirty="0" smtClean="0">
                <a:solidFill>
                  <a:srgbClr val="000000"/>
                </a:solidFill>
              </a:rPr>
              <a:t> to </a:t>
            </a:r>
            <a:r>
              <a:rPr lang="da-DK" sz="1200" dirty="0" err="1" smtClean="0">
                <a:solidFill>
                  <a:srgbClr val="000000"/>
                </a:solidFill>
              </a:rPr>
              <a:t>be</a:t>
            </a:r>
            <a:r>
              <a:rPr lang="da-DK" sz="1200" dirty="0" smtClean="0">
                <a:solidFill>
                  <a:srgbClr val="000000"/>
                </a:solidFill>
              </a:rPr>
              <a:t> a ”</a:t>
            </a:r>
            <a:r>
              <a:rPr lang="da-DK" sz="1200" dirty="0" err="1" smtClean="0">
                <a:solidFill>
                  <a:srgbClr val="000000"/>
                </a:solidFill>
              </a:rPr>
              <a:t>lurker</a:t>
            </a:r>
            <a:r>
              <a:rPr lang="da-DK" sz="1200" dirty="0" smtClean="0">
                <a:solidFill>
                  <a:srgbClr val="000000"/>
                </a:solidFill>
              </a:rPr>
              <a:t>”</a:t>
            </a:r>
            <a:endParaRPr lang="da-DK" sz="1200" dirty="0">
              <a:solidFill>
                <a:srgbClr val="000000"/>
              </a:solidFill>
            </a:endParaRPr>
          </a:p>
        </p:txBody>
      </p:sp>
    </p:spTree>
    <p:extLst>
      <p:ext uri="{BB962C8B-B14F-4D97-AF65-F5344CB8AC3E}">
        <p14:creationId xmlns:p14="http://schemas.microsoft.com/office/powerpoint/2010/main" val="542518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9"/>
                                        </p:tgtEl>
                                      </p:cBhvr>
                                    </p:animEffect>
                                    <p:set>
                                      <p:cBhvr>
                                        <p:cTn id="20" dur="1" fill="hold">
                                          <p:stCondLst>
                                            <p:cond delay="499"/>
                                          </p:stCondLst>
                                        </p:cTn>
                                        <p:tgtEl>
                                          <p:spTgt spid="9"/>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1" nodeType="clickEffect">
                                  <p:stCondLst>
                                    <p:cond delay="0"/>
                                  </p:stCondLst>
                                  <p:childTnLst>
                                    <p:animEffect transition="out" filter="fade">
                                      <p:cBhvr>
                                        <p:cTn id="35" dur="500"/>
                                        <p:tgtEl>
                                          <p:spTgt spid="13"/>
                                        </p:tgtEl>
                                      </p:cBhvr>
                                    </p:animEffect>
                                    <p:set>
                                      <p:cBhvr>
                                        <p:cTn id="36" dur="1" fill="hold">
                                          <p:stCondLst>
                                            <p:cond delay="499"/>
                                          </p:stCondLst>
                                        </p:cTn>
                                        <p:tgtEl>
                                          <p:spTgt spid="13"/>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grpId="1" nodeType="clickEffect">
                                  <p:stCondLst>
                                    <p:cond delay="0"/>
                                  </p:stCondLst>
                                  <p:childTnLst>
                                    <p:animEffect transition="out" filter="fade">
                                      <p:cBhvr>
                                        <p:cTn id="43" dur="500"/>
                                        <p:tgtEl>
                                          <p:spTgt spid="11"/>
                                        </p:tgtEl>
                                      </p:cBhvr>
                                    </p:animEffect>
                                    <p:set>
                                      <p:cBhvr>
                                        <p:cTn id="44" dur="1" fill="hold">
                                          <p:stCondLst>
                                            <p:cond delay="499"/>
                                          </p:stCondLst>
                                        </p:cTn>
                                        <p:tgtEl>
                                          <p:spTgt spid="11"/>
                                        </p:tgtEl>
                                        <p:attrNameLst>
                                          <p:attrName>style.visibility</p:attrName>
                                        </p:attrNameLst>
                                      </p:cBhvr>
                                      <p:to>
                                        <p:strVal val="hidden"/>
                                      </p:to>
                                    </p:set>
                                  </p:childTnLst>
                                </p:cTn>
                              </p:par>
                              <p:par>
                                <p:cTn id="45" presetID="10"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1" grpId="0" animBg="1"/>
      <p:bldP spid="11" grpId="1" animBg="1"/>
      <p:bldP spid="12" grpId="0" animBg="1"/>
      <p:bldP spid="12" grpId="1" animBg="1"/>
      <p:bldP spid="13" grpId="0" animBg="1"/>
      <p:bldP spid="13"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kstboks 19"/>
          <p:cNvSpPr txBox="1">
            <a:spLocks noChangeArrowheads="1"/>
          </p:cNvSpPr>
          <p:nvPr>
            <p:custDataLst>
              <p:tags r:id="rId2"/>
            </p:custDataLst>
          </p:nvPr>
        </p:nvSpPr>
        <p:spPr bwMode="auto">
          <a:xfrm>
            <a:off x="1044000" y="1500188"/>
            <a:ext cx="7731326" cy="417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a:spcBef>
                <a:spcPct val="20000"/>
              </a:spcBef>
            </a:pPr>
            <a:r>
              <a:rPr lang="en-US" sz="1600" dirty="0">
                <a:solidFill>
                  <a:srgbClr val="6E6E6E"/>
                </a:solidFill>
              </a:rPr>
              <a:t>We needed to find a method that acknowledge and address: </a:t>
            </a:r>
          </a:p>
          <a:p>
            <a:pPr>
              <a:spcBef>
                <a:spcPct val="20000"/>
              </a:spcBef>
            </a:pPr>
            <a:endParaRPr lang="en-US" sz="1600" dirty="0">
              <a:solidFill>
                <a:srgbClr val="6E6E6E"/>
              </a:solidFill>
            </a:endParaRPr>
          </a:p>
          <a:p>
            <a:pPr>
              <a:spcBef>
                <a:spcPct val="20000"/>
              </a:spcBef>
              <a:buFont typeface="Arial" charset="0"/>
              <a:buChar char="•"/>
            </a:pPr>
            <a:r>
              <a:rPr lang="en-US" sz="1600" dirty="0">
                <a:solidFill>
                  <a:srgbClr val="6E6E6E"/>
                </a:solidFill>
              </a:rPr>
              <a:t>The technical barriers in online learning  </a:t>
            </a:r>
          </a:p>
          <a:p>
            <a:pPr>
              <a:spcBef>
                <a:spcPct val="20000"/>
              </a:spcBef>
              <a:buFont typeface="Arial" charset="0"/>
              <a:buChar char="•"/>
            </a:pPr>
            <a:r>
              <a:rPr lang="en-US" sz="1600" dirty="0">
                <a:solidFill>
                  <a:srgbClr val="6E6E6E"/>
                </a:solidFill>
              </a:rPr>
              <a:t>The barriers </a:t>
            </a:r>
            <a:r>
              <a:rPr lang="en-US" sz="1600" dirty="0" smtClean="0">
                <a:solidFill>
                  <a:srgbClr val="6E6E6E"/>
                </a:solidFill>
              </a:rPr>
              <a:t>in </a:t>
            </a:r>
            <a:r>
              <a:rPr lang="en-US" sz="1600" dirty="0">
                <a:solidFill>
                  <a:srgbClr val="6E6E6E"/>
                </a:solidFill>
              </a:rPr>
              <a:t>online </a:t>
            </a:r>
            <a:r>
              <a:rPr lang="en-US" sz="1600" dirty="0" smtClean="0">
                <a:solidFill>
                  <a:srgbClr val="6E6E6E"/>
                </a:solidFill>
              </a:rPr>
              <a:t>communication</a:t>
            </a:r>
            <a:endParaRPr lang="en-US" sz="1600" dirty="0">
              <a:solidFill>
                <a:srgbClr val="6E6E6E"/>
              </a:solidFill>
            </a:endParaRPr>
          </a:p>
          <a:p>
            <a:pPr>
              <a:spcBef>
                <a:spcPct val="20000"/>
              </a:spcBef>
              <a:buFont typeface="Arial" charset="0"/>
              <a:buChar char="•"/>
            </a:pPr>
            <a:r>
              <a:rPr lang="en-US" sz="1600" dirty="0">
                <a:solidFill>
                  <a:srgbClr val="6E6E6E"/>
                </a:solidFill>
              </a:rPr>
              <a:t>Promote online group-work</a:t>
            </a:r>
          </a:p>
          <a:p>
            <a:pPr>
              <a:spcBef>
                <a:spcPct val="20000"/>
              </a:spcBef>
              <a:buFont typeface="Arial" charset="0"/>
              <a:buChar char="•"/>
            </a:pPr>
            <a:endParaRPr lang="en-US" sz="1600" dirty="0">
              <a:solidFill>
                <a:srgbClr val="6E6E6E"/>
              </a:solidFill>
            </a:endParaRPr>
          </a:p>
          <a:p>
            <a:pPr>
              <a:spcBef>
                <a:spcPct val="20000"/>
              </a:spcBef>
              <a:buFont typeface="Arial" charset="0"/>
              <a:buChar char="•"/>
            </a:pPr>
            <a:endParaRPr lang="en-US" sz="1600" dirty="0">
              <a:solidFill>
                <a:srgbClr val="6E6E6E"/>
              </a:solidFill>
            </a:endParaRPr>
          </a:p>
          <a:p>
            <a:pPr>
              <a:spcBef>
                <a:spcPct val="20000"/>
              </a:spcBef>
            </a:pPr>
            <a:endParaRPr lang="en-US" sz="1600" dirty="0">
              <a:solidFill>
                <a:srgbClr val="6E6E6E"/>
              </a:solidFill>
            </a:endParaRPr>
          </a:p>
          <a:p>
            <a:pPr>
              <a:spcBef>
                <a:spcPct val="20000"/>
              </a:spcBef>
            </a:pPr>
            <a:endParaRPr lang="en-US" sz="1600" dirty="0">
              <a:solidFill>
                <a:srgbClr val="6E6E6E"/>
              </a:solidFill>
            </a:endParaRPr>
          </a:p>
          <a:p>
            <a:pPr>
              <a:spcBef>
                <a:spcPct val="20000"/>
              </a:spcBef>
            </a:pPr>
            <a:r>
              <a:rPr lang="en-US" sz="1600" dirty="0">
                <a:solidFill>
                  <a:srgbClr val="6E6E6E"/>
                </a:solidFill>
              </a:rPr>
              <a:t>The </a:t>
            </a:r>
            <a:r>
              <a:rPr lang="en-US" sz="1600" dirty="0" smtClean="0">
                <a:solidFill>
                  <a:srgbClr val="6E6E6E"/>
                </a:solidFill>
              </a:rPr>
              <a:t>Five Stage Model</a:t>
            </a:r>
            <a:r>
              <a:rPr lang="en-US" sz="1600" dirty="0">
                <a:solidFill>
                  <a:srgbClr val="6E6E6E"/>
                </a:solidFill>
              </a:rPr>
              <a:t> </a:t>
            </a:r>
            <a:r>
              <a:rPr lang="en-US" sz="1600" dirty="0" smtClean="0">
                <a:solidFill>
                  <a:srgbClr val="6E6E6E"/>
                </a:solidFill>
              </a:rPr>
              <a:t>by prof. Gilly Salmon, </a:t>
            </a:r>
            <a:endParaRPr lang="en-US" sz="1600" dirty="0">
              <a:solidFill>
                <a:srgbClr val="6E6E6E"/>
              </a:solidFill>
            </a:endParaRPr>
          </a:p>
          <a:p>
            <a:pPr>
              <a:spcBef>
                <a:spcPct val="20000"/>
              </a:spcBef>
              <a:buFont typeface="Arial" charset="0"/>
              <a:buChar char="•"/>
            </a:pPr>
            <a:endParaRPr lang="en-US" sz="1600" dirty="0">
              <a:solidFill>
                <a:srgbClr val="6E6E6E"/>
              </a:solidFill>
            </a:endParaRPr>
          </a:p>
          <a:p>
            <a:pPr>
              <a:spcBef>
                <a:spcPct val="20000"/>
              </a:spcBef>
            </a:pPr>
            <a:r>
              <a:rPr lang="en-US" sz="1600" i="1" dirty="0">
                <a:solidFill>
                  <a:schemeClr val="bg1">
                    <a:lumMod val="50000"/>
                  </a:schemeClr>
                </a:solidFill>
              </a:rPr>
              <a:t>… designed to promote online group-work and remove technical barriers</a:t>
            </a:r>
          </a:p>
          <a:p>
            <a:pPr>
              <a:spcBef>
                <a:spcPct val="20000"/>
              </a:spcBef>
            </a:pPr>
            <a:endParaRPr lang="en-US" sz="1600" dirty="0"/>
          </a:p>
          <a:p>
            <a:pPr eaLnBrk="1" hangingPunct="1"/>
            <a:endParaRPr lang="en-US" sz="1600" dirty="0"/>
          </a:p>
        </p:txBody>
      </p:sp>
      <p:sp>
        <p:nvSpPr>
          <p:cNvPr id="32772" name="Rektangel 26"/>
          <p:cNvSpPr>
            <a:spLocks noChangeArrowheads="1"/>
          </p:cNvSpPr>
          <p:nvPr>
            <p:custDataLst>
              <p:tags r:id="rId3"/>
            </p:custDataLst>
          </p:nvPr>
        </p:nvSpPr>
        <p:spPr bwMode="auto">
          <a:xfrm>
            <a:off x="746894" y="6142038"/>
            <a:ext cx="79295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dirty="0"/>
              <a:t>*Salmon, G. (2000 &amp; 2004) E-moderating: </a:t>
            </a:r>
            <a:r>
              <a:rPr lang="en-US" sz="1100" dirty="0" smtClean="0"/>
              <a:t>The </a:t>
            </a:r>
            <a:r>
              <a:rPr lang="en-US" sz="1100" dirty="0"/>
              <a:t>key to teaching and learning online, London: Taylor and Francis (www.e-moderating.com)</a:t>
            </a:r>
          </a:p>
        </p:txBody>
      </p:sp>
      <p:sp>
        <p:nvSpPr>
          <p:cNvPr id="7" name="Nedadgående pil 6"/>
          <p:cNvSpPr/>
          <p:nvPr>
            <p:custDataLst>
              <p:tags r:id="rId4"/>
            </p:custDataLst>
          </p:nvPr>
        </p:nvSpPr>
        <p:spPr>
          <a:xfrm>
            <a:off x="3491880" y="3286125"/>
            <a:ext cx="571500" cy="500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itle 1"/>
          <p:cNvSpPr>
            <a:spLocks noGrp="1"/>
          </p:cNvSpPr>
          <p:nvPr>
            <p:ph type="title"/>
            <p:custDataLst>
              <p:tags r:id="rId5"/>
            </p:custDataLst>
          </p:nvPr>
        </p:nvSpPr>
        <p:spPr>
          <a:xfrm>
            <a:off x="1042988" y="836513"/>
            <a:ext cx="7777484" cy="576263"/>
          </a:xfrm>
        </p:spPr>
        <p:txBody>
          <a:bodyPr/>
          <a:lstStyle/>
          <a:p>
            <a:r>
              <a:rPr lang="da-DK" dirty="0"/>
              <a:t>The </a:t>
            </a:r>
            <a:r>
              <a:rPr lang="da-DK" dirty="0" err="1"/>
              <a:t>teaching</a:t>
            </a:r>
            <a:r>
              <a:rPr lang="da-DK" dirty="0"/>
              <a:t> </a:t>
            </a:r>
            <a:r>
              <a:rPr lang="da-DK" dirty="0" err="1" smtClean="0"/>
              <a:t>method</a:t>
            </a:r>
            <a:endParaRPr lang="da-DK" dirty="0"/>
          </a:p>
        </p:txBody>
      </p:sp>
    </p:spTree>
    <p:custDataLst>
      <p:tags r:id="rId1"/>
    </p:custDataLst>
    <p:extLst>
      <p:ext uri="{BB962C8B-B14F-4D97-AF65-F5344CB8AC3E}">
        <p14:creationId xmlns:p14="http://schemas.microsoft.com/office/powerpoint/2010/main" val="1549440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xEl>
                                              <p:pRg st="11" end="11"/>
                                            </p:txEl>
                                          </p:spTgt>
                                        </p:tgtEl>
                                        <p:attrNameLst>
                                          <p:attrName>style.visibility</p:attrName>
                                        </p:attrNameLst>
                                      </p:cBhvr>
                                      <p:to>
                                        <p:strVal val="visible"/>
                                      </p:to>
                                    </p:set>
                                  </p:childTnLst>
                                </p:cTn>
                              </p:par>
                            </p:childTnLst>
                          </p:cTn>
                        </p:par>
                        <p:par>
                          <p:cTn id="11" fill="hold" nodeType="afterGroup">
                            <p:stCondLst>
                              <p:cond delay="0"/>
                            </p:stCondLst>
                            <p:childTnLst>
                              <p:par>
                                <p:cTn id="12" presetID="52" presetClass="entr" presetSubtype="0" fill="hold" grpId="0" nodeType="afterEffect">
                                  <p:stCondLst>
                                    <p:cond delay="500"/>
                                  </p:stCondLst>
                                  <p:childTnLst>
                                    <p:set>
                                      <p:cBhvr>
                                        <p:cTn id="13" dur="1" fill="hold">
                                          <p:stCondLst>
                                            <p:cond delay="0"/>
                                          </p:stCondLst>
                                        </p:cTn>
                                        <p:tgtEl>
                                          <p:spTgt spid="32772"/>
                                        </p:tgtEl>
                                        <p:attrNameLst>
                                          <p:attrName>style.visibility</p:attrName>
                                        </p:attrNameLst>
                                      </p:cBhvr>
                                      <p:to>
                                        <p:strVal val="visible"/>
                                      </p:to>
                                    </p:set>
                                    <p:animScale>
                                      <p:cBhvr>
                                        <p:cTn id="14" dur="2000" decel="50000" fill="hold">
                                          <p:stCondLst>
                                            <p:cond delay="0"/>
                                          </p:stCondLst>
                                        </p:cTn>
                                        <p:tgtEl>
                                          <p:spTgt spid="327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2000" decel="50000" fill="hold">
                                          <p:stCondLst>
                                            <p:cond delay="0"/>
                                          </p:stCondLst>
                                        </p:cTn>
                                        <p:tgtEl>
                                          <p:spTgt spid="32772"/>
                                        </p:tgtEl>
                                        <p:attrNameLst>
                                          <p:attrName>ppt_x</p:attrName>
                                          <p:attrName>ppt_y</p:attrName>
                                        </p:attrNameLst>
                                      </p:cBhvr>
                                    </p:animMotion>
                                    <p:animEffect transition="in" filter="fade">
                                      <p:cBhvr>
                                        <p:cTn id="16" dur="20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sp>
        <p:nvSpPr>
          <p:cNvPr id="5" name="Titel 1"/>
          <p:cNvSpPr txBox="1">
            <a:spLocks/>
          </p:cNvSpPr>
          <p:nvPr/>
        </p:nvSpPr>
        <p:spPr>
          <a:xfrm>
            <a:off x="1259632" y="2924944"/>
            <a:ext cx="6577200"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pPr algn="ctr"/>
            <a:r>
              <a:rPr lang="da-DK" sz="2800" b="1" kern="0" dirty="0" smtClean="0">
                <a:solidFill>
                  <a:schemeClr val="bg1"/>
                </a:solidFill>
              </a:rPr>
              <a:t>The </a:t>
            </a:r>
            <a:r>
              <a:rPr lang="da-DK" sz="2800" b="1" kern="0" dirty="0" err="1" smtClean="0">
                <a:solidFill>
                  <a:schemeClr val="bg1"/>
                </a:solidFill>
              </a:rPr>
              <a:t>Five</a:t>
            </a:r>
            <a:r>
              <a:rPr lang="da-DK" sz="2800" b="1" kern="0" dirty="0" smtClean="0">
                <a:solidFill>
                  <a:schemeClr val="bg1"/>
                </a:solidFill>
              </a:rPr>
              <a:t>-Stage model</a:t>
            </a:r>
            <a:endParaRPr lang="da-DK" sz="2800" b="1" kern="0" dirty="0">
              <a:solidFill>
                <a:schemeClr val="bg1"/>
              </a:solidFill>
            </a:endParaRPr>
          </a:p>
        </p:txBody>
      </p:sp>
    </p:spTree>
    <p:extLst>
      <p:ext uri="{BB962C8B-B14F-4D97-AF65-F5344CB8AC3E}">
        <p14:creationId xmlns:p14="http://schemas.microsoft.com/office/powerpoint/2010/main" val="754817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custDataLst>
              <p:tags r:id="rId2"/>
            </p:custDataLst>
          </p:nvPr>
        </p:nvSpPr>
        <p:spPr/>
        <p:txBody>
          <a:bodyPr/>
          <a:lstStyle/>
          <a:p>
            <a:r>
              <a:rPr lang="en-US" dirty="0" smtClean="0"/>
              <a:t>The Five-Stage Model*</a:t>
            </a:r>
          </a:p>
        </p:txBody>
      </p:sp>
      <p:sp>
        <p:nvSpPr>
          <p:cNvPr id="16387" name="Tekstboks 11"/>
          <p:cNvSpPr txBox="1">
            <a:spLocks noChangeArrowheads="1"/>
          </p:cNvSpPr>
          <p:nvPr>
            <p:custDataLst>
              <p:tags r:id="rId3"/>
            </p:custDataLst>
          </p:nvPr>
        </p:nvSpPr>
        <p:spPr bwMode="auto">
          <a:xfrm>
            <a:off x="965200" y="1392957"/>
            <a:ext cx="28924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A stepwise learning method…</a:t>
            </a:r>
          </a:p>
          <a:p>
            <a:pPr eaLnBrk="1" hangingPunct="1"/>
            <a:endParaRPr lang="en-US" sz="1400" dirty="0"/>
          </a:p>
        </p:txBody>
      </p:sp>
      <p:sp>
        <p:nvSpPr>
          <p:cNvPr id="16388" name="Rektangel 26"/>
          <p:cNvSpPr>
            <a:spLocks noChangeArrowheads="1"/>
          </p:cNvSpPr>
          <p:nvPr>
            <p:custDataLst>
              <p:tags r:id="rId4"/>
            </p:custDataLst>
          </p:nvPr>
        </p:nvSpPr>
        <p:spPr bwMode="auto">
          <a:xfrm>
            <a:off x="214313" y="6142038"/>
            <a:ext cx="79295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dirty="0"/>
              <a:t>*Salmon, G. (2000 &amp; 2004) E-moderating: </a:t>
            </a:r>
            <a:r>
              <a:rPr lang="en-US" sz="1100" dirty="0" smtClean="0"/>
              <a:t>The </a:t>
            </a:r>
            <a:r>
              <a:rPr lang="en-US" sz="1100" dirty="0"/>
              <a:t>key to teaching and learning online, London: Taylor and Francis (www.e-moderating.com)</a:t>
            </a:r>
          </a:p>
        </p:txBody>
      </p:sp>
      <p:grpSp>
        <p:nvGrpSpPr>
          <p:cNvPr id="16389" name="Gruppe 32"/>
          <p:cNvGrpSpPr>
            <a:grpSpLocks/>
          </p:cNvGrpSpPr>
          <p:nvPr/>
        </p:nvGrpSpPr>
        <p:grpSpPr bwMode="auto">
          <a:xfrm>
            <a:off x="2857500" y="2000250"/>
            <a:ext cx="3929063" cy="3571875"/>
            <a:chOff x="571472" y="2000240"/>
            <a:chExt cx="3929090" cy="3571900"/>
          </a:xfrm>
        </p:grpSpPr>
        <p:sp>
          <p:nvSpPr>
            <p:cNvPr id="19" name="Rektangel 18"/>
            <p:cNvSpPr/>
            <p:nvPr>
              <p:custDataLst>
                <p:tags r:id="rId9"/>
              </p:custDataLst>
            </p:nvPr>
          </p:nvSpPr>
          <p:spPr>
            <a:xfrm>
              <a:off x="571472" y="4857760"/>
              <a:ext cx="392909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Access and motivation</a:t>
              </a:r>
            </a:p>
          </p:txBody>
        </p:sp>
        <p:sp>
          <p:nvSpPr>
            <p:cNvPr id="21" name="Rektangel 20"/>
            <p:cNvSpPr/>
            <p:nvPr>
              <p:custDataLst>
                <p:tags r:id="rId10"/>
              </p:custDataLst>
            </p:nvPr>
          </p:nvSpPr>
          <p:spPr>
            <a:xfrm>
              <a:off x="1142976" y="4143380"/>
              <a:ext cx="3357586"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Online socialization</a:t>
              </a:r>
            </a:p>
          </p:txBody>
        </p:sp>
        <p:sp>
          <p:nvSpPr>
            <p:cNvPr id="22" name="Rektangel 21"/>
            <p:cNvSpPr/>
            <p:nvPr>
              <p:custDataLst>
                <p:tags r:id="rId11"/>
              </p:custDataLst>
            </p:nvPr>
          </p:nvSpPr>
          <p:spPr>
            <a:xfrm>
              <a:off x="1785918" y="3429000"/>
              <a:ext cx="271464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Information sharing</a:t>
              </a:r>
            </a:p>
          </p:txBody>
        </p:sp>
        <p:sp>
          <p:nvSpPr>
            <p:cNvPr id="23" name="Rektangel 22"/>
            <p:cNvSpPr/>
            <p:nvPr>
              <p:custDataLst>
                <p:tags r:id="rId12"/>
              </p:custDataLst>
            </p:nvPr>
          </p:nvSpPr>
          <p:spPr>
            <a:xfrm>
              <a:off x="2357422" y="2714620"/>
              <a:ext cx="214314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Collaborative knowledge construction</a:t>
              </a:r>
            </a:p>
          </p:txBody>
        </p:sp>
        <p:sp>
          <p:nvSpPr>
            <p:cNvPr id="24" name="Rektangel 23"/>
            <p:cNvSpPr/>
            <p:nvPr>
              <p:custDataLst>
                <p:tags r:id="rId13"/>
              </p:custDataLst>
            </p:nvPr>
          </p:nvSpPr>
          <p:spPr>
            <a:xfrm>
              <a:off x="2857488" y="2000240"/>
              <a:ext cx="164307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Development</a:t>
              </a:r>
            </a:p>
          </p:txBody>
        </p:sp>
      </p:grpSp>
      <p:grpSp>
        <p:nvGrpSpPr>
          <p:cNvPr id="6" name="Group 5"/>
          <p:cNvGrpSpPr/>
          <p:nvPr/>
        </p:nvGrpSpPr>
        <p:grpSpPr>
          <a:xfrm>
            <a:off x="977106" y="3429000"/>
            <a:ext cx="1787525" cy="2163283"/>
            <a:chOff x="900113" y="3489325"/>
            <a:chExt cx="1787525" cy="2163283"/>
          </a:xfrm>
        </p:grpSpPr>
        <p:sp>
          <p:nvSpPr>
            <p:cNvPr id="41" name="Venstre klammeparentes 40"/>
            <p:cNvSpPr/>
            <p:nvPr>
              <p:custDataLst>
                <p:tags r:id="rId7"/>
              </p:custDataLst>
            </p:nvPr>
          </p:nvSpPr>
          <p:spPr bwMode="auto">
            <a:xfrm>
              <a:off x="2187575" y="3489325"/>
              <a:ext cx="500063" cy="2163283"/>
            </a:xfrm>
            <a:prstGeom prst="leftBrace">
              <a:avLst/>
            </a:prstGeom>
            <a:ln w="254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6392" name="Tekstboks 17"/>
            <p:cNvSpPr txBox="1">
              <a:spLocks noChangeArrowheads="1"/>
            </p:cNvSpPr>
            <p:nvPr>
              <p:custDataLst>
                <p:tags r:id="rId8"/>
              </p:custDataLst>
            </p:nvPr>
          </p:nvSpPr>
          <p:spPr bwMode="auto">
            <a:xfrm>
              <a:off x="900113" y="4119155"/>
              <a:ext cx="1428381" cy="954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Focus on building a social community</a:t>
              </a:r>
            </a:p>
          </p:txBody>
        </p:sp>
      </p:grpSp>
      <p:grpSp>
        <p:nvGrpSpPr>
          <p:cNvPr id="5" name="Group 4"/>
          <p:cNvGrpSpPr/>
          <p:nvPr/>
        </p:nvGrpSpPr>
        <p:grpSpPr>
          <a:xfrm>
            <a:off x="1548071" y="1916113"/>
            <a:ext cx="2300029" cy="1512887"/>
            <a:chOff x="1548071" y="1916113"/>
            <a:chExt cx="2300029" cy="1512887"/>
          </a:xfrm>
        </p:grpSpPr>
        <p:sp>
          <p:nvSpPr>
            <p:cNvPr id="43" name="Venstre klammeparentes 42"/>
            <p:cNvSpPr/>
            <p:nvPr>
              <p:custDataLst>
                <p:tags r:id="rId5"/>
              </p:custDataLst>
            </p:nvPr>
          </p:nvSpPr>
          <p:spPr bwMode="auto">
            <a:xfrm>
              <a:off x="3348038" y="1916113"/>
              <a:ext cx="500062" cy="1512887"/>
            </a:xfrm>
            <a:prstGeom prst="leftBrace">
              <a:avLst/>
            </a:prstGeom>
            <a:ln w="254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6394" name="Tekstboks 21"/>
            <p:cNvSpPr txBox="1">
              <a:spLocks noChangeArrowheads="1"/>
            </p:cNvSpPr>
            <p:nvPr>
              <p:custDataLst>
                <p:tags r:id="rId6"/>
              </p:custDataLst>
            </p:nvPr>
          </p:nvSpPr>
          <p:spPr bwMode="auto">
            <a:xfrm>
              <a:off x="1548071" y="2204864"/>
              <a:ext cx="1428381" cy="95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Focus on collaborative knowledge construction</a:t>
              </a:r>
            </a:p>
          </p:txBody>
        </p:sp>
      </p:grpSp>
    </p:spTree>
    <p:custDataLst>
      <p:tags r:id="rId1"/>
    </p:custDataLst>
    <p:extLst>
      <p:ext uri="{BB962C8B-B14F-4D97-AF65-F5344CB8AC3E}">
        <p14:creationId xmlns:p14="http://schemas.microsoft.com/office/powerpoint/2010/main" val="1384031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dato 3"/>
          <p:cNvSpPr>
            <a:spLocks noGrp="1"/>
          </p:cNvSpPr>
          <p:nvPr>
            <p:ph type="dt" sz="half" idx="12"/>
          </p:nvPr>
        </p:nvSpPr>
        <p:spPr/>
        <p:txBody>
          <a:bodyPr/>
          <a:lstStyle/>
          <a:p>
            <a:r>
              <a:rPr lang="en-US" dirty="0" smtClean="0"/>
              <a:t>XIII CRAI Conference  - June 11</a:t>
            </a:r>
            <a:r>
              <a:rPr lang="en-US" baseline="30000" dirty="0" smtClean="0"/>
              <a:t>th</a:t>
            </a:r>
            <a:r>
              <a:rPr lang="en-US" dirty="0" smtClean="0"/>
              <a:t> </a:t>
            </a:r>
            <a:endParaRPr lang="en-GB" dirty="0" smtClean="0"/>
          </a:p>
        </p:txBody>
      </p:sp>
      <p:pic>
        <p:nvPicPr>
          <p:cNvPr id="5" name="Picture 5" descr="3"/>
          <p:cNvPicPr>
            <a:picLocks noChangeAspect="1" noChangeArrowheads="1"/>
          </p:cNvPicPr>
          <p:nvPr/>
        </p:nvPicPr>
        <p:blipFill>
          <a:blip r:embed="rId3"/>
          <a:srcRect/>
          <a:stretch>
            <a:fillRect/>
          </a:stretch>
        </p:blipFill>
        <p:spPr bwMode="auto">
          <a:xfrm>
            <a:off x="1042988" y="1039972"/>
            <a:ext cx="7058025" cy="4697412"/>
          </a:xfrm>
          <a:prstGeom prst="rect">
            <a:avLst/>
          </a:prstGeom>
          <a:noFill/>
        </p:spPr>
      </p:pic>
      <p:sp>
        <p:nvSpPr>
          <p:cNvPr id="7" name="Titel 1"/>
          <p:cNvSpPr txBox="1">
            <a:spLocks/>
          </p:cNvSpPr>
          <p:nvPr/>
        </p:nvSpPr>
        <p:spPr>
          <a:xfrm>
            <a:off x="1042988" y="460375"/>
            <a:ext cx="6577200"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r>
              <a:rPr lang="da-DK" b="1" kern="0" dirty="0" smtClean="0">
                <a:solidFill>
                  <a:schemeClr val="bg1"/>
                </a:solidFill>
              </a:rPr>
              <a:t>The </a:t>
            </a:r>
            <a:r>
              <a:rPr lang="da-DK" b="1" kern="0" dirty="0" err="1" smtClean="0">
                <a:solidFill>
                  <a:schemeClr val="bg1"/>
                </a:solidFill>
              </a:rPr>
              <a:t>University</a:t>
            </a:r>
            <a:r>
              <a:rPr lang="da-DK" b="1" kern="0" dirty="0" smtClean="0">
                <a:solidFill>
                  <a:schemeClr val="bg1"/>
                </a:solidFill>
              </a:rPr>
              <a:t> of Copenhagen</a:t>
            </a:r>
            <a:endParaRPr lang="da-DK" kern="0" dirty="0">
              <a:solidFill>
                <a:schemeClr val="bg1"/>
              </a:solidFill>
            </a:endParaRPr>
          </a:p>
        </p:txBody>
      </p:sp>
    </p:spTree>
    <p:extLst>
      <p:ext uri="{BB962C8B-B14F-4D97-AF65-F5344CB8AC3E}">
        <p14:creationId xmlns:p14="http://schemas.microsoft.com/office/powerpoint/2010/main" val="3115289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2"/>
            </p:custDataLst>
          </p:nvPr>
        </p:nvSpPr>
        <p:spPr/>
        <p:txBody>
          <a:bodyPr/>
          <a:lstStyle/>
          <a:p>
            <a:r>
              <a:rPr lang="en-US" dirty="0" smtClean="0"/>
              <a:t>Building blocks – </a:t>
            </a:r>
            <a:r>
              <a:rPr lang="en-US" dirty="0"/>
              <a:t>The </a:t>
            </a:r>
            <a:r>
              <a:rPr lang="en-US" dirty="0" smtClean="0"/>
              <a:t>Five-Stage Model</a:t>
            </a:r>
            <a:endParaRPr lang="en-US" dirty="0"/>
          </a:p>
        </p:txBody>
      </p:sp>
      <p:sp>
        <p:nvSpPr>
          <p:cNvPr id="20483" name="Pladsholder til indhold 2"/>
          <p:cNvSpPr>
            <a:spLocks noGrp="1"/>
          </p:cNvSpPr>
          <p:nvPr>
            <p:ph idx="1"/>
            <p:custDataLst>
              <p:tags r:id="rId3"/>
            </p:custDataLst>
          </p:nvPr>
        </p:nvSpPr>
        <p:spPr>
          <a:xfrm>
            <a:off x="1042987" y="2060848"/>
            <a:ext cx="4753149" cy="4032448"/>
          </a:xfrm>
        </p:spPr>
        <p:txBody>
          <a:bodyPr/>
          <a:lstStyle/>
          <a:p>
            <a:endParaRPr lang="en-US" dirty="0" smtClean="0"/>
          </a:p>
          <a:p>
            <a:r>
              <a:rPr lang="en-US" dirty="0" smtClean="0"/>
              <a:t>Two building blocks:</a:t>
            </a:r>
          </a:p>
          <a:p>
            <a:endParaRPr lang="en-US" dirty="0" smtClean="0"/>
          </a:p>
          <a:p>
            <a:pPr marL="177800" indent="-177800">
              <a:buFontTx/>
              <a:buChar char="•"/>
            </a:pPr>
            <a:r>
              <a:rPr lang="en-US" dirty="0" smtClean="0"/>
              <a:t>The specific defined role of the </a:t>
            </a:r>
            <a:br>
              <a:rPr lang="en-US" dirty="0" smtClean="0"/>
            </a:br>
            <a:r>
              <a:rPr lang="en-US" dirty="0" smtClean="0"/>
              <a:t>teacher/e-moderator</a:t>
            </a:r>
          </a:p>
          <a:p>
            <a:pPr>
              <a:buFontTx/>
              <a:buChar char="•"/>
            </a:pPr>
            <a:endParaRPr lang="en-US" dirty="0" smtClean="0"/>
          </a:p>
          <a:p>
            <a:pPr marL="88900" indent="-88900">
              <a:buFontTx/>
              <a:buChar char="•"/>
            </a:pPr>
            <a:r>
              <a:rPr lang="en-US" dirty="0" smtClean="0"/>
              <a:t>The way the online exercises/e-</a:t>
            </a:r>
            <a:r>
              <a:rPr lang="en-US" dirty="0" err="1" smtClean="0"/>
              <a:t>tivities</a:t>
            </a:r>
            <a:r>
              <a:rPr lang="en-US" dirty="0" smtClean="0"/>
              <a:t> are designed</a:t>
            </a:r>
          </a:p>
          <a:p>
            <a:pPr>
              <a:buFontTx/>
              <a:buChar char="•"/>
            </a:pPr>
            <a:endParaRPr lang="en-US" dirty="0" smtClean="0"/>
          </a:p>
        </p:txBody>
      </p:sp>
      <p:grpSp>
        <p:nvGrpSpPr>
          <p:cNvPr id="2" name="Gruppe 9"/>
          <p:cNvGrpSpPr>
            <a:grpSpLocks/>
          </p:cNvGrpSpPr>
          <p:nvPr/>
        </p:nvGrpSpPr>
        <p:grpSpPr bwMode="auto">
          <a:xfrm>
            <a:off x="4932040" y="1716783"/>
            <a:ext cx="3960439" cy="2936354"/>
            <a:chOff x="5000628" y="1928803"/>
            <a:chExt cx="3643338" cy="2936374"/>
          </a:xfrm>
        </p:grpSpPr>
        <p:sp>
          <p:nvSpPr>
            <p:cNvPr id="6" name="Afrundet rektangel 5"/>
            <p:cNvSpPr/>
            <p:nvPr>
              <p:custDataLst>
                <p:tags r:id="rId7"/>
              </p:custDataLst>
            </p:nvPr>
          </p:nvSpPr>
          <p:spPr>
            <a:xfrm>
              <a:off x="5994266" y="1928803"/>
              <a:ext cx="2649700" cy="2936374"/>
            </a:xfrm>
            <a:prstGeom prst="roundRect">
              <a:avLst/>
            </a:prstGeom>
          </p:spPr>
          <p:style>
            <a:lnRef idx="1">
              <a:schemeClr val="accent5"/>
            </a:lnRef>
            <a:fillRef idx="3">
              <a:schemeClr val="accent5"/>
            </a:fillRef>
            <a:effectRef idx="2">
              <a:schemeClr val="accent5"/>
            </a:effectRef>
            <a:fontRef idx="minor">
              <a:schemeClr val="lt1"/>
            </a:fontRef>
          </p:style>
          <p:txBody>
            <a:bodyPr anchor="ctr"/>
            <a:lstStyle/>
            <a:p>
              <a:pPr>
                <a:defRPr/>
              </a:pPr>
              <a:r>
                <a:rPr lang="en-US" sz="1400" dirty="0">
                  <a:solidFill>
                    <a:srgbClr val="2A216A"/>
                  </a:solidFill>
                  <a:ea typeface="ＭＳ Ｐゴシック" pitchFamily="1" charset="-128"/>
                </a:rPr>
                <a:t>Primary tasks:</a:t>
              </a:r>
            </a:p>
            <a:p>
              <a:pPr>
                <a:defRPr/>
              </a:pPr>
              <a:r>
                <a:rPr lang="en-US" sz="1400" dirty="0">
                  <a:solidFill>
                    <a:srgbClr val="2A216A"/>
                  </a:solidFill>
                  <a:ea typeface="ＭＳ Ｐゴシック" pitchFamily="1" charset="-128"/>
                </a:rPr>
                <a:t> </a:t>
              </a:r>
            </a:p>
            <a:p>
              <a:pPr>
                <a:buFont typeface="Arial" charset="0"/>
                <a:buChar char="•"/>
                <a:defRPr/>
              </a:pPr>
              <a:r>
                <a:rPr lang="en-US" sz="1400" dirty="0">
                  <a:solidFill>
                    <a:srgbClr val="2A216A"/>
                  </a:solidFill>
                  <a:ea typeface="ＭＳ Ｐゴシック" pitchFamily="1" charset="-128"/>
                </a:rPr>
                <a:t>Prepare exercises</a:t>
              </a:r>
            </a:p>
            <a:p>
              <a:pPr>
                <a:buFont typeface="Arial" charset="0"/>
                <a:buChar char="•"/>
                <a:defRPr/>
              </a:pPr>
              <a:endParaRPr lang="en-US" sz="1400" dirty="0">
                <a:solidFill>
                  <a:srgbClr val="2A216A"/>
                </a:solidFill>
                <a:ea typeface="ＭＳ Ｐゴシック" pitchFamily="1" charset="-128"/>
              </a:endParaRPr>
            </a:p>
            <a:p>
              <a:pPr>
                <a:buFont typeface="Arial" charset="0"/>
                <a:buChar char="•"/>
                <a:defRPr/>
              </a:pPr>
              <a:r>
                <a:rPr lang="en-US" sz="1400" dirty="0">
                  <a:solidFill>
                    <a:srgbClr val="2A216A"/>
                  </a:solidFill>
                  <a:ea typeface="ＭＳ Ｐゴシック" pitchFamily="1" charset="-128"/>
                </a:rPr>
                <a:t>Facilitate the </a:t>
              </a:r>
              <a:r>
                <a:rPr lang="en-US" sz="1400" dirty="0" smtClean="0">
                  <a:solidFill>
                    <a:srgbClr val="2A216A"/>
                  </a:solidFill>
                  <a:ea typeface="ＭＳ Ｐゴシック" pitchFamily="1" charset="-128"/>
                </a:rPr>
                <a:t>discussions/weaving</a:t>
              </a:r>
              <a:endParaRPr lang="en-US" sz="1400" dirty="0">
                <a:solidFill>
                  <a:srgbClr val="2A216A"/>
                </a:solidFill>
                <a:ea typeface="ＭＳ Ｐゴシック" pitchFamily="1" charset="-128"/>
              </a:endParaRPr>
            </a:p>
            <a:p>
              <a:pPr>
                <a:defRPr/>
              </a:pPr>
              <a:r>
                <a:rPr lang="en-US" sz="1400" dirty="0">
                  <a:solidFill>
                    <a:srgbClr val="2A216A"/>
                  </a:solidFill>
                  <a:ea typeface="ＭＳ Ｐゴシック" pitchFamily="1" charset="-128"/>
                </a:rPr>
                <a:t> </a:t>
              </a:r>
            </a:p>
            <a:p>
              <a:pPr>
                <a:buFont typeface="Arial" charset="0"/>
                <a:buChar char="•"/>
                <a:defRPr/>
              </a:pPr>
              <a:r>
                <a:rPr lang="en-US" sz="1400" dirty="0">
                  <a:solidFill>
                    <a:srgbClr val="2A216A"/>
                  </a:solidFill>
                  <a:ea typeface="ＭＳ Ｐゴシック" pitchFamily="1" charset="-128"/>
                </a:rPr>
                <a:t>Provide new angels</a:t>
              </a:r>
            </a:p>
            <a:p>
              <a:pPr>
                <a:defRPr/>
              </a:pPr>
              <a:endParaRPr lang="en-US" sz="1400" dirty="0">
                <a:solidFill>
                  <a:srgbClr val="2A216A"/>
                </a:solidFill>
                <a:ea typeface="ＭＳ Ｐゴシック" pitchFamily="1" charset="-128"/>
              </a:endParaRPr>
            </a:p>
            <a:p>
              <a:pPr>
                <a:buFont typeface="Arial" charset="0"/>
                <a:buChar char="•"/>
                <a:defRPr/>
              </a:pPr>
              <a:r>
                <a:rPr lang="en-US" sz="1400" dirty="0" smtClean="0">
                  <a:solidFill>
                    <a:srgbClr val="2A216A"/>
                  </a:solidFill>
                  <a:ea typeface="ＭＳ Ｐゴシック" pitchFamily="1" charset="-128"/>
                </a:rPr>
                <a:t>Summarize</a:t>
              </a:r>
              <a:endParaRPr lang="en-US" sz="1400" dirty="0">
                <a:solidFill>
                  <a:srgbClr val="2A216A"/>
                </a:solidFill>
                <a:ea typeface="ＭＳ Ｐゴシック" pitchFamily="1" charset="-128"/>
              </a:endParaRPr>
            </a:p>
            <a:p>
              <a:pPr>
                <a:defRPr/>
              </a:pPr>
              <a:endParaRPr lang="en-US" sz="1400" dirty="0">
                <a:solidFill>
                  <a:srgbClr val="FFFFFF"/>
                </a:solidFill>
                <a:ea typeface="ＭＳ Ｐゴシック" pitchFamily="1" charset="-128"/>
              </a:endParaRPr>
            </a:p>
          </p:txBody>
        </p:sp>
        <p:sp>
          <p:nvSpPr>
            <p:cNvPr id="8" name="Højrepil 7"/>
            <p:cNvSpPr/>
            <p:nvPr>
              <p:custDataLst>
                <p:tags r:id="rId8"/>
              </p:custDataLst>
            </p:nvPr>
          </p:nvSpPr>
          <p:spPr bwMode="auto">
            <a:xfrm>
              <a:off x="5000628" y="3067816"/>
              <a:ext cx="642942" cy="35719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 name="Gruppe 10"/>
          <p:cNvGrpSpPr>
            <a:grpSpLocks/>
          </p:cNvGrpSpPr>
          <p:nvPr/>
        </p:nvGrpSpPr>
        <p:grpSpPr bwMode="auto">
          <a:xfrm>
            <a:off x="1285875" y="4096990"/>
            <a:ext cx="4357688" cy="1492250"/>
            <a:chOff x="1000070" y="3714752"/>
            <a:chExt cx="4357718" cy="1950805"/>
          </a:xfrm>
        </p:grpSpPr>
        <p:sp>
          <p:nvSpPr>
            <p:cNvPr id="7" name="Afrundet rektangel 6"/>
            <p:cNvSpPr/>
            <p:nvPr>
              <p:custDataLst>
                <p:tags r:id="rId5"/>
              </p:custDataLst>
            </p:nvPr>
          </p:nvSpPr>
          <p:spPr>
            <a:xfrm>
              <a:off x="1000070" y="4275090"/>
              <a:ext cx="4357718" cy="1390467"/>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defRPr/>
              </a:pPr>
              <a:r>
                <a:rPr lang="en-US" sz="1400" dirty="0" smtClean="0">
                  <a:solidFill>
                    <a:srgbClr val="901A1E"/>
                  </a:solidFill>
                </a:rPr>
                <a:t>Will always contain:</a:t>
              </a:r>
              <a:endParaRPr lang="en-US" sz="1400" dirty="0">
                <a:solidFill>
                  <a:srgbClr val="901A1E"/>
                </a:solidFill>
              </a:endParaRPr>
            </a:p>
            <a:p>
              <a:pPr>
                <a:defRPr/>
              </a:pPr>
              <a:endParaRPr lang="en-US" sz="1400" dirty="0">
                <a:solidFill>
                  <a:srgbClr val="901A1E"/>
                </a:solidFill>
              </a:endParaRPr>
            </a:p>
            <a:p>
              <a:pPr>
                <a:buFont typeface="Arial" pitchFamily="34" charset="0"/>
                <a:buChar char="•"/>
                <a:defRPr/>
              </a:pPr>
              <a:r>
                <a:rPr lang="en-US" sz="1400" dirty="0">
                  <a:solidFill>
                    <a:srgbClr val="901A1E"/>
                  </a:solidFill>
                </a:rPr>
                <a:t> Explicit objective, task and deadline</a:t>
              </a:r>
            </a:p>
          </p:txBody>
        </p:sp>
        <p:sp>
          <p:nvSpPr>
            <p:cNvPr id="9" name="Højrepil 8"/>
            <p:cNvSpPr/>
            <p:nvPr>
              <p:custDataLst>
                <p:tags r:id="rId6"/>
              </p:custDataLst>
            </p:nvPr>
          </p:nvSpPr>
          <p:spPr bwMode="auto">
            <a:xfrm rot="5400000">
              <a:off x="3143327" y="3714635"/>
              <a:ext cx="356956" cy="35719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5" name="Tekstboks 4"/>
          <p:cNvSpPr txBox="1"/>
          <p:nvPr/>
        </p:nvSpPr>
        <p:spPr>
          <a:xfrm>
            <a:off x="1285875" y="1628800"/>
            <a:ext cx="184731" cy="461665"/>
          </a:xfrm>
          <a:prstGeom prst="rect">
            <a:avLst/>
          </a:prstGeom>
          <a:noFill/>
        </p:spPr>
        <p:txBody>
          <a:bodyPr wrap="none" rtlCol="0">
            <a:spAutoFit/>
          </a:bodyPr>
          <a:lstStyle/>
          <a:p>
            <a:endParaRPr lang="da-DK" dirty="0"/>
          </a:p>
        </p:txBody>
      </p:sp>
      <p:sp>
        <p:nvSpPr>
          <p:cNvPr id="12" name="Afrundet rektangel 11"/>
          <p:cNvSpPr/>
          <p:nvPr>
            <p:custDataLst>
              <p:tags r:id="rId4"/>
            </p:custDataLst>
          </p:nvPr>
        </p:nvSpPr>
        <p:spPr bwMode="auto">
          <a:xfrm>
            <a:off x="1285875" y="4525614"/>
            <a:ext cx="4357688" cy="1063625"/>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defRPr/>
            </a:pPr>
            <a:r>
              <a:rPr lang="en-US" sz="1400" dirty="0" smtClean="0">
                <a:solidFill>
                  <a:srgbClr val="901A1E"/>
                </a:solidFill>
              </a:rPr>
              <a:t>Will always contain:</a:t>
            </a:r>
            <a:endParaRPr lang="en-US" sz="1400" dirty="0">
              <a:solidFill>
                <a:srgbClr val="901A1E"/>
              </a:solidFill>
            </a:endParaRPr>
          </a:p>
          <a:p>
            <a:pPr>
              <a:defRPr/>
            </a:pPr>
            <a:endParaRPr lang="en-US" sz="1400" dirty="0">
              <a:solidFill>
                <a:srgbClr val="901A1E"/>
              </a:solidFill>
            </a:endParaRPr>
          </a:p>
          <a:p>
            <a:pPr>
              <a:buFont typeface="Arial" pitchFamily="34" charset="0"/>
              <a:buChar char="•"/>
              <a:defRPr/>
            </a:pPr>
            <a:r>
              <a:rPr lang="en-US" sz="1400" dirty="0">
                <a:solidFill>
                  <a:srgbClr val="901A1E"/>
                </a:solidFill>
              </a:rPr>
              <a:t> Explicit objective</a:t>
            </a:r>
            <a:r>
              <a:rPr lang="en-US" sz="1400" dirty="0" smtClean="0">
                <a:solidFill>
                  <a:srgbClr val="901A1E"/>
                </a:solidFill>
              </a:rPr>
              <a:t>, spark, </a:t>
            </a:r>
            <a:r>
              <a:rPr lang="en-US" sz="1400" dirty="0">
                <a:solidFill>
                  <a:srgbClr val="901A1E"/>
                </a:solidFill>
              </a:rPr>
              <a:t>task and deadline</a:t>
            </a:r>
          </a:p>
        </p:txBody>
      </p:sp>
      <p:sp>
        <p:nvSpPr>
          <p:cNvPr id="10" name="Rektangel 9"/>
          <p:cNvSpPr/>
          <p:nvPr/>
        </p:nvSpPr>
        <p:spPr>
          <a:xfrm>
            <a:off x="3131840" y="5157192"/>
            <a:ext cx="654348"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solidFill>
                <a:srgbClr val="FF0000"/>
              </a:solidFill>
            </a:endParaRPr>
          </a:p>
        </p:txBody>
      </p:sp>
    </p:spTree>
    <p:custDataLst>
      <p:tags r:id="rId1"/>
    </p:custDataLst>
    <p:extLst>
      <p:ext uri="{BB962C8B-B14F-4D97-AF65-F5344CB8AC3E}">
        <p14:creationId xmlns:p14="http://schemas.microsoft.com/office/powerpoint/2010/main" val="33319320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el 1"/>
          <p:cNvSpPr>
            <a:spLocks noGrp="1"/>
          </p:cNvSpPr>
          <p:nvPr>
            <p:ph type="title"/>
            <p:custDataLst>
              <p:tags r:id="rId2"/>
            </p:custDataLst>
          </p:nvPr>
        </p:nvSpPr>
        <p:spPr/>
        <p:txBody>
          <a:bodyPr/>
          <a:lstStyle/>
          <a:p>
            <a:r>
              <a:rPr lang="en-US" dirty="0" smtClean="0"/>
              <a:t>The </a:t>
            </a:r>
            <a:r>
              <a:rPr lang="en-US" dirty="0"/>
              <a:t>F</a:t>
            </a:r>
            <a:r>
              <a:rPr lang="en-US" dirty="0" smtClean="0"/>
              <a:t>ive Stage Model – First stage</a:t>
            </a:r>
          </a:p>
        </p:txBody>
      </p:sp>
      <p:sp>
        <p:nvSpPr>
          <p:cNvPr id="18434" name="Pladsholder til indhold 2"/>
          <p:cNvSpPr>
            <a:spLocks noGrp="1"/>
          </p:cNvSpPr>
          <p:nvPr>
            <p:ph idx="1"/>
            <p:custDataLst>
              <p:tags r:id="rId3"/>
            </p:custDataLst>
          </p:nvPr>
        </p:nvSpPr>
        <p:spPr>
          <a:xfrm>
            <a:off x="1042988" y="1556792"/>
            <a:ext cx="6577012" cy="4032448"/>
          </a:xfrm>
        </p:spPr>
        <p:txBody>
          <a:bodyPr/>
          <a:lstStyle/>
          <a:p>
            <a:r>
              <a:rPr lang="en-US" sz="1400" dirty="0" smtClean="0"/>
              <a:t>Step 1 exercise – Access and motivation</a:t>
            </a:r>
          </a:p>
          <a:p>
            <a:endParaRPr lang="en-US" sz="1400" dirty="0" smtClean="0"/>
          </a:p>
          <a:p>
            <a:r>
              <a:rPr lang="en-US" sz="1400" dirty="0" smtClean="0"/>
              <a:t>Objective: “</a:t>
            </a:r>
            <a:r>
              <a:rPr lang="en-US" sz="1400" i="1" dirty="0" smtClean="0"/>
              <a:t>The students access the LMS, find their course, and reply to a simple question”</a:t>
            </a:r>
            <a:endParaRPr lang="en-US" sz="14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18436" name="Tekstboks 14"/>
          <p:cNvSpPr txBox="1">
            <a:spLocks noChangeArrowheads="1"/>
          </p:cNvSpPr>
          <p:nvPr>
            <p:custDataLst>
              <p:tags r:id="rId4"/>
            </p:custDataLst>
          </p:nvPr>
        </p:nvSpPr>
        <p:spPr bwMode="auto">
          <a:xfrm>
            <a:off x="1000125" y="3214688"/>
            <a:ext cx="184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endParaRPr lang="en-US"/>
          </a:p>
        </p:txBody>
      </p:sp>
      <p:sp>
        <p:nvSpPr>
          <p:cNvPr id="16" name="Tekstboks 15"/>
          <p:cNvSpPr txBox="1">
            <a:spLocks noChangeArrowheads="1"/>
          </p:cNvSpPr>
          <p:nvPr>
            <p:custDataLst>
              <p:tags r:id="rId5"/>
            </p:custDataLst>
          </p:nvPr>
        </p:nvSpPr>
        <p:spPr bwMode="auto">
          <a:xfrm>
            <a:off x="1044000" y="2714625"/>
            <a:ext cx="72151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Task: “</a:t>
            </a:r>
            <a:r>
              <a:rPr lang="en-US" sz="1400" i="1" dirty="0"/>
              <a:t>Post a reply to the welcome message from your e-moderator to say you are here, ready to start e-learning. Post your contribution before Tuesday 3 </a:t>
            </a:r>
            <a:r>
              <a:rPr lang="en-US" sz="1400" i="1" dirty="0" smtClean="0"/>
              <a:t>February”</a:t>
            </a:r>
            <a:r>
              <a:rPr lang="en-US" sz="1400" dirty="0" smtClean="0"/>
              <a:t> </a:t>
            </a:r>
            <a:endParaRPr lang="en-US" sz="1400" dirty="0"/>
          </a:p>
        </p:txBody>
      </p:sp>
      <p:grpSp>
        <p:nvGrpSpPr>
          <p:cNvPr id="2" name="Gruppe 10"/>
          <p:cNvGrpSpPr>
            <a:grpSpLocks/>
          </p:cNvGrpSpPr>
          <p:nvPr/>
        </p:nvGrpSpPr>
        <p:grpSpPr bwMode="auto">
          <a:xfrm>
            <a:off x="1044000" y="2571750"/>
            <a:ext cx="3929062" cy="3571875"/>
            <a:chOff x="571472" y="2000240"/>
            <a:chExt cx="3929090" cy="3571900"/>
          </a:xfrm>
        </p:grpSpPr>
        <p:sp>
          <p:nvSpPr>
            <p:cNvPr id="12" name="Rektangel 11"/>
            <p:cNvSpPr/>
            <p:nvPr>
              <p:custDataLst>
                <p:tags r:id="rId7"/>
              </p:custDataLst>
            </p:nvPr>
          </p:nvSpPr>
          <p:spPr>
            <a:xfrm>
              <a:off x="571472" y="4857760"/>
              <a:ext cx="392909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Access and motivation</a:t>
              </a:r>
            </a:p>
          </p:txBody>
        </p:sp>
        <p:sp>
          <p:nvSpPr>
            <p:cNvPr id="13" name="Rektangel 12"/>
            <p:cNvSpPr/>
            <p:nvPr>
              <p:custDataLst>
                <p:tags r:id="rId8"/>
              </p:custDataLst>
            </p:nvPr>
          </p:nvSpPr>
          <p:spPr>
            <a:xfrm>
              <a:off x="1142976" y="4143380"/>
              <a:ext cx="3357586"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Online socialization</a:t>
              </a:r>
            </a:p>
          </p:txBody>
        </p:sp>
        <p:sp>
          <p:nvSpPr>
            <p:cNvPr id="14" name="Rektangel 13"/>
            <p:cNvSpPr/>
            <p:nvPr>
              <p:custDataLst>
                <p:tags r:id="rId9"/>
              </p:custDataLst>
            </p:nvPr>
          </p:nvSpPr>
          <p:spPr>
            <a:xfrm>
              <a:off x="1785918" y="3429000"/>
              <a:ext cx="271464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Information sharing</a:t>
              </a:r>
            </a:p>
          </p:txBody>
        </p:sp>
        <p:sp>
          <p:nvSpPr>
            <p:cNvPr id="15" name="Rektangel 14"/>
            <p:cNvSpPr/>
            <p:nvPr>
              <p:custDataLst>
                <p:tags r:id="rId10"/>
              </p:custDataLst>
            </p:nvPr>
          </p:nvSpPr>
          <p:spPr>
            <a:xfrm>
              <a:off x="2357422" y="2714620"/>
              <a:ext cx="214314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Collaborative knowledge construction</a:t>
              </a:r>
            </a:p>
          </p:txBody>
        </p:sp>
        <p:sp>
          <p:nvSpPr>
            <p:cNvPr id="17" name="Rektangel 16"/>
            <p:cNvSpPr/>
            <p:nvPr>
              <p:custDataLst>
                <p:tags r:id="rId11"/>
              </p:custDataLst>
            </p:nvPr>
          </p:nvSpPr>
          <p:spPr>
            <a:xfrm>
              <a:off x="2857488" y="2000240"/>
              <a:ext cx="164307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Development</a:t>
              </a:r>
            </a:p>
          </p:txBody>
        </p:sp>
      </p:grpSp>
      <p:sp>
        <p:nvSpPr>
          <p:cNvPr id="18" name="Tekstboks 17"/>
          <p:cNvSpPr txBox="1"/>
          <p:nvPr>
            <p:custDataLst>
              <p:tags r:id="rId6"/>
            </p:custDataLst>
          </p:nvPr>
        </p:nvSpPr>
        <p:spPr>
          <a:xfrm>
            <a:off x="5286375" y="5489575"/>
            <a:ext cx="2928938" cy="738188"/>
          </a:xfrm>
          <a:prstGeom prst="rect">
            <a:avLst/>
          </a:prstGeom>
          <a:noFill/>
          <a:ln>
            <a:solidFill>
              <a:schemeClr val="accent1">
                <a:shade val="50000"/>
              </a:schemeClr>
            </a:solidFill>
          </a:ln>
        </p:spPr>
        <p:txBody>
          <a:bodyPr>
            <a:spAutoFit/>
          </a:bodyPr>
          <a:lstStyle/>
          <a:p>
            <a:pPr>
              <a:defRPr/>
            </a:pPr>
            <a:r>
              <a:rPr lang="en-US" sz="1400"/>
              <a:t>Teachers role – step 1:</a:t>
            </a:r>
          </a:p>
          <a:p>
            <a:pPr>
              <a:defRPr/>
            </a:pPr>
            <a:r>
              <a:rPr lang="en-US" sz="1400"/>
              <a:t> </a:t>
            </a:r>
          </a:p>
          <a:p>
            <a:pPr>
              <a:defRPr/>
            </a:pPr>
            <a:r>
              <a:rPr lang="en-US" sz="1400" i="1"/>
              <a:t>“Welcoming </a:t>
            </a:r>
            <a:r>
              <a:rPr lang="en-US" sz="1200" i="1"/>
              <a:t>and</a:t>
            </a:r>
            <a:r>
              <a:rPr lang="en-US" sz="1400" i="1"/>
              <a:t> encouraging”</a:t>
            </a:r>
          </a:p>
        </p:txBody>
      </p:sp>
    </p:spTree>
    <p:custDataLst>
      <p:tags r:id="rId1"/>
    </p:custDataLst>
    <p:extLst>
      <p:ext uri="{BB962C8B-B14F-4D97-AF65-F5344CB8AC3E}">
        <p14:creationId xmlns:p14="http://schemas.microsoft.com/office/powerpoint/2010/main" val="3610230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kstboks 16"/>
          <p:cNvSpPr txBox="1">
            <a:spLocks noChangeArrowheads="1"/>
          </p:cNvSpPr>
          <p:nvPr>
            <p:custDataLst>
              <p:tags r:id="rId2"/>
            </p:custDataLst>
          </p:nvPr>
        </p:nvSpPr>
        <p:spPr bwMode="auto">
          <a:xfrm>
            <a:off x="899592" y="2643188"/>
            <a:ext cx="700087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Task: </a:t>
            </a:r>
            <a:r>
              <a:rPr lang="en-US" sz="1400" i="1" dirty="0" smtClean="0"/>
              <a:t>Like you were on </a:t>
            </a:r>
            <a:r>
              <a:rPr lang="en-US" sz="1400" i="1" dirty="0" err="1" smtClean="0"/>
              <a:t>facebook</a:t>
            </a:r>
            <a:r>
              <a:rPr lang="en-US" sz="1400" i="1" dirty="0"/>
              <a:t> </a:t>
            </a:r>
            <a:r>
              <a:rPr lang="en-US" sz="1400" i="1" dirty="0" smtClean="0"/>
              <a:t>start </a:t>
            </a:r>
            <a:r>
              <a:rPr lang="en-US" sz="1400" i="1" dirty="0"/>
              <a:t>to </a:t>
            </a:r>
            <a:r>
              <a:rPr lang="en-US" sz="1400" i="1" dirty="0" smtClean="0"/>
              <a:t>create your profile</a:t>
            </a:r>
            <a:r>
              <a:rPr lang="en-US" sz="1400" i="1" dirty="0"/>
              <a:t>:</a:t>
            </a:r>
          </a:p>
          <a:p>
            <a:pPr eaLnBrk="1" hangingPunct="1"/>
            <a:endParaRPr lang="da-DK" sz="1400" i="1" dirty="0"/>
          </a:p>
          <a:p>
            <a:pPr eaLnBrk="1" hangingPunct="1">
              <a:buFont typeface="Verdana" pitchFamily="1" charset="0"/>
              <a:buAutoNum type="arabicPeriod"/>
            </a:pPr>
            <a:r>
              <a:rPr lang="en-US" sz="1400" i="1" dirty="0"/>
              <a:t>Update your profile with a valid e-mail and a profile picture </a:t>
            </a:r>
            <a:r>
              <a:rPr lang="en-US" sz="1400" i="1" u="sng" dirty="0"/>
              <a:t>here</a:t>
            </a:r>
          </a:p>
          <a:p>
            <a:pPr eaLnBrk="1" hangingPunct="1">
              <a:buFont typeface="Verdana" pitchFamily="1" charset="0"/>
              <a:buAutoNum type="arabicPeriod"/>
            </a:pPr>
            <a:endParaRPr lang="en-US" sz="1400" i="1" u="sng" dirty="0"/>
          </a:p>
          <a:p>
            <a:pPr eaLnBrk="1" hangingPunct="1">
              <a:buFont typeface="Verdana" pitchFamily="1" charset="0"/>
              <a:buAutoNum type="arabicPeriod"/>
            </a:pPr>
            <a:r>
              <a:rPr lang="en-US" sz="1400" i="1" dirty="0"/>
              <a:t>Post a few lines about who you are, your nationality, where you live, your educational background, your expectations for the course and something in your private life that you feel like sharing. It can be a little about your family, friends, hobbies, travels or whatever you like. Reply to at least three fellow group members with acknowledgements and positive remarks. </a:t>
            </a:r>
            <a:r>
              <a:rPr lang="en-US" sz="1400" i="1" dirty="0" smtClean="0"/>
              <a:t>Post </a:t>
            </a:r>
            <a:r>
              <a:rPr lang="en-US" sz="1400" i="1" dirty="0"/>
              <a:t>your first contribution Tuesday 3 February.  </a:t>
            </a:r>
            <a:endParaRPr lang="da-DK" sz="1400" i="1" dirty="0"/>
          </a:p>
        </p:txBody>
      </p:sp>
      <p:sp>
        <p:nvSpPr>
          <p:cNvPr id="19459" name="Titel 1"/>
          <p:cNvSpPr>
            <a:spLocks noGrp="1"/>
          </p:cNvSpPr>
          <p:nvPr>
            <p:ph type="title"/>
            <p:custDataLst>
              <p:tags r:id="rId3"/>
            </p:custDataLst>
          </p:nvPr>
        </p:nvSpPr>
        <p:spPr/>
        <p:txBody>
          <a:bodyPr/>
          <a:lstStyle/>
          <a:p>
            <a:r>
              <a:rPr lang="en-US" dirty="0" smtClean="0"/>
              <a:t>The Five Stage Model – Second stage </a:t>
            </a:r>
          </a:p>
        </p:txBody>
      </p:sp>
      <p:sp>
        <p:nvSpPr>
          <p:cNvPr id="19460" name="Pladsholder til indhold 2"/>
          <p:cNvSpPr>
            <a:spLocks noGrp="1"/>
          </p:cNvSpPr>
          <p:nvPr>
            <p:ph idx="1"/>
            <p:custDataLst>
              <p:tags r:id="rId4"/>
            </p:custDataLst>
          </p:nvPr>
        </p:nvSpPr>
        <p:spPr>
          <a:xfrm>
            <a:off x="1042988" y="1556792"/>
            <a:ext cx="6577012" cy="1008112"/>
          </a:xfrm>
        </p:spPr>
        <p:txBody>
          <a:bodyPr/>
          <a:lstStyle/>
          <a:p>
            <a:r>
              <a:rPr lang="en-US" sz="1400" dirty="0" smtClean="0"/>
              <a:t>Step 2 exercise – Online socialization</a:t>
            </a:r>
          </a:p>
          <a:p>
            <a:endParaRPr lang="en-US" sz="1400" dirty="0" smtClean="0"/>
          </a:p>
          <a:p>
            <a:r>
              <a:rPr lang="en-US" sz="1400" dirty="0" smtClean="0"/>
              <a:t>Objective: </a:t>
            </a:r>
            <a:r>
              <a:rPr lang="en-US" sz="1400" i="1" dirty="0" smtClean="0"/>
              <a:t>“That the students establish their online identities and start interacting with each other</a:t>
            </a:r>
            <a:r>
              <a:rPr lang="en-GB" sz="1400" i="1" dirty="0" smtClean="0"/>
              <a:t>”</a:t>
            </a:r>
            <a:endParaRPr lang="en-US" dirty="0" smtClean="0"/>
          </a:p>
        </p:txBody>
      </p:sp>
      <p:grpSp>
        <p:nvGrpSpPr>
          <p:cNvPr id="2" name="Gruppe 8"/>
          <p:cNvGrpSpPr>
            <a:grpSpLocks/>
          </p:cNvGrpSpPr>
          <p:nvPr/>
        </p:nvGrpSpPr>
        <p:grpSpPr bwMode="auto">
          <a:xfrm>
            <a:off x="1044000" y="2571750"/>
            <a:ext cx="3929062" cy="3571875"/>
            <a:chOff x="571472" y="2000240"/>
            <a:chExt cx="3929090" cy="3571900"/>
          </a:xfrm>
        </p:grpSpPr>
        <p:sp>
          <p:nvSpPr>
            <p:cNvPr id="10" name="Rektangel 9"/>
            <p:cNvSpPr/>
            <p:nvPr>
              <p:custDataLst>
                <p:tags r:id="rId6"/>
              </p:custDataLst>
            </p:nvPr>
          </p:nvSpPr>
          <p:spPr>
            <a:xfrm>
              <a:off x="571472" y="4857760"/>
              <a:ext cx="392909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Access and motivation</a:t>
              </a:r>
            </a:p>
          </p:txBody>
        </p:sp>
        <p:sp>
          <p:nvSpPr>
            <p:cNvPr id="11" name="Rektangel 10"/>
            <p:cNvSpPr/>
            <p:nvPr>
              <p:custDataLst>
                <p:tags r:id="rId7"/>
              </p:custDataLst>
            </p:nvPr>
          </p:nvSpPr>
          <p:spPr>
            <a:xfrm>
              <a:off x="1142976" y="4143380"/>
              <a:ext cx="3357586"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Online socialization</a:t>
              </a:r>
            </a:p>
          </p:txBody>
        </p:sp>
        <p:sp>
          <p:nvSpPr>
            <p:cNvPr id="12" name="Rektangel 11"/>
            <p:cNvSpPr/>
            <p:nvPr>
              <p:custDataLst>
                <p:tags r:id="rId8"/>
              </p:custDataLst>
            </p:nvPr>
          </p:nvSpPr>
          <p:spPr>
            <a:xfrm>
              <a:off x="1785918" y="3429000"/>
              <a:ext cx="271464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Information sharing</a:t>
              </a:r>
            </a:p>
          </p:txBody>
        </p:sp>
        <p:sp>
          <p:nvSpPr>
            <p:cNvPr id="13" name="Rektangel 12"/>
            <p:cNvSpPr/>
            <p:nvPr>
              <p:custDataLst>
                <p:tags r:id="rId9"/>
              </p:custDataLst>
            </p:nvPr>
          </p:nvSpPr>
          <p:spPr>
            <a:xfrm>
              <a:off x="2357422" y="2714620"/>
              <a:ext cx="214314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Collaborative knowledge construction</a:t>
              </a:r>
            </a:p>
          </p:txBody>
        </p:sp>
        <p:sp>
          <p:nvSpPr>
            <p:cNvPr id="14" name="Rektangel 13"/>
            <p:cNvSpPr/>
            <p:nvPr>
              <p:custDataLst>
                <p:tags r:id="rId10"/>
              </p:custDataLst>
            </p:nvPr>
          </p:nvSpPr>
          <p:spPr>
            <a:xfrm>
              <a:off x="2857488" y="2000240"/>
              <a:ext cx="164307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Development</a:t>
              </a:r>
            </a:p>
          </p:txBody>
        </p:sp>
      </p:grpSp>
      <p:sp>
        <p:nvSpPr>
          <p:cNvPr id="15" name="Tekstboks 14"/>
          <p:cNvSpPr txBox="1"/>
          <p:nvPr>
            <p:custDataLst>
              <p:tags r:id="rId5"/>
            </p:custDataLst>
          </p:nvPr>
        </p:nvSpPr>
        <p:spPr>
          <a:xfrm>
            <a:off x="5286375" y="4714875"/>
            <a:ext cx="2928938" cy="738188"/>
          </a:xfrm>
          <a:prstGeom prst="rect">
            <a:avLst/>
          </a:prstGeom>
          <a:noFill/>
          <a:ln>
            <a:solidFill>
              <a:schemeClr val="accent1">
                <a:shade val="50000"/>
              </a:schemeClr>
            </a:solidFill>
          </a:ln>
        </p:spPr>
        <p:txBody>
          <a:bodyPr>
            <a:spAutoFit/>
          </a:bodyPr>
          <a:lstStyle/>
          <a:p>
            <a:pPr>
              <a:defRPr/>
            </a:pPr>
            <a:r>
              <a:rPr lang="en-US" sz="1400"/>
              <a:t>Teachers role – step 2:</a:t>
            </a:r>
          </a:p>
          <a:p>
            <a:pPr>
              <a:defRPr/>
            </a:pPr>
            <a:r>
              <a:rPr lang="en-US" sz="1400"/>
              <a:t> </a:t>
            </a:r>
          </a:p>
          <a:p>
            <a:pPr>
              <a:defRPr/>
            </a:pPr>
            <a:r>
              <a:rPr lang="en-US" sz="1400" i="1"/>
              <a:t>“Build bridges and familiarize”</a:t>
            </a:r>
          </a:p>
        </p:txBody>
      </p:sp>
    </p:spTree>
    <p:custDataLst>
      <p:tags r:id="rId1"/>
    </p:custDataLst>
    <p:extLst>
      <p:ext uri="{BB962C8B-B14F-4D97-AF65-F5344CB8AC3E}">
        <p14:creationId xmlns:p14="http://schemas.microsoft.com/office/powerpoint/2010/main" val="2619450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e 9"/>
          <p:cNvGrpSpPr>
            <a:grpSpLocks/>
          </p:cNvGrpSpPr>
          <p:nvPr/>
        </p:nvGrpSpPr>
        <p:grpSpPr bwMode="auto">
          <a:xfrm>
            <a:off x="1044000" y="2571750"/>
            <a:ext cx="3929062" cy="3571875"/>
            <a:chOff x="571472" y="2000240"/>
            <a:chExt cx="3929090" cy="3571900"/>
          </a:xfrm>
        </p:grpSpPr>
        <p:sp>
          <p:nvSpPr>
            <p:cNvPr id="11" name="Rektangel 10"/>
            <p:cNvSpPr/>
            <p:nvPr>
              <p:custDataLst>
                <p:tags r:id="rId6"/>
              </p:custDataLst>
            </p:nvPr>
          </p:nvSpPr>
          <p:spPr>
            <a:xfrm>
              <a:off x="571472" y="4857760"/>
              <a:ext cx="392909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Access and motivation</a:t>
              </a:r>
            </a:p>
          </p:txBody>
        </p:sp>
        <p:sp>
          <p:nvSpPr>
            <p:cNvPr id="12" name="Rektangel 11"/>
            <p:cNvSpPr/>
            <p:nvPr>
              <p:custDataLst>
                <p:tags r:id="rId7"/>
              </p:custDataLst>
            </p:nvPr>
          </p:nvSpPr>
          <p:spPr>
            <a:xfrm>
              <a:off x="1142976" y="4143380"/>
              <a:ext cx="3357586"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Online socialization</a:t>
              </a:r>
            </a:p>
          </p:txBody>
        </p:sp>
        <p:sp>
          <p:nvSpPr>
            <p:cNvPr id="13" name="Rektangel 12"/>
            <p:cNvSpPr/>
            <p:nvPr>
              <p:custDataLst>
                <p:tags r:id="rId8"/>
              </p:custDataLst>
            </p:nvPr>
          </p:nvSpPr>
          <p:spPr>
            <a:xfrm>
              <a:off x="1785918" y="3429000"/>
              <a:ext cx="271464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Information sharing</a:t>
              </a:r>
            </a:p>
          </p:txBody>
        </p:sp>
        <p:sp>
          <p:nvSpPr>
            <p:cNvPr id="14" name="Rektangel 13"/>
            <p:cNvSpPr/>
            <p:nvPr>
              <p:custDataLst>
                <p:tags r:id="rId9"/>
              </p:custDataLst>
            </p:nvPr>
          </p:nvSpPr>
          <p:spPr>
            <a:xfrm>
              <a:off x="2357422" y="2714620"/>
              <a:ext cx="214314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Collaborative knowledge construction</a:t>
              </a:r>
            </a:p>
          </p:txBody>
        </p:sp>
        <p:sp>
          <p:nvSpPr>
            <p:cNvPr id="15" name="Rektangel 14"/>
            <p:cNvSpPr/>
            <p:nvPr>
              <p:custDataLst>
                <p:tags r:id="rId10"/>
              </p:custDataLst>
            </p:nvPr>
          </p:nvSpPr>
          <p:spPr>
            <a:xfrm>
              <a:off x="2857488" y="2000240"/>
              <a:ext cx="164307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Development</a:t>
              </a:r>
            </a:p>
          </p:txBody>
        </p:sp>
      </p:grpSp>
      <p:sp>
        <p:nvSpPr>
          <p:cNvPr id="20482" name="Titel 1"/>
          <p:cNvSpPr>
            <a:spLocks noGrp="1"/>
          </p:cNvSpPr>
          <p:nvPr>
            <p:ph type="title"/>
            <p:custDataLst>
              <p:tags r:id="rId2"/>
            </p:custDataLst>
          </p:nvPr>
        </p:nvSpPr>
        <p:spPr/>
        <p:txBody>
          <a:bodyPr/>
          <a:lstStyle/>
          <a:p>
            <a:r>
              <a:rPr lang="en-US" dirty="0"/>
              <a:t>The Five Stage Model – </a:t>
            </a:r>
            <a:r>
              <a:rPr lang="en-US" dirty="0" smtClean="0"/>
              <a:t>Third stage </a:t>
            </a:r>
          </a:p>
        </p:txBody>
      </p:sp>
      <p:sp>
        <p:nvSpPr>
          <p:cNvPr id="20483" name="Pladsholder til indhold 2"/>
          <p:cNvSpPr>
            <a:spLocks noGrp="1"/>
          </p:cNvSpPr>
          <p:nvPr>
            <p:ph idx="1"/>
            <p:custDataLst>
              <p:tags r:id="rId3"/>
            </p:custDataLst>
          </p:nvPr>
        </p:nvSpPr>
        <p:spPr>
          <a:xfrm>
            <a:off x="1042988" y="1556792"/>
            <a:ext cx="6577012" cy="4032448"/>
          </a:xfrm>
        </p:spPr>
        <p:txBody>
          <a:bodyPr/>
          <a:lstStyle/>
          <a:p>
            <a:r>
              <a:rPr lang="en-US" sz="1400" dirty="0" smtClean="0"/>
              <a:t>Step 3 exercise – Information exchange</a:t>
            </a:r>
          </a:p>
          <a:p>
            <a:endParaRPr lang="en-US" sz="1400" dirty="0" smtClean="0"/>
          </a:p>
          <a:p>
            <a:r>
              <a:rPr lang="en-US" sz="1400" dirty="0" smtClean="0"/>
              <a:t>Objective: </a:t>
            </a:r>
            <a:r>
              <a:rPr lang="en-US" sz="1400" i="1" dirty="0" smtClean="0"/>
              <a:t>“That the students can find relevant information and  that they starts to share information with each other”</a:t>
            </a:r>
            <a:endParaRPr lang="en-US" sz="1400" dirty="0" smtClean="0"/>
          </a:p>
          <a:p>
            <a:endParaRPr lang="en-US" sz="1400" dirty="0" smtClean="0"/>
          </a:p>
          <a:p>
            <a:endParaRPr lang="en-US" dirty="0" smtClean="0"/>
          </a:p>
          <a:p>
            <a:endParaRPr lang="en-US" dirty="0" smtClean="0"/>
          </a:p>
          <a:p>
            <a:endParaRPr lang="en-US" dirty="0" smtClean="0"/>
          </a:p>
        </p:txBody>
      </p:sp>
      <p:sp>
        <p:nvSpPr>
          <p:cNvPr id="20" name="Tekstboks 19"/>
          <p:cNvSpPr txBox="1">
            <a:spLocks noChangeArrowheads="1"/>
          </p:cNvSpPr>
          <p:nvPr>
            <p:custDataLst>
              <p:tags r:id="rId4"/>
            </p:custDataLst>
          </p:nvPr>
        </p:nvSpPr>
        <p:spPr bwMode="auto">
          <a:xfrm>
            <a:off x="971600" y="2571750"/>
            <a:ext cx="6786562"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Task: </a:t>
            </a:r>
            <a:r>
              <a:rPr lang="en-US" sz="1400" i="1" dirty="0"/>
              <a:t>Write a message where you provide the internet address of your forestry related website. Add a few lines were you explain why you have chosen it. Respond to another fellow group members post, for instance by visiting her favorite forestry site and commenting. Remember to be constructive. </a:t>
            </a:r>
          </a:p>
          <a:p>
            <a:pPr eaLnBrk="1" hangingPunct="1"/>
            <a:endParaRPr lang="da-DK" sz="1400" i="1" dirty="0"/>
          </a:p>
          <a:p>
            <a:pPr eaLnBrk="1" hangingPunct="1"/>
            <a:r>
              <a:rPr lang="en-US" sz="1400" i="1" dirty="0"/>
              <a:t>Deadline: Friday 4 September 22:00 CET</a:t>
            </a:r>
            <a:endParaRPr lang="da-DK" sz="1400" i="1" dirty="0"/>
          </a:p>
          <a:p>
            <a:pPr eaLnBrk="1" hangingPunct="1"/>
            <a:endParaRPr lang="en-US" sz="1400" dirty="0"/>
          </a:p>
        </p:txBody>
      </p:sp>
      <p:sp>
        <p:nvSpPr>
          <p:cNvPr id="16" name="Tekstboks 15"/>
          <p:cNvSpPr txBox="1"/>
          <p:nvPr>
            <p:custDataLst>
              <p:tags r:id="rId5"/>
            </p:custDataLst>
          </p:nvPr>
        </p:nvSpPr>
        <p:spPr>
          <a:xfrm>
            <a:off x="5286375" y="3992563"/>
            <a:ext cx="2928938" cy="738187"/>
          </a:xfrm>
          <a:prstGeom prst="rect">
            <a:avLst/>
          </a:prstGeom>
          <a:noFill/>
          <a:ln>
            <a:solidFill>
              <a:schemeClr val="accent1">
                <a:shade val="50000"/>
              </a:schemeClr>
            </a:solidFill>
          </a:ln>
        </p:spPr>
        <p:txBody>
          <a:bodyPr>
            <a:spAutoFit/>
          </a:bodyPr>
          <a:lstStyle/>
          <a:p>
            <a:pPr>
              <a:defRPr/>
            </a:pPr>
            <a:r>
              <a:rPr lang="en-US" sz="1400"/>
              <a:t>Teachers role – step 3:</a:t>
            </a:r>
          </a:p>
          <a:p>
            <a:pPr>
              <a:defRPr/>
            </a:pPr>
            <a:r>
              <a:rPr lang="en-US" sz="1400"/>
              <a:t> </a:t>
            </a:r>
          </a:p>
          <a:p>
            <a:pPr>
              <a:defRPr/>
            </a:pPr>
            <a:r>
              <a:rPr lang="en-US" sz="1400" i="1"/>
              <a:t>“Facilitate task and support”</a:t>
            </a:r>
          </a:p>
        </p:txBody>
      </p:sp>
    </p:spTree>
    <p:custDataLst>
      <p:tags r:id="rId1"/>
    </p:custDataLst>
    <p:extLst>
      <p:ext uri="{BB962C8B-B14F-4D97-AF65-F5344CB8AC3E}">
        <p14:creationId xmlns:p14="http://schemas.microsoft.com/office/powerpoint/2010/main" val="3264501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kstboks 13"/>
          <p:cNvSpPr txBox="1">
            <a:spLocks noChangeArrowheads="1"/>
          </p:cNvSpPr>
          <p:nvPr>
            <p:custDataLst>
              <p:tags r:id="rId2"/>
            </p:custDataLst>
          </p:nvPr>
        </p:nvSpPr>
        <p:spPr bwMode="auto">
          <a:xfrm>
            <a:off x="936339" y="2533500"/>
            <a:ext cx="6429375"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Task: </a:t>
            </a:r>
            <a:r>
              <a:rPr lang="en-US" sz="1400" i="1" dirty="0"/>
              <a:t>Bruce (1999) links securing property under national law to the two concepts or main principles of “security” and “flexibility”. Provide a brief explanation how these two legislative principles might be conflictive with each other. Then discuss how security or flexibility promote or constrain local autonomy as well as the right of individuals in relation to the management of local common pool resources. Each participant must post at least one message and replay to at least one message by another participant. At the end of the discussion, a group member will summarize the discussion and post it in the “assembly hall”. </a:t>
            </a:r>
            <a:endParaRPr lang="da-DK" sz="1400" i="1" dirty="0"/>
          </a:p>
          <a:p>
            <a:pPr eaLnBrk="1" hangingPunct="1"/>
            <a:endParaRPr lang="en-US" sz="1400" i="1" dirty="0"/>
          </a:p>
          <a:p>
            <a:pPr eaLnBrk="1" hangingPunct="1"/>
            <a:r>
              <a:rPr lang="en-US" sz="1400" i="1" dirty="0"/>
              <a:t>Deadline: Friday 11 December at 20:00 CET</a:t>
            </a:r>
            <a:endParaRPr lang="da-DK" sz="1400" i="1" dirty="0"/>
          </a:p>
          <a:p>
            <a:pPr eaLnBrk="1" hangingPunct="1"/>
            <a:endParaRPr lang="en-US" sz="1400" dirty="0"/>
          </a:p>
        </p:txBody>
      </p:sp>
      <p:sp>
        <p:nvSpPr>
          <p:cNvPr id="21507" name="Titel 1"/>
          <p:cNvSpPr>
            <a:spLocks noGrp="1"/>
          </p:cNvSpPr>
          <p:nvPr>
            <p:ph type="title"/>
            <p:custDataLst>
              <p:tags r:id="rId3"/>
            </p:custDataLst>
          </p:nvPr>
        </p:nvSpPr>
        <p:spPr/>
        <p:txBody>
          <a:bodyPr/>
          <a:lstStyle/>
          <a:p>
            <a:r>
              <a:rPr lang="en-US" dirty="0"/>
              <a:t>The Five Stage Model – </a:t>
            </a:r>
            <a:r>
              <a:rPr lang="en-US" dirty="0" smtClean="0"/>
              <a:t>Fourth stage </a:t>
            </a:r>
          </a:p>
        </p:txBody>
      </p:sp>
      <p:sp>
        <p:nvSpPr>
          <p:cNvPr id="21508" name="Pladsholder til indhold 2"/>
          <p:cNvSpPr>
            <a:spLocks noGrp="1"/>
          </p:cNvSpPr>
          <p:nvPr>
            <p:ph idx="1"/>
            <p:custDataLst>
              <p:tags r:id="rId4"/>
            </p:custDataLst>
          </p:nvPr>
        </p:nvSpPr>
        <p:spPr>
          <a:xfrm>
            <a:off x="1042988" y="1555200"/>
            <a:ext cx="6577012" cy="974105"/>
          </a:xfrm>
        </p:spPr>
        <p:txBody>
          <a:bodyPr/>
          <a:lstStyle/>
          <a:p>
            <a:r>
              <a:rPr lang="en-US" sz="1400" dirty="0" smtClean="0"/>
              <a:t>Step 4 exercise – collaborative knowledge construction</a:t>
            </a:r>
          </a:p>
          <a:p>
            <a:endParaRPr lang="en-US" sz="1400" dirty="0" smtClean="0"/>
          </a:p>
          <a:p>
            <a:r>
              <a:rPr lang="en-US" sz="1400" dirty="0" smtClean="0"/>
              <a:t>Objective: </a:t>
            </a:r>
            <a:r>
              <a:rPr lang="en-US" sz="1400" i="1" dirty="0" smtClean="0"/>
              <a:t>“To create knowledge together in the groups and to s</a:t>
            </a:r>
            <a:r>
              <a:rPr lang="en-GB" sz="1400" i="1" dirty="0" smtClean="0"/>
              <a:t>hare intellectual resources amongst the participants”</a:t>
            </a:r>
            <a:r>
              <a:rPr lang="en-GB" sz="1400" dirty="0" smtClean="0"/>
              <a:t> </a:t>
            </a:r>
            <a:endParaRPr lang="en-US" dirty="0" smtClean="0"/>
          </a:p>
        </p:txBody>
      </p:sp>
      <p:grpSp>
        <p:nvGrpSpPr>
          <p:cNvPr id="2" name="Gruppe 8"/>
          <p:cNvGrpSpPr>
            <a:grpSpLocks/>
          </p:cNvGrpSpPr>
          <p:nvPr/>
        </p:nvGrpSpPr>
        <p:grpSpPr bwMode="auto">
          <a:xfrm>
            <a:off x="1043608" y="2570400"/>
            <a:ext cx="3929062" cy="3571875"/>
            <a:chOff x="571472" y="2000240"/>
            <a:chExt cx="3929090" cy="3571900"/>
          </a:xfrm>
        </p:grpSpPr>
        <p:sp>
          <p:nvSpPr>
            <p:cNvPr id="10" name="Rektangel 9"/>
            <p:cNvSpPr/>
            <p:nvPr>
              <p:custDataLst>
                <p:tags r:id="rId8"/>
              </p:custDataLst>
            </p:nvPr>
          </p:nvSpPr>
          <p:spPr>
            <a:xfrm>
              <a:off x="571472" y="4857760"/>
              <a:ext cx="392909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Access and motivation</a:t>
              </a:r>
            </a:p>
          </p:txBody>
        </p:sp>
        <p:sp>
          <p:nvSpPr>
            <p:cNvPr id="11" name="Rektangel 10"/>
            <p:cNvSpPr/>
            <p:nvPr>
              <p:custDataLst>
                <p:tags r:id="rId9"/>
              </p:custDataLst>
            </p:nvPr>
          </p:nvSpPr>
          <p:spPr>
            <a:xfrm>
              <a:off x="1142976" y="4143380"/>
              <a:ext cx="3357586"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Online socialization</a:t>
              </a:r>
            </a:p>
          </p:txBody>
        </p:sp>
        <p:sp>
          <p:nvSpPr>
            <p:cNvPr id="12" name="Rektangel 11"/>
            <p:cNvSpPr/>
            <p:nvPr>
              <p:custDataLst>
                <p:tags r:id="rId10"/>
              </p:custDataLst>
            </p:nvPr>
          </p:nvSpPr>
          <p:spPr>
            <a:xfrm>
              <a:off x="1785918" y="3429000"/>
              <a:ext cx="271464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Information sharing</a:t>
              </a:r>
            </a:p>
          </p:txBody>
        </p:sp>
        <p:sp>
          <p:nvSpPr>
            <p:cNvPr id="13" name="Rektangel 12"/>
            <p:cNvSpPr/>
            <p:nvPr>
              <p:custDataLst>
                <p:tags r:id="rId11"/>
              </p:custDataLst>
            </p:nvPr>
          </p:nvSpPr>
          <p:spPr>
            <a:xfrm>
              <a:off x="2357422" y="2714620"/>
              <a:ext cx="214314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Collaborative knowledge construction</a:t>
              </a:r>
            </a:p>
          </p:txBody>
        </p:sp>
        <p:sp>
          <p:nvSpPr>
            <p:cNvPr id="15" name="Rektangel 14"/>
            <p:cNvSpPr/>
            <p:nvPr>
              <p:custDataLst>
                <p:tags r:id="rId12"/>
              </p:custDataLst>
            </p:nvPr>
          </p:nvSpPr>
          <p:spPr>
            <a:xfrm>
              <a:off x="2857488" y="2000240"/>
              <a:ext cx="164307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Development</a:t>
              </a:r>
            </a:p>
          </p:txBody>
        </p:sp>
      </p:grpSp>
      <p:sp>
        <p:nvSpPr>
          <p:cNvPr id="17" name="Tekstboks 16"/>
          <p:cNvSpPr txBox="1"/>
          <p:nvPr>
            <p:custDataLst>
              <p:tags r:id="rId5"/>
            </p:custDataLst>
          </p:nvPr>
        </p:nvSpPr>
        <p:spPr>
          <a:xfrm>
            <a:off x="5382914" y="3270250"/>
            <a:ext cx="2357438" cy="954088"/>
          </a:xfrm>
          <a:prstGeom prst="rect">
            <a:avLst/>
          </a:prstGeom>
          <a:noFill/>
          <a:ln>
            <a:solidFill>
              <a:schemeClr val="accent1">
                <a:shade val="50000"/>
              </a:schemeClr>
            </a:solidFill>
          </a:ln>
        </p:spPr>
        <p:txBody>
          <a:bodyPr>
            <a:spAutoFit/>
          </a:bodyPr>
          <a:lstStyle/>
          <a:p>
            <a:pPr>
              <a:defRPr/>
            </a:pPr>
            <a:r>
              <a:rPr lang="en-US" sz="1400"/>
              <a:t>Teachers role – step 4:</a:t>
            </a:r>
          </a:p>
          <a:p>
            <a:pPr>
              <a:defRPr/>
            </a:pPr>
            <a:r>
              <a:rPr lang="en-US" sz="1400"/>
              <a:t> </a:t>
            </a:r>
          </a:p>
          <a:p>
            <a:pPr>
              <a:defRPr/>
            </a:pPr>
            <a:r>
              <a:rPr lang="en-US" sz="1400" i="1"/>
              <a:t>“Facilitate learning process/discussions”</a:t>
            </a:r>
          </a:p>
        </p:txBody>
      </p:sp>
      <p:sp>
        <p:nvSpPr>
          <p:cNvPr id="3" name="TextBox 2"/>
          <p:cNvSpPr txBox="1"/>
          <p:nvPr>
            <p:custDataLst>
              <p:tags r:id="rId6"/>
            </p:custDataLst>
          </p:nvPr>
        </p:nvSpPr>
        <p:spPr>
          <a:xfrm>
            <a:off x="936339" y="2533500"/>
            <a:ext cx="6429600" cy="3046988"/>
          </a:xfrm>
          <a:prstGeom prst="rect">
            <a:avLst/>
          </a:prstGeom>
          <a:noFill/>
        </p:spPr>
        <p:txBody>
          <a:bodyPr wrap="square" rtlCol="0">
            <a:spAutoFit/>
          </a:bodyPr>
          <a:lstStyle/>
          <a:p>
            <a:pPr lvl="0"/>
            <a:r>
              <a:rPr lang="en-US" sz="1400" dirty="0">
                <a:solidFill>
                  <a:srgbClr val="6E6E6E"/>
                </a:solidFill>
              </a:rPr>
              <a:t>Task: </a:t>
            </a:r>
            <a:r>
              <a:rPr lang="en-US" sz="1400" i="1" dirty="0">
                <a:solidFill>
                  <a:srgbClr val="6E6E6E"/>
                </a:solidFill>
              </a:rPr>
              <a:t>Bruce (1999) links securing property under national law to the two concepts or main principles of “security” and “flexibility”. </a:t>
            </a:r>
            <a:r>
              <a:rPr lang="en-US" sz="1400" i="1" dirty="0">
                <a:solidFill>
                  <a:srgbClr val="00B050"/>
                </a:solidFill>
              </a:rPr>
              <a:t>Provide a brief explanation how these two legislative principles might be conflictive with each other. </a:t>
            </a:r>
            <a:r>
              <a:rPr lang="en-US" sz="1400" i="1" dirty="0">
                <a:solidFill>
                  <a:srgbClr val="FF0000"/>
                </a:solidFill>
              </a:rPr>
              <a:t>Then discuss how security or flexibility promote or constrain local autonomy as well as the right of individuals in relation to the management of local common pool resources</a:t>
            </a:r>
            <a:r>
              <a:rPr lang="en-US" sz="1400" i="1" dirty="0">
                <a:solidFill>
                  <a:srgbClr val="6E6E6E"/>
                </a:solidFill>
              </a:rPr>
              <a:t>. Each participant must post at least one message and replay to at least one message by another participant. At the end of the discussion, a group member will summarize the discussion and post it in the “assembly hall”. </a:t>
            </a:r>
            <a:endParaRPr lang="da-DK" sz="1400" i="1" dirty="0">
              <a:solidFill>
                <a:srgbClr val="6E6E6E"/>
              </a:solidFill>
            </a:endParaRPr>
          </a:p>
          <a:p>
            <a:pPr lvl="0"/>
            <a:endParaRPr lang="en-US" sz="1400" i="1" dirty="0">
              <a:solidFill>
                <a:srgbClr val="6E6E6E"/>
              </a:solidFill>
            </a:endParaRPr>
          </a:p>
          <a:p>
            <a:pPr lvl="0"/>
            <a:r>
              <a:rPr lang="en-US" sz="1400" i="1" dirty="0">
                <a:solidFill>
                  <a:srgbClr val="6E6E6E"/>
                </a:solidFill>
              </a:rPr>
              <a:t>Deadline: Friday 11 December at 20:00 CET</a:t>
            </a:r>
            <a:endParaRPr lang="da-DK" sz="1400" i="1" dirty="0">
              <a:solidFill>
                <a:srgbClr val="6E6E6E"/>
              </a:solidFill>
            </a:endParaRPr>
          </a:p>
          <a:p>
            <a:endParaRPr lang="da-DK" dirty="0"/>
          </a:p>
        </p:txBody>
      </p:sp>
      <p:sp>
        <p:nvSpPr>
          <p:cNvPr id="16" name="TextBox 15"/>
          <p:cNvSpPr txBox="1"/>
          <p:nvPr>
            <p:custDataLst>
              <p:tags r:id="rId7"/>
            </p:custDataLst>
          </p:nvPr>
        </p:nvSpPr>
        <p:spPr>
          <a:xfrm>
            <a:off x="936339" y="2533500"/>
            <a:ext cx="6429600" cy="3046988"/>
          </a:xfrm>
          <a:prstGeom prst="rect">
            <a:avLst/>
          </a:prstGeom>
          <a:noFill/>
        </p:spPr>
        <p:txBody>
          <a:bodyPr wrap="square" rtlCol="0">
            <a:spAutoFit/>
          </a:bodyPr>
          <a:lstStyle/>
          <a:p>
            <a:pPr lvl="0"/>
            <a:r>
              <a:rPr lang="en-US" sz="1400" dirty="0">
                <a:solidFill>
                  <a:srgbClr val="6E6E6E"/>
                </a:solidFill>
              </a:rPr>
              <a:t>Task: </a:t>
            </a:r>
            <a:r>
              <a:rPr lang="en-US" sz="1400" i="1" dirty="0">
                <a:solidFill>
                  <a:srgbClr val="6E6E6E"/>
                </a:solidFill>
              </a:rPr>
              <a:t>Bruce (1999) links securing property under national law to the two concepts or main principles of “security” and “flexibility”. Provide a brief explanation how these two legislative principles might be conflictive with each other. </a:t>
            </a:r>
            <a:r>
              <a:rPr lang="en-US" sz="1400" i="1" dirty="0">
                <a:solidFill>
                  <a:schemeClr val="tx1">
                    <a:lumMod val="50000"/>
                    <a:lumOff val="50000"/>
                  </a:schemeClr>
                </a:solidFill>
              </a:rPr>
              <a:t>Then discuss how security or flexibility promote or constrain local autonomy as well as the right of individuals in relation to the management of local common pool resources</a:t>
            </a:r>
            <a:r>
              <a:rPr lang="en-US" sz="1400" i="1" dirty="0">
                <a:solidFill>
                  <a:srgbClr val="6E6E6E"/>
                </a:solidFill>
              </a:rPr>
              <a:t>. Each participant must post at least one message and replay to at least one message by another participant. </a:t>
            </a:r>
            <a:r>
              <a:rPr lang="en-US" sz="1400" i="1" dirty="0">
                <a:solidFill>
                  <a:srgbClr val="FF0000"/>
                </a:solidFill>
              </a:rPr>
              <a:t>At the end of the discussion, a group member will summarize the discussion and post it in the “assembly hall</a:t>
            </a:r>
            <a:r>
              <a:rPr lang="en-US" sz="1400" i="1" dirty="0">
                <a:solidFill>
                  <a:srgbClr val="6E6E6E"/>
                </a:solidFill>
              </a:rPr>
              <a:t>”. </a:t>
            </a:r>
            <a:endParaRPr lang="da-DK" sz="1400" i="1" dirty="0">
              <a:solidFill>
                <a:srgbClr val="6E6E6E"/>
              </a:solidFill>
            </a:endParaRPr>
          </a:p>
          <a:p>
            <a:pPr lvl="0"/>
            <a:endParaRPr lang="en-US" sz="1400" i="1" dirty="0">
              <a:solidFill>
                <a:srgbClr val="6E6E6E"/>
              </a:solidFill>
            </a:endParaRPr>
          </a:p>
          <a:p>
            <a:pPr lvl="0"/>
            <a:r>
              <a:rPr lang="en-US" sz="1400" i="1" dirty="0">
                <a:solidFill>
                  <a:srgbClr val="6E6E6E"/>
                </a:solidFill>
              </a:rPr>
              <a:t>Deadline: Friday 11 December at 20:00 CET</a:t>
            </a:r>
            <a:endParaRPr lang="da-DK" sz="1400" i="1" dirty="0">
              <a:solidFill>
                <a:srgbClr val="6E6E6E"/>
              </a:solidFill>
            </a:endParaRPr>
          </a:p>
          <a:p>
            <a:endParaRPr lang="da-DK" dirty="0"/>
          </a:p>
        </p:txBody>
      </p:sp>
    </p:spTree>
    <p:custDataLst>
      <p:tags r:id="rId1"/>
    </p:custDataLst>
    <p:extLst>
      <p:ext uri="{BB962C8B-B14F-4D97-AF65-F5344CB8AC3E}">
        <p14:creationId xmlns:p14="http://schemas.microsoft.com/office/powerpoint/2010/main" val="267613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xit" presetSubtype="0" fill="hold" grpId="1" nodeType="withEffect">
                                  <p:stCondLst>
                                    <p:cond delay="0"/>
                                  </p:stCondLst>
                                  <p:childTnLst>
                                    <p:animEffect transition="out" filter="fade">
                                      <p:cBhvr>
                                        <p:cTn id="17" dur="500"/>
                                        <p:tgtEl>
                                          <p:spTgt spid="14"/>
                                        </p:tgtEl>
                                      </p:cBhvr>
                                    </p:animEffect>
                                    <p:set>
                                      <p:cBhvr>
                                        <p:cTn id="18" dur="1" fill="hold">
                                          <p:stCondLst>
                                            <p:cond delay="499"/>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7" grpId="0" animBg="1"/>
      <p:bldP spid="3" grpId="0"/>
      <p:bldP spid="16" grpId="0"/>
      <p:bldP spid="16"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Pladsholder til indhold 2"/>
          <p:cNvSpPr>
            <a:spLocks noGrp="1"/>
          </p:cNvSpPr>
          <p:nvPr>
            <p:ph idx="1"/>
            <p:custDataLst>
              <p:tags r:id="rId2"/>
            </p:custDataLst>
          </p:nvPr>
        </p:nvSpPr>
        <p:spPr>
          <a:xfrm>
            <a:off x="1042988" y="1555200"/>
            <a:ext cx="6577012" cy="4032448"/>
          </a:xfrm>
        </p:spPr>
        <p:txBody>
          <a:bodyPr/>
          <a:lstStyle/>
          <a:p>
            <a:r>
              <a:rPr lang="en-US" sz="1400" dirty="0" smtClean="0"/>
              <a:t>Step 5 exercise – Development of new knowledge</a:t>
            </a:r>
          </a:p>
          <a:p>
            <a:endParaRPr lang="en-US" sz="1400" dirty="0" smtClean="0"/>
          </a:p>
          <a:p>
            <a:r>
              <a:rPr lang="en-US" sz="1400" dirty="0" smtClean="0"/>
              <a:t>Objective: </a:t>
            </a:r>
            <a:r>
              <a:rPr lang="en-US" sz="1400" i="1" dirty="0" smtClean="0"/>
              <a:t>“Promotion of independent critical thinking and reflection”</a:t>
            </a:r>
            <a:endParaRPr lang="en-US" dirty="0" smtClean="0"/>
          </a:p>
          <a:p>
            <a:endParaRPr lang="en-US" dirty="0" smtClean="0"/>
          </a:p>
          <a:p>
            <a:endParaRPr lang="en-US" dirty="0" smtClean="0"/>
          </a:p>
        </p:txBody>
      </p:sp>
      <p:sp>
        <p:nvSpPr>
          <p:cNvPr id="12" name="Tekstboks 11"/>
          <p:cNvSpPr txBox="1">
            <a:spLocks noChangeArrowheads="1"/>
          </p:cNvSpPr>
          <p:nvPr>
            <p:custDataLst>
              <p:tags r:id="rId3"/>
            </p:custDataLst>
          </p:nvPr>
        </p:nvSpPr>
        <p:spPr bwMode="auto">
          <a:xfrm>
            <a:off x="971600" y="2395538"/>
            <a:ext cx="6643687"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400" dirty="0"/>
              <a:t>Task: </a:t>
            </a:r>
            <a:r>
              <a:rPr lang="en-US" sz="1400" i="1" dirty="0"/>
              <a:t>In small groups, describe what kind of decentralization (if any) is taking place in your country, and what outcomes this has produced. Consider what you think could be done in order to improve decentralization outcomes, or in case no decentralization is taking place, why this is so and whether decentralization should or should not be promoted. Motivate your opinion and try to identify similarities and differences between the countries represented in your group. </a:t>
            </a:r>
            <a:endParaRPr lang="da-DK" sz="1400" i="1" dirty="0"/>
          </a:p>
          <a:p>
            <a:pPr eaLnBrk="1" hangingPunct="1"/>
            <a:endParaRPr lang="en-US" sz="1400" i="1" dirty="0"/>
          </a:p>
          <a:p>
            <a:pPr eaLnBrk="1" hangingPunct="1"/>
            <a:r>
              <a:rPr lang="en-US" sz="1400" i="1" dirty="0"/>
              <a:t>Each group will summaries their finding and post them in the “assembly” room. </a:t>
            </a:r>
          </a:p>
          <a:p>
            <a:pPr eaLnBrk="1" hangingPunct="1"/>
            <a:endParaRPr lang="da-DK" sz="1400" i="1" dirty="0"/>
          </a:p>
          <a:p>
            <a:pPr eaLnBrk="1" hangingPunct="1"/>
            <a:r>
              <a:rPr lang="en-US" sz="1400" i="1" dirty="0"/>
              <a:t>Deadline: January 16 at 20:00 CET</a:t>
            </a:r>
            <a:endParaRPr lang="da-DK" sz="1400" i="1" dirty="0"/>
          </a:p>
          <a:p>
            <a:pPr eaLnBrk="1" hangingPunct="1"/>
            <a:endParaRPr lang="en-US" sz="1400" dirty="0"/>
          </a:p>
        </p:txBody>
      </p:sp>
      <p:sp>
        <p:nvSpPr>
          <p:cNvPr id="22532" name="Titel 1"/>
          <p:cNvSpPr>
            <a:spLocks noGrp="1"/>
          </p:cNvSpPr>
          <p:nvPr>
            <p:ph type="title"/>
            <p:custDataLst>
              <p:tags r:id="rId4"/>
            </p:custDataLst>
          </p:nvPr>
        </p:nvSpPr>
        <p:spPr/>
        <p:txBody>
          <a:bodyPr/>
          <a:lstStyle/>
          <a:p>
            <a:r>
              <a:rPr lang="en-US" dirty="0"/>
              <a:t>The Five Stage Model – </a:t>
            </a:r>
            <a:r>
              <a:rPr lang="en-US" dirty="0" smtClean="0"/>
              <a:t>Fifth stage </a:t>
            </a:r>
          </a:p>
        </p:txBody>
      </p:sp>
      <p:grpSp>
        <p:nvGrpSpPr>
          <p:cNvPr id="2" name="Gruppe 9"/>
          <p:cNvGrpSpPr>
            <a:grpSpLocks/>
          </p:cNvGrpSpPr>
          <p:nvPr/>
        </p:nvGrpSpPr>
        <p:grpSpPr bwMode="auto">
          <a:xfrm>
            <a:off x="1044000" y="2571750"/>
            <a:ext cx="3929062" cy="3571875"/>
            <a:chOff x="571472" y="2000240"/>
            <a:chExt cx="3929090" cy="3571900"/>
          </a:xfrm>
        </p:grpSpPr>
        <p:sp>
          <p:nvSpPr>
            <p:cNvPr id="11" name="Rektangel 10"/>
            <p:cNvSpPr/>
            <p:nvPr>
              <p:custDataLst>
                <p:tags r:id="rId6"/>
              </p:custDataLst>
            </p:nvPr>
          </p:nvSpPr>
          <p:spPr>
            <a:xfrm>
              <a:off x="571472" y="4857760"/>
              <a:ext cx="392909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Access and motivation</a:t>
              </a:r>
            </a:p>
          </p:txBody>
        </p:sp>
        <p:sp>
          <p:nvSpPr>
            <p:cNvPr id="14" name="Rektangel 13"/>
            <p:cNvSpPr/>
            <p:nvPr>
              <p:custDataLst>
                <p:tags r:id="rId7"/>
              </p:custDataLst>
            </p:nvPr>
          </p:nvSpPr>
          <p:spPr>
            <a:xfrm>
              <a:off x="1142976" y="4143380"/>
              <a:ext cx="3357586"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Online socialization</a:t>
              </a:r>
            </a:p>
          </p:txBody>
        </p:sp>
        <p:sp>
          <p:nvSpPr>
            <p:cNvPr id="15" name="Rektangel 14"/>
            <p:cNvSpPr/>
            <p:nvPr>
              <p:custDataLst>
                <p:tags r:id="rId8"/>
              </p:custDataLst>
            </p:nvPr>
          </p:nvSpPr>
          <p:spPr>
            <a:xfrm>
              <a:off x="1785918" y="3429000"/>
              <a:ext cx="271464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Information sharing</a:t>
              </a:r>
            </a:p>
          </p:txBody>
        </p:sp>
        <p:sp>
          <p:nvSpPr>
            <p:cNvPr id="17" name="Rektangel 16"/>
            <p:cNvSpPr/>
            <p:nvPr>
              <p:custDataLst>
                <p:tags r:id="rId9"/>
              </p:custDataLst>
            </p:nvPr>
          </p:nvSpPr>
          <p:spPr>
            <a:xfrm>
              <a:off x="2357422" y="2714620"/>
              <a:ext cx="2143140"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Collaborative knowledge construction</a:t>
              </a:r>
            </a:p>
          </p:txBody>
        </p:sp>
        <p:sp>
          <p:nvSpPr>
            <p:cNvPr id="18" name="Rektangel 17"/>
            <p:cNvSpPr/>
            <p:nvPr>
              <p:custDataLst>
                <p:tags r:id="rId10"/>
              </p:custDataLst>
            </p:nvPr>
          </p:nvSpPr>
          <p:spPr>
            <a:xfrm>
              <a:off x="2857488" y="2000240"/>
              <a:ext cx="164307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Development</a:t>
              </a:r>
            </a:p>
          </p:txBody>
        </p:sp>
      </p:grpSp>
      <p:sp>
        <p:nvSpPr>
          <p:cNvPr id="19" name="Tekstboks 18"/>
          <p:cNvSpPr txBox="1"/>
          <p:nvPr>
            <p:custDataLst>
              <p:tags r:id="rId5"/>
            </p:custDataLst>
          </p:nvPr>
        </p:nvSpPr>
        <p:spPr>
          <a:xfrm>
            <a:off x="5286375" y="2595563"/>
            <a:ext cx="2357438" cy="738187"/>
          </a:xfrm>
          <a:prstGeom prst="rect">
            <a:avLst/>
          </a:prstGeom>
          <a:noFill/>
          <a:ln>
            <a:solidFill>
              <a:schemeClr val="accent1">
                <a:shade val="50000"/>
              </a:schemeClr>
            </a:solidFill>
          </a:ln>
        </p:spPr>
        <p:txBody>
          <a:bodyPr>
            <a:spAutoFit/>
          </a:bodyPr>
          <a:lstStyle/>
          <a:p>
            <a:pPr>
              <a:defRPr/>
            </a:pPr>
            <a:r>
              <a:rPr lang="en-US" sz="1400"/>
              <a:t>Teachers role – step 5:</a:t>
            </a:r>
          </a:p>
          <a:p>
            <a:pPr>
              <a:defRPr/>
            </a:pPr>
            <a:r>
              <a:rPr lang="en-US" sz="1400"/>
              <a:t> </a:t>
            </a:r>
            <a:r>
              <a:rPr lang="en-US" sz="1400" i="1"/>
              <a:t>“Support the learning process/discussions”</a:t>
            </a:r>
          </a:p>
        </p:txBody>
      </p:sp>
    </p:spTree>
    <p:custDataLst>
      <p:tags r:id="rId1"/>
    </p:custDataLst>
    <p:extLst>
      <p:ext uri="{BB962C8B-B14F-4D97-AF65-F5344CB8AC3E}">
        <p14:creationId xmlns:p14="http://schemas.microsoft.com/office/powerpoint/2010/main" val="2785249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custDataLst>
              <p:tags r:id="rId2"/>
            </p:custDataLst>
          </p:nvPr>
        </p:nvSpPr>
        <p:spPr/>
        <p:txBody>
          <a:bodyPr/>
          <a:lstStyle/>
          <a:p>
            <a:r>
              <a:rPr lang="en-US" dirty="0" smtClean="0"/>
              <a:t/>
            </a:r>
            <a:br>
              <a:rPr lang="en-US" dirty="0" smtClean="0"/>
            </a:br>
            <a:r>
              <a:rPr lang="en-US" dirty="0" smtClean="0"/>
              <a:t>Sum-up on the Five Stage Model</a:t>
            </a:r>
          </a:p>
        </p:txBody>
      </p:sp>
      <p:sp>
        <p:nvSpPr>
          <p:cNvPr id="26627" name="Pladsholder til indhold 2"/>
          <p:cNvSpPr>
            <a:spLocks noGrp="1"/>
          </p:cNvSpPr>
          <p:nvPr>
            <p:ph idx="1"/>
            <p:custDataLst>
              <p:tags r:id="rId3"/>
            </p:custDataLst>
          </p:nvPr>
        </p:nvSpPr>
        <p:spPr/>
        <p:txBody>
          <a:bodyPr/>
          <a:lstStyle/>
          <a:p>
            <a:pPr>
              <a:buFontTx/>
              <a:buChar char="•"/>
            </a:pPr>
            <a:endParaRPr lang="en-US" dirty="0" smtClean="0"/>
          </a:p>
          <a:p>
            <a:pPr>
              <a:buFontTx/>
              <a:buChar char="•"/>
            </a:pPr>
            <a:endParaRPr lang="en-US" dirty="0" smtClean="0"/>
          </a:p>
          <a:p>
            <a:pPr>
              <a:buFontTx/>
              <a:buChar char="•"/>
            </a:pPr>
            <a:r>
              <a:rPr lang="en-US" dirty="0" smtClean="0"/>
              <a:t>Stepwise learning model aiming at:</a:t>
            </a:r>
          </a:p>
          <a:p>
            <a:pPr lvl="1"/>
            <a:r>
              <a:rPr lang="en-US" dirty="0" smtClean="0"/>
              <a:t>Get rid of technical barriers</a:t>
            </a:r>
          </a:p>
          <a:p>
            <a:pPr lvl="1"/>
            <a:r>
              <a:rPr lang="en-US" dirty="0" smtClean="0"/>
              <a:t>Create a supporting and safe environment</a:t>
            </a:r>
          </a:p>
          <a:p>
            <a:pPr lvl="1"/>
            <a:r>
              <a:rPr lang="en-US" dirty="0" smtClean="0"/>
              <a:t>Make the students participate actively in the education</a:t>
            </a:r>
          </a:p>
          <a:p>
            <a:pPr lvl="1"/>
            <a:r>
              <a:rPr lang="en-US" dirty="0" smtClean="0"/>
              <a:t>Create knowledge in collaboration with each other</a:t>
            </a:r>
          </a:p>
          <a:p>
            <a:pPr lvl="1"/>
            <a:endParaRPr lang="en-US" dirty="0" smtClean="0"/>
          </a:p>
          <a:p>
            <a:pPr>
              <a:buFontTx/>
              <a:buChar char="•"/>
            </a:pPr>
            <a:r>
              <a:rPr lang="en-US" dirty="0" smtClean="0"/>
              <a:t>Each step have a </a:t>
            </a:r>
            <a:r>
              <a:rPr lang="en-US" u="sng" dirty="0" smtClean="0"/>
              <a:t>specific pedagogical goal</a:t>
            </a:r>
            <a:r>
              <a:rPr lang="en-US" dirty="0" smtClean="0"/>
              <a:t> and a </a:t>
            </a:r>
            <a:r>
              <a:rPr lang="en-US" u="sng" dirty="0" smtClean="0"/>
              <a:t>defined role </a:t>
            </a:r>
            <a:r>
              <a:rPr lang="en-US" dirty="0" smtClean="0"/>
              <a:t>for the teacher to promote activity and collaborative learning</a:t>
            </a:r>
          </a:p>
          <a:p>
            <a:pPr>
              <a:buFontTx/>
              <a:buChar char="•"/>
            </a:pPr>
            <a:endParaRPr lang="en-US" dirty="0" smtClean="0"/>
          </a:p>
          <a:p>
            <a:pPr>
              <a:buFontTx/>
              <a:buChar char="•"/>
            </a:pPr>
            <a:r>
              <a:rPr lang="en-US" dirty="0" smtClean="0"/>
              <a:t>The academic level of the exercises increases from step to step.</a:t>
            </a:r>
          </a:p>
          <a:p>
            <a:endParaRPr lang="en-US" dirty="0" smtClean="0"/>
          </a:p>
          <a:p>
            <a:pPr>
              <a:buFontTx/>
              <a:buChar char="-"/>
            </a:pPr>
            <a:endParaRPr lang="en-US" dirty="0" smtClean="0"/>
          </a:p>
        </p:txBody>
      </p:sp>
      <p:pic>
        <p:nvPicPr>
          <p:cNvPr id="23556" name="Billede 5" descr="!.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429250" y="500063"/>
            <a:ext cx="857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501774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62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62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627">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662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sp>
        <p:nvSpPr>
          <p:cNvPr id="5" name="Titel 1"/>
          <p:cNvSpPr txBox="1">
            <a:spLocks/>
          </p:cNvSpPr>
          <p:nvPr/>
        </p:nvSpPr>
        <p:spPr>
          <a:xfrm>
            <a:off x="1259632" y="2924944"/>
            <a:ext cx="6577200"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pPr algn="ctr"/>
            <a:r>
              <a:rPr lang="da-DK" sz="2800" b="1" kern="0" dirty="0" smtClean="0">
                <a:solidFill>
                  <a:schemeClr val="bg1"/>
                </a:solidFill>
              </a:rPr>
              <a:t>How did </a:t>
            </a:r>
            <a:r>
              <a:rPr lang="da-DK" sz="2800" b="1" kern="0" dirty="0" err="1" smtClean="0">
                <a:solidFill>
                  <a:schemeClr val="bg1"/>
                </a:solidFill>
              </a:rPr>
              <a:t>we</a:t>
            </a:r>
            <a:r>
              <a:rPr lang="da-DK" sz="2800" b="1" kern="0" dirty="0" smtClean="0">
                <a:solidFill>
                  <a:schemeClr val="bg1"/>
                </a:solidFill>
              </a:rPr>
              <a:t> </a:t>
            </a:r>
            <a:r>
              <a:rPr lang="da-DK" sz="2800" b="1" kern="0" dirty="0" smtClean="0">
                <a:solidFill>
                  <a:schemeClr val="bg1"/>
                </a:solidFill>
              </a:rPr>
              <a:t>do it?</a:t>
            </a:r>
            <a:endParaRPr lang="da-DK" sz="2800" b="1" kern="0" dirty="0">
              <a:solidFill>
                <a:schemeClr val="bg1"/>
              </a:solidFill>
            </a:endParaRPr>
          </a:p>
        </p:txBody>
      </p:sp>
    </p:spTree>
    <p:extLst>
      <p:ext uri="{BB962C8B-B14F-4D97-AF65-F5344CB8AC3E}">
        <p14:creationId xmlns:p14="http://schemas.microsoft.com/office/powerpoint/2010/main" val="2610388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uppe 15"/>
          <p:cNvGrpSpPr>
            <a:grpSpLocks/>
          </p:cNvGrpSpPr>
          <p:nvPr/>
        </p:nvGrpSpPr>
        <p:grpSpPr bwMode="auto">
          <a:xfrm>
            <a:off x="1631950" y="1938338"/>
            <a:ext cx="5368925" cy="4205287"/>
            <a:chOff x="714375" y="1724017"/>
            <a:chExt cx="5368925" cy="4205313"/>
          </a:xfrm>
        </p:grpSpPr>
        <p:grpSp>
          <p:nvGrpSpPr>
            <p:cNvPr id="24581" name="Gruppe 10"/>
            <p:cNvGrpSpPr>
              <a:grpSpLocks/>
            </p:cNvGrpSpPr>
            <p:nvPr/>
          </p:nvGrpSpPr>
          <p:grpSpPr bwMode="auto">
            <a:xfrm>
              <a:off x="714375" y="2286017"/>
              <a:ext cx="5357813" cy="3643313"/>
              <a:chOff x="1714500" y="1214438"/>
              <a:chExt cx="6429375" cy="4506912"/>
            </a:xfrm>
          </p:grpSpPr>
          <p:pic>
            <p:nvPicPr>
              <p:cNvPr id="24583" name="Picture 11" descr="5stag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14500" y="1214438"/>
                <a:ext cx="5141913" cy="450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84" name="Gruppe 18"/>
              <p:cNvGrpSpPr>
                <a:grpSpLocks/>
              </p:cNvGrpSpPr>
              <p:nvPr/>
            </p:nvGrpSpPr>
            <p:grpSpPr bwMode="auto">
              <a:xfrm>
                <a:off x="6930391" y="1338158"/>
                <a:ext cx="1213484" cy="3725320"/>
                <a:chOff x="6930391" y="1338158"/>
                <a:chExt cx="1213484" cy="3725320"/>
              </a:xfrm>
            </p:grpSpPr>
            <p:sp>
              <p:nvSpPr>
                <p:cNvPr id="9" name="Rektangel 8"/>
                <p:cNvSpPr/>
                <p:nvPr>
                  <p:custDataLst>
                    <p:tags r:id="rId5"/>
                  </p:custDataLst>
                </p:nvPr>
              </p:nvSpPr>
              <p:spPr>
                <a:xfrm>
                  <a:off x="6930390" y="2805095"/>
                  <a:ext cx="1213485" cy="2258379"/>
                </a:xfrm>
                <a:prstGeom prst="rect">
                  <a:avLst/>
                </a:prstGeom>
                <a:solidFill>
                  <a:schemeClr val="tx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dirty="0">
                      <a:solidFill>
                        <a:schemeClr val="tx2"/>
                      </a:solidFill>
                    </a:rPr>
                    <a:t>Week 1-2</a:t>
                  </a:r>
                </a:p>
              </p:txBody>
            </p:sp>
            <p:sp>
              <p:nvSpPr>
                <p:cNvPr id="10" name="Rektangel 9"/>
                <p:cNvSpPr/>
                <p:nvPr>
                  <p:custDataLst>
                    <p:tags r:id="rId6"/>
                  </p:custDataLst>
                </p:nvPr>
              </p:nvSpPr>
              <p:spPr>
                <a:xfrm>
                  <a:off x="6930390" y="1338130"/>
                  <a:ext cx="1213485" cy="1490531"/>
                </a:xfrm>
                <a:prstGeom prst="rect">
                  <a:avLst/>
                </a:prstGeom>
                <a:solidFill>
                  <a:schemeClr val="tx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dirty="0">
                      <a:solidFill>
                        <a:schemeClr val="tx2"/>
                      </a:solidFill>
                    </a:rPr>
                    <a:t>Week 3 - 8 </a:t>
                  </a:r>
                </a:p>
              </p:txBody>
            </p:sp>
          </p:grpSp>
        </p:grpSp>
        <p:sp>
          <p:nvSpPr>
            <p:cNvPr id="11" name="Rektangel 10"/>
            <p:cNvSpPr/>
            <p:nvPr>
              <p:custDataLst>
                <p:tags r:id="rId4"/>
              </p:custDataLst>
            </p:nvPr>
          </p:nvSpPr>
          <p:spPr bwMode="auto">
            <a:xfrm>
              <a:off x="5072063" y="1724017"/>
              <a:ext cx="1011237" cy="561978"/>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dirty="0">
                  <a:solidFill>
                    <a:schemeClr val="bg1"/>
                  </a:solidFill>
                </a:rPr>
                <a:t>Exam week </a:t>
              </a:r>
            </a:p>
          </p:txBody>
        </p:sp>
      </p:grpSp>
      <p:sp>
        <p:nvSpPr>
          <p:cNvPr id="24579" name="Titel 1"/>
          <p:cNvSpPr>
            <a:spLocks noGrp="1"/>
          </p:cNvSpPr>
          <p:nvPr>
            <p:ph type="title"/>
            <p:custDataLst>
              <p:tags r:id="rId2"/>
            </p:custDataLst>
          </p:nvPr>
        </p:nvSpPr>
        <p:spPr/>
        <p:txBody>
          <a:bodyPr/>
          <a:lstStyle/>
          <a:p>
            <a:r>
              <a:rPr lang="en-US" smtClean="0"/>
              <a:t>The time schedule </a:t>
            </a:r>
          </a:p>
        </p:txBody>
      </p:sp>
      <p:sp>
        <p:nvSpPr>
          <p:cNvPr id="24580" name="Pladsholder til indhold 2"/>
          <p:cNvSpPr>
            <a:spLocks noGrp="1"/>
          </p:cNvSpPr>
          <p:nvPr>
            <p:ph idx="1"/>
            <p:custDataLst>
              <p:tags r:id="rId3"/>
            </p:custDataLst>
          </p:nvPr>
        </p:nvSpPr>
        <p:spPr>
          <a:xfrm>
            <a:off x="1044000" y="1555200"/>
            <a:ext cx="6577012" cy="4106862"/>
          </a:xfrm>
        </p:spPr>
        <p:txBody>
          <a:bodyPr/>
          <a:lstStyle/>
          <a:p>
            <a:r>
              <a:rPr lang="en-US" dirty="0" smtClean="0"/>
              <a:t>One 7,5 ECTS point course last 9 weeks</a:t>
            </a:r>
          </a:p>
          <a:p>
            <a:endParaRPr lang="en-US" dirty="0" smtClean="0"/>
          </a:p>
          <a:p>
            <a:r>
              <a:rPr lang="en-US" dirty="0" smtClean="0"/>
              <a:t> </a:t>
            </a:r>
          </a:p>
          <a:p>
            <a:endParaRPr lang="en-US" dirty="0" smtClean="0"/>
          </a:p>
          <a:p>
            <a:pPr>
              <a:buFontTx/>
              <a:buChar char="•"/>
            </a:pPr>
            <a:endParaRPr lang="en-US" dirty="0" smtClean="0"/>
          </a:p>
          <a:p>
            <a:pPr>
              <a:buFontTx/>
              <a:buChar char="•"/>
            </a:pPr>
            <a:endParaRPr lang="en-US" dirty="0" smtClean="0"/>
          </a:p>
        </p:txBody>
      </p:sp>
    </p:spTree>
    <p:custDataLst>
      <p:tags r:id="rId1"/>
    </p:custDataLst>
    <p:extLst>
      <p:ext uri="{BB962C8B-B14F-4D97-AF65-F5344CB8AC3E}">
        <p14:creationId xmlns:p14="http://schemas.microsoft.com/office/powerpoint/2010/main" val="510345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Pladsholder til indhold 2"/>
          <p:cNvSpPr>
            <a:spLocks noGrp="1"/>
          </p:cNvSpPr>
          <p:nvPr>
            <p:ph idx="1"/>
            <p:custDataLst>
              <p:tags r:id="rId2"/>
            </p:custDataLst>
          </p:nvPr>
        </p:nvSpPr>
        <p:spPr/>
        <p:txBody>
          <a:bodyPr/>
          <a:lstStyle/>
          <a:p>
            <a:r>
              <a:rPr lang="en-US" sz="1400" smtClean="0"/>
              <a:t>3 to 5 exercises in each module (each week)</a:t>
            </a:r>
          </a:p>
          <a:p>
            <a:endParaRPr lang="en-US" sz="1400" smtClean="0"/>
          </a:p>
          <a:p>
            <a:r>
              <a:rPr lang="en-US" sz="1400" smtClean="0"/>
              <a:t>Mix of exercises:</a:t>
            </a:r>
          </a:p>
          <a:p>
            <a:endParaRPr lang="en-US" smtClean="0"/>
          </a:p>
          <a:p>
            <a:endParaRPr lang="en-US" smtClean="0"/>
          </a:p>
          <a:p>
            <a:endParaRPr lang="en-US" smtClean="0"/>
          </a:p>
          <a:p>
            <a:pPr>
              <a:buFontTx/>
              <a:buChar char="•"/>
            </a:pPr>
            <a:endParaRPr lang="en-US" smtClean="0"/>
          </a:p>
          <a:p>
            <a:pPr>
              <a:buFontTx/>
              <a:buChar char="•"/>
            </a:pPr>
            <a:endParaRPr lang="en-US" smtClean="0"/>
          </a:p>
        </p:txBody>
      </p:sp>
      <p:grpSp>
        <p:nvGrpSpPr>
          <p:cNvPr id="2" name="Gruppe 17"/>
          <p:cNvGrpSpPr>
            <a:grpSpLocks/>
          </p:cNvGrpSpPr>
          <p:nvPr/>
        </p:nvGrpSpPr>
        <p:grpSpPr bwMode="auto">
          <a:xfrm>
            <a:off x="285750" y="2143125"/>
            <a:ext cx="7000875" cy="2538413"/>
            <a:chOff x="122238" y="3319463"/>
            <a:chExt cx="7000875" cy="2538412"/>
          </a:xfrm>
        </p:grpSpPr>
        <p:pic>
          <p:nvPicPr>
            <p:cNvPr id="25608" name="Billede 5" descr="discussion.bmp"/>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rot="-465879">
              <a:off x="122238" y="3319463"/>
              <a:ext cx="7000875"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7-takket stjerne 14"/>
            <p:cNvSpPr/>
            <p:nvPr>
              <p:custDataLst>
                <p:tags r:id="rId5"/>
              </p:custDataLst>
            </p:nvPr>
          </p:nvSpPr>
          <p:spPr>
            <a:xfrm>
              <a:off x="1214438" y="3571876"/>
              <a:ext cx="3357563" cy="2285999"/>
            </a:xfrm>
            <a:prstGeom prst="star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a:solidFill>
                  <a:srgbClr val="FFFFFF"/>
                </a:solidFill>
                <a:ea typeface="ＭＳ Ｐゴシック" pitchFamily="1" charset="-128"/>
              </a:endParaRPr>
            </a:p>
            <a:p>
              <a:pPr algn="ctr">
                <a:defRPr/>
              </a:pPr>
              <a:r>
                <a:rPr lang="en-US" sz="1400">
                  <a:solidFill>
                    <a:srgbClr val="000000"/>
                  </a:solidFill>
                  <a:ea typeface="ＭＳ Ｐゴシック" pitchFamily="1" charset="-128"/>
                </a:rPr>
                <a:t>Discussion based exercises: </a:t>
              </a:r>
            </a:p>
            <a:p>
              <a:pPr algn="ctr">
                <a:defRPr/>
              </a:pPr>
              <a:r>
                <a:rPr lang="en-US" sz="1400">
                  <a:solidFill>
                    <a:srgbClr val="FFFFFF"/>
                  </a:solidFill>
                  <a:ea typeface="ＭＳ Ｐゴシック" pitchFamily="1" charset="-128"/>
                </a:rPr>
                <a:t>Deals with theoretical “dilemmas and problems”</a:t>
              </a:r>
            </a:p>
          </p:txBody>
        </p:sp>
      </p:grpSp>
      <p:grpSp>
        <p:nvGrpSpPr>
          <p:cNvPr id="3" name="Gruppe 18"/>
          <p:cNvGrpSpPr>
            <a:grpSpLocks/>
          </p:cNvGrpSpPr>
          <p:nvPr/>
        </p:nvGrpSpPr>
        <p:grpSpPr bwMode="auto">
          <a:xfrm>
            <a:off x="4786313" y="2214563"/>
            <a:ext cx="4216400" cy="3098800"/>
            <a:chOff x="4427538" y="3154363"/>
            <a:chExt cx="4216400" cy="3098800"/>
          </a:xfrm>
        </p:grpSpPr>
        <p:pic>
          <p:nvPicPr>
            <p:cNvPr id="25606" name="Billede 3" descr="test.bmp"/>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rot="953646">
              <a:off x="4427538" y="3154363"/>
              <a:ext cx="3640137"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7-takket stjerne 13"/>
            <p:cNvSpPr/>
            <p:nvPr>
              <p:custDataLst>
                <p:tags r:id="rId4"/>
              </p:custDataLst>
            </p:nvPr>
          </p:nvSpPr>
          <p:spPr>
            <a:xfrm>
              <a:off x="6215063" y="3571875"/>
              <a:ext cx="2428875" cy="1928813"/>
            </a:xfrm>
            <a:prstGeom prst="star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rgbClr val="000000"/>
                  </a:solidFill>
                </a:rPr>
                <a:t>Multiple choice: </a:t>
              </a:r>
              <a:r>
                <a:rPr lang="en-US" sz="1400" dirty="0"/>
                <a:t>Relate to facts and theory</a:t>
              </a:r>
            </a:p>
          </p:txBody>
        </p:sp>
      </p:grpSp>
      <p:sp>
        <p:nvSpPr>
          <p:cNvPr id="25605" name="Titel 1"/>
          <p:cNvSpPr>
            <a:spLocks noGrp="1"/>
          </p:cNvSpPr>
          <p:nvPr>
            <p:ph type="title"/>
            <p:custDataLst>
              <p:tags r:id="rId3"/>
            </p:custDataLst>
          </p:nvPr>
        </p:nvSpPr>
        <p:spPr/>
        <p:txBody>
          <a:bodyPr/>
          <a:lstStyle/>
          <a:p>
            <a:r>
              <a:rPr lang="en-US" smtClean="0"/>
              <a:t>The workload </a:t>
            </a:r>
          </a:p>
        </p:txBody>
      </p:sp>
    </p:spTree>
    <p:custDataLst>
      <p:tags r:id="rId1"/>
    </p:custDataLst>
    <p:extLst>
      <p:ext uri="{BB962C8B-B14F-4D97-AF65-F5344CB8AC3E}">
        <p14:creationId xmlns:p14="http://schemas.microsoft.com/office/powerpoint/2010/main" val="3965409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billede 1"/>
          <p:cNvSpPr>
            <a:spLocks noGrp="1"/>
          </p:cNvSpPr>
          <p:nvPr>
            <p:ph type="pic" sz="quarter" idx="11"/>
          </p:nvPr>
        </p:nvSpPr>
        <p:spPr/>
      </p:sp>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pic>
        <p:nvPicPr>
          <p:cNvPr id="5" name="Billed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417" y="548680"/>
            <a:ext cx="7509166" cy="5287704"/>
          </a:xfrm>
          <a:prstGeom prst="rect">
            <a:avLst/>
          </a:prstGeom>
        </p:spPr>
      </p:pic>
    </p:spTree>
    <p:extLst>
      <p:ext uri="{BB962C8B-B14F-4D97-AF65-F5344CB8AC3E}">
        <p14:creationId xmlns:p14="http://schemas.microsoft.com/office/powerpoint/2010/main" val="890216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itel 1"/>
          <p:cNvSpPr>
            <a:spLocks noGrp="1"/>
          </p:cNvSpPr>
          <p:nvPr>
            <p:ph type="title"/>
            <p:custDataLst>
              <p:tags r:id="rId2"/>
            </p:custDataLst>
          </p:nvPr>
        </p:nvSpPr>
        <p:spPr/>
        <p:txBody>
          <a:bodyPr/>
          <a:lstStyle/>
          <a:p>
            <a:r>
              <a:rPr lang="en-US" smtClean="0"/>
              <a:t>The course structure</a:t>
            </a:r>
          </a:p>
        </p:txBody>
      </p:sp>
      <p:sp>
        <p:nvSpPr>
          <p:cNvPr id="26628" name="Pladsholder til indhold 2"/>
          <p:cNvSpPr>
            <a:spLocks noGrp="1"/>
          </p:cNvSpPr>
          <p:nvPr>
            <p:ph idx="1"/>
            <p:custDataLst>
              <p:tags r:id="rId3"/>
            </p:custDataLst>
          </p:nvPr>
        </p:nvSpPr>
        <p:spPr>
          <a:xfrm>
            <a:off x="1042988" y="1555200"/>
            <a:ext cx="6577012" cy="4106863"/>
          </a:xfrm>
        </p:spPr>
        <p:txBody>
          <a:bodyPr/>
          <a:lstStyle/>
          <a:p>
            <a:r>
              <a:rPr lang="en-US" dirty="0" smtClean="0"/>
              <a:t>Fixed structure in modules and exercises:</a:t>
            </a:r>
          </a:p>
          <a:p>
            <a:endParaRPr lang="en-US" dirty="0" smtClean="0"/>
          </a:p>
          <a:p>
            <a:endParaRPr lang="en-US" dirty="0" smtClean="0"/>
          </a:p>
          <a:p>
            <a:endParaRPr lang="en-US" dirty="0" smtClean="0"/>
          </a:p>
          <a:p>
            <a:endParaRPr lang="en-US" dirty="0" smtClean="0"/>
          </a:p>
          <a:p>
            <a:endParaRPr lang="en-US" dirty="0" smtClean="0"/>
          </a:p>
          <a:p>
            <a:pPr>
              <a:buFontTx/>
              <a:buChar char="-"/>
            </a:pPr>
            <a:endParaRPr lang="en-US" dirty="0" smtClean="0"/>
          </a:p>
        </p:txBody>
      </p:sp>
      <p:pic>
        <p:nvPicPr>
          <p:cNvPr id="6" name="Billede 5" descr="test structure.bmp"/>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14313" y="1929656"/>
            <a:ext cx="7429500" cy="275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Billede 6" descr="disc structure.bmp"/>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2143125" y="4144218"/>
            <a:ext cx="6929438" cy="25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uppe 9"/>
          <p:cNvGrpSpPr>
            <a:grpSpLocks/>
          </p:cNvGrpSpPr>
          <p:nvPr/>
        </p:nvGrpSpPr>
        <p:grpSpPr bwMode="auto">
          <a:xfrm>
            <a:off x="1223963" y="2858343"/>
            <a:ext cx="1936750" cy="3857625"/>
            <a:chOff x="1223292" y="2714620"/>
            <a:chExt cx="1937704" cy="3857652"/>
          </a:xfrm>
        </p:grpSpPr>
        <p:sp>
          <p:nvSpPr>
            <p:cNvPr id="8" name="Ellipse 7"/>
            <p:cNvSpPr/>
            <p:nvPr>
              <p:custDataLst>
                <p:tags r:id="rId10"/>
              </p:custDataLst>
            </p:nvPr>
          </p:nvSpPr>
          <p:spPr>
            <a:xfrm>
              <a:off x="1223292" y="2714620"/>
              <a:ext cx="571782" cy="18573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Ellipse 8"/>
            <p:cNvSpPr/>
            <p:nvPr>
              <p:custDataLst>
                <p:tags r:id="rId11"/>
              </p:custDataLst>
            </p:nvPr>
          </p:nvSpPr>
          <p:spPr>
            <a:xfrm>
              <a:off x="2589214" y="4714884"/>
              <a:ext cx="571782" cy="18573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7" name="Stregbilledforklaring 1 16"/>
          <p:cNvSpPr/>
          <p:nvPr>
            <p:custDataLst>
              <p:tags r:id="rId4"/>
            </p:custDataLst>
          </p:nvPr>
        </p:nvSpPr>
        <p:spPr>
          <a:xfrm>
            <a:off x="3511550" y="2445593"/>
            <a:ext cx="2928938" cy="500063"/>
          </a:xfrm>
          <a:prstGeom prst="borderCallout1">
            <a:avLst>
              <a:gd name="adj1" fmla="val 48574"/>
              <a:gd name="adj2" fmla="val -485"/>
              <a:gd name="adj3" fmla="val 145167"/>
              <a:gd name="adj4" fmla="val -63970"/>
            </a:avLst>
          </a:prstGeom>
          <a:ln>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dirty="0"/>
              <a:t>Spark: Prompt associations</a:t>
            </a:r>
          </a:p>
        </p:txBody>
      </p:sp>
      <p:sp>
        <p:nvSpPr>
          <p:cNvPr id="18" name="Stregbilledforklaring 1 17"/>
          <p:cNvSpPr/>
          <p:nvPr>
            <p:custDataLst>
              <p:tags r:id="rId5"/>
            </p:custDataLst>
          </p:nvPr>
        </p:nvSpPr>
        <p:spPr>
          <a:xfrm>
            <a:off x="3500438" y="3644156"/>
            <a:ext cx="2928937" cy="500062"/>
          </a:xfrm>
          <a:prstGeom prst="borderCallout1">
            <a:avLst>
              <a:gd name="adj1" fmla="val 48574"/>
              <a:gd name="adj2" fmla="val -485"/>
              <a:gd name="adj3" fmla="val -2183"/>
              <a:gd name="adj4" fmla="val -63667"/>
            </a:avLst>
          </a:prstGeom>
          <a:ln>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dirty="0"/>
              <a:t>Task: Eradicates confusion </a:t>
            </a:r>
          </a:p>
        </p:txBody>
      </p:sp>
      <p:sp>
        <p:nvSpPr>
          <p:cNvPr id="19" name="Stregbilledforklaring 1 18"/>
          <p:cNvSpPr/>
          <p:nvPr>
            <p:custDataLst>
              <p:tags r:id="rId6"/>
            </p:custDataLst>
          </p:nvPr>
        </p:nvSpPr>
        <p:spPr>
          <a:xfrm>
            <a:off x="3500438" y="3036143"/>
            <a:ext cx="5143500" cy="500063"/>
          </a:xfrm>
          <a:prstGeom prst="borderCallout1">
            <a:avLst>
              <a:gd name="adj1" fmla="val 48574"/>
              <a:gd name="adj2" fmla="val -485"/>
              <a:gd name="adj3" fmla="val 81256"/>
              <a:gd name="adj4" fmla="val -33744"/>
            </a:avLst>
          </a:prstGeom>
          <a:ln>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dirty="0"/>
              <a:t>Objective: Creates overview of the learning outcome</a:t>
            </a:r>
          </a:p>
        </p:txBody>
      </p:sp>
      <p:sp>
        <p:nvSpPr>
          <p:cNvPr id="20" name="Stregbilledforklaring 1 19"/>
          <p:cNvSpPr/>
          <p:nvPr>
            <p:custDataLst>
              <p:tags r:id="rId7"/>
            </p:custDataLst>
          </p:nvPr>
        </p:nvSpPr>
        <p:spPr>
          <a:xfrm>
            <a:off x="3500438" y="4242643"/>
            <a:ext cx="4500562" cy="500063"/>
          </a:xfrm>
          <a:prstGeom prst="borderCallout1">
            <a:avLst>
              <a:gd name="adj1" fmla="val 48574"/>
              <a:gd name="adj2" fmla="val -485"/>
              <a:gd name="adj3" fmla="val -57217"/>
              <a:gd name="adj4" fmla="val -37471"/>
            </a:avLst>
          </a:prstGeom>
          <a:ln>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dirty="0"/>
              <a:t>Resources: Provides easy access and overview</a:t>
            </a:r>
          </a:p>
        </p:txBody>
      </p:sp>
      <p:sp>
        <p:nvSpPr>
          <p:cNvPr id="15" name="Stregbilledforklaring 1 14"/>
          <p:cNvSpPr/>
          <p:nvPr>
            <p:custDataLst>
              <p:tags r:id="rId8"/>
            </p:custDataLst>
          </p:nvPr>
        </p:nvSpPr>
        <p:spPr>
          <a:xfrm>
            <a:off x="3500438" y="1858218"/>
            <a:ext cx="3929062" cy="500063"/>
          </a:xfrm>
          <a:prstGeom prst="borderCallout1">
            <a:avLst>
              <a:gd name="adj1" fmla="val 48574"/>
              <a:gd name="adj2" fmla="val -485"/>
              <a:gd name="adj3" fmla="val 205527"/>
              <a:gd name="adj4" fmla="val -42406"/>
            </a:avLst>
          </a:prstGeom>
          <a:ln>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dirty="0"/>
              <a:t>Welcome: Creates trust and motivation</a:t>
            </a:r>
          </a:p>
        </p:txBody>
      </p:sp>
      <p:sp>
        <p:nvSpPr>
          <p:cNvPr id="21" name="Stregbilledforklaring 1 20"/>
          <p:cNvSpPr/>
          <p:nvPr>
            <p:custDataLst>
              <p:tags r:id="rId9"/>
            </p:custDataLst>
          </p:nvPr>
        </p:nvSpPr>
        <p:spPr>
          <a:xfrm>
            <a:off x="3500438" y="4858593"/>
            <a:ext cx="4500562" cy="500063"/>
          </a:xfrm>
          <a:prstGeom prst="borderCallout1">
            <a:avLst>
              <a:gd name="adj1" fmla="val 48574"/>
              <a:gd name="adj2" fmla="val -485"/>
              <a:gd name="adj3" fmla="val -117577"/>
              <a:gd name="adj4" fmla="val -41811"/>
            </a:avLst>
          </a:prstGeom>
          <a:ln>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a:solidFill>
                  <a:srgbClr val="FFFFFF"/>
                </a:solidFill>
                <a:ea typeface="ＭＳ Ｐゴシック" pitchFamily="1" charset="-128"/>
              </a:rPr>
              <a:t>Start &amp; deadline: Encourage </a:t>
            </a:r>
            <a:r>
              <a:rPr lang="en-US" sz="1400" i="1">
                <a:solidFill>
                  <a:srgbClr val="FFFFFF"/>
                </a:solidFill>
                <a:ea typeface="ＭＳ Ｐゴシック" pitchFamily="1" charset="-128"/>
              </a:rPr>
              <a:t>time-management</a:t>
            </a:r>
            <a:endParaRPr lang="en-US" sz="1400">
              <a:solidFill>
                <a:srgbClr val="FFFFFF"/>
              </a:solidFill>
              <a:ea typeface="ＭＳ Ｐゴシック" pitchFamily="1" charset="-128"/>
            </a:endParaRPr>
          </a:p>
        </p:txBody>
      </p:sp>
    </p:spTree>
    <p:custDataLst>
      <p:tags r:id="rId1"/>
    </p:custDataLst>
    <p:extLst>
      <p:ext uri="{BB962C8B-B14F-4D97-AF65-F5344CB8AC3E}">
        <p14:creationId xmlns:p14="http://schemas.microsoft.com/office/powerpoint/2010/main" val="1671518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15" grpId="0" animBg="1"/>
      <p:bldP spid="2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custDataLst>
              <p:tags r:id="rId2"/>
            </p:custDataLst>
          </p:nvPr>
        </p:nvSpPr>
        <p:spPr/>
        <p:txBody>
          <a:bodyPr/>
          <a:lstStyle/>
          <a:p>
            <a:r>
              <a:rPr lang="en-US" dirty="0" smtClean="0"/>
              <a:t>An adaptation we made</a:t>
            </a:r>
          </a:p>
        </p:txBody>
      </p:sp>
      <p:sp>
        <p:nvSpPr>
          <p:cNvPr id="31747" name="Pladsholder til indhold 2"/>
          <p:cNvSpPr>
            <a:spLocks noGrp="1"/>
          </p:cNvSpPr>
          <p:nvPr>
            <p:ph idx="1"/>
            <p:custDataLst>
              <p:tags r:id="rId3"/>
            </p:custDataLst>
          </p:nvPr>
        </p:nvSpPr>
        <p:spPr>
          <a:xfrm>
            <a:off x="1042988" y="1268760"/>
            <a:ext cx="6577012" cy="4032448"/>
          </a:xfrm>
        </p:spPr>
        <p:txBody>
          <a:bodyPr/>
          <a:lstStyle/>
          <a:p>
            <a:r>
              <a:rPr lang="en-US" dirty="0" smtClean="0"/>
              <a:t>It is mandatory to participate!</a:t>
            </a:r>
          </a:p>
          <a:p>
            <a:pPr lvl="1"/>
            <a:r>
              <a:rPr lang="en-US" dirty="0" smtClean="0"/>
              <a:t>Need to pass 75% of the modules (60 % of the exercises)</a:t>
            </a:r>
          </a:p>
          <a:p>
            <a:pPr lvl="1"/>
            <a:r>
              <a:rPr lang="en-US" dirty="0" smtClean="0"/>
              <a:t>A percentage of the final grade is based on the contributions</a:t>
            </a:r>
          </a:p>
          <a:p>
            <a:pPr>
              <a:buFontTx/>
              <a:buChar char="-"/>
            </a:pPr>
            <a:endParaRPr lang="en-US" dirty="0" smtClean="0"/>
          </a:p>
        </p:txBody>
      </p:sp>
      <p:sp>
        <p:nvSpPr>
          <p:cNvPr id="4" name="Afrundet rektangel 3"/>
          <p:cNvSpPr/>
          <p:nvPr>
            <p:custDataLst>
              <p:tags r:id="rId4"/>
            </p:custDataLst>
          </p:nvPr>
        </p:nvSpPr>
        <p:spPr>
          <a:xfrm>
            <a:off x="4161171" y="2492896"/>
            <a:ext cx="3357563" cy="4104456"/>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80975">
              <a:defRPr/>
            </a:pPr>
            <a:r>
              <a:rPr lang="en-US" sz="1000" b="1" dirty="0">
                <a:solidFill>
                  <a:srgbClr val="000000"/>
                </a:solidFill>
                <a:ea typeface="ＭＳ Ｐゴシック" pitchFamily="1" charset="-128"/>
              </a:rPr>
              <a:t>Guiding principles:</a:t>
            </a:r>
          </a:p>
          <a:p>
            <a:pPr marL="180975">
              <a:defRPr/>
            </a:pPr>
            <a:endParaRPr lang="en-US" sz="1000" dirty="0">
              <a:solidFill>
                <a:srgbClr val="000000"/>
              </a:solidFill>
              <a:ea typeface="ＭＳ Ｐゴシック" pitchFamily="1" charset="-128"/>
            </a:endParaRPr>
          </a:p>
          <a:p>
            <a:pPr marL="180975">
              <a:defRPr/>
            </a:pPr>
            <a:r>
              <a:rPr lang="en-US" sz="1000" dirty="0">
                <a:solidFill>
                  <a:srgbClr val="000000"/>
                </a:solidFill>
                <a:ea typeface="ＭＳ Ｐゴシック" pitchFamily="1" charset="-128"/>
              </a:rPr>
              <a:t>1. Ability to use introduced terminology, concepts, models and theories</a:t>
            </a:r>
          </a:p>
          <a:p>
            <a:pPr marL="180975">
              <a:defRPr/>
            </a:pPr>
            <a:r>
              <a:rPr lang="en-US" sz="1000" dirty="0">
                <a:solidFill>
                  <a:srgbClr val="000000"/>
                </a:solidFill>
                <a:ea typeface="ＭＳ Ｐゴシック" pitchFamily="1" charset="-128"/>
              </a:rPr>
              <a:t> </a:t>
            </a:r>
          </a:p>
          <a:p>
            <a:pPr marL="180975">
              <a:defRPr/>
            </a:pPr>
            <a:r>
              <a:rPr lang="en-US" sz="1000" dirty="0">
                <a:solidFill>
                  <a:srgbClr val="000000"/>
                </a:solidFill>
                <a:ea typeface="ＭＳ Ｐゴシック" pitchFamily="1" charset="-128"/>
              </a:rPr>
              <a:t>2. Ability to critically analyze and discuss issues and problems</a:t>
            </a:r>
          </a:p>
          <a:p>
            <a:pPr marL="180975">
              <a:defRPr/>
            </a:pPr>
            <a:r>
              <a:rPr lang="en-US" sz="1000" dirty="0">
                <a:solidFill>
                  <a:srgbClr val="000000"/>
                </a:solidFill>
                <a:ea typeface="ＭＳ Ｐゴシック" pitchFamily="1" charset="-128"/>
              </a:rPr>
              <a:t> </a:t>
            </a:r>
          </a:p>
          <a:p>
            <a:pPr marL="180975">
              <a:defRPr/>
            </a:pPr>
            <a:r>
              <a:rPr lang="en-US" sz="1000" dirty="0">
                <a:solidFill>
                  <a:srgbClr val="000000"/>
                </a:solidFill>
                <a:ea typeface="ＭＳ Ｐゴシック" pitchFamily="1" charset="-128"/>
              </a:rPr>
              <a:t>3. Logical and coherent analysis and presentation of arguments</a:t>
            </a:r>
          </a:p>
          <a:p>
            <a:pPr marL="180975">
              <a:defRPr/>
            </a:pPr>
            <a:r>
              <a:rPr lang="en-US" sz="1000" dirty="0">
                <a:solidFill>
                  <a:srgbClr val="000000"/>
                </a:solidFill>
                <a:ea typeface="ＭＳ Ｐゴシック" pitchFamily="1" charset="-128"/>
              </a:rPr>
              <a:t> </a:t>
            </a:r>
          </a:p>
          <a:p>
            <a:pPr marL="180975">
              <a:defRPr/>
            </a:pPr>
            <a:r>
              <a:rPr lang="en-US" sz="1000" dirty="0">
                <a:solidFill>
                  <a:srgbClr val="000000"/>
                </a:solidFill>
                <a:ea typeface="ＭＳ Ｐゴシック" pitchFamily="1" charset="-128"/>
              </a:rPr>
              <a:t>4. The scientific contents and quality of postings</a:t>
            </a:r>
          </a:p>
          <a:p>
            <a:pPr marL="180975">
              <a:defRPr/>
            </a:pPr>
            <a:r>
              <a:rPr lang="en-US" sz="1000" dirty="0">
                <a:solidFill>
                  <a:srgbClr val="000000"/>
                </a:solidFill>
                <a:ea typeface="ＭＳ Ｐゴシック" pitchFamily="1" charset="-128"/>
              </a:rPr>
              <a:t> </a:t>
            </a:r>
          </a:p>
          <a:p>
            <a:pPr marL="180975">
              <a:defRPr/>
            </a:pPr>
            <a:r>
              <a:rPr lang="en-US" sz="1000" dirty="0">
                <a:solidFill>
                  <a:srgbClr val="000000"/>
                </a:solidFill>
                <a:ea typeface="ＭＳ Ｐゴシック" pitchFamily="1" charset="-128"/>
              </a:rPr>
              <a:t>5. Ability to correctly interpret literature</a:t>
            </a:r>
          </a:p>
          <a:p>
            <a:pPr marL="180975">
              <a:defRPr/>
            </a:pPr>
            <a:r>
              <a:rPr lang="en-US" sz="1000" dirty="0">
                <a:solidFill>
                  <a:srgbClr val="000000"/>
                </a:solidFill>
                <a:ea typeface="ＭＳ Ｐゴシック" pitchFamily="1" charset="-128"/>
              </a:rPr>
              <a:t> </a:t>
            </a:r>
          </a:p>
          <a:p>
            <a:pPr marL="180975">
              <a:defRPr/>
            </a:pPr>
            <a:r>
              <a:rPr lang="en-US" sz="1000" dirty="0">
                <a:solidFill>
                  <a:srgbClr val="000000"/>
                </a:solidFill>
                <a:ea typeface="ＭＳ Ｐゴシック" pitchFamily="1" charset="-128"/>
              </a:rPr>
              <a:t>6. Contributions should be properly organized (systematic and well-structured)</a:t>
            </a:r>
          </a:p>
          <a:p>
            <a:pPr marL="180975">
              <a:defRPr/>
            </a:pPr>
            <a:r>
              <a:rPr lang="en-US" sz="1000" dirty="0">
                <a:solidFill>
                  <a:srgbClr val="000000"/>
                </a:solidFill>
                <a:ea typeface="ＭＳ Ｐゴシック" pitchFamily="1" charset="-128"/>
              </a:rPr>
              <a:t> </a:t>
            </a:r>
          </a:p>
          <a:p>
            <a:pPr marL="180975">
              <a:defRPr/>
            </a:pPr>
            <a:r>
              <a:rPr lang="en-US" sz="1000" dirty="0">
                <a:solidFill>
                  <a:srgbClr val="000000"/>
                </a:solidFill>
                <a:ea typeface="ＭＳ Ｐゴシック" pitchFamily="1" charset="-128"/>
              </a:rPr>
              <a:t>7. Language should be clear and concise</a:t>
            </a:r>
          </a:p>
          <a:p>
            <a:pPr marL="180975">
              <a:defRPr/>
            </a:pPr>
            <a:r>
              <a:rPr lang="en-US" sz="1000" dirty="0">
                <a:solidFill>
                  <a:srgbClr val="000000"/>
                </a:solidFill>
                <a:ea typeface="ＭＳ Ｐゴシック" pitchFamily="1" charset="-128"/>
              </a:rPr>
              <a:t> </a:t>
            </a:r>
          </a:p>
          <a:p>
            <a:pPr marL="180975">
              <a:defRPr/>
            </a:pPr>
            <a:r>
              <a:rPr lang="en-US" sz="1000" dirty="0">
                <a:solidFill>
                  <a:srgbClr val="000000"/>
                </a:solidFill>
                <a:ea typeface="ＭＳ Ｐゴシック" pitchFamily="1" charset="-128"/>
              </a:rPr>
              <a:t>8. Correct use of references</a:t>
            </a:r>
          </a:p>
          <a:p>
            <a:pPr marL="180975">
              <a:defRPr/>
            </a:pPr>
            <a:r>
              <a:rPr lang="en-US" sz="1000" dirty="0">
                <a:solidFill>
                  <a:srgbClr val="000000"/>
                </a:solidFill>
                <a:ea typeface="ＭＳ Ｐゴシック" pitchFamily="1" charset="-128"/>
              </a:rPr>
              <a:t> </a:t>
            </a:r>
          </a:p>
          <a:p>
            <a:pPr marL="180975">
              <a:defRPr/>
            </a:pPr>
            <a:r>
              <a:rPr lang="en-US" sz="1000" dirty="0">
                <a:solidFill>
                  <a:srgbClr val="000000"/>
                </a:solidFill>
                <a:ea typeface="ＭＳ Ｐゴシック" pitchFamily="1" charset="-128"/>
              </a:rPr>
              <a:t>9. Time </a:t>
            </a:r>
            <a:r>
              <a:rPr lang="en-US" sz="1000" dirty="0" smtClean="0">
                <a:solidFill>
                  <a:srgbClr val="000000"/>
                </a:solidFill>
                <a:ea typeface="ＭＳ Ｐゴシック" pitchFamily="1" charset="-128"/>
              </a:rPr>
              <a:t>available</a:t>
            </a:r>
          </a:p>
          <a:p>
            <a:pPr marL="180975">
              <a:defRPr/>
            </a:pPr>
            <a:endParaRPr lang="en-US" sz="1000" dirty="0">
              <a:solidFill>
                <a:srgbClr val="FFFFFF"/>
              </a:solidFill>
              <a:ea typeface="ＭＳ Ｐゴシック" pitchFamily="1" charset="-128"/>
            </a:endParaRPr>
          </a:p>
        </p:txBody>
      </p:sp>
    </p:spTree>
    <p:custDataLst>
      <p:tags r:id="rId1"/>
    </p:custDataLst>
    <p:extLst>
      <p:ext uri="{BB962C8B-B14F-4D97-AF65-F5344CB8AC3E}">
        <p14:creationId xmlns:p14="http://schemas.microsoft.com/office/powerpoint/2010/main" val="2712934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74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custDataLst>
              <p:tags r:id="rId2"/>
            </p:custDataLst>
          </p:nvPr>
        </p:nvSpPr>
        <p:spPr/>
        <p:txBody>
          <a:bodyPr/>
          <a:lstStyle/>
          <a:p>
            <a:r>
              <a:rPr lang="en-US" smtClean="0"/>
              <a:t>Sum-up </a:t>
            </a:r>
          </a:p>
        </p:txBody>
      </p:sp>
      <p:sp>
        <p:nvSpPr>
          <p:cNvPr id="32771" name="Pladsholder til indhold 2"/>
          <p:cNvSpPr>
            <a:spLocks noGrp="1"/>
          </p:cNvSpPr>
          <p:nvPr>
            <p:ph idx="1"/>
            <p:custDataLst>
              <p:tags r:id="rId3"/>
            </p:custDataLst>
          </p:nvPr>
        </p:nvSpPr>
        <p:spPr/>
        <p:txBody>
          <a:bodyPr/>
          <a:lstStyle/>
          <a:p>
            <a:pPr>
              <a:buFontTx/>
              <a:buChar char="•"/>
            </a:pPr>
            <a:endParaRPr lang="en-US" dirty="0" smtClean="0"/>
          </a:p>
          <a:p>
            <a:pPr>
              <a:buFontTx/>
              <a:buChar char="•"/>
            </a:pPr>
            <a:endParaRPr lang="en-US" dirty="0" smtClean="0"/>
          </a:p>
          <a:p>
            <a:pPr>
              <a:buFontTx/>
              <a:buChar char="•"/>
            </a:pPr>
            <a:r>
              <a:rPr lang="en-US" dirty="0" smtClean="0"/>
              <a:t>9 week course structure: 7- 8 weeks of “scientific teaching”</a:t>
            </a:r>
          </a:p>
          <a:p>
            <a:pPr>
              <a:buFontTx/>
              <a:buChar char="•"/>
            </a:pPr>
            <a:endParaRPr lang="en-US" dirty="0" smtClean="0"/>
          </a:p>
          <a:p>
            <a:pPr>
              <a:buFontTx/>
              <a:buChar char="•"/>
            </a:pPr>
            <a:r>
              <a:rPr lang="en-US" dirty="0" smtClean="0"/>
              <a:t>Mix of multiple-choice and discussion based exercises</a:t>
            </a:r>
          </a:p>
          <a:p>
            <a:pPr>
              <a:buFontTx/>
              <a:buChar char="•"/>
            </a:pPr>
            <a:endParaRPr lang="en-US" dirty="0" smtClean="0"/>
          </a:p>
          <a:p>
            <a:pPr>
              <a:buFontTx/>
              <a:buChar char="•"/>
            </a:pPr>
            <a:r>
              <a:rPr lang="en-US" dirty="0" smtClean="0"/>
              <a:t>Fixed structure in the modules and exercises</a:t>
            </a:r>
          </a:p>
          <a:p>
            <a:pPr>
              <a:buFontTx/>
              <a:buChar char="•"/>
            </a:pPr>
            <a:endParaRPr lang="en-US" dirty="0" smtClean="0"/>
          </a:p>
          <a:p>
            <a:pPr>
              <a:buFontTx/>
              <a:buChar char="•"/>
            </a:pPr>
            <a:r>
              <a:rPr lang="en-US" dirty="0" smtClean="0"/>
              <a:t>Mandatory to participate</a:t>
            </a:r>
          </a:p>
          <a:p>
            <a:pPr>
              <a:buFontTx/>
              <a:buChar char="•"/>
            </a:pPr>
            <a:endParaRPr lang="en-US" dirty="0" smtClean="0"/>
          </a:p>
          <a:p>
            <a:pPr>
              <a:buFontTx/>
              <a:buChar char="•"/>
            </a:pPr>
            <a:r>
              <a:rPr lang="en-US" dirty="0" smtClean="0"/>
              <a:t>The students contributions are valued and graded</a:t>
            </a:r>
          </a:p>
          <a:p>
            <a:endParaRPr lang="en-US" dirty="0" smtClean="0"/>
          </a:p>
          <a:p>
            <a:pPr>
              <a:buFontTx/>
              <a:buChar char="-"/>
            </a:pPr>
            <a:endParaRPr lang="en-US" dirty="0" smtClean="0"/>
          </a:p>
          <a:p>
            <a:pPr>
              <a:buFontTx/>
              <a:buChar char="-"/>
            </a:pPr>
            <a:endParaRPr lang="en-US" dirty="0" smtClean="0"/>
          </a:p>
          <a:p>
            <a:pPr>
              <a:buFontTx/>
              <a:buChar char="-"/>
            </a:pPr>
            <a:endParaRPr lang="en-US" dirty="0" smtClean="0"/>
          </a:p>
          <a:p>
            <a:pPr>
              <a:buFontTx/>
              <a:buChar char="-"/>
            </a:pPr>
            <a:endParaRPr lang="en-US" dirty="0" smtClean="0"/>
          </a:p>
          <a:p>
            <a:pPr>
              <a:buFontTx/>
              <a:buChar char="-"/>
            </a:pPr>
            <a:endParaRPr lang="en-US" dirty="0" smtClean="0"/>
          </a:p>
          <a:p>
            <a:endParaRPr lang="en-US" dirty="0" smtClean="0"/>
          </a:p>
        </p:txBody>
      </p:sp>
      <p:pic>
        <p:nvPicPr>
          <p:cNvPr id="28676" name="Billede 4" descr="!.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627784" y="692696"/>
            <a:ext cx="857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677218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6" end="6"/>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2771">
                                            <p:txEl>
                                              <p:pRg st="8" end="8"/>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277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sp>
        <p:nvSpPr>
          <p:cNvPr id="5" name="Titel 1"/>
          <p:cNvSpPr txBox="1">
            <a:spLocks/>
          </p:cNvSpPr>
          <p:nvPr/>
        </p:nvSpPr>
        <p:spPr>
          <a:xfrm>
            <a:off x="1259632" y="2924944"/>
            <a:ext cx="6577200"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pPr algn="ctr"/>
            <a:r>
              <a:rPr lang="da-DK" sz="2800" b="1" kern="0" dirty="0" smtClean="0">
                <a:solidFill>
                  <a:schemeClr val="bg1"/>
                </a:solidFill>
              </a:rPr>
              <a:t>Did it </a:t>
            </a:r>
            <a:r>
              <a:rPr lang="da-DK" sz="2800" b="1" kern="0" dirty="0" err="1" smtClean="0">
                <a:solidFill>
                  <a:schemeClr val="bg1"/>
                </a:solidFill>
              </a:rPr>
              <a:t>work</a:t>
            </a:r>
            <a:r>
              <a:rPr lang="da-DK" sz="2800" b="1" kern="0" dirty="0" smtClean="0">
                <a:solidFill>
                  <a:schemeClr val="bg1"/>
                </a:solidFill>
              </a:rPr>
              <a:t>?</a:t>
            </a:r>
            <a:endParaRPr lang="da-DK" sz="2800" b="1" kern="0" dirty="0">
              <a:solidFill>
                <a:schemeClr val="bg1"/>
              </a:solidFill>
            </a:endParaRPr>
          </a:p>
        </p:txBody>
      </p:sp>
    </p:spTree>
    <p:extLst>
      <p:ext uri="{BB962C8B-B14F-4D97-AF65-F5344CB8AC3E}">
        <p14:creationId xmlns:p14="http://schemas.microsoft.com/office/powerpoint/2010/main" val="4123786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el 1"/>
          <p:cNvSpPr>
            <a:spLocks noGrp="1"/>
          </p:cNvSpPr>
          <p:nvPr>
            <p:ph type="title"/>
            <p:custDataLst>
              <p:tags r:id="rId2"/>
            </p:custDataLst>
          </p:nvPr>
        </p:nvSpPr>
        <p:spPr>
          <a:xfrm>
            <a:off x="1042988" y="476250"/>
            <a:ext cx="6529387" cy="576263"/>
          </a:xfrm>
        </p:spPr>
        <p:txBody>
          <a:bodyPr/>
          <a:lstStyle/>
          <a:p>
            <a:r>
              <a:rPr lang="en-US" dirty="0" smtClean="0"/>
              <a:t>Did it work? </a:t>
            </a:r>
            <a:endParaRPr lang="en-US" i="1" dirty="0" smtClean="0"/>
          </a:p>
        </p:txBody>
      </p:sp>
      <p:sp>
        <p:nvSpPr>
          <p:cNvPr id="36867" name="Pladsholder til indhold 2"/>
          <p:cNvSpPr>
            <a:spLocks noGrp="1"/>
          </p:cNvSpPr>
          <p:nvPr>
            <p:ph idx="1"/>
            <p:custDataLst>
              <p:tags r:id="rId3"/>
            </p:custDataLst>
          </p:nvPr>
        </p:nvSpPr>
        <p:spPr>
          <a:xfrm>
            <a:off x="1042988" y="1374775"/>
            <a:ext cx="6577012" cy="5197475"/>
          </a:xfrm>
        </p:spPr>
        <p:txBody>
          <a:bodyPr/>
          <a:lstStyle/>
          <a:p>
            <a:pPr marL="182563" indent="-182563"/>
            <a:r>
              <a:rPr lang="en-US" sz="1200" b="1" dirty="0" smtClean="0"/>
              <a:t>High grades:</a:t>
            </a:r>
          </a:p>
          <a:p>
            <a:pPr marL="182563" indent="-182563">
              <a:buFontTx/>
              <a:buChar char="•"/>
            </a:pPr>
            <a:r>
              <a:rPr lang="en-US" sz="1200" dirty="0" smtClean="0"/>
              <a:t>The collaborative learning process -&gt; more perspectives -&gt; more knowledge</a:t>
            </a:r>
          </a:p>
          <a:p>
            <a:pPr marL="182563" indent="-182563">
              <a:buFontTx/>
              <a:buChar char="•"/>
            </a:pPr>
            <a:r>
              <a:rPr lang="en-US" sz="1200" dirty="0" smtClean="0"/>
              <a:t>Mandatory to participate -&gt; high activity -&gt; high level of reflection, throughout the course</a:t>
            </a:r>
          </a:p>
          <a:p>
            <a:pPr marL="182563" indent="-182563">
              <a:buFontTx/>
              <a:buChar char="•"/>
            </a:pPr>
            <a:r>
              <a:rPr lang="en-US" sz="1200" dirty="0" smtClean="0"/>
              <a:t>Written communication -&gt; takes/needs more cognitive resources compared to oral communication -&gt; more reflection</a:t>
            </a:r>
          </a:p>
          <a:p>
            <a:pPr marL="182563" indent="-182563"/>
            <a:r>
              <a:rPr lang="en-US" sz="1200" dirty="0" smtClean="0"/>
              <a:t> </a:t>
            </a:r>
          </a:p>
          <a:p>
            <a:pPr marL="182563" indent="-182563"/>
            <a:r>
              <a:rPr lang="en-US" sz="1200" b="1" dirty="0" smtClean="0"/>
              <a:t>High activity:</a:t>
            </a:r>
          </a:p>
          <a:p>
            <a:pPr marL="182563" indent="-182563">
              <a:buFontTx/>
              <a:buChar char="•"/>
            </a:pPr>
            <a:r>
              <a:rPr lang="en-US" sz="1200" dirty="0" smtClean="0"/>
              <a:t>A safe and committed community -&gt; the students </a:t>
            </a:r>
            <a:r>
              <a:rPr lang="en-US" sz="1200" u="sng" dirty="0" smtClean="0"/>
              <a:t>want</a:t>
            </a:r>
            <a:r>
              <a:rPr lang="en-US" sz="1200" dirty="0" smtClean="0"/>
              <a:t> to participate and </a:t>
            </a:r>
            <a:r>
              <a:rPr lang="en-US" sz="1200" u="sng" dirty="0" smtClean="0"/>
              <a:t>feel obligated</a:t>
            </a:r>
            <a:r>
              <a:rPr lang="en-US" sz="1200" dirty="0" smtClean="0"/>
              <a:t> to participate</a:t>
            </a:r>
          </a:p>
          <a:p>
            <a:pPr marL="182563" indent="-182563">
              <a:buFontTx/>
              <a:buChar char="•"/>
            </a:pPr>
            <a:r>
              <a:rPr lang="en-US" sz="1200" dirty="0" smtClean="0"/>
              <a:t>The design of the exercise makes the students active (..respond to, .. discuss, ..answer, etc.)</a:t>
            </a:r>
          </a:p>
          <a:p>
            <a:pPr marL="182563" indent="-182563">
              <a:buFontTx/>
              <a:buChar char="•"/>
            </a:pPr>
            <a:r>
              <a:rPr lang="en-US" sz="1200" dirty="0" smtClean="0"/>
              <a:t>The teacher role: He/she are visible and encourage and motivate  the students</a:t>
            </a:r>
          </a:p>
          <a:p>
            <a:pPr marL="182563" indent="-182563">
              <a:buFontTx/>
              <a:buChar char="•"/>
            </a:pPr>
            <a:r>
              <a:rPr lang="en-US" sz="1200" dirty="0" smtClean="0"/>
              <a:t>Fixed structures and careful explanations -&gt; no confusion </a:t>
            </a:r>
          </a:p>
          <a:p>
            <a:pPr marL="182563" indent="-182563"/>
            <a:endParaRPr lang="en-US" sz="1200" dirty="0" smtClean="0"/>
          </a:p>
          <a:p>
            <a:pPr marL="182563" indent="-182563"/>
            <a:r>
              <a:rPr lang="en-US" sz="1200" b="1" dirty="0" smtClean="0"/>
              <a:t>Low drop-out:</a:t>
            </a:r>
          </a:p>
          <a:p>
            <a:pPr marL="182563" indent="-182563">
              <a:buFontTx/>
              <a:buChar char="•"/>
            </a:pPr>
            <a:r>
              <a:rPr lang="en-US" sz="1200" dirty="0" smtClean="0"/>
              <a:t>Easy start -&gt; removes barriers and resistance against e-learning</a:t>
            </a:r>
          </a:p>
          <a:p>
            <a:pPr marL="182563" indent="-182563">
              <a:buFontTx/>
              <a:buChar char="•"/>
            </a:pPr>
            <a:r>
              <a:rPr lang="en-US" sz="1200" dirty="0" smtClean="0"/>
              <a:t>Fixed deadlines every week -&gt; the students have to work constantly - no time for drop-out </a:t>
            </a:r>
            <a:r>
              <a:rPr lang="en-US" sz="1200" dirty="0" smtClean="0">
                <a:sym typeface="Wingdings" pitchFamily="1" charset="2"/>
              </a:rPr>
              <a:t></a:t>
            </a:r>
            <a:endParaRPr lang="en-US" sz="1200" dirty="0" smtClean="0"/>
          </a:p>
          <a:p>
            <a:pPr marL="182563" indent="-182563">
              <a:buFontTx/>
              <a:buChar char="•"/>
            </a:pPr>
            <a:r>
              <a:rPr lang="en-US" sz="1200" dirty="0" smtClean="0"/>
              <a:t>All students are “visible” and can be contacted and helped by the teachers</a:t>
            </a:r>
          </a:p>
          <a:p>
            <a:pPr marL="182563" indent="-182563">
              <a:buFontTx/>
              <a:buChar char="•"/>
            </a:pPr>
            <a:r>
              <a:rPr lang="en-US" sz="1200" dirty="0" smtClean="0"/>
              <a:t>The community feeling provides the students with some kind of identity -&gt; they want to be a part of the group and the course</a:t>
            </a:r>
          </a:p>
          <a:p>
            <a:endParaRPr lang="en-US" sz="1200" dirty="0" smtClean="0"/>
          </a:p>
          <a:p>
            <a:endParaRPr lang="en-US" sz="1200" dirty="0" smtClean="0"/>
          </a:p>
          <a:p>
            <a:r>
              <a:rPr lang="en-US" sz="1200" dirty="0" smtClean="0"/>
              <a:t> </a:t>
            </a:r>
          </a:p>
        </p:txBody>
      </p:sp>
    </p:spTree>
    <p:custDataLst>
      <p:tags r:id="rId1"/>
    </p:custDataLst>
    <p:extLst>
      <p:ext uri="{BB962C8B-B14F-4D97-AF65-F5344CB8AC3E}">
        <p14:creationId xmlns:p14="http://schemas.microsoft.com/office/powerpoint/2010/main" val="956263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6867">
                                            <p:txEl>
                                              <p:pRg st="5" end="5"/>
                                            </p:txEl>
                                          </p:spTgt>
                                        </p:tgtEl>
                                        <p:attrNameLst>
                                          <p:attrName>style.visibility</p:attrName>
                                        </p:attrNameLst>
                                      </p:cBhvr>
                                      <p:to>
                                        <p:strVal val="visible"/>
                                      </p:to>
                                    </p:set>
                                  </p:childTnLst>
                                </p:cTn>
                              </p:par>
                            </p:childTnLst>
                          </p:cTn>
                        </p:par>
                        <p:par>
                          <p:cTn id="19" fill="hold" nodeType="withGroup">
                            <p:stCondLst>
                              <p:cond delay="0"/>
                            </p:stCondLst>
                            <p:childTnLst>
                              <p:par>
                                <p:cTn id="20" presetID="1" presetClass="entr" presetSubtype="0" fill="hold" nodeType="afterEffect">
                                  <p:stCondLst>
                                    <p:cond delay="0"/>
                                  </p:stCondLst>
                                  <p:childTnLst>
                                    <p:set>
                                      <p:cBhvr>
                                        <p:cTn id="21" dur="1" fill="hold">
                                          <p:stCondLst>
                                            <p:cond delay="0"/>
                                          </p:stCondLst>
                                        </p:cTn>
                                        <p:tgtEl>
                                          <p:spTgt spid="36867">
                                            <p:txEl>
                                              <p:pRg st="6" end="6"/>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36867">
                                            <p:txEl>
                                              <p:pRg st="7" end="7"/>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36867">
                                            <p:txEl>
                                              <p:pRg st="8" end="8"/>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36867">
                                            <p:txEl>
                                              <p:pRg st="9" end="9"/>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nodeType="clickEffect">
                                  <p:stCondLst>
                                    <p:cond delay="0"/>
                                  </p:stCondLst>
                                  <p:childTnLst>
                                    <p:set>
                                      <p:cBhvr>
                                        <p:cTn id="37" dur="1" fill="hold">
                                          <p:stCondLst>
                                            <p:cond delay="0"/>
                                          </p:stCondLst>
                                        </p:cTn>
                                        <p:tgtEl>
                                          <p:spTgt spid="36867">
                                            <p:txEl>
                                              <p:pRg st="11" end="11"/>
                                            </p:txEl>
                                          </p:spTgt>
                                        </p:tgtEl>
                                        <p:attrNameLst>
                                          <p:attrName>style.visibility</p:attrName>
                                        </p:attrNameLst>
                                      </p:cBhvr>
                                      <p:to>
                                        <p:strVal val="visible"/>
                                      </p:to>
                                    </p:set>
                                  </p:childTnLst>
                                </p:cTn>
                              </p:par>
                            </p:childTnLst>
                          </p:cTn>
                        </p:par>
                        <p:par>
                          <p:cTn id="38" fill="hold" nodeType="withGroup">
                            <p:stCondLst>
                              <p:cond delay="0"/>
                            </p:stCondLst>
                            <p:childTnLst>
                              <p:par>
                                <p:cTn id="39" presetID="1" presetClass="entr" presetSubtype="0" fill="hold" nodeType="afterEffect">
                                  <p:stCondLst>
                                    <p:cond delay="0"/>
                                  </p:stCondLst>
                                  <p:childTnLst>
                                    <p:set>
                                      <p:cBhvr>
                                        <p:cTn id="40" dur="1" fill="hold">
                                          <p:stCondLst>
                                            <p:cond delay="0"/>
                                          </p:stCondLst>
                                        </p:cTn>
                                        <p:tgtEl>
                                          <p:spTgt spid="36867">
                                            <p:txEl>
                                              <p:pRg st="12" end="12"/>
                                            </p:txEl>
                                          </p:spTgt>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nodeType="clickEffect">
                                  <p:stCondLst>
                                    <p:cond delay="0"/>
                                  </p:stCondLst>
                                  <p:childTnLst>
                                    <p:set>
                                      <p:cBhvr>
                                        <p:cTn id="44" dur="1" fill="hold">
                                          <p:stCondLst>
                                            <p:cond delay="0"/>
                                          </p:stCondLst>
                                        </p:cTn>
                                        <p:tgtEl>
                                          <p:spTgt spid="36867">
                                            <p:txEl>
                                              <p:pRg st="13" end="13"/>
                                            </p:txEl>
                                          </p:spTgt>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nodeType="clickEffect">
                                  <p:stCondLst>
                                    <p:cond delay="0"/>
                                  </p:stCondLst>
                                  <p:childTnLst>
                                    <p:set>
                                      <p:cBhvr>
                                        <p:cTn id="48" dur="1" fill="hold">
                                          <p:stCondLst>
                                            <p:cond delay="0"/>
                                          </p:stCondLst>
                                        </p:cTn>
                                        <p:tgtEl>
                                          <p:spTgt spid="36867">
                                            <p:txEl>
                                              <p:pRg st="14" end="14"/>
                                            </p:txEl>
                                          </p:spTgt>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nodeType="clickEffect">
                                  <p:stCondLst>
                                    <p:cond delay="0"/>
                                  </p:stCondLst>
                                  <p:childTnLst>
                                    <p:set>
                                      <p:cBhvr>
                                        <p:cTn id="52" dur="1" fill="hold">
                                          <p:stCondLst>
                                            <p:cond delay="0"/>
                                          </p:stCondLst>
                                        </p:cTn>
                                        <p:tgtEl>
                                          <p:spTgt spid="36867">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sp>
        <p:nvSpPr>
          <p:cNvPr id="5" name="Titel 1"/>
          <p:cNvSpPr txBox="1">
            <a:spLocks/>
          </p:cNvSpPr>
          <p:nvPr/>
        </p:nvSpPr>
        <p:spPr>
          <a:xfrm>
            <a:off x="515784" y="2924944"/>
            <a:ext cx="8112432"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pPr algn="ctr"/>
            <a:r>
              <a:rPr lang="en-GB" sz="2800" b="1" kern="0" dirty="0" smtClean="0">
                <a:solidFill>
                  <a:schemeClr val="bg1"/>
                </a:solidFill>
              </a:rPr>
              <a:t>Further modifications</a:t>
            </a:r>
            <a:endParaRPr lang="en-GB" sz="2800" kern="0" dirty="0">
              <a:solidFill>
                <a:schemeClr val="bg1"/>
              </a:solidFill>
            </a:endParaRPr>
          </a:p>
        </p:txBody>
      </p:sp>
    </p:spTree>
    <p:extLst>
      <p:ext uri="{BB962C8B-B14F-4D97-AF65-F5344CB8AC3E}">
        <p14:creationId xmlns:p14="http://schemas.microsoft.com/office/powerpoint/2010/main" val="1159234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2988" y="404664"/>
            <a:ext cx="6577200" cy="343942"/>
          </a:xfrm>
        </p:spPr>
        <p:txBody>
          <a:bodyPr/>
          <a:lstStyle/>
          <a:p>
            <a:r>
              <a:rPr lang="en-GB" dirty="0" smtClean="0"/>
              <a:t>Plagiarism and late starters</a:t>
            </a:r>
            <a:endParaRPr lang="en-GB" dirty="0"/>
          </a:p>
        </p:txBody>
      </p:sp>
      <p:sp>
        <p:nvSpPr>
          <p:cNvPr id="3" name="Pladsholder til indhold 2"/>
          <p:cNvSpPr>
            <a:spLocks noGrp="1"/>
          </p:cNvSpPr>
          <p:nvPr>
            <p:ph idx="1"/>
          </p:nvPr>
        </p:nvSpPr>
        <p:spPr>
          <a:xfrm>
            <a:off x="862732" y="999826"/>
            <a:ext cx="6577012" cy="4482000"/>
          </a:xfrm>
        </p:spPr>
        <p:txBody>
          <a:bodyPr/>
          <a:lstStyle/>
          <a:p>
            <a:endParaRPr lang="da-DK" dirty="0"/>
          </a:p>
        </p:txBody>
      </p:sp>
      <p:sp>
        <p:nvSpPr>
          <p:cNvPr id="5" name="Pladsholder til dato 4"/>
          <p:cNvSpPr>
            <a:spLocks noGrp="1"/>
          </p:cNvSpPr>
          <p:nvPr>
            <p:ph type="dt" sz="half" idx="11"/>
          </p:nvPr>
        </p:nvSpPr>
        <p:spPr/>
        <p:txBody>
          <a:bodyPr/>
          <a:lstStyle/>
          <a:p>
            <a:r>
              <a:rPr lang="en-US" smtClean="0"/>
              <a:t>XIII CRAI Conference  - June 11</a:t>
            </a:r>
            <a:r>
              <a:rPr lang="en-US" baseline="30000" smtClean="0"/>
              <a:t>th</a:t>
            </a:r>
            <a:r>
              <a:rPr lang="en-US" smtClean="0"/>
              <a:t> </a:t>
            </a:r>
            <a:endParaRPr lang="en-GB" dirty="0"/>
          </a:p>
        </p:txBody>
      </p:sp>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1385"/>
          <a:stretch/>
        </p:blipFill>
        <p:spPr bwMode="auto">
          <a:xfrm>
            <a:off x="266400" y="749796"/>
            <a:ext cx="8694219" cy="5127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2"/>
          <p:cNvSpPr/>
          <p:nvPr/>
        </p:nvSpPr>
        <p:spPr>
          <a:xfrm>
            <a:off x="971600" y="2722676"/>
            <a:ext cx="7992888"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9" name="Rectangle 2"/>
          <p:cNvSpPr/>
          <p:nvPr/>
        </p:nvSpPr>
        <p:spPr>
          <a:xfrm>
            <a:off x="971600" y="5646340"/>
            <a:ext cx="7992888" cy="2400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7652756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2988" y="404664"/>
            <a:ext cx="6577200" cy="343942"/>
          </a:xfrm>
        </p:spPr>
        <p:txBody>
          <a:bodyPr/>
          <a:lstStyle/>
          <a:p>
            <a:r>
              <a:rPr lang="da-DK" dirty="0" err="1" smtClean="0"/>
              <a:t>Additional</a:t>
            </a:r>
            <a:r>
              <a:rPr lang="da-DK" dirty="0" smtClean="0"/>
              <a:t> </a:t>
            </a:r>
            <a:r>
              <a:rPr lang="da-DK" dirty="0" err="1" smtClean="0"/>
              <a:t>questions</a:t>
            </a:r>
            <a:r>
              <a:rPr lang="da-DK" dirty="0" smtClean="0"/>
              <a:t> and </a:t>
            </a:r>
            <a:r>
              <a:rPr lang="da-DK" dirty="0" err="1" smtClean="0"/>
              <a:t>teachers</a:t>
            </a:r>
            <a:r>
              <a:rPr lang="da-DK" dirty="0" smtClean="0"/>
              <a:t> guide</a:t>
            </a:r>
            <a:endParaRPr lang="da-DK" dirty="0"/>
          </a:p>
        </p:txBody>
      </p:sp>
      <p:sp>
        <p:nvSpPr>
          <p:cNvPr id="5" name="Pladsholder til dato 4"/>
          <p:cNvSpPr>
            <a:spLocks noGrp="1"/>
          </p:cNvSpPr>
          <p:nvPr>
            <p:ph type="dt" sz="half" idx="11"/>
          </p:nvPr>
        </p:nvSpPr>
        <p:spPr/>
        <p:txBody>
          <a:bodyPr/>
          <a:lstStyle/>
          <a:p>
            <a:r>
              <a:rPr lang="en-US" smtClean="0"/>
              <a:t>XIII CRAI Conference  - June 11</a:t>
            </a:r>
            <a:r>
              <a:rPr lang="en-US" baseline="30000" smtClean="0"/>
              <a:t>th</a:t>
            </a:r>
            <a:r>
              <a:rPr lang="en-US" smtClean="0"/>
              <a:t> </a:t>
            </a:r>
            <a:endParaRPr lang="en-GB" dirty="0"/>
          </a:p>
        </p:txBody>
      </p:sp>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8822"/>
          <a:stretch/>
        </p:blipFill>
        <p:spPr bwMode="auto">
          <a:xfrm>
            <a:off x="267791" y="748800"/>
            <a:ext cx="8694219" cy="4740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1" r="2200" b="42856"/>
          <a:stretch/>
        </p:blipFill>
        <p:spPr bwMode="auto">
          <a:xfrm>
            <a:off x="1117967" y="3717032"/>
            <a:ext cx="8026033" cy="2180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ktangel 7"/>
          <p:cNvSpPr/>
          <p:nvPr/>
        </p:nvSpPr>
        <p:spPr>
          <a:xfrm>
            <a:off x="1117967" y="3717032"/>
            <a:ext cx="1440160"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9" name="Rektangel 8"/>
          <p:cNvSpPr/>
          <p:nvPr/>
        </p:nvSpPr>
        <p:spPr>
          <a:xfrm>
            <a:off x="1117967" y="4869160"/>
            <a:ext cx="2952328"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3871355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Online community</a:t>
            </a:r>
            <a:endParaRPr lang="en-GB" dirty="0"/>
          </a:p>
        </p:txBody>
      </p:sp>
      <p:sp>
        <p:nvSpPr>
          <p:cNvPr id="4" name="Pladsholder til sidefod 3"/>
          <p:cNvSpPr>
            <a:spLocks noGrp="1"/>
          </p:cNvSpPr>
          <p:nvPr>
            <p:ph type="ftr" sz="quarter" idx="10"/>
          </p:nvPr>
        </p:nvSpPr>
        <p:spPr/>
        <p:txBody>
          <a:bodyPr/>
          <a:lstStyle/>
          <a:p>
            <a:r>
              <a:rPr lang="en-GB" smtClean="0"/>
              <a:t>Enhedens navn</a:t>
            </a:r>
            <a:endParaRPr lang="en-GB"/>
          </a:p>
        </p:txBody>
      </p:sp>
      <p:sp>
        <p:nvSpPr>
          <p:cNvPr id="5" name="Pladsholder til dato 4"/>
          <p:cNvSpPr>
            <a:spLocks noGrp="1"/>
          </p:cNvSpPr>
          <p:nvPr>
            <p:ph type="dt" sz="half" idx="11"/>
          </p:nvPr>
        </p:nvSpPr>
        <p:spPr/>
        <p:txBody>
          <a:bodyPr/>
          <a:lstStyle/>
          <a:p>
            <a:r>
              <a:rPr lang="en-US" smtClean="0"/>
              <a:t>XIII CRAI Conference  - June 11</a:t>
            </a:r>
            <a:r>
              <a:rPr lang="en-US" baseline="30000" smtClean="0"/>
              <a:t>th</a:t>
            </a:r>
            <a:r>
              <a:rPr lang="en-US" smtClean="0"/>
              <a:t> </a:t>
            </a:r>
            <a:endParaRPr lang="en-GB" dirty="0"/>
          </a:p>
        </p:txBody>
      </p:sp>
      <p:sp>
        <p:nvSpPr>
          <p:cNvPr id="6" name="Pladsholder til indhold 5"/>
          <p:cNvSpPr txBox="1">
            <a:spLocks noGrp="1"/>
          </p:cNvSpPr>
          <p:nvPr>
            <p:ph idx="1"/>
          </p:nvPr>
        </p:nvSpPr>
        <p:spPr>
          <a:xfrm>
            <a:off x="1042988" y="1374774"/>
            <a:ext cx="6577012" cy="4358116"/>
          </a:xfrm>
          <a:prstGeom prst="rect">
            <a:avLst/>
          </a:prstGeom>
          <a:noFill/>
          <a:ln>
            <a:noFill/>
          </a:ln>
        </p:spPr>
        <p:txBody>
          <a:bodyPr wrap="square" rtlCol="0">
            <a:spAutoFit/>
          </a:bodyPr>
          <a:lstStyle/>
          <a:p>
            <a:pPr marL="285750" indent="-285750">
              <a:buFont typeface="Arial" panose="020B0604020202020204" pitchFamily="34" charset="0"/>
              <a:buChar char="•"/>
            </a:pPr>
            <a:r>
              <a:rPr lang="en-GB" sz="1800" dirty="0" smtClean="0"/>
              <a:t>Large online courses – up to 90 students</a:t>
            </a:r>
          </a:p>
          <a:p>
            <a:pPr marL="285750" indent="-285750">
              <a:buFont typeface="Arial" panose="020B0604020202020204" pitchFamily="34" charset="0"/>
              <a:buChar char="•"/>
            </a:pPr>
            <a:r>
              <a:rPr lang="en-GB" sz="1800" dirty="0" smtClean="0"/>
              <a:t>Divided into groups of max. 15 (recommended 8-12)</a:t>
            </a:r>
          </a:p>
          <a:p>
            <a:pPr marL="285750" indent="-285750">
              <a:buFont typeface="Arial" panose="020B0604020202020204" pitchFamily="34" charset="0"/>
              <a:buChar char="•"/>
            </a:pPr>
            <a:r>
              <a:rPr lang="en-GB" sz="1800" dirty="0" smtClean="0"/>
              <a:t>1 student assistant pr. group </a:t>
            </a:r>
          </a:p>
          <a:p>
            <a:pPr marL="285750" indent="-285750">
              <a:buFont typeface="Arial" panose="020B0604020202020204" pitchFamily="34" charset="0"/>
              <a:buChar char="•"/>
            </a:pPr>
            <a:r>
              <a:rPr lang="en-GB" sz="1800" dirty="0" smtClean="0"/>
              <a:t>Running 5 month</a:t>
            </a:r>
          </a:p>
          <a:p>
            <a:pPr marL="285750" indent="-285750">
              <a:buFont typeface="Arial" panose="020B0604020202020204" pitchFamily="34" charset="0"/>
              <a:buChar char="•"/>
            </a:pPr>
            <a:r>
              <a:rPr lang="en-GB" sz="1800" dirty="0" smtClean="0"/>
              <a:t>First two steps in two days: </a:t>
            </a:r>
            <a:r>
              <a:rPr lang="en-GB" sz="1800" dirty="0" err="1" smtClean="0"/>
              <a:t>Internat</a:t>
            </a:r>
            <a:r>
              <a:rPr lang="en-GB" sz="1800" dirty="0" smtClean="0"/>
              <a:t> and desktop video conference</a:t>
            </a:r>
          </a:p>
          <a:p>
            <a:endParaRPr lang="da-DK" sz="1800" dirty="0"/>
          </a:p>
          <a:p>
            <a:r>
              <a:rPr lang="da-DK" sz="1800" dirty="0" err="1" smtClean="0"/>
              <a:t>Community</a:t>
            </a:r>
            <a:r>
              <a:rPr lang="da-DK" sz="1800" dirty="0" smtClean="0"/>
              <a:t>:</a:t>
            </a:r>
          </a:p>
          <a:p>
            <a:pPr marL="263525">
              <a:tabLst>
                <a:tab pos="2952750" algn="l"/>
              </a:tabLst>
            </a:pPr>
            <a:r>
              <a:rPr lang="en-GB" sz="1400" dirty="0" smtClean="0"/>
              <a:t>E-godfather 	course responsible</a:t>
            </a:r>
          </a:p>
          <a:p>
            <a:pPr marL="263525">
              <a:tabLst>
                <a:tab pos="2952750" algn="l"/>
              </a:tabLst>
            </a:pPr>
            <a:r>
              <a:rPr lang="en-GB" sz="1400" dirty="0" smtClean="0"/>
              <a:t>E-professors 	the teachers</a:t>
            </a:r>
          </a:p>
          <a:p>
            <a:pPr marL="263525">
              <a:tabLst>
                <a:tab pos="2952750" algn="l"/>
              </a:tabLst>
            </a:pPr>
            <a:r>
              <a:rPr lang="en-GB" sz="1400" dirty="0" smtClean="0"/>
              <a:t>E-mom/E-dad	daily coordinators</a:t>
            </a:r>
          </a:p>
          <a:p>
            <a:pPr marL="263525">
              <a:tabLst>
                <a:tab pos="2952750" algn="l"/>
              </a:tabLst>
            </a:pPr>
            <a:r>
              <a:rPr lang="en-GB" sz="1400" dirty="0" smtClean="0"/>
              <a:t>E-siblings/sisters/brothers</a:t>
            </a:r>
            <a:r>
              <a:rPr lang="en-GB" sz="1400" dirty="0" smtClean="0"/>
              <a:t>	student assistants</a:t>
            </a:r>
          </a:p>
          <a:p>
            <a:pPr marL="263525">
              <a:tabLst>
                <a:tab pos="2952750" algn="l"/>
              </a:tabLst>
            </a:pPr>
            <a:r>
              <a:rPr lang="en-GB" sz="1400" dirty="0" smtClean="0"/>
              <a:t>E-sisters/brothers	the students</a:t>
            </a:r>
            <a:endParaRPr lang="en-GB" sz="1400" dirty="0" smtClean="0"/>
          </a:p>
          <a:p>
            <a:pPr marL="263525">
              <a:tabLst>
                <a:tab pos="2952750" algn="l"/>
              </a:tabLst>
            </a:pPr>
            <a:r>
              <a:rPr lang="en-GB" sz="1400" dirty="0" smtClean="0"/>
              <a:t>E-wizard  </a:t>
            </a:r>
            <a:r>
              <a:rPr lang="en-GB" sz="1400" dirty="0" smtClean="0"/>
              <a:t>	problem solver</a:t>
            </a:r>
          </a:p>
          <a:p>
            <a:endParaRPr lang="da-DK" sz="1400"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3356992"/>
            <a:ext cx="2476338" cy="1671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971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 calcmode="lin" valueType="num">
                                      <p:cBhvr additive="base">
                                        <p:cTn id="32"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6">
                                            <p:txEl>
                                              <p:pRg st="7" end="7"/>
                                            </p:txEl>
                                          </p:spTgt>
                                        </p:tgtEl>
                                        <p:attrNameLst>
                                          <p:attrName>style.visibility</p:attrName>
                                        </p:attrNameLst>
                                      </p:cBhvr>
                                      <p:to>
                                        <p:strVal val="visible"/>
                                      </p:to>
                                    </p:set>
                                    <p:anim calcmode="lin" valueType="num">
                                      <p:cBhvr additive="base">
                                        <p:cTn id="36"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6">
                                            <p:txEl>
                                              <p:pRg st="7" end="7"/>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6">
                                            <p:txEl>
                                              <p:pRg st="8" end="8"/>
                                            </p:txEl>
                                          </p:spTgt>
                                        </p:tgtEl>
                                        <p:attrNameLst>
                                          <p:attrName>style.visibility</p:attrName>
                                        </p:attrNameLst>
                                      </p:cBhvr>
                                      <p:to>
                                        <p:strVal val="visible"/>
                                      </p:to>
                                    </p:set>
                                    <p:anim calcmode="lin" valueType="num">
                                      <p:cBhvr additive="base">
                                        <p:cTn id="40"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8" end="8"/>
                                            </p:txEl>
                                          </p:spTgt>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6">
                                            <p:txEl>
                                              <p:pRg st="9" end="9"/>
                                            </p:txEl>
                                          </p:spTgt>
                                        </p:tgtEl>
                                        <p:attrNameLst>
                                          <p:attrName>style.visibility</p:attrName>
                                        </p:attrNameLst>
                                      </p:cBhvr>
                                      <p:to>
                                        <p:strVal val="visible"/>
                                      </p:to>
                                    </p:set>
                                    <p:anim calcmode="lin" valueType="num">
                                      <p:cBhvr additive="base">
                                        <p:cTn id="44"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6">
                                            <p:txEl>
                                              <p:pRg st="9" end="9"/>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6">
                                            <p:txEl>
                                              <p:pRg st="10" end="10"/>
                                            </p:txEl>
                                          </p:spTgt>
                                        </p:tgtEl>
                                        <p:attrNameLst>
                                          <p:attrName>style.visibility</p:attrName>
                                        </p:attrNameLst>
                                      </p:cBhvr>
                                      <p:to>
                                        <p:strVal val="visible"/>
                                      </p:to>
                                    </p:set>
                                    <p:anim calcmode="lin" valueType="num">
                                      <p:cBhvr additive="base">
                                        <p:cTn id="48"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6">
                                            <p:txEl>
                                              <p:pRg st="11" end="11"/>
                                            </p:txEl>
                                          </p:spTgt>
                                        </p:tgtEl>
                                        <p:attrNameLst>
                                          <p:attrName>style.visibility</p:attrName>
                                        </p:attrNameLst>
                                      </p:cBhvr>
                                      <p:to>
                                        <p:strVal val="visible"/>
                                      </p:to>
                                    </p:set>
                                    <p:anim calcmode="lin" valueType="num">
                                      <p:cBhvr additive="base">
                                        <p:cTn id="52"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6">
                                            <p:txEl>
                                              <p:pRg st="11" end="11"/>
                                            </p:txEl>
                                          </p:spTgt>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6">
                                            <p:txEl>
                                              <p:pRg st="12" end="12"/>
                                            </p:txEl>
                                          </p:spTgt>
                                        </p:tgtEl>
                                        <p:attrNameLst>
                                          <p:attrName>style.visibility</p:attrName>
                                        </p:attrNameLst>
                                      </p:cBhvr>
                                      <p:to>
                                        <p:strVal val="visible"/>
                                      </p:to>
                                    </p:set>
                                    <p:anim calcmode="lin" valueType="num">
                                      <p:cBhvr additive="base">
                                        <p:cTn id="56"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2988" y="476672"/>
            <a:ext cx="6577200" cy="415950"/>
          </a:xfrm>
        </p:spPr>
        <p:txBody>
          <a:bodyPr/>
          <a:lstStyle/>
          <a:p>
            <a:r>
              <a:rPr lang="da-DK" dirty="0"/>
              <a:t>V</a:t>
            </a:r>
            <a:r>
              <a:rPr lang="da-DK" dirty="0" smtClean="0"/>
              <a:t>ariation</a:t>
            </a:r>
            <a:endParaRPr lang="da-DK" dirty="0"/>
          </a:p>
        </p:txBody>
      </p:sp>
      <p:sp>
        <p:nvSpPr>
          <p:cNvPr id="5" name="Pladsholder til dato 4"/>
          <p:cNvSpPr>
            <a:spLocks noGrp="1"/>
          </p:cNvSpPr>
          <p:nvPr>
            <p:ph type="dt" sz="half" idx="11"/>
          </p:nvPr>
        </p:nvSpPr>
        <p:spPr/>
        <p:txBody>
          <a:bodyPr/>
          <a:lstStyle/>
          <a:p>
            <a:r>
              <a:rPr lang="en-US" smtClean="0"/>
              <a:t>XIII CRAI Conference  - June 11</a:t>
            </a:r>
            <a:r>
              <a:rPr lang="en-US" baseline="30000" smtClean="0"/>
              <a:t>th</a:t>
            </a:r>
            <a:r>
              <a:rPr lang="en-US" smtClean="0"/>
              <a:t> </a:t>
            </a:r>
            <a:endParaRPr lang="en-GB" dirty="0"/>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2987" y="1124744"/>
            <a:ext cx="7382457" cy="4914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ktangel 6"/>
          <p:cNvSpPr/>
          <p:nvPr/>
        </p:nvSpPr>
        <p:spPr>
          <a:xfrm>
            <a:off x="1053932" y="1556792"/>
            <a:ext cx="7190476" cy="2520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8" name="Rektangel 7"/>
          <p:cNvSpPr/>
          <p:nvPr/>
        </p:nvSpPr>
        <p:spPr>
          <a:xfrm>
            <a:off x="1053932" y="5229200"/>
            <a:ext cx="5750316"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23025665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b="1" dirty="0" err="1"/>
              <a:t>Outline</a:t>
            </a:r>
            <a:endParaRPr lang="da-DK" dirty="0"/>
          </a:p>
        </p:txBody>
      </p:sp>
      <p:sp>
        <p:nvSpPr>
          <p:cNvPr id="5" name="Pladsholder til dato 4"/>
          <p:cNvSpPr>
            <a:spLocks noGrp="1"/>
          </p:cNvSpPr>
          <p:nvPr>
            <p:ph type="dt" sz="half" idx="11"/>
          </p:nvPr>
        </p:nvSpPr>
        <p:spPr/>
        <p:txBody>
          <a:bodyPr/>
          <a:lstStyle/>
          <a:p>
            <a:r>
              <a:rPr lang="en-US" dirty="0" smtClean="0"/>
              <a:t>XIII CRAI Conference  - June 11</a:t>
            </a:r>
            <a:r>
              <a:rPr lang="en-US" baseline="30000" dirty="0" smtClean="0"/>
              <a:t>th</a:t>
            </a:r>
            <a:r>
              <a:rPr lang="en-US" dirty="0" smtClean="0"/>
              <a:t> </a:t>
            </a:r>
            <a:endParaRPr lang="en-GB" dirty="0"/>
          </a:p>
        </p:txBody>
      </p:sp>
      <p:sp>
        <p:nvSpPr>
          <p:cNvPr id="6" name="Title 1"/>
          <p:cNvSpPr txBox="1">
            <a:spLocks/>
          </p:cNvSpPr>
          <p:nvPr/>
        </p:nvSpPr>
        <p:spPr bwMode="auto">
          <a:xfrm>
            <a:off x="1042988" y="980529"/>
            <a:ext cx="6577200" cy="57626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endParaRPr lang="da-DK" b="1" kern="0" dirty="0"/>
          </a:p>
        </p:txBody>
      </p:sp>
      <p:sp>
        <p:nvSpPr>
          <p:cNvPr id="7" name="Content Placeholder 2"/>
          <p:cNvSpPr txBox="1">
            <a:spLocks/>
          </p:cNvSpPr>
          <p:nvPr/>
        </p:nvSpPr>
        <p:spPr bwMode="auto">
          <a:xfrm>
            <a:off x="1042988" y="2348880"/>
            <a:ext cx="7057404" cy="320635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fontAlgn="base">
              <a:spcBef>
                <a:spcPct val="20000"/>
              </a:spcBef>
              <a:spcAft>
                <a:spcPct val="0"/>
              </a:spcAft>
              <a:defRPr sz="1600">
                <a:solidFill>
                  <a:srgbClr val="000000"/>
                </a:solidFill>
                <a:latin typeface="+mn-lt"/>
                <a:ea typeface="+mn-ea"/>
                <a:cs typeface="+mn-cs"/>
              </a:defRPr>
            </a:lvl1pPr>
            <a:lvl2pPr marL="742950" indent="-285750" algn="l" rtl="0" fontAlgn="base">
              <a:spcBef>
                <a:spcPct val="20000"/>
              </a:spcBef>
              <a:spcAft>
                <a:spcPct val="0"/>
              </a:spcAft>
              <a:buChar char="•"/>
              <a:defRPr sz="1600">
                <a:solidFill>
                  <a:srgbClr val="000000"/>
                </a:solidFill>
                <a:latin typeface="+mn-lt"/>
              </a:defRPr>
            </a:lvl2pPr>
            <a:lvl3pPr marL="1146175" indent="-228600" algn="l" rtl="0" fontAlgn="base">
              <a:spcBef>
                <a:spcPct val="20000"/>
              </a:spcBef>
              <a:spcAft>
                <a:spcPct val="0"/>
              </a:spcAft>
              <a:buChar char="•"/>
              <a:defRPr sz="1600">
                <a:solidFill>
                  <a:srgbClr val="000000"/>
                </a:solidFill>
                <a:latin typeface="+mn-lt"/>
              </a:defRPr>
            </a:lvl3pPr>
            <a:lvl4pPr marL="1600200" indent="-228600" algn="l" rtl="0" fontAlgn="base">
              <a:spcBef>
                <a:spcPct val="20000"/>
              </a:spcBef>
              <a:spcAft>
                <a:spcPct val="0"/>
              </a:spcAft>
              <a:buChar char="•"/>
              <a:defRPr sz="1600">
                <a:solidFill>
                  <a:srgbClr val="000000"/>
                </a:solidFill>
                <a:latin typeface="+mn-lt"/>
              </a:defRPr>
            </a:lvl4pPr>
            <a:lvl5pPr marL="2057400" indent="-228600" algn="l" rtl="0" fontAlgn="base">
              <a:spcBef>
                <a:spcPct val="20000"/>
              </a:spcBef>
              <a:spcAft>
                <a:spcPct val="0"/>
              </a:spcAft>
              <a:buChar char="•"/>
              <a:defRPr sz="1600">
                <a:solidFill>
                  <a:srgbClr val="000000"/>
                </a:solidFill>
                <a:latin typeface="+mn-lt"/>
              </a:defRPr>
            </a:lvl5pPr>
            <a:lvl6pPr marL="2514600" indent="-228600" algn="l" rtl="0" fontAlgn="base">
              <a:spcBef>
                <a:spcPct val="20000"/>
              </a:spcBef>
              <a:spcAft>
                <a:spcPct val="0"/>
              </a:spcAft>
              <a:buChar char="•"/>
              <a:defRPr sz="1600">
                <a:solidFill>
                  <a:srgbClr val="000000"/>
                </a:solidFill>
                <a:latin typeface="+mn-lt"/>
              </a:defRPr>
            </a:lvl6pPr>
            <a:lvl7pPr marL="2971800" indent="-228600" algn="l" rtl="0" fontAlgn="base">
              <a:spcBef>
                <a:spcPct val="20000"/>
              </a:spcBef>
              <a:spcAft>
                <a:spcPct val="0"/>
              </a:spcAft>
              <a:buChar char="•"/>
              <a:defRPr sz="1600">
                <a:solidFill>
                  <a:srgbClr val="000000"/>
                </a:solidFill>
                <a:latin typeface="+mn-lt"/>
              </a:defRPr>
            </a:lvl7pPr>
            <a:lvl8pPr marL="3429000" indent="-228600" algn="l" rtl="0" fontAlgn="base">
              <a:spcBef>
                <a:spcPct val="20000"/>
              </a:spcBef>
              <a:spcAft>
                <a:spcPct val="0"/>
              </a:spcAft>
              <a:buChar char="•"/>
              <a:defRPr sz="1600">
                <a:solidFill>
                  <a:srgbClr val="000000"/>
                </a:solidFill>
                <a:latin typeface="+mn-lt"/>
              </a:defRPr>
            </a:lvl8pPr>
            <a:lvl9pPr marL="3886200" indent="-228600" algn="l" rtl="0" fontAlgn="base">
              <a:spcBef>
                <a:spcPct val="20000"/>
              </a:spcBef>
              <a:spcAft>
                <a:spcPct val="0"/>
              </a:spcAft>
              <a:buChar char="•"/>
              <a:defRPr sz="1600">
                <a:solidFill>
                  <a:srgbClr val="000000"/>
                </a:solidFill>
                <a:latin typeface="+mn-lt"/>
              </a:defRPr>
            </a:lvl9pPr>
          </a:lstStyle>
          <a:p>
            <a:pPr marL="342900" indent="-342900">
              <a:buFont typeface="+mj-lt"/>
              <a:buAutoNum type="arabicPeriod"/>
            </a:pPr>
            <a:r>
              <a:rPr lang="en-US" sz="1800" kern="0" dirty="0" smtClean="0"/>
              <a:t>Background</a:t>
            </a:r>
          </a:p>
          <a:p>
            <a:pPr marL="342900" indent="-342900">
              <a:buFont typeface="+mj-lt"/>
              <a:buAutoNum type="arabicPeriod"/>
            </a:pPr>
            <a:r>
              <a:rPr lang="en-US" sz="1800" kern="0" dirty="0" smtClean="0"/>
              <a:t>Learning through dialogs</a:t>
            </a:r>
            <a:endParaRPr lang="en-US" sz="1800" kern="0" dirty="0"/>
          </a:p>
          <a:p>
            <a:pPr marL="342900" indent="-342900">
              <a:buFont typeface="+mj-lt"/>
              <a:buAutoNum type="arabicPeriod"/>
            </a:pPr>
            <a:r>
              <a:rPr lang="en-US" sz="1800" kern="0" dirty="0"/>
              <a:t>Comparison of ‘face-to-face’ talk and online discussions</a:t>
            </a:r>
          </a:p>
          <a:p>
            <a:pPr marL="342900" indent="-342900">
              <a:buFont typeface="+mj-lt"/>
              <a:buAutoNum type="arabicPeriod"/>
            </a:pPr>
            <a:r>
              <a:rPr lang="en-US" sz="1800" kern="0" dirty="0" smtClean="0"/>
              <a:t>Starting with </a:t>
            </a:r>
            <a:r>
              <a:rPr lang="en-US" sz="1800" kern="0" dirty="0"/>
              <a:t>online </a:t>
            </a:r>
            <a:r>
              <a:rPr lang="en-US" sz="1800" kern="0" dirty="0" smtClean="0"/>
              <a:t>courses</a:t>
            </a:r>
            <a:endParaRPr lang="en-US" sz="1800" kern="0" dirty="0"/>
          </a:p>
          <a:p>
            <a:pPr marL="342900" indent="-342900">
              <a:buFont typeface="+mj-lt"/>
              <a:buAutoNum type="arabicPeriod"/>
            </a:pPr>
            <a:r>
              <a:rPr lang="en-US" sz="1800" kern="0" dirty="0"/>
              <a:t>The </a:t>
            </a:r>
            <a:r>
              <a:rPr lang="en-US" sz="1800" kern="0" dirty="0" smtClean="0"/>
              <a:t>five-stage </a:t>
            </a:r>
            <a:r>
              <a:rPr lang="en-US" sz="1800" kern="0" dirty="0"/>
              <a:t>model</a:t>
            </a:r>
          </a:p>
          <a:p>
            <a:pPr marL="342900" indent="-342900">
              <a:buFont typeface="+mj-lt"/>
              <a:buAutoNum type="arabicPeriod"/>
            </a:pPr>
            <a:r>
              <a:rPr lang="da-DK" sz="1800" kern="0" dirty="0" smtClean="0"/>
              <a:t>How did </a:t>
            </a:r>
            <a:r>
              <a:rPr lang="da-DK" sz="1800" kern="0" dirty="0" err="1" smtClean="0"/>
              <a:t>we</a:t>
            </a:r>
            <a:r>
              <a:rPr lang="da-DK" sz="1800" kern="0" dirty="0" smtClean="0"/>
              <a:t> do it?</a:t>
            </a:r>
            <a:endParaRPr lang="da-DK" sz="1800" kern="0" dirty="0"/>
          </a:p>
          <a:p>
            <a:pPr marL="342900" indent="-342900">
              <a:buFont typeface="+mj-lt"/>
              <a:buAutoNum type="arabicPeriod"/>
            </a:pPr>
            <a:r>
              <a:rPr lang="da-DK" sz="1800" kern="0" dirty="0" smtClean="0"/>
              <a:t>Did it </a:t>
            </a:r>
            <a:r>
              <a:rPr lang="da-DK" sz="1800" kern="0" dirty="0" err="1" smtClean="0"/>
              <a:t>work</a:t>
            </a:r>
            <a:r>
              <a:rPr lang="da-DK" sz="1800" kern="0" dirty="0" smtClean="0"/>
              <a:t>?</a:t>
            </a:r>
          </a:p>
          <a:p>
            <a:pPr marL="342900" indent="-342900">
              <a:buFont typeface="+mj-lt"/>
              <a:buAutoNum type="arabicPeriod"/>
            </a:pPr>
            <a:r>
              <a:rPr lang="da-DK" sz="1800" kern="0" dirty="0" err="1"/>
              <a:t>Further</a:t>
            </a:r>
            <a:r>
              <a:rPr lang="da-DK" sz="1800" kern="0" dirty="0"/>
              <a:t> </a:t>
            </a:r>
            <a:r>
              <a:rPr lang="da-DK" sz="1800" kern="0" dirty="0" err="1"/>
              <a:t>modifications</a:t>
            </a:r>
            <a:endParaRPr lang="da-DK" sz="1800" kern="0" dirty="0"/>
          </a:p>
          <a:p>
            <a:pPr marL="342900" indent="-342900">
              <a:buFont typeface="+mj-lt"/>
              <a:buAutoNum type="arabicPeriod"/>
            </a:pPr>
            <a:endParaRPr lang="da-DK" sz="1800" kern="0" dirty="0"/>
          </a:p>
        </p:txBody>
      </p:sp>
      <p:sp>
        <p:nvSpPr>
          <p:cNvPr id="8" name="Line 4"/>
          <p:cNvSpPr>
            <a:spLocks noChangeShapeType="1"/>
          </p:cNvSpPr>
          <p:nvPr/>
        </p:nvSpPr>
        <p:spPr bwMode="auto">
          <a:xfrm>
            <a:off x="683568" y="2208138"/>
            <a:ext cx="0" cy="3021062"/>
          </a:xfrm>
          <a:prstGeom prst="line">
            <a:avLst/>
          </a:prstGeom>
          <a:noFill/>
          <a:ln w="155575">
            <a:solidFill>
              <a:srgbClr val="FF6600"/>
            </a:solidFill>
            <a:round/>
            <a:headEnd/>
            <a:tailEnd type="triangle" w="med" len="med"/>
          </a:ln>
        </p:spPr>
        <p:txBody>
          <a:bodyPr/>
          <a:lstStyle/>
          <a:p>
            <a:endParaRPr lang="da-DK"/>
          </a:p>
        </p:txBody>
      </p:sp>
      <p:pic>
        <p:nvPicPr>
          <p:cNvPr id="9" name="Picture 7" descr="3405811164_d49a982c6e"/>
          <p:cNvPicPr>
            <a:picLocks noChangeAspect="1" noChangeArrowheads="1"/>
          </p:cNvPicPr>
          <p:nvPr/>
        </p:nvPicPr>
        <p:blipFill>
          <a:blip r:embed="rId3" cstate="print"/>
          <a:srcRect/>
          <a:stretch>
            <a:fillRect/>
          </a:stretch>
        </p:blipFill>
        <p:spPr bwMode="auto">
          <a:xfrm>
            <a:off x="5076056" y="579696"/>
            <a:ext cx="2822575" cy="1879600"/>
          </a:xfrm>
          <a:prstGeom prst="rect">
            <a:avLst/>
          </a:prstGeom>
          <a:noFill/>
          <a:ln w="9525">
            <a:noFill/>
            <a:miter lim="800000"/>
            <a:headEnd/>
            <a:tailEnd/>
          </a:ln>
        </p:spPr>
      </p:pic>
    </p:spTree>
    <p:extLst>
      <p:ext uri="{BB962C8B-B14F-4D97-AF65-F5344CB8AC3E}">
        <p14:creationId xmlns:p14="http://schemas.microsoft.com/office/powerpoint/2010/main" val="3759719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9944"/>
          <a:stretch/>
        </p:blipFill>
        <p:spPr bwMode="auto">
          <a:xfrm>
            <a:off x="15105" y="965590"/>
            <a:ext cx="5060951" cy="5343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a:xfrm>
            <a:off x="1042988" y="548680"/>
            <a:ext cx="6577200" cy="343942"/>
          </a:xfrm>
        </p:spPr>
        <p:txBody>
          <a:bodyPr/>
          <a:lstStyle/>
          <a:p>
            <a:r>
              <a:rPr lang="da-DK" dirty="0" smtClean="0"/>
              <a:t>More </a:t>
            </a:r>
            <a:r>
              <a:rPr lang="da-DK" dirty="0" err="1"/>
              <a:t>r</a:t>
            </a:r>
            <a:r>
              <a:rPr lang="da-DK" dirty="0" err="1" smtClean="0"/>
              <a:t>oles</a:t>
            </a:r>
            <a:endParaRPr lang="da-DK" dirty="0"/>
          </a:p>
        </p:txBody>
      </p:sp>
      <p:sp>
        <p:nvSpPr>
          <p:cNvPr id="5" name="Pladsholder til dato 4"/>
          <p:cNvSpPr>
            <a:spLocks noGrp="1"/>
          </p:cNvSpPr>
          <p:nvPr>
            <p:ph type="dt" sz="half" idx="11"/>
          </p:nvPr>
        </p:nvSpPr>
        <p:spPr/>
        <p:txBody>
          <a:bodyPr/>
          <a:lstStyle/>
          <a:p>
            <a:r>
              <a:rPr lang="en-US" smtClean="0"/>
              <a:t>XIII CRAI Conference  - June 11</a:t>
            </a:r>
            <a:r>
              <a:rPr lang="en-US" baseline="30000" smtClean="0"/>
              <a:t>th</a:t>
            </a:r>
            <a:r>
              <a:rPr lang="en-US" smtClean="0"/>
              <a:t> </a:t>
            </a:r>
            <a:endParaRPr lang="en-GB"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2830" y="1445013"/>
            <a:ext cx="4417682" cy="3831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ktangel 11"/>
          <p:cNvSpPr/>
          <p:nvPr/>
        </p:nvSpPr>
        <p:spPr>
          <a:xfrm>
            <a:off x="4762830" y="1445013"/>
            <a:ext cx="1321338" cy="2262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7" name="Rektangel 6"/>
          <p:cNvSpPr/>
          <p:nvPr/>
        </p:nvSpPr>
        <p:spPr>
          <a:xfrm>
            <a:off x="4762830" y="4941167"/>
            <a:ext cx="660669" cy="2004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15368605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custDataLst>
              <p:tags r:id="rId2"/>
            </p:custDataLst>
          </p:nvPr>
        </p:nvSpPr>
        <p:spPr/>
        <p:txBody>
          <a:bodyPr/>
          <a:lstStyle/>
          <a:p>
            <a:r>
              <a:rPr lang="en-US" dirty="0" smtClean="0"/>
              <a:t>Sum-up </a:t>
            </a:r>
          </a:p>
        </p:txBody>
      </p:sp>
      <p:sp>
        <p:nvSpPr>
          <p:cNvPr id="32771" name="Pladsholder til indhold 2"/>
          <p:cNvSpPr>
            <a:spLocks noGrp="1"/>
          </p:cNvSpPr>
          <p:nvPr>
            <p:ph idx="1"/>
            <p:custDataLst>
              <p:tags r:id="rId3"/>
            </p:custDataLst>
          </p:nvPr>
        </p:nvSpPr>
        <p:spPr>
          <a:xfrm>
            <a:off x="1043608" y="1628800"/>
            <a:ext cx="6577012" cy="4482000"/>
          </a:xfrm>
        </p:spPr>
        <p:txBody>
          <a:bodyPr/>
          <a:lstStyle/>
          <a:p>
            <a:pPr>
              <a:buFontTx/>
              <a:buChar char="•"/>
            </a:pPr>
            <a:endParaRPr lang="en-US" dirty="0" smtClean="0"/>
          </a:p>
          <a:p>
            <a:pPr marL="269875" indent="-269875">
              <a:buFontTx/>
              <a:buChar char="•"/>
            </a:pPr>
            <a:r>
              <a:rPr lang="en-US" dirty="0" smtClean="0"/>
              <a:t>Be aware of plagiarism and make rules</a:t>
            </a:r>
            <a:endParaRPr lang="en-US" dirty="0" smtClean="0"/>
          </a:p>
          <a:p>
            <a:pPr marL="269875" indent="-269875">
              <a:buFontTx/>
              <a:buChar char="•"/>
            </a:pPr>
            <a:endParaRPr lang="en-US" dirty="0" smtClean="0"/>
          </a:p>
          <a:p>
            <a:pPr marL="269875" indent="-269875">
              <a:buFontTx/>
              <a:buChar char="•"/>
            </a:pPr>
            <a:r>
              <a:rPr lang="en-US" dirty="0" smtClean="0"/>
              <a:t>Build an online community to decrease drop-out</a:t>
            </a:r>
          </a:p>
          <a:p>
            <a:pPr marL="269875" indent="-269875">
              <a:buFontTx/>
              <a:buChar char="•"/>
            </a:pPr>
            <a:endParaRPr lang="en-US" dirty="0"/>
          </a:p>
          <a:p>
            <a:pPr marL="269875" indent="-269875">
              <a:buFontTx/>
              <a:buChar char="•"/>
            </a:pPr>
            <a:r>
              <a:rPr lang="en-US" dirty="0" smtClean="0"/>
              <a:t>Make variation in the outcome of the group work</a:t>
            </a:r>
          </a:p>
          <a:p>
            <a:pPr marL="269875" indent="-269875">
              <a:buFontTx/>
              <a:buChar char="•"/>
            </a:pPr>
            <a:endParaRPr lang="en-US" dirty="0"/>
          </a:p>
          <a:p>
            <a:pPr marL="269875" indent="-269875">
              <a:buFontTx/>
              <a:buChar char="•"/>
            </a:pPr>
            <a:r>
              <a:rPr lang="en-US" dirty="0" smtClean="0"/>
              <a:t>At level 4-5 activate the </a:t>
            </a:r>
            <a:r>
              <a:rPr lang="en-US" dirty="0"/>
              <a:t>students  take more responsibility for the discussion</a:t>
            </a:r>
            <a:endParaRPr lang="en-US" dirty="0" smtClean="0"/>
          </a:p>
          <a:p>
            <a:pPr>
              <a:buFontTx/>
              <a:buChar char="•"/>
            </a:pPr>
            <a:endParaRPr lang="en-US" dirty="0" smtClean="0"/>
          </a:p>
          <a:p>
            <a:endParaRPr lang="en-US" dirty="0" smtClean="0"/>
          </a:p>
          <a:p>
            <a:pPr>
              <a:buFontTx/>
              <a:buChar char="-"/>
            </a:pPr>
            <a:endParaRPr lang="en-US" dirty="0" smtClean="0"/>
          </a:p>
          <a:p>
            <a:pPr>
              <a:buFontTx/>
              <a:buChar char="-"/>
            </a:pPr>
            <a:endParaRPr lang="en-US" dirty="0" smtClean="0"/>
          </a:p>
          <a:p>
            <a:pPr>
              <a:buFontTx/>
              <a:buChar char="-"/>
            </a:pPr>
            <a:endParaRPr lang="en-US" dirty="0" smtClean="0"/>
          </a:p>
          <a:p>
            <a:pPr>
              <a:buFontTx/>
              <a:buChar char="-"/>
            </a:pPr>
            <a:endParaRPr lang="en-US" dirty="0" smtClean="0"/>
          </a:p>
          <a:p>
            <a:pPr>
              <a:buFontTx/>
              <a:buChar char="-"/>
            </a:pPr>
            <a:endParaRPr lang="en-US" dirty="0" smtClean="0"/>
          </a:p>
          <a:p>
            <a:endParaRPr lang="en-US" dirty="0" smtClean="0"/>
          </a:p>
        </p:txBody>
      </p:sp>
      <p:pic>
        <p:nvPicPr>
          <p:cNvPr id="28676" name="Billede 4" descr="!.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627784" y="692696"/>
            <a:ext cx="857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4221904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Questions?</a:t>
            </a:r>
            <a:endParaRPr lang="en-GB" dirty="0"/>
          </a:p>
        </p:txBody>
      </p:sp>
      <p:sp>
        <p:nvSpPr>
          <p:cNvPr id="4" name="Pladsholder til sidefod 3"/>
          <p:cNvSpPr>
            <a:spLocks noGrp="1"/>
          </p:cNvSpPr>
          <p:nvPr>
            <p:ph type="ftr" sz="quarter" idx="10"/>
          </p:nvPr>
        </p:nvSpPr>
        <p:spPr/>
        <p:txBody>
          <a:bodyPr/>
          <a:lstStyle/>
          <a:p>
            <a:r>
              <a:rPr lang="en-GB" smtClean="0"/>
              <a:t>Enhedens navn</a:t>
            </a:r>
            <a:endParaRPr lang="en-GB"/>
          </a:p>
        </p:txBody>
      </p:sp>
      <p:sp>
        <p:nvSpPr>
          <p:cNvPr id="5" name="Pladsholder til dato 4"/>
          <p:cNvSpPr>
            <a:spLocks noGrp="1"/>
          </p:cNvSpPr>
          <p:nvPr>
            <p:ph type="dt" sz="half" idx="11"/>
          </p:nvPr>
        </p:nvSpPr>
        <p:spPr/>
        <p:txBody>
          <a:bodyPr/>
          <a:lstStyle/>
          <a:p>
            <a:r>
              <a:rPr lang="en-US" smtClean="0"/>
              <a:t>XIII CRAI Conference  - June 11</a:t>
            </a:r>
            <a:r>
              <a:rPr lang="en-US" baseline="30000" smtClean="0"/>
              <a:t>th</a:t>
            </a:r>
            <a:r>
              <a:rPr lang="en-US" smtClean="0"/>
              <a:t> </a:t>
            </a:r>
            <a:endParaRPr lang="en-GB" dirty="0"/>
          </a:p>
        </p:txBody>
      </p:sp>
      <p:pic>
        <p:nvPicPr>
          <p:cNvPr id="6" name="Billede 8" descr="spoergsmaalstegn.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1194" y="2218531"/>
            <a:ext cx="2260600"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99632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sidefod 3"/>
          <p:cNvSpPr>
            <a:spLocks noGrp="1"/>
          </p:cNvSpPr>
          <p:nvPr>
            <p:ph type="ftr" sz="quarter" idx="10"/>
          </p:nvPr>
        </p:nvSpPr>
        <p:spPr/>
        <p:txBody>
          <a:bodyPr/>
          <a:lstStyle/>
          <a:p>
            <a:r>
              <a:rPr lang="en-GB" smtClean="0"/>
              <a:t>Enhedens navn</a:t>
            </a:r>
            <a:endParaRPr lang="en-GB"/>
          </a:p>
        </p:txBody>
      </p:sp>
      <p:sp>
        <p:nvSpPr>
          <p:cNvPr id="5" name="Pladsholder til dato 4"/>
          <p:cNvSpPr>
            <a:spLocks noGrp="1"/>
          </p:cNvSpPr>
          <p:nvPr>
            <p:ph type="dt" sz="half" idx="11"/>
          </p:nvPr>
        </p:nvSpPr>
        <p:spPr/>
        <p:txBody>
          <a:bodyPr/>
          <a:lstStyle/>
          <a:p>
            <a:r>
              <a:rPr lang="en-US" smtClean="0"/>
              <a:t>XIII CRAI Conference  - June 11</a:t>
            </a:r>
            <a:r>
              <a:rPr lang="en-US" baseline="30000" smtClean="0"/>
              <a:t>th</a:t>
            </a:r>
            <a:r>
              <a:rPr lang="en-US" smtClean="0"/>
              <a:t> </a:t>
            </a:r>
            <a:endParaRPr lang="en-GB" dirty="0"/>
          </a:p>
        </p:txBody>
      </p:sp>
      <p:pic>
        <p:nvPicPr>
          <p:cNvPr id="6" name="Picture 4" descr="Thank_you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9725" y="836712"/>
            <a:ext cx="338455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ktangel 6"/>
          <p:cNvSpPr/>
          <p:nvPr/>
        </p:nvSpPr>
        <p:spPr>
          <a:xfrm>
            <a:off x="1925960" y="3208908"/>
            <a:ext cx="5292080" cy="2862322"/>
          </a:xfrm>
          <a:prstGeom prst="rect">
            <a:avLst/>
          </a:prstGeom>
        </p:spPr>
        <p:txBody>
          <a:bodyPr wrap="square">
            <a:spAutoFit/>
          </a:bodyPr>
          <a:lstStyle/>
          <a:p>
            <a:pPr algn="ctr"/>
            <a:r>
              <a:rPr lang="en-US" dirty="0"/>
              <a:t>Henrik Kaas</a:t>
            </a:r>
          </a:p>
          <a:p>
            <a:pPr algn="ctr"/>
            <a:r>
              <a:rPr lang="en-US" dirty="0"/>
              <a:t>Mail: </a:t>
            </a:r>
            <a:r>
              <a:rPr lang="en-US" dirty="0">
                <a:hlinkClick r:id="rId4"/>
              </a:rPr>
              <a:t>hka@science.ku.dk</a:t>
            </a:r>
            <a:endParaRPr lang="en-US" dirty="0"/>
          </a:p>
          <a:p>
            <a:pPr algn="ctr"/>
            <a:endParaRPr lang="en-US" dirty="0"/>
          </a:p>
          <a:p>
            <a:pPr algn="ctr"/>
            <a:r>
              <a:rPr lang="en-US" dirty="0"/>
              <a:t>IT Learning </a:t>
            </a:r>
            <a:r>
              <a:rPr lang="en-US" dirty="0" smtClean="0"/>
              <a:t>Center</a:t>
            </a:r>
          </a:p>
          <a:p>
            <a:pPr algn="ctr"/>
            <a:r>
              <a:rPr lang="en-US" sz="2000" dirty="0"/>
              <a:t>The Faculty Library of Natural and Health Sciences </a:t>
            </a:r>
          </a:p>
          <a:p>
            <a:pPr algn="ctr"/>
            <a:r>
              <a:rPr lang="en-US" sz="2000" dirty="0" smtClean="0"/>
              <a:t>University </a:t>
            </a:r>
            <a:r>
              <a:rPr lang="en-US" sz="2000" dirty="0"/>
              <a:t>of Copenhagen</a:t>
            </a:r>
          </a:p>
          <a:p>
            <a:pPr algn="ctr"/>
            <a:r>
              <a:rPr lang="da-DK" dirty="0">
                <a:hlinkClick r:id="rId5"/>
              </a:rPr>
              <a:t>http</a:t>
            </a:r>
            <a:r>
              <a:rPr lang="da-DK" dirty="0" smtClean="0">
                <a:hlinkClick r:id="rId5"/>
              </a:rPr>
              <a:t>://itlc.science.ku.dk/english</a:t>
            </a:r>
            <a:endParaRPr lang="en-US" dirty="0"/>
          </a:p>
        </p:txBody>
      </p:sp>
    </p:spTree>
    <p:extLst>
      <p:ext uri="{BB962C8B-B14F-4D97-AF65-F5344CB8AC3E}">
        <p14:creationId xmlns:p14="http://schemas.microsoft.com/office/powerpoint/2010/main" val="11034336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698" name="Titel 1"/>
          <p:cNvSpPr>
            <a:spLocks noGrp="1"/>
          </p:cNvSpPr>
          <p:nvPr>
            <p:ph type="title"/>
            <p:custDataLst>
              <p:tags r:id="rId2"/>
            </p:custDataLst>
          </p:nvPr>
        </p:nvSpPr>
        <p:spPr/>
        <p:txBody>
          <a:bodyPr/>
          <a:lstStyle/>
          <a:p>
            <a:r>
              <a:rPr lang="en-US" smtClean="0"/>
              <a:t>Does it work? </a:t>
            </a:r>
          </a:p>
        </p:txBody>
      </p:sp>
      <p:sp>
        <p:nvSpPr>
          <p:cNvPr id="29699" name="Pladsholder til indhold 2"/>
          <p:cNvSpPr>
            <a:spLocks noGrp="1"/>
          </p:cNvSpPr>
          <p:nvPr>
            <p:ph idx="1"/>
            <p:custDataLst>
              <p:tags r:id="rId3"/>
            </p:custDataLst>
          </p:nvPr>
        </p:nvSpPr>
        <p:spPr/>
        <p:txBody>
          <a:bodyPr/>
          <a:lstStyle/>
          <a:p>
            <a:r>
              <a:rPr lang="en-US" smtClean="0"/>
              <a:t>Results from the analysis conducted in 2009 – ordered by the Danish Ministry of Science, Technology and Innovation.  </a:t>
            </a:r>
          </a:p>
          <a:p>
            <a:endParaRPr lang="en-US" smtClean="0"/>
          </a:p>
          <a:p>
            <a:r>
              <a:rPr lang="en-US" smtClean="0"/>
              <a:t>“Quality parameters”:</a:t>
            </a:r>
          </a:p>
          <a:p>
            <a:endParaRPr lang="en-US" smtClean="0"/>
          </a:p>
          <a:p>
            <a:pPr>
              <a:buFont typeface="Verdana" pitchFamily="1" charset="0"/>
              <a:buAutoNum type="arabicPeriod"/>
            </a:pPr>
            <a:r>
              <a:rPr lang="en-US" smtClean="0"/>
              <a:t>Average grade</a:t>
            </a:r>
          </a:p>
          <a:p>
            <a:pPr>
              <a:buFont typeface="Verdana" pitchFamily="1" charset="0"/>
              <a:buAutoNum type="arabicPeriod"/>
            </a:pPr>
            <a:r>
              <a:rPr lang="en-US" smtClean="0"/>
              <a:t>Activity</a:t>
            </a:r>
          </a:p>
          <a:p>
            <a:pPr>
              <a:buFont typeface="Verdana" pitchFamily="1" charset="0"/>
              <a:buAutoNum type="arabicPeriod"/>
            </a:pPr>
            <a:r>
              <a:rPr lang="en-US" smtClean="0"/>
              <a:t>Drop-out</a:t>
            </a:r>
          </a:p>
          <a:p>
            <a:pPr>
              <a:buFont typeface="Verdana" pitchFamily="1" charset="0"/>
              <a:buAutoNum type="arabicPeriod"/>
            </a:pPr>
            <a:r>
              <a:rPr lang="en-US" smtClean="0"/>
              <a:t>Student satisfaction</a:t>
            </a:r>
          </a:p>
          <a:p>
            <a:pPr>
              <a:buFontTx/>
              <a:buChar char="-"/>
            </a:pPr>
            <a:endParaRPr lang="en-US" smtClean="0"/>
          </a:p>
          <a:p>
            <a:pPr>
              <a:buFontTx/>
              <a:buChar char="-"/>
            </a:pPr>
            <a:endParaRPr lang="en-US" smtClean="0"/>
          </a:p>
          <a:p>
            <a:pPr>
              <a:buFontTx/>
              <a:buChar char="-"/>
            </a:pPr>
            <a:endParaRPr lang="en-US" smtClean="0"/>
          </a:p>
          <a:p>
            <a:pPr>
              <a:buFontTx/>
              <a:buChar char="-"/>
            </a:pPr>
            <a:endParaRPr lang="en-US" smtClean="0"/>
          </a:p>
          <a:p>
            <a:r>
              <a:rPr lang="en-US" smtClean="0"/>
              <a:t> </a:t>
            </a:r>
          </a:p>
        </p:txBody>
      </p:sp>
    </p:spTree>
    <p:custDataLst>
      <p:tags r:id="rId1"/>
    </p:custDataLst>
    <p:extLst>
      <p:ext uri="{BB962C8B-B14F-4D97-AF65-F5344CB8AC3E}">
        <p14:creationId xmlns:p14="http://schemas.microsoft.com/office/powerpoint/2010/main" val="1052592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Titel 1"/>
          <p:cNvSpPr>
            <a:spLocks noGrp="1"/>
          </p:cNvSpPr>
          <p:nvPr>
            <p:ph type="title"/>
            <p:custDataLst>
              <p:tags r:id="rId2"/>
            </p:custDataLst>
          </p:nvPr>
        </p:nvSpPr>
        <p:spPr/>
        <p:txBody>
          <a:bodyPr/>
          <a:lstStyle/>
          <a:p>
            <a:r>
              <a:rPr lang="en-US" smtClean="0"/>
              <a:t>Does it work? </a:t>
            </a:r>
            <a:endParaRPr lang="en-US" i="1" smtClean="0"/>
          </a:p>
        </p:txBody>
      </p:sp>
      <p:sp>
        <p:nvSpPr>
          <p:cNvPr id="30723" name="Pladsholder til indhold 2"/>
          <p:cNvSpPr>
            <a:spLocks noGrp="1"/>
          </p:cNvSpPr>
          <p:nvPr>
            <p:ph idx="1"/>
            <p:custDataLst>
              <p:tags r:id="rId3"/>
            </p:custDataLst>
          </p:nvPr>
        </p:nvSpPr>
        <p:spPr/>
        <p:txBody>
          <a:bodyPr/>
          <a:lstStyle/>
          <a:p>
            <a:r>
              <a:rPr lang="en-US" smtClean="0"/>
              <a:t>Grades: </a:t>
            </a:r>
          </a:p>
          <a:p>
            <a:endParaRPr lang="en-US" smtClean="0"/>
          </a:p>
          <a:p>
            <a:endParaRPr lang="en-US" smtClean="0"/>
          </a:p>
          <a:p>
            <a:endParaRPr lang="en-US" smtClean="0"/>
          </a:p>
          <a:p>
            <a:endParaRPr lang="en-US" smtClean="0"/>
          </a:p>
        </p:txBody>
      </p:sp>
      <p:grpSp>
        <p:nvGrpSpPr>
          <p:cNvPr id="30724" name="Gruppe 5"/>
          <p:cNvGrpSpPr>
            <a:grpSpLocks/>
          </p:cNvGrpSpPr>
          <p:nvPr/>
        </p:nvGrpSpPr>
        <p:grpSpPr bwMode="auto">
          <a:xfrm>
            <a:off x="1000125" y="1898650"/>
            <a:ext cx="5786438" cy="3816350"/>
            <a:chOff x="2714612" y="1714488"/>
            <a:chExt cx="5786478" cy="3816429"/>
          </a:xfrm>
        </p:grpSpPr>
        <p:sp>
          <p:nvSpPr>
            <p:cNvPr id="30771" name="Tekstboks 3"/>
            <p:cNvSpPr txBox="1">
              <a:spLocks noChangeArrowheads="1"/>
            </p:cNvSpPr>
            <p:nvPr>
              <p:custDataLst>
                <p:tags r:id="rId8"/>
              </p:custDataLst>
            </p:nvPr>
          </p:nvSpPr>
          <p:spPr bwMode="auto">
            <a:xfrm>
              <a:off x="3571868" y="1714488"/>
              <a:ext cx="4929222"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itchFamily="1" charset="0"/>
                  <a:ea typeface="ＭＳ Ｐゴシック" pitchFamily="1" charset="-128"/>
                </a:defRPr>
              </a:lvl1pPr>
              <a:lvl2pPr marL="742950" indent="-285750" eaLnBrk="0" hangingPunct="0">
                <a:defRPr sz="2400">
                  <a:solidFill>
                    <a:schemeClr val="tx1"/>
                  </a:solidFill>
                  <a:latin typeface="Verdana" pitchFamily="1" charset="0"/>
                  <a:ea typeface="ＭＳ Ｐゴシック" pitchFamily="1" charset="-128"/>
                </a:defRPr>
              </a:lvl2pPr>
              <a:lvl3pPr marL="1143000" indent="-228600" eaLnBrk="0" hangingPunct="0">
                <a:defRPr sz="2400">
                  <a:solidFill>
                    <a:schemeClr val="tx1"/>
                  </a:solidFill>
                  <a:latin typeface="Verdana" pitchFamily="1" charset="0"/>
                  <a:ea typeface="ＭＳ Ｐゴシック" pitchFamily="1" charset="-128"/>
                </a:defRPr>
              </a:lvl3pPr>
              <a:lvl4pPr marL="1600200" indent="-228600" eaLnBrk="0" hangingPunct="0">
                <a:defRPr sz="2400">
                  <a:solidFill>
                    <a:schemeClr val="tx1"/>
                  </a:solidFill>
                  <a:latin typeface="Verdana" pitchFamily="1" charset="0"/>
                  <a:ea typeface="ＭＳ Ｐゴシック" pitchFamily="1" charset="-128"/>
                </a:defRPr>
              </a:lvl4pPr>
              <a:lvl5pPr marL="2057400" indent="-228600" eaLnBrk="0" hangingPunct="0">
                <a:defRPr sz="2400">
                  <a:solidFill>
                    <a:schemeClr val="tx1"/>
                  </a:solidFill>
                  <a:latin typeface="Verdana" pitchFamily="1"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Verdana" pitchFamily="1" charset="0"/>
                  <a:ea typeface="ＭＳ Ｐゴシック" pitchFamily="1" charset="-128"/>
                </a:defRPr>
              </a:lvl9pPr>
            </a:lstStyle>
            <a:p>
              <a:pPr eaLnBrk="1" hangingPunct="1"/>
              <a:r>
                <a:rPr lang="en-US" sz="1100" b="1">
                  <a:solidFill>
                    <a:srgbClr val="00B050"/>
                  </a:solidFill>
                </a:rPr>
                <a:t>12: </a:t>
              </a:r>
              <a:r>
                <a:rPr lang="en-US" sz="1100">
                  <a:solidFill>
                    <a:srgbClr val="00B050"/>
                  </a:solidFill>
                </a:rPr>
                <a:t>For an excellent performance displaying a high level of command of all aspects of the relevant material, with no or only a few minor weaknesses.</a:t>
              </a:r>
            </a:p>
            <a:p>
              <a:pPr eaLnBrk="1" hangingPunct="1"/>
              <a:endParaRPr lang="en-US" sz="1100">
                <a:solidFill>
                  <a:srgbClr val="00B050"/>
                </a:solidFill>
              </a:endParaRPr>
            </a:p>
            <a:p>
              <a:pPr eaLnBrk="1" hangingPunct="1"/>
              <a:r>
                <a:rPr lang="en-US" sz="1100" b="1">
                  <a:solidFill>
                    <a:srgbClr val="00B050"/>
                  </a:solidFill>
                </a:rPr>
                <a:t>10: </a:t>
              </a:r>
              <a:r>
                <a:rPr lang="en-US" sz="1100">
                  <a:solidFill>
                    <a:srgbClr val="00B050"/>
                  </a:solidFill>
                </a:rPr>
                <a:t>For a very good performance displaying a high level of command of most aspects of the relevant material, with only minor weaknesses.</a:t>
              </a:r>
            </a:p>
            <a:p>
              <a:pPr eaLnBrk="1" hangingPunct="1"/>
              <a:endParaRPr lang="en-US" sz="1100">
                <a:solidFill>
                  <a:srgbClr val="00B050"/>
                </a:solidFill>
              </a:endParaRPr>
            </a:p>
            <a:p>
              <a:pPr eaLnBrk="1" hangingPunct="1"/>
              <a:r>
                <a:rPr lang="en-US" sz="1100" b="1">
                  <a:solidFill>
                    <a:srgbClr val="00B050"/>
                  </a:solidFill>
                </a:rPr>
                <a:t>7:</a:t>
              </a:r>
              <a:r>
                <a:rPr lang="en-US" sz="1100">
                  <a:solidFill>
                    <a:srgbClr val="00B050"/>
                  </a:solidFill>
                </a:rPr>
                <a:t> For a good performance displaying good command of the relevant material but also some weaknesses.</a:t>
              </a:r>
            </a:p>
            <a:p>
              <a:pPr eaLnBrk="1" hangingPunct="1"/>
              <a:endParaRPr lang="en-US" sz="1100">
                <a:solidFill>
                  <a:srgbClr val="00B050"/>
                </a:solidFill>
              </a:endParaRPr>
            </a:p>
            <a:p>
              <a:pPr eaLnBrk="1" hangingPunct="1"/>
              <a:r>
                <a:rPr lang="en-US" sz="1100" b="1">
                  <a:solidFill>
                    <a:srgbClr val="00B050"/>
                  </a:solidFill>
                </a:rPr>
                <a:t>4:</a:t>
              </a:r>
              <a:r>
                <a:rPr lang="en-US" sz="1100">
                  <a:solidFill>
                    <a:srgbClr val="00B050"/>
                  </a:solidFill>
                </a:rPr>
                <a:t> For a fair performance displaying some command of the relevant material but also some major weaknesses.</a:t>
              </a:r>
            </a:p>
            <a:p>
              <a:pPr eaLnBrk="1" hangingPunct="1"/>
              <a:endParaRPr lang="en-US" sz="1100">
                <a:solidFill>
                  <a:srgbClr val="00B050"/>
                </a:solidFill>
              </a:endParaRPr>
            </a:p>
            <a:p>
              <a:pPr eaLnBrk="1" hangingPunct="1"/>
              <a:r>
                <a:rPr lang="en-US" sz="1100" b="1">
                  <a:solidFill>
                    <a:srgbClr val="00B050"/>
                  </a:solidFill>
                </a:rPr>
                <a:t>02:</a:t>
              </a:r>
              <a:r>
                <a:rPr lang="en-US" sz="1100">
                  <a:solidFill>
                    <a:srgbClr val="00B050"/>
                  </a:solidFill>
                </a:rPr>
                <a:t> For a performance meeting only the minimum requirements for acceptance.</a:t>
              </a:r>
            </a:p>
            <a:p>
              <a:pPr eaLnBrk="1" hangingPunct="1"/>
              <a:endParaRPr lang="en-US" sz="1100"/>
            </a:p>
            <a:p>
              <a:pPr eaLnBrk="1" hangingPunct="1"/>
              <a:r>
                <a:rPr lang="en-US" sz="1100" b="1">
                  <a:solidFill>
                    <a:srgbClr val="FF0000"/>
                  </a:solidFill>
                </a:rPr>
                <a:t>00: </a:t>
              </a:r>
              <a:r>
                <a:rPr lang="en-US" sz="1100">
                  <a:solidFill>
                    <a:srgbClr val="FF0000"/>
                  </a:solidFill>
                </a:rPr>
                <a:t>For a performance which does not meet the minimum requirements for acceptance.</a:t>
              </a:r>
            </a:p>
            <a:p>
              <a:pPr eaLnBrk="1" hangingPunct="1"/>
              <a:endParaRPr lang="en-US" sz="1100">
                <a:solidFill>
                  <a:srgbClr val="FF0000"/>
                </a:solidFill>
              </a:endParaRPr>
            </a:p>
            <a:p>
              <a:pPr eaLnBrk="1" hangingPunct="1"/>
              <a:r>
                <a:rPr lang="en-US" sz="1100" b="1">
                  <a:solidFill>
                    <a:srgbClr val="FF0000"/>
                  </a:solidFill>
                </a:rPr>
                <a:t>-3:</a:t>
              </a:r>
              <a:r>
                <a:rPr lang="en-US" sz="1100">
                  <a:solidFill>
                    <a:srgbClr val="FF0000"/>
                  </a:solidFill>
                </a:rPr>
                <a:t> For a performance which is unacceptable in all respects.</a:t>
              </a:r>
            </a:p>
            <a:p>
              <a:pPr eaLnBrk="1" hangingPunct="1"/>
              <a:endParaRPr lang="en-US" sz="1100"/>
            </a:p>
          </p:txBody>
        </p:sp>
        <p:sp>
          <p:nvSpPr>
            <p:cNvPr id="5" name="Opadgående pil 4"/>
            <p:cNvSpPr/>
            <p:nvPr>
              <p:custDataLst>
                <p:tags r:id="rId9"/>
              </p:custDataLst>
            </p:nvPr>
          </p:nvSpPr>
          <p:spPr>
            <a:xfrm>
              <a:off x="2714612" y="1714488"/>
              <a:ext cx="642942" cy="3643388"/>
            </a:xfrm>
            <a:prstGeom prst="upArrow">
              <a:avLst/>
            </a:prstGeom>
            <a:gradFill>
              <a:gsLst>
                <a:gs pos="19000">
                  <a:srgbClr val="FF0000"/>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aphicFrame>
        <p:nvGraphicFramePr>
          <p:cNvPr id="7" name="Tabel 6"/>
          <p:cNvGraphicFramePr>
            <a:graphicFrameLocks noGrp="1"/>
          </p:cNvGraphicFramePr>
          <p:nvPr>
            <p:custDataLst>
              <p:tags r:id="rId4"/>
            </p:custDataLst>
          </p:nvPr>
        </p:nvGraphicFramePr>
        <p:xfrm>
          <a:off x="2928938" y="3760788"/>
          <a:ext cx="5976937" cy="1828800"/>
        </p:xfrm>
        <a:graphic>
          <a:graphicData uri="http://schemas.openxmlformats.org/drawingml/2006/table">
            <a:tbl>
              <a:tblPr/>
              <a:tblGrid>
                <a:gridCol w="3073810"/>
                <a:gridCol w="484341"/>
                <a:gridCol w="482882"/>
                <a:gridCol w="484341"/>
                <a:gridCol w="482881"/>
                <a:gridCol w="484341"/>
                <a:gridCol w="484341"/>
              </a:tblGrid>
              <a:tr h="434535">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1" charset="0"/>
                          <a:ea typeface="ＭＳ Ｐゴシック" pitchFamily="1" charset="-128"/>
                        </a:rPr>
                        <a:t> </a:t>
                      </a:r>
                      <a:r>
                        <a:rPr kumimoji="0" lang="en-US" sz="1200" b="1" i="0" u="none" strike="noStrike" cap="none" normalizeH="0" baseline="0" dirty="0" smtClean="0">
                          <a:ln>
                            <a:noFill/>
                          </a:ln>
                          <a:solidFill>
                            <a:schemeClr val="bg1"/>
                          </a:solidFill>
                          <a:effectLst/>
                          <a:latin typeface="Calibri" pitchFamily="1" charset="0"/>
                          <a:ea typeface="ＭＳ Ｐゴシック" pitchFamily="1" charset="-128"/>
                        </a:rPr>
                        <a:t>The average on the 7-step ECTS scale </a:t>
                      </a:r>
                    </a:p>
                  </a:txBody>
                  <a:tcPr marL="8389" marR="8389" marT="839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Calibri" pitchFamily="1" charset="0"/>
                          <a:ea typeface="ＭＳ Ｐゴシック" pitchFamily="1" charset="-128"/>
                        </a:rPr>
                        <a:t>2005</a:t>
                      </a:r>
                    </a:p>
                  </a:txBody>
                  <a:tcPr marL="8389" marR="8389" marT="839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Calibri" pitchFamily="1" charset="0"/>
                          <a:ea typeface="ＭＳ Ｐゴシック" pitchFamily="1" charset="-128"/>
                        </a:rPr>
                        <a:t>2006</a:t>
                      </a:r>
                    </a:p>
                  </a:txBody>
                  <a:tcPr marL="8389" marR="8389" marT="839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Calibri" pitchFamily="1" charset="0"/>
                          <a:ea typeface="ＭＳ Ｐゴシック" pitchFamily="1" charset="-128"/>
                        </a:rPr>
                        <a:t>2007</a:t>
                      </a:r>
                    </a:p>
                  </a:txBody>
                  <a:tcPr marL="8389" marR="8389" marT="839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Calibri" pitchFamily="1" charset="0"/>
                          <a:ea typeface="ＭＳ Ｐゴシック" pitchFamily="1" charset="-128"/>
                        </a:rPr>
                        <a:t>2008</a:t>
                      </a:r>
                    </a:p>
                  </a:txBody>
                  <a:tcPr marL="8389" marR="8389" marT="839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Calibri" pitchFamily="1" charset="0"/>
                          <a:ea typeface="ＭＳ Ｐゴシック" pitchFamily="1" charset="-128"/>
                        </a:rPr>
                        <a:t>2009</a:t>
                      </a:r>
                    </a:p>
                  </a:txBody>
                  <a:tcPr marL="8389" marR="8389" marT="839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bg1"/>
                          </a:solidFill>
                          <a:effectLst/>
                          <a:latin typeface="Calibri" pitchFamily="1" charset="0"/>
                          <a:ea typeface="ＭＳ Ｐゴシック" pitchFamily="1" charset="-128"/>
                        </a:rPr>
                        <a:t>Average</a:t>
                      </a:r>
                    </a:p>
                  </a:txBody>
                  <a:tcPr marL="8389" marR="8389" marT="839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r>
              <a:tr h="43453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rgbClr val="0070C0"/>
                          </a:solidFill>
                          <a:effectLst/>
                          <a:latin typeface="Calibri" pitchFamily="1" charset="0"/>
                          <a:ea typeface="ＭＳ Ｐゴシック" pitchFamily="1" charset="-128"/>
                        </a:rPr>
                        <a:t>Participatory Forest Management</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70C0"/>
                          </a:solidFill>
                          <a:effectLst/>
                          <a:latin typeface="Calibri" pitchFamily="1" charset="0"/>
                          <a:ea typeface="ＭＳ Ｐゴシック" pitchFamily="1" charset="-128"/>
                        </a:rPr>
                        <a:t>- </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70C0"/>
                          </a:solidFill>
                          <a:effectLst/>
                          <a:latin typeface="Calibri" pitchFamily="1" charset="0"/>
                          <a:ea typeface="ＭＳ Ｐゴシック" pitchFamily="1" charset="-128"/>
                        </a:rPr>
                        <a:t>9,1</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70C0"/>
                          </a:solidFill>
                          <a:effectLst/>
                          <a:latin typeface="Calibri" pitchFamily="1" charset="0"/>
                          <a:ea typeface="ＭＳ Ｐゴシック" pitchFamily="1" charset="-128"/>
                        </a:rPr>
                        <a:t>8,5</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70C0"/>
                          </a:solidFill>
                          <a:effectLst/>
                          <a:latin typeface="Calibri" pitchFamily="1" charset="0"/>
                          <a:ea typeface="ＭＳ Ｐゴシック" pitchFamily="1" charset="-128"/>
                        </a:rPr>
                        <a:t>8,2</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70C0"/>
                          </a:solidFill>
                          <a:effectLst/>
                          <a:latin typeface="Calibri" pitchFamily="1" charset="0"/>
                          <a:ea typeface="ＭＳ Ｐゴシック" pitchFamily="1" charset="-128"/>
                        </a:rPr>
                        <a:t>7,9</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70C0"/>
                          </a:solidFill>
                          <a:effectLst/>
                          <a:latin typeface="Calibri" pitchFamily="1" charset="0"/>
                          <a:ea typeface="ＭＳ Ｐゴシック" pitchFamily="1" charset="-128"/>
                        </a:rPr>
                        <a:t>8,4</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r>
              <a:tr h="43453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rgbClr val="FFFF00"/>
                          </a:solidFill>
                          <a:effectLst/>
                          <a:latin typeface="Calibri" pitchFamily="1" charset="0"/>
                          <a:ea typeface="ＭＳ Ｐゴシック" pitchFamily="1" charset="-128"/>
                        </a:rPr>
                        <a:t>Applied Socio-Economics in Tropical Forestry</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FFFF00"/>
                          </a:solidFill>
                          <a:effectLst/>
                          <a:latin typeface="Calibri" pitchFamily="1" charset="0"/>
                          <a:ea typeface="ＭＳ Ｐゴシック" pitchFamily="1" charset="-128"/>
                        </a:rPr>
                        <a:t>6,1</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FFFF00"/>
                          </a:solidFill>
                          <a:effectLst/>
                          <a:latin typeface="Calibri" pitchFamily="1" charset="0"/>
                          <a:ea typeface="ＭＳ Ｐゴシック" pitchFamily="1" charset="-128"/>
                        </a:rPr>
                        <a:t>6,6</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FFFF00"/>
                          </a:solidFill>
                          <a:effectLst/>
                          <a:latin typeface="Calibri" pitchFamily="1" charset="0"/>
                          <a:ea typeface="ＭＳ Ｐゴシック" pitchFamily="1" charset="-128"/>
                        </a:rPr>
                        <a:t>9,3</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FFFF00"/>
                          </a:solidFill>
                          <a:effectLst/>
                          <a:latin typeface="Calibri" pitchFamily="1" charset="0"/>
                          <a:ea typeface="ＭＳ Ｐゴシック" pitchFamily="1" charset="-128"/>
                        </a:rPr>
                        <a:t>6,1</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FF00"/>
                          </a:solidFill>
                          <a:effectLst/>
                          <a:latin typeface="Calibri" pitchFamily="1" charset="0"/>
                          <a:ea typeface="ＭＳ Ｐゴシック" pitchFamily="1" charset="-128"/>
                        </a:rPr>
                        <a:t>9,6</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FF00"/>
                          </a:solidFill>
                          <a:effectLst/>
                          <a:latin typeface="Calibri" pitchFamily="1" charset="0"/>
                          <a:ea typeface="ＭＳ Ｐゴシック" pitchFamily="1" charset="-128"/>
                        </a:rPr>
                        <a:t>7,5</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r>
              <a:tr h="52519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1" u="none" strike="noStrike" cap="none" normalizeH="0" baseline="0" dirty="0" smtClean="0">
                          <a:ln>
                            <a:noFill/>
                          </a:ln>
                          <a:solidFill>
                            <a:srgbClr val="7030A0"/>
                          </a:solidFill>
                          <a:effectLst/>
                          <a:latin typeface="Calibri" pitchFamily="1" charset="0"/>
                          <a:ea typeface="ＭＳ Ｐゴシック" pitchFamily="1" charset="-128"/>
                        </a:rPr>
                        <a:t>Climate Change - Impacts Adaptation and Mitigation</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7030A0"/>
                          </a:solidFill>
                          <a:effectLst/>
                          <a:latin typeface="Calibri" pitchFamily="1" charset="0"/>
                          <a:ea typeface="ＭＳ Ｐゴシック" pitchFamily="1" charset="-128"/>
                        </a:rPr>
                        <a:t> -</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7030A0"/>
                          </a:solidFill>
                          <a:effectLst/>
                          <a:latin typeface="Calibri" pitchFamily="1" charset="0"/>
                          <a:ea typeface="ＭＳ Ｐゴシック" pitchFamily="1" charset="-128"/>
                        </a:rPr>
                        <a:t>- </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7030A0"/>
                          </a:solidFill>
                          <a:effectLst/>
                          <a:latin typeface="Calibri" pitchFamily="1" charset="0"/>
                          <a:ea typeface="ＭＳ Ｐゴシック" pitchFamily="1" charset="-128"/>
                        </a:rPr>
                        <a:t>- </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7030A0"/>
                          </a:solidFill>
                          <a:effectLst/>
                          <a:latin typeface="Calibri" pitchFamily="1" charset="0"/>
                          <a:ea typeface="ＭＳ Ｐゴシック" pitchFamily="1" charset="-128"/>
                        </a:rPr>
                        <a:t>8,6 </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7030A0"/>
                          </a:solidFill>
                          <a:effectLst/>
                          <a:latin typeface="Calibri" pitchFamily="1" charset="0"/>
                          <a:ea typeface="ＭＳ Ｐゴシック" pitchFamily="1" charset="-128"/>
                        </a:rPr>
                        <a:t>8,4</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7030A0"/>
                          </a:solidFill>
                          <a:effectLst/>
                          <a:latin typeface="Calibri" pitchFamily="1" charset="0"/>
                          <a:ea typeface="ＭＳ Ｐゴシック" pitchFamily="1" charset="-128"/>
                        </a:rPr>
                        <a:t>8,5</a:t>
                      </a:r>
                    </a:p>
                  </a:txBody>
                  <a:tcPr marL="8389" marR="8389" marT="839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r>
            </a:tbl>
          </a:graphicData>
        </a:graphic>
      </p:graphicFrame>
      <p:grpSp>
        <p:nvGrpSpPr>
          <p:cNvPr id="3" name="Gruppe 11"/>
          <p:cNvGrpSpPr>
            <a:grpSpLocks/>
          </p:cNvGrpSpPr>
          <p:nvPr/>
        </p:nvGrpSpPr>
        <p:grpSpPr bwMode="auto">
          <a:xfrm>
            <a:off x="857250" y="2643188"/>
            <a:ext cx="1122363" cy="857250"/>
            <a:chOff x="857225" y="2643184"/>
            <a:chExt cx="1122469" cy="857255"/>
          </a:xfrm>
        </p:grpSpPr>
        <p:sp>
          <p:nvSpPr>
            <p:cNvPr id="9" name="Ellipse 8"/>
            <p:cNvSpPr/>
            <p:nvPr>
              <p:custDataLst>
                <p:tags r:id="rId5"/>
              </p:custDataLst>
            </p:nvPr>
          </p:nvSpPr>
          <p:spPr>
            <a:xfrm>
              <a:off x="857225" y="2643184"/>
              <a:ext cx="571554" cy="57150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8,5</a:t>
              </a:r>
            </a:p>
          </p:txBody>
        </p:sp>
        <p:sp>
          <p:nvSpPr>
            <p:cNvPr id="10" name="Ellipse 9"/>
            <p:cNvSpPr/>
            <p:nvPr>
              <p:custDataLst>
                <p:tags r:id="rId6"/>
              </p:custDataLst>
            </p:nvPr>
          </p:nvSpPr>
          <p:spPr>
            <a:xfrm>
              <a:off x="1408140" y="2708271"/>
              <a:ext cx="571554" cy="57150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8,4</a:t>
              </a:r>
            </a:p>
          </p:txBody>
        </p:sp>
        <p:sp>
          <p:nvSpPr>
            <p:cNvPr id="11" name="Ellipse 10"/>
            <p:cNvSpPr/>
            <p:nvPr>
              <p:custDataLst>
                <p:tags r:id="rId7"/>
              </p:custDataLst>
            </p:nvPr>
          </p:nvSpPr>
          <p:spPr>
            <a:xfrm>
              <a:off x="1071558" y="2928936"/>
              <a:ext cx="571554" cy="57150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7,5</a:t>
              </a:r>
            </a:p>
          </p:txBody>
        </p:sp>
      </p:grpSp>
    </p:spTree>
    <p:custDataLst>
      <p:tags r:id="rId1"/>
    </p:custDataLst>
    <p:extLst>
      <p:ext uri="{BB962C8B-B14F-4D97-AF65-F5344CB8AC3E}">
        <p14:creationId xmlns:p14="http://schemas.microsoft.com/office/powerpoint/2010/main" val="2510426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6" name="Titel 1"/>
          <p:cNvSpPr>
            <a:spLocks noGrp="1"/>
          </p:cNvSpPr>
          <p:nvPr>
            <p:ph type="title"/>
            <p:custDataLst>
              <p:tags r:id="rId2"/>
            </p:custDataLst>
          </p:nvPr>
        </p:nvSpPr>
        <p:spPr/>
        <p:txBody>
          <a:bodyPr/>
          <a:lstStyle/>
          <a:p>
            <a:r>
              <a:rPr lang="en-US" smtClean="0"/>
              <a:t>Does it work?</a:t>
            </a:r>
          </a:p>
        </p:txBody>
      </p:sp>
      <p:sp>
        <p:nvSpPr>
          <p:cNvPr id="3" name="Pladsholder til indhold 2"/>
          <p:cNvSpPr>
            <a:spLocks noGrp="1"/>
          </p:cNvSpPr>
          <p:nvPr>
            <p:ph idx="1"/>
            <p:custDataLst>
              <p:tags r:id="rId3"/>
            </p:custDataLst>
          </p:nvPr>
        </p:nvSpPr>
        <p:spPr/>
        <p:txBody>
          <a:bodyPr/>
          <a:lstStyle/>
          <a:p>
            <a:r>
              <a:rPr lang="en-US" sz="1400" smtClean="0"/>
              <a:t>Activity: </a:t>
            </a:r>
          </a:p>
          <a:p>
            <a:r>
              <a:rPr lang="en-US" sz="1400" i="1" smtClean="0"/>
              <a:t>In average, each student contributed with more than two postings in every discussion exercise throughout the courses.</a:t>
            </a:r>
          </a:p>
          <a:p>
            <a:endParaRPr lang="en-US" sz="1400" smtClean="0"/>
          </a:p>
          <a:p>
            <a:r>
              <a:rPr lang="en-US" sz="1400" smtClean="0"/>
              <a:t>Drop-out / completion:</a:t>
            </a:r>
          </a:p>
          <a:p>
            <a:endParaRPr lang="en-US" sz="1400" smtClean="0"/>
          </a:p>
          <a:p>
            <a:endParaRPr lang="en-US" sz="1400" smtClean="0"/>
          </a:p>
          <a:p>
            <a:endParaRPr lang="en-US" sz="1400" smtClean="0"/>
          </a:p>
          <a:p>
            <a:r>
              <a:rPr lang="en-US" sz="1400" smtClean="0"/>
              <a:t> </a:t>
            </a:r>
          </a:p>
          <a:p>
            <a:endParaRPr lang="en-US" sz="1400" smtClean="0"/>
          </a:p>
          <a:p>
            <a:endParaRPr lang="en-US" sz="1400" smtClean="0"/>
          </a:p>
          <a:p>
            <a:r>
              <a:rPr lang="en-US" sz="1400" smtClean="0"/>
              <a:t>Satisfaction:</a:t>
            </a:r>
          </a:p>
          <a:p>
            <a:endParaRPr lang="en-US" smtClean="0"/>
          </a:p>
        </p:txBody>
      </p:sp>
      <p:graphicFrame>
        <p:nvGraphicFramePr>
          <p:cNvPr id="4" name="Tabel 3"/>
          <p:cNvGraphicFramePr>
            <a:graphicFrameLocks noGrp="1"/>
          </p:cNvGraphicFramePr>
          <p:nvPr>
            <p:custDataLst>
              <p:tags r:id="rId4"/>
            </p:custDataLst>
          </p:nvPr>
        </p:nvGraphicFramePr>
        <p:xfrm>
          <a:off x="1060450" y="2643188"/>
          <a:ext cx="7083425" cy="1333500"/>
        </p:xfrm>
        <a:graphic>
          <a:graphicData uri="http://schemas.openxmlformats.org/drawingml/2006/table">
            <a:tbl>
              <a:tblPr/>
              <a:tblGrid>
                <a:gridCol w="3963988"/>
                <a:gridCol w="623887"/>
                <a:gridCol w="623888"/>
                <a:gridCol w="623887"/>
                <a:gridCol w="623888"/>
                <a:gridCol w="623887"/>
              </a:tblGrid>
              <a:tr h="3333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alibri" pitchFamily="1" charset="0"/>
                          <a:ea typeface="ＭＳ Ｐゴシック" pitchFamily="1" charset="-128"/>
                        </a:rPr>
                        <a:t>Completion</a:t>
                      </a:r>
                      <a:r>
                        <a:rPr kumimoji="0" lang="da-DK" sz="1200" b="1" i="0" u="none" strike="noStrike" cap="none" normalizeH="0" baseline="0" dirty="0" smtClean="0">
                          <a:ln>
                            <a:noFill/>
                          </a:ln>
                          <a:solidFill>
                            <a:schemeClr val="bg1"/>
                          </a:solidFill>
                          <a:effectLst/>
                          <a:latin typeface="Calibri" pitchFamily="1" charset="0"/>
                          <a:ea typeface="ＭＳ Ｐゴシック" pitchFamily="1" charset="-128"/>
                        </a:rPr>
                        <a:t> (%)</a:t>
                      </a:r>
                    </a:p>
                  </a:txBody>
                  <a:tcPr marL="8389" marR="8389" marT="838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1" i="0" u="none" strike="noStrike" cap="none" normalizeH="0" baseline="0" smtClean="0">
                          <a:ln>
                            <a:noFill/>
                          </a:ln>
                          <a:solidFill>
                            <a:schemeClr val="bg1"/>
                          </a:solidFill>
                          <a:effectLst/>
                          <a:latin typeface="Calibri" pitchFamily="1" charset="0"/>
                          <a:ea typeface="ＭＳ Ｐゴシック" pitchFamily="1" charset="-128"/>
                        </a:rPr>
                        <a:t>2005</a:t>
                      </a:r>
                    </a:p>
                  </a:txBody>
                  <a:tcPr marL="8389" marR="8389" marT="838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1" i="0" u="none" strike="noStrike" cap="none" normalizeH="0" baseline="0" smtClean="0">
                          <a:ln>
                            <a:noFill/>
                          </a:ln>
                          <a:solidFill>
                            <a:schemeClr val="bg1"/>
                          </a:solidFill>
                          <a:effectLst/>
                          <a:latin typeface="Calibri" pitchFamily="1" charset="0"/>
                          <a:ea typeface="ＭＳ Ｐゴシック" pitchFamily="1" charset="-128"/>
                        </a:rPr>
                        <a:t>2006</a:t>
                      </a:r>
                    </a:p>
                  </a:txBody>
                  <a:tcPr marL="8389" marR="8389" marT="838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1" i="0" u="none" strike="noStrike" cap="none" normalizeH="0" baseline="0" smtClean="0">
                          <a:ln>
                            <a:noFill/>
                          </a:ln>
                          <a:solidFill>
                            <a:schemeClr val="bg1"/>
                          </a:solidFill>
                          <a:effectLst/>
                          <a:latin typeface="Calibri" pitchFamily="1" charset="0"/>
                          <a:ea typeface="ＭＳ Ｐゴシック" pitchFamily="1" charset="-128"/>
                        </a:rPr>
                        <a:t>2007</a:t>
                      </a:r>
                    </a:p>
                  </a:txBody>
                  <a:tcPr marL="8389" marR="8389" marT="838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da-DK" sz="1200" b="1" i="0" u="none" strike="noStrike" cap="none" normalizeH="0" baseline="0" smtClean="0">
                          <a:ln>
                            <a:noFill/>
                          </a:ln>
                          <a:solidFill>
                            <a:schemeClr val="bg1"/>
                          </a:solidFill>
                          <a:effectLst/>
                          <a:latin typeface="Calibri" pitchFamily="1" charset="0"/>
                          <a:ea typeface="ＭＳ Ｐゴシック" pitchFamily="1" charset="-128"/>
                        </a:rPr>
                        <a:t>2008</a:t>
                      </a:r>
                    </a:p>
                  </a:txBody>
                  <a:tcPr marL="8389" marR="8389" marT="838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da-DK" sz="1200" b="1" i="0" u="none" strike="noStrike" cap="none" normalizeH="0" baseline="0" smtClean="0">
                          <a:ln>
                            <a:noFill/>
                          </a:ln>
                          <a:solidFill>
                            <a:schemeClr val="bg1"/>
                          </a:solidFill>
                          <a:effectLst/>
                          <a:latin typeface="Calibri" pitchFamily="1" charset="0"/>
                          <a:ea typeface="ＭＳ Ｐゴシック" pitchFamily="1" charset="-128"/>
                        </a:rPr>
                        <a:t>2009</a:t>
                      </a:r>
                    </a:p>
                  </a:txBody>
                  <a:tcPr marL="8389" marR="8389" marT="838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0000"/>
                    </a:solidFill>
                  </a:tcPr>
                </a:tc>
              </a:tr>
              <a:tr h="333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200" b="0" i="1" u="none" strike="noStrike" cap="none" normalizeH="0" baseline="0" dirty="0" smtClean="0">
                          <a:ln>
                            <a:noFill/>
                          </a:ln>
                          <a:solidFill>
                            <a:srgbClr val="0070C0"/>
                          </a:solidFill>
                          <a:effectLst/>
                          <a:latin typeface="Calibri" pitchFamily="1" charset="0"/>
                          <a:ea typeface="ＭＳ Ｐゴシック" pitchFamily="1" charset="-128"/>
                        </a:rPr>
                        <a:t>Participatory Forest Management</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0070C0"/>
                          </a:solidFill>
                          <a:effectLst/>
                          <a:latin typeface="Calibri" pitchFamily="1" charset="0"/>
                          <a:ea typeface="ＭＳ Ｐゴシック" pitchFamily="1" charset="-128"/>
                        </a:rPr>
                        <a:t> </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0070C0"/>
                          </a:solidFill>
                          <a:effectLst/>
                          <a:latin typeface="Calibri" pitchFamily="1" charset="0"/>
                          <a:ea typeface="ＭＳ Ｐゴシック" pitchFamily="1" charset="-128"/>
                        </a:rPr>
                        <a:t>90%</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0070C0"/>
                          </a:solidFill>
                          <a:effectLst/>
                          <a:latin typeface="Calibri" pitchFamily="1" charset="0"/>
                          <a:ea typeface="ＭＳ Ｐゴシック" pitchFamily="1" charset="-128"/>
                        </a:rPr>
                        <a:t>94%</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0070C0"/>
                          </a:solidFill>
                          <a:effectLst/>
                          <a:latin typeface="Calibri" pitchFamily="1" charset="0"/>
                          <a:ea typeface="ＭＳ Ｐゴシック" pitchFamily="1" charset="-128"/>
                        </a:rPr>
                        <a:t>100%</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0070C0"/>
                          </a:solidFill>
                          <a:effectLst/>
                          <a:latin typeface="Calibri" pitchFamily="1" charset="0"/>
                          <a:ea typeface="ＭＳ Ｐゴシック" pitchFamily="1" charset="-128"/>
                        </a:rPr>
                        <a:t> </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r>
              <a:tr h="333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200" b="0" i="1" u="none" strike="noStrike" cap="none" normalizeH="0" baseline="0" smtClean="0">
                          <a:ln>
                            <a:noFill/>
                          </a:ln>
                          <a:solidFill>
                            <a:srgbClr val="FFFF00"/>
                          </a:solidFill>
                          <a:effectLst/>
                          <a:latin typeface="Calibri" pitchFamily="1" charset="0"/>
                          <a:ea typeface="ＭＳ Ｐゴシック" pitchFamily="1" charset="-128"/>
                        </a:rPr>
                        <a:t>Applied Socio-Economics in Tropical Forestry</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FFFF00"/>
                          </a:solidFill>
                          <a:effectLst/>
                          <a:latin typeface="Calibri" pitchFamily="1" charset="0"/>
                          <a:ea typeface="ＭＳ Ｐゴシック" pitchFamily="1" charset="-128"/>
                        </a:rPr>
                        <a:t>77%</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FFFF00"/>
                          </a:solidFill>
                          <a:effectLst/>
                          <a:latin typeface="Calibri" pitchFamily="1" charset="0"/>
                          <a:ea typeface="ＭＳ Ｐゴシック" pitchFamily="1" charset="-128"/>
                        </a:rPr>
                        <a:t>92%</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FFFF00"/>
                          </a:solidFill>
                          <a:effectLst/>
                          <a:latin typeface="Calibri" pitchFamily="1" charset="0"/>
                          <a:ea typeface="ＭＳ Ｐゴシック" pitchFamily="1" charset="-128"/>
                        </a:rPr>
                        <a:t>100%</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FFFF00"/>
                          </a:solidFill>
                          <a:effectLst/>
                          <a:latin typeface="Calibri" pitchFamily="1" charset="0"/>
                          <a:ea typeface="ＭＳ Ｐゴシック" pitchFamily="1" charset="-128"/>
                        </a:rPr>
                        <a:t>93%</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FFFF00"/>
                          </a:solidFill>
                          <a:effectLst/>
                          <a:latin typeface="Calibri" pitchFamily="1" charset="0"/>
                          <a:ea typeface="ＭＳ Ｐゴシック" pitchFamily="1" charset="-128"/>
                        </a:rPr>
                        <a:t>100%</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r>
              <a:tr h="333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200" b="0" i="1" u="none" strike="noStrike" cap="none" normalizeH="0" baseline="0" dirty="0" smtClean="0">
                          <a:ln>
                            <a:noFill/>
                          </a:ln>
                          <a:solidFill>
                            <a:srgbClr val="7030A0"/>
                          </a:solidFill>
                          <a:effectLst/>
                          <a:latin typeface="Calibri" pitchFamily="1" charset="0"/>
                          <a:ea typeface="ＭＳ Ｐゴシック" pitchFamily="1" charset="-128"/>
                        </a:rPr>
                        <a:t>Climate Change - Impacts Adaptation and Mitigation</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7030A0"/>
                          </a:solidFill>
                          <a:effectLst/>
                          <a:latin typeface="Calibri" pitchFamily="1" charset="0"/>
                          <a:ea typeface="ＭＳ Ｐゴシック" pitchFamily="1" charset="-128"/>
                        </a:rPr>
                        <a:t> </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7030A0"/>
                          </a:solidFill>
                          <a:effectLst/>
                          <a:latin typeface="Calibri" pitchFamily="1" charset="0"/>
                          <a:ea typeface="ＭＳ Ｐゴシック" pitchFamily="1" charset="-128"/>
                        </a:rPr>
                        <a:t> </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7030A0"/>
                          </a:solidFill>
                          <a:effectLst/>
                          <a:latin typeface="Calibri" pitchFamily="1" charset="0"/>
                          <a:ea typeface="ＭＳ Ｐゴシック" pitchFamily="1" charset="-128"/>
                        </a:rPr>
                        <a:t> </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smtClean="0">
                          <a:ln>
                            <a:noFill/>
                          </a:ln>
                          <a:solidFill>
                            <a:srgbClr val="7030A0"/>
                          </a:solidFill>
                          <a:effectLst/>
                          <a:latin typeface="Calibri" pitchFamily="1" charset="0"/>
                          <a:ea typeface="ＭＳ Ｐゴシック" pitchFamily="1" charset="-128"/>
                        </a:rPr>
                        <a:t> </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a-DK" sz="1200" b="0" i="0" u="none" strike="noStrike" cap="none" normalizeH="0" baseline="0" dirty="0" smtClean="0">
                          <a:ln>
                            <a:noFill/>
                          </a:ln>
                          <a:solidFill>
                            <a:srgbClr val="7030A0"/>
                          </a:solidFill>
                          <a:effectLst/>
                          <a:latin typeface="Calibri" pitchFamily="1" charset="0"/>
                          <a:ea typeface="ＭＳ Ｐゴシック" pitchFamily="1" charset="-128"/>
                        </a:rPr>
                        <a:t>92%</a:t>
                      </a:r>
                    </a:p>
                  </a:txBody>
                  <a:tcPr marL="8389" marR="8389" marT="838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FBFBF"/>
                    </a:solidFill>
                  </a:tcPr>
                </a:tc>
              </a:tr>
            </a:tbl>
          </a:graphicData>
        </a:graphic>
      </p:graphicFrame>
      <p:graphicFrame>
        <p:nvGraphicFramePr>
          <p:cNvPr id="6" name="Diagram 5"/>
          <p:cNvGraphicFramePr/>
          <p:nvPr>
            <p:custDataLst>
              <p:tags r:id="rId5"/>
            </p:custDataLst>
          </p:nvPr>
        </p:nvGraphicFramePr>
        <p:xfrm>
          <a:off x="1000100" y="4357694"/>
          <a:ext cx="7072362" cy="2171700"/>
        </p:xfrm>
        <a:graphic>
          <a:graphicData uri="http://schemas.openxmlformats.org/drawingml/2006/chart">
            <c:chart xmlns:c="http://schemas.openxmlformats.org/drawingml/2006/chart" xmlns:r="http://schemas.openxmlformats.org/officeDocument/2006/relationships" r:id="rId13"/>
          </a:graphicData>
        </a:graphic>
      </p:graphicFrame>
      <p:grpSp>
        <p:nvGrpSpPr>
          <p:cNvPr id="31786" name="Gruppe 8"/>
          <p:cNvGrpSpPr>
            <a:grpSpLocks/>
          </p:cNvGrpSpPr>
          <p:nvPr/>
        </p:nvGrpSpPr>
        <p:grpSpPr bwMode="auto">
          <a:xfrm>
            <a:off x="7500938" y="1071563"/>
            <a:ext cx="1357312" cy="1357312"/>
            <a:chOff x="7715272" y="1071546"/>
            <a:chExt cx="928694" cy="1143008"/>
          </a:xfrm>
        </p:grpSpPr>
        <p:sp>
          <p:nvSpPr>
            <p:cNvPr id="7" name="Smilende ansigt 6"/>
            <p:cNvSpPr/>
            <p:nvPr>
              <p:custDataLst>
                <p:tags r:id="rId9"/>
              </p:custDataLst>
            </p:nvPr>
          </p:nvSpPr>
          <p:spPr>
            <a:xfrm>
              <a:off x="7715272" y="1643719"/>
              <a:ext cx="499648" cy="570835"/>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ktangulær billedforklaring 7"/>
            <p:cNvSpPr/>
            <p:nvPr>
              <p:custDataLst>
                <p:tags r:id="rId10"/>
              </p:custDataLst>
            </p:nvPr>
          </p:nvSpPr>
          <p:spPr>
            <a:xfrm>
              <a:off x="7959665" y="1071546"/>
              <a:ext cx="684301" cy="499983"/>
            </a:xfrm>
            <a:prstGeom prst="wedgeRect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&gt;2</a:t>
              </a:r>
            </a:p>
          </p:txBody>
        </p:sp>
      </p:grpSp>
      <p:sp>
        <p:nvSpPr>
          <p:cNvPr id="10" name="Ellipse 9"/>
          <p:cNvSpPr/>
          <p:nvPr>
            <p:custDataLst>
              <p:tags r:id="rId6"/>
            </p:custDataLst>
          </p:nvPr>
        </p:nvSpPr>
        <p:spPr bwMode="auto">
          <a:xfrm>
            <a:off x="4857750" y="4714875"/>
            <a:ext cx="928688" cy="85725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81,4%</a:t>
            </a:r>
          </a:p>
        </p:txBody>
      </p:sp>
      <p:sp>
        <p:nvSpPr>
          <p:cNvPr id="11" name="Ellipse 10"/>
          <p:cNvSpPr/>
          <p:nvPr>
            <p:custDataLst>
              <p:tags r:id="rId7"/>
            </p:custDataLst>
          </p:nvPr>
        </p:nvSpPr>
        <p:spPr bwMode="auto">
          <a:xfrm>
            <a:off x="1857375" y="4357688"/>
            <a:ext cx="928688" cy="85725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82,5%</a:t>
            </a:r>
          </a:p>
        </p:txBody>
      </p:sp>
      <p:sp>
        <p:nvSpPr>
          <p:cNvPr id="12" name="Ellipse 11"/>
          <p:cNvSpPr/>
          <p:nvPr>
            <p:custDataLst>
              <p:tags r:id="rId8"/>
            </p:custDataLst>
          </p:nvPr>
        </p:nvSpPr>
        <p:spPr bwMode="auto">
          <a:xfrm>
            <a:off x="3643313" y="4786313"/>
            <a:ext cx="714375" cy="642937"/>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60%</a:t>
            </a:r>
          </a:p>
        </p:txBody>
      </p:sp>
    </p:spTree>
    <p:custDataLst>
      <p:tags r:id="rId1"/>
    </p:custDataLst>
    <p:extLst>
      <p:ext uri="{BB962C8B-B14F-4D97-AF65-F5344CB8AC3E}">
        <p14:creationId xmlns:p14="http://schemas.microsoft.com/office/powerpoint/2010/main" val="4064898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sp>
        <p:nvSpPr>
          <p:cNvPr id="5" name="Titel 1"/>
          <p:cNvSpPr txBox="1">
            <a:spLocks/>
          </p:cNvSpPr>
          <p:nvPr/>
        </p:nvSpPr>
        <p:spPr>
          <a:xfrm>
            <a:off x="1259632" y="2924944"/>
            <a:ext cx="6577200"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pPr algn="ctr"/>
            <a:r>
              <a:rPr lang="da-DK" sz="2800" b="1" kern="0" dirty="0" smtClean="0">
                <a:solidFill>
                  <a:schemeClr val="bg1"/>
                </a:solidFill>
              </a:rPr>
              <a:t>Background</a:t>
            </a:r>
            <a:endParaRPr lang="da-DK" sz="2800" kern="0" dirty="0">
              <a:solidFill>
                <a:schemeClr val="bg1"/>
              </a:solidFill>
            </a:endParaRPr>
          </a:p>
        </p:txBody>
      </p:sp>
    </p:spTree>
    <p:extLst>
      <p:ext uri="{BB962C8B-B14F-4D97-AF65-F5344CB8AC3E}">
        <p14:creationId xmlns:p14="http://schemas.microsoft.com/office/powerpoint/2010/main" val="1817947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dsholder til billede 4"/>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25039" b="25039"/>
          <a:stretch>
            <a:fillRect/>
          </a:stretch>
        </p:blipFill>
        <p:spPr/>
      </p:pic>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sp>
        <p:nvSpPr>
          <p:cNvPr id="7" name="Titel 1"/>
          <p:cNvSpPr txBox="1">
            <a:spLocks/>
          </p:cNvSpPr>
          <p:nvPr/>
        </p:nvSpPr>
        <p:spPr>
          <a:xfrm>
            <a:off x="1042988" y="460375"/>
            <a:ext cx="6577200"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r>
              <a:rPr lang="da-DK" b="1" kern="0" dirty="0" smtClean="0">
                <a:solidFill>
                  <a:schemeClr val="bg1"/>
                </a:solidFill>
              </a:rPr>
              <a:t>Gunnar </a:t>
            </a:r>
            <a:r>
              <a:rPr lang="da-DK" b="1" kern="0" dirty="0" err="1" smtClean="0">
                <a:solidFill>
                  <a:schemeClr val="bg1"/>
                </a:solidFill>
              </a:rPr>
              <a:t>Thorson</a:t>
            </a:r>
            <a:endParaRPr lang="da-DK" kern="0" dirty="0">
              <a:solidFill>
                <a:schemeClr val="bg1"/>
              </a:solidFill>
            </a:endParaRPr>
          </a:p>
        </p:txBody>
      </p:sp>
      <p:pic>
        <p:nvPicPr>
          <p:cNvPr id="2" name="Billed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584" y="971727"/>
            <a:ext cx="7488832" cy="4914546"/>
          </a:xfrm>
          <a:prstGeom prst="rect">
            <a:avLst/>
          </a:prstGeom>
        </p:spPr>
      </p:pic>
    </p:spTree>
    <p:extLst>
      <p:ext uri="{BB962C8B-B14F-4D97-AF65-F5344CB8AC3E}">
        <p14:creationId xmlns:p14="http://schemas.microsoft.com/office/powerpoint/2010/main" val="20546770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ladsholder til billede 2"/>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t="73" b="73"/>
          <a:stretch>
            <a:fillRect/>
          </a:stretch>
        </p:blipFill>
        <p:spPr>
          <a:xfrm>
            <a:off x="1047493" y="1036638"/>
            <a:ext cx="7059600" cy="4698000"/>
          </a:xfrm>
        </p:spPr>
      </p:pic>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sp>
        <p:nvSpPr>
          <p:cNvPr id="5" name="Titel 1"/>
          <p:cNvSpPr txBox="1">
            <a:spLocks/>
          </p:cNvSpPr>
          <p:nvPr/>
        </p:nvSpPr>
        <p:spPr>
          <a:xfrm>
            <a:off x="1042988" y="460375"/>
            <a:ext cx="6985396"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r>
              <a:rPr lang="en-US" b="1" kern="0" dirty="0">
                <a:solidFill>
                  <a:schemeClr val="bg1"/>
                </a:solidFill>
              </a:rPr>
              <a:t>Faculty Library of Natural and Health Sciences </a:t>
            </a:r>
          </a:p>
        </p:txBody>
      </p:sp>
    </p:spTree>
    <p:extLst>
      <p:ext uri="{BB962C8B-B14F-4D97-AF65-F5344CB8AC3E}">
        <p14:creationId xmlns:p14="http://schemas.microsoft.com/office/powerpoint/2010/main" val="2760179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The IT Learning Center (ITLC)</a:t>
            </a:r>
            <a:endParaRPr lang="da-DK" dirty="0"/>
          </a:p>
        </p:txBody>
      </p:sp>
      <p:sp>
        <p:nvSpPr>
          <p:cNvPr id="3" name="Pladsholder til indhold 2"/>
          <p:cNvSpPr>
            <a:spLocks noGrp="1"/>
          </p:cNvSpPr>
          <p:nvPr>
            <p:ph idx="1"/>
          </p:nvPr>
        </p:nvSpPr>
        <p:spPr/>
        <p:txBody>
          <a:bodyPr/>
          <a:lstStyle/>
          <a:p>
            <a:endParaRPr lang="en-US" dirty="0"/>
          </a:p>
          <a:p>
            <a:r>
              <a:rPr lang="en-US" dirty="0"/>
              <a:t>T</a:t>
            </a:r>
            <a:r>
              <a:rPr lang="en-US" dirty="0" smtClean="0"/>
              <a:t>he knowledge </a:t>
            </a:r>
            <a:r>
              <a:rPr lang="en-US" dirty="0"/>
              <a:t>and competence center for online and blended </a:t>
            </a:r>
            <a:r>
              <a:rPr lang="en-US" dirty="0" smtClean="0"/>
              <a:t>learning at the Faculty of SCIENCE. </a:t>
            </a:r>
            <a:r>
              <a:rPr lang="en-US" dirty="0"/>
              <a:t>The aim of ITLC is to enhance students' learning by integrating the use of IT and </a:t>
            </a:r>
            <a:r>
              <a:rPr lang="en-GB" dirty="0" smtClean="0"/>
              <a:t>media in the teaching through collaboration with the teachers.  </a:t>
            </a:r>
          </a:p>
          <a:p>
            <a:endParaRPr lang="en-GB" dirty="0" smtClean="0"/>
          </a:p>
          <a:p>
            <a:r>
              <a:rPr lang="en-GB" dirty="0" smtClean="0"/>
              <a:t>We are </a:t>
            </a:r>
          </a:p>
          <a:p>
            <a:r>
              <a:rPr lang="en-GB" dirty="0" smtClean="0"/>
              <a:t>1 Head of unit</a:t>
            </a:r>
          </a:p>
          <a:p>
            <a:r>
              <a:rPr lang="en-GB" dirty="0" smtClean="0"/>
              <a:t>1 Project manager</a:t>
            </a:r>
          </a:p>
          <a:p>
            <a:r>
              <a:rPr lang="en-GB" dirty="0" smtClean="0"/>
              <a:t>4 E-learning Consultants</a:t>
            </a:r>
            <a:endParaRPr lang="en-GB" dirty="0"/>
          </a:p>
        </p:txBody>
      </p:sp>
      <p:sp>
        <p:nvSpPr>
          <p:cNvPr id="5" name="Pladsholder til dato 4"/>
          <p:cNvSpPr>
            <a:spLocks noGrp="1"/>
          </p:cNvSpPr>
          <p:nvPr>
            <p:ph type="dt" sz="half" idx="11"/>
          </p:nvPr>
        </p:nvSpPr>
        <p:spPr/>
        <p:txBody>
          <a:bodyPr/>
          <a:lstStyle/>
          <a:p>
            <a:r>
              <a:rPr lang="en-US" smtClean="0"/>
              <a:t>XIII CRAI Conference  - June 11</a:t>
            </a:r>
            <a:r>
              <a:rPr lang="en-US" baseline="30000" smtClean="0"/>
              <a:t>th</a:t>
            </a:r>
            <a:r>
              <a:rPr lang="en-US" smtClean="0"/>
              <a:t> </a:t>
            </a:r>
            <a:endParaRPr lang="en-GB" dirty="0"/>
          </a:p>
        </p:txBody>
      </p:sp>
    </p:spTree>
    <p:extLst>
      <p:ext uri="{BB962C8B-B14F-4D97-AF65-F5344CB8AC3E}">
        <p14:creationId xmlns:p14="http://schemas.microsoft.com/office/powerpoint/2010/main" val="3151097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dato 3"/>
          <p:cNvSpPr>
            <a:spLocks noGrp="1"/>
          </p:cNvSpPr>
          <p:nvPr>
            <p:ph type="dt" sz="half" idx="12"/>
          </p:nvPr>
        </p:nvSpPr>
        <p:spPr/>
        <p:txBody>
          <a:bodyPr/>
          <a:lstStyle/>
          <a:p>
            <a:r>
              <a:rPr lang="en-US" smtClean="0"/>
              <a:t>XIII CRAI Conference  - June 11</a:t>
            </a:r>
            <a:r>
              <a:rPr lang="en-US" baseline="30000" smtClean="0"/>
              <a:t>th</a:t>
            </a:r>
            <a:r>
              <a:rPr lang="en-US" smtClean="0"/>
              <a:t> </a:t>
            </a:r>
            <a:endParaRPr lang="en-GB" smtClean="0"/>
          </a:p>
          <a:p>
            <a:endParaRPr lang="en-GB" dirty="0"/>
          </a:p>
        </p:txBody>
      </p:sp>
      <p:sp>
        <p:nvSpPr>
          <p:cNvPr id="5" name="Titel 1"/>
          <p:cNvSpPr txBox="1">
            <a:spLocks/>
          </p:cNvSpPr>
          <p:nvPr/>
        </p:nvSpPr>
        <p:spPr>
          <a:xfrm>
            <a:off x="1259632" y="2924944"/>
            <a:ext cx="6577200" cy="576263"/>
          </a:xfrm>
          <a:prstGeom prst="rect">
            <a:avLst/>
          </a:prstGeom>
        </p:spPr>
        <p:txBody>
          <a:bodyPr/>
          <a:lstStyle>
            <a:lvl1pPr algn="l" rtl="0" fontAlgn="base">
              <a:spcBef>
                <a:spcPct val="0"/>
              </a:spcBef>
              <a:spcAft>
                <a:spcPct val="0"/>
              </a:spcAft>
              <a:defRPr sz="2000">
                <a:solidFill>
                  <a:schemeClr val="tx2"/>
                </a:solidFill>
                <a:latin typeface="+mj-lt"/>
                <a:ea typeface="+mj-ea"/>
                <a:cs typeface="+mj-cs"/>
              </a:defRPr>
            </a:lvl1pPr>
            <a:lvl2pPr algn="l" rtl="0" fontAlgn="base">
              <a:spcBef>
                <a:spcPct val="0"/>
              </a:spcBef>
              <a:spcAft>
                <a:spcPct val="0"/>
              </a:spcAft>
              <a:defRPr sz="2000">
                <a:solidFill>
                  <a:schemeClr val="tx2"/>
                </a:solidFill>
                <a:latin typeface="Verdana" pitchFamily="34" charset="0"/>
              </a:defRPr>
            </a:lvl2pPr>
            <a:lvl3pPr algn="l" rtl="0" fontAlgn="base">
              <a:spcBef>
                <a:spcPct val="0"/>
              </a:spcBef>
              <a:spcAft>
                <a:spcPct val="0"/>
              </a:spcAft>
              <a:defRPr sz="2000">
                <a:solidFill>
                  <a:schemeClr val="tx2"/>
                </a:solidFill>
                <a:latin typeface="Verdana" pitchFamily="34" charset="0"/>
              </a:defRPr>
            </a:lvl3pPr>
            <a:lvl4pPr algn="l" rtl="0" fontAlgn="base">
              <a:spcBef>
                <a:spcPct val="0"/>
              </a:spcBef>
              <a:spcAft>
                <a:spcPct val="0"/>
              </a:spcAft>
              <a:defRPr sz="2000">
                <a:solidFill>
                  <a:schemeClr val="tx2"/>
                </a:solidFill>
                <a:latin typeface="Verdana" pitchFamily="34" charset="0"/>
              </a:defRPr>
            </a:lvl4pPr>
            <a:lvl5pPr algn="l" rtl="0" fontAlgn="base">
              <a:spcBef>
                <a:spcPct val="0"/>
              </a:spcBef>
              <a:spcAft>
                <a:spcPct val="0"/>
              </a:spcAft>
              <a:defRPr sz="2000">
                <a:solidFill>
                  <a:schemeClr val="tx2"/>
                </a:solidFill>
                <a:latin typeface="Verdana" pitchFamily="34" charset="0"/>
              </a:defRPr>
            </a:lvl5pPr>
            <a:lvl6pPr marL="457200" algn="l" rtl="0" fontAlgn="base">
              <a:spcBef>
                <a:spcPct val="0"/>
              </a:spcBef>
              <a:spcAft>
                <a:spcPct val="0"/>
              </a:spcAft>
              <a:defRPr sz="2000">
                <a:solidFill>
                  <a:schemeClr val="tx2"/>
                </a:solidFill>
                <a:latin typeface="Verdana" pitchFamily="34" charset="0"/>
              </a:defRPr>
            </a:lvl6pPr>
            <a:lvl7pPr marL="914400" algn="l" rtl="0" fontAlgn="base">
              <a:spcBef>
                <a:spcPct val="0"/>
              </a:spcBef>
              <a:spcAft>
                <a:spcPct val="0"/>
              </a:spcAft>
              <a:defRPr sz="2000">
                <a:solidFill>
                  <a:schemeClr val="tx2"/>
                </a:solidFill>
                <a:latin typeface="Verdana" pitchFamily="34" charset="0"/>
              </a:defRPr>
            </a:lvl7pPr>
            <a:lvl8pPr marL="1371600" algn="l" rtl="0" fontAlgn="base">
              <a:spcBef>
                <a:spcPct val="0"/>
              </a:spcBef>
              <a:spcAft>
                <a:spcPct val="0"/>
              </a:spcAft>
              <a:defRPr sz="2000">
                <a:solidFill>
                  <a:schemeClr val="tx2"/>
                </a:solidFill>
                <a:latin typeface="Verdana" pitchFamily="34" charset="0"/>
              </a:defRPr>
            </a:lvl8pPr>
            <a:lvl9pPr marL="1828800" algn="l" rtl="0" fontAlgn="base">
              <a:spcBef>
                <a:spcPct val="0"/>
              </a:spcBef>
              <a:spcAft>
                <a:spcPct val="0"/>
              </a:spcAft>
              <a:defRPr sz="2000">
                <a:solidFill>
                  <a:schemeClr val="tx2"/>
                </a:solidFill>
                <a:latin typeface="Verdana" pitchFamily="34" charset="0"/>
              </a:defRPr>
            </a:lvl9pPr>
          </a:lstStyle>
          <a:p>
            <a:pPr algn="ctr"/>
            <a:r>
              <a:rPr lang="da-DK" sz="2800" b="1" kern="0" dirty="0" smtClean="0">
                <a:solidFill>
                  <a:schemeClr val="bg1"/>
                </a:solidFill>
              </a:rPr>
              <a:t>Learning </a:t>
            </a:r>
            <a:r>
              <a:rPr lang="da-DK" sz="2800" b="1" kern="0" dirty="0" err="1" smtClean="0">
                <a:solidFill>
                  <a:schemeClr val="bg1"/>
                </a:solidFill>
              </a:rPr>
              <a:t>through</a:t>
            </a:r>
            <a:r>
              <a:rPr lang="da-DK" sz="2800" b="1" kern="0" dirty="0" smtClean="0">
                <a:solidFill>
                  <a:schemeClr val="bg1"/>
                </a:solidFill>
              </a:rPr>
              <a:t> dialogs</a:t>
            </a:r>
            <a:endParaRPr lang="da-DK" sz="2800" kern="0" dirty="0">
              <a:solidFill>
                <a:schemeClr val="bg1"/>
              </a:solidFill>
            </a:endParaRPr>
          </a:p>
        </p:txBody>
      </p:sp>
    </p:spTree>
    <p:extLst>
      <p:ext uri="{BB962C8B-B14F-4D97-AF65-F5344CB8AC3E}">
        <p14:creationId xmlns:p14="http://schemas.microsoft.com/office/powerpoint/2010/main" val="138467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7ccd8a6b134f1564e15eadfb6bbaf4ef2e96734a"/>
  <p:tag name="ISPRING_UUID" val="{4DACC657-0B18-4D6C-9D1E-14BDA15CD500}"/>
  <p:tag name="ISPRING_RESOURCE_FOLDER" val="C:\Users\Henrik\Documents\Murcia-Kaas\"/>
  <p:tag name="ISPRING_PRESENTATION_PATH" val="C:\Users\Henrik\Documents\Murcia-Kaas.pptx"/>
  <p:tag name="ISPRING_PROJECT_FOLDER_UPDATED" val="1"/>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4.xml><?xml version="1.0" encoding="utf-8"?>
<p:tagLst xmlns:a="http://schemas.openxmlformats.org/drawingml/2006/main" xmlns:r="http://schemas.openxmlformats.org/officeDocument/2006/relationships" xmlns:p="http://schemas.openxmlformats.org/presentationml/2006/main">
  <p:tag name="ISPRING_CUSTOM_TIMING_USED" val="1"/>
  <p:tag name="TIMING" val="|5.248|4.794"/>
  <p:tag name="GENSWF_ADVANCE_TIME" val="26.46"/>
  <p:tag name="ISPRING_SLIDE_INDENT_LEVEL" val="0"/>
  <p:tag name="ISPRING_PRESENTER_ID" val="{3EEEA329-47ED-485E-9A03-4D8AADF1DC16}"/>
  <p:tag name="ISPRING_SLIDE_ID" val="{38CF1505-B31E-4AAB-B7A0-BFD47F93EB65}"/>
</p:tagLst>
</file>

<file path=ppt/tags/tag1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Lst>
</file>

<file path=ppt/tags/tag1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9&quot;/&gt;&lt;lineCharCount val=&quot;1&quot;/&gt;&lt;lineCharCount val=&quot;57&quot;/&gt;&lt;lineCharCount val=&quot;59&quot;/&gt;&lt;lineCharCount val=&quot;16&quot;/&gt;&lt;/TableIndex&gt;&lt;/ShapeTextInfo&gt;"/>
</p:tagLst>
</file>

<file path=ppt/tags/tag107.xml><?xml version="1.0" encoding="utf-8"?>
<p:tagLst xmlns:a="http://schemas.openxmlformats.org/drawingml/2006/main" xmlns:r="http://schemas.openxmlformats.org/officeDocument/2006/relationships" xmlns:p="http://schemas.openxmlformats.org/presentationml/2006/main">
  <p:tag name="ISPRING_CUSTOM_TIMING_USED" val="1"/>
  <p:tag name="GENSWF_SLIDE_TITLE" val="Differences between collaborating online and face-to-face"/>
  <p:tag name="GENSWF_ADVANCE_TIME" val="197.49"/>
  <p:tag name="ISPRING_SLIDE_INDENT_LEVEL" val="0"/>
  <p:tag name="TIMING" val="|17.61|18.899|17.404|14.105|9.674|6.235|5.3|3.646|10.653|14.836|9.041|9.715|14.804|19.328"/>
  <p:tag name="ISPRING_PRESENTER_ID" val="{3EEEA329-47ED-485E-9A03-4D8AADF1DC16}"/>
  <p:tag name="ISPRING_SLIDE_ID" val="{45BB8F33-F407-402E-AAFA-366B62636156}"/>
</p:tagLst>
</file>

<file path=ppt/tags/tag10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3.xml><?xml version="1.0" encoding="utf-8"?>
<p:tagLst xmlns:a="http://schemas.openxmlformats.org/drawingml/2006/main" xmlns:r="http://schemas.openxmlformats.org/officeDocument/2006/relationships" xmlns:p="http://schemas.openxmlformats.org/presentationml/2006/main">
  <p:tag name="PRESENTER_SHAPEINFO" val="&lt;ThreeDShapeInfo&gt;&lt;uuid val=&quot;{86A1092A-51F3-4EF3-9C87-B0CBF8F91C39}&quot;/&gt;&lt;isInvalidForFieldText val=&quot;0&quot;/&gt;&lt;Image&gt;&lt;filename val=&quot;C:\Users\Henrik\Documents\My Adobe Presentations\Discussions1\data\asimages\{86A1092A-51F3-4EF3-9C87-B0CBF8F91C39}_9.png&quot;/&gt;&lt;left val=&quot;50&quot;/&gt;&lt;top val=&quot;183&quot;/&gt;&lt;width val=&quot;64&quot;/&gt;&lt;height val=&quot;51&quot;/&gt;&lt;hasText val=&quot;1&quot;/&gt;&lt;/Image&gt;&lt;/ThreeDShapeInfo&gt;"/>
  <p:tag name="PRESENTER_SHAPETEXTINFO" val="&lt;ShapeTextInfo&gt;&lt;TableIndex row=&quot;-1&quot; col=&quot;-1&quot;&gt;&lt;linesCount val=&quot;0&quot;/&gt;&lt;/TableIndex&gt;&lt;/ShapeTextInfo&gt;"/>
</p:tagLst>
</file>

<file path=ppt/tags/tag1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9.xml><?xml version="1.0" encoding="utf-8"?>
<p:tagLst xmlns:a="http://schemas.openxmlformats.org/drawingml/2006/main" xmlns:r="http://schemas.openxmlformats.org/officeDocument/2006/relationships" xmlns:p="http://schemas.openxmlformats.org/presentationml/2006/main">
  <p:tag name="PRESENTER_SHAPEINFO" val="&lt;ThreeDShapeInfo&gt;&lt;uuid val=&quot;{F03355A5-07B7-4311-897B-28E69685482F}&quot;/&gt;&lt;isInvalidForFieldText val=&quot;0&quot;/&gt;&lt;Image&gt;&lt;filename val=&quot;C:\Users\Henrik\Documents\My Adobe Presentations\Discussions1\data\asimages\{F03355A5-07B7-4311-897B-28E69685482F}_9.png&quot;/&gt;&lt;left val=&quot;36&quot;/&gt;&lt;top val=&quot;398&quot;/&gt;&lt;width val=&quot;64&quot;/&gt;&lt;height val=&quot;51&quot;/&gt;&lt;hasText val=&quot;1&quot;/&gt;&lt;/Image&gt;&lt;/ThreeDShapeInfo&gt;"/>
  <p:tag name="PRESENTER_SHAPETEXTINFO" val="&lt;ShapeTextInfo&gt;&lt;TableIndex row=&quot;-1&quot; col=&quot;-1&quot;&gt;&lt;linesCount val=&quot;0&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ISPRING_CUSTOM_TIMING_USED" val="1"/>
  <p:tag name="TIMING" val="|9.316|10.168|3.991|10.229|6.523"/>
  <p:tag name="ISPRING_SLIDE_INDENT_LEVEL" val="0"/>
  <p:tag name="ISPRING_PRESENTER_ID" val="{3EEEA329-47ED-485E-9A03-4D8AADF1DC16}"/>
  <p:tag name="GENSWF_ADVANCE_TIME" val="57.8"/>
  <p:tag name="ISPRING_SLIDE_ID" val="{1F8858AF-50C5-4F04-B51C-F9033AC55F1F}"/>
</p:tagLst>
</file>

<file path=ppt/tags/tag1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3.xml><?xml version="1.0" encoding="utf-8"?>
<p:tagLst xmlns:a="http://schemas.openxmlformats.org/drawingml/2006/main" xmlns:r="http://schemas.openxmlformats.org/officeDocument/2006/relationships" xmlns:p="http://schemas.openxmlformats.org/presentationml/2006/main">
  <p:tag name="PRESENTER_SHAPEINFO" val="&lt;ThreeDShapeInfo&gt;&lt;uuid val=&quot;{21ACFB41-BAC1-48F3-91A4-800E67C8C2CF}&quot;/&gt;&lt;isInvalidForFieldText val=&quot;0&quot;/&gt;&lt;Image&gt;&lt;filename val=&quot;C:\Users\Henrik\Documents\My Adobe Presentations\Discussions1\data\asimages\{21ACFB41-BAC1-48F3-91A4-800E67C8C2CF}_9.png&quot;/&gt;&lt;left val=&quot;50&quot;/&gt;&lt;top val=&quot;182&quot;/&gt;&lt;width val=&quot;63&quot;/&gt;&lt;height val=&quot;51&quot;/&gt;&lt;hasText val=&quot;1&quot;/&gt;&lt;/Image&gt;&lt;/ThreeDShapeInfo&gt;"/>
  <p:tag name="PRESENTER_SHAPETEXTINFO" val="&lt;ShapeTextInfo&gt;&lt;TableIndex row=&quot;-1&quot; col=&quot;-1&quot;&gt;&lt;linesCount val=&quot;0&quot;/&gt;&lt;/TableIndex&gt;&lt;/ShapeTextInfo&gt;"/>
</p:tagLst>
</file>

<file path=ppt/tags/tag1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INFO" val="&lt;ThreeDShapeInfo&gt;&lt;uuid val=&quot;{A76F0682-521C-463F-BFD2-3CA74991F943}&quot;/&gt;&lt;isInvalidForFieldText val=&quot;0&quot;/&gt;&lt;Image&gt;&lt;filename val=&quot;C:\Users\Henrik\Documents\My Adobe Presentations\Discussions1\data\asimages\{A76F0682-521C-463F-BFD2-3CA74991F943}_5.png&quot;/&gt;&lt;left val=&quot;491&quot;/&gt;&lt;top val=&quot;290&quot;/&gt;&lt;width val=&quot;102&quot;/&gt;&lt;height val=&quot;68&quot;/&gt;&lt;hasText val=&quot;1&quot;/&gt;&lt;/Image&gt;&lt;/ThreeDShapeInfo&gt;"/>
  <p:tag name="PRESENTER_SHAPETEXTINFO" val="&lt;ShapeTextInfo&gt;&lt;TableIndex row=&quot;-1&quot; col=&quot;-1&quot;&gt;&lt;linesCount val=&quot;0&quot;/&gt;&lt;/TableIndex&gt;&lt;/ShapeTextInfo&gt;"/>
</p:tagLst>
</file>

<file path=ppt/tags/tag1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INFO" val="&lt;ThreeDShapeInfo&gt;&lt;uuid val=&quot;{E67CAB05-A403-4D13-BA22-7A6A3A0C7D42}&quot;/&gt;&lt;isInvalidForFieldText val=&quot;0&quot;/&gt;&lt;Image&gt;&lt;filename val=&quot;C:\Users\Henrik\Documents\My Adobe Presentations\Discussions1\data\asimages\{E67CAB05-A403-4D13-BA22-7A6A3A0C7D42}_5.png&quot;/&gt;&lt;left val=&quot;436&quot;/&gt;&lt;top val=&quot;204&quot;/&gt;&lt;width val=&quot;102&quot;/&gt;&lt;height val=&quot;69&quot;/&gt;&lt;hasText val=&quot;1&quot;/&gt;&lt;/Image&gt;&lt;/ThreeDShapeInfo&gt;"/>
  <p:tag name="PRESENTER_SHAPETEXTINFO" val="&lt;ShapeTextInfo&gt;&lt;TableIndex row=&quot;-1&quot; col=&quot;-1&quot;&gt;&lt;linesCount val=&quot;0&quot;/&gt;&lt;/TableIndex&gt;&lt;/ShapeTextInfo&gt;"/>
</p:tagLst>
</file>

<file path=ppt/tags/tag1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4.xml><?xml version="1.0" encoding="utf-8"?>
<p:tagLst xmlns:a="http://schemas.openxmlformats.org/drawingml/2006/main" xmlns:r="http://schemas.openxmlformats.org/officeDocument/2006/relationships" xmlns:p="http://schemas.openxmlformats.org/presentationml/2006/main">
  <p:tag name="PRESENTER_SHAPEINFO" val="&lt;ThreeDShapeInfo&gt;&lt;uuid val=&quot;{A7F5FB12-2AF5-4CBF-81E2-2753CBEC9DE2}&quot;/&gt;&lt;isInvalidForFieldText val=&quot;0&quot;/&gt;&lt;Image&gt;&lt;filename val=&quot;C:\Users\Henrik\Documents\My Adobe Presentations\Discussions1\data\asimages\{A7F5FB12-2AF5-4CBF-81E2-2753CBEC9DE2}_9.png&quot;/&gt;&lt;left val=&quot;483&quot;/&gt;&lt;top val=&quot;264&quot;/&gt;&lt;width val=&quot;162&quot;/&gt;&lt;height val=&quot;136&quot;/&gt;&lt;hasText val=&quot;1&quot;/&gt;&lt;/Image&gt;&lt;/ThreeDShapeInfo&gt;"/>
  <p:tag name="PRESENTER_SHAPETEXTINFO" val="&lt;ShapeTextInfo&gt;&lt;TableIndex row=&quot;-1&quot; col=&quot;-1&quot;&gt;&lt;linesCount val=&quot;0&quot;/&gt;&lt;/TableIndex&gt;&lt;/ShapeTextInfo&gt;"/>
</p:tagLst>
</file>

<file path=ppt/tags/tag1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INFO" val="&lt;ThreeDShapeInfo&gt;&lt;uuid val=&quot;{4F95BE21-38C5-45A5-91C9-29DCF7A98BF4}&quot;/&gt;&lt;isInvalidForFieldText val=&quot;0&quot;/&gt;&lt;Image&gt;&lt;filename val=&quot;C:\Users\Henrik\Documents\My Adobe Presentations\Discussions1\data\asimages\{4F95BE21-38C5-45A5-91C9-29DCF7A98BF4}_5.png&quot;/&gt;&lt;left val=&quot;368&quot;/&gt;&lt;top val=&quot;125&quot;/&gt;&lt;width val=&quot;102&quot;/&gt;&lt;height val=&quot;69&quot;/&gt;&lt;hasText val=&quot;1&quot;/&gt;&lt;/Image&gt;&lt;/ThreeDShapeInfo&gt;"/>
  <p:tag name="PRESENTER_SHAPETEXTINFO" val="&lt;ShapeTextInfo&gt;&lt;TableIndex row=&quot;-1&quot; col=&quot;-1&quot;&gt;&lt;linesCount val=&quot;0&quot;/&gt;&lt;/TableIndex&gt;&lt;/ShapeTextInfo&gt;"/>
</p:tagLst>
</file>

<file path=ppt/tags/tag1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71&quot;/&gt;&lt;lineCharCount val=&quot;72&quot;/&gt;&lt;lineCharCount val=&quot;48&quot;/&gt;&lt;/TableIndex&gt;&lt;/ShapeTextInfo&gt;"/>
</p:tagLst>
</file>

<file path=ppt/tags/tag1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82&quot;/&gt;&lt;lineCharCount val=&quot;36&quot;/&gt;&lt;lineCharCount val=&quot;81&quot;/&gt;&lt;/TableIndex&gt;&lt;/ShapeTextInfo&gt;"/>
</p:tagLst>
</file>

<file path=ppt/tags/tag1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5&quot;/&gt;&lt;lineCharCount val=&quot;33&quot;/&gt;&lt;lineCharCount val=&quot;79&quot;/&gt;&lt;/TableIndex&gt;&lt;/ShapeTextInfo&gt;"/>
</p:tagLst>
</file>

<file path=ppt/tags/tag1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74&quot;/&gt;&lt;lineCharCount val=&quot;33&quot;/&gt;&lt;lineCharCount val=&quot;72&quot;/&gt;&lt;lineCharCount val=&quot;78&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INFO" val="&lt;ThreeDShapeInfo&gt;&lt;uuid val=&quot;{A3F30043-5E05-469A-B19B-864B9D1FA75C}&quot;/&gt;&lt;isInvalidForFieldText val=&quot;0&quot;/&gt;&lt;Image&gt;&lt;filename val=&quot;C:\Users\Henrik\Documents\My Adobe Presentations\Discussions1\data\asimages\{A3F30043-5E05-469A-B19B-864B9D1FA75C}_5.png&quot;/&gt;&lt;left val=&quot;232&quot;/&gt;&lt;top val=&quot;346&quot;/&gt;&lt;width val=&quot;154&quot;/&gt;&lt;height val=&quot;91&quot;/&gt;&lt;hasText val=&quot;1&quot;/&gt;&lt;/Image&gt;&lt;/ThreeDShapeInfo&gt;"/>
  <p:tag name="PRESENTER_SHAPETEXTINFO" val="&lt;ShapeTextInfo&gt;&lt;TableIndex row=&quot;-1&quot; col=&quot;-1&quot;&gt;&lt;linesCount val=&quot;0&quot;/&gt;&lt;/TableIndex&gt;&lt;/ShapeTextInfo&gt;"/>
</p:tagLst>
</file>

<file path=ppt/tags/tag1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73&quot;/&gt;&lt;lineCharCount val=&quot;10&quot;/&gt;&lt;/TableIndex&gt;&lt;/ShapeTextInfo&gt;"/>
</p:tagLst>
</file>

<file path=ppt/tags/tag1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45&quot;/&gt;&lt;lineCharCount val=&quot;12&quot;/&gt;&lt;/TableIndex&gt;&lt;/ShapeTextInfo&gt;"/>
</p:tagLst>
</file>

<file path=ppt/tags/tag1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Lst>
</file>

<file path=ppt/tags/tag174.xml><?xml version="1.0" encoding="utf-8"?>
<p:tagLst xmlns:a="http://schemas.openxmlformats.org/drawingml/2006/main" xmlns:r="http://schemas.openxmlformats.org/officeDocument/2006/relationships" xmlns:p="http://schemas.openxmlformats.org/presentationml/2006/main">
  <p:tag name="ISPRING_CUSTOM_TIMING_USED" val="1"/>
  <p:tag name="TIMING" val="|8.946"/>
  <p:tag name="GENSWF_ADVANCE_TIME" val="17.88"/>
  <p:tag name="ISPRING_SLIDE_INDENT_LEVEL" val="0"/>
  <p:tag name="ISPRING_PRESENTER_ID" val="{3EEEA329-47ED-485E-9A03-4D8AADF1DC16}"/>
  <p:tag name="ISPRING_SLIDE_ID" val="{CDA13437-AC30-4063-9A24-110900E28B58}"/>
</p:tagLst>
</file>

<file path=ppt/tags/tag1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58&quot;/&gt;&lt;lineCharCount val=&quot;1&quot;/&gt;&lt;lineCharCount val=&quot;44&quot;/&gt;&lt;lineCharCount val=&quot;37&quot;/&gt;&lt;lineCharCount val=&quot;26&quot;/&gt;&lt;lineCharCount val=&quot;1&quot;/&gt;&lt;lineCharCount val=&quot;1&quot;/&gt;&lt;lineCharCount val=&quot;1&quot;/&gt;&lt;lineCharCount val=&quot;1&quot;/&gt;&lt;lineCharCount val=&quot;22&quot;/&gt;&lt;lineCharCount val=&quot;1&quot;/&gt;&lt;lineCharCount val=&quot;70&quot;/&gt;&lt;lineCharCount val=&quot;1&quot;/&gt;&lt;/TableIndex&gt;&lt;/ShapeTextInfo&gt;"/>
</p:tagLst>
</file>

<file path=ppt/tags/tag1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0&quot;/&gt;&lt;lineCharCount val=&quot;30&quot;/&gt;&lt;/TableIndex&gt;&lt;/ShapeTextInfo&gt;"/>
</p:tagLst>
</file>

<file path=ppt/tags/tag1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3&quot;/&gt;&lt;/TableIndex&gt;&lt;/ShapeTextInfo&gt;"/>
</p:tagLst>
</file>

<file path=ppt/tags/tag179.xml><?xml version="1.0" encoding="utf-8"?>
<p:tagLst xmlns:a="http://schemas.openxmlformats.org/drawingml/2006/main" xmlns:r="http://schemas.openxmlformats.org/officeDocument/2006/relationships" xmlns:p="http://schemas.openxmlformats.org/presentationml/2006/main">
  <p:tag name="ISPRING_CUSTOM_TIMING_USED" val="1"/>
  <p:tag name="TIMING" val="|4.761|8.244"/>
  <p:tag name="GENSWF_ADVANCE_TIME" val="20.48"/>
  <p:tag name="ISPRING_SLIDE_INDENT_LEVEL" val="0"/>
  <p:tag name="ISPRING_PRESENTER_ID" val="{3EEEA329-47ED-485E-9A03-4D8AADF1DC16}"/>
  <p:tag name="ISPRING_SLIDE_ID" val="{03552D2F-9A96-4723-8012-285CC72B67B6}"/>
  <p:tag name="PPSNARRATION" val="1,813271727,N:\Dropbox\ELLS\workshop 27-3-12\Discussions1_pptx\Media.ppcx"/>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4&quot;/&gt;&lt;/TableIndex&gt;&lt;/ShapeTextInfo&gt;"/>
</p:tagLst>
</file>

<file path=ppt/tags/tag1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1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Lst>
</file>

<file path=ppt/tags/tag1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0&quot;/&gt;&lt;lineCharCount val=&quot;30&quot;/&gt;&lt;/TableIndex&gt;&lt;/ShapeTextInfo&gt;"/>
</p:tagLst>
</file>

<file path=ppt/tags/tag1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9&quot;/&gt;&lt;lineCharCount val=&quot;14&quot;/&gt;&lt;lineCharCount val=&quot;10&quot;/&gt;&lt;lineCharCount val=&quot;12&quot;/&gt;&lt;/TableIndex&gt;&lt;/ShapeTextInfo&gt;"/>
</p:tagLst>
</file>

<file path=ppt/tags/tag1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9&quot;/&gt;&lt;lineCharCount val=&quot;11&quot;/&gt;&lt;lineCharCount val=&quot;7&quot;/&gt;&lt;lineCharCount val=&quot;9&quot;/&gt;&lt;/TableIndex&gt;&lt;/ShapeTextInfo&gt;"/>
</p:tagLst>
</file>

<file path=ppt/tags/tag1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1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1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9&quot;/&gt;&lt;lineCharCount val=&quot;12&quot;/&gt;&lt;lineCharCount val=&quot;1&quot;/&gt;&lt;lineCharCount val=&quot;24&quot;/&gt;&lt;lineCharCount val=&quot;21&quot;/&gt;&lt;lineCharCount val=&quot;5&quot;/&gt;&lt;lineCharCount val=&quot;3&quot;/&gt;&lt;/TableIndex&gt;&lt;/ShapeTextInfo&gt;"/>
</p:tagLst>
</file>

<file path=ppt/tags/tag1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0&quot;/&gt;&lt;lineCharCount val=&quot;12&quot;/&gt;&lt;/TableIndex&gt;&lt;/ShapeTextInfo&gt;"/>
</p:tagLst>
</file>

<file path=ppt/tags/tag1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192.xml><?xml version="1.0" encoding="utf-8"?>
<p:tagLst xmlns:a="http://schemas.openxmlformats.org/drawingml/2006/main" xmlns:r="http://schemas.openxmlformats.org/officeDocument/2006/relationships" xmlns:p="http://schemas.openxmlformats.org/presentationml/2006/main">
  <p:tag name="ISPRING_CUSTOM_TIMING_USED" val="1"/>
  <p:tag name="TIMING" val="|2.939|2.861|18.031|3.769"/>
  <p:tag name="GENSWF_ADVANCE_TIME" val="36.59"/>
  <p:tag name="ISPRING_SLIDE_INDENT_LEVEL" val="0"/>
  <p:tag name="ISPRING_PRESENTER_ID" val="{3EEEA329-47ED-485E-9A03-4D8AADF1DC16}"/>
  <p:tag name="GENSWF_SLIDE_TITLE" val="Building blocks – The five stage model"/>
  <p:tag name="ISPRING_SLIDE_ID" val="{1EE46377-21B9-4654-8B32-744C90611A32}"/>
</p:tagLst>
</file>

<file path=ppt/tags/tag1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2&quot;/&gt;&lt;/TableIndex&gt;&lt;/ShapeTextInfo&gt;"/>
</p:tagLst>
</file>

<file path=ppt/tags/tag1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1&quot;/&gt;&lt;lineCharCount val=&quot;21&quot;/&gt;&lt;lineCharCount val=&quot;1&quot;/&gt;&lt;lineCharCount val=&quot;34&quot;/&gt;&lt;lineCharCount val=&quot;1&quot;/&gt;&lt;lineCharCount val=&quot;42&quot;/&gt;&lt;/TableIndex&gt;&lt;/ShapeTextInfo&gt;"/>
</p:tagLst>
</file>

<file path=ppt/tags/tag1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1&quot;/&gt;&lt;lineCharCount val=&quot;1&quot;/&gt;&lt;lineCharCount val=&quot;38&quot;/&gt;&lt;/TableIndex&gt;&lt;/ShapeTextInfo&gt;"/>
</p:tagLst>
</file>

<file path=ppt/tags/tag1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1&quot;/&gt;&lt;lineCharCount val=&quot;1&quot;/&gt;&lt;lineCharCount val=&quot;38&quot;/&gt;&lt;/TableIndex&gt;&lt;/ShapeTextInfo&gt;"/>
</p:tagLst>
</file>

<file path=ppt/tags/tag1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15&quot;/&gt;&lt;lineCharCount val=&quot;2&quot;/&gt;&lt;lineCharCount val=&quot;18&quot;/&gt;&lt;lineCharCount val=&quot;1&quot;/&gt;&lt;lineCharCount val=&quot;27&quot;/&gt;&lt;lineCharCount val=&quot;2&quot;/&gt;&lt;lineCharCount val=&quot;19&quot;/&gt;&lt;lineCharCount val=&quot;1&quot;/&gt;&lt;lineCharCount val=&quot;10&quot;/&gt;&lt;/TableIndex&gt;&lt;/ShapeTextInfo&gt;"/>
</p:tagLst>
</file>

<file path=ppt/tags/tag1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ISPRING_CUSTOM_TIMING_USED" val="1"/>
  <p:tag name="TIMING" val="|10.765|4.27"/>
  <p:tag name="GENSWF_ADVANCE_TIME" val="26.19"/>
  <p:tag name="ISPRING_SLIDE_INDENT_LEVEL" val="0"/>
  <p:tag name="ISPRING_PRESENTER_ID" val="{3EEEA329-47ED-485E-9A03-4D8AADF1DC16}"/>
  <p:tag name="ISPRING_SLIDE_ID" val="{F251E3DD-0ED4-4683-8A60-A51087706AC8}"/>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Lst>
</file>

<file path=ppt/tags/tag200.xml><?xml version="1.0" encoding="utf-8"?>
<p:tagLst xmlns:a="http://schemas.openxmlformats.org/drawingml/2006/main" xmlns:r="http://schemas.openxmlformats.org/officeDocument/2006/relationships" xmlns:p="http://schemas.openxmlformats.org/presentationml/2006/main">
  <p:tag name="ISPRING_CUSTOM_TIMING_USED" val="1"/>
  <p:tag name="TIMING" val="|29.891"/>
  <p:tag name="GENSWF_ADVANCE_TIME" val="41.71"/>
  <p:tag name="ISPRING_SLIDE_INDENT_LEVEL" val="0"/>
  <p:tag name="ISPRING_PRESENTER_ID" val="{3EEEA329-47ED-485E-9A03-4D8AADF1DC16}"/>
  <p:tag name="GENSWF_SLIDE_TITLE" val="The five stage model - First stage"/>
  <p:tag name="ISPRING_SLIDE_ID" val="{BD9FB6B2-9ABC-47BE-A8C5-693869636D14}"/>
</p:tagLst>
</file>

<file path=ppt/tags/tag2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40&quot;/&gt;&lt;lineCharCount val=&quot;1&quot;/&gt;&lt;lineCharCount val=&quot;73&quot;/&gt;&lt;lineCharCount val=&quot;19&quot;/&gt;&lt;lineCharCount val=&quot;1&quot;/&gt;&lt;lineCharCount val=&quot;1&quot;/&gt;&lt;lineCharCount val=&quot;1&quot;/&gt;&lt;lineCharCount val=&quot;1&quot;/&gt;&lt;lineCharCount val=&quot;1&quot;/&gt;&lt;lineCharCount val=&quot;1&quot;/&gt;&lt;/TableIndex&gt;&lt;/ShapeTextInfo&gt;"/>
</p:tagLst>
</file>

<file path=ppt/tags/tag2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72&quot;/&gt;&lt;lineCharCount val=&quot;79&quot;/&gt;&lt;lineCharCount val=&quot;17&quot;/&gt;&lt;/TableIndex&gt;&lt;/ShapeTextInfo&gt;"/>
</p:tagLst>
</file>

<file path=ppt/tags/tag2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4&quot;/&gt;&lt;lineCharCount val=&quot;2&quot;/&gt;&lt;lineCharCount val=&quot;27&quot;/&gt;&lt;/TableIndex&gt;&lt;/ShapeTextInfo&gt;"/>
</p:tagLst>
</file>

<file path=ppt/tags/tag2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20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2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0&quot;/&gt;&lt;lineCharCount val=&quot;12&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211.xml><?xml version="1.0" encoding="utf-8"?>
<p:tagLst xmlns:a="http://schemas.openxmlformats.org/drawingml/2006/main" xmlns:r="http://schemas.openxmlformats.org/officeDocument/2006/relationships" xmlns:p="http://schemas.openxmlformats.org/presentationml/2006/main">
  <p:tag name="ISPRING_CUSTOM_TIMING_USED" val="1"/>
  <p:tag name="TIMING" val="|38.552"/>
  <p:tag name="GENSWF_ADVANCE_TIME" val="45.46"/>
  <p:tag name="ISPRING_SLIDE_INDENT_LEVEL" val="0"/>
  <p:tag name="ISPRING_PRESENTER_ID" val="{3EEEA329-47ED-485E-9A03-4D8AADF1DC16}"/>
  <p:tag name="GENSWF_SLIDE_TITLE" val="The five stage model - Second stage"/>
  <p:tag name="ISPRING_SLIDE_ID" val="{9F6BBEDA-C3F3-44BA-B248-3EAD70F72D15}"/>
</p:tagLst>
</file>

<file path=ppt/tags/tag2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62&quot;/&gt;&lt;lineCharCount val=&quot;1&quot;/&gt;&lt;lineCharCount val=&quot;67&quot;/&gt;&lt;lineCharCount val=&quot;1&quot;/&gt;&lt;lineCharCount val=&quot;75&quot;/&gt;&lt;lineCharCount val=&quot;74&quot;/&gt;&lt;lineCharCount val=&quot;76&quot;/&gt;&lt;lineCharCount val=&quot;74&quot;/&gt;&lt;lineCharCount val=&quot;71&quot;/&gt;&lt;lineCharCount val=&quot;50&quot;/&gt;&lt;/TableIndex&gt;&lt;/ShapeTextInfo&gt;"/>
</p:tagLst>
</file>

<file path=ppt/tags/tag2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9&quot;/&gt;&lt;lineCharCount val=&quot;1&quot;/&gt;&lt;lineCharCount val=&quot;74&quot;/&gt;&lt;lineCharCount val=&quot;28&quot;/&gt;&lt;/TableIndex&gt;&lt;/ShapeTextInfo&gt;"/>
</p:tagLst>
</file>

<file path=ppt/tags/tag2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4&quot;/&gt;&lt;lineCharCount val=&quot;2&quot;/&gt;&lt;lineCharCount val=&quot;31&quot;/&gt;&lt;/TableIndex&gt;&lt;/ShapeTextInfo&gt;"/>
</p:tagLst>
</file>

<file path=ppt/tags/tag2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2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2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0&quot;/&gt;&lt;lineCharCount val=&quot;1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221.xml><?xml version="1.0" encoding="utf-8"?>
<p:tagLst xmlns:a="http://schemas.openxmlformats.org/drawingml/2006/main" xmlns:r="http://schemas.openxmlformats.org/officeDocument/2006/relationships" xmlns:p="http://schemas.openxmlformats.org/presentationml/2006/main">
  <p:tag name="ISPRING_CUSTOM_TIMING_USED" val="1"/>
  <p:tag name="GENSWF_ADVANCE_TIME" val="27.44"/>
  <p:tag name="TIMING" val="|13.85"/>
  <p:tag name="ISPRING_SLIDE_INDENT_LEVEL" val="0"/>
  <p:tag name="ISPRING_PRESENTER_ID" val="{3EEEA329-47ED-485E-9A03-4D8AADF1DC16}"/>
  <p:tag name="GENSWF_SLIDE_TITLE" val="The five stage model - Third stage"/>
  <p:tag name="ISPRING_SLIDE_ID" val="{0DC2C0E5-EBC9-4418-A321-166CCDF10CD6}"/>
</p:tagLst>
</file>

<file path=ppt/tags/tag2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39&quot;/&gt;&lt;lineCharCount val=&quot;1&quot;/&gt;&lt;lineCharCount val=&quot;70&quot;/&gt;&lt;lineCharCount val=&quot;50&quot;/&gt;&lt;lineCharCount val=&quot;1&quot;/&gt;&lt;lineCharCount val=&quot;1&quot;/&gt;&lt;lineCharCount val=&quot;1&quot;/&gt;&lt;/TableIndex&gt;&lt;/ShapeTextInfo&gt;"/>
</p:tagLst>
</file>

<file path=ppt/tags/tag2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69&quot;/&gt;&lt;lineCharCount val=&quot;72&quot;/&gt;&lt;lineCharCount val=&quot;70&quot;/&gt;&lt;lineCharCount val=&quot;70&quot;/&gt;&lt;lineCharCount val=&quot;15&quot;/&gt;&lt;lineCharCount val=&quot;1&quot;/&gt;&lt;lineCharCount val=&quot;39&quot;/&gt;&lt;/TableIndex&gt;&lt;/ShapeTextInfo&gt;"/>
</p:tagLst>
</file>

<file path=ppt/tags/tag2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4&quot;/&gt;&lt;lineCharCount val=&quot;2&quot;/&gt;&lt;lineCharCount val=&quot;29&quot;/&gt;&lt;/TableIndex&gt;&lt;/ShapeTextInfo&gt;"/>
</p:tagLst>
</file>

<file path=ppt/tags/tag2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2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2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0&quot;/&gt;&lt;lineCharCount val=&quot;12&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61&quot;/&gt;&lt;lineCharCount val=&quot;51&quot;/&gt;&lt;/TableIndex&gt;&lt;/ShapeTextInfo&gt;"/>
</p:tagLst>
</file>

<file path=ppt/tags/tag2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231.xml><?xml version="1.0" encoding="utf-8"?>
<p:tagLst xmlns:a="http://schemas.openxmlformats.org/drawingml/2006/main" xmlns:r="http://schemas.openxmlformats.org/officeDocument/2006/relationships" xmlns:p="http://schemas.openxmlformats.org/presentationml/2006/main">
  <p:tag name="ISPRING_CUSTOM_TIMING_USED" val="1"/>
  <p:tag name="TIMING" val="|18.102|9.791|9.172"/>
  <p:tag name="GENSWF_ADVANCE_TIME" val="56.58"/>
  <p:tag name="ISPRING_SLIDE_INDENT_LEVEL" val="0"/>
  <p:tag name="ISPRING_PRESENTER_ID" val="{3EEEA329-47ED-485E-9A03-4D8AADF1DC16}"/>
  <p:tag name="GENSWF_SLIDE_TITLE" val="The five stage model - Fourth stage"/>
  <p:tag name="ISPRING_SLIDE_ID" val="{A14A5CCB-2E84-4974-93CA-023661F7B572}"/>
</p:tagLst>
</file>

<file path=ppt/tags/tag2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69&quot;/&gt;&lt;lineCharCount val=&quot;73&quot;/&gt;&lt;lineCharCount val=&quot;66&quot;/&gt;&lt;lineCharCount val=&quot;70&quot;/&gt;&lt;lineCharCount val=&quot;60&quot;/&gt;&lt;lineCharCount val=&quot;63&quot;/&gt;&lt;lineCharCount val=&quot;63&quot;/&gt;&lt;lineCharCount val=&quot;69&quot;/&gt;&lt;lineCharCount val=&quot;65&quot;/&gt;&lt;lineCharCount val=&quot;33&quot;/&gt;&lt;lineCharCount val=&quot;1&quot;/&gt;&lt;lineCharCount val=&quot;42&quot;/&gt;&lt;/TableIndex&gt;&lt;/ShapeTextInfo&gt;"/>
</p:tagLst>
</file>

<file path=ppt/tags/tag2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55&quot;/&gt;&lt;lineCharCount val=&quot;1&quot;/&gt;&lt;lineCharCount val=&quot;68&quot;/&gt;&lt;lineCharCount val=&quot;49&quot;/&gt;&lt;/TableIndex&gt;&lt;/ShapeTextInfo&gt;"/>
</p:tagLst>
</file>

<file path=ppt/tags/tag2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24&quot;/&gt;&lt;lineCharCount val=&quot;2&quot;/&gt;&lt;lineCharCount val=&quot;21&quot;/&gt;&lt;lineCharCount val=&quot;20&quot;/&gt;&lt;/TableIndex&gt;&lt;/ShapeTextInfo&gt;"/>
</p:tagLst>
</file>

<file path=ppt/tags/tag2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69&quot;/&gt;&lt;lineCharCount val=&quot;73&quot;/&gt;&lt;lineCharCount val=&quot;66&quot;/&gt;&lt;lineCharCount val=&quot;70&quot;/&gt;&lt;lineCharCount val=&quot;60&quot;/&gt;&lt;lineCharCount val=&quot;63&quot;/&gt;&lt;lineCharCount val=&quot;63&quot;/&gt;&lt;lineCharCount val=&quot;69&quot;/&gt;&lt;lineCharCount val=&quot;65&quot;/&gt;&lt;lineCharCount val=&quot;33&quot;/&gt;&lt;lineCharCount val=&quot;1&quot;/&gt;&lt;lineCharCount val=&quot;42&quot;/&gt;&lt;/TableIndex&gt;&lt;/ShapeTextInfo&gt;"/>
</p:tagLst>
</file>

<file path=ppt/tags/tag2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69&quot;/&gt;&lt;lineCharCount val=&quot;73&quot;/&gt;&lt;lineCharCount val=&quot;66&quot;/&gt;&lt;lineCharCount val=&quot;70&quot;/&gt;&lt;lineCharCount val=&quot;60&quot;/&gt;&lt;lineCharCount val=&quot;63&quot;/&gt;&lt;lineCharCount val=&quot;63&quot;/&gt;&lt;lineCharCount val=&quot;69&quot;/&gt;&lt;lineCharCount val=&quot;65&quot;/&gt;&lt;lineCharCount val=&quot;33&quot;/&gt;&lt;lineCharCount val=&quot;1&quot;/&gt;&lt;lineCharCount val=&quot;42&quot;/&gt;&lt;/TableIndex&gt;&lt;/ShapeTextInfo&gt;"/>
</p:tagLst>
</file>

<file path=ppt/tags/tag2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57&quot;/&gt;&lt;lineCharCount val=&quot;26&quot;/&gt;&lt;/TableIndex&gt;&lt;/ShapeTextInfo&gt;"/>
</p:tagLst>
</file>

<file path=ppt/tags/tag2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2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0&quot;/&gt;&lt;lineCharCount val=&quot;12&quot;/&gt;&lt;/TableIndex&gt;&lt;/ShapeTextInfo&gt;"/>
</p:tagLst>
</file>

<file path=ppt/tags/tag2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243.xml><?xml version="1.0" encoding="utf-8"?>
<p:tagLst xmlns:a="http://schemas.openxmlformats.org/drawingml/2006/main" xmlns:r="http://schemas.openxmlformats.org/officeDocument/2006/relationships" xmlns:p="http://schemas.openxmlformats.org/presentationml/2006/main">
  <p:tag name="ISPRING_CUSTOM_TIMING_USED" val="1"/>
  <p:tag name="TIMING" val="|19.693"/>
  <p:tag name="ISPRING_SLIDE_INDENT_LEVEL" val="0"/>
  <p:tag name="ISPRING_PRESENTER_ID" val="{3EEEA329-47ED-485E-9A03-4D8AADF1DC16}"/>
  <p:tag name="GENSWF_SLIDE_TITLE" val="The five stage model - Fifth stage"/>
  <p:tag name="GENSWF_ADVANCE_TIME" val="25.6"/>
  <p:tag name="ISPRING_SLIDE_ID" val="{6B9DC110-59E7-4F62-B1C1-5A75063F961C}"/>
</p:tagLst>
</file>

<file path=ppt/tags/tag2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47&quot;/&gt;&lt;lineCharCount val=&quot;1&quot;/&gt;&lt;lineCharCount val=&quot;71&quot;/&gt;&lt;lineCharCount val=&quot;1&quot;/&gt;&lt;/TableIndex&gt;&lt;/ShapeTextInfo&gt;"/>
</p:tagLst>
</file>

<file path=ppt/tags/tag2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74&quot;/&gt;&lt;lineCharCount val=&quot;67&quot;/&gt;&lt;lineCharCount val=&quot;58&quot;/&gt;&lt;lineCharCount val=&quot;68&quot;/&gt;&lt;lineCharCount val=&quot;72&quot;/&gt;&lt;lineCharCount val=&quot;72&quot;/&gt;&lt;lineCharCount val=&quot;62&quot;/&gt;&lt;lineCharCount val=&quot;1&quot;/&gt;&lt;lineCharCount val=&quot;61&quot;/&gt;&lt;lineCharCount val=&quot;18&quot;/&gt;&lt;lineCharCount val=&quot;1&quot;/&gt;&lt;lineCharCount val=&quot;34&quot;/&gt;&lt;/TableIndex&gt;&lt;/ShapeTextInfo&gt;"/>
</p:tagLst>
</file>

<file path=ppt/tags/tag2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4&quot;/&gt;&lt;lineCharCount val=&quot;23&quot;/&gt;&lt;lineCharCount val=&quot;20&quot;/&gt;&lt;/TableIndex&gt;&lt;/ShapeTextInfo&gt;"/>
</p:tagLst>
</file>

<file path=ppt/tags/tag2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2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2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2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0&quot;/&gt;&lt;lineCharCount val=&quot;12&quot;/&gt;&lt;/TableIndex&gt;&lt;/ShapeTextInfo&gt;"/>
</p:tagLst>
</file>

<file path=ppt/tags/tag2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253.xml><?xml version="1.0" encoding="utf-8"?>
<p:tagLst xmlns:a="http://schemas.openxmlformats.org/drawingml/2006/main" xmlns:r="http://schemas.openxmlformats.org/officeDocument/2006/relationships" xmlns:p="http://schemas.openxmlformats.org/presentationml/2006/main">
  <p:tag name="ISPRING_CUSTOM_TIMING_USED" val="1"/>
  <p:tag name="TIMING" val="|6.677|2.508|4.106|3.141|5.112|7.929"/>
  <p:tag name="GENSWF_ADVANCE_TIME" val="36.12"/>
  <p:tag name="ISPRING_SLIDE_INDENT_LEVEL" val="0"/>
  <p:tag name="ISPRING_PRESENTER_ID" val="{3EEEA329-47ED-485E-9A03-4D8AADF1DC16}"/>
  <p:tag name="GENSWF_SLIDE_TITLE" val="Sum-up on the Five stage model"/>
  <p:tag name="ISPRING_SLIDE_ID" val="{8F7471DE-ABE2-4778-AA72-F890F946A142}"/>
</p:tagLst>
</file>

<file path=ppt/tags/tag2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quot;/&gt;&lt;lineCharCount val=&quot;30&quot;/&gt;&lt;/TableIndex&gt;&lt;/ShapeTextInfo&gt;"/>
</p:tagLst>
</file>

<file path=ppt/tags/tag2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5&quot;/&gt;&lt;lineCharCount val=&quot;1&quot;/&gt;&lt;lineCharCount val=&quot;1&quot;/&gt;&lt;lineCharCount val=&quot;35&quot;/&gt;&lt;lineCharCount val=&quot;30&quot;/&gt;&lt;lineCharCount val=&quot;41&quot;/&gt;&lt;lineCharCount val=&quot;56&quot;/&gt;&lt;lineCharCount val=&quot;50&quot;/&gt;&lt;lineCharCount val=&quot;1&quot;/&gt;&lt;lineCharCount val=&quot;57&quot;/&gt;&lt;lineCharCount val=&quot;59&quot;/&gt;&lt;lineCharCount val=&quot;9&quot;/&gt;&lt;lineCharCount val=&quot;1&quot;/&gt;&lt;lineCharCount val=&quot;59&quot;/&gt;&lt;lineCharCount val=&quot;6&quot;/&gt;&lt;lineCharCount val=&quot;1&quot;/&gt;&lt;/TableIndex&gt;&lt;/ShapeTextInfo&gt;"/>
</p:tagLst>
</file>

<file path=ppt/tags/tag256.xml><?xml version="1.0" encoding="utf-8"?>
<p:tagLst xmlns:a="http://schemas.openxmlformats.org/drawingml/2006/main" xmlns:r="http://schemas.openxmlformats.org/officeDocument/2006/relationships" xmlns:p="http://schemas.openxmlformats.org/presentationml/2006/main">
  <p:tag name="ISPRING_CUSTOM_TIMING_USED" val="1"/>
  <p:tag name="GENSWF_ADVANCE_TIME" val="19.56"/>
  <p:tag name="ISPRING_SLIDE_INDENT_LEVEL" val="0"/>
  <p:tag name="ISPRING_PRESENTER_ID" val="{3EEEA329-47ED-485E-9A03-4D8AADF1DC16}"/>
  <p:tag name="ISPRING_SLIDE_ID" val="{5D59DD7C-B461-4FA6-9134-DCE04F5F85DC}"/>
</p:tagLst>
</file>

<file path=ppt/tags/tag2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Lst>
</file>

<file path=ppt/tags/tag2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9&quot;/&gt;&lt;lineCharCount val=&quot;1&quot;/&gt;&lt;lineCharCount val=&quot;2&quot;/&gt;&lt;lineCharCount val=&quot;1&quot;/&gt;&lt;lineCharCount val=&quot;1&quot;/&gt;&lt;/TableIndex&gt;&lt;/ShapeTextInfo&gt;"/>
</p:tagLst>
</file>

<file path=ppt/tags/tag2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262.xml><?xml version="1.0" encoding="utf-8"?>
<p:tagLst xmlns:a="http://schemas.openxmlformats.org/drawingml/2006/main" xmlns:r="http://schemas.openxmlformats.org/officeDocument/2006/relationships" xmlns:p="http://schemas.openxmlformats.org/presentationml/2006/main">
  <p:tag name="ISPRING_CUSTOM_TIMING_USED" val="1"/>
  <p:tag name="TIMING" val="|4.467|2.269|2.577"/>
  <p:tag name="GENSWF_ADVANCE_TIME" val="15.48"/>
  <p:tag name="ISPRING_SLIDE_INDENT_LEVEL" val="0"/>
  <p:tag name="ISPRING_PRESENTER_ID" val="{3EEEA329-47ED-485E-9A03-4D8AADF1DC16}"/>
  <p:tag name="ISPRING_SLIDE_ID" val="{20149DAF-6A3E-4BEF-9C3F-B9EEA62FCB6E}"/>
</p:tagLst>
</file>

<file path=ppt/tags/tag2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44&quot;/&gt;&lt;lineCharCount val=&quot;1&quot;/&gt;&lt;lineCharCount val=&quot;18&quot;/&gt;&lt;lineCharCount val=&quot;1&quot;/&gt;&lt;lineCharCount val=&quot;1&quot;/&gt;&lt;lineCharCount val=&quot;1&quot;/&gt;&lt;lineCharCount val=&quot;1&quot;/&gt;&lt;/TableIndex&gt;&lt;/ShapeTextInfo&gt;"/>
</p:tagLst>
</file>

<file path=ppt/tags/tag2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Lst>
</file>

<file path=ppt/tags/tag2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9&quot;/&gt;&lt;lineCharCount val=&quot;8&quot;/&gt;&lt;lineCharCount val=&quot;10&quot;/&gt;&lt;lineCharCount val=&quot;10&quot;/&gt;&lt;lineCharCount val=&quot;6&quot;/&gt;&lt;/TableIndex&gt;&lt;/ShapeTextInfo&gt;"/>
</p:tagLst>
</file>

<file path=ppt/tags/tag2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quot;/&gt;&lt;lineCharCount val=&quot;17&quot;/&gt;&lt;lineCharCount val=&quot;12&quot;/&gt;&lt;lineCharCount val=&quot;11&quot;/&gt;&lt;lineCharCount val=&quot;12&quot;/&gt;&lt;lineCharCount val=&quot;14&quot;/&gt;&lt;lineCharCount val=&quot;9&quot;/&gt;&lt;/TableIndex&gt;&lt;/ShapeTextInfo&gt;"/>
</p:tagLst>
</file>

<file path=ppt/tags/tag267.xml><?xml version="1.0" encoding="utf-8"?>
<p:tagLst xmlns:a="http://schemas.openxmlformats.org/drawingml/2006/main" xmlns:r="http://schemas.openxmlformats.org/officeDocument/2006/relationships" xmlns:p="http://schemas.openxmlformats.org/presentationml/2006/main">
  <p:tag name="ISPRING_CUSTOM_TIMING_USED" val="1"/>
  <p:tag name="TIMING" val="|2.161|4.348|5.141|6.485|4.014|5.356|7.047"/>
  <p:tag name="GENSWF_ADVANCE_TIME" val="41.86"/>
  <p:tag name="ISPRING_SLIDE_INDENT_LEVEL" val="0"/>
  <p:tag name="ISPRING_PRESENTER_ID" val="{3EEEA329-47ED-485E-9A03-4D8AADF1DC16}"/>
  <p:tag name="ISPRING_SLIDE_ID" val="{8D878A87-BEC2-4B41-A713-E61FC7DC87BD}"/>
</p:tagLst>
</file>

<file path=ppt/tags/tag2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2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42&quot;/&gt;&lt;lineCharCount val=&quot;1&quot;/&gt;&lt;lineCharCount val=&quot;1&quot;/&gt;&lt;lineCharCount val=&quot;1&quot;/&gt;&lt;lineCharCount val=&quot;1&quot;/&gt;&lt;lineCharCount val=&quot;1&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0.xml><?xml version="1.0" encoding="utf-8"?>
<p:tagLst xmlns:a="http://schemas.openxmlformats.org/drawingml/2006/main" xmlns:r="http://schemas.openxmlformats.org/officeDocument/2006/relationships" xmlns:p="http://schemas.openxmlformats.org/presentationml/2006/main">
  <p:tag name="PRESENTER_SHAPEINFO" val="&lt;ThreeDShapeInfo&gt;&lt;uuid val=&quot;{082C7D5C-3049-4A03-8B76-91A42B149A35}&quot;/&gt;&lt;isInvalidForFieldText val=&quot;0&quot;/&gt;&lt;Image&gt;&lt;filename val=&quot;C:\Users\Henrik\Documents\My Adobe Presentations\Discussions1\data\asimages\{082C7D5C-3049-4A03-8B76-91A42B149A35}_22.png&quot;/&gt;&lt;left val=&quot;123&quot;/&gt;&lt;top val=&quot;192&quot;/&gt;&lt;width val=&quot;386&quot;/&gt;&lt;height val=&quot;66&quot;/&gt;&lt;hasText val=&quot;0&quot;/&gt;&lt;/Image&gt;&lt;/ThreeDShapeInfo&gt;"/>
  <p:tag name="PRESENTER_SHAPETEXTINFO" val="&lt;ShapeTextInfo&gt;&lt;TableIndex row=&quot;-1&quot; col=&quot;-1&quot;&gt;&lt;linesCount val=&quot;1&quot;/&gt;&lt;lineCharCount val=&quot;26&quot;/&gt;&lt;/TableIndex&gt;&lt;/ShapeTextInfo&gt;"/>
</p:tagLst>
</file>

<file path=ppt/tags/tag271.xml><?xml version="1.0" encoding="utf-8"?>
<p:tagLst xmlns:a="http://schemas.openxmlformats.org/drawingml/2006/main" xmlns:r="http://schemas.openxmlformats.org/officeDocument/2006/relationships" xmlns:p="http://schemas.openxmlformats.org/presentationml/2006/main">
  <p:tag name="PRESENTER_SHAPEINFO" val="&lt;ThreeDShapeInfo&gt;&lt;uuid val=&quot;{4C9DC945-AA79-4129-9C25-E6FB8BF5ED09}&quot;/&gt;&lt;isInvalidForFieldText val=&quot;0&quot;/&gt;&lt;Image&gt;&lt;filename val=&quot;C:\Users\Henrik\Documents\My Adobe Presentations\Discussions1\data\asimages\{4C9DC945-AA79-4129-9C25-E6FB8BF5ED09}_22.png&quot;/&gt;&lt;left val=&quot;122&quot;/&gt;&lt;top val=&quot;279&quot;/&gt;&lt;width val=&quot;386&quot;/&gt;&lt;height val=&quot;49&quot;/&gt;&lt;hasText val=&quot;0&quot;/&gt;&lt;/Image&gt;&lt;/ThreeDShapeInfo&gt;"/>
  <p:tag name="PRESENTER_SHAPETEXTINFO" val="&lt;ShapeTextInfo&gt;&lt;TableIndex row=&quot;-1&quot; col=&quot;-1&quot;&gt;&lt;linesCount val=&quot;1&quot;/&gt;&lt;lineCharCount val=&quot;27&quot;/&gt;&lt;/TableIndex&gt;&lt;/ShapeTextInfo&gt;"/>
</p:tagLst>
</file>

<file path=ppt/tags/tag272.xml><?xml version="1.0" encoding="utf-8"?>
<p:tagLst xmlns:a="http://schemas.openxmlformats.org/drawingml/2006/main" xmlns:r="http://schemas.openxmlformats.org/officeDocument/2006/relationships" xmlns:p="http://schemas.openxmlformats.org/presentationml/2006/main">
  <p:tag name="PRESENTER_SHAPEINFO" val="&lt;ThreeDShapeInfo&gt;&lt;uuid val=&quot;{224CD6D4-2D6D-4AAE-A1E9-AA3891372084}&quot;/&gt;&lt;isInvalidForFieldText val=&quot;0&quot;/&gt;&lt;Image&gt;&lt;filename val=&quot;C:\Users\Henrik\Documents\My Adobe Presentations\Discussions1\data\asimages\{224CD6D4-2D6D-4AAE-A1E9-AA3891372084}_22.png&quot;/&gt;&lt;left val=&quot;132&quot;/&gt;&lt;top val=&quot;238&quot;/&gt;&lt;width val=&quot;550&quot;/&gt;&lt;height val=&quot;42&quot;/&gt;&lt;hasText val=&quot;0&quot;/&gt;&lt;/Image&gt;&lt;/ThreeDShapeInfo&gt;"/>
  <p:tag name="PRESENTER_SHAPETEXTINFO" val="&lt;ShapeTextInfo&gt;&lt;TableIndex row=&quot;-1&quot; col=&quot;-1&quot;&gt;&lt;linesCount val=&quot;1&quot;/&gt;&lt;lineCharCount val=&quot;51&quot;/&gt;&lt;/TableIndex&gt;&lt;/ShapeTextInfo&gt;"/>
</p:tagLst>
</file>

<file path=ppt/tags/tag273.xml><?xml version="1.0" encoding="utf-8"?>
<p:tagLst xmlns:a="http://schemas.openxmlformats.org/drawingml/2006/main" xmlns:r="http://schemas.openxmlformats.org/officeDocument/2006/relationships" xmlns:p="http://schemas.openxmlformats.org/presentationml/2006/main">
  <p:tag name="PRESENTER_SHAPEINFO" val="&lt;ThreeDShapeInfo&gt;&lt;uuid val=&quot;{7434C5F8-88CF-4075-8D5D-587AF9675802}&quot;/&gt;&lt;isInvalidForFieldText val=&quot;0&quot;/&gt;&lt;Image&gt;&lt;filename val=&quot;C:\Users\Henrik\Documents\My Adobe Presentations\Discussions1\data\asimages\{7434C5F8-88CF-4075-8D5D-587AF9675802}_22.png&quot;/&gt;&lt;left val=&quot;136&quot;/&gt;&lt;top val=&quot;304&quot;/&gt;&lt;width val=&quot;496&quot;/&gt;&lt;height val=&quot;71&quot;/&gt;&lt;hasText val=&quot;0&quot;/&gt;&lt;/Image&gt;&lt;/ThreeDShapeInfo&gt;"/>
  <p:tag name="PRESENTER_SHAPETEXTINFO" val="&lt;ShapeTextInfo&gt;&lt;TableIndex row=&quot;-1&quot; col=&quot;-1&quot;&gt;&lt;linesCount val=&quot;1&quot;/&gt;&lt;lineCharCount val=&quot;44&quot;/&gt;&lt;/TableIndex&gt;&lt;/ShapeTextInfo&gt;"/>
</p:tagLst>
</file>

<file path=ppt/tags/tag274.xml><?xml version="1.0" encoding="utf-8"?>
<p:tagLst xmlns:a="http://schemas.openxmlformats.org/drawingml/2006/main" xmlns:r="http://schemas.openxmlformats.org/officeDocument/2006/relationships" xmlns:p="http://schemas.openxmlformats.org/presentationml/2006/main">
  <p:tag name="PRESENTER_SHAPEINFO" val="&lt;ThreeDShapeInfo&gt;&lt;uuid val=&quot;{72799255-A46B-42DA-AA2E-00267CE5F98F}&quot;/&gt;&lt;isInvalidForFieldText val=&quot;0&quot;/&gt;&lt;Image&gt;&lt;filename val=&quot;C:\Users\Henrik\Documents\My Adobe Presentations\Discussions1\data\asimages\{72799255-A46B-42DA-AA2E-00267CE5F98F}_22.png&quot;/&gt;&lt;left val=&quot;138&quot;/&gt;&lt;top val=&quot;145&quot;/&gt;&lt;width val=&quot;449&quot;/&gt;&lt;height val=&quot;91&quot;/&gt;&lt;hasText val=&quot;0&quot;/&gt;&lt;/Image&gt;&lt;/ThreeDShapeInfo&gt;"/>
  <p:tag name="PRESENTER_SHAPETEXTINFO" val="&lt;ShapeTextInfo&gt;&lt;TableIndex row=&quot;-1&quot; col=&quot;-1&quot;&gt;&lt;linesCount val=&quot;1&quot;/&gt;&lt;lineCharCount val=&quot;37&quot;/&gt;&lt;/TableIndex&gt;&lt;/ShapeTextInfo&gt;"/>
</p:tagLst>
</file>

<file path=ppt/tags/tag275.xml><?xml version="1.0" encoding="utf-8"?>
<p:tagLst xmlns:a="http://schemas.openxmlformats.org/drawingml/2006/main" xmlns:r="http://schemas.openxmlformats.org/officeDocument/2006/relationships" xmlns:p="http://schemas.openxmlformats.org/presentationml/2006/main">
  <p:tag name="PRESENTER_SHAPEINFO" val="&lt;ThreeDShapeInfo&gt;&lt;uuid val=&quot;{1AA4D063-EB55-489F-9ADC-72BB036CCD34}&quot;/&gt;&lt;isInvalidForFieldText val=&quot;0&quot;/&gt;&lt;Image&gt;&lt;filename val=&quot;C:\Users\Henrik\Documents\My Adobe Presentations\Discussions1\data\asimages\{1AA4D063-EB55-489F-9ADC-72BB036CCD34}_22.png&quot;/&gt;&lt;left val=&quot;121&quot;/&gt;&lt;top val=&quot;329&quot;/&gt;&lt;width val=&quot;511&quot;/&gt;&lt;height val=&quot;95&quot;/&gt;&lt;hasText val=&quot;0&quot;/&gt;&lt;/Image&gt;&lt;/ThreeDShapeInfo&gt;"/>
  <p:tag name="PRESENTER_SHAPETEXTINFO" val="&lt;ShapeTextInfo&gt;&lt;TableIndex row=&quot;-1&quot; col=&quot;-1&quot;&gt;&lt;linesCount val=&quot;1&quot;/&gt;&lt;lineCharCount val=&quot;43&quot;/&gt;&lt;/TableIndex&gt;&lt;/ShapeTextInfo&gt;"/>
</p:tagLst>
</file>

<file path=ppt/tags/tag2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8.xml><?xml version="1.0" encoding="utf-8"?>
<p:tagLst xmlns:a="http://schemas.openxmlformats.org/drawingml/2006/main" xmlns:r="http://schemas.openxmlformats.org/officeDocument/2006/relationships" xmlns:p="http://schemas.openxmlformats.org/presentationml/2006/main">
  <p:tag name="ISPRING_CUSTOM_TIMING_USED" val="1"/>
  <p:tag name="TIMING" val="|8.833|21.975"/>
  <p:tag name="GENSWF_ADVANCE_TIME" val="41.25"/>
  <p:tag name="ISPRING_SLIDE_INDENT_LEVEL" val="0"/>
  <p:tag name="ISPRING_PRESENTER_ID" val="{3EEEA329-47ED-485E-9A03-4D8AADF1DC16}"/>
  <p:tag name="ISPRING_SLIDE_ID" val="{7AAC372F-B4DC-4D9C-8BA4-A5373DC47A86}"/>
</p:tagLst>
</file>

<file path=ppt/tags/tag2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32&quot;/&gt;&lt;lineCharCount val=&quot;56&quot;/&gt;&lt;lineCharCount val=&quot;62&quot;/&gt;&lt;lineCharCount val=&quot;1&quot;/&gt;&lt;lineCharCount val=&quot;1&quot;/&gt;&lt;lineCharCount val=&quot;2&quot;/&gt;&lt;lineCharCount val=&quot;1&quot;/&gt;&lt;lineCharCount val=&quot;1&quot;/&gt;&lt;lineCharCount val=&quot;1&quot;/&gt;&lt;lineCharCount val=&quot;1&quot;/&gt;&lt;lineCharCount val=&quot;1&quot;/&gt;&lt;lineCharCount val=&quot;1&quot;/&gt;&lt;lineCharCount val=&quot;1&quot;/&gt;&lt;lineCharCount val=&quot;1&quot;/&gt;&lt;/TableIndex&gt;&lt;/ShapeTextInfo&gt;"/>
</p:tagLst>
</file>

<file path=ppt/tags/tag2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5&quot;/&gt;&lt;lineCharCount val=&quot;20&quot;/&gt;&lt;lineCharCount val=&quot;1&quot;/&gt;&lt;lineCharCount val=&quot;42&quot;/&gt;&lt;lineCharCount val=&quot;30&quot;/&gt;&lt;lineCharCount val=&quot;2&quot;/&gt;&lt;lineCharCount val=&quot;45&quot;/&gt;&lt;lineCharCount val=&quot;20&quot;/&gt;&lt;lineCharCount val=&quot;2&quot;/&gt;&lt;lineCharCount val=&quot;37&quot;/&gt;&lt;lineCharCount val=&quot;26&quot;/&gt;&lt;lineCharCount val=&quot;2&quot;/&gt;&lt;lineCharCount val=&quot;39&quot;/&gt;&lt;lineCharCount val=&quot;12&quot;/&gt;&lt;lineCharCount val=&quot;2&quot;/&gt;&lt;lineCharCount val=&quot;45&quot;/&gt;&lt;lineCharCount val=&quot;2&quot;/&gt;&lt;lineCharCount val=&quot;36&quot;/&gt;&lt;lineCharCount val=&quot;31&quot;/&gt;&lt;lineCharCount val=&quot;12&quot;/&gt;&lt;lineCharCount val=&quot;2&quot;/&gt;&lt;lineCharCount val=&quot;40&quot;/&gt;&lt;lineCharCount val=&quot;2&quot;/&gt;&lt;lineCharCount val=&quot;29&quot;/&gt;&lt;lineCharCount val=&quot;2&quot;/&gt;&lt;lineCharCount val=&quot;17&quot;/&gt;&lt;/TableIndex&gt;&lt;/ShapeTextInfo&gt;"/>
</p:tagLst>
</file>

<file path=ppt/tags/tag282.xml><?xml version="1.0" encoding="utf-8"?>
<p:tagLst xmlns:a="http://schemas.openxmlformats.org/drawingml/2006/main" xmlns:r="http://schemas.openxmlformats.org/officeDocument/2006/relationships" xmlns:p="http://schemas.openxmlformats.org/presentationml/2006/main">
  <p:tag name="ISPRING_CUSTOM_TIMING_USED" val="1"/>
  <p:tag name="TIMING" val="|2.348|5.451|5.184|4.377|2.797"/>
  <p:tag name="GENSWF_ADVANCE_TIME" val="24.22"/>
  <p:tag name="ISPRING_SLIDE_INDENT_LEVEL" val="0"/>
  <p:tag name="ISPRING_PRESENTER_ID" val="{3EEEA329-47ED-485E-9A03-4D8AADF1DC16}"/>
  <p:tag name="ISPRING_SLIDE_ID" val="{D2C57F28-218E-4A19-89B1-5784AD3BA36B}"/>
</p:tagLst>
</file>

<file path=ppt/tags/tag2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Lst>
</file>

<file path=ppt/tags/tag2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7&quot;/&gt;&lt;lineCharCount val=&quot;1&quot;/&gt;&lt;lineCharCount val=&quot;1&quot;/&gt;&lt;lineCharCount val=&quot;61&quot;/&gt;&lt;lineCharCount val=&quot;1&quot;/&gt;&lt;lineCharCount val=&quot;54&quot;/&gt;&lt;lineCharCount val=&quot;1&quot;/&gt;&lt;lineCharCount val=&quot;45&quot;/&gt;&lt;lineCharCount val=&quot;1&quot;/&gt;&lt;lineCharCount val=&quot;25&quot;/&gt;&lt;lineCharCount val=&quot;1&quot;/&gt;&lt;lineCharCount val=&quot;49&quot;/&gt;&lt;lineCharCount val=&quot;1&quot;/&gt;&lt;lineCharCount val=&quot;1&quot;/&gt;&lt;lineCharCount val=&quot;1&quot;/&gt;&lt;lineCharCount val=&quot;1&quot;/&gt;&lt;lineCharCount val=&quot;1&quot;/&gt;&lt;lineCharCount val=&quot;1&quot;/&gt;&lt;/TableIndex&gt;&lt;/ShapeTextInfo&gt;"/>
</p:tagLst>
</file>

<file path=ppt/tags/tag285.xml><?xml version="1.0" encoding="utf-8"?>
<p:tagLst xmlns:a="http://schemas.openxmlformats.org/drawingml/2006/main" xmlns:r="http://schemas.openxmlformats.org/officeDocument/2006/relationships" xmlns:p="http://schemas.openxmlformats.org/presentationml/2006/main">
  <p:tag name="ISPRING_CUSTOM_TIMING_USED" val="1"/>
  <p:tag name="TIMING" val="|5.447|5.491|7.723|8.127|9.725|3.137|8.97|5.54|5.791|5.763|2.774|6.401|7.997|5.608"/>
  <p:tag name="GENSWF_ADVANCE_TIME" val="96.75"/>
  <p:tag name="ISPRING_SLIDE_INDENT_LEVEL" val="0"/>
  <p:tag name="ISPRING_PRESENTER_ID" val="{3EEEA329-47ED-485E-9A03-4D8AADF1DC16}"/>
  <p:tag name="ISPRING_SLIDE_ID" val="{AF91061A-F31D-4C31-BB57-BB77C3DDA9EE}"/>
</p:tagLst>
</file>

<file path=ppt/tags/tag2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Lst>
</file>

<file path=ppt/tags/tag2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5&quot;/&gt;&lt;lineCharCount val=&quot;13&quot;/&gt;&lt;lineCharCount val=&quot;74&quot;/&gt;&lt;lineCharCount val=&quot;82&quot;/&gt;&lt;lineCharCount val=&quot;11&quot;/&gt;&lt;lineCharCount val=&quot;74&quot;/&gt;&lt;lineCharCount val=&quot;38&quot;/&gt;&lt;lineCharCount val=&quot;2&quot;/&gt;&lt;lineCharCount val=&quot;15&quot;/&gt;&lt;lineCharCount val=&quot;76&quot;/&gt;&lt;lineCharCount val=&quot;25&quot;/&gt;&lt;lineCharCount val=&quot;80&quot;/&gt;&lt;lineCharCount val=&quot;16&quot;/&gt;&lt;lineCharCount val=&quot;78&quot;/&gt;&lt;lineCharCount val=&quot;59&quot;/&gt;&lt;lineCharCount val=&quot;1&quot;/&gt;&lt;lineCharCount val=&quot;14&quot;/&gt;&lt;lineCharCount val=&quot;65&quot;/&gt;&lt;lineCharCount val=&quot;77&quot;/&gt;&lt;lineCharCount val=&quot;15&quot;/&gt;&lt;lineCharCount val=&quot;75&quot;/&gt;&lt;lineCharCount val=&quot;79&quot;/&gt;&lt;lineCharCount val=&quot;46&quot;/&gt;&lt;lineCharCount val=&quot;1&quot;/&gt;&lt;lineCharCount val=&quot;1&quot;/&gt;&lt;lineCharCount val=&quot;1&quot;/&gt;&lt;/TableIndex&gt;&lt;/ShapeTextInfo&gt;"/>
</p:tagLst>
</file>

<file path=ppt/tags/tag288.xml><?xml version="1.0" encoding="utf-8"?>
<p:tagLst xmlns:a="http://schemas.openxmlformats.org/drawingml/2006/main" xmlns:r="http://schemas.openxmlformats.org/officeDocument/2006/relationships" xmlns:p="http://schemas.openxmlformats.org/presentationml/2006/main">
  <p:tag name="ISPRING_CUSTOM_TIMING_USED" val="1"/>
  <p:tag name="TIMING" val="|2.348|5.451|5.184|4.377|2.797"/>
  <p:tag name="GENSWF_ADVANCE_TIME" val="24.22"/>
  <p:tag name="ISPRING_SLIDE_INDENT_LEVEL" val="0"/>
  <p:tag name="ISPRING_PRESENTER_ID" val="{3EEEA329-47ED-485E-9A03-4D8AADF1DC16}"/>
  <p:tag name="ISPRING_SLIDE_ID" val="{D2C57F28-218E-4A19-89B1-5784AD3BA36B}"/>
</p:tagLst>
</file>

<file path=ppt/tags/tag2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7&quot;/&gt;&lt;lineCharCount val=&quot;1&quot;/&gt;&lt;lineCharCount val=&quot;1&quot;/&gt;&lt;lineCharCount val=&quot;61&quot;/&gt;&lt;lineCharCount val=&quot;1&quot;/&gt;&lt;lineCharCount val=&quot;54&quot;/&gt;&lt;lineCharCount val=&quot;1&quot;/&gt;&lt;lineCharCount val=&quot;45&quot;/&gt;&lt;lineCharCount val=&quot;1&quot;/&gt;&lt;lineCharCount val=&quot;25&quot;/&gt;&lt;lineCharCount val=&quot;1&quot;/&gt;&lt;lineCharCount val=&quot;49&quot;/&gt;&lt;lineCharCount val=&quot;1&quot;/&gt;&lt;lineCharCount val=&quot;1&quot;/&gt;&lt;lineCharCount val=&quot;1&quot;/&gt;&lt;lineCharCount val=&quot;1&quot;/&gt;&lt;lineCharCount val=&quot;1&quot;/&gt;&lt;lineCharCount val=&quot;1&quot;/&gt;&lt;/TableIndex&gt;&lt;/ShapeTextInfo&gt;"/>
</p:tagLst>
</file>

<file path=ppt/tags/tag291.xml><?xml version="1.0" encoding="utf-8"?>
<p:tagLst xmlns:a="http://schemas.openxmlformats.org/drawingml/2006/main" xmlns:r="http://schemas.openxmlformats.org/officeDocument/2006/relationships" xmlns:p="http://schemas.openxmlformats.org/presentationml/2006/main">
  <p:tag name="ISPRING_CUSTOM_TIMING_USED" val="1"/>
  <p:tag name="ISPRING_SLIDE_INDENT_LEVEL" val="0"/>
  <p:tag name="ISPRING_PRESENTER_ID" val="{3EEEA329-47ED-485E-9A03-4D8AADF1DC16}"/>
  <p:tag name="GENSWF_ADVANCE_TIME" val="0.001"/>
  <p:tag name="ISPRING_SLIDE_ID" val="{37BCA53A-B7B7-4014-8740-C9FD80EA5148}"/>
</p:tagLst>
</file>

<file path=ppt/tags/tag2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Lst>
</file>

<file path=ppt/tags/tag2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61&quot;/&gt;&lt;lineCharCount val=&quot;57&quot;/&gt;&lt;lineCharCount val=&quot;1&quot;/&gt;&lt;lineCharCount val=&quot;22&quot;/&gt;&lt;lineCharCount val=&quot;1&quot;/&gt;&lt;lineCharCount val=&quot;14&quot;/&gt;&lt;lineCharCount val=&quot;9&quot;/&gt;&lt;lineCharCount val=&quot;9&quot;/&gt;&lt;lineCharCount val=&quot;21&quot;/&gt;&lt;lineCharCount val=&quot;1&quot;/&gt;&lt;lineCharCount val=&quot;1&quot;/&gt;&lt;lineCharCount val=&quot;1&quot;/&gt;&lt;lineCharCount val=&quot;1&quot;/&gt;&lt;lineCharCount val=&quot;1&quot;/&gt;&lt;/TableIndex&gt;&lt;/ShapeTextInfo&gt;"/>
</p:tagLst>
</file>

<file path=ppt/tags/tag294.xml><?xml version="1.0" encoding="utf-8"?>
<p:tagLst xmlns:a="http://schemas.openxmlformats.org/drawingml/2006/main" xmlns:r="http://schemas.openxmlformats.org/officeDocument/2006/relationships" xmlns:p="http://schemas.openxmlformats.org/presentationml/2006/main">
  <p:tag name="TIMING" val="|0.001|0.001"/>
  <p:tag name="ISPRING_CUSTOM_TIMING_USED" val="1"/>
  <p:tag name="ISPRING_SLIDE_INDENT_LEVEL" val="0"/>
  <p:tag name="ISPRING_PRESENTER_ID" val="{3EEEA329-47ED-485E-9A03-4D8AADF1DC16}"/>
  <p:tag name="GENSWF_ADVANCE_TIME" val="0.003"/>
  <p:tag name="ISPRING_SLIDE_ID" val="{5245D1C0-41EC-44E5-A6C2-7018EAEC0B0D}"/>
</p:tagLst>
</file>

<file path=ppt/tags/tag2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Lst>
</file>

<file path=ppt/tags/tag2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9&quot;/&gt;&lt;lineCharCount val=&quot;1&quot;/&gt;&lt;lineCharCount val=&quot;1&quot;/&gt;&lt;lineCharCount val=&quot;1&quot;/&gt;&lt;/TableIndex&gt;&lt;/ShapeTextInfo&gt;"/>
</p:tagLst>
</file>

<file path=ppt/tags/tag297.xml><?xml version="1.0" encoding="utf-8"?>
<p:tagLst xmlns:a="http://schemas.openxmlformats.org/drawingml/2006/main" xmlns:r="http://schemas.openxmlformats.org/officeDocument/2006/relationships" xmlns:p="http://schemas.openxmlformats.org/presentationml/2006/main">
  <p:tag name="PRESENTER_SHAPEINFO" val="&lt;ThreeDShapeInfo&gt;&lt;uuid val=&quot;{94375452-C46A-450A-AC6E-3BA338966C2B}&quot;/&gt;&lt;isInvalidForFieldText val=&quot;0&quot;/&gt;&lt;Image&gt;&lt;filename val=&quot;C:\Users\Henrik\Documents\My Adobe Presentations\Discussions1\data\asimages\{94375452-C46A-450A-AC6E-3BA338966C2B}_26.png&quot;/&gt;&lt;left val=&quot;224&quot;/&gt;&lt;top val=&quot;295&quot;/&gt;&lt;width val=&quot;482&quot;/&gt;&lt;height val=&quot;152&quot;/&gt;&lt;hasText val=&quot;1&quot;/&gt;&lt;/Image&gt;&lt;/ThreeDShapeInfo&gt;"/>
  <p:tag name="PRESENTER_SHAPETEXTINFO" val="&lt;ShapeTextInfo&gt;&lt;TableIndex row=&quot;1&quot; col=&quot;1&quot;&gt;&lt;linesCount val=&quot;1&quot;/&gt;&lt;lineCharCount val=&quot;38&quot;/&gt;&lt;/TableIndex&gt;&lt;TableIndex row=&quot;1&quot; col=&quot;2&quot;&gt;&lt;linesCount val=&quot;1&quot;/&gt;&lt;lineCharCount val=&quot;4&quot;/&gt;&lt;/TableIndex&gt;&lt;TableIndex row=&quot;1&quot; col=&quot;3&quot;&gt;&lt;linesCount val=&quot;1&quot;/&gt;&lt;lineCharCount val=&quot;4&quot;/&gt;&lt;/TableIndex&gt;&lt;TableIndex row=&quot;1&quot; col=&quot;4&quot;&gt;&lt;linesCount val=&quot;1&quot;/&gt;&lt;lineCharCount val=&quot;4&quot;/&gt;&lt;/TableIndex&gt;&lt;TableIndex row=&quot;1&quot; col=&quot;5&quot;&gt;&lt;linesCount val=&quot;1&quot;/&gt;&lt;lineCharCount val=&quot;4&quot;/&gt;&lt;/TableIndex&gt;&lt;TableIndex row=&quot;1&quot; col=&quot;6&quot;&gt;&lt;linesCount val=&quot;1&quot;/&gt;&lt;lineCharCount val=&quot;4&quot;/&gt;&lt;/TableIndex&gt;&lt;TableIndex row=&quot;1&quot; col=&quot;7&quot;&gt;&lt;linesCount val=&quot;1&quot;/&gt;&lt;lineCharCount val=&quot;7&quot;/&gt;&lt;/TableIndex&gt;&lt;TableIndex row=&quot;2&quot; col=&quot;1&quot;&gt;&lt;linesCount val=&quot;1&quot;/&gt;&lt;lineCharCount val=&quot;31&quot;/&gt;&lt;/TableIndex&gt;&lt;TableIndex row=&quot;2&quot; col=&quot;2&quot;&gt;&lt;linesCount val=&quot;1&quot;/&gt;&lt;lineCharCount val=&quot;2&quot;/&gt;&lt;/TableIndex&gt;&lt;TableIndex row=&quot;2&quot; col=&quot;3&quot;&gt;&lt;linesCount val=&quot;1&quot;/&gt;&lt;lineCharCount val=&quot;3&quot;/&gt;&lt;/TableIndex&gt;&lt;TableIndex row=&quot;2&quot; col=&quot;4&quot;&gt;&lt;linesCount val=&quot;1&quot;/&gt;&lt;lineCharCount val=&quot;3&quot;/&gt;&lt;/TableIndex&gt;&lt;TableIndex row=&quot;2&quot; col=&quot;5&quot;&gt;&lt;linesCount val=&quot;1&quot;/&gt;&lt;lineCharCount val=&quot;3&quot;/&gt;&lt;/TableIndex&gt;&lt;TableIndex row=&quot;2&quot; col=&quot;6&quot;&gt;&lt;linesCount val=&quot;1&quot;/&gt;&lt;lineCharCount val=&quot;3&quot;/&gt;&lt;/TableIndex&gt;&lt;TableIndex row=&quot;2&quot; col=&quot;7&quot;&gt;&lt;linesCount val=&quot;1&quot;/&gt;&lt;lineCharCount val=&quot;3&quot;/&gt;&lt;/TableIndex&gt;&lt;TableIndex row=&quot;3&quot; col=&quot;1&quot;&gt;&lt;linesCount val=&quot;1&quot;/&gt;&lt;lineCharCount val=&quot;44&quot;/&gt;&lt;/TableIndex&gt;&lt;TableIndex row=&quot;3&quot; col=&quot;2&quot;&gt;&lt;linesCount val=&quot;1&quot;/&gt;&lt;lineCharCount val=&quot;3&quot;/&gt;&lt;/TableIndex&gt;&lt;TableIndex row=&quot;3&quot; col=&quot;3&quot;&gt;&lt;linesCount val=&quot;1&quot;/&gt;&lt;lineCharCount val=&quot;3&quot;/&gt;&lt;/TableIndex&gt;&lt;TableIndex row=&quot;3&quot; col=&quot;4&quot;&gt;&lt;linesCount val=&quot;1&quot;/&gt;&lt;lineCharCount val=&quot;3&quot;/&gt;&lt;/TableIndex&gt;&lt;TableIndex row=&quot;3&quot; col=&quot;5&quot;&gt;&lt;linesCount val=&quot;1&quot;/&gt;&lt;lineCharCount val=&quot;3&quot;/&gt;&lt;/TableIndex&gt;&lt;TableIndex row=&quot;3&quot; col=&quot;6&quot;&gt;&lt;linesCount val=&quot;1&quot;/&gt;&lt;lineCharCount val=&quot;3&quot;/&gt;&lt;/TableIndex&gt;&lt;TableIndex row=&quot;3&quot; col=&quot;7&quot;&gt;&lt;linesCount val=&quot;1&quot;/&gt;&lt;lineCharCount val=&quot;3&quot;/&gt;&lt;/TableIndex&gt;&lt;TableIndex row=&quot;4&quot; col=&quot;1&quot;&gt;&lt;linesCount val=&quot;2&quot;/&gt;&lt;lineCharCount val=&quot;40&quot;/&gt;&lt;lineCharCount val=&quot;10&quot;/&gt;&lt;/TableIndex&gt;&lt;TableIndex row=&quot;4&quot; col=&quot;2&quot;&gt;&lt;linesCount val=&quot;1&quot;/&gt;&lt;lineCharCount val=&quot;2&quot;/&gt;&lt;/TableIndex&gt;&lt;TableIndex row=&quot;4&quot; col=&quot;3&quot;&gt;&lt;linesCount val=&quot;1&quot;/&gt;&lt;lineCharCount val=&quot;2&quot;/&gt;&lt;/TableIndex&gt;&lt;TableIndex row=&quot;4&quot; col=&quot;4&quot;&gt;&lt;linesCount val=&quot;1&quot;/&gt;&lt;lineCharCount val=&quot;2&quot;/&gt;&lt;/TableIndex&gt;&lt;TableIndex row=&quot;4&quot; col=&quot;5&quot;&gt;&lt;linesCount val=&quot;1&quot;/&gt;&lt;lineCharCount val=&quot;4&quot;/&gt;&lt;/TableIndex&gt;&lt;TableIndex row=&quot;4&quot; col=&quot;6&quot;&gt;&lt;linesCount val=&quot;1&quot;/&gt;&lt;lineCharCount val=&quot;3&quot;/&gt;&lt;/TableIndex&gt;&lt;TableIndex row=&quot;4&quot; col=&quot;7&quot;&gt;&lt;linesCount val=&quot;1&quot;/&gt;&lt;lineCharCount val=&quot;3&quot;/&gt;&lt;/TableIndex&gt;&lt;/ShapeTextInfo&gt;"/>
</p:tagLst>
</file>

<file path=ppt/tags/tag2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4&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1&quot;/&gt;&lt;lineCharCount val=&quot;60&quot;/&gt;&lt;lineCharCount val=&quot;67&quot;/&gt;&lt;lineCharCount val=&quot;22&quot;/&gt;&lt;lineCharCount val=&quot;1&quot;/&gt;&lt;lineCharCount val=&quot;59&quot;/&gt;&lt;lineCharCount val=&quot;60&quot;/&gt;&lt;lineCharCount val=&quot;18&quot;/&gt;&lt;lineCharCount val=&quot;1&quot;/&gt;&lt;lineCharCount val=&quot;57&quot;/&gt;&lt;lineCharCount val=&quot;44&quot;/&gt;&lt;lineCharCount val=&quot;1&quot;/&gt;&lt;lineCharCount val=&quot;57&quot;/&gt;&lt;lineCharCount val=&quot;50&quot;/&gt;&lt;lineCharCount val=&quot;1&quot;/&gt;&lt;lineCharCount val=&quot;60&quot;/&gt;&lt;lineCharCount val=&quot;16&quot;/&gt;&lt;lineCharCount val=&quot;1&quot;/&gt;&lt;lineCharCount val=&quot;54&quot;/&gt;&lt;lineCharCount val=&quot;29&quot;/&gt;&lt;lineCharCount val=&quot;1&quot;/&gt;&lt;lineCharCount val=&quot;61&quot;/&gt;&lt;/TableIndex&gt;&lt;/ShapeTextInfo&gt;"/>
</p:tagLst>
</file>

<file path=ppt/tags/tag3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3.xml><?xml version="1.0" encoding="utf-8"?>
<p:tagLst xmlns:a="http://schemas.openxmlformats.org/drawingml/2006/main" xmlns:r="http://schemas.openxmlformats.org/officeDocument/2006/relationships" xmlns:p="http://schemas.openxmlformats.org/presentationml/2006/main">
  <p:tag name="TIMING" val="|0.001|0.001|0.001"/>
  <p:tag name="ISPRING_CUSTOM_TIMING_USED" val="1"/>
  <p:tag name="ISPRING_SLIDE_INDENT_LEVEL" val="0"/>
  <p:tag name="ISPRING_PRESENTER_ID" val="{3EEEA329-47ED-485E-9A03-4D8AADF1DC16}"/>
  <p:tag name="GENSWF_ADVANCE_TIME" val="0.004"/>
  <p:tag name="ISPRING_SLIDE_ID" val="{2501DB95-937D-4BB8-AC28-08B0508304AF}"/>
</p:tagLst>
</file>

<file path=ppt/tags/tag3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Lst>
</file>

<file path=ppt/tags/tag3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11&quot;/&gt;&lt;lineCharCount val=&quot;68&quot;/&gt;&lt;lineCharCount val=&quot;50&quot;/&gt;&lt;lineCharCount val=&quot;1&quot;/&gt;&lt;lineCharCount val=&quot;23&quot;/&gt;&lt;lineCharCount val=&quot;1&quot;/&gt;&lt;lineCharCount val=&quot;1&quot;/&gt;&lt;lineCharCount val=&quot;1&quot;/&gt;&lt;lineCharCount val=&quot;2&quot;/&gt;&lt;lineCharCount val=&quot;1&quot;/&gt;&lt;lineCharCount val=&quot;1&quot;/&gt;&lt;lineCharCount val=&quot;14&quot;/&gt;&lt;/TableIndex&gt;&lt;/ShapeTextInfo&gt;"/>
</p:tagLst>
</file>

<file path=ppt/tags/tag306.xml><?xml version="1.0" encoding="utf-8"?>
<p:tagLst xmlns:a="http://schemas.openxmlformats.org/drawingml/2006/main" xmlns:r="http://schemas.openxmlformats.org/officeDocument/2006/relationships" xmlns:p="http://schemas.openxmlformats.org/presentationml/2006/main">
  <p:tag name="PRESENTER_SHAPEINFO" val="&lt;ThreeDShapeInfo&gt;&lt;uuid val=&quot;{C4276B10-227A-41DF-BCC5-AF5ADB14385C}&quot;/&gt;&lt;isInvalidForFieldText val=&quot;0&quot;/&gt;&lt;Image&gt;&lt;filename val=&quot;C:\Users\Henrik\Documents\My Adobe Presentations\Discussions1\data\asimages\{C4276B10-227A-41DF-BCC5-AF5ADB14385C}_27.png&quot;/&gt;&lt;left val=&quot;77&quot;/&gt;&lt;top val=&quot;207&quot;/&gt;&lt;width val=&quot;565&quot;/&gt;&lt;height val=&quot;113&quot;/&gt;&lt;hasText val=&quot;1&quot;/&gt;&lt;/Image&gt;&lt;/ThreeDShapeInfo&gt;"/>
  <p:tag name="PRESENTER_SHAPETEXTINFO" val="&lt;ShapeTextInfo&gt;&lt;TableIndex row=&quot;1&quot; col=&quot;1&quot;&gt;&lt;linesCount val=&quot;1&quot;/&gt;&lt;lineCharCount val=&quot;14&quot;/&gt;&lt;/TableIndex&gt;&lt;TableIndex row=&quot;1&quot; col=&quot;2&quot;&gt;&lt;linesCount val=&quot;1&quot;/&gt;&lt;lineCharCount val=&quot;4&quot;/&gt;&lt;/TableIndex&gt;&lt;TableIndex row=&quot;1&quot; col=&quot;3&quot;&gt;&lt;linesCount val=&quot;1&quot;/&gt;&lt;lineCharCount val=&quot;4&quot;/&gt;&lt;/TableIndex&gt;&lt;TableIndex row=&quot;1&quot; col=&quot;4&quot;&gt;&lt;linesCount val=&quot;1&quot;/&gt;&lt;lineCharCount val=&quot;4&quot;/&gt;&lt;/TableIndex&gt;&lt;TableIndex row=&quot;1&quot; col=&quot;5&quot;&gt;&lt;linesCount val=&quot;1&quot;/&gt;&lt;lineCharCount val=&quot;4&quot;/&gt;&lt;/TableIndex&gt;&lt;TableIndex row=&quot;1&quot; col=&quot;6&quot;&gt;&lt;linesCount val=&quot;1&quot;/&gt;&lt;lineCharCount val=&quot;4&quot;/&gt;&lt;/TableIndex&gt;&lt;TableIndex row=&quot;2&quot; col=&quot;1&quot;&gt;&lt;linesCount val=&quot;1&quot;/&gt;&lt;lineCharCount val=&quot;31&quot;/&gt;&lt;/TableIndex&gt;&lt;TableIndex row=&quot;2&quot; col=&quot;2&quot;&gt;&lt;linesCount val=&quot;1&quot;/&gt;&lt;lineCharCount val=&quot;1&quot;/&gt;&lt;/TableIndex&gt;&lt;TableIndex row=&quot;2&quot; col=&quot;3&quot;&gt;&lt;linesCount val=&quot;1&quot;/&gt;&lt;lineCharCount val=&quot;3&quot;/&gt;&lt;/TableIndex&gt;&lt;TableIndex row=&quot;2&quot; col=&quot;4&quot;&gt;&lt;linesCount val=&quot;1&quot;/&gt;&lt;lineCharCount val=&quot;3&quot;/&gt;&lt;/TableIndex&gt;&lt;TableIndex row=&quot;2&quot; col=&quot;5&quot;&gt;&lt;linesCount val=&quot;1&quot;/&gt;&lt;lineCharCount val=&quot;4&quot;/&gt;&lt;/TableIndex&gt;&lt;TableIndex row=&quot;2&quot; col=&quot;6&quot;&gt;&lt;linesCount val=&quot;1&quot;/&gt;&lt;lineCharCount val=&quot;1&quot;/&gt;&lt;/TableIndex&gt;&lt;TableIndex row=&quot;3&quot; col=&quot;1&quot;&gt;&lt;linesCount val=&quot;1&quot;/&gt;&lt;lineCharCount val=&quot;44&quot;/&gt;&lt;/TableIndex&gt;&lt;TableIndex row=&quot;3&quot; col=&quot;2&quot;&gt;&lt;linesCount val=&quot;1&quot;/&gt;&lt;lineCharCount val=&quot;3&quot;/&gt;&lt;/TableIndex&gt;&lt;TableIndex row=&quot;3&quot; col=&quot;3&quot;&gt;&lt;linesCount val=&quot;1&quot;/&gt;&lt;lineCharCount val=&quot;3&quot;/&gt;&lt;/TableIndex&gt;&lt;TableIndex row=&quot;3&quot; col=&quot;4&quot;&gt;&lt;linesCount val=&quot;1&quot;/&gt;&lt;lineCharCount val=&quot;4&quot;/&gt;&lt;/TableIndex&gt;&lt;TableIndex row=&quot;3&quot; col=&quot;5&quot;&gt;&lt;linesCount val=&quot;1&quot;/&gt;&lt;lineCharCount val=&quot;3&quot;/&gt;&lt;/TableIndex&gt;&lt;TableIndex row=&quot;3&quot; col=&quot;6&quot;&gt;&lt;linesCount val=&quot;1&quot;/&gt;&lt;lineCharCount val=&quot;4&quot;/&gt;&lt;/TableIndex&gt;&lt;TableIndex row=&quot;4&quot; col=&quot;1&quot;&gt;&lt;linesCount val=&quot;1&quot;/&gt;&lt;lineCharCount val=&quot;50&quot;/&gt;&lt;/TableIndex&gt;&lt;TableIndex row=&quot;4&quot; col=&quot;2&quot;&gt;&lt;linesCount val=&quot;1&quot;/&gt;&lt;lineCharCount val=&quot;1&quot;/&gt;&lt;/TableIndex&gt;&lt;TableIndex row=&quot;4&quot; col=&quot;3&quot;&gt;&lt;linesCount val=&quot;1&quot;/&gt;&lt;lineCharCount val=&quot;1&quot;/&gt;&lt;/TableIndex&gt;&lt;TableIndex row=&quot;4&quot; col=&quot;4&quot;&gt;&lt;linesCount val=&quot;1&quot;/&gt;&lt;lineCharCount val=&quot;1&quot;/&gt;&lt;/TableIndex&gt;&lt;TableIndex row=&quot;4&quot; col=&quot;5&quot;&gt;&lt;linesCount val=&quot;1&quot;/&gt;&lt;lineCharCount val=&quot;1&quot;/&gt;&lt;/TableIndex&gt;&lt;TableIndex row=&quot;4&quot; col=&quot;6&quot;&gt;&lt;linesCount val=&quot;1&quot;/&gt;&lt;lineCharCount val=&quot;3&quot;/&gt;&lt;/TableIndex&gt;&lt;/ShapeTextInfo&gt;"/>
</p:tagLst>
</file>

<file path=ppt/tags/tag307.xml><?xml version="1.0" encoding="utf-8"?>
<p:tagLst xmlns:a="http://schemas.openxmlformats.org/drawingml/2006/main" xmlns:r="http://schemas.openxmlformats.org/officeDocument/2006/relationships" xmlns:p="http://schemas.openxmlformats.org/presentationml/2006/main">
  <p:tag name="PRESENTER_SHAPEINFO" val="&lt;ThreeDShapeInfo&gt;&lt;uuid val=&quot;{097CB1A9-EE51-4410-8E6F-614BFC6AC3C5}&quot;/&gt;&lt;isInvalidForFieldText val=&quot;0&quot;/&gt;&lt;Image&gt;&lt;filename val=&quot;C:\Users\Henrik\Documents\My Adobe Presentations\Discussions1\data\asimages\{097CB1A9-EE51-4410-8E6F-614BFC6AC3C5}_27.png&quot;/&gt;&lt;left val=&quot;78&quot;/&gt;&lt;top val=&quot;343&quot;/&gt;&lt;width val=&quot;558&quot;/&gt;&lt;height val=&quot;172&quot;/&gt;&lt;hasText val=&quot;1&quot;/&gt;&lt;/Image&gt;&lt;/ThreeDShapeInfo&gt;"/>
</p:tagLst>
</file>

<file path=ppt/tags/tag30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Lst>
</file>

<file path=ppt/tags/tag3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quot;/&gt;&lt;lineCharCount val=&quot;13&quot;/&gt;&lt;/TableIndex&gt;&lt;/ShapeTextInfo&gt;"/>
</p:tagLst>
</file>

<file path=ppt/tags/tag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quot;/&gt;&lt;lineCharCount val=&quot;13&quot;/&gt;&lt;/TableIndex&gt;&lt;/ShapeTextInfo&gt;"/>
</p:tagLst>
</file>

<file path=ppt/tags/tag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quot;/&gt;&lt;lineCharCount val=&quot;13&quot;/&gt;&lt;/TableIndex&gt;&lt;/ShapeTextInfo&gt;"/>
</p:tagLst>
</file>

<file path=ppt/tags/tag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quot;/&gt;&lt;lineCharCount val=&quot;13&quot;/&gt;&lt;/TableIndex&gt;&lt;/ShapeTextInfo&gt;"/>
</p:tagLst>
</file>

<file path=ppt/tags/tag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9.xml><?xml version="1.0" encoding="utf-8"?>
<p:tagLst xmlns:a="http://schemas.openxmlformats.org/drawingml/2006/main" xmlns:r="http://schemas.openxmlformats.org/officeDocument/2006/relationships" xmlns:p="http://schemas.openxmlformats.org/presentationml/2006/main">
  <p:tag name="ISPRING_CUSTOM_TIMING_USED" val="1"/>
  <p:tag name="GENSWF_ADVANCE_TIME" val="9.72"/>
  <p:tag name="ISPRING_SLIDE_INDENT_LEVEL" val="0"/>
  <p:tag name="ISPRING_PRESENTER_ID" val="{3EEEA329-47ED-485E-9A03-4D8AADF1DC16}"/>
  <p:tag name="ISPRING_SLIDE_ID" val="{3E719C3D-AE77-41F5-9C09-5BB3250117F1}"/>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7&quot;/&gt;&lt;/TableIndex&gt;&lt;/ShapeTextInfo&gt;"/>
</p:tagLst>
</file>

<file path=ppt/tags/tag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quot;/&gt;&lt;/TableIndex&gt;&lt;/ShapeTextInfo&gt;"/>
</p:tagLst>
</file>

<file path=ppt/tags/tag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6&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Lst>
</file>

<file path=ppt/tags/tag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ku_uk">
  <a:themeElements>
    <a:clrScheme name="ku_uk 1">
      <a:dk1>
        <a:srgbClr val="6E6E6E"/>
      </a:dk1>
      <a:lt1>
        <a:srgbClr val="FFFFFF"/>
      </a:lt1>
      <a:dk2>
        <a:srgbClr val="933027"/>
      </a:dk2>
      <a:lt2>
        <a:srgbClr val="6E6E6E"/>
      </a:lt2>
      <a:accent1>
        <a:srgbClr val="933027"/>
      </a:accent1>
      <a:accent2>
        <a:srgbClr val="B2523C"/>
      </a:accent2>
      <a:accent3>
        <a:srgbClr val="FFFFFF"/>
      </a:accent3>
      <a:accent4>
        <a:srgbClr val="5D5D5D"/>
      </a:accent4>
      <a:accent5>
        <a:srgbClr val="C8ADAC"/>
      </a:accent5>
      <a:accent6>
        <a:srgbClr val="A14935"/>
      </a:accent6>
      <a:hlink>
        <a:srgbClr val="C98872"/>
      </a:hlink>
      <a:folHlink>
        <a:srgbClr val="E3C3B6"/>
      </a:folHlink>
    </a:clrScheme>
    <a:fontScheme name="ku_uk">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u_uk 1">
        <a:dk1>
          <a:srgbClr val="6E6E6E"/>
        </a:dk1>
        <a:lt1>
          <a:srgbClr val="FFFFFF"/>
        </a:lt1>
        <a:dk2>
          <a:srgbClr val="933027"/>
        </a:dk2>
        <a:lt2>
          <a:srgbClr val="6E6E6E"/>
        </a:lt2>
        <a:accent1>
          <a:srgbClr val="933027"/>
        </a:accent1>
        <a:accent2>
          <a:srgbClr val="B2523C"/>
        </a:accent2>
        <a:accent3>
          <a:srgbClr val="FFFFFF"/>
        </a:accent3>
        <a:accent4>
          <a:srgbClr val="5D5D5D"/>
        </a:accent4>
        <a:accent5>
          <a:srgbClr val="C8ADAC"/>
        </a:accent5>
        <a:accent6>
          <a:srgbClr val="A14935"/>
        </a:accent6>
        <a:hlink>
          <a:srgbClr val="C98872"/>
        </a:hlink>
        <a:folHlink>
          <a:srgbClr val="E3C3B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ife_dk 1">
    <a:dk1>
      <a:srgbClr val="6E6E6E"/>
    </a:dk1>
    <a:lt1>
      <a:srgbClr val="FFFFFF"/>
    </a:lt1>
    <a:dk2>
      <a:srgbClr val="541800"/>
    </a:dk2>
    <a:lt2>
      <a:srgbClr val="6E6E6E"/>
    </a:lt2>
    <a:accent1>
      <a:srgbClr val="862600"/>
    </a:accent1>
    <a:accent2>
      <a:srgbClr val="A42F00"/>
    </a:accent2>
    <a:accent3>
      <a:srgbClr val="FFFFFF"/>
    </a:accent3>
    <a:accent4>
      <a:srgbClr val="5D5D5D"/>
    </a:accent4>
    <a:accent5>
      <a:srgbClr val="C3ACAA"/>
    </a:accent5>
    <a:accent6>
      <a:srgbClr val="942A00"/>
    </a:accent6>
    <a:hlink>
      <a:srgbClr val="D63D00"/>
    </a:hlink>
    <a:folHlink>
      <a:srgbClr val="FF6D33"/>
    </a:folHlink>
  </a:clrScheme>
  <a:fontScheme name="life_dk">
    <a:majorFont>
      <a:latin typeface="Verdana"/>
      <a:ea typeface=""/>
      <a:cs typeface=""/>
    </a:majorFont>
    <a:minorFont>
      <a:latin typeface="Verdana"/>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4075</TotalTime>
  <Words>5862</Words>
  <Application>Microsoft Office PowerPoint</Application>
  <PresentationFormat>Skærmshow (4:3)</PresentationFormat>
  <Paragraphs>737</Paragraphs>
  <Slides>46</Slides>
  <Notes>45</Notes>
  <HiddenSlides>3</HiddenSlides>
  <MMClips>0</MMClips>
  <ScaleCrop>false</ScaleCrop>
  <HeadingPairs>
    <vt:vector size="4" baseType="variant">
      <vt:variant>
        <vt:lpstr>Tema</vt:lpstr>
      </vt:variant>
      <vt:variant>
        <vt:i4>1</vt:i4>
      </vt:variant>
      <vt:variant>
        <vt:lpstr>Diastitler</vt:lpstr>
      </vt:variant>
      <vt:variant>
        <vt:i4>46</vt:i4>
      </vt:variant>
    </vt:vector>
  </HeadingPairs>
  <TitlesOfParts>
    <vt:vector size="47" baseType="lpstr">
      <vt:lpstr>ku_uk</vt:lpstr>
      <vt:lpstr>Getting Wired – lessons from a decade with the e-learning five-stage model in distance learning courses.</vt:lpstr>
      <vt:lpstr>PowerPoint-præsentation</vt:lpstr>
      <vt:lpstr>PowerPoint-præsentation</vt:lpstr>
      <vt:lpstr>Outline</vt:lpstr>
      <vt:lpstr>PowerPoint-præsentation</vt:lpstr>
      <vt:lpstr>PowerPoint-præsentation</vt:lpstr>
      <vt:lpstr>PowerPoint-præsentation</vt:lpstr>
      <vt:lpstr>The IT Learning Center (ITLC)</vt:lpstr>
      <vt:lpstr>PowerPoint-præsentation</vt:lpstr>
      <vt:lpstr>The transmission approach</vt:lpstr>
      <vt:lpstr>The collaborative approach</vt:lpstr>
      <vt:lpstr>Maximize learning</vt:lpstr>
      <vt:lpstr>The dialog in online learning</vt:lpstr>
      <vt:lpstr>PowerPoint-præsentation</vt:lpstr>
      <vt:lpstr>PowerPoint-præsentation</vt:lpstr>
      <vt:lpstr>Experiences from two online courses at the University of Copenhagen before 2005</vt:lpstr>
      <vt:lpstr>The teaching method</vt:lpstr>
      <vt:lpstr>PowerPoint-præsentation</vt:lpstr>
      <vt:lpstr>The Five-Stage Model*</vt:lpstr>
      <vt:lpstr>Building blocks – The Five-Stage Model</vt:lpstr>
      <vt:lpstr>The Five Stage Model – First stage</vt:lpstr>
      <vt:lpstr>The Five Stage Model – Second stage </vt:lpstr>
      <vt:lpstr>The Five Stage Model – Third stage </vt:lpstr>
      <vt:lpstr>The Five Stage Model – Fourth stage </vt:lpstr>
      <vt:lpstr>The Five Stage Model – Fifth stage </vt:lpstr>
      <vt:lpstr> Sum-up on the Five Stage Model</vt:lpstr>
      <vt:lpstr>PowerPoint-præsentation</vt:lpstr>
      <vt:lpstr>The time schedule </vt:lpstr>
      <vt:lpstr>The workload </vt:lpstr>
      <vt:lpstr>The course structure</vt:lpstr>
      <vt:lpstr>An adaptation we made</vt:lpstr>
      <vt:lpstr>Sum-up </vt:lpstr>
      <vt:lpstr>PowerPoint-præsentation</vt:lpstr>
      <vt:lpstr>Did it work? </vt:lpstr>
      <vt:lpstr>PowerPoint-præsentation</vt:lpstr>
      <vt:lpstr>Plagiarism and late starters</vt:lpstr>
      <vt:lpstr>Additional questions and teachers guide</vt:lpstr>
      <vt:lpstr>Online community</vt:lpstr>
      <vt:lpstr>Variation</vt:lpstr>
      <vt:lpstr>More roles</vt:lpstr>
      <vt:lpstr>Sum-up </vt:lpstr>
      <vt:lpstr>Questions?</vt:lpstr>
      <vt:lpstr>PowerPoint-præsentation</vt:lpstr>
      <vt:lpstr>Does it work? </vt:lpstr>
      <vt:lpstr>Does it work? </vt:lpstr>
      <vt:lpstr>Does it work?</vt:lpstr>
    </vt:vector>
  </TitlesOfParts>
  <Company>Københavns Universitet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Dias nummer 1</dc:title>
  <dc:creator>install</dc:creator>
  <cp:lastModifiedBy>Henrik Kaas</cp:lastModifiedBy>
  <cp:revision>170</cp:revision>
  <dcterms:created xsi:type="dcterms:W3CDTF">2005-11-10T15:02:29Z</dcterms:created>
  <dcterms:modified xsi:type="dcterms:W3CDTF">2015-06-01T13:44:22Z</dcterms:modified>
</cp:coreProperties>
</file>