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75" r:id="rId2"/>
    <p:sldId id="27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  <p:embeddedFont>
      <p:font typeface="Candara" panose="020E0502030303020204" pitchFamily="34" charset="0"/>
      <p:regular r:id="rId30"/>
      <p:bold r:id="rId31"/>
      <p:italic r:id="rId32"/>
      <p:boldItalic r:id="rId33"/>
    </p:embeddedFont>
    <p:embeddedFont>
      <p:font typeface="Franklin Gothic" panose="020B0604020202020204" charset="0"/>
      <p:bold r:id="rId34"/>
    </p:embeddedFont>
    <p:embeddedFont>
      <p:font typeface="Cambria" panose="02040503050406030204" pitchFamily="18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60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23e341ae0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23e341ae0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23e341ae0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23e341ae0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e1b41800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e1b41800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e1b41800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e1b41800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e1f2593cd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e1f2593cd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e1b418004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e1b418004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04f3d141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04f3d141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04f3d141c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204f3d141c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04f3d141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04f3d141c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e6689f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1e6689f3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04f3d141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04f3d141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3e341ae0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23e341ae0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23e341ae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23e341ae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23e341ae0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23e341ae0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240fe749e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240fe749e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243b827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243b827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ncRQ1cobd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lm.nih.gov/bsd/disted/meshtutorial/searchingpubmedusingmeshtags/02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5mwz-_0jmY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Ensayo_cl%C3%ADnico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youtu.be/696R9GbOyvA?list=PLBD13A2628C7A9965" TargetMode="External"/><Relationship Id="rId4" Type="http://schemas.openxmlformats.org/officeDocument/2006/relationships/hyperlink" Target="http://www2.ub.edu/assessling/cgi/consultes/resposta.pl?consultes_id=162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g"/><Relationship Id="rId5" Type="http://schemas.openxmlformats.org/officeDocument/2006/relationships/hyperlink" Target="http://www.youtube.com/watch?v=O27KivulG68" TargetMode="External"/><Relationship Id="rId4" Type="http://schemas.openxmlformats.org/officeDocument/2006/relationships/hyperlink" Target="https://www.upf.edu/bibtic/recursos/acces_upf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nlm.nih.gov/rest/training-packets/T0042010P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ijpudh1Sc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1.1. Navegación, búsqueda y filtrado de información, datos y contenidos digitales: 4. </a:t>
            </a:r>
            <a:r>
              <a:rPr lang="es-ES" sz="1100" dirty="0" err="1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PubMed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74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0"/>
          <p:cNvSpPr/>
          <p:nvPr/>
        </p:nvSpPr>
        <p:spPr>
          <a:xfrm>
            <a:off x="-8900" y="0"/>
            <a:ext cx="44865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0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                </a:t>
            </a:r>
            <a:r>
              <a:rPr lang="es" sz="29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BÚSQUEDA     POR PALABRA CLAVE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275" y="125775"/>
            <a:ext cx="525875" cy="530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0"/>
          <p:cNvSpPr txBox="1"/>
          <p:nvPr/>
        </p:nvSpPr>
        <p:spPr>
          <a:xfrm>
            <a:off x="178250" y="1220975"/>
            <a:ext cx="8555700" cy="2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Así pues, la búsqueda por palabra clave no es la mejor manera de buscar en PubMed. 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¿Por qué?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</a:t>
            </a:r>
            <a:r>
              <a:rPr lang="es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	</a:t>
            </a:r>
            <a:r>
              <a:rPr lang="es" sz="16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Los autores de los artículos pueden haber utilizado términos diferentes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a los que tu has utilizado en la búsqueda de información. </a:t>
            </a:r>
            <a:endParaRPr sz="1600" b="1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  	</a:t>
            </a:r>
            <a:r>
              <a:rPr lang="es" sz="16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Los resultados no están ordenados por relevancia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si no por orden de entrada en PubMed (del más reciente al más antiguo). Por lo tanto, no siempre los que se encuentran en las primeras posiciones son los más pertinentes. </a:t>
            </a:r>
            <a:endParaRPr/>
          </a:p>
        </p:txBody>
      </p:sp>
      <p:sp>
        <p:nvSpPr>
          <p:cNvPr id="151" name="Google Shape;151;p20"/>
          <p:cNvSpPr/>
          <p:nvPr/>
        </p:nvSpPr>
        <p:spPr>
          <a:xfrm>
            <a:off x="1185325" y="4109275"/>
            <a:ext cx="6666600" cy="7041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Para hacer una búsqueda más precisa te recomendamos buscar las </a:t>
            </a:r>
            <a:r>
              <a:rPr lang="es" b="1"/>
              <a:t>palabras clave en los campos título y abstract</a:t>
            </a:r>
            <a:r>
              <a:rPr lang="es"/>
              <a:t>.  Esto deberás hacerlo utilizando la búsqueda avanzada.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/>
          <p:nvPr/>
        </p:nvSpPr>
        <p:spPr>
          <a:xfrm>
            <a:off x="-8900" y="0"/>
            <a:ext cx="4486500" cy="10950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1"/>
          <p:cNvSpPr txBox="1"/>
          <p:nvPr/>
        </p:nvSpPr>
        <p:spPr>
          <a:xfrm>
            <a:off x="994125" y="185925"/>
            <a:ext cx="34836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LA BÚSQUEDA AVANZADA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8" name="Google Shape;158;p21" descr="A tutorial describing how to use the Advanced Search Builder to help refine your PubMed searches." title="PubMed Advanced Search Build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1050" y="1417050"/>
            <a:ext cx="4143625" cy="3107743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/>
        </p:nvSpPr>
        <p:spPr>
          <a:xfrm>
            <a:off x="178250" y="1220975"/>
            <a:ext cx="3975000" cy="3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búsqueda avanzada te permite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buscar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los términos de búsqueda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determinados campos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(título,  abstract, etc.) y combinarlos utilizando los operadores booleanos.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Desde la búsqueda avanzada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también puedes acceder al historial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la lista de búsquedas más recientes, desde donde podrás combinarlas con los operadores booleanos.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0" name="Google Shape;16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249" y="90375"/>
            <a:ext cx="546500" cy="55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1" descr="mà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400000">
            <a:off x="4636225" y="290100"/>
            <a:ext cx="1304250" cy="7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/>
          <p:nvPr/>
        </p:nvSpPr>
        <p:spPr>
          <a:xfrm>
            <a:off x="5819725" y="235250"/>
            <a:ext cx="2854800" cy="907800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Echa un vistazo a este tutorial. Te será muy útil para sacar más provecho de tus búsquedas.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/>
          <p:nvPr/>
        </p:nvSpPr>
        <p:spPr>
          <a:xfrm>
            <a:off x="-8900" y="4105450"/>
            <a:ext cx="9188700" cy="8733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2"/>
          <p:cNvSpPr txBox="1"/>
          <p:nvPr/>
        </p:nvSpPr>
        <p:spPr>
          <a:xfrm>
            <a:off x="423775" y="1170863"/>
            <a:ext cx="5821800" cy="14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MeSH (Medical Subject Heading) es un vocabulario controlado de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términos biomédicos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que permiten indizar el contenido de los artículos en Medline. Los términos están en </a:t>
            </a:r>
            <a:r>
              <a:rPr lang="es" sz="18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inglés</a:t>
            </a: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y se revisan anualmente. 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Para asignar una materia a un documento se utilizan listas controladas de términos que representan su contenido. 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9" name="Google Shape;169;p22"/>
          <p:cNvSpPr txBox="1"/>
          <p:nvPr/>
        </p:nvSpPr>
        <p:spPr>
          <a:xfrm>
            <a:off x="1425975" y="4208350"/>
            <a:ext cx="52851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Consulta el </a:t>
            </a:r>
            <a:r>
              <a:rPr lang="es" sz="1800" u="sng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tutorial</a:t>
            </a: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de PubMed sobre el uso del MeSH para la búsqueda de artículos</a:t>
            </a:r>
            <a:endParaRPr/>
          </a:p>
        </p:txBody>
      </p:sp>
      <p:sp>
        <p:nvSpPr>
          <p:cNvPr id="170" name="Google Shape;170;p22"/>
          <p:cNvSpPr/>
          <p:nvPr/>
        </p:nvSpPr>
        <p:spPr>
          <a:xfrm>
            <a:off x="6639025" y="107200"/>
            <a:ext cx="2343900" cy="22992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2"/>
          <p:cNvSpPr txBox="1"/>
          <p:nvPr/>
        </p:nvSpPr>
        <p:spPr>
          <a:xfrm>
            <a:off x="6858000" y="252125"/>
            <a:ext cx="1894200" cy="15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búsqueda por materias es más </a:t>
            </a:r>
            <a:r>
              <a:rPr lang="es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eficiente y precisa</a:t>
            </a:r>
            <a:r>
              <a:rPr lang="es" sz="12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que la búsqueda por palabra clave, ya que permite recuperar documentos sin tener en cuenta la terminología utilizada por el autor</a:t>
            </a:r>
            <a:endParaRPr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2" name="Google Shape;172;p22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2"/>
          <p:cNvSpPr/>
          <p:nvPr/>
        </p:nvSpPr>
        <p:spPr>
          <a:xfrm>
            <a:off x="-8900" y="0"/>
            <a:ext cx="44865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2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        MeSH: LA BÚSQUEDA POR MATERIAS 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5" name="Google Shape;17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00" y="49575"/>
            <a:ext cx="541550" cy="54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83575" y="2623475"/>
            <a:ext cx="2254800" cy="22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3" descr="Understand what is a MeSH term and how to use MeSH to build a PubMed query?" title="Use MeSH to Build a Better PubMed Query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550" y="1409100"/>
            <a:ext cx="4305500" cy="322914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/>
          <p:nvPr/>
        </p:nvSpPr>
        <p:spPr>
          <a:xfrm>
            <a:off x="4892850" y="3524050"/>
            <a:ext cx="3984300" cy="11142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¿Quieres aprender más? </a:t>
            </a: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Te recomendamos ver este vídeo tutorial para saber cómo hacer búsquedas en PubMed utilizando el MeSH</a:t>
            </a:r>
            <a:endParaRPr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83" name="Google Shape;183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311420">
            <a:off x="8516596" y="28787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3"/>
          <p:cNvSpPr/>
          <p:nvPr/>
        </p:nvSpPr>
        <p:spPr>
          <a:xfrm>
            <a:off x="-8900" y="0"/>
            <a:ext cx="44865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5" name="Google Shape;185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4700" y="49575"/>
            <a:ext cx="541550" cy="54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30824" y="347575"/>
            <a:ext cx="2508350" cy="281430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3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        MeSH: LA BÚSQUEDA POR MATERIAS 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4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4"/>
          <p:cNvSpPr txBox="1"/>
          <p:nvPr/>
        </p:nvSpPr>
        <p:spPr>
          <a:xfrm>
            <a:off x="423775" y="1173050"/>
            <a:ext cx="3680700" cy="22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700">
                <a:latin typeface="Cambria"/>
                <a:ea typeface="Cambria"/>
                <a:cs typeface="Cambria"/>
                <a:sym typeface="Cambria"/>
              </a:rPr>
              <a:t>PubMed permite la opción de aplicar filtros a las búsquedas una vez realizadas. Los límites permiten delimitar la búsqueda concretando las referencias que te interesan y eliminando las que no resultan pertinentes.  </a:t>
            </a:r>
            <a:endParaRPr sz="17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24"/>
          <p:cNvSpPr txBox="1"/>
          <p:nvPr/>
        </p:nvSpPr>
        <p:spPr>
          <a:xfrm>
            <a:off x="4104475" y="1173050"/>
            <a:ext cx="4728000" cy="24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Los filtros que se muestran por defecto son: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Article types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</a:t>
            </a:r>
            <a:r>
              <a:rPr lang="es" u="sng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Clinical trial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" u="sng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Review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…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Text availability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Abstract, Free full text y Full text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PubMed Commons: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 Reader comments y Trending articles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Publication dates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permite limitar cronológicamente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latin typeface="Franklin Gothic"/>
                <a:ea typeface="Franklin Gothic"/>
                <a:cs typeface="Franklin Gothic"/>
                <a:sym typeface="Franklin Gothic"/>
              </a:rPr>
              <a:t>Species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: Humans y Other animals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5" name="Google Shape;195;p24"/>
          <p:cNvSpPr/>
          <p:nvPr/>
        </p:nvSpPr>
        <p:spPr>
          <a:xfrm>
            <a:off x="-8900" y="4105450"/>
            <a:ext cx="9188700" cy="8733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/>
          <p:cNvSpPr txBox="1"/>
          <p:nvPr/>
        </p:nvSpPr>
        <p:spPr>
          <a:xfrm>
            <a:off x="1425975" y="4208350"/>
            <a:ext cx="58353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Consulta el </a:t>
            </a:r>
            <a:r>
              <a:rPr lang="es" sz="1800" u="sng">
                <a:solidFill>
                  <a:srgbClr val="65C1B0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tutorial</a:t>
            </a: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sobre el menú de límites en PubMed.</a:t>
            </a:r>
            <a:r>
              <a:rPr lang="es"/>
              <a:t/>
            </a:r>
            <a:br>
              <a:rPr lang="es"/>
            </a:br>
            <a:endParaRPr/>
          </a:p>
        </p:txBody>
      </p:sp>
      <p:sp>
        <p:nvSpPr>
          <p:cNvPr id="197" name="Google Shape;197;p24"/>
          <p:cNvSpPr/>
          <p:nvPr/>
        </p:nvSpPr>
        <p:spPr>
          <a:xfrm>
            <a:off x="8900" y="6825"/>
            <a:ext cx="4896900" cy="8568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4"/>
          <p:cNvSpPr txBox="1"/>
          <p:nvPr/>
        </p:nvSpPr>
        <p:spPr>
          <a:xfrm>
            <a:off x="57500" y="263400"/>
            <a:ext cx="4799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LIMITA LA BÚSQUEDA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4" name="Google Shape;20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5900" y="1168500"/>
            <a:ext cx="6738600" cy="356850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5"/>
          <p:cNvSpPr/>
          <p:nvPr/>
        </p:nvSpPr>
        <p:spPr>
          <a:xfrm>
            <a:off x="2283600" y="1743325"/>
            <a:ext cx="799500" cy="2615100"/>
          </a:xfrm>
          <a:prstGeom prst="rect">
            <a:avLst/>
          </a:prstGeom>
          <a:noFill/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5"/>
          <p:cNvSpPr/>
          <p:nvPr/>
        </p:nvSpPr>
        <p:spPr>
          <a:xfrm>
            <a:off x="6639025" y="107200"/>
            <a:ext cx="2343900" cy="22992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5"/>
          <p:cNvSpPr txBox="1"/>
          <p:nvPr/>
        </p:nvSpPr>
        <p:spPr>
          <a:xfrm>
            <a:off x="6778750" y="303950"/>
            <a:ext cx="2125200" cy="15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Una vez hayas terminado la búsqueda, </a:t>
            </a:r>
            <a:r>
              <a:rPr lang="es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elimina los filtros</a:t>
            </a:r>
            <a:r>
              <a:rPr lang="es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si no se mantendrán en las búsquedas posteriores. Puedes utilizar la opión </a:t>
            </a:r>
            <a:r>
              <a:rPr lang="es" i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Clear all</a:t>
            </a:r>
            <a:endParaRPr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8" name="Google Shape;208;p25"/>
          <p:cNvSpPr txBox="1"/>
          <p:nvPr/>
        </p:nvSpPr>
        <p:spPr>
          <a:xfrm>
            <a:off x="231725" y="1901800"/>
            <a:ext cx="1818000" cy="16929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 sz="1200" b="1"/>
              <a:t>En el margen izquierdo encontrarás los filtros. Clicando encima el enlace </a:t>
            </a:r>
            <a:r>
              <a:rPr lang="es" sz="1200" b="1" i="1"/>
              <a:t>Show additional filters</a:t>
            </a:r>
            <a:r>
              <a:rPr lang="es" sz="1200" b="1"/>
              <a:t> podrás ver todos los filtros disponibles</a:t>
            </a:r>
            <a:endParaRPr sz="1200" b="1"/>
          </a:p>
        </p:txBody>
      </p:sp>
      <p:cxnSp>
        <p:nvCxnSpPr>
          <p:cNvPr id="209" name="Google Shape;209;p25"/>
          <p:cNvCxnSpPr/>
          <p:nvPr/>
        </p:nvCxnSpPr>
        <p:spPr>
          <a:xfrm rot="10800000">
            <a:off x="1213250" y="3652300"/>
            <a:ext cx="4200" cy="525900"/>
          </a:xfrm>
          <a:prstGeom prst="straightConnector1">
            <a:avLst/>
          </a:prstGeom>
          <a:noFill/>
          <a:ln w="28575" cap="flat" cmpd="sng">
            <a:solidFill>
              <a:srgbClr val="FFCB57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0" name="Google Shape;210;p25"/>
          <p:cNvCxnSpPr/>
          <p:nvPr/>
        </p:nvCxnSpPr>
        <p:spPr>
          <a:xfrm rot="10800000" flipH="1">
            <a:off x="1213125" y="4170900"/>
            <a:ext cx="984000" cy="4500"/>
          </a:xfrm>
          <a:prstGeom prst="straightConnector1">
            <a:avLst/>
          </a:prstGeom>
          <a:noFill/>
          <a:ln w="28575" cap="flat" cmpd="sng">
            <a:solidFill>
              <a:srgbClr val="FFCB57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11" name="Google Shape;21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773710">
            <a:off x="6473220" y="14892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5"/>
          <p:cNvSpPr/>
          <p:nvPr/>
        </p:nvSpPr>
        <p:spPr>
          <a:xfrm>
            <a:off x="8900" y="6825"/>
            <a:ext cx="4896900" cy="8568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5"/>
          <p:cNvSpPr txBox="1"/>
          <p:nvPr/>
        </p:nvSpPr>
        <p:spPr>
          <a:xfrm>
            <a:off x="57500" y="303951"/>
            <a:ext cx="4799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LIMITA LA BÚSQUEDA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6"/>
          <p:cNvSpPr txBox="1"/>
          <p:nvPr/>
        </p:nvSpPr>
        <p:spPr>
          <a:xfrm>
            <a:off x="26750" y="41475"/>
            <a:ext cx="4799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PERSONALIZA LOS RESULTADOS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1" name="Google Shape;22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750" y="1207475"/>
            <a:ext cx="8839198" cy="117360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6"/>
          <p:cNvSpPr/>
          <p:nvPr/>
        </p:nvSpPr>
        <p:spPr>
          <a:xfrm>
            <a:off x="1595300" y="1942925"/>
            <a:ext cx="5079900" cy="303000"/>
          </a:xfrm>
          <a:prstGeom prst="rect">
            <a:avLst/>
          </a:prstGeom>
          <a:noFill/>
          <a:ln w="28575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6"/>
          <p:cNvSpPr txBox="1"/>
          <p:nvPr/>
        </p:nvSpPr>
        <p:spPr>
          <a:xfrm>
            <a:off x="222825" y="2361775"/>
            <a:ext cx="8377500" cy="6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latin typeface="Cambria"/>
                <a:ea typeface="Cambria"/>
                <a:cs typeface="Cambria"/>
                <a:sym typeface="Cambria"/>
              </a:rPr>
              <a:t>En la parte superior de la pantalla encontrarás diferentes menús desplegables para personalizar la pantalla de resultados: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4" name="Google Shape;224;p26"/>
          <p:cNvSpPr txBox="1"/>
          <p:nvPr/>
        </p:nvSpPr>
        <p:spPr>
          <a:xfrm>
            <a:off x="285200" y="3083650"/>
            <a:ext cx="2772600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E54B4A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Format</a:t>
            </a:r>
            <a:endParaRPr b="1">
              <a:solidFill>
                <a:srgbClr val="E54B4A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Hace referencia al formato de visualización. Destacamos el formato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Summary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, que se muestra por defecto y el formato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Abstract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, que incluye el resumen del artículo.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5" name="Google Shape;225;p26"/>
          <p:cNvSpPr txBox="1"/>
          <p:nvPr/>
        </p:nvSpPr>
        <p:spPr>
          <a:xfrm>
            <a:off x="3164775" y="3039175"/>
            <a:ext cx="2565900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E54B4A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Sort by</a:t>
            </a:r>
            <a:endParaRPr b="1">
              <a:solidFill>
                <a:srgbClr val="E54B4A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Por defecto los resultados se muestran ordenados por fecha de incorporación en PubMed, pero los puedes ordenar por relevancia (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Best match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), por fecha de publicación, por autor, etc.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6" name="Google Shape;226;p26"/>
          <p:cNvSpPr txBox="1"/>
          <p:nvPr/>
        </p:nvSpPr>
        <p:spPr>
          <a:xfrm>
            <a:off x="5928450" y="3039175"/>
            <a:ext cx="2912400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>
                <a:solidFill>
                  <a:srgbClr val="E54B4A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Send to</a:t>
            </a:r>
            <a:endParaRPr b="1">
              <a:solidFill>
                <a:srgbClr val="E54B4A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Desde el menú 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Send to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, podrás guardar los resultados de la búsqueda que más te interesen. Puedes crear un fichero (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File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), mandartelos por correo electrónico (</a:t>
            </a:r>
            <a:r>
              <a:rPr lang="es" i="1">
                <a:latin typeface="Franklin Gothic"/>
                <a:ea typeface="Franklin Gothic"/>
                <a:cs typeface="Franklin Gothic"/>
                <a:sym typeface="Franklin Gothic"/>
              </a:rPr>
              <a:t>E-mail</a:t>
            </a: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), etc.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7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7"/>
          <p:cNvSpPr txBox="1"/>
          <p:nvPr/>
        </p:nvSpPr>
        <p:spPr>
          <a:xfrm>
            <a:off x="26750" y="-76200"/>
            <a:ext cx="4799700" cy="9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ACCEDE AL TEXTO COMPLETO</a:t>
            </a: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33" name="Google Shape;233;p2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7"/>
          <p:cNvSpPr txBox="1"/>
          <p:nvPr/>
        </p:nvSpPr>
        <p:spPr>
          <a:xfrm>
            <a:off x="394375" y="1116575"/>
            <a:ext cx="3675600" cy="26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Una vez hayas hecho la búsqueda y seleccionado los artículos que te interesan, es el momento de comprobar si puedes </a:t>
            </a:r>
            <a:r>
              <a:rPr lang="es" sz="16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acceder al texto completo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Recuerda que el botón             permite acceder al texto completo del artículo en caso que la UPF tenga suscripción a la revista. 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35" name="Google Shape;23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5250" y="2608900"/>
            <a:ext cx="742950" cy="238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6" name="Google Shape;236;p27"/>
          <p:cNvGrpSpPr/>
          <p:nvPr/>
        </p:nvGrpSpPr>
        <p:grpSpPr>
          <a:xfrm>
            <a:off x="-8900" y="3962577"/>
            <a:ext cx="9189300" cy="1016085"/>
            <a:chOff x="-8900" y="4105450"/>
            <a:chExt cx="9189300" cy="873300"/>
          </a:xfrm>
        </p:grpSpPr>
        <p:sp>
          <p:nvSpPr>
            <p:cNvPr id="237" name="Google Shape;237;p27"/>
            <p:cNvSpPr/>
            <p:nvPr/>
          </p:nvSpPr>
          <p:spPr>
            <a:xfrm>
              <a:off x="-8900" y="4105450"/>
              <a:ext cx="9189300" cy="873300"/>
            </a:xfrm>
            <a:prstGeom prst="rect">
              <a:avLst/>
            </a:prstGeom>
            <a:solidFill>
              <a:srgbClr val="FFAB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7"/>
            <p:cNvSpPr txBox="1"/>
            <p:nvPr/>
          </p:nvSpPr>
          <p:spPr>
            <a:xfrm>
              <a:off x="65575" y="4152125"/>
              <a:ext cx="8909700" cy="667500"/>
            </a:xfrm>
            <a:prstGeom prst="rect">
              <a:avLst/>
            </a:prstGeom>
            <a:solidFill>
              <a:srgbClr val="FFAB6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80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Los recursos electrónicos contratados por la Biblioteca de la UPF se pueden consultar desde fuera de la UPF mediante el Servicio de </a:t>
              </a:r>
              <a:r>
                <a:rPr lang="es" sz="1800" u="sng">
                  <a:solidFill>
                    <a:srgbClr val="65C1B0"/>
                  </a:solidFill>
                  <a:latin typeface="Franklin Gothic"/>
                  <a:ea typeface="Franklin Gothic"/>
                  <a:cs typeface="Franklin Gothic"/>
                  <a:sym typeface="Franklin Gothic"/>
                  <a:hlinkClick r:id="rId4"/>
                </a:rPr>
                <a:t>Acceso a los Recursos Electrónicos</a:t>
              </a:r>
              <a:r>
                <a:rPr lang="es" sz="180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 (SARE) </a:t>
              </a:r>
              <a:r>
                <a:rPr lang="es" sz="1800" b="1">
                  <a:solidFill>
                    <a:srgbClr val="FFFF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[a personalizar por cada institución]</a:t>
              </a:r>
              <a:endParaRPr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/>
                <a:t/>
              </a:r>
              <a:br>
                <a:rPr lang="es"/>
              </a:br>
              <a:endParaRPr/>
            </a:p>
          </p:txBody>
        </p:sp>
      </p:grpSp>
      <p:pic>
        <p:nvPicPr>
          <p:cNvPr id="239" name="Google Shape;239;p27" descr="Accedeix al text complet dels articles&#10;&#10;Biblioteca/CRAI UPF" title="Accedeix al text complet dels articles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22550" y="810425"/>
            <a:ext cx="3933400" cy="295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8"/>
          <p:cNvSpPr/>
          <p:nvPr/>
        </p:nvSpPr>
        <p:spPr>
          <a:xfrm>
            <a:off x="1359150" y="10303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8"/>
          <p:cNvSpPr/>
          <p:nvPr/>
        </p:nvSpPr>
        <p:spPr>
          <a:xfrm>
            <a:off x="1359150" y="1787225"/>
            <a:ext cx="6425700" cy="19875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8"/>
          <p:cNvSpPr txBox="1"/>
          <p:nvPr/>
        </p:nvSpPr>
        <p:spPr>
          <a:xfrm>
            <a:off x="2780625" y="10919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47" name="Google Shape;247;p28"/>
          <p:cNvSpPr txBox="1"/>
          <p:nvPr/>
        </p:nvSpPr>
        <p:spPr>
          <a:xfrm>
            <a:off x="1506150" y="2126025"/>
            <a:ext cx="6131700" cy="18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Echa un vistazo a los </a:t>
            </a:r>
            <a:r>
              <a:rPr lang="es" sz="1800" b="1" u="sng">
                <a:latin typeface="Cambria"/>
                <a:ea typeface="Cambria"/>
                <a:cs typeface="Cambria"/>
                <a:sym typeface="Cambria"/>
                <a:hlinkClick r:id="rId3"/>
              </a:rPr>
              <a:t>tutoriales</a:t>
            </a: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 que ha elaborado la National Library of Medicine sobre el funcionamiento y uso de PubMed</a:t>
            </a: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.</a:t>
            </a: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latin typeface="Cambria"/>
                <a:ea typeface="Cambria"/>
                <a:cs typeface="Cambria"/>
                <a:sym typeface="Cambria"/>
              </a:rPr>
              <a:t>¡Si tienes dudas pregunta a los bibliotecarios!</a:t>
            </a:r>
            <a:endParaRPr sz="1800" b="1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>
                <a:latin typeface="Cambria"/>
                <a:ea typeface="Cambria"/>
                <a:cs typeface="Cambria"/>
                <a:sym typeface="Cambria"/>
              </a:rPr>
            </a:b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9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9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4" name="Google Shape;25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1.1. Navegación, búsqueda y filtrado de información, datos y contenidos digitales: 4.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PubMed</a:t>
            </a:r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26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175275" y="1069475"/>
            <a:ext cx="2748000" cy="18351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52625" y="1069475"/>
            <a:ext cx="2793300" cy="9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Navegación, búsqueda y filtrado de la información, datos y contenidos digitales</a:t>
            </a: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2923300" y="1069475"/>
            <a:ext cx="2085300" cy="6093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3061825" y="1028024"/>
            <a:ext cx="57396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PubMed</a:t>
            </a:r>
            <a:endParaRPr sz="3000" b="1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5" y="22864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Conocer la base de datos MEDLINE/PubMed</a:t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Aprender a buscar referencias  </a:t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Acceder al texto completo de los artículos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94175"/>
            <a:ext cx="3064025" cy="190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06200" y="1263875"/>
            <a:ext cx="6176100" cy="3299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20075" y="1232125"/>
            <a:ext cx="57930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Conoce la base de datos MEDLINE/PubMed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○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Accede a la base de datos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Busca artículos sobre el tema de tu trabajo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○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La búsqueda por palabra clave 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○"/>
            </a:pPr>
            <a:r>
              <a:rPr lang="es">
                <a:latin typeface="Franklin Gothic"/>
                <a:ea typeface="Franklin Gothic"/>
                <a:cs typeface="Franklin Gothic"/>
                <a:sym typeface="Franklin Gothic"/>
              </a:rPr>
              <a:t>La búsqueda avanzada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○"/>
            </a:pPr>
            <a:r>
              <a:rPr lang="es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MeSH: la búsqueda por materias</a:t>
            </a:r>
            <a:endParaRPr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Limita la búsqueda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SzPts val="10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Personaliza los resultados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Accede al texto completo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r>
              <a:rPr lang="es" sz="1800">
                <a:latin typeface="Franklin Gothic"/>
                <a:ea typeface="Franklin Gothic"/>
                <a:cs typeface="Franklin Gothic"/>
                <a:sym typeface="Franklin Gothic"/>
              </a:rPr>
              <a:t>Per saber más...</a:t>
            </a:r>
            <a:endParaRPr sz="18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935725" y="143317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2382350" y="16760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935725" y="206320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2382350" y="224946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82" name="Google Shape;82;p15"/>
          <p:cNvSpPr/>
          <p:nvPr/>
        </p:nvSpPr>
        <p:spPr>
          <a:xfrm>
            <a:off x="2382350" y="2491626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83" name="Google Shape;83;p15"/>
          <p:cNvSpPr/>
          <p:nvPr/>
        </p:nvSpPr>
        <p:spPr>
          <a:xfrm>
            <a:off x="1935725" y="349351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1935725" y="30766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5"/>
          <p:cNvSpPr/>
          <p:nvPr/>
        </p:nvSpPr>
        <p:spPr>
          <a:xfrm>
            <a:off x="1935725" y="391040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5"/>
          <p:cNvSpPr/>
          <p:nvPr/>
        </p:nvSpPr>
        <p:spPr>
          <a:xfrm>
            <a:off x="2382350" y="2698126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87" name="Google Shape;87;p15"/>
          <p:cNvSpPr/>
          <p:nvPr/>
        </p:nvSpPr>
        <p:spPr>
          <a:xfrm>
            <a:off x="1935725" y="431106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 txBox="1"/>
          <p:nvPr/>
        </p:nvSpPr>
        <p:spPr>
          <a:xfrm>
            <a:off x="26750" y="41475"/>
            <a:ext cx="4799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PUBMED: 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BASE DE DATOS BIOMÉDICA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394375" y="1116575"/>
            <a:ext cx="6194100" cy="30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PubMed es una base de datos producida por la National Library of Medicine (EUA):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mbria"/>
              <a:buChar char="●"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Contiene unos </a:t>
            </a:r>
            <a:r>
              <a:rPr lang="es" sz="16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27 millones de referencias</a:t>
            </a: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de literatura biomédica procedente de MEDLINE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mbria"/>
              <a:buChar char="●"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 revistas biomédicas y de libros electrónicos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mbria"/>
              <a:buChar char="●"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Desde 1946 hasta la actualidad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0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mbria"/>
              <a:buChar char="●"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Los artículos que encontraréis son básicamente en inglés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mbria"/>
              <a:buChar char="●"/>
            </a:pPr>
            <a:r>
              <a:rPr lang="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Comprende todas las especialidades médicas y paramédicas (medicina, enfermería, odontología, veterinaria, ciencias preclínicas y  sistemas de salud)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515900" y="4139725"/>
            <a:ext cx="3821400" cy="7575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Incluye:</a:t>
            </a: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artículos de revista, libros, capítulos de libros, reseñas, cartas, editoriales, artículos biográficos.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7" name="Google Shape;97;p16"/>
          <p:cNvSpPr/>
          <p:nvPr/>
        </p:nvSpPr>
        <p:spPr>
          <a:xfrm>
            <a:off x="4764050" y="4139725"/>
            <a:ext cx="3821400" cy="757500"/>
          </a:xfrm>
          <a:prstGeom prst="rect">
            <a:avLst/>
          </a:prstGeom>
          <a:solidFill>
            <a:srgbClr val="EFEFEF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No incluye</a:t>
            </a:r>
            <a:r>
              <a:rPr lang="es" sz="120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: conferencias, abstracts de meetings, tesis ni anuncios. </a:t>
            </a:r>
            <a:endParaRPr sz="120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0107" y="3907972"/>
            <a:ext cx="463578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5762" y="3907963"/>
            <a:ext cx="463578" cy="4676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6"/>
          <p:cNvGrpSpPr/>
          <p:nvPr/>
        </p:nvGrpSpPr>
        <p:grpSpPr>
          <a:xfrm>
            <a:off x="6639025" y="107200"/>
            <a:ext cx="2343900" cy="2299200"/>
            <a:chOff x="6711075" y="2312425"/>
            <a:chExt cx="2343900" cy="2299200"/>
          </a:xfrm>
        </p:grpSpPr>
        <p:sp>
          <p:nvSpPr>
            <p:cNvPr id="101" name="Google Shape;101;p16"/>
            <p:cNvSpPr/>
            <p:nvPr/>
          </p:nvSpPr>
          <p:spPr>
            <a:xfrm>
              <a:off x="6711075" y="2312425"/>
              <a:ext cx="2343900" cy="2299200"/>
            </a:xfrm>
            <a:prstGeom prst="ellipse">
              <a:avLst/>
            </a:prstGeom>
            <a:solidFill>
              <a:srgbClr val="2B72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6"/>
            <p:cNvSpPr txBox="1"/>
            <p:nvPr/>
          </p:nvSpPr>
          <p:spPr>
            <a:xfrm>
              <a:off x="6889950" y="2677575"/>
              <a:ext cx="2053800" cy="170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30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PubMed es la base de datos más importante del ámbito de la biomedicina. </a:t>
              </a:r>
              <a:endParaRPr sz="13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300">
                  <a:solidFill>
                    <a:srgbClr val="FFFFFF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Te proporcionará la información más actual de manera fácil y accesible.</a:t>
              </a:r>
              <a:endParaRPr sz="13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/>
          <p:nvPr/>
        </p:nvSpPr>
        <p:spPr>
          <a:xfrm>
            <a:off x="8900" y="0"/>
            <a:ext cx="4028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7"/>
          <p:cNvSpPr txBox="1"/>
          <p:nvPr/>
        </p:nvSpPr>
        <p:spPr>
          <a:xfrm>
            <a:off x="-500000" y="196075"/>
            <a:ext cx="4598700" cy="8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300" b="1">
                <a:latin typeface="Franklin Gothic"/>
                <a:ea typeface="Franklin Gothic"/>
                <a:cs typeface="Franklin Gothic"/>
                <a:sym typeface="Franklin Gothic"/>
              </a:rPr>
              <a:t>ACCEDE A LA BASE DE DATOS</a:t>
            </a:r>
            <a:endParaRPr sz="23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3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300" b="1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3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9" name="Google Shape;109;p17" descr="Accedeix al PubMed personalitzat per la UPF&#10;&#10;Biblioteca/CRAI UPF" title="Accedeix al PubMed personalitzat per la UPF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3300" y="1293275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/>
          <p:nvPr/>
        </p:nvSpPr>
        <p:spPr>
          <a:xfrm>
            <a:off x="8900" y="0"/>
            <a:ext cx="4857300" cy="15246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8"/>
          <p:cNvSpPr txBox="1"/>
          <p:nvPr/>
        </p:nvSpPr>
        <p:spPr>
          <a:xfrm>
            <a:off x="26750" y="41475"/>
            <a:ext cx="4799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BÚSQUEDA DE ARTÍCULOS SOBRE EL TEMA DE TU TRABAJO</a:t>
            </a:r>
            <a:endParaRPr sz="2900" b="1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385475" y="1673725"/>
            <a:ext cx="7197600" cy="4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Recuerda que antes de iniciar una búsqueda de información tienes que: 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8900" y="2224250"/>
            <a:ext cx="6906200" cy="1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8"/>
          <p:cNvSpPr txBox="1"/>
          <p:nvPr/>
        </p:nvSpPr>
        <p:spPr>
          <a:xfrm>
            <a:off x="1645175" y="2867250"/>
            <a:ext cx="17436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Definir bien el tema de búsqueda y formular la pregunta</a:t>
            </a:r>
            <a:endParaRPr b="1"/>
          </a:p>
        </p:txBody>
      </p:sp>
      <p:sp>
        <p:nvSpPr>
          <p:cNvPr id="120" name="Google Shape;120;p18"/>
          <p:cNvSpPr txBox="1"/>
          <p:nvPr/>
        </p:nvSpPr>
        <p:spPr>
          <a:xfrm>
            <a:off x="3712450" y="2867250"/>
            <a:ext cx="18093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Buscar las palabras clave, sus sinónimos y la traducción al inglés</a:t>
            </a:r>
            <a:endParaRPr b="1"/>
          </a:p>
        </p:txBody>
      </p:sp>
      <p:sp>
        <p:nvSpPr>
          <p:cNvPr id="121" name="Google Shape;121;p18"/>
          <p:cNvSpPr txBox="1"/>
          <p:nvPr/>
        </p:nvSpPr>
        <p:spPr>
          <a:xfrm>
            <a:off x="5845425" y="2867250"/>
            <a:ext cx="19965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Definir el alcance (cronológica y geográficamente, etc.)</a:t>
            </a:r>
            <a:endParaRPr b="1"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3825" y="22242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1195" y="22242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81182" y="2224256"/>
            <a:ext cx="709193" cy="715444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/>
          <p:nvPr/>
        </p:nvSpPr>
        <p:spPr>
          <a:xfrm>
            <a:off x="1469550" y="4107538"/>
            <a:ext cx="6204900" cy="5883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Entre tanta información, tendrás que definir bien el objetivo de tu búsqueda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9"/>
          <p:cNvSpPr/>
          <p:nvPr/>
        </p:nvSpPr>
        <p:spPr>
          <a:xfrm>
            <a:off x="-8900" y="0"/>
            <a:ext cx="44865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9"/>
          <p:cNvSpPr txBox="1"/>
          <p:nvPr/>
        </p:nvSpPr>
        <p:spPr>
          <a:xfrm>
            <a:off x="44550" y="49575"/>
            <a:ext cx="44865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>
                <a:latin typeface="Franklin Gothic"/>
                <a:ea typeface="Franklin Gothic"/>
                <a:cs typeface="Franklin Gothic"/>
                <a:sym typeface="Franklin Gothic"/>
              </a:rPr>
              <a:t>                LA BÚSQUEDA     POR PALABRA CLAVE</a:t>
            </a:r>
            <a:endParaRPr sz="29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3" name="Google Shape;13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275" y="125775"/>
            <a:ext cx="525875" cy="530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9"/>
          <p:cNvSpPr txBox="1"/>
          <p:nvPr/>
        </p:nvSpPr>
        <p:spPr>
          <a:xfrm>
            <a:off x="151275" y="1194325"/>
            <a:ext cx="83151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Cambria"/>
                <a:ea typeface="Cambria"/>
                <a:cs typeface="Cambria"/>
                <a:sym typeface="Cambria"/>
              </a:rPr>
              <a:t>Cuando hagas una búsqueda por palabra clave estas buscando las palabras en cualquier parte del documento (título, abstract, etc.)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>
            <a:off x="1853775" y="3113825"/>
            <a:ext cx="2629200" cy="6747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1"/>
              <a:t>Introduce las palabras clave en la casilla de búsqueda como lo harías en Google </a:t>
            </a:r>
            <a:endParaRPr sz="1200" b="1"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063000"/>
            <a:ext cx="8839198" cy="80433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/>
          <p:nvPr/>
        </p:nvSpPr>
        <p:spPr>
          <a:xfrm>
            <a:off x="2673675" y="2388500"/>
            <a:ext cx="989400" cy="267300"/>
          </a:xfrm>
          <a:prstGeom prst="rect">
            <a:avLst/>
          </a:prstGeom>
          <a:noFill/>
          <a:ln w="28575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6602000" y="2655800"/>
            <a:ext cx="2343900" cy="22992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9"/>
          <p:cNvSpPr txBox="1"/>
          <p:nvPr/>
        </p:nvSpPr>
        <p:spPr>
          <a:xfrm>
            <a:off x="6704900" y="2931700"/>
            <a:ext cx="2138100" cy="18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6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búsqueda por palabra claves es </a:t>
            </a:r>
            <a:r>
              <a:rPr lang="es" sz="1600" b="1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sencilla e intuitiva</a:t>
            </a:r>
            <a:r>
              <a:rPr lang="es" sz="160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es el tipo de búsqueda que utilizas habitualmente en Google.</a:t>
            </a:r>
            <a:endParaRPr sz="16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cxnSp>
        <p:nvCxnSpPr>
          <p:cNvPr id="140" name="Google Shape;140;p19"/>
          <p:cNvCxnSpPr/>
          <p:nvPr/>
        </p:nvCxnSpPr>
        <p:spPr>
          <a:xfrm rot="10800000" flipH="1">
            <a:off x="3166125" y="2655800"/>
            <a:ext cx="4500" cy="420600"/>
          </a:xfrm>
          <a:prstGeom prst="straightConnector1">
            <a:avLst/>
          </a:prstGeom>
          <a:noFill/>
          <a:ln w="28575" cap="flat" cmpd="sng">
            <a:solidFill>
              <a:srgbClr val="E54B4A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1" name="Google Shape;141;p19"/>
          <p:cNvSpPr txBox="1"/>
          <p:nvPr/>
        </p:nvSpPr>
        <p:spPr>
          <a:xfrm>
            <a:off x="151275" y="4035025"/>
            <a:ext cx="6405900" cy="957600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500">
                <a:latin typeface="Franklin Gothic"/>
                <a:ea typeface="Franklin Gothic"/>
                <a:cs typeface="Franklin Gothic"/>
                <a:sym typeface="Franklin Gothic"/>
              </a:rPr>
              <a:t>Tienes que tener en cuenta que la </a:t>
            </a:r>
            <a:r>
              <a:rPr lang="es" sz="1500" b="1">
                <a:latin typeface="Franklin Gothic"/>
                <a:ea typeface="Franklin Gothic"/>
                <a:cs typeface="Franklin Gothic"/>
                <a:sym typeface="Franklin Gothic"/>
              </a:rPr>
              <a:t>búsqueda por palabra clave es poco precisa</a:t>
            </a:r>
            <a:r>
              <a:rPr lang="es" sz="1500">
                <a:latin typeface="Franklin Gothic"/>
                <a:ea typeface="Franklin Gothic"/>
                <a:cs typeface="Franklin Gothic"/>
                <a:sym typeface="Franklin Gothic"/>
              </a:rPr>
              <a:t>: </a:t>
            </a:r>
            <a:r>
              <a:rPr lang="es" sz="1500" b="1">
                <a:latin typeface="Franklin Gothic"/>
                <a:ea typeface="Franklin Gothic"/>
                <a:cs typeface="Franklin Gothic"/>
                <a:sym typeface="Franklin Gothic"/>
              </a:rPr>
              <a:t>puedes encontrar documentos</a:t>
            </a:r>
            <a:r>
              <a:rPr lang="es" sz="1500">
                <a:latin typeface="Franklin Gothic"/>
                <a:ea typeface="Franklin Gothic"/>
                <a:cs typeface="Franklin Gothic"/>
                <a:sym typeface="Franklin Gothic"/>
              </a:rPr>
              <a:t> con las palabras clave que hayas buscado, pero que </a:t>
            </a:r>
            <a:r>
              <a:rPr lang="es" sz="1500" b="1">
                <a:latin typeface="Franklin Gothic"/>
                <a:ea typeface="Franklin Gothic"/>
                <a:cs typeface="Franklin Gothic"/>
                <a:sym typeface="Franklin Gothic"/>
              </a:rPr>
              <a:t>no sean relevantes </a:t>
            </a:r>
            <a:r>
              <a:rPr lang="es" sz="1500">
                <a:latin typeface="Franklin Gothic"/>
                <a:ea typeface="Franklin Gothic"/>
                <a:cs typeface="Franklin Gothic"/>
                <a:sym typeface="Franklin Gothic"/>
              </a:rPr>
              <a:t>(o el tema principal).</a:t>
            </a:r>
            <a:endParaRPr sz="150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1121</Words>
  <Application>Microsoft Office PowerPoint</Application>
  <PresentationFormat>Presentación en pantalla (16:9)</PresentationFormat>
  <Paragraphs>127</Paragraphs>
  <Slides>19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7" baseType="lpstr">
      <vt:lpstr>Arial</vt:lpstr>
      <vt:lpstr>Calibri</vt:lpstr>
      <vt:lpstr>Verdana</vt:lpstr>
      <vt:lpstr>Candara</vt:lpstr>
      <vt:lpstr>Franklin Gothic</vt:lpstr>
      <vt:lpstr>Bliss Pro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5</cp:revision>
  <dcterms:modified xsi:type="dcterms:W3CDTF">2019-07-18T13:37:23Z</dcterms:modified>
</cp:coreProperties>
</file>