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91" r:id="rId4"/>
    <p:sldId id="265" r:id="rId5"/>
    <p:sldId id="260" r:id="rId6"/>
    <p:sldId id="294" r:id="rId7"/>
    <p:sldId id="261" r:id="rId8"/>
    <p:sldId id="295" r:id="rId9"/>
    <p:sldId id="293" r:id="rId10"/>
    <p:sldId id="266" r:id="rId11"/>
    <p:sldId id="268" r:id="rId12"/>
    <p:sldId id="267" r:id="rId13"/>
    <p:sldId id="269" r:id="rId14"/>
    <p:sldId id="270" r:id="rId15"/>
    <p:sldId id="271" r:id="rId16"/>
    <p:sldId id="297" r:id="rId17"/>
    <p:sldId id="273" r:id="rId18"/>
    <p:sldId id="274" r:id="rId19"/>
    <p:sldId id="275" r:id="rId20"/>
    <p:sldId id="276" r:id="rId21"/>
    <p:sldId id="277" r:id="rId22"/>
    <p:sldId id="279" r:id="rId23"/>
    <p:sldId id="296" r:id="rId24"/>
    <p:sldId id="280" r:id="rId25"/>
    <p:sldId id="281" r:id="rId26"/>
    <p:sldId id="299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83" r:id="rId3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18" d="100"/>
          <a:sy n="118" d="100"/>
        </p:scale>
        <p:origin x="-228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0599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609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920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4641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057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367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337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811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425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412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117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792AD-F659-4F3A-9AA5-3294E7A6BE0D}" type="datetimeFigureOut">
              <a:rPr lang="da-DK" smtClean="0"/>
              <a:t>17-05-2019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69AD4-25AB-4259-A110-8877674FD50C}" type="slidenum">
              <a:rPr lang="da-DK" smtClean="0"/>
              <a:t>‹Nº›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797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xmlns="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xmlns="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xmlns="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xmlns="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xmlns="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xmlns="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xmlns="" id="{A9E667C5-2A48-4E0B-9EA2-3FED79C13585}"/>
              </a:ext>
            </a:extLst>
          </p:cNvPr>
          <p:cNvGrpSpPr/>
          <p:nvPr/>
        </p:nvGrpSpPr>
        <p:grpSpPr>
          <a:xfrm>
            <a:off x="-3736" y="-43181"/>
            <a:ext cx="12321242" cy="7049099"/>
            <a:chOff x="-3736" y="-43181"/>
            <a:chExt cx="12195735" cy="6901181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xmlns="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 smtClean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 smtClean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 smtClean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 smtClean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 smtClean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 smtClean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 smtClean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ES" b="1" dirty="0">
                <a:solidFill>
                  <a:srgbClr val="504E47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b="1" dirty="0" smtClean="0">
                  <a:solidFill>
                    <a:srgbClr val="504E47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Christian Lauersen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b="1" dirty="0" smtClean="0">
                  <a:solidFill>
                    <a:srgbClr val="504E47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Mail: cula@roskilde.dk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b="1" dirty="0" smtClean="0">
                  <a:solidFill>
                    <a:srgbClr val="504E47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Twitter: @clauersen</a:t>
              </a:r>
            </a:p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xmlns="" id="{F45B2646-6BB6-42E8-81E3-D85A03884C2C}"/>
                </a:ext>
              </a:extLst>
            </p:cNvPr>
            <p:cNvGrpSpPr/>
            <p:nvPr/>
          </p:nvGrpSpPr>
          <p:grpSpPr>
            <a:xfrm>
              <a:off x="2355555" y="-43181"/>
              <a:ext cx="7284504" cy="6901181"/>
              <a:chOff x="0" y="0"/>
              <a:chExt cx="9650911" cy="11016771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xmlns="" id="{3338C2AA-7D12-495F-AE53-8BFE95887EA8}"/>
                  </a:ext>
                </a:extLst>
              </p:cNvPr>
              <p:cNvSpPr/>
              <p:nvPr/>
            </p:nvSpPr>
            <p:spPr>
              <a:xfrm>
                <a:off x="0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xmlns="" id="{5CE865C2-BB42-43DB-82F7-B26E0C350139}"/>
                  </a:ext>
                </a:extLst>
              </p:cNvPr>
              <p:cNvSpPr/>
              <p:nvPr/>
            </p:nvSpPr>
            <p:spPr>
              <a:xfrm>
                <a:off x="1051000" y="324773"/>
                <a:ext cx="7560054" cy="10691998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3" name="Shape 8">
                <a:extLst>
                  <a:ext uri="{FF2B5EF4-FFF2-40B4-BE49-F238E27FC236}">
                    <a16:creationId xmlns:a16="http://schemas.microsoft.com/office/drawing/2014/main" xmlns="" id="{CF47E459-96B2-439B-BC24-1014DAED7804}"/>
                  </a:ext>
                </a:extLst>
              </p:cNvPr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0" t="0" r="0" b="0"/>
                <a:pathLst>
                  <a:path w="93447" h="12887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4" name="Shape 9">
                <a:extLst>
                  <a:ext uri="{FF2B5EF4-FFF2-40B4-BE49-F238E27FC236}">
                    <a16:creationId xmlns:a16="http://schemas.microsoft.com/office/drawing/2014/main" xmlns="" id="{B2231904-31D8-4B2C-A729-9E4AB697A04E}"/>
                  </a:ext>
                </a:extLst>
              </p:cNvPr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50" h="93408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5" name="Shape 470">
                <a:extLst>
                  <a:ext uri="{FF2B5EF4-FFF2-40B4-BE49-F238E27FC236}">
                    <a16:creationId xmlns:a16="http://schemas.microsoft.com/office/drawing/2014/main" xmlns="" id="{0B495FC7-2CEB-4A7E-BC95-F152ECF0D13D}"/>
                  </a:ext>
                </a:extLst>
              </p:cNvPr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46" h="91109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6" name="Shape 11">
                <a:extLst>
                  <a:ext uri="{FF2B5EF4-FFF2-40B4-BE49-F238E27FC236}">
                    <a16:creationId xmlns:a16="http://schemas.microsoft.com/office/drawing/2014/main" xmlns="" id="{D4836A29-FD89-49CD-A01D-26C21A04AF71}"/>
                  </a:ext>
                </a:extLst>
              </p:cNvPr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7" name="Shape 12">
                <a:extLst>
                  <a:ext uri="{FF2B5EF4-FFF2-40B4-BE49-F238E27FC236}">
                    <a16:creationId xmlns:a16="http://schemas.microsoft.com/office/drawing/2014/main" xmlns="" id="{C9A672AD-2743-426E-96E8-82DF4D6AA192}"/>
                  </a:ext>
                </a:extLst>
              </p:cNvPr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0" t="0" r="0" b="0"/>
                <a:pathLst>
                  <a:path w="83604" h="91707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8" name="Shape 13">
                <a:extLst>
                  <a:ext uri="{FF2B5EF4-FFF2-40B4-BE49-F238E27FC236}">
                    <a16:creationId xmlns:a16="http://schemas.microsoft.com/office/drawing/2014/main" xmlns="" id="{F2205838-2D95-441B-AB71-51641F8F6A21}"/>
                  </a:ext>
                </a:extLst>
              </p:cNvPr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7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9" name="Shape 14">
                <a:extLst>
                  <a:ext uri="{FF2B5EF4-FFF2-40B4-BE49-F238E27FC236}">
                    <a16:creationId xmlns:a16="http://schemas.microsoft.com/office/drawing/2014/main" xmlns="" id="{EC0231C8-1B4D-43B5-AC46-F88975F99747}"/>
                  </a:ext>
                </a:extLst>
              </p:cNvPr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0" name="Shape 15">
                <a:extLst>
                  <a:ext uri="{FF2B5EF4-FFF2-40B4-BE49-F238E27FC236}">
                    <a16:creationId xmlns:a16="http://schemas.microsoft.com/office/drawing/2014/main" xmlns="" id="{182EEA75-7B91-4ED2-B27B-C605E1C616F4}"/>
                  </a:ext>
                </a:extLst>
              </p:cNvPr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684" h="50254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1" name="Shape 16">
                <a:extLst>
                  <a:ext uri="{FF2B5EF4-FFF2-40B4-BE49-F238E27FC236}">
                    <a16:creationId xmlns:a16="http://schemas.microsoft.com/office/drawing/2014/main" xmlns="" id="{D79BE9E9-2298-461B-AEEE-58CEDC95CADA}"/>
                  </a:ext>
                </a:extLst>
              </p:cNvPr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48743" h="93408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2" name="Shape 17">
                <a:extLst>
                  <a:ext uri="{FF2B5EF4-FFF2-40B4-BE49-F238E27FC236}">
                    <a16:creationId xmlns:a16="http://schemas.microsoft.com/office/drawing/2014/main" xmlns="" id="{FE346FD3-55E9-48F5-8BE4-2567A46F02A3}"/>
                  </a:ext>
                </a:extLst>
              </p:cNvPr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3" name="Shape 471">
                <a:extLst>
                  <a:ext uri="{FF2B5EF4-FFF2-40B4-BE49-F238E27FC236}">
                    <a16:creationId xmlns:a16="http://schemas.microsoft.com/office/drawing/2014/main" xmlns="" id="{CC7CA485-179F-4F49-A74F-D18E71516E93}"/>
                  </a:ext>
                </a:extLst>
              </p:cNvPr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9110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4" name="Shape 19">
                <a:extLst>
                  <a:ext uri="{FF2B5EF4-FFF2-40B4-BE49-F238E27FC236}">
                    <a16:creationId xmlns:a16="http://schemas.microsoft.com/office/drawing/2014/main" xmlns="" id="{A3F8CC01-08EC-45B8-8763-0821B941FE86}"/>
                  </a:ext>
                </a:extLst>
              </p:cNvPr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60" h="19609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5" name="Shape 20">
                <a:extLst>
                  <a:ext uri="{FF2B5EF4-FFF2-40B4-BE49-F238E27FC236}">
                    <a16:creationId xmlns:a16="http://schemas.microsoft.com/office/drawing/2014/main" xmlns="" id="{83EA0407-F53A-465A-917E-5CE4798B21D2}"/>
                  </a:ext>
                </a:extLst>
              </p:cNvPr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201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6" name="Shape 21">
                <a:extLst>
                  <a:ext uri="{FF2B5EF4-FFF2-40B4-BE49-F238E27FC236}">
                    <a16:creationId xmlns:a16="http://schemas.microsoft.com/office/drawing/2014/main" xmlns="" id="{34D16FAD-F34C-4955-918C-784068C152D5}"/>
                  </a:ext>
                </a:extLst>
              </p:cNvPr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46" h="138328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7" name="Shape 22">
                <a:extLst>
                  <a:ext uri="{FF2B5EF4-FFF2-40B4-BE49-F238E27FC236}">
                    <a16:creationId xmlns:a16="http://schemas.microsoft.com/office/drawing/2014/main" xmlns="" id="{48C7D24E-73B5-49F2-92A3-2567A6B7EF5F}"/>
                  </a:ext>
                </a:extLst>
              </p:cNvPr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0" t="0" r="0" b="0"/>
                <a:pathLst>
                  <a:path w="34601" h="57007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8" name="Shape 23">
                <a:extLst>
                  <a:ext uri="{FF2B5EF4-FFF2-40B4-BE49-F238E27FC236}">
                    <a16:creationId xmlns:a16="http://schemas.microsoft.com/office/drawing/2014/main" xmlns="" id="{7F46449A-8C7D-4B59-8DCD-537D5973EFEB}"/>
                  </a:ext>
                </a:extLst>
              </p:cNvPr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9" name="Shape 24">
                <a:extLst>
                  <a:ext uri="{FF2B5EF4-FFF2-40B4-BE49-F238E27FC236}">
                    <a16:creationId xmlns:a16="http://schemas.microsoft.com/office/drawing/2014/main" xmlns="" id="{77BE25EB-08A4-4711-A2D5-94FC3ACDE727}"/>
                  </a:ext>
                </a:extLst>
              </p:cNvPr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0" t="0" r="0" b="0"/>
                <a:pathLst>
                  <a:path w="36481" h="94046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0" name="Shape 25">
                <a:extLst>
                  <a:ext uri="{FF2B5EF4-FFF2-40B4-BE49-F238E27FC236}">
                    <a16:creationId xmlns:a16="http://schemas.microsoft.com/office/drawing/2014/main" xmlns="" id="{722330C6-551A-46A1-AC91-63CFF7CE94DA}"/>
                  </a:ext>
                </a:extLst>
              </p:cNvPr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8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1" name="Shape 26">
                <a:extLst>
                  <a:ext uri="{FF2B5EF4-FFF2-40B4-BE49-F238E27FC236}">
                    <a16:creationId xmlns:a16="http://schemas.microsoft.com/office/drawing/2014/main" xmlns="" id="{BE3C39CC-7C7F-4242-85BE-E12CF190BFF9}"/>
                  </a:ext>
                </a:extLst>
              </p:cNvPr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2" name="Shape 27">
                <a:extLst>
                  <a:ext uri="{FF2B5EF4-FFF2-40B4-BE49-F238E27FC236}">
                    <a16:creationId xmlns:a16="http://schemas.microsoft.com/office/drawing/2014/main" xmlns="" id="{13651B15-1000-4A9A-BC6C-2909163B37B0}"/>
                  </a:ext>
                </a:extLst>
              </p:cNvPr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3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3" name="Shape 28">
                <a:extLst>
                  <a:ext uri="{FF2B5EF4-FFF2-40B4-BE49-F238E27FC236}">
                    <a16:creationId xmlns:a16="http://schemas.microsoft.com/office/drawing/2014/main" xmlns="" id="{03E71D9D-F81A-402D-86E2-0417128C6EBD}"/>
                  </a:ext>
                </a:extLst>
              </p:cNvPr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1" h="18898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4" name="Shape 29">
                <a:extLst>
                  <a:ext uri="{FF2B5EF4-FFF2-40B4-BE49-F238E27FC236}">
                    <a16:creationId xmlns:a16="http://schemas.microsoft.com/office/drawing/2014/main" xmlns="" id="{6B6C9031-236A-4817-9DAB-01DBC731D40D}"/>
                  </a:ext>
                </a:extLst>
              </p:cNvPr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50254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5" name="Shape 30">
                <a:extLst>
                  <a:ext uri="{FF2B5EF4-FFF2-40B4-BE49-F238E27FC236}">
                    <a16:creationId xmlns:a16="http://schemas.microsoft.com/office/drawing/2014/main" xmlns="" id="{FCB891D9-EAC1-4B64-A20B-E6133DE78A1C}"/>
                  </a:ext>
                </a:extLst>
              </p:cNvPr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30" h="95377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6" name="Shape 31">
                <a:extLst>
                  <a:ext uri="{FF2B5EF4-FFF2-40B4-BE49-F238E27FC236}">
                    <a16:creationId xmlns:a16="http://schemas.microsoft.com/office/drawing/2014/main" xmlns="" id="{65021F53-D90C-4138-AED2-80B03DC91E30}"/>
                  </a:ext>
                </a:extLst>
              </p:cNvPr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7" name="Shape 32">
                <a:extLst>
                  <a:ext uri="{FF2B5EF4-FFF2-40B4-BE49-F238E27FC236}">
                    <a16:creationId xmlns:a16="http://schemas.microsoft.com/office/drawing/2014/main" xmlns="" id="{075B74C3-17CE-4E8E-97CB-C10AE84C094B}"/>
                  </a:ext>
                </a:extLst>
              </p:cNvPr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56" h="95352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8" name="Shape 33">
                <a:extLst>
                  <a:ext uri="{FF2B5EF4-FFF2-40B4-BE49-F238E27FC236}">
                    <a16:creationId xmlns:a16="http://schemas.microsoft.com/office/drawing/2014/main" xmlns="" id="{414F353C-177C-401C-BBE1-CEAA3903F114}"/>
                  </a:ext>
                </a:extLst>
              </p:cNvPr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0" t="0" r="0" b="0"/>
                <a:pathLst>
                  <a:path w="37363" h="139052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9" name="Shape 34">
                <a:extLst>
                  <a:ext uri="{FF2B5EF4-FFF2-40B4-BE49-F238E27FC236}">
                    <a16:creationId xmlns:a16="http://schemas.microsoft.com/office/drawing/2014/main" xmlns="" id="{B8A4E2A7-F1EB-48B1-9650-C4969F020050}"/>
                  </a:ext>
                </a:extLst>
              </p:cNvPr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0" t="0" r="0" b="0"/>
                <a:pathLst>
                  <a:path w="37554" h="9255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0" name="Shape 35">
                <a:extLst>
                  <a:ext uri="{FF2B5EF4-FFF2-40B4-BE49-F238E27FC236}">
                    <a16:creationId xmlns:a16="http://schemas.microsoft.com/office/drawing/2014/main" xmlns="" id="{38191178-D736-49C9-B56A-B5CB1B434F5E}"/>
                  </a:ext>
                </a:extLst>
              </p:cNvPr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2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1" name="Shape 36">
                <a:extLst>
                  <a:ext uri="{FF2B5EF4-FFF2-40B4-BE49-F238E27FC236}">
                    <a16:creationId xmlns:a16="http://schemas.microsoft.com/office/drawing/2014/main" xmlns="" id="{5691E5B0-0471-47F1-BCDF-6E8E7A020D9D}"/>
                  </a:ext>
                </a:extLst>
              </p:cNvPr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85" h="20124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2" name="Shape 37">
                <a:extLst>
                  <a:ext uri="{FF2B5EF4-FFF2-40B4-BE49-F238E27FC236}">
                    <a16:creationId xmlns:a16="http://schemas.microsoft.com/office/drawing/2014/main" xmlns="" id="{BE64573D-863E-4E7D-9D49-8BB950F6051D}"/>
                  </a:ext>
                </a:extLst>
              </p:cNvPr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0" t="0" r="0" b="0"/>
                <a:pathLst>
                  <a:path w="36494" h="94031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3" name="Shape 38">
                <a:extLst>
                  <a:ext uri="{FF2B5EF4-FFF2-40B4-BE49-F238E27FC236}">
                    <a16:creationId xmlns:a16="http://schemas.microsoft.com/office/drawing/2014/main" xmlns="" id="{E1D3096F-7EBC-449C-A507-99A2DB97E6A6}"/>
                  </a:ext>
                </a:extLst>
              </p:cNvPr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25" h="93408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4" name="Shape 39">
                <a:extLst>
                  <a:ext uri="{FF2B5EF4-FFF2-40B4-BE49-F238E27FC236}">
                    <a16:creationId xmlns:a16="http://schemas.microsoft.com/office/drawing/2014/main" xmlns="" id="{42C5286B-DB27-4678-B754-3E686DCCC54E}"/>
                  </a:ext>
                </a:extLst>
              </p:cNvPr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0" t="0" r="0" b="0"/>
                <a:pathLst>
                  <a:path w="51638" h="19076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5" name="Shape 40">
                <a:extLst>
                  <a:ext uri="{FF2B5EF4-FFF2-40B4-BE49-F238E27FC236}">
                    <a16:creationId xmlns:a16="http://schemas.microsoft.com/office/drawing/2014/main" xmlns="" id="{15E0B035-DD7D-4C12-BC65-F7A0BB04B645}"/>
                  </a:ext>
                </a:extLst>
              </p:cNvPr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339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6" name="Shape 41">
                <a:extLst>
                  <a:ext uri="{FF2B5EF4-FFF2-40B4-BE49-F238E27FC236}">
                    <a16:creationId xmlns:a16="http://schemas.microsoft.com/office/drawing/2014/main" xmlns="" id="{D628712D-4014-4A83-9028-2E30FFD35C53}"/>
                  </a:ext>
                </a:extLst>
              </p:cNvPr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234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7" name="Shape 42">
                <a:extLst>
                  <a:ext uri="{FF2B5EF4-FFF2-40B4-BE49-F238E27FC236}">
                    <a16:creationId xmlns:a16="http://schemas.microsoft.com/office/drawing/2014/main" xmlns="" id="{93EE9F3A-CBCA-41D6-9E4B-10A79C471936}"/>
                  </a:ext>
                </a:extLst>
              </p:cNvPr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0" t="0" r="0" b="0"/>
                <a:pathLst>
                  <a:path w="28118" h="138316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8" name="Shape 43">
                <a:extLst>
                  <a:ext uri="{FF2B5EF4-FFF2-40B4-BE49-F238E27FC236}">
                    <a16:creationId xmlns:a16="http://schemas.microsoft.com/office/drawing/2014/main" xmlns="" id="{045C138F-9562-469B-A66C-FF583B2EA3BA}"/>
                  </a:ext>
                </a:extLst>
              </p:cNvPr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6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9" name="Shape 44">
                <a:extLst>
                  <a:ext uri="{FF2B5EF4-FFF2-40B4-BE49-F238E27FC236}">
                    <a16:creationId xmlns:a16="http://schemas.microsoft.com/office/drawing/2014/main" xmlns="" id="{FE0C4E3C-8251-45B8-8A8A-D390BF41E551}"/>
                  </a:ext>
                </a:extLst>
              </p:cNvPr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0" name="Shape 45">
                <a:extLst>
                  <a:ext uri="{FF2B5EF4-FFF2-40B4-BE49-F238E27FC236}">
                    <a16:creationId xmlns:a16="http://schemas.microsoft.com/office/drawing/2014/main" xmlns="" id="{1A897BE6-9350-49B1-B8D9-5B9D573F7448}"/>
                  </a:ext>
                </a:extLst>
              </p:cNvPr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0" t="0" r="0" b="0"/>
                <a:pathLst>
                  <a:path w="36519" h="94028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1" name="Shape 46">
                <a:extLst>
                  <a:ext uri="{FF2B5EF4-FFF2-40B4-BE49-F238E27FC236}">
                    <a16:creationId xmlns:a16="http://schemas.microsoft.com/office/drawing/2014/main" xmlns="" id="{8AEDC1A4-1D9F-48CC-B20E-5008247180B6}"/>
                  </a:ext>
                </a:extLst>
              </p:cNvPr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42" h="95352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2" name="Shape 47">
                <a:extLst>
                  <a:ext uri="{FF2B5EF4-FFF2-40B4-BE49-F238E27FC236}">
                    <a16:creationId xmlns:a16="http://schemas.microsoft.com/office/drawing/2014/main" xmlns="" id="{225E02B3-BB17-4BB4-B914-D5BF37C8D0D5}"/>
                  </a:ext>
                </a:extLst>
              </p:cNvPr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24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3" name="Shape 48">
                <a:extLst>
                  <a:ext uri="{FF2B5EF4-FFF2-40B4-BE49-F238E27FC236}">
                    <a16:creationId xmlns:a16="http://schemas.microsoft.com/office/drawing/2014/main" xmlns="" id="{A2B6DDC5-C853-4333-96D9-826035B4BA04}"/>
                  </a:ext>
                </a:extLst>
              </p:cNvPr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02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4" name="Shape 49">
                <a:extLst>
                  <a:ext uri="{FF2B5EF4-FFF2-40B4-BE49-F238E27FC236}">
                    <a16:creationId xmlns:a16="http://schemas.microsoft.com/office/drawing/2014/main" xmlns="" id="{ADC12B98-A545-4EAB-8E9E-59CC369651AC}"/>
                  </a:ext>
                </a:extLst>
              </p:cNvPr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9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5" name="Shape 50">
                <a:extLst>
                  <a:ext uri="{FF2B5EF4-FFF2-40B4-BE49-F238E27FC236}">
                    <a16:creationId xmlns:a16="http://schemas.microsoft.com/office/drawing/2014/main" xmlns="" id="{3550DF1C-ABE7-4187-AEC2-107155227BF3}"/>
                  </a:ext>
                </a:extLst>
              </p:cNvPr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9" h="18898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6" name="Shape 51">
                <a:extLst>
                  <a:ext uri="{FF2B5EF4-FFF2-40B4-BE49-F238E27FC236}">
                    <a16:creationId xmlns:a16="http://schemas.microsoft.com/office/drawing/2014/main" xmlns="" id="{9EDEC538-623B-4571-BA95-2303695F480F}"/>
                  </a:ext>
                </a:extLst>
              </p:cNvPr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16" h="50254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7" name="Shape 52">
                <a:extLst>
                  <a:ext uri="{FF2B5EF4-FFF2-40B4-BE49-F238E27FC236}">
                    <a16:creationId xmlns:a16="http://schemas.microsoft.com/office/drawing/2014/main" xmlns="" id="{6F296AEA-6446-460E-8BA4-ED71D1F04E22}"/>
                  </a:ext>
                </a:extLst>
              </p:cNvPr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4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8" name="Shape 53">
                <a:extLst>
                  <a:ext uri="{FF2B5EF4-FFF2-40B4-BE49-F238E27FC236}">
                    <a16:creationId xmlns:a16="http://schemas.microsoft.com/office/drawing/2014/main" xmlns="" id="{DFDC98B1-5665-47EF-981E-EAB62BC6A567}"/>
                  </a:ext>
                </a:extLst>
              </p:cNvPr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9" name="Shape 54">
                <a:extLst>
                  <a:ext uri="{FF2B5EF4-FFF2-40B4-BE49-F238E27FC236}">
                    <a16:creationId xmlns:a16="http://schemas.microsoft.com/office/drawing/2014/main" xmlns="" id="{6977CC4B-545C-442D-AF1D-36B1FB5E2D12}"/>
                  </a:ext>
                </a:extLst>
              </p:cNvPr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0" t="0" r="0" b="0"/>
                <a:pathLst>
                  <a:path w="38030" h="92197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0" name="Shape 55">
                <a:extLst>
                  <a:ext uri="{FF2B5EF4-FFF2-40B4-BE49-F238E27FC236}">
                    <a16:creationId xmlns:a16="http://schemas.microsoft.com/office/drawing/2014/main" xmlns="" id="{BC27E8F1-FABF-40FF-A376-45EDB77CF8FE}"/>
                  </a:ext>
                </a:extLst>
              </p:cNvPr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27" h="138328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1" name="Shape 56">
                <a:extLst>
                  <a:ext uri="{FF2B5EF4-FFF2-40B4-BE49-F238E27FC236}">
                    <a16:creationId xmlns:a16="http://schemas.microsoft.com/office/drawing/2014/main" xmlns="" id="{BB842D30-71F5-44D0-BDB6-0CF7DE5E0B58}"/>
                  </a:ext>
                </a:extLst>
              </p:cNvPr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0" t="0" r="0" b="0"/>
                <a:pathLst>
                  <a:path w="36697" h="94064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2" name="Shape 57">
                <a:extLst>
                  <a:ext uri="{FF2B5EF4-FFF2-40B4-BE49-F238E27FC236}">
                    <a16:creationId xmlns:a16="http://schemas.microsoft.com/office/drawing/2014/main" xmlns="" id="{016AB7CB-CD09-4BDB-BE00-14FF5932334D}"/>
                  </a:ext>
                </a:extLst>
              </p:cNvPr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3" h="18898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3" name="Shape 58">
                <a:extLst>
                  <a:ext uri="{FF2B5EF4-FFF2-40B4-BE49-F238E27FC236}">
                    <a16:creationId xmlns:a16="http://schemas.microsoft.com/office/drawing/2014/main" xmlns="" id="{71C392ED-574D-4295-ABB9-8E83076424BE}"/>
                  </a:ext>
                </a:extLst>
              </p:cNvPr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4" name="Shape 59">
                <a:extLst>
                  <a:ext uri="{FF2B5EF4-FFF2-40B4-BE49-F238E27FC236}">
                    <a16:creationId xmlns:a16="http://schemas.microsoft.com/office/drawing/2014/main" xmlns="" id="{2181E841-A0FD-4D59-87F9-F28FF47E8815}"/>
                  </a:ext>
                </a:extLst>
              </p:cNvPr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126924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5" name="Shape 60">
                <a:extLst>
                  <a:ext uri="{FF2B5EF4-FFF2-40B4-BE49-F238E27FC236}">
                    <a16:creationId xmlns:a16="http://schemas.microsoft.com/office/drawing/2014/main" xmlns="" id="{BC03AFE2-4965-4D63-B498-6CB99D3DBE28}"/>
                  </a:ext>
                </a:extLst>
              </p:cNvPr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0" t="0" r="0" b="0"/>
                <a:pathLst>
                  <a:path w="38722" h="125672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6" name="Shape 472">
                <a:extLst>
                  <a:ext uri="{FF2B5EF4-FFF2-40B4-BE49-F238E27FC236}">
                    <a16:creationId xmlns:a16="http://schemas.microsoft.com/office/drawing/2014/main" xmlns="" id="{0A7C1EA9-2F78-4316-A31C-7EF0D9FCB37E}"/>
                  </a:ext>
                </a:extLst>
              </p:cNvPr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7" name="Shape 62">
                <a:extLst>
                  <a:ext uri="{FF2B5EF4-FFF2-40B4-BE49-F238E27FC236}">
                    <a16:creationId xmlns:a16="http://schemas.microsoft.com/office/drawing/2014/main" xmlns="" id="{76752E3C-4E11-4ABA-92AA-DCDA3316237A}"/>
                  </a:ext>
                </a:extLst>
              </p:cNvPr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34" h="19609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8" name="Shape 63">
                <a:extLst>
                  <a:ext uri="{FF2B5EF4-FFF2-40B4-BE49-F238E27FC236}">
                    <a16:creationId xmlns:a16="http://schemas.microsoft.com/office/drawing/2014/main" xmlns="" id="{E51A2BCF-BE6B-443B-87A9-7C3F363993C8}"/>
                  </a:ext>
                </a:extLst>
              </p:cNvPr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37364" h="138341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9" name="Shape 64">
                <a:extLst>
                  <a:ext uri="{FF2B5EF4-FFF2-40B4-BE49-F238E27FC236}">
                    <a16:creationId xmlns:a16="http://schemas.microsoft.com/office/drawing/2014/main" xmlns="" id="{3615B739-12ED-4C74-AF00-83C37447D3F0}"/>
                  </a:ext>
                </a:extLst>
              </p:cNvPr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92733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0" name="Shape 65">
                <a:extLst>
                  <a:ext uri="{FF2B5EF4-FFF2-40B4-BE49-F238E27FC236}">
                    <a16:creationId xmlns:a16="http://schemas.microsoft.com/office/drawing/2014/main" xmlns="" id="{4BD7A595-75FD-45B1-9A57-0973ABAD1FF4}"/>
                  </a:ext>
                </a:extLst>
              </p:cNvPr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28143" h="138341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1" name="Shape 473">
                <a:extLst>
                  <a:ext uri="{FF2B5EF4-FFF2-40B4-BE49-F238E27FC236}">
                    <a16:creationId xmlns:a16="http://schemas.microsoft.com/office/drawing/2014/main" xmlns="" id="{C80BA4C1-E687-4585-9827-C01EE4147EFA}"/>
                  </a:ext>
                </a:extLst>
              </p:cNvPr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2" name="Shape 67">
                <a:extLst>
                  <a:ext uri="{FF2B5EF4-FFF2-40B4-BE49-F238E27FC236}">
                    <a16:creationId xmlns:a16="http://schemas.microsoft.com/office/drawing/2014/main" xmlns="" id="{CA5C1892-AAEC-4897-9A2A-A5D5782FEC22}"/>
                  </a:ext>
                </a:extLst>
              </p:cNvPr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3" name="Shape 68">
                <a:extLst>
                  <a:ext uri="{FF2B5EF4-FFF2-40B4-BE49-F238E27FC236}">
                    <a16:creationId xmlns:a16="http://schemas.microsoft.com/office/drawing/2014/main" xmlns="" id="{FBDF524A-E4DA-40B9-849A-323A53CAA014}"/>
                  </a:ext>
                </a:extLst>
              </p:cNvPr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365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4" name="Shape 69">
                <a:extLst>
                  <a:ext uri="{FF2B5EF4-FFF2-40B4-BE49-F238E27FC236}">
                    <a16:creationId xmlns:a16="http://schemas.microsoft.com/office/drawing/2014/main" xmlns="" id="{C8D57E9A-57E7-47D3-BC9C-97C29E95F32D}"/>
                  </a:ext>
                </a:extLst>
              </p:cNvPr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252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5" name="Shape 70">
                <a:extLst>
                  <a:ext uri="{FF2B5EF4-FFF2-40B4-BE49-F238E27FC236}">
                    <a16:creationId xmlns:a16="http://schemas.microsoft.com/office/drawing/2014/main" xmlns="" id="{79D7089E-D65E-4F83-8B5D-6322F5197325}"/>
                  </a:ext>
                </a:extLst>
              </p:cNvPr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0" t="0" r="0" b="0"/>
                <a:pathLst>
                  <a:path w="58369" h="117894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6" name="Shape 71">
                <a:extLst>
                  <a:ext uri="{FF2B5EF4-FFF2-40B4-BE49-F238E27FC236}">
                    <a16:creationId xmlns:a16="http://schemas.microsoft.com/office/drawing/2014/main" xmlns="" id="{2F8A1C28-029A-4AC1-AB5B-31FB6A143B13}"/>
                  </a:ext>
                </a:extLst>
              </p:cNvPr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2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7" name="Shape 72">
                <a:extLst>
                  <a:ext uri="{FF2B5EF4-FFF2-40B4-BE49-F238E27FC236}">
                    <a16:creationId xmlns:a16="http://schemas.microsoft.com/office/drawing/2014/main" xmlns="" id="{3CA78BE8-036A-4468-AE4B-5097CC472DDB}"/>
                  </a:ext>
                </a:extLst>
              </p:cNvPr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8" name="Shape 73">
                <a:extLst>
                  <a:ext uri="{FF2B5EF4-FFF2-40B4-BE49-F238E27FC236}">
                    <a16:creationId xmlns:a16="http://schemas.microsoft.com/office/drawing/2014/main" xmlns="" id="{2836C68C-655F-4CAC-A929-5D81F01994F4}"/>
                  </a:ext>
                </a:extLst>
              </p:cNvPr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9" name="Shape 74">
                <a:extLst>
                  <a:ext uri="{FF2B5EF4-FFF2-40B4-BE49-F238E27FC236}">
                    <a16:creationId xmlns:a16="http://schemas.microsoft.com/office/drawing/2014/main" xmlns="" id="{F938070A-19DE-4DFF-824D-2807F0926486}"/>
                  </a:ext>
                </a:extLst>
              </p:cNvPr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71272" h="95377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0" name="Shape 75">
                <a:extLst>
                  <a:ext uri="{FF2B5EF4-FFF2-40B4-BE49-F238E27FC236}">
                    <a16:creationId xmlns:a16="http://schemas.microsoft.com/office/drawing/2014/main" xmlns="" id="{9822ED4E-C8ED-4DB9-873A-8C2EABD6DC67}"/>
                  </a:ext>
                </a:extLst>
              </p:cNvPr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0" t="0" r="0" b="0"/>
                <a:pathLst>
                  <a:path w="34589" h="56996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1" name="Shape 76">
                <a:extLst>
                  <a:ext uri="{FF2B5EF4-FFF2-40B4-BE49-F238E27FC236}">
                    <a16:creationId xmlns:a16="http://schemas.microsoft.com/office/drawing/2014/main" xmlns="" id="{DE3CF998-E6E3-4257-BF14-6B3A4E1DC55F}"/>
                  </a:ext>
                </a:extLst>
              </p:cNvPr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97" h="20124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2" name="Shape 77">
                <a:extLst>
                  <a:ext uri="{FF2B5EF4-FFF2-40B4-BE49-F238E27FC236}">
                    <a16:creationId xmlns:a16="http://schemas.microsoft.com/office/drawing/2014/main" xmlns="" id="{B21DFB78-C076-4E85-AAB3-370A3FC2AC60}"/>
                  </a:ext>
                </a:extLst>
              </p:cNvPr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0" t="0" r="0" b="0"/>
                <a:pathLst>
                  <a:path w="36493" h="94047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3" name="Shape 78">
                <a:extLst>
                  <a:ext uri="{FF2B5EF4-FFF2-40B4-BE49-F238E27FC236}">
                    <a16:creationId xmlns:a16="http://schemas.microsoft.com/office/drawing/2014/main" xmlns="" id="{1AC21490-A537-462F-A388-CA658F0F92E5}"/>
                  </a:ext>
                </a:extLst>
              </p:cNvPr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4" name="Shape 79">
                <a:extLst>
                  <a:ext uri="{FF2B5EF4-FFF2-40B4-BE49-F238E27FC236}">
                    <a16:creationId xmlns:a16="http://schemas.microsoft.com/office/drawing/2014/main" xmlns="" id="{F3DD16CE-AB9A-479C-B6BB-5BD9E327F947}"/>
                  </a:ext>
                </a:extLst>
              </p:cNvPr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5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5" name="Shape 80">
                <a:extLst>
                  <a:ext uri="{FF2B5EF4-FFF2-40B4-BE49-F238E27FC236}">
                    <a16:creationId xmlns:a16="http://schemas.microsoft.com/office/drawing/2014/main" xmlns="" id="{A839FEA2-A685-4F19-8B20-8C24E04529A9}"/>
                  </a:ext>
                </a:extLst>
              </p:cNvPr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26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6" name="Shape 81">
                <a:extLst>
                  <a:ext uri="{FF2B5EF4-FFF2-40B4-BE49-F238E27FC236}">
                    <a16:creationId xmlns:a16="http://schemas.microsoft.com/office/drawing/2014/main" xmlns="" id="{904621B4-9859-4379-9008-E2F41CC44694}"/>
                  </a:ext>
                </a:extLst>
              </p:cNvPr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7" name="Shape 82">
                <a:extLst>
                  <a:ext uri="{FF2B5EF4-FFF2-40B4-BE49-F238E27FC236}">
                    <a16:creationId xmlns:a16="http://schemas.microsoft.com/office/drawing/2014/main" xmlns="" id="{B5D086CF-F837-4E49-A367-97053D1D5E6E}"/>
                  </a:ext>
                </a:extLst>
              </p:cNvPr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7376" h="12695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8" name="Shape 83">
                <a:extLst>
                  <a:ext uri="{FF2B5EF4-FFF2-40B4-BE49-F238E27FC236}">
                    <a16:creationId xmlns:a16="http://schemas.microsoft.com/office/drawing/2014/main" xmlns="" id="{BD353FBB-A8D7-4BA9-9438-1426569761C2}"/>
                  </a:ext>
                </a:extLst>
              </p:cNvPr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0" t="0" r="0" b="0"/>
                <a:pathLst>
                  <a:path w="38710" h="125695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9" name="Shape 474">
                <a:extLst>
                  <a:ext uri="{FF2B5EF4-FFF2-40B4-BE49-F238E27FC236}">
                    <a16:creationId xmlns:a16="http://schemas.microsoft.com/office/drawing/2014/main" xmlns="" id="{E884BF3D-8740-4B03-9D11-552C8D34E8B0}"/>
                  </a:ext>
                </a:extLst>
              </p:cNvPr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12695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0" name="Shape 85">
                <a:extLst>
                  <a:ext uri="{FF2B5EF4-FFF2-40B4-BE49-F238E27FC236}">
                    <a16:creationId xmlns:a16="http://schemas.microsoft.com/office/drawing/2014/main" xmlns="" id="{2D4A0B67-2D74-463E-B066-4F9566755246}"/>
                  </a:ext>
                </a:extLst>
              </p:cNvPr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0" t="0" r="0" b="0"/>
                <a:pathLst>
                  <a:path w="93421" h="12888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1" name="Shape 86">
                <a:extLst>
                  <a:ext uri="{FF2B5EF4-FFF2-40B4-BE49-F238E27FC236}">
                    <a16:creationId xmlns:a16="http://schemas.microsoft.com/office/drawing/2014/main" xmlns="" id="{3218BC84-C6E8-44F7-A9F3-5B5087A58861}"/>
                  </a:ext>
                </a:extLst>
              </p:cNvPr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104775" h="126949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2" name="Shape 87">
                <a:extLst>
                  <a:ext uri="{FF2B5EF4-FFF2-40B4-BE49-F238E27FC236}">
                    <a16:creationId xmlns:a16="http://schemas.microsoft.com/office/drawing/2014/main" xmlns="" id="{EF55CB10-9136-492C-B8EB-0F85DA14FFD6}"/>
                  </a:ext>
                </a:extLst>
              </p:cNvPr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03" h="32559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3" name="Shape 88">
                <a:extLst>
                  <a:ext uri="{FF2B5EF4-FFF2-40B4-BE49-F238E27FC236}">
                    <a16:creationId xmlns:a16="http://schemas.microsoft.com/office/drawing/2014/main" xmlns="" id="{0FB541EC-B4DE-49CF-9103-997B358306A1}"/>
                  </a:ext>
                </a:extLst>
              </p:cNvPr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16" h="32559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4" name="Shape 89">
                <a:extLst>
                  <a:ext uri="{FF2B5EF4-FFF2-40B4-BE49-F238E27FC236}">
                    <a16:creationId xmlns:a16="http://schemas.microsoft.com/office/drawing/2014/main" xmlns="" id="{0996C007-C799-49FE-934F-D5D4C1B8DF10}"/>
                  </a:ext>
                </a:extLst>
              </p:cNvPr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0" t="0" r="0" b="0"/>
                <a:pathLst>
                  <a:path w="101676" h="307645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5" name="Shape 90">
                <a:extLst>
                  <a:ext uri="{FF2B5EF4-FFF2-40B4-BE49-F238E27FC236}">
                    <a16:creationId xmlns:a16="http://schemas.microsoft.com/office/drawing/2014/main" xmlns="" id="{412A6E50-AEA4-4517-8977-38235C22FDC0}"/>
                  </a:ext>
                </a:extLst>
              </p:cNvPr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0" t="0" r="0" b="0"/>
                <a:pathLst>
                  <a:path w="135420" h="272173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6" name="Shape 91">
                <a:extLst>
                  <a:ext uri="{FF2B5EF4-FFF2-40B4-BE49-F238E27FC236}">
                    <a16:creationId xmlns:a16="http://schemas.microsoft.com/office/drawing/2014/main" xmlns="" id="{B8663882-6CF6-4291-B20C-88D49A60738C}"/>
                  </a:ext>
                </a:extLst>
              </p:cNvPr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0" t="0" r="0" b="0"/>
                <a:pathLst>
                  <a:path w="213284" h="277787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7" name="Shape 92">
                <a:extLst>
                  <a:ext uri="{FF2B5EF4-FFF2-40B4-BE49-F238E27FC236}">
                    <a16:creationId xmlns:a16="http://schemas.microsoft.com/office/drawing/2014/main" xmlns="" id="{0E07ACDB-A5C5-40FD-86EA-B9D550335507}"/>
                  </a:ext>
                </a:extLst>
              </p:cNvPr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0" t="0" r="0" b="0"/>
                <a:pathLst>
                  <a:path w="219482" h="271056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8" name="Shape 93">
                <a:extLst>
                  <a:ext uri="{FF2B5EF4-FFF2-40B4-BE49-F238E27FC236}">
                    <a16:creationId xmlns:a16="http://schemas.microsoft.com/office/drawing/2014/main" xmlns="" id="{110DB2D5-4107-471F-94F9-BAB2E3A7EB18}"/>
                  </a:ext>
                </a:extLst>
              </p:cNvPr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0" t="0" r="0" b="0"/>
                <a:pathLst>
                  <a:path w="110592" h="276011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9" name="Shape 94">
                <a:extLst>
                  <a:ext uri="{FF2B5EF4-FFF2-40B4-BE49-F238E27FC236}">
                    <a16:creationId xmlns:a16="http://schemas.microsoft.com/office/drawing/2014/main" xmlns="" id="{D5D0511E-5BEE-403C-8651-82BFC87F6513}"/>
                  </a:ext>
                </a:extLst>
              </p:cNvPr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0" t="0" r="0" b="0"/>
                <a:pathLst>
                  <a:path w="103835" h="60592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0" name="Shape 95">
                <a:extLst>
                  <a:ext uri="{FF2B5EF4-FFF2-40B4-BE49-F238E27FC236}">
                    <a16:creationId xmlns:a16="http://schemas.microsoft.com/office/drawing/2014/main" xmlns="" id="{33AF76E3-A065-4A14-9B24-009F4ED94A66}"/>
                  </a:ext>
                </a:extLst>
              </p:cNvPr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0" t="0" r="0" b="0"/>
                <a:pathLst>
                  <a:path w="111697" h="149822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xmlns="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xmlns="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xmlns="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xmlns="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xmlns="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 smtClean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xmlns="" id="{4AC1B32B-0FC3-4B70-B248-6C0FC40289EE}"/>
                  </a:ext>
                </a:extLst>
              </p:cNvPr>
              <p:cNvSpPr/>
              <p:nvPr/>
            </p:nvSpPr>
            <p:spPr>
              <a:xfrm>
                <a:off x="680587" y="7765986"/>
                <a:ext cx="8970324" cy="90819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2800" b="1" dirty="0" smtClean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Digital Social Science Lab: </a:t>
                </a:r>
                <a:br>
                  <a:rPr lang="es-ES" sz="2800" b="1" dirty="0" smtClean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</a:br>
                <a:r>
                  <a:rPr lang="es-ES" sz="2800" b="1" dirty="0" smtClean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Connceting acadmia with data literacy</a:t>
                </a:r>
                <a:endParaRPr lang="es-ES" sz="28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xmlns="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xmlns="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xmlns="" id="{3D3C774B-0601-4DAB-ACD5-F37C10619BF5}"/>
                  </a:ext>
                </a:extLst>
              </p:cNvPr>
              <p:cNvSpPr/>
              <p:nvPr/>
            </p:nvSpPr>
            <p:spPr>
              <a:xfrm>
                <a:off x="3117241" y="1714414"/>
                <a:ext cx="4328446" cy="32199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 smtClean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</a:t>
                </a: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60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 descr="20814996803_194e5cb729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8000"/>
          </a:xfrm>
        </p:spPr>
      </p:pic>
      <p:sp>
        <p:nvSpPr>
          <p:cNvPr id="5" name="Rektangel 4"/>
          <p:cNvSpPr/>
          <p:nvPr/>
        </p:nvSpPr>
        <p:spPr>
          <a:xfrm>
            <a:off x="1106261" y="5430538"/>
            <a:ext cx="10410825" cy="1022514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4400" dirty="0" smtClean="0">
                <a:solidFill>
                  <a:prstClr val="white"/>
                </a:solidFill>
                <a:cs typeface="Arial" pitchFamily="34" charset="0"/>
              </a:rPr>
              <a:t>Inspiration</a:t>
            </a:r>
            <a:endParaRPr lang="da-DK" sz="44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3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da-DK" sz="3600" dirty="0">
                <a:solidFill>
                  <a:schemeClr val="bg1"/>
                </a:solidFill>
                <a:latin typeface="GillSans Light" pitchFamily="34" charset="0"/>
                <a:cs typeface="Arial" pitchFamily="34" charset="0"/>
              </a:rPr>
              <a:t>Hvad er Digital Social Science Lab?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92442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da-DK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 fysisk rum til understøttelse af forskning, uddannelse og læring</a:t>
            </a:r>
          </a:p>
          <a:p>
            <a:pPr>
              <a:defRPr/>
            </a:pPr>
            <a:endParaRPr lang="da-DK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da-DK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Relevant software og hardware + vejledning og support</a:t>
            </a:r>
          </a:p>
          <a:p>
            <a:pPr>
              <a:defRPr/>
            </a:pPr>
            <a:endParaRPr lang="da-DK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da-DK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 platform for digitale metoder og værktøjer indenfor samfundsvidenskaben</a:t>
            </a:r>
          </a:p>
        </p:txBody>
      </p:sp>
      <p:pic>
        <p:nvPicPr>
          <p:cNvPr id="1026" name="Picture 2" descr="C:\Users\cula\Downloads\A_small_cup_of_coff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0" y="-381000"/>
            <a:ext cx="10160000" cy="7620000"/>
          </a:xfrm>
          <a:prstGeom prst="rect">
            <a:avLst/>
          </a:prstGeom>
          <a:noFill/>
        </p:spPr>
      </p:pic>
      <p:sp>
        <p:nvSpPr>
          <p:cNvPr id="5" name="Rektangel 4"/>
          <p:cNvSpPr/>
          <p:nvPr/>
        </p:nvSpPr>
        <p:spPr>
          <a:xfrm>
            <a:off x="664028" y="5012526"/>
            <a:ext cx="10863943" cy="891885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4400" dirty="0" smtClean="0">
                <a:solidFill>
                  <a:prstClr val="white"/>
                </a:solidFill>
                <a:cs typeface="Arial" pitchFamily="34" charset="0"/>
              </a:rPr>
              <a:t>Local </a:t>
            </a:r>
            <a:r>
              <a:rPr lang="da-DK" sz="4400" dirty="0" err="1" smtClean="0">
                <a:solidFill>
                  <a:prstClr val="white"/>
                </a:solidFill>
                <a:cs typeface="Arial" pitchFamily="34" charset="0"/>
              </a:rPr>
              <a:t>knowledge</a:t>
            </a:r>
            <a:r>
              <a:rPr lang="da-DK" sz="4400" dirty="0" smtClean="0">
                <a:solidFill>
                  <a:prstClr val="white"/>
                </a:solidFill>
                <a:cs typeface="Arial" pitchFamily="34" charset="0"/>
              </a:rPr>
              <a:t> and </a:t>
            </a:r>
            <a:r>
              <a:rPr lang="da-DK" sz="4400" dirty="0" err="1" smtClean="0">
                <a:solidFill>
                  <a:prstClr val="white"/>
                </a:solidFill>
                <a:cs typeface="Arial" pitchFamily="34" charset="0"/>
              </a:rPr>
              <a:t>ownership</a:t>
            </a:r>
            <a:endParaRPr lang="da-DK" sz="44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dirty="0" smtClean="0"/>
              <a:t>Kub kort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81200" y="1600200"/>
            <a:ext cx="2243138" cy="173038"/>
          </a:xfrm>
        </p:spPr>
        <p:txBody>
          <a:bodyPr rtlCol="0">
            <a:normAutofit fontScale="25000" lnSpcReduction="20000"/>
          </a:bodyPr>
          <a:lstStyle/>
          <a:p>
            <a:pPr>
              <a:buNone/>
              <a:defRPr/>
            </a:pPr>
            <a:endParaRPr lang="da-DK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da-DK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Tekstboks 3"/>
          <p:cNvSpPr txBox="1">
            <a:spLocks noChangeArrowheads="1"/>
          </p:cNvSpPr>
          <p:nvPr/>
        </p:nvSpPr>
        <p:spPr bwMode="auto">
          <a:xfrm>
            <a:off x="3719737" y="2636912"/>
            <a:ext cx="457490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9600" dirty="0">
                <a:solidFill>
                  <a:prstClr val="white"/>
                </a:solidFill>
                <a:latin typeface="Calibri"/>
              </a:rPr>
              <a:t>Hvorfor?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3" y="0"/>
            <a:ext cx="73379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llipse 5"/>
          <p:cNvSpPr/>
          <p:nvPr/>
        </p:nvSpPr>
        <p:spPr>
          <a:xfrm>
            <a:off x="5303912" y="2636912"/>
            <a:ext cx="720080" cy="792088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583832" y="1124744"/>
            <a:ext cx="720080" cy="792088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6816080" y="5877272"/>
            <a:ext cx="720080" cy="792088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964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Pladsholder til indhold 3" descr="DSSL_logo_so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47528" y="188641"/>
            <a:ext cx="8229600" cy="2406825"/>
          </a:xfrm>
        </p:spPr>
      </p:pic>
      <p:pic>
        <p:nvPicPr>
          <p:cNvPr id="6" name="Billede 5" descr="do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991544" y="2780928"/>
            <a:ext cx="469602" cy="461582"/>
          </a:xfrm>
          <a:prstGeom prst="rect">
            <a:avLst/>
          </a:prstGeom>
        </p:spPr>
      </p:pic>
      <p:pic>
        <p:nvPicPr>
          <p:cNvPr id="7" name="Billede 6" descr="do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991544" y="3789040"/>
            <a:ext cx="469602" cy="461582"/>
          </a:xfrm>
          <a:prstGeom prst="rect">
            <a:avLst/>
          </a:prstGeom>
        </p:spPr>
      </p:pic>
      <p:pic>
        <p:nvPicPr>
          <p:cNvPr id="8" name="Billede 7" descr="do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991544" y="4869160"/>
            <a:ext cx="469602" cy="461582"/>
          </a:xfrm>
          <a:prstGeom prst="rect">
            <a:avLst/>
          </a:prstGeom>
        </p:spPr>
      </p:pic>
      <p:sp>
        <p:nvSpPr>
          <p:cNvPr id="9" name="Tekstboks 8"/>
          <p:cNvSpPr txBox="1"/>
          <p:nvPr/>
        </p:nvSpPr>
        <p:spPr>
          <a:xfrm>
            <a:off x="2639617" y="2852936"/>
            <a:ext cx="7176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solidFill>
                  <a:prstClr val="white"/>
                </a:solidFill>
                <a:latin typeface="Bookman Old Style" pitchFamily="18" charset="0"/>
              </a:rPr>
              <a:t>An </a:t>
            </a:r>
            <a:r>
              <a:rPr lang="da-DK" dirty="0" err="1">
                <a:solidFill>
                  <a:prstClr val="white"/>
                </a:solidFill>
                <a:latin typeface="Bookman Old Style" pitchFamily="18" charset="0"/>
              </a:rPr>
              <a:t>open</a:t>
            </a:r>
            <a:r>
              <a:rPr lang="da-DK" dirty="0">
                <a:solidFill>
                  <a:prstClr val="white"/>
                </a:solidFill>
                <a:latin typeface="Bookman Old Style" pitchFamily="18" charset="0"/>
              </a:rPr>
              <a:t> platform for </a:t>
            </a:r>
            <a:r>
              <a:rPr lang="da-DK" dirty="0" err="1">
                <a:solidFill>
                  <a:prstClr val="white"/>
                </a:solidFill>
                <a:latin typeface="Bookman Old Style" pitchFamily="18" charset="0"/>
              </a:rPr>
              <a:t>education</a:t>
            </a:r>
            <a:r>
              <a:rPr lang="da-DK" dirty="0">
                <a:solidFill>
                  <a:prstClr val="white"/>
                </a:solidFill>
                <a:latin typeface="Bookman Old Style" pitchFamily="18" charset="0"/>
              </a:rPr>
              <a:t> and events </a:t>
            </a:r>
            <a:r>
              <a:rPr lang="da-DK" dirty="0" err="1">
                <a:solidFill>
                  <a:prstClr val="white"/>
                </a:solidFill>
                <a:latin typeface="Bookman Old Style" pitchFamily="18" charset="0"/>
              </a:rPr>
              <a:t>on</a:t>
            </a:r>
            <a:r>
              <a:rPr lang="da-DK" dirty="0">
                <a:solidFill>
                  <a:prstClr val="white"/>
                </a:solidFill>
                <a:latin typeface="Bookman Old Style" pitchFamily="18" charset="0"/>
              </a:rPr>
              <a:t> digital </a:t>
            </a:r>
            <a:r>
              <a:rPr lang="da-DK" dirty="0" err="1">
                <a:solidFill>
                  <a:prstClr val="white"/>
                </a:solidFill>
                <a:latin typeface="Bookman Old Style" pitchFamily="18" charset="0"/>
              </a:rPr>
              <a:t>methods</a:t>
            </a:r>
            <a:endParaRPr lang="da-DK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2" name="Tekstboks 11"/>
          <p:cNvSpPr txBox="1"/>
          <p:nvPr/>
        </p:nvSpPr>
        <p:spPr>
          <a:xfrm>
            <a:off x="2639616" y="3789041"/>
            <a:ext cx="5753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  <a:latin typeface="Bookman Old Style" pitchFamily="18" charset="0"/>
              </a:rPr>
              <a:t>Hardware and software for harvesting, cleaning, </a:t>
            </a:r>
          </a:p>
          <a:p>
            <a:r>
              <a:rPr lang="en-US" dirty="0">
                <a:solidFill>
                  <a:prstClr val="white"/>
                </a:solidFill>
                <a:latin typeface="Bookman Old Style" pitchFamily="18" charset="0"/>
              </a:rPr>
              <a:t>analyzing and visualizing data</a:t>
            </a:r>
            <a:endParaRPr lang="da-DK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3" name="Tekstboks 12"/>
          <p:cNvSpPr txBox="1"/>
          <p:nvPr/>
        </p:nvSpPr>
        <p:spPr>
          <a:xfrm>
            <a:off x="2639616" y="4941168"/>
            <a:ext cx="6930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  <a:latin typeface="Bookman Old Style" pitchFamily="18" charset="0"/>
              </a:rPr>
              <a:t>A dynamic and aesthetically inspiring learning environment</a:t>
            </a:r>
            <a:endParaRPr lang="da-DK" dirty="0">
              <a:solidFill>
                <a:prstClr val="white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92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 descr="25098093786_0bbc229947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-84526"/>
            <a:ext cx="9144000" cy="6942526"/>
          </a:xfrm>
        </p:spPr>
      </p:pic>
      <p:sp>
        <p:nvSpPr>
          <p:cNvPr id="5" name="Rektangel 4"/>
          <p:cNvSpPr/>
          <p:nvPr/>
        </p:nvSpPr>
        <p:spPr>
          <a:xfrm>
            <a:off x="1247775" y="4077072"/>
            <a:ext cx="10334625" cy="2492896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4400" dirty="0" smtClean="0">
                <a:solidFill>
                  <a:prstClr val="white"/>
                </a:solidFill>
                <a:cs typeface="Arial" pitchFamily="34" charset="0"/>
              </a:rPr>
              <a:t>What we do</a:t>
            </a:r>
            <a:endParaRPr lang="da-DK" sz="4400" dirty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da-DK" sz="3600" dirty="0">
                <a:solidFill>
                  <a:prstClr val="white"/>
                </a:solidFill>
                <a:cs typeface="Arial" pitchFamily="34" charset="0"/>
              </a:rPr>
              <a:t>Events 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and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teaching</a:t>
            </a:r>
            <a:endParaRPr lang="da-DK" sz="3600" dirty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Facilitating and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curatering</a:t>
            </a:r>
            <a:endParaRPr lang="da-DK" sz="3600" dirty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da-DK" sz="3600" dirty="0" err="1">
                <a:solidFill>
                  <a:prstClr val="white"/>
                </a:solidFill>
                <a:cs typeface="Arial" pitchFamily="34" charset="0"/>
              </a:rPr>
              <a:t>Community</a:t>
            </a:r>
            <a:r>
              <a:rPr lang="da-DK" sz="3600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>
                <a:solidFill>
                  <a:prstClr val="white"/>
                </a:solidFill>
                <a:cs typeface="Arial" pitchFamily="34" charset="0"/>
              </a:rPr>
              <a:t>building</a:t>
            </a:r>
            <a:endParaRPr lang="da-DK" sz="3600" dirty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da-DK" sz="3600" dirty="0">
              <a:solidFill>
                <a:prstClr val="white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15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 descr="datacycl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46688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err="1" smtClean="0">
                <a:solidFill>
                  <a:schemeClr val="bg1"/>
                </a:solidFill>
              </a:rPr>
              <a:t>Curating</a:t>
            </a:r>
            <a:r>
              <a:rPr lang="da-DK" dirty="0" smtClean="0">
                <a:solidFill>
                  <a:schemeClr val="bg1"/>
                </a:solidFill>
              </a:rPr>
              <a:t> open data </a:t>
            </a:r>
            <a:r>
              <a:rPr lang="da-DK" dirty="0" err="1" smtClean="0">
                <a:solidFill>
                  <a:schemeClr val="bg1"/>
                </a:solidFill>
              </a:rPr>
              <a:t>sources</a:t>
            </a:r>
            <a:endParaRPr lang="da-DK" dirty="0">
              <a:solidFill>
                <a:schemeClr val="bg1"/>
              </a:solidFill>
            </a:endParaRP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28" y="1690688"/>
            <a:ext cx="9083656" cy="4892679"/>
          </a:xfrm>
        </p:spPr>
      </p:pic>
    </p:spTree>
    <p:extLst>
      <p:ext uri="{BB962C8B-B14F-4D97-AF65-F5344CB8AC3E}">
        <p14:creationId xmlns:p14="http://schemas.microsoft.com/office/powerpoint/2010/main" val="79383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ladsholder til indhold 5" descr="dss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1" y="980729"/>
            <a:ext cx="9197281" cy="4872583"/>
          </a:xfrm>
        </p:spPr>
      </p:pic>
      <p:sp>
        <p:nvSpPr>
          <p:cNvPr id="7" name="Rektangel 6"/>
          <p:cNvSpPr/>
          <p:nvPr/>
        </p:nvSpPr>
        <p:spPr>
          <a:xfrm>
            <a:off x="1171575" y="4725144"/>
            <a:ext cx="10410825" cy="1368152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The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library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as </a:t>
            </a:r>
            <a:r>
              <a:rPr lang="da-DK" sz="3600" dirty="0">
                <a:solidFill>
                  <a:prstClr val="white"/>
                </a:solidFill>
                <a:cs typeface="Arial" pitchFamily="34" charset="0"/>
              </a:rPr>
              <a:t>hub:</a:t>
            </a:r>
          </a:p>
          <a:p>
            <a:pPr algn="ctr">
              <a:defRPr/>
            </a:pPr>
            <a:r>
              <a:rPr lang="da-DK" sz="3600" dirty="0">
                <a:solidFill>
                  <a:prstClr val="white"/>
                </a:solidFill>
                <a:cs typeface="Arial" pitchFamily="34" charset="0"/>
              </a:rPr>
              <a:t>Community 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and </a:t>
            </a:r>
            <a:r>
              <a:rPr lang="da-DK" sz="3600" dirty="0">
                <a:solidFill>
                  <a:prstClr val="white"/>
                </a:solidFill>
                <a:cs typeface="Arial" pitchFamily="34" charset="0"/>
              </a:rPr>
              <a:t>peer-to-peer</a:t>
            </a:r>
          </a:p>
        </p:txBody>
      </p:sp>
    </p:spTree>
    <p:extLst>
      <p:ext uri="{BB962C8B-B14F-4D97-AF65-F5344CB8AC3E}">
        <p14:creationId xmlns:p14="http://schemas.microsoft.com/office/powerpoint/2010/main" val="17350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48" y="-72584"/>
            <a:ext cx="10415452" cy="6930584"/>
          </a:xfrm>
        </p:spPr>
      </p:pic>
      <p:sp>
        <p:nvSpPr>
          <p:cNvPr id="5" name="Rektangel 4"/>
          <p:cNvSpPr/>
          <p:nvPr/>
        </p:nvSpPr>
        <p:spPr>
          <a:xfrm>
            <a:off x="184807" y="5286102"/>
            <a:ext cx="11822385" cy="853440"/>
          </a:xfrm>
          <a:prstGeom prst="rect">
            <a:avLst/>
          </a:prstGeom>
          <a:solidFill>
            <a:sysClr val="windowText" lastClr="000000">
              <a:alpha val="59000"/>
            </a:sys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4800" kern="0" dirty="0" smtClean="0">
                <a:solidFill>
                  <a:prstClr val="white"/>
                </a:solidFill>
                <a:cs typeface="Arial" pitchFamily="34" charset="0"/>
              </a:rPr>
              <a:t>Digital </a:t>
            </a:r>
            <a:r>
              <a:rPr lang="da-DK" sz="4800" kern="0" dirty="0" err="1" smtClean="0">
                <a:solidFill>
                  <a:prstClr val="white"/>
                </a:solidFill>
                <a:cs typeface="Arial" pitchFamily="34" charset="0"/>
              </a:rPr>
              <a:t>methods</a:t>
            </a:r>
            <a:r>
              <a:rPr lang="da-DK" sz="4800" kern="0" dirty="0" smtClean="0">
                <a:solidFill>
                  <a:prstClr val="white"/>
                </a:solidFill>
                <a:cs typeface="Arial" pitchFamily="34" charset="0"/>
              </a:rPr>
              <a:t> sessions and data sprints</a:t>
            </a:r>
            <a:endParaRPr kumimoji="0" lang="da-DK" sz="4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15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>
                <a:latin typeface="+mn-lt"/>
              </a:rPr>
              <a:t>Traditional</a:t>
            </a:r>
            <a:r>
              <a:rPr lang="da-DK" dirty="0" smtClean="0">
                <a:latin typeface="+mn-lt"/>
              </a:rPr>
              <a:t> </a:t>
            </a:r>
            <a:r>
              <a:rPr lang="da-DK" dirty="0" err="1" smtClean="0">
                <a:latin typeface="+mn-lt"/>
              </a:rPr>
              <a:t>learning</a:t>
            </a:r>
            <a:r>
              <a:rPr lang="da-DK" dirty="0" smtClean="0">
                <a:latin typeface="+mn-lt"/>
              </a:rPr>
              <a:t> vs. </a:t>
            </a:r>
            <a:r>
              <a:rPr lang="da-DK" dirty="0">
                <a:latin typeface="+mn-lt"/>
              </a:rPr>
              <a:t>p</a:t>
            </a:r>
            <a:r>
              <a:rPr lang="da-DK" dirty="0" smtClean="0">
                <a:latin typeface="+mn-lt"/>
              </a:rPr>
              <a:t>eer-to-peer </a:t>
            </a:r>
            <a:r>
              <a:rPr lang="da-DK" dirty="0" err="1" smtClean="0">
                <a:latin typeface="+mn-lt"/>
              </a:rPr>
              <a:t>learning</a:t>
            </a:r>
            <a:endParaRPr lang="da-DK" dirty="0">
              <a:latin typeface="+mn-lt"/>
            </a:endParaRP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24" y="1846217"/>
            <a:ext cx="4009980" cy="4009980"/>
          </a:xfr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778" y="2159725"/>
            <a:ext cx="3104606" cy="3104606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2135778" y="4833257"/>
            <a:ext cx="1826622" cy="431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6827520" y="5138057"/>
            <a:ext cx="1759131" cy="718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9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sz="4500" dirty="0" smtClean="0">
                <a:solidFill>
                  <a:schemeClr val="bg1"/>
                </a:solidFill>
                <a:latin typeface="+mn-lt"/>
              </a:rPr>
              <a:t>The story </a:t>
            </a:r>
            <a:r>
              <a:rPr lang="da-DK" sz="4500" dirty="0" err="1" smtClean="0">
                <a:solidFill>
                  <a:schemeClr val="bg1"/>
                </a:solidFill>
                <a:latin typeface="+mn-lt"/>
              </a:rPr>
              <a:t>about</a:t>
            </a:r>
            <a:r>
              <a:rPr lang="da-DK" sz="4500" dirty="0" smtClean="0">
                <a:solidFill>
                  <a:schemeClr val="bg1"/>
                </a:solidFill>
                <a:latin typeface="+mn-lt"/>
              </a:rPr>
              <a:t> 10 </a:t>
            </a:r>
            <a:r>
              <a:rPr lang="da-DK" sz="4500" dirty="0" err="1" smtClean="0">
                <a:solidFill>
                  <a:schemeClr val="bg1"/>
                </a:solidFill>
                <a:latin typeface="+mn-lt"/>
              </a:rPr>
              <a:t>years</a:t>
            </a:r>
            <a:r>
              <a:rPr lang="da-DK" sz="4500" dirty="0" smtClean="0">
                <a:solidFill>
                  <a:schemeClr val="bg1"/>
                </a:solidFill>
                <a:latin typeface="+mn-lt"/>
              </a:rPr>
              <a:t> and </a:t>
            </a:r>
            <a:br>
              <a:rPr lang="da-DK" sz="4500" dirty="0" smtClean="0">
                <a:solidFill>
                  <a:schemeClr val="bg1"/>
                </a:solidFill>
                <a:latin typeface="+mn-lt"/>
              </a:rPr>
            </a:br>
            <a:r>
              <a:rPr lang="da-DK" sz="4500" dirty="0" err="1" smtClean="0">
                <a:solidFill>
                  <a:schemeClr val="bg1"/>
                </a:solidFill>
                <a:latin typeface="+mn-lt"/>
              </a:rPr>
              <a:t>two</a:t>
            </a:r>
            <a:r>
              <a:rPr lang="da-DK" sz="45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da-DK" sz="4500" dirty="0" err="1" smtClean="0">
                <a:solidFill>
                  <a:schemeClr val="bg1"/>
                </a:solidFill>
                <a:latin typeface="+mn-lt"/>
              </a:rPr>
              <a:t>different</a:t>
            </a:r>
            <a:r>
              <a:rPr lang="da-DK" sz="4500" dirty="0" smtClean="0">
                <a:solidFill>
                  <a:schemeClr val="bg1"/>
                </a:solidFill>
                <a:latin typeface="+mn-lt"/>
              </a:rPr>
              <a:t> master </a:t>
            </a:r>
            <a:r>
              <a:rPr lang="da-DK" sz="4500" dirty="0" err="1" smtClean="0">
                <a:solidFill>
                  <a:schemeClr val="bg1"/>
                </a:solidFill>
                <a:latin typeface="+mn-lt"/>
              </a:rPr>
              <a:t>thesis</a:t>
            </a:r>
            <a:r>
              <a:rPr lang="da-DK" sz="4500" dirty="0" smtClean="0">
                <a:solidFill>
                  <a:schemeClr val="bg1"/>
                </a:solidFill>
                <a:latin typeface="+mn-lt"/>
              </a:rPr>
              <a:t>’</a:t>
            </a:r>
            <a:endParaRPr lang="da-DK" sz="45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53" y="1964225"/>
            <a:ext cx="4578434" cy="3564999"/>
          </a:xfr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368" y="1966141"/>
            <a:ext cx="4471988" cy="356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 descr="DSSL COLL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-55127"/>
            <a:ext cx="9324528" cy="6991117"/>
          </a:xfrm>
        </p:spPr>
      </p:pic>
      <p:sp>
        <p:nvSpPr>
          <p:cNvPr id="5" name="Rektangel 4"/>
          <p:cNvSpPr/>
          <p:nvPr/>
        </p:nvSpPr>
        <p:spPr>
          <a:xfrm>
            <a:off x="3863752" y="2492896"/>
            <a:ext cx="5184576" cy="2736304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5400" dirty="0" smtClean="0">
                <a:solidFill>
                  <a:prstClr val="white"/>
                </a:solidFill>
                <a:cs typeface="Arial" pitchFamily="34" charset="0"/>
              </a:rPr>
              <a:t>The </a:t>
            </a:r>
            <a:r>
              <a:rPr lang="da-DK" sz="5400" dirty="0" err="1" smtClean="0">
                <a:solidFill>
                  <a:prstClr val="white"/>
                </a:solidFill>
                <a:cs typeface="Arial" pitchFamily="34" charset="0"/>
              </a:rPr>
              <a:t>space</a:t>
            </a:r>
            <a:r>
              <a:rPr lang="da-DK" sz="5400" dirty="0" smtClean="0">
                <a:solidFill>
                  <a:prstClr val="white"/>
                </a:solidFill>
                <a:cs typeface="Arial" pitchFamily="34" charset="0"/>
              </a:rPr>
              <a:t>:</a:t>
            </a:r>
            <a:endParaRPr lang="da-DK" sz="5400" dirty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da-DK" sz="5400" dirty="0" smtClean="0">
                <a:solidFill>
                  <a:prstClr val="white"/>
                </a:solidFill>
                <a:cs typeface="Arial" pitchFamily="34" charset="0"/>
              </a:rPr>
              <a:t>Flexible</a:t>
            </a:r>
            <a:endParaRPr lang="da-DK" sz="5400" dirty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da-DK" sz="5400" dirty="0" err="1" smtClean="0">
                <a:solidFill>
                  <a:prstClr val="white"/>
                </a:solidFill>
                <a:cs typeface="Arial" pitchFamily="34" charset="0"/>
              </a:rPr>
              <a:t>Functional</a:t>
            </a:r>
            <a:endParaRPr lang="da-DK" sz="5400" dirty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da-DK" sz="5400" dirty="0" err="1" smtClean="0">
                <a:solidFill>
                  <a:prstClr val="white"/>
                </a:solidFill>
                <a:cs typeface="Arial" pitchFamily="34" charset="0"/>
              </a:rPr>
              <a:t>Inspirational</a:t>
            </a:r>
            <a:endParaRPr lang="da-DK" sz="54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92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>
                <a:solidFill>
                  <a:srgbClr val="FFFFFF"/>
                </a:solidFill>
              </a:rPr>
              <a:t>AN ALTERNATIVE TO THE TRADITIONAL LEARNING ENVIRONMENT</a:t>
            </a:r>
          </a:p>
        </p:txBody>
      </p:sp>
      <p:pic>
        <p:nvPicPr>
          <p:cNvPr id="4" name="Content Placeholder 3" descr="10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10" r="-10610"/>
          <a:stretch>
            <a:fillRect/>
          </a:stretch>
        </p:blipFill>
        <p:spPr>
          <a:xfrm>
            <a:off x="-196948" y="0"/>
            <a:ext cx="11909572" cy="6858000"/>
          </a:xfrm>
        </p:spPr>
      </p:pic>
      <p:sp>
        <p:nvSpPr>
          <p:cNvPr id="5" name="Rektangel 4"/>
          <p:cNvSpPr/>
          <p:nvPr/>
        </p:nvSpPr>
        <p:spPr>
          <a:xfrm>
            <a:off x="838200" y="4876081"/>
            <a:ext cx="10086975" cy="1743794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4400" dirty="0" smtClean="0">
                <a:solidFill>
                  <a:prstClr val="white"/>
                </a:solidFill>
                <a:cs typeface="Arial" pitchFamily="34" charset="0"/>
              </a:rPr>
              <a:t>An alternative to the </a:t>
            </a:r>
            <a:r>
              <a:rPr lang="da-DK" sz="4400" dirty="0" err="1" smtClean="0">
                <a:solidFill>
                  <a:prstClr val="white"/>
                </a:solidFill>
                <a:cs typeface="Arial" pitchFamily="34" charset="0"/>
              </a:rPr>
              <a:t>classic</a:t>
            </a:r>
            <a:r>
              <a:rPr lang="da-DK" sz="44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da-DK" sz="4400" dirty="0" err="1" smtClean="0">
                <a:solidFill>
                  <a:prstClr val="white"/>
                </a:solidFill>
                <a:cs typeface="Arial" pitchFamily="34" charset="0"/>
              </a:rPr>
              <a:t>learning</a:t>
            </a:r>
            <a:r>
              <a:rPr lang="da-DK" sz="44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4400" dirty="0" err="1" smtClean="0">
                <a:solidFill>
                  <a:prstClr val="white"/>
                </a:solidFill>
                <a:cs typeface="Arial" pitchFamily="34" charset="0"/>
              </a:rPr>
              <a:t>environtment</a:t>
            </a:r>
            <a:endParaRPr lang="da-DK" sz="44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33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The </a:t>
            </a:r>
            <a:r>
              <a:rPr lang="da-DK" dirty="0" err="1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Evolving</a:t>
            </a:r>
            <a:r>
              <a:rPr lang="da-DK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DSSL Network</a:t>
            </a:r>
            <a:endParaRPr lang="da-DK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>
              <a:solidFill>
                <a:srgbClr val="FF0000"/>
              </a:solidFill>
            </a:endParaRPr>
          </a:p>
        </p:txBody>
      </p:sp>
      <p:sp>
        <p:nvSpPr>
          <p:cNvPr id="4" name="Afrundet rektangel 3"/>
          <p:cNvSpPr/>
          <p:nvPr/>
        </p:nvSpPr>
        <p:spPr>
          <a:xfrm>
            <a:off x="5303912" y="3212976"/>
            <a:ext cx="1512168" cy="914400"/>
          </a:xfrm>
          <a:prstGeom prst="roundRect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 dirty="0">
                <a:solidFill>
                  <a:srgbClr val="C0504D">
                    <a:lumMod val="75000"/>
                  </a:srgbClr>
                </a:solidFill>
                <a:latin typeface="Bookman Old Style" pitchFamily="18" charset="0"/>
              </a:rPr>
              <a:t>DSSL</a:t>
            </a:r>
          </a:p>
        </p:txBody>
      </p:sp>
      <p:sp>
        <p:nvSpPr>
          <p:cNvPr id="5" name="Afrundet rektangel 4"/>
          <p:cNvSpPr/>
          <p:nvPr/>
        </p:nvSpPr>
        <p:spPr>
          <a:xfrm>
            <a:off x="7176120" y="1628800"/>
            <a:ext cx="144016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Aalborg </a:t>
            </a:r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University</a:t>
            </a:r>
            <a:endParaRPr lang="da-DK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6" name="Afrundet rektangel 5"/>
          <p:cNvSpPr/>
          <p:nvPr/>
        </p:nvSpPr>
        <p:spPr>
          <a:xfrm>
            <a:off x="8832304" y="3284984"/>
            <a:ext cx="9144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DTU</a:t>
            </a:r>
          </a:p>
        </p:txBody>
      </p:sp>
      <p:sp>
        <p:nvSpPr>
          <p:cNvPr id="8" name="Afrundet rektangel 7"/>
          <p:cNvSpPr/>
          <p:nvPr/>
        </p:nvSpPr>
        <p:spPr>
          <a:xfrm>
            <a:off x="2135560" y="2132856"/>
            <a:ext cx="1368152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Faculty</a:t>
            </a:r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 </a:t>
            </a:r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members</a:t>
            </a:r>
            <a:endParaRPr lang="da-DK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10" name="Afrundet rektangel 9"/>
          <p:cNvSpPr/>
          <p:nvPr/>
        </p:nvSpPr>
        <p:spPr>
          <a:xfrm>
            <a:off x="3791744" y="1772816"/>
            <a:ext cx="1296144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Students</a:t>
            </a:r>
          </a:p>
        </p:txBody>
      </p:sp>
      <p:sp>
        <p:nvSpPr>
          <p:cNvPr id="11" name="Afrundet rektangel 10"/>
          <p:cNvSpPr/>
          <p:nvPr/>
        </p:nvSpPr>
        <p:spPr>
          <a:xfrm>
            <a:off x="3215680" y="3429000"/>
            <a:ext cx="1944216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Etnographic</a:t>
            </a:r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 </a:t>
            </a:r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Exploratorium</a:t>
            </a:r>
            <a:endParaRPr lang="da-DK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12" name="Afrundet rektangel 11"/>
          <p:cNvSpPr/>
          <p:nvPr/>
        </p:nvSpPr>
        <p:spPr>
          <a:xfrm>
            <a:off x="9048328" y="1844824"/>
            <a:ext cx="1224136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ETHOS Lab</a:t>
            </a:r>
          </a:p>
        </p:txBody>
      </p:sp>
      <p:cxnSp>
        <p:nvCxnSpPr>
          <p:cNvPr id="14" name="Lige forbindelse 13"/>
          <p:cNvCxnSpPr/>
          <p:nvPr/>
        </p:nvCxnSpPr>
        <p:spPr>
          <a:xfrm flipV="1">
            <a:off x="6816080" y="2996952"/>
            <a:ext cx="864096" cy="28803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/>
          <p:cNvCxnSpPr/>
          <p:nvPr/>
        </p:nvCxnSpPr>
        <p:spPr>
          <a:xfrm flipV="1">
            <a:off x="7680176" y="2564904"/>
            <a:ext cx="0" cy="432048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17"/>
          <p:cNvCxnSpPr/>
          <p:nvPr/>
        </p:nvCxnSpPr>
        <p:spPr>
          <a:xfrm flipV="1">
            <a:off x="7680176" y="2708920"/>
            <a:ext cx="1440160" cy="28803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forbindelse 19"/>
          <p:cNvCxnSpPr/>
          <p:nvPr/>
        </p:nvCxnSpPr>
        <p:spPr>
          <a:xfrm>
            <a:off x="7680176" y="2996952"/>
            <a:ext cx="1152128" cy="36004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22"/>
          <p:cNvCxnSpPr/>
          <p:nvPr/>
        </p:nvCxnSpPr>
        <p:spPr>
          <a:xfrm flipH="1" flipV="1">
            <a:off x="4439816" y="3140968"/>
            <a:ext cx="864096" cy="14401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Lige forbindelse 24"/>
          <p:cNvCxnSpPr/>
          <p:nvPr/>
        </p:nvCxnSpPr>
        <p:spPr>
          <a:xfrm flipH="1" flipV="1">
            <a:off x="4223792" y="2708920"/>
            <a:ext cx="216024" cy="43204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Lige forbindelse 26"/>
          <p:cNvCxnSpPr/>
          <p:nvPr/>
        </p:nvCxnSpPr>
        <p:spPr>
          <a:xfrm flipH="1">
            <a:off x="4007768" y="3140968"/>
            <a:ext cx="432048" cy="28803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Lige forbindelse 28"/>
          <p:cNvCxnSpPr>
            <a:endCxn id="8" idx="3"/>
          </p:cNvCxnSpPr>
          <p:nvPr/>
        </p:nvCxnSpPr>
        <p:spPr>
          <a:xfrm flipH="1" flipV="1">
            <a:off x="3503712" y="2590056"/>
            <a:ext cx="936104" cy="55091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frundet rektangel 18"/>
          <p:cNvSpPr/>
          <p:nvPr/>
        </p:nvSpPr>
        <p:spPr>
          <a:xfrm>
            <a:off x="1703512" y="3212976"/>
            <a:ext cx="1440160" cy="10081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>
                <a:solidFill>
                  <a:prstClr val="black"/>
                </a:solidFill>
                <a:latin typeface="Bookman Old Style" pitchFamily="18" charset="0"/>
              </a:rPr>
              <a:t>Tearching</a:t>
            </a:r>
            <a:r>
              <a:rPr lang="da-DK" sz="1600" dirty="0">
                <a:solidFill>
                  <a:prstClr val="black"/>
                </a:solidFill>
                <a:latin typeface="Bookman Old Style" pitchFamily="18" charset="0"/>
              </a:rPr>
              <a:t> and </a:t>
            </a:r>
            <a:r>
              <a:rPr lang="da-DK" sz="1600" dirty="0" err="1">
                <a:solidFill>
                  <a:prstClr val="black"/>
                </a:solidFill>
                <a:latin typeface="Bookman Old Style" pitchFamily="18" charset="0"/>
              </a:rPr>
              <a:t>learning</a:t>
            </a:r>
            <a:r>
              <a:rPr lang="da-DK" sz="1600" dirty="0">
                <a:solidFill>
                  <a:prstClr val="black"/>
                </a:solidFill>
                <a:latin typeface="Bookman Old Style" pitchFamily="18" charset="0"/>
              </a:rPr>
              <a:t> unit</a:t>
            </a:r>
          </a:p>
        </p:txBody>
      </p:sp>
      <p:cxnSp>
        <p:nvCxnSpPr>
          <p:cNvPr id="22" name="Lige forbindelse 21"/>
          <p:cNvCxnSpPr/>
          <p:nvPr/>
        </p:nvCxnSpPr>
        <p:spPr>
          <a:xfrm flipH="1">
            <a:off x="3143672" y="3140968"/>
            <a:ext cx="1296144" cy="14401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boks 23"/>
          <p:cNvSpPr txBox="1"/>
          <p:nvPr/>
        </p:nvSpPr>
        <p:spPr>
          <a:xfrm>
            <a:off x="1775520" y="1412777"/>
            <a:ext cx="1390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b="1" dirty="0" err="1">
                <a:solidFill>
                  <a:srgbClr val="1F497D"/>
                </a:solidFill>
                <a:latin typeface="Bookman Old Style" pitchFamily="18" charset="0"/>
              </a:rPr>
              <a:t>Faculty</a:t>
            </a:r>
            <a:endParaRPr lang="da-DK" sz="2400" b="1" dirty="0">
              <a:solidFill>
                <a:srgbClr val="1F497D"/>
              </a:solidFill>
              <a:latin typeface="Bookman Old Style" pitchFamily="18" charset="0"/>
            </a:endParaRPr>
          </a:p>
        </p:txBody>
      </p:sp>
      <p:sp>
        <p:nvSpPr>
          <p:cNvPr id="26" name="Afrundet rektangel 25"/>
          <p:cNvSpPr/>
          <p:nvPr/>
        </p:nvSpPr>
        <p:spPr>
          <a:xfrm>
            <a:off x="7392144" y="3501008"/>
            <a:ext cx="1224136" cy="72008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BADASS</a:t>
            </a:r>
          </a:p>
        </p:txBody>
      </p:sp>
      <p:cxnSp>
        <p:nvCxnSpPr>
          <p:cNvPr id="31" name="Lige forbindelse 30"/>
          <p:cNvCxnSpPr/>
          <p:nvPr/>
        </p:nvCxnSpPr>
        <p:spPr>
          <a:xfrm>
            <a:off x="7680176" y="2996952"/>
            <a:ext cx="252028" cy="504056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boks 31"/>
          <p:cNvSpPr txBox="1"/>
          <p:nvPr/>
        </p:nvSpPr>
        <p:spPr>
          <a:xfrm>
            <a:off x="7464153" y="4293097"/>
            <a:ext cx="2945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b="1" dirty="0" err="1">
                <a:solidFill>
                  <a:srgbClr val="FFC000"/>
                </a:solidFill>
                <a:latin typeface="Bookman Old Style" pitchFamily="18" charset="0"/>
              </a:rPr>
              <a:t>Higher</a:t>
            </a:r>
            <a:r>
              <a:rPr lang="da-DK" sz="2400" b="1" dirty="0">
                <a:solidFill>
                  <a:srgbClr val="FFC000"/>
                </a:solidFill>
                <a:latin typeface="Bookman Old Style" pitchFamily="18" charset="0"/>
              </a:rPr>
              <a:t> </a:t>
            </a:r>
            <a:r>
              <a:rPr lang="da-DK" sz="2400" b="1" dirty="0" err="1">
                <a:solidFill>
                  <a:srgbClr val="FFC000"/>
                </a:solidFill>
                <a:latin typeface="Bookman Old Style" pitchFamily="18" charset="0"/>
              </a:rPr>
              <a:t>education</a:t>
            </a:r>
            <a:endParaRPr lang="da-DK" sz="2400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3" name="Afrundet rektangel 32"/>
          <p:cNvSpPr/>
          <p:nvPr/>
        </p:nvSpPr>
        <p:spPr>
          <a:xfrm>
            <a:off x="3359696" y="4869160"/>
            <a:ext cx="1368152" cy="79208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Danish Business </a:t>
            </a:r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Authority</a:t>
            </a:r>
            <a:endParaRPr lang="da-DK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34" name="Afrundet rektangel 33"/>
          <p:cNvSpPr/>
          <p:nvPr/>
        </p:nvSpPr>
        <p:spPr>
          <a:xfrm>
            <a:off x="4223792" y="5805264"/>
            <a:ext cx="1800200" cy="93610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Open</a:t>
            </a:r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 Data Network</a:t>
            </a:r>
          </a:p>
        </p:txBody>
      </p:sp>
      <p:sp>
        <p:nvSpPr>
          <p:cNvPr id="35" name="Afrundet rektangel 34"/>
          <p:cNvSpPr/>
          <p:nvPr/>
        </p:nvSpPr>
        <p:spPr>
          <a:xfrm>
            <a:off x="5591944" y="4725144"/>
            <a:ext cx="1512168" cy="86409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Libraries</a:t>
            </a:r>
            <a:r>
              <a:rPr lang="da-DK" dirty="0">
                <a:solidFill>
                  <a:prstClr val="black"/>
                </a:solidFill>
                <a:latin typeface="Bookman Old Style" pitchFamily="18" charset="0"/>
              </a:rPr>
              <a:t> and </a:t>
            </a:r>
            <a:r>
              <a:rPr lang="da-DK" dirty="0" err="1">
                <a:solidFill>
                  <a:prstClr val="black"/>
                </a:solidFill>
                <a:latin typeface="Bookman Old Style" pitchFamily="18" charset="0"/>
              </a:rPr>
              <a:t>archives</a:t>
            </a:r>
            <a:endParaRPr lang="da-DK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37" name="Lige forbindelse 36"/>
          <p:cNvCxnSpPr/>
          <p:nvPr/>
        </p:nvCxnSpPr>
        <p:spPr>
          <a:xfrm flipH="1">
            <a:off x="5015880" y="4149080"/>
            <a:ext cx="648072" cy="792088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Lige forbindelse 42"/>
          <p:cNvCxnSpPr>
            <a:endCxn id="35" idx="1"/>
          </p:cNvCxnSpPr>
          <p:nvPr/>
        </p:nvCxnSpPr>
        <p:spPr>
          <a:xfrm>
            <a:off x="5015880" y="4941168"/>
            <a:ext cx="576064" cy="216024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Lige forbindelse 48"/>
          <p:cNvCxnSpPr/>
          <p:nvPr/>
        </p:nvCxnSpPr>
        <p:spPr>
          <a:xfrm>
            <a:off x="5015880" y="4941168"/>
            <a:ext cx="0" cy="86409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Lige forbindelse 50"/>
          <p:cNvCxnSpPr/>
          <p:nvPr/>
        </p:nvCxnSpPr>
        <p:spPr>
          <a:xfrm flipH="1">
            <a:off x="4727848" y="4941168"/>
            <a:ext cx="288032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boks 51"/>
          <p:cNvSpPr txBox="1"/>
          <p:nvPr/>
        </p:nvSpPr>
        <p:spPr>
          <a:xfrm>
            <a:off x="2495600" y="5877273"/>
            <a:ext cx="1377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b="1" dirty="0">
                <a:solidFill>
                  <a:srgbClr val="FF0000"/>
                </a:solidFill>
                <a:latin typeface="Bookman Old Style" pitchFamily="18" charset="0"/>
              </a:rPr>
              <a:t>Society</a:t>
            </a:r>
          </a:p>
        </p:txBody>
      </p:sp>
    </p:spTree>
    <p:extLst>
      <p:ext uri="{BB962C8B-B14F-4D97-AF65-F5344CB8AC3E}">
        <p14:creationId xmlns:p14="http://schemas.microsoft.com/office/powerpoint/2010/main" val="415255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14" y="0"/>
            <a:ext cx="11400310" cy="6857999"/>
          </a:xfrm>
        </p:spPr>
      </p:pic>
      <p:sp>
        <p:nvSpPr>
          <p:cNvPr id="8" name="Rektangel 7"/>
          <p:cNvSpPr/>
          <p:nvPr/>
        </p:nvSpPr>
        <p:spPr>
          <a:xfrm>
            <a:off x="435430" y="4823829"/>
            <a:ext cx="11756570" cy="1759851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Side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effect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: The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library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as social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infrastructure</a:t>
            </a:r>
            <a:endParaRPr lang="da-DK" sz="3600" dirty="0" smtClean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Not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only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shared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resources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,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also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shared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places</a:t>
            </a:r>
            <a:endParaRPr lang="da-DK" sz="3600" dirty="0" smtClean="0">
              <a:solidFill>
                <a:prstClr val="white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Belonging</a:t>
            </a:r>
            <a:r>
              <a:rPr lang="da-DK" sz="3600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and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interdiciplinary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connections</a:t>
            </a:r>
            <a:endParaRPr lang="da-DK" sz="36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26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err="1" smtClean="0">
                <a:solidFill>
                  <a:schemeClr val="bg1"/>
                </a:solidFill>
                <a:latin typeface="+mn-lt"/>
              </a:rPr>
              <a:t>Challenges</a:t>
            </a:r>
            <a:r>
              <a:rPr lang="da-DK" dirty="0" smtClean="0">
                <a:solidFill>
                  <a:schemeClr val="bg1"/>
                </a:solidFill>
                <a:latin typeface="+mn-lt"/>
              </a:rPr>
              <a:t> in the proces</a:t>
            </a:r>
            <a:endParaRPr lang="da-DK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4000" dirty="0" smtClean="0">
                <a:solidFill>
                  <a:schemeClr val="bg1"/>
                </a:solidFill>
              </a:rPr>
              <a:t>”Is </a:t>
            </a:r>
            <a:r>
              <a:rPr lang="da-DK" sz="4000" dirty="0" err="1" smtClean="0">
                <a:solidFill>
                  <a:schemeClr val="bg1"/>
                </a:solidFill>
              </a:rPr>
              <a:t>this</a:t>
            </a:r>
            <a:r>
              <a:rPr lang="da-DK" sz="4000" dirty="0" smtClean="0">
                <a:solidFill>
                  <a:schemeClr val="bg1"/>
                </a:solidFill>
              </a:rPr>
              <a:t> a </a:t>
            </a:r>
            <a:r>
              <a:rPr lang="da-DK" sz="4000" dirty="0" err="1" smtClean="0">
                <a:solidFill>
                  <a:schemeClr val="bg1"/>
                </a:solidFill>
              </a:rPr>
              <a:t>library</a:t>
            </a:r>
            <a:r>
              <a:rPr lang="da-DK" sz="4000" dirty="0" smtClean="0">
                <a:solidFill>
                  <a:schemeClr val="bg1"/>
                </a:solidFill>
              </a:rPr>
              <a:t> </a:t>
            </a:r>
            <a:r>
              <a:rPr lang="da-DK" sz="4000" dirty="0" err="1" smtClean="0">
                <a:solidFill>
                  <a:schemeClr val="bg1"/>
                </a:solidFill>
              </a:rPr>
              <a:t>task</a:t>
            </a:r>
            <a:r>
              <a:rPr lang="da-DK" sz="4000" dirty="0" smtClean="0">
                <a:solidFill>
                  <a:schemeClr val="bg1"/>
                </a:solidFill>
              </a:rPr>
              <a:t>?”</a:t>
            </a:r>
          </a:p>
          <a:p>
            <a:r>
              <a:rPr lang="da-DK" sz="4000" dirty="0" smtClean="0">
                <a:solidFill>
                  <a:schemeClr val="bg1"/>
                </a:solidFill>
              </a:rPr>
              <a:t>”</a:t>
            </a:r>
            <a:r>
              <a:rPr lang="da-DK" sz="4000" dirty="0" err="1" smtClean="0">
                <a:solidFill>
                  <a:schemeClr val="bg1"/>
                </a:solidFill>
              </a:rPr>
              <a:t>On</a:t>
            </a:r>
            <a:r>
              <a:rPr lang="da-DK" sz="4000" dirty="0" smtClean="0">
                <a:solidFill>
                  <a:schemeClr val="bg1"/>
                </a:solidFill>
              </a:rPr>
              <a:t> the </a:t>
            </a:r>
            <a:r>
              <a:rPr lang="da-DK" sz="4000" dirty="0" err="1" smtClean="0">
                <a:solidFill>
                  <a:schemeClr val="bg1"/>
                </a:solidFill>
              </a:rPr>
              <a:t>expense</a:t>
            </a:r>
            <a:r>
              <a:rPr lang="da-DK" sz="4000" dirty="0" smtClean="0">
                <a:solidFill>
                  <a:schemeClr val="bg1"/>
                </a:solidFill>
              </a:rPr>
              <a:t> of </a:t>
            </a:r>
            <a:r>
              <a:rPr lang="da-DK" sz="4000" dirty="0" err="1" smtClean="0">
                <a:solidFill>
                  <a:schemeClr val="bg1"/>
                </a:solidFill>
              </a:rPr>
              <a:t>what</a:t>
            </a:r>
            <a:r>
              <a:rPr lang="da-DK" sz="4000" dirty="0" smtClean="0">
                <a:solidFill>
                  <a:schemeClr val="bg1"/>
                </a:solidFill>
              </a:rPr>
              <a:t>?”</a:t>
            </a:r>
          </a:p>
          <a:p>
            <a:r>
              <a:rPr lang="da-DK" sz="4000" dirty="0" err="1" smtClean="0">
                <a:solidFill>
                  <a:schemeClr val="bg1"/>
                </a:solidFill>
              </a:rPr>
              <a:t>How</a:t>
            </a:r>
            <a:r>
              <a:rPr lang="da-DK" sz="4000" dirty="0" smtClean="0">
                <a:solidFill>
                  <a:schemeClr val="bg1"/>
                </a:solidFill>
              </a:rPr>
              <a:t> do </a:t>
            </a:r>
            <a:r>
              <a:rPr lang="da-DK" sz="4000" dirty="0" err="1" smtClean="0">
                <a:solidFill>
                  <a:schemeClr val="bg1"/>
                </a:solidFill>
              </a:rPr>
              <a:t>we</a:t>
            </a:r>
            <a:r>
              <a:rPr lang="da-DK" sz="4000" dirty="0" smtClean="0">
                <a:solidFill>
                  <a:schemeClr val="bg1"/>
                </a:solidFill>
              </a:rPr>
              <a:t> </a:t>
            </a:r>
            <a:r>
              <a:rPr lang="da-DK" sz="4000" dirty="0" err="1" smtClean="0">
                <a:solidFill>
                  <a:schemeClr val="bg1"/>
                </a:solidFill>
              </a:rPr>
              <a:t>get</a:t>
            </a:r>
            <a:r>
              <a:rPr lang="da-DK" sz="4000" dirty="0" smtClean="0">
                <a:solidFill>
                  <a:schemeClr val="bg1"/>
                </a:solidFill>
              </a:rPr>
              <a:t> the relevant </a:t>
            </a:r>
            <a:r>
              <a:rPr lang="da-DK" sz="4000" dirty="0" err="1" smtClean="0">
                <a:solidFill>
                  <a:schemeClr val="bg1"/>
                </a:solidFill>
              </a:rPr>
              <a:t>skills</a:t>
            </a:r>
            <a:r>
              <a:rPr lang="da-DK" sz="4000" dirty="0" smtClean="0">
                <a:solidFill>
                  <a:schemeClr val="bg1"/>
                </a:solidFill>
              </a:rPr>
              <a:t>? </a:t>
            </a:r>
          </a:p>
          <a:p>
            <a:r>
              <a:rPr lang="da-DK" sz="4000" dirty="0" err="1" smtClean="0">
                <a:solidFill>
                  <a:schemeClr val="bg1"/>
                </a:solidFill>
              </a:rPr>
              <a:t>How</a:t>
            </a:r>
            <a:r>
              <a:rPr lang="da-DK" sz="4000" dirty="0" smtClean="0">
                <a:solidFill>
                  <a:schemeClr val="bg1"/>
                </a:solidFill>
              </a:rPr>
              <a:t> do </a:t>
            </a:r>
            <a:r>
              <a:rPr lang="da-DK" sz="4000" dirty="0" err="1" smtClean="0">
                <a:solidFill>
                  <a:schemeClr val="bg1"/>
                </a:solidFill>
              </a:rPr>
              <a:t>we</a:t>
            </a:r>
            <a:r>
              <a:rPr lang="da-DK" sz="4000" dirty="0" smtClean="0">
                <a:solidFill>
                  <a:schemeClr val="bg1"/>
                </a:solidFill>
              </a:rPr>
              <a:t> talk </a:t>
            </a:r>
            <a:r>
              <a:rPr lang="da-DK" sz="4000" dirty="0" err="1" smtClean="0">
                <a:solidFill>
                  <a:schemeClr val="bg1"/>
                </a:solidFill>
              </a:rPr>
              <a:t>about</a:t>
            </a:r>
            <a:r>
              <a:rPr lang="da-DK" sz="4000" dirty="0" smtClean="0">
                <a:solidFill>
                  <a:schemeClr val="bg1"/>
                </a:solidFill>
              </a:rPr>
              <a:t> </a:t>
            </a:r>
            <a:r>
              <a:rPr lang="da-DK" sz="4000" dirty="0" err="1" smtClean="0">
                <a:solidFill>
                  <a:schemeClr val="bg1"/>
                </a:solidFill>
              </a:rPr>
              <a:t>this</a:t>
            </a:r>
            <a:r>
              <a:rPr lang="da-DK" sz="4000" dirty="0" smtClean="0">
                <a:solidFill>
                  <a:schemeClr val="bg1"/>
                </a:solidFill>
              </a:rPr>
              <a:t> </a:t>
            </a:r>
            <a:r>
              <a:rPr lang="da-DK" sz="4000" dirty="0" err="1" smtClean="0">
                <a:solidFill>
                  <a:schemeClr val="bg1"/>
                </a:solidFill>
              </a:rPr>
              <a:t>project</a:t>
            </a:r>
            <a:r>
              <a:rPr lang="da-DK" sz="4000" dirty="0" smtClean="0">
                <a:solidFill>
                  <a:schemeClr val="bg1"/>
                </a:solidFill>
              </a:rPr>
              <a:t>?</a:t>
            </a:r>
          </a:p>
          <a:p>
            <a:r>
              <a:rPr lang="da-DK" sz="4000" dirty="0" err="1" smtClean="0">
                <a:solidFill>
                  <a:schemeClr val="bg1"/>
                </a:solidFill>
              </a:rPr>
              <a:t>How</a:t>
            </a:r>
            <a:r>
              <a:rPr lang="da-DK" sz="4000" dirty="0" smtClean="0">
                <a:solidFill>
                  <a:schemeClr val="bg1"/>
                </a:solidFill>
              </a:rPr>
              <a:t> do </a:t>
            </a:r>
            <a:r>
              <a:rPr lang="da-DK" sz="4000" dirty="0" err="1" smtClean="0">
                <a:solidFill>
                  <a:schemeClr val="bg1"/>
                </a:solidFill>
              </a:rPr>
              <a:t>we</a:t>
            </a:r>
            <a:r>
              <a:rPr lang="da-DK" sz="4000" dirty="0" smtClean="0">
                <a:solidFill>
                  <a:schemeClr val="bg1"/>
                </a:solidFill>
              </a:rPr>
              <a:t> position </a:t>
            </a:r>
            <a:r>
              <a:rPr lang="da-DK" sz="4000" dirty="0" err="1" smtClean="0">
                <a:solidFill>
                  <a:schemeClr val="bg1"/>
                </a:solidFill>
              </a:rPr>
              <a:t>ourself</a:t>
            </a:r>
            <a:r>
              <a:rPr lang="da-DK" sz="4000" dirty="0" smtClean="0">
                <a:solidFill>
                  <a:schemeClr val="bg1"/>
                </a:solidFill>
              </a:rPr>
              <a:t> </a:t>
            </a:r>
            <a:r>
              <a:rPr lang="da-DK" sz="4000" dirty="0" err="1" smtClean="0">
                <a:solidFill>
                  <a:schemeClr val="bg1"/>
                </a:solidFill>
              </a:rPr>
              <a:t>towards</a:t>
            </a:r>
            <a:r>
              <a:rPr lang="da-DK" sz="4000" dirty="0" smtClean="0">
                <a:solidFill>
                  <a:schemeClr val="bg1"/>
                </a:solidFill>
              </a:rPr>
              <a:t> the </a:t>
            </a:r>
            <a:r>
              <a:rPr lang="da-DK" sz="4000" dirty="0" err="1" smtClean="0">
                <a:solidFill>
                  <a:schemeClr val="bg1"/>
                </a:solidFill>
              </a:rPr>
              <a:t>local</a:t>
            </a:r>
            <a:r>
              <a:rPr lang="da-DK" sz="4000" dirty="0" smtClean="0">
                <a:solidFill>
                  <a:schemeClr val="bg1"/>
                </a:solidFill>
              </a:rPr>
              <a:t> research and </a:t>
            </a:r>
            <a:r>
              <a:rPr lang="da-DK" sz="4000" dirty="0" err="1" smtClean="0">
                <a:solidFill>
                  <a:schemeClr val="bg1"/>
                </a:solidFill>
              </a:rPr>
              <a:t>educational</a:t>
            </a:r>
            <a:r>
              <a:rPr lang="da-DK" sz="4000" dirty="0" smtClean="0">
                <a:solidFill>
                  <a:schemeClr val="bg1"/>
                </a:solidFill>
              </a:rPr>
              <a:t> </a:t>
            </a:r>
            <a:r>
              <a:rPr lang="da-DK" sz="4000" dirty="0" err="1" smtClean="0">
                <a:solidFill>
                  <a:schemeClr val="bg1"/>
                </a:solidFill>
              </a:rPr>
              <a:t>environtment</a:t>
            </a:r>
            <a:r>
              <a:rPr lang="da-DK" sz="4000" dirty="0" smtClean="0">
                <a:solidFill>
                  <a:schemeClr val="bg1"/>
                </a:solidFill>
              </a:rPr>
              <a:t>?</a:t>
            </a:r>
            <a:endParaRPr lang="da-DK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dirty="0" err="1" smtClean="0">
                <a:solidFill>
                  <a:schemeClr val="bg1"/>
                </a:solidFill>
                <a:latin typeface="+mn-lt"/>
              </a:rPr>
              <a:t>What</a:t>
            </a:r>
            <a:r>
              <a:rPr lang="da-DK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da-DK" dirty="0" err="1" smtClean="0">
                <a:solidFill>
                  <a:schemeClr val="bg1"/>
                </a:solidFill>
                <a:latin typeface="+mn-lt"/>
              </a:rPr>
              <a:t>we’re</a:t>
            </a:r>
            <a:r>
              <a:rPr lang="da-DK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da-DK" dirty="0" err="1" smtClean="0">
                <a:solidFill>
                  <a:schemeClr val="bg1"/>
                </a:solidFill>
                <a:latin typeface="+mn-lt"/>
              </a:rPr>
              <a:t>learned</a:t>
            </a:r>
            <a:endParaRPr lang="da-DK" dirty="0">
              <a:latin typeface="+mn-lt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da-DK" dirty="0" err="1" smtClean="0">
                <a:solidFill>
                  <a:schemeClr val="bg1"/>
                </a:solidFill>
              </a:rPr>
              <a:t>It’s</a:t>
            </a:r>
            <a:r>
              <a:rPr lang="da-DK" dirty="0" smtClean="0">
                <a:solidFill>
                  <a:schemeClr val="bg1"/>
                </a:solidFill>
              </a:rPr>
              <a:t> not </a:t>
            </a:r>
            <a:r>
              <a:rPr lang="da-DK" dirty="0" err="1" smtClean="0">
                <a:solidFill>
                  <a:schemeClr val="bg1"/>
                </a:solidFill>
              </a:rPr>
              <a:t>enough</a:t>
            </a:r>
            <a:r>
              <a:rPr lang="da-DK" dirty="0" smtClean="0">
                <a:solidFill>
                  <a:schemeClr val="bg1"/>
                </a:solidFill>
              </a:rPr>
              <a:t> to </a:t>
            </a:r>
            <a:r>
              <a:rPr lang="da-DK" dirty="0" err="1" smtClean="0">
                <a:solidFill>
                  <a:schemeClr val="bg1"/>
                </a:solidFill>
              </a:rPr>
              <a:t>provide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access</a:t>
            </a:r>
            <a:r>
              <a:rPr lang="da-DK" dirty="0" smtClean="0">
                <a:solidFill>
                  <a:schemeClr val="bg1"/>
                </a:solidFill>
              </a:rPr>
              <a:t> to software and hardware</a:t>
            </a:r>
          </a:p>
          <a:p>
            <a:r>
              <a:rPr lang="da-DK" dirty="0" err="1" smtClean="0">
                <a:solidFill>
                  <a:schemeClr val="bg1"/>
                </a:solidFill>
              </a:rPr>
              <a:t>Skill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development</a:t>
            </a:r>
            <a:r>
              <a:rPr lang="da-DK" dirty="0" smtClean="0">
                <a:solidFill>
                  <a:schemeClr val="bg1"/>
                </a:solidFill>
              </a:rPr>
              <a:t> is a long proces and has to </a:t>
            </a:r>
            <a:r>
              <a:rPr lang="da-DK" dirty="0" err="1" smtClean="0">
                <a:solidFill>
                  <a:schemeClr val="bg1"/>
                </a:solidFill>
              </a:rPr>
              <a:t>be</a:t>
            </a:r>
            <a:r>
              <a:rPr lang="da-DK" dirty="0" smtClean="0">
                <a:solidFill>
                  <a:schemeClr val="bg1"/>
                </a:solidFill>
              </a:rPr>
              <a:t> in </a:t>
            </a:r>
            <a:r>
              <a:rPr lang="da-DK" dirty="0" err="1" smtClean="0">
                <a:solidFill>
                  <a:schemeClr val="bg1"/>
                </a:solidFill>
              </a:rPr>
              <a:t>context</a:t>
            </a:r>
            <a:r>
              <a:rPr lang="da-DK" dirty="0" smtClean="0">
                <a:solidFill>
                  <a:schemeClr val="bg1"/>
                </a:solidFill>
              </a:rPr>
              <a:t> of </a:t>
            </a:r>
            <a:r>
              <a:rPr lang="da-DK" dirty="0" err="1" smtClean="0">
                <a:solidFill>
                  <a:schemeClr val="bg1"/>
                </a:solidFill>
              </a:rPr>
              <a:t>need</a:t>
            </a:r>
            <a:r>
              <a:rPr lang="da-DK" dirty="0" smtClean="0">
                <a:solidFill>
                  <a:schemeClr val="bg1"/>
                </a:solidFill>
              </a:rPr>
              <a:t> and </a:t>
            </a:r>
            <a:r>
              <a:rPr lang="da-DK" dirty="0" err="1" smtClean="0">
                <a:solidFill>
                  <a:schemeClr val="bg1"/>
                </a:solidFill>
              </a:rPr>
              <a:t>resources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</a:p>
          <a:p>
            <a:r>
              <a:rPr lang="da-DK" dirty="0" smtClean="0">
                <a:solidFill>
                  <a:schemeClr val="bg1"/>
                </a:solidFill>
              </a:rPr>
              <a:t>The </a:t>
            </a:r>
            <a:r>
              <a:rPr lang="da-DK" dirty="0" err="1" smtClean="0">
                <a:solidFill>
                  <a:schemeClr val="bg1"/>
                </a:solidFill>
              </a:rPr>
              <a:t>facilitating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role</a:t>
            </a:r>
            <a:r>
              <a:rPr lang="da-DK" dirty="0" smtClean="0">
                <a:solidFill>
                  <a:schemeClr val="bg1"/>
                </a:solidFill>
              </a:rPr>
              <a:t> is a </a:t>
            </a:r>
            <a:r>
              <a:rPr lang="da-DK" dirty="0" err="1" smtClean="0">
                <a:solidFill>
                  <a:schemeClr val="bg1"/>
                </a:solidFill>
              </a:rPr>
              <a:t>good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way</a:t>
            </a:r>
            <a:r>
              <a:rPr lang="da-DK" dirty="0" smtClean="0">
                <a:solidFill>
                  <a:schemeClr val="bg1"/>
                </a:solidFill>
              </a:rPr>
              <a:t> to </a:t>
            </a:r>
            <a:r>
              <a:rPr lang="da-DK" dirty="0" err="1" smtClean="0">
                <a:solidFill>
                  <a:schemeClr val="bg1"/>
                </a:solidFill>
              </a:rPr>
              <a:t>create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value</a:t>
            </a:r>
            <a:endParaRPr lang="da-DK" dirty="0" smtClean="0">
              <a:solidFill>
                <a:schemeClr val="bg1"/>
              </a:solidFill>
            </a:endParaRPr>
          </a:p>
          <a:p>
            <a:r>
              <a:rPr lang="da-DK" dirty="0" smtClean="0">
                <a:solidFill>
                  <a:schemeClr val="bg1"/>
                </a:solidFill>
              </a:rPr>
              <a:t>Network is </a:t>
            </a:r>
            <a:r>
              <a:rPr lang="da-DK" dirty="0" err="1" smtClean="0">
                <a:solidFill>
                  <a:schemeClr val="bg1"/>
                </a:solidFill>
              </a:rPr>
              <a:t>key</a:t>
            </a:r>
            <a:endParaRPr lang="da-DK" dirty="0" smtClean="0">
              <a:solidFill>
                <a:schemeClr val="bg1"/>
              </a:solidFill>
            </a:endParaRPr>
          </a:p>
          <a:p>
            <a:r>
              <a:rPr lang="da-DK" dirty="0" smtClean="0">
                <a:solidFill>
                  <a:schemeClr val="bg1"/>
                </a:solidFill>
              </a:rPr>
              <a:t>The </a:t>
            </a:r>
            <a:r>
              <a:rPr lang="da-DK" dirty="0" err="1" smtClean="0">
                <a:solidFill>
                  <a:schemeClr val="bg1"/>
                </a:solidFill>
              </a:rPr>
              <a:t>Library</a:t>
            </a:r>
            <a:r>
              <a:rPr lang="da-DK" dirty="0" smtClean="0">
                <a:solidFill>
                  <a:schemeClr val="bg1"/>
                </a:solidFill>
              </a:rPr>
              <a:t> is a </a:t>
            </a:r>
            <a:r>
              <a:rPr lang="da-DK" dirty="0" err="1" smtClean="0">
                <a:solidFill>
                  <a:schemeClr val="bg1"/>
                </a:solidFill>
              </a:rPr>
              <a:t>very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strong</a:t>
            </a:r>
            <a:r>
              <a:rPr lang="da-DK" dirty="0" smtClean="0">
                <a:solidFill>
                  <a:schemeClr val="bg1"/>
                </a:solidFill>
              </a:rPr>
              <a:t> platform for </a:t>
            </a:r>
            <a:r>
              <a:rPr lang="da-DK" dirty="0" err="1" smtClean="0">
                <a:solidFill>
                  <a:schemeClr val="bg1"/>
                </a:solidFill>
              </a:rPr>
              <a:t>bringing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people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together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within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academia</a:t>
            </a:r>
            <a:endParaRPr lang="da-DK" dirty="0" smtClean="0">
              <a:solidFill>
                <a:schemeClr val="bg1"/>
              </a:solidFill>
            </a:endParaRPr>
          </a:p>
          <a:p>
            <a:r>
              <a:rPr lang="da-DK" dirty="0" err="1" smtClean="0">
                <a:solidFill>
                  <a:schemeClr val="bg1"/>
                </a:solidFill>
              </a:rPr>
              <a:t>Library</a:t>
            </a:r>
            <a:r>
              <a:rPr lang="da-DK" dirty="0" smtClean="0">
                <a:solidFill>
                  <a:schemeClr val="bg1"/>
                </a:solidFill>
              </a:rPr>
              <a:t> support of data </a:t>
            </a:r>
            <a:r>
              <a:rPr lang="da-DK" dirty="0" err="1" smtClean="0">
                <a:solidFill>
                  <a:schemeClr val="bg1"/>
                </a:solidFill>
              </a:rPr>
              <a:t>literacy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might</a:t>
            </a:r>
            <a:r>
              <a:rPr lang="da-DK" dirty="0" smtClean="0">
                <a:solidFill>
                  <a:schemeClr val="bg1"/>
                </a:solidFill>
              </a:rPr>
              <a:t> not </a:t>
            </a:r>
            <a:r>
              <a:rPr lang="da-DK" dirty="0" err="1" smtClean="0">
                <a:solidFill>
                  <a:schemeClr val="bg1"/>
                </a:solidFill>
              </a:rPr>
              <a:t>fit</a:t>
            </a:r>
            <a:r>
              <a:rPr lang="da-DK" dirty="0" smtClean="0">
                <a:solidFill>
                  <a:schemeClr val="bg1"/>
                </a:solidFill>
              </a:rPr>
              <a:t> to all </a:t>
            </a:r>
            <a:r>
              <a:rPr lang="da-DK" dirty="0" err="1" smtClean="0">
                <a:solidFill>
                  <a:schemeClr val="bg1"/>
                </a:solidFill>
              </a:rPr>
              <a:t>subjects</a:t>
            </a:r>
            <a:r>
              <a:rPr lang="da-DK" dirty="0" smtClean="0">
                <a:solidFill>
                  <a:schemeClr val="bg1"/>
                </a:solidFill>
              </a:rPr>
              <a:t>  </a:t>
            </a:r>
            <a:endParaRPr lang="da-D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69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a-DK" sz="8800" dirty="0" smtClean="0">
                <a:solidFill>
                  <a:schemeClr val="bg1"/>
                </a:solidFill>
              </a:rPr>
              <a:t>Final notes!</a:t>
            </a:r>
          </a:p>
          <a:p>
            <a:pPr marL="0" indent="0" algn="ctr">
              <a:buNone/>
            </a:pPr>
            <a:endParaRPr lang="da-DK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a-DK" dirty="0" smtClean="0">
                <a:solidFill>
                  <a:schemeClr val="bg1"/>
                </a:solidFill>
              </a:rPr>
              <a:t>[</a:t>
            </a:r>
            <a:r>
              <a:rPr lang="da-DK" dirty="0" err="1" smtClean="0">
                <a:solidFill>
                  <a:schemeClr val="bg1"/>
                </a:solidFill>
              </a:rPr>
              <a:t>how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much</a:t>
            </a:r>
            <a:r>
              <a:rPr lang="da-DK" dirty="0" smtClean="0">
                <a:solidFill>
                  <a:schemeClr val="bg1"/>
                </a:solidFill>
              </a:rPr>
              <a:t> time do I have </a:t>
            </a:r>
            <a:r>
              <a:rPr lang="da-DK" dirty="0" err="1" smtClean="0">
                <a:solidFill>
                  <a:schemeClr val="bg1"/>
                </a:solidFill>
              </a:rPr>
              <a:t>left</a:t>
            </a:r>
            <a:r>
              <a:rPr lang="da-DK" dirty="0" smtClean="0">
                <a:solidFill>
                  <a:schemeClr val="bg1"/>
                </a:solidFill>
              </a:rPr>
              <a:t>?]</a:t>
            </a:r>
            <a:endParaRPr lang="da-D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9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librarian</a:t>
            </a:r>
            <a:endParaRPr lang="da-DK" dirty="0"/>
          </a:p>
        </p:txBody>
      </p:sp>
      <p:pic>
        <p:nvPicPr>
          <p:cNvPr id="4" name="Pladsholder til indhold 3" descr="lego-librarian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43472" y="-30520"/>
            <a:ext cx="9324528" cy="6888520"/>
          </a:xfrm>
        </p:spPr>
      </p:pic>
      <p:sp>
        <p:nvSpPr>
          <p:cNvPr id="5" name="Rektangel 4"/>
          <p:cNvSpPr/>
          <p:nvPr/>
        </p:nvSpPr>
        <p:spPr>
          <a:xfrm>
            <a:off x="3810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kstfelt 2"/>
          <p:cNvSpPr txBox="1"/>
          <p:nvPr/>
        </p:nvSpPr>
        <p:spPr>
          <a:xfrm>
            <a:off x="1343472" y="5718853"/>
            <a:ext cx="6542047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400" dirty="0" smtClean="0">
                <a:solidFill>
                  <a:prstClr val="black"/>
                </a:solidFill>
              </a:rPr>
              <a:t>Final notes #1: The most </a:t>
            </a:r>
            <a:r>
              <a:rPr lang="da-DK" sz="2400" dirty="0" err="1" smtClean="0">
                <a:solidFill>
                  <a:prstClr val="black"/>
                </a:solidFill>
              </a:rPr>
              <a:t>valuable</a:t>
            </a:r>
            <a:r>
              <a:rPr lang="da-DK" sz="2400" dirty="0" smtClean="0">
                <a:solidFill>
                  <a:prstClr val="black"/>
                </a:solidFill>
              </a:rPr>
              <a:t> asset of a </a:t>
            </a:r>
            <a:r>
              <a:rPr lang="da-DK" sz="2400" dirty="0" err="1" smtClean="0">
                <a:solidFill>
                  <a:prstClr val="black"/>
                </a:solidFill>
              </a:rPr>
              <a:t>library</a:t>
            </a:r>
            <a:r>
              <a:rPr lang="da-DK" sz="2400" dirty="0" smtClean="0">
                <a:solidFill>
                  <a:prstClr val="black"/>
                </a:solidFill>
              </a:rPr>
              <a:t> </a:t>
            </a:r>
            <a:endParaRPr lang="da-DK" sz="24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400" dirty="0" smtClean="0">
                <a:solidFill>
                  <a:prstClr val="black"/>
                </a:solidFill>
              </a:rPr>
              <a:t>is the </a:t>
            </a:r>
            <a:r>
              <a:rPr lang="da-DK" sz="2400" dirty="0" err="1" smtClean="0">
                <a:solidFill>
                  <a:prstClr val="black"/>
                </a:solidFill>
              </a:rPr>
              <a:t>employess</a:t>
            </a:r>
            <a:r>
              <a:rPr lang="da-DK" sz="2400" dirty="0" smtClean="0">
                <a:solidFill>
                  <a:prstClr val="black"/>
                </a:solidFill>
              </a:rPr>
              <a:t> and the </a:t>
            </a:r>
            <a:r>
              <a:rPr lang="da-DK" sz="2400" dirty="0" err="1" smtClean="0">
                <a:solidFill>
                  <a:prstClr val="black"/>
                </a:solidFill>
              </a:rPr>
              <a:t>community</a:t>
            </a:r>
            <a:endParaRPr kumimoji="0" lang="da-DK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02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8" y="428425"/>
            <a:ext cx="12195878" cy="6007999"/>
          </a:xfrm>
        </p:spPr>
      </p:pic>
      <p:sp>
        <p:nvSpPr>
          <p:cNvPr id="5" name="Tekstfelt 4"/>
          <p:cNvSpPr txBox="1"/>
          <p:nvPr/>
        </p:nvSpPr>
        <p:spPr>
          <a:xfrm>
            <a:off x="0" y="5669280"/>
            <a:ext cx="612251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sz="2800" dirty="0" smtClean="0"/>
              <a:t>Final notes #2: Be </a:t>
            </a:r>
            <a:r>
              <a:rPr lang="da-DK" sz="2800" dirty="0" err="1" smtClean="0"/>
              <a:t>like</a:t>
            </a:r>
            <a:r>
              <a:rPr lang="da-DK" sz="2800" dirty="0" smtClean="0"/>
              <a:t> the </a:t>
            </a:r>
            <a:r>
              <a:rPr lang="da-DK" sz="2800" dirty="0" err="1" smtClean="0"/>
              <a:t>anthropologist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6013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>
              <a:solidFill>
                <a:schemeClr val="bg1"/>
              </a:solidFill>
            </a:endParaRP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165" y="-12745"/>
            <a:ext cx="9144000" cy="6858000"/>
          </a:xfrm>
        </p:spPr>
      </p:pic>
      <p:sp>
        <p:nvSpPr>
          <p:cNvPr id="5" name="Tekstfelt 4"/>
          <p:cNvSpPr txBox="1"/>
          <p:nvPr/>
        </p:nvSpPr>
        <p:spPr>
          <a:xfrm>
            <a:off x="1376165" y="586641"/>
            <a:ext cx="462376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sz="2400" dirty="0" smtClean="0"/>
              <a:t>Final notes #3: Great data service is </a:t>
            </a:r>
          </a:p>
          <a:p>
            <a:r>
              <a:rPr lang="da-DK" sz="2400" dirty="0" smtClean="0"/>
              <a:t>a </a:t>
            </a:r>
            <a:r>
              <a:rPr lang="da-DK" sz="2400" dirty="0" err="1" smtClean="0"/>
              <a:t>pinata</a:t>
            </a:r>
            <a:r>
              <a:rPr lang="da-DK" sz="2400" dirty="0" smtClean="0"/>
              <a:t> </a:t>
            </a:r>
            <a:r>
              <a:rPr lang="da-DK" sz="2400" dirty="0"/>
              <a:t>of </a:t>
            </a:r>
            <a:r>
              <a:rPr lang="da-DK" sz="2400" dirty="0" smtClean="0"/>
              <a:t>inter-</a:t>
            </a:r>
            <a:r>
              <a:rPr lang="da-DK" sz="2400" dirty="0" err="1" smtClean="0"/>
              <a:t>related</a:t>
            </a:r>
            <a:r>
              <a:rPr lang="da-DK" sz="2400" dirty="0" smtClean="0"/>
              <a:t> factors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32607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8" name="Pladsholder til indhold 7"/>
          <p:cNvSpPr>
            <a:spLocks noGrp="1"/>
          </p:cNvSpPr>
          <p:nvPr>
            <p:ph idx="1"/>
          </p:nvPr>
        </p:nvSpPr>
        <p:spPr>
          <a:xfrm>
            <a:off x="-561703" y="1825625"/>
            <a:ext cx="13102046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a-DK" sz="4400" dirty="0">
                <a:solidFill>
                  <a:schemeClr val="bg1"/>
                </a:solidFill>
              </a:rPr>
              <a:t>From 6 interviews and </a:t>
            </a:r>
            <a:endParaRPr lang="da-DK" sz="4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a-DK" sz="4400" dirty="0" smtClean="0">
                <a:solidFill>
                  <a:schemeClr val="bg1"/>
                </a:solidFill>
              </a:rPr>
              <a:t>35 </a:t>
            </a:r>
            <a:r>
              <a:rPr lang="da-DK" sz="4400" dirty="0">
                <a:solidFill>
                  <a:schemeClr val="bg1"/>
                </a:solidFill>
              </a:rPr>
              <a:t>pages </a:t>
            </a:r>
            <a:r>
              <a:rPr lang="da-DK" sz="4400" dirty="0" smtClean="0">
                <a:solidFill>
                  <a:schemeClr val="bg1"/>
                </a:solidFill>
              </a:rPr>
              <a:t>of </a:t>
            </a:r>
            <a:r>
              <a:rPr lang="da-DK" sz="4400" dirty="0" err="1">
                <a:solidFill>
                  <a:schemeClr val="bg1"/>
                </a:solidFill>
              </a:rPr>
              <a:t>transcription</a:t>
            </a:r>
            <a:r>
              <a:rPr lang="da-DK" sz="4400" dirty="0">
                <a:solidFill>
                  <a:schemeClr val="bg1"/>
                </a:solidFill>
              </a:rPr>
              <a:t> </a:t>
            </a:r>
            <a:r>
              <a:rPr lang="da-DK" sz="4400" dirty="0" smtClean="0">
                <a:solidFill>
                  <a:schemeClr val="bg1"/>
                </a:solidFill>
              </a:rPr>
              <a:t>to </a:t>
            </a:r>
          </a:p>
          <a:p>
            <a:pPr marL="0" indent="0" algn="ctr">
              <a:buNone/>
            </a:pPr>
            <a:r>
              <a:rPr lang="da-DK" sz="4400" dirty="0">
                <a:solidFill>
                  <a:schemeClr val="bg1"/>
                </a:solidFill>
              </a:rPr>
              <a:t>t</a:t>
            </a:r>
            <a:r>
              <a:rPr lang="da-DK" sz="4400" dirty="0" smtClean="0">
                <a:solidFill>
                  <a:schemeClr val="bg1"/>
                </a:solidFill>
              </a:rPr>
              <a:t>he harvesting of 2.4 </a:t>
            </a:r>
            <a:r>
              <a:rPr lang="da-DK" sz="4400" dirty="0">
                <a:solidFill>
                  <a:schemeClr val="bg1"/>
                </a:solidFill>
              </a:rPr>
              <a:t>million </a:t>
            </a:r>
            <a:endParaRPr lang="da-DK" sz="4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a-DK" sz="4400" dirty="0" smtClean="0">
                <a:solidFill>
                  <a:schemeClr val="bg1"/>
                </a:solidFill>
              </a:rPr>
              <a:t>online </a:t>
            </a:r>
            <a:r>
              <a:rPr lang="da-DK" sz="4400" dirty="0" err="1" smtClean="0">
                <a:solidFill>
                  <a:schemeClr val="bg1"/>
                </a:solidFill>
              </a:rPr>
              <a:t>articles</a:t>
            </a:r>
            <a:r>
              <a:rPr lang="da-DK" sz="4400" dirty="0" smtClean="0">
                <a:solidFill>
                  <a:schemeClr val="bg1"/>
                </a:solidFill>
              </a:rPr>
              <a:t> in </a:t>
            </a:r>
            <a:r>
              <a:rPr lang="da-DK" sz="4400" dirty="0">
                <a:solidFill>
                  <a:schemeClr val="bg1"/>
                </a:solidFill>
              </a:rPr>
              <a:t>just 10 </a:t>
            </a:r>
            <a:r>
              <a:rPr lang="da-DK" sz="4400" dirty="0" err="1">
                <a:solidFill>
                  <a:schemeClr val="bg1"/>
                </a:solidFill>
              </a:rPr>
              <a:t>years</a:t>
            </a:r>
            <a:endParaRPr lang="da-DK" sz="4400" dirty="0">
              <a:solidFill>
                <a:schemeClr val="bg1"/>
              </a:solidFill>
            </a:endParaRP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412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groen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6266" y="0"/>
            <a:ext cx="11804434" cy="6858000"/>
          </a:xfrm>
        </p:spPr>
      </p:pic>
      <p:sp>
        <p:nvSpPr>
          <p:cNvPr id="7" name="Tekstfelt 6"/>
          <p:cNvSpPr txBox="1"/>
          <p:nvPr/>
        </p:nvSpPr>
        <p:spPr>
          <a:xfrm>
            <a:off x="4859383" y="5904197"/>
            <a:ext cx="71413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400" dirty="0" smtClean="0">
                <a:solidFill>
                  <a:prstClr val="black"/>
                </a:solidFill>
              </a:rPr>
              <a:t>Final notes #4: </a:t>
            </a:r>
            <a:r>
              <a:rPr lang="da-DK" sz="2400" dirty="0" err="1" smtClean="0">
                <a:solidFill>
                  <a:prstClr val="black"/>
                </a:solidFill>
              </a:rPr>
              <a:t>Functionality</a:t>
            </a:r>
            <a:r>
              <a:rPr lang="da-DK" sz="2400" dirty="0">
                <a:solidFill>
                  <a:prstClr val="black"/>
                </a:solidFill>
              </a:rPr>
              <a:t>,</a:t>
            </a:r>
            <a:r>
              <a:rPr lang="da-DK" sz="2400" dirty="0" smtClean="0">
                <a:solidFill>
                  <a:prstClr val="black"/>
                </a:solidFill>
              </a:rPr>
              <a:t> </a:t>
            </a:r>
            <a:r>
              <a:rPr lang="da-DK" sz="2400" dirty="0" err="1" smtClean="0">
                <a:solidFill>
                  <a:prstClr val="black"/>
                </a:solidFill>
              </a:rPr>
              <a:t>functionality</a:t>
            </a:r>
            <a:r>
              <a:rPr lang="da-DK" sz="2400" dirty="0" smtClean="0">
                <a:solidFill>
                  <a:prstClr val="black"/>
                </a:solidFill>
              </a:rPr>
              <a:t>, </a:t>
            </a:r>
            <a:r>
              <a:rPr lang="da-DK" sz="2400" dirty="0" err="1" smtClean="0">
                <a:solidFill>
                  <a:prstClr val="black"/>
                </a:solidFill>
              </a:rPr>
              <a:t>functionality</a:t>
            </a:r>
            <a:r>
              <a:rPr lang="da-DK" sz="2400" dirty="0" smtClean="0">
                <a:solidFill>
                  <a:prstClr val="black"/>
                </a:solidFill>
              </a:rPr>
              <a:t>   </a:t>
            </a:r>
            <a:endParaRPr kumimoji="0" lang="da-DK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042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>
              <a:solidFill>
                <a:schemeClr val="bg1"/>
              </a:solidFill>
            </a:endParaRPr>
          </a:p>
        </p:txBody>
      </p:sp>
      <p:pic>
        <p:nvPicPr>
          <p:cNvPr id="8" name="Pladsholder til indhold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0" y="-2544"/>
            <a:ext cx="7772400" cy="6893427"/>
          </a:xfrm>
        </p:spPr>
      </p:pic>
      <p:sp>
        <p:nvSpPr>
          <p:cNvPr id="5" name="Tekstfelt 4"/>
          <p:cNvSpPr txBox="1"/>
          <p:nvPr/>
        </p:nvSpPr>
        <p:spPr>
          <a:xfrm>
            <a:off x="1737360" y="5891348"/>
            <a:ext cx="547720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sz="3200" dirty="0" smtClean="0"/>
              <a:t>Final notes #5: </a:t>
            </a:r>
            <a:r>
              <a:rPr lang="da-DK" sz="3200" dirty="0" err="1" smtClean="0"/>
              <a:t>Embrace</a:t>
            </a:r>
            <a:r>
              <a:rPr lang="da-DK" sz="3200" dirty="0" smtClean="0"/>
              <a:t> </a:t>
            </a:r>
            <a:r>
              <a:rPr lang="da-DK" sz="3200" dirty="0" err="1" smtClean="0"/>
              <a:t>failures</a:t>
            </a: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148597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dirty="0">
              <a:solidFill>
                <a:schemeClr val="bg1"/>
              </a:solidFill>
            </a:endParaRP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1" y="0"/>
            <a:ext cx="10311613" cy="6867534"/>
          </a:xfrm>
        </p:spPr>
      </p:pic>
      <p:sp>
        <p:nvSpPr>
          <p:cNvPr id="5" name="Tekstfelt 4"/>
          <p:cNvSpPr txBox="1"/>
          <p:nvPr/>
        </p:nvSpPr>
        <p:spPr>
          <a:xfrm>
            <a:off x="817941" y="5669281"/>
            <a:ext cx="4536948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sz="2400" dirty="0" smtClean="0"/>
              <a:t>Final notes #6: Never </a:t>
            </a:r>
            <a:r>
              <a:rPr lang="da-DK" sz="2400" dirty="0" err="1"/>
              <a:t>ever</a:t>
            </a:r>
            <a:r>
              <a:rPr lang="da-DK" sz="2400" dirty="0"/>
              <a:t> </a:t>
            </a:r>
            <a:r>
              <a:rPr lang="da-DK" sz="2400" dirty="0" err="1"/>
              <a:t>change</a:t>
            </a:r>
            <a:r>
              <a:rPr lang="da-DK" sz="2400" dirty="0"/>
              <a:t> </a:t>
            </a:r>
            <a:endParaRPr lang="da-DK" sz="2400" dirty="0" smtClean="0"/>
          </a:p>
          <a:p>
            <a:r>
              <a:rPr lang="da-DK" sz="2400" dirty="0"/>
              <a:t>t</a:t>
            </a:r>
            <a:r>
              <a:rPr lang="da-DK" sz="2400" dirty="0" smtClean="0"/>
              <a:t>he </a:t>
            </a:r>
            <a:r>
              <a:rPr lang="da-DK" sz="2400" dirty="0" err="1"/>
              <a:t>library</a:t>
            </a:r>
            <a:r>
              <a:rPr lang="da-DK" sz="2400" dirty="0"/>
              <a:t> </a:t>
            </a:r>
            <a:r>
              <a:rPr lang="da-DK" sz="2400" dirty="0" err="1"/>
              <a:t>name</a:t>
            </a:r>
            <a:r>
              <a:rPr lang="da-DK" sz="2400" dirty="0"/>
              <a:t> to </a:t>
            </a:r>
            <a:r>
              <a:rPr lang="da-DK" sz="2400" dirty="0" err="1"/>
              <a:t>something</a:t>
            </a:r>
            <a:r>
              <a:rPr lang="da-DK" sz="2400" dirty="0"/>
              <a:t> </a:t>
            </a:r>
            <a:r>
              <a:rPr lang="da-DK" sz="2400" dirty="0" err="1"/>
              <a:t>else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342889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>
              <a:solidFill>
                <a:schemeClr val="bg1"/>
              </a:solidFill>
            </a:endParaRPr>
          </a:p>
        </p:txBody>
      </p:sp>
      <p:pic>
        <p:nvPicPr>
          <p:cNvPr id="3" name="Pladsholder til indhold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7" y="-84703"/>
            <a:ext cx="5290456" cy="7053942"/>
          </a:xfrm>
        </p:spPr>
      </p:pic>
      <p:sp>
        <p:nvSpPr>
          <p:cNvPr id="5" name="Tekstfelt 4"/>
          <p:cNvSpPr txBox="1"/>
          <p:nvPr/>
        </p:nvSpPr>
        <p:spPr>
          <a:xfrm>
            <a:off x="4703049" y="584528"/>
            <a:ext cx="372249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sz="2800" dirty="0"/>
              <a:t>Final notes #7: Be </a:t>
            </a:r>
            <a:r>
              <a:rPr lang="da-DK" sz="2800" dirty="0" err="1"/>
              <a:t>proud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97692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Rektangel 6"/>
          <p:cNvSpPr/>
          <p:nvPr/>
        </p:nvSpPr>
        <p:spPr>
          <a:xfrm>
            <a:off x="5368834" y="-18278"/>
            <a:ext cx="1676532" cy="68762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Tekstfelt 5"/>
          <p:cNvSpPr txBox="1"/>
          <p:nvPr/>
        </p:nvSpPr>
        <p:spPr>
          <a:xfrm>
            <a:off x="5783804" y="558403"/>
            <a:ext cx="5192704" cy="575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 err="1" smtClean="0">
                <a:solidFill>
                  <a:schemeClr val="bg1"/>
                </a:solidFill>
              </a:rPr>
              <a:t>Gracias</a:t>
            </a:r>
            <a:r>
              <a:rPr lang="da-DK" sz="2800" dirty="0" smtClean="0">
                <a:solidFill>
                  <a:schemeClr val="bg1"/>
                </a:solidFill>
              </a:rPr>
              <a:t> </a:t>
            </a:r>
            <a:r>
              <a:rPr lang="da-DK" sz="2800" dirty="0" err="1" smtClean="0">
                <a:solidFill>
                  <a:schemeClr val="bg1"/>
                </a:solidFill>
              </a:rPr>
              <a:t>por</a:t>
            </a:r>
            <a:r>
              <a:rPr lang="da-DK" sz="2800" dirty="0" smtClean="0">
                <a:solidFill>
                  <a:schemeClr val="bg1"/>
                </a:solidFill>
              </a:rPr>
              <a:t> </a:t>
            </a:r>
            <a:r>
              <a:rPr lang="da-DK" sz="2800" dirty="0" err="1" smtClean="0">
                <a:solidFill>
                  <a:schemeClr val="bg1"/>
                </a:solidFill>
              </a:rPr>
              <a:t>escuchar</a:t>
            </a:r>
            <a:r>
              <a:rPr lang="da-DK" sz="2800" dirty="0" smtClean="0">
                <a:solidFill>
                  <a:schemeClr val="bg1"/>
                </a:solidFill>
              </a:rPr>
              <a:t>!</a:t>
            </a:r>
          </a:p>
          <a:p>
            <a:endParaRPr lang="da-DK" sz="2800" dirty="0">
              <a:solidFill>
                <a:schemeClr val="bg1"/>
              </a:solidFill>
            </a:endParaRPr>
          </a:p>
          <a:p>
            <a:r>
              <a:rPr lang="da-DK" sz="2400" dirty="0" smtClean="0">
                <a:solidFill>
                  <a:schemeClr val="bg1"/>
                </a:solidFill>
              </a:rPr>
              <a:t>Christian Lauersen</a:t>
            </a:r>
          </a:p>
          <a:p>
            <a:r>
              <a:rPr lang="da-DK" sz="2400" dirty="0" err="1" smtClean="0">
                <a:solidFill>
                  <a:schemeClr val="bg1"/>
                </a:solidFill>
              </a:rPr>
              <a:t>Director</a:t>
            </a:r>
            <a:r>
              <a:rPr lang="da-DK" sz="2400" dirty="0" smtClean="0">
                <a:solidFill>
                  <a:schemeClr val="bg1"/>
                </a:solidFill>
              </a:rPr>
              <a:t> of Libraries and Citizen Services</a:t>
            </a:r>
          </a:p>
          <a:p>
            <a:r>
              <a:rPr lang="da-DK" sz="2400" dirty="0" smtClean="0">
                <a:solidFill>
                  <a:schemeClr val="bg1"/>
                </a:solidFill>
              </a:rPr>
              <a:t>Roskilde </a:t>
            </a:r>
            <a:r>
              <a:rPr lang="da-DK" sz="2400" dirty="0" err="1" smtClean="0">
                <a:solidFill>
                  <a:schemeClr val="bg1"/>
                </a:solidFill>
              </a:rPr>
              <a:t>Municipality</a:t>
            </a:r>
            <a:endParaRPr lang="da-DK" sz="2400" dirty="0" smtClean="0">
              <a:solidFill>
                <a:schemeClr val="bg1"/>
              </a:solidFill>
            </a:endParaRPr>
          </a:p>
          <a:p>
            <a:endParaRPr lang="da-DK" sz="2400" dirty="0">
              <a:solidFill>
                <a:schemeClr val="bg1"/>
              </a:solidFill>
            </a:endParaRPr>
          </a:p>
          <a:p>
            <a:r>
              <a:rPr lang="da-DK" sz="2400" dirty="0" smtClean="0">
                <a:solidFill>
                  <a:schemeClr val="bg1"/>
                </a:solidFill>
              </a:rPr>
              <a:t>Mail: cula@roskilde.dk</a:t>
            </a:r>
          </a:p>
          <a:p>
            <a:r>
              <a:rPr lang="da-DK" sz="2400" dirty="0" smtClean="0">
                <a:solidFill>
                  <a:schemeClr val="bg1"/>
                </a:solidFill>
              </a:rPr>
              <a:t>Twitter: @</a:t>
            </a:r>
            <a:r>
              <a:rPr lang="da-DK" sz="2400" dirty="0" err="1" smtClean="0">
                <a:solidFill>
                  <a:schemeClr val="bg1"/>
                </a:solidFill>
              </a:rPr>
              <a:t>clauersen</a:t>
            </a:r>
            <a:endParaRPr lang="da-DK" sz="2400" dirty="0" smtClean="0">
              <a:solidFill>
                <a:schemeClr val="bg1"/>
              </a:solidFill>
            </a:endParaRPr>
          </a:p>
          <a:p>
            <a:r>
              <a:rPr lang="da-DK" sz="2400" dirty="0" smtClean="0">
                <a:solidFill>
                  <a:schemeClr val="bg1"/>
                </a:solidFill>
              </a:rPr>
              <a:t>The Library Lab: christianlauersen.net</a:t>
            </a:r>
          </a:p>
          <a:p>
            <a:r>
              <a:rPr lang="da-DK" sz="2400" dirty="0" smtClean="0">
                <a:solidFill>
                  <a:schemeClr val="bg1"/>
                </a:solidFill>
              </a:rPr>
              <a:t>Library Planet: libraryplanet.net</a:t>
            </a:r>
          </a:p>
          <a:p>
            <a:r>
              <a:rPr lang="da-DK" sz="2400" dirty="0" err="1" smtClean="0">
                <a:solidFill>
                  <a:schemeClr val="bg1"/>
                </a:solidFill>
              </a:rPr>
              <a:t>Instagram</a:t>
            </a:r>
            <a:r>
              <a:rPr lang="da-DK" sz="2400" dirty="0" smtClean="0">
                <a:solidFill>
                  <a:schemeClr val="bg1"/>
                </a:solidFill>
              </a:rPr>
              <a:t>: @</a:t>
            </a:r>
            <a:r>
              <a:rPr lang="da-DK" sz="2400" dirty="0" err="1" smtClean="0">
                <a:solidFill>
                  <a:schemeClr val="bg1"/>
                </a:solidFill>
              </a:rPr>
              <a:t>librarylovestories</a:t>
            </a:r>
            <a:endParaRPr lang="da-DK" sz="2400" dirty="0" smtClean="0">
              <a:solidFill>
                <a:schemeClr val="bg1"/>
              </a:solidFill>
            </a:endParaRPr>
          </a:p>
          <a:p>
            <a:endParaRPr lang="da-DK" sz="2400" dirty="0">
              <a:solidFill>
                <a:schemeClr val="bg1"/>
              </a:solidFill>
            </a:endParaRPr>
          </a:p>
          <a:p>
            <a:r>
              <a:rPr lang="da-DK" sz="2400" dirty="0" smtClean="0">
                <a:solidFill>
                  <a:schemeClr val="bg1"/>
                </a:solidFill>
              </a:rPr>
              <a:t>Digital Social Science Lab</a:t>
            </a:r>
            <a:endParaRPr lang="da-DK" sz="2400" dirty="0">
              <a:solidFill>
                <a:schemeClr val="bg1"/>
              </a:solidFill>
            </a:endParaRPr>
          </a:p>
          <a:p>
            <a:r>
              <a:rPr lang="da-DK" sz="2400" dirty="0">
                <a:solidFill>
                  <a:prstClr val="white"/>
                </a:solidFill>
                <a:cs typeface="Arial" pitchFamily="34" charset="0"/>
              </a:rPr>
              <a:t>http://kub.kb.dk/DSSL</a:t>
            </a:r>
          </a:p>
          <a:p>
            <a:endParaRPr lang="da-DK" sz="2400" dirty="0" smtClean="0">
              <a:solidFill>
                <a:schemeClr val="bg1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8" name="Pladsholder til indhol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27407" y="-18278"/>
            <a:ext cx="13196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0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7200" dirty="0" smtClean="0">
                <a:solidFill>
                  <a:schemeClr val="bg1"/>
                </a:solidFill>
              </a:rPr>
              <a:t>The </a:t>
            </a:r>
            <a:r>
              <a:rPr lang="da-DK" sz="7200" dirty="0" err="1" smtClean="0">
                <a:solidFill>
                  <a:schemeClr val="bg1"/>
                </a:solidFill>
              </a:rPr>
              <a:t>library</a:t>
            </a:r>
            <a:r>
              <a:rPr lang="da-DK" sz="7200" dirty="0" smtClean="0">
                <a:solidFill>
                  <a:schemeClr val="bg1"/>
                </a:solidFill>
              </a:rPr>
              <a:t> of </a:t>
            </a:r>
            <a:r>
              <a:rPr lang="da-DK" sz="7200" dirty="0" err="1" smtClean="0">
                <a:solidFill>
                  <a:schemeClr val="bg1"/>
                </a:solidFill>
              </a:rPr>
              <a:t>today</a:t>
            </a:r>
            <a:r>
              <a:rPr lang="da-DK" sz="7200" dirty="0" smtClean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da-DK" sz="7200" dirty="0" err="1" smtClean="0">
                <a:solidFill>
                  <a:schemeClr val="bg1"/>
                </a:solidFill>
              </a:rPr>
              <a:t>might</a:t>
            </a:r>
            <a:r>
              <a:rPr lang="da-DK" sz="7200" dirty="0" smtClean="0">
                <a:solidFill>
                  <a:schemeClr val="bg1"/>
                </a:solidFill>
              </a:rPr>
              <a:t> not </a:t>
            </a:r>
            <a:r>
              <a:rPr lang="da-DK" sz="7200" dirty="0" err="1" smtClean="0">
                <a:solidFill>
                  <a:schemeClr val="bg1"/>
                </a:solidFill>
              </a:rPr>
              <a:t>fit</a:t>
            </a:r>
            <a:r>
              <a:rPr lang="da-DK" sz="7200" dirty="0" smtClean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da-DK" sz="7200" dirty="0" smtClean="0">
                <a:solidFill>
                  <a:schemeClr val="bg1"/>
                </a:solidFill>
              </a:rPr>
              <a:t>the reality of </a:t>
            </a:r>
            <a:r>
              <a:rPr lang="da-DK" sz="7200" dirty="0" err="1" smtClean="0">
                <a:solidFill>
                  <a:schemeClr val="bg1"/>
                </a:solidFill>
              </a:rPr>
              <a:t>tomorrow</a:t>
            </a:r>
            <a:endParaRPr lang="da-DK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23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dirty="0" smtClean="0">
                <a:solidFill>
                  <a:schemeClr val="bg1"/>
                </a:solidFill>
                <a:latin typeface="+mn-lt"/>
              </a:rPr>
              <a:t>Change of habits </a:t>
            </a:r>
            <a:r>
              <a:rPr lang="da-DK" dirty="0" err="1" smtClean="0">
                <a:solidFill>
                  <a:schemeClr val="bg1"/>
                </a:solidFill>
                <a:latin typeface="+mn-lt"/>
              </a:rPr>
              <a:t>among</a:t>
            </a:r>
            <a:r>
              <a:rPr lang="da-DK" dirty="0" smtClean="0">
                <a:solidFill>
                  <a:schemeClr val="bg1"/>
                </a:solidFill>
                <a:latin typeface="+mn-lt"/>
              </a:rPr>
              <a:t> </a:t>
            </a:r>
            <a:br>
              <a:rPr lang="da-DK" dirty="0" smtClean="0">
                <a:solidFill>
                  <a:schemeClr val="bg1"/>
                </a:solidFill>
                <a:latin typeface="+mn-lt"/>
              </a:rPr>
            </a:br>
            <a:r>
              <a:rPr lang="da-DK" dirty="0" err="1" smtClean="0">
                <a:solidFill>
                  <a:schemeClr val="bg1"/>
                </a:solidFill>
                <a:latin typeface="+mn-lt"/>
              </a:rPr>
              <a:t>scholars</a:t>
            </a:r>
            <a:r>
              <a:rPr lang="da-DK" dirty="0" smtClean="0">
                <a:solidFill>
                  <a:schemeClr val="bg1"/>
                </a:solidFill>
                <a:latin typeface="+mn-lt"/>
              </a:rPr>
              <a:t> and students</a:t>
            </a:r>
            <a:endParaRPr lang="da-DK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 descr="Data lit_5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2376" y="1890707"/>
            <a:ext cx="8147248" cy="442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252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 	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9" y="-34835"/>
            <a:ext cx="10431781" cy="6954521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556871" y="4913496"/>
            <a:ext cx="10765835" cy="1368152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Context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: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Faculty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Library of Social Sciences</a:t>
            </a:r>
          </a:p>
          <a:p>
            <a:pPr algn="ctr">
              <a:defRPr/>
            </a:pP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Highly digital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collection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,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no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books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in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physical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library</a:t>
            </a:r>
            <a:endParaRPr lang="da-DK" sz="36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16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dirty="0">
                <a:latin typeface="Bookman Old Style" panose="02050604050505020204" pitchFamily="18" charset="0"/>
              </a:rPr>
              <a:t/>
            </a:r>
            <a:br>
              <a:rPr lang="da-DK" dirty="0">
                <a:latin typeface="Bookman Old Style" panose="02050604050505020204" pitchFamily="18" charset="0"/>
              </a:rPr>
            </a:br>
            <a:r>
              <a:rPr lang="da-DK" sz="6000" dirty="0" smtClean="0">
                <a:latin typeface="+mn-lt"/>
              </a:rPr>
              <a:t>The (Academic) Library as </a:t>
            </a:r>
            <a:r>
              <a:rPr lang="da-DK" sz="6000" dirty="0" err="1" smtClean="0">
                <a:latin typeface="+mn-lt"/>
              </a:rPr>
              <a:t>place</a:t>
            </a:r>
            <a:r>
              <a:rPr lang="da-DK" dirty="0">
                <a:solidFill>
                  <a:schemeClr val="bg1"/>
                </a:solidFill>
              </a:rPr>
              <a:t/>
            </a:r>
            <a:br>
              <a:rPr lang="da-DK" dirty="0">
                <a:solidFill>
                  <a:schemeClr val="bg1"/>
                </a:solidFill>
              </a:rPr>
            </a:br>
            <a:endParaRPr lang="da-DK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61" y="2461650"/>
            <a:ext cx="1877548" cy="1877548"/>
          </a:xfr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893" y="2499502"/>
            <a:ext cx="1820636" cy="1820636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58" y="2306411"/>
            <a:ext cx="2188029" cy="2188029"/>
          </a:xfrm>
          <a:prstGeom prst="rect">
            <a:avLst/>
          </a:prstGeom>
        </p:spPr>
      </p:pic>
      <p:sp>
        <p:nvSpPr>
          <p:cNvPr id="8" name="Højrepil 7"/>
          <p:cNvSpPr/>
          <p:nvPr/>
        </p:nvSpPr>
        <p:spPr>
          <a:xfrm>
            <a:off x="3841046" y="3036950"/>
            <a:ext cx="733806" cy="36347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da-DK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Højrepil 8"/>
          <p:cNvSpPr/>
          <p:nvPr/>
        </p:nvSpPr>
        <p:spPr>
          <a:xfrm>
            <a:off x="7212875" y="3065407"/>
            <a:ext cx="733806" cy="36347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da-DK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740473" y="3992336"/>
            <a:ext cx="1037563" cy="437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da-DK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5037255" y="4090842"/>
            <a:ext cx="951956" cy="2292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da-DK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ktangel 11"/>
          <p:cNvSpPr/>
          <p:nvPr/>
        </p:nvSpPr>
        <p:spPr>
          <a:xfrm>
            <a:off x="8186057" y="4109903"/>
            <a:ext cx="1214846" cy="463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da-DK" sz="135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4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H="1" flipV="1">
            <a:off x="-720207" y="1426345"/>
            <a:ext cx="720207" cy="437289"/>
          </a:xfrm>
        </p:spPr>
        <p:txBody>
          <a:bodyPr>
            <a:normAutofit fontScale="90000"/>
          </a:bodyPr>
          <a:lstStyle/>
          <a:p>
            <a:endParaRPr lang="da-DK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9646" cy="6966381"/>
          </a:xfrm>
        </p:spPr>
      </p:pic>
      <p:sp>
        <p:nvSpPr>
          <p:cNvPr id="5" name="Tekstfelt 4"/>
          <p:cNvSpPr txBox="1"/>
          <p:nvPr/>
        </p:nvSpPr>
        <p:spPr>
          <a:xfrm>
            <a:off x="5440253" y="337941"/>
            <a:ext cx="6763390" cy="43858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”A great library should be 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workshop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as well as a repository.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It should 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teach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the methods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t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horough research, and 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cultivate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in </a:t>
            </a:r>
            <a:r>
              <a:rPr kumimoji="0" lang="da-DK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readers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kumimoji="0" lang="da-DK" sz="3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t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he habit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seeking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the original </a:t>
            </a:r>
            <a:r>
              <a:rPr kumimoji="0" lang="da-DK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sources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of 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learning</a:t>
            </a: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31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- Justin Winsor, late 1800</a:t>
            </a:r>
            <a:endParaRPr kumimoji="0" lang="da-DK" sz="3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750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>
              <a:solidFill>
                <a:schemeClr val="bg1"/>
              </a:solidFill>
            </a:endParaRP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</p:spPr>
      </p:pic>
      <p:sp>
        <p:nvSpPr>
          <p:cNvPr id="6" name="Rektangel 5"/>
          <p:cNvSpPr/>
          <p:nvPr/>
        </p:nvSpPr>
        <p:spPr>
          <a:xfrm>
            <a:off x="1145449" y="4947212"/>
            <a:ext cx="10410825" cy="1368152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Something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was</a:t>
            </a:r>
            <a:r>
              <a:rPr lang="da-DK" sz="3600" dirty="0" smtClean="0">
                <a:solidFill>
                  <a:prstClr val="white"/>
                </a:solidFill>
                <a:cs typeface="Arial" pitchFamily="34" charset="0"/>
              </a:rPr>
              <a:t> missing:</a:t>
            </a:r>
          </a:p>
          <a:p>
            <a:pPr algn="ctr">
              <a:defRPr/>
            </a:pPr>
            <a:r>
              <a:rPr lang="da-DK" sz="3600" dirty="0" err="1" smtClean="0">
                <a:solidFill>
                  <a:prstClr val="white"/>
                </a:solidFill>
                <a:cs typeface="Arial" pitchFamily="34" charset="0"/>
              </a:rPr>
              <a:t>Infrastructure</a:t>
            </a:r>
            <a:endParaRPr lang="da-DK" sz="36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3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554</Words>
  <Application>Microsoft Office PowerPoint</Application>
  <PresentationFormat>Personalizado</PresentationFormat>
  <Paragraphs>142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Office-tema</vt:lpstr>
      <vt:lpstr>Presentación de PowerPoint</vt:lpstr>
      <vt:lpstr>The story about 10 years and  two different master thesis’</vt:lpstr>
      <vt:lpstr>Presentación de PowerPoint</vt:lpstr>
      <vt:lpstr>Presentación de PowerPoint</vt:lpstr>
      <vt:lpstr>Change of habits among  scholars and students</vt:lpstr>
      <vt:lpstr>  </vt:lpstr>
      <vt:lpstr> The (Academic) Library as place </vt:lpstr>
      <vt:lpstr>Presentación de PowerPoint</vt:lpstr>
      <vt:lpstr>Presentación de PowerPoint</vt:lpstr>
      <vt:lpstr>Presentación de PowerPoint</vt:lpstr>
      <vt:lpstr>Hvad er Digital Social Science Lab?</vt:lpstr>
      <vt:lpstr>Kub kort</vt:lpstr>
      <vt:lpstr>Presentación de PowerPoint</vt:lpstr>
      <vt:lpstr>Presentación de PowerPoint</vt:lpstr>
      <vt:lpstr>Presentación de PowerPoint</vt:lpstr>
      <vt:lpstr>Curating open data sources</vt:lpstr>
      <vt:lpstr>Presentación de PowerPoint</vt:lpstr>
      <vt:lpstr>Presentación de PowerPoint</vt:lpstr>
      <vt:lpstr>Traditional learning vs. peer-to-peer learning</vt:lpstr>
      <vt:lpstr>Presentación de PowerPoint</vt:lpstr>
      <vt:lpstr>AN ALTERNATIVE TO THE TRADITIONAL LEARNING ENVIRONMENT</vt:lpstr>
      <vt:lpstr>The Evolving DSSL Network</vt:lpstr>
      <vt:lpstr>Presentación de PowerPoint</vt:lpstr>
      <vt:lpstr>Challenges in the proces</vt:lpstr>
      <vt:lpstr>What we’re learned</vt:lpstr>
      <vt:lpstr>Presentación de PowerPoint</vt:lpstr>
      <vt:lpstr>The librarian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Roskilde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Christian Ulrich Lauersen</dc:creator>
  <cp:lastModifiedBy>Inmaculada</cp:lastModifiedBy>
  <cp:revision>16</cp:revision>
  <dcterms:created xsi:type="dcterms:W3CDTF">2019-05-02T14:18:02Z</dcterms:created>
  <dcterms:modified xsi:type="dcterms:W3CDTF">2019-05-17T07:24:23Z</dcterms:modified>
</cp:coreProperties>
</file>