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0287000" cy="18288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Lato" panose="020F0502020204030203" pitchFamily="34" charset="0"/>
      <p:regular r:id="rId8"/>
      <p:bold r:id="rId9"/>
    </p:embeddedFont>
    <p:embeddedFont>
      <p:font typeface="Lato Bold" panose="020F0502020204030203" charset="0"/>
      <p:regular r:id="rId10"/>
    </p:embeddedFont>
    <p:embeddedFont>
      <p:font typeface="Lato Bold Italics" panose="020B0604020202020204" charset="0"/>
      <p:regular r:id="rId11"/>
    </p:embeddedFont>
    <p:embeddedFont>
      <p:font typeface="Roboto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43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hdl.handle.net/10261/335232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s://www.aneca.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hyperlink" Target="https://www.boe.es/eli/es/lo/2023/03/22/2/con" TargetMode="External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hdl.handle.net/10261/335232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411">
            <a:off x="-2780861" y="16689916"/>
            <a:ext cx="13352151" cy="4104550"/>
          </a:xfrm>
          <a:custGeom>
            <a:avLst/>
            <a:gdLst/>
            <a:ahLst/>
            <a:cxnLst/>
            <a:rect l="l" t="t" r="r" b="b"/>
            <a:pathLst>
              <a:path w="13352151" h="4104550">
                <a:moveTo>
                  <a:pt x="0" y="0"/>
                </a:moveTo>
                <a:lnTo>
                  <a:pt x="13352152" y="0"/>
                </a:lnTo>
                <a:lnTo>
                  <a:pt x="13352152" y="4104550"/>
                </a:lnTo>
                <a:lnTo>
                  <a:pt x="0" y="4104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-19050" y="2483799"/>
            <a:ext cx="10325100" cy="7101171"/>
            <a:chOff x="0" y="0"/>
            <a:chExt cx="2719368" cy="18702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19368" cy="1870267"/>
            </a:xfrm>
            <a:custGeom>
              <a:avLst/>
              <a:gdLst/>
              <a:ahLst/>
              <a:cxnLst/>
              <a:rect l="l" t="t" r="r" b="b"/>
              <a:pathLst>
                <a:path w="2719368" h="1870267">
                  <a:moveTo>
                    <a:pt x="18745" y="0"/>
                  </a:moveTo>
                  <a:lnTo>
                    <a:pt x="2700623" y="0"/>
                  </a:lnTo>
                  <a:cubicBezTo>
                    <a:pt x="2710975" y="0"/>
                    <a:pt x="2719368" y="8393"/>
                    <a:pt x="2719368" y="18745"/>
                  </a:cubicBezTo>
                  <a:lnTo>
                    <a:pt x="2719368" y="1851522"/>
                  </a:lnTo>
                  <a:cubicBezTo>
                    <a:pt x="2719368" y="1856493"/>
                    <a:pt x="2717393" y="1861261"/>
                    <a:pt x="2713878" y="1864777"/>
                  </a:cubicBezTo>
                  <a:cubicBezTo>
                    <a:pt x="2710362" y="1868292"/>
                    <a:pt x="2705594" y="1870267"/>
                    <a:pt x="2700623" y="1870267"/>
                  </a:cubicBezTo>
                  <a:lnTo>
                    <a:pt x="18745" y="1870267"/>
                  </a:lnTo>
                  <a:cubicBezTo>
                    <a:pt x="8393" y="1870267"/>
                    <a:pt x="0" y="1861875"/>
                    <a:pt x="0" y="1851522"/>
                  </a:cubicBezTo>
                  <a:lnTo>
                    <a:pt x="0" y="18745"/>
                  </a:lnTo>
                  <a:cubicBezTo>
                    <a:pt x="0" y="13774"/>
                    <a:pt x="1975" y="9006"/>
                    <a:pt x="5490" y="5490"/>
                  </a:cubicBezTo>
                  <a:cubicBezTo>
                    <a:pt x="9006" y="1975"/>
                    <a:pt x="13774" y="0"/>
                    <a:pt x="18745" y="0"/>
                  </a:cubicBezTo>
                  <a:close/>
                </a:path>
              </a:pathLst>
            </a:custGeom>
            <a:solidFill>
              <a:srgbClr val="CEDBDC">
                <a:alpha val="3098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719368" cy="19083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>
            <a:off x="3742786" y="2483799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7" name="TextBox 7"/>
          <p:cNvSpPr txBox="1"/>
          <p:nvPr/>
        </p:nvSpPr>
        <p:spPr>
          <a:xfrm>
            <a:off x="719625" y="517712"/>
            <a:ext cx="9004112" cy="750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9"/>
              </a:lnSpc>
            </a:pPr>
            <a:r>
              <a:rPr lang="en-US" sz="4799" b="1" spc="7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NON GORDE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7927" y="4958585"/>
            <a:ext cx="4461975" cy="136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KONFIANTZAZKO GORDAILUETAN</a:t>
            </a:r>
          </a:p>
        </p:txBody>
      </p:sp>
      <p:sp>
        <p:nvSpPr>
          <p:cNvPr id="9" name="Freeform 9"/>
          <p:cNvSpPr/>
          <p:nvPr/>
        </p:nvSpPr>
        <p:spPr>
          <a:xfrm>
            <a:off x="9685638" y="477609"/>
            <a:ext cx="243132" cy="194505"/>
          </a:xfrm>
          <a:custGeom>
            <a:avLst/>
            <a:gdLst/>
            <a:ahLst/>
            <a:cxnLst/>
            <a:rect l="l" t="t" r="r" b="b"/>
            <a:pathLst>
              <a:path w="243132" h="194505">
                <a:moveTo>
                  <a:pt x="0" y="0"/>
                </a:moveTo>
                <a:lnTo>
                  <a:pt x="243131" y="0"/>
                </a:lnTo>
                <a:lnTo>
                  <a:pt x="243131" y="194505"/>
                </a:lnTo>
                <a:lnTo>
                  <a:pt x="0" y="1945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 rot="-5400000">
            <a:off x="2514333" y="6919261"/>
            <a:ext cx="1319659" cy="1631726"/>
          </a:xfrm>
          <a:custGeom>
            <a:avLst/>
            <a:gdLst/>
            <a:ahLst/>
            <a:cxnLst/>
            <a:rect l="l" t="t" r="r" b="b"/>
            <a:pathLst>
              <a:path w="1319659" h="1631726">
                <a:moveTo>
                  <a:pt x="0" y="0"/>
                </a:moveTo>
                <a:lnTo>
                  <a:pt x="1319659" y="0"/>
                </a:lnTo>
                <a:lnTo>
                  <a:pt x="1319659" y="1631727"/>
                </a:lnTo>
                <a:lnTo>
                  <a:pt x="0" y="1631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>
          <a:xfrm>
            <a:off x="3927659" y="16347639"/>
            <a:ext cx="4949641" cy="1861421"/>
          </a:xfrm>
          <a:custGeom>
            <a:avLst/>
            <a:gdLst/>
            <a:ahLst/>
            <a:cxnLst/>
            <a:rect l="l" t="t" r="r" b="b"/>
            <a:pathLst>
              <a:path w="4949641" h="1861421">
                <a:moveTo>
                  <a:pt x="0" y="0"/>
                </a:moveTo>
                <a:lnTo>
                  <a:pt x="4949641" y="0"/>
                </a:lnTo>
                <a:lnTo>
                  <a:pt x="4949641" y="1861422"/>
                </a:lnTo>
                <a:lnTo>
                  <a:pt x="0" y="18614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a-ES" dirty="0"/>
          </a:p>
        </p:txBody>
      </p:sp>
      <p:sp>
        <p:nvSpPr>
          <p:cNvPr id="12" name="AutoShape 12"/>
          <p:cNvSpPr/>
          <p:nvPr/>
        </p:nvSpPr>
        <p:spPr>
          <a:xfrm>
            <a:off x="3761836" y="9599257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13" name="Freeform 13"/>
          <p:cNvSpPr/>
          <p:nvPr/>
        </p:nvSpPr>
        <p:spPr>
          <a:xfrm rot="-5400000" flipH="1">
            <a:off x="2419522" y="3120567"/>
            <a:ext cx="1319659" cy="1631726"/>
          </a:xfrm>
          <a:custGeom>
            <a:avLst/>
            <a:gdLst/>
            <a:ahLst/>
            <a:cxnLst/>
            <a:rect l="l" t="t" r="r" b="b"/>
            <a:pathLst>
              <a:path w="1319659" h="1631726">
                <a:moveTo>
                  <a:pt x="1319659" y="0"/>
                </a:moveTo>
                <a:lnTo>
                  <a:pt x="0" y="0"/>
                </a:lnTo>
                <a:lnTo>
                  <a:pt x="0" y="1631727"/>
                </a:lnTo>
                <a:lnTo>
                  <a:pt x="1319659" y="1631727"/>
                </a:lnTo>
                <a:lnTo>
                  <a:pt x="131965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4" name="Freeform 14"/>
          <p:cNvSpPr/>
          <p:nvPr/>
        </p:nvSpPr>
        <p:spPr>
          <a:xfrm>
            <a:off x="351969" y="16456940"/>
            <a:ext cx="3390817" cy="705957"/>
          </a:xfrm>
          <a:custGeom>
            <a:avLst/>
            <a:gdLst/>
            <a:ahLst/>
            <a:cxnLst/>
            <a:rect l="l" t="t" r="r" b="b"/>
            <a:pathLst>
              <a:path w="3390817" h="705957">
                <a:moveTo>
                  <a:pt x="0" y="0"/>
                </a:moveTo>
                <a:lnTo>
                  <a:pt x="3390817" y="0"/>
                </a:lnTo>
                <a:lnTo>
                  <a:pt x="3390817" y="705957"/>
                </a:lnTo>
                <a:lnTo>
                  <a:pt x="0" y="7059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139" b="-3139"/>
            </a:stretch>
          </a:blipFill>
        </p:spPr>
        <p:txBody>
          <a:bodyPr/>
          <a:lstStyle/>
          <a:p>
            <a:endParaRPr lang="ca-ES" dirty="0"/>
          </a:p>
        </p:txBody>
      </p:sp>
      <p:sp>
        <p:nvSpPr>
          <p:cNvPr id="15" name="Freeform 15"/>
          <p:cNvSpPr/>
          <p:nvPr/>
        </p:nvSpPr>
        <p:spPr>
          <a:xfrm>
            <a:off x="5522363" y="4123028"/>
            <a:ext cx="3375267" cy="2760748"/>
          </a:xfrm>
          <a:custGeom>
            <a:avLst/>
            <a:gdLst/>
            <a:ahLst/>
            <a:cxnLst/>
            <a:rect l="l" t="t" r="r" b="b"/>
            <a:pathLst>
              <a:path w="3375267" h="2760748">
                <a:moveTo>
                  <a:pt x="0" y="0"/>
                </a:moveTo>
                <a:lnTo>
                  <a:pt x="3375266" y="0"/>
                </a:lnTo>
                <a:lnTo>
                  <a:pt x="3375266" y="2760748"/>
                </a:lnTo>
                <a:lnTo>
                  <a:pt x="0" y="27607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a-ES" dirty="0"/>
          </a:p>
        </p:txBody>
      </p:sp>
      <p:sp>
        <p:nvSpPr>
          <p:cNvPr id="16" name="TextBox 16"/>
          <p:cNvSpPr txBox="1"/>
          <p:nvPr/>
        </p:nvSpPr>
        <p:spPr>
          <a:xfrm>
            <a:off x="872475" y="10032645"/>
            <a:ext cx="3672879" cy="425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4"/>
              </a:lnSpc>
            </a:pPr>
            <a:r>
              <a:rPr lang="en-US" sz="289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ABANTAILAK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19625" y="1317119"/>
            <a:ext cx="9605475" cy="750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9"/>
              </a:lnSpc>
            </a:pPr>
            <a:r>
              <a:rPr lang="en-US" sz="4799" b="1" spc="71" dirty="0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ZURE IKERKETA-DATUAK?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77927" y="10585730"/>
            <a:ext cx="9603337" cy="474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Identifikatzaile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iraunkorrak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esleitzen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dituzte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 DOI,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Handle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Zientziaren</a:t>
            </a:r>
            <a:r>
              <a:rPr lang="es-ES" sz="2777" u="sng" dirty="0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Legearen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s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1" tooltip="https://www.boe.es/eli/es/lo/2023/03/22/2/c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LOSU</a:t>
            </a:r>
            <a:r>
              <a:rPr lang="es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ren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eta </a:t>
            </a:r>
            <a:r>
              <a:rPr lang="es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  <a:hlinkClick r:id="rId12" tooltip="https://www.aneca.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ANECA</a:t>
            </a:r>
            <a:r>
              <a:rPr lang="es-ES" sz="2777" u="sng" dirty="0" err="1">
                <a:solidFill>
                  <a:schemeClr val="accent2">
                    <a:lumMod val="75000"/>
                  </a:schemeClr>
                </a:solidFill>
                <a:latin typeface="Lato"/>
                <a:ea typeface="Lato"/>
                <a:cs typeface="Lato"/>
                <a:sym typeface="Lato"/>
              </a:rPr>
              <a:t>ren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eskakizunak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betetzen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dituzte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Datuak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osorik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deskribatzeko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aukera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ematen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dute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 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Datuen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segurtasuna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babesten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dute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Sarbiderako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eskubideak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babesten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dituzte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Lizentzia</a:t>
            </a:r>
            <a:r>
              <a:rPr lang="es-ES" sz="2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irekiak</a:t>
            </a:r>
            <a:r>
              <a:rPr lang="es-ES" sz="2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erabiltzen</a:t>
            </a:r>
            <a:r>
              <a:rPr lang="es-ES" sz="2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dituzte</a:t>
            </a:r>
            <a:r>
              <a:rPr lang="es-ES" sz="2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s-ES" sz="24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adibidez</a:t>
            </a:r>
            <a:r>
              <a:rPr lang="es-ES" sz="24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Creative Commons).</a:t>
            </a:r>
          </a:p>
          <a:p>
            <a:pPr marL="599667" lvl="1" indent="-299833" algn="just">
              <a:lnSpc>
                <a:spcPts val="4666"/>
              </a:lnSpc>
              <a:buFont typeface="Arial"/>
              <a:buChar char="•"/>
            </a:pP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Datuen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babesa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ziurtatzen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77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dute</a:t>
            </a:r>
            <a:r>
              <a:rPr lang="es-ES" sz="2777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90205" y="3650051"/>
            <a:ext cx="6171511" cy="415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9"/>
              </a:lnSpc>
            </a:pPr>
            <a:r>
              <a:rPr lang="en-US" sz="2471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ERAKUNDEEN GORDAILUAK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090205" y="7303041"/>
            <a:ext cx="5838825" cy="43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2"/>
              </a:lnSpc>
            </a:pPr>
            <a:r>
              <a:rPr lang="en-US" sz="2466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GAIKAKO GORDAILUAK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-206462" y="15962829"/>
            <a:ext cx="3788647" cy="354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Informazio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gehiago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...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26402" y="15501400"/>
            <a:ext cx="8936698" cy="292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Hemendik</a:t>
            </a:r>
            <a:r>
              <a:rPr lang="es-ES" sz="1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s-ES" sz="18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egokitua</a:t>
            </a:r>
            <a:r>
              <a:rPr lang="es-ES" sz="1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: Bernal, Isabel (2023</a:t>
            </a:r>
            <a:r>
              <a:rPr lang="es-ES" sz="1800" b="1" dirty="0">
                <a:solidFill>
                  <a:schemeClr val="accent2">
                    <a:lumMod val="75000"/>
                  </a:schemeClr>
                </a:solidFill>
                <a:latin typeface="Lato Bold"/>
                <a:ea typeface="Lato Bold"/>
                <a:cs typeface="Lato Bold"/>
                <a:sym typeface="Lato Bold"/>
              </a:rPr>
              <a:t>).</a:t>
            </a:r>
            <a:r>
              <a:rPr lang="es-ES" sz="1800" b="1" i="1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  <a:r>
              <a:rPr lang="es-ES" sz="1800" b="1" i="1" u="sng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  <a:hlinkClick r:id="rId13" tooltip="http://hdl.handle.net/10261/3352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Buenas prácticas en repositorios de datos</a:t>
            </a:r>
            <a:r>
              <a:rPr lang="en-US" sz="1800" b="1" i="1" dirty="0">
                <a:solidFill>
                  <a:srgbClr val="928C76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.</a:t>
            </a:r>
            <a:r>
              <a:rPr lang="en-US" sz="1800" b="1" i="1" dirty="0">
                <a:solidFill>
                  <a:srgbClr val="000000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 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DC2ADE20-78C0-4006-A6BE-C9EA44C93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12" y="17839723"/>
            <a:ext cx="1722765" cy="6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03411">
            <a:off x="-2780861" y="16689916"/>
            <a:ext cx="13352151" cy="4104550"/>
          </a:xfrm>
          <a:custGeom>
            <a:avLst/>
            <a:gdLst/>
            <a:ahLst/>
            <a:cxnLst/>
            <a:rect l="l" t="t" r="r" b="b"/>
            <a:pathLst>
              <a:path w="13352151" h="4104550">
                <a:moveTo>
                  <a:pt x="0" y="0"/>
                </a:moveTo>
                <a:lnTo>
                  <a:pt x="13352152" y="0"/>
                </a:lnTo>
                <a:lnTo>
                  <a:pt x="13352152" y="4104550"/>
                </a:lnTo>
                <a:lnTo>
                  <a:pt x="0" y="41045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AutoShape 3"/>
          <p:cNvSpPr/>
          <p:nvPr/>
        </p:nvSpPr>
        <p:spPr>
          <a:xfrm>
            <a:off x="3698452" y="2187963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4" name="TextBox 4"/>
          <p:cNvSpPr txBox="1"/>
          <p:nvPr/>
        </p:nvSpPr>
        <p:spPr>
          <a:xfrm>
            <a:off x="681525" y="517712"/>
            <a:ext cx="9004112" cy="70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b="1" spc="67" dirty="0">
                <a:solidFill>
                  <a:srgbClr val="DD4141"/>
                </a:solidFill>
                <a:latin typeface="Roboto Bold"/>
                <a:ea typeface="Roboto Bold"/>
                <a:cs typeface="Roboto Bold"/>
                <a:sym typeface="Roboto Bold"/>
              </a:rPr>
              <a:t>IKERKETA-DATUEN</a:t>
            </a:r>
          </a:p>
        </p:txBody>
      </p:sp>
      <p:sp>
        <p:nvSpPr>
          <p:cNvPr id="5" name="Freeform 5"/>
          <p:cNvSpPr/>
          <p:nvPr/>
        </p:nvSpPr>
        <p:spPr>
          <a:xfrm>
            <a:off x="9685638" y="477609"/>
            <a:ext cx="243132" cy="194505"/>
          </a:xfrm>
          <a:custGeom>
            <a:avLst/>
            <a:gdLst/>
            <a:ahLst/>
            <a:cxnLst/>
            <a:rect l="l" t="t" r="r" b="b"/>
            <a:pathLst>
              <a:path w="243132" h="194505">
                <a:moveTo>
                  <a:pt x="0" y="0"/>
                </a:moveTo>
                <a:lnTo>
                  <a:pt x="243131" y="0"/>
                </a:lnTo>
                <a:lnTo>
                  <a:pt x="243131" y="194505"/>
                </a:lnTo>
                <a:lnTo>
                  <a:pt x="0" y="1945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6" name="TextBox 6"/>
          <p:cNvSpPr txBox="1"/>
          <p:nvPr/>
        </p:nvSpPr>
        <p:spPr>
          <a:xfrm>
            <a:off x="633384" y="4370062"/>
            <a:ext cx="9173819" cy="972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51"/>
              </a:lnSpc>
            </a:pPr>
            <a:endParaRPr dirty="0"/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Datuak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eta </a:t>
            </a:r>
            <a:r>
              <a:rPr lang="es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metadatuak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onartzea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datuen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garrantzia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eta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ulermena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bermatzeko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definituriko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irizpideei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jarraituz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Erabiltzaileei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aukera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ematea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datuak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aurkitzeko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eta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haiei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modu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iraunkorrean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erreferentzia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egiteko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aipamen</a:t>
            </a:r>
            <a:r>
              <a:rPr lang="es-ES" sz="2721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egoki</a:t>
            </a:r>
            <a:r>
              <a:rPr lang="es-ES" sz="2721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baten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bidez</a:t>
            </a:r>
            <a:r>
              <a:rPr lang="es-ES" sz="272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Ahal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den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neurrian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ziurtatzea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datuen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sorreran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kontserbazioan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sarbidean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eta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erabileran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arau</a:t>
            </a:r>
            <a:r>
              <a:rPr lang="es-ES" sz="2721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diziplinario</a:t>
            </a:r>
            <a:r>
              <a:rPr lang="es-ES" sz="2721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eta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etikoak</a:t>
            </a:r>
            <a:r>
              <a:rPr lang="es-ES" sz="2721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betetzen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direla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s-ES" sz="2721" b="1" dirty="0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Datuetarako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sarbide</a:t>
            </a:r>
            <a:r>
              <a:rPr lang="es-ES" sz="2721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mugagabea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datuen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segurtasuna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s-ES" sz="2721" b="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autentikotasuna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eta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babesa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ziurtatzea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Creative </a:t>
            </a:r>
            <a:r>
              <a:rPr lang="es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Commons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lizentziak</a:t>
            </a:r>
            <a:r>
              <a:rPr lang="es-ES" sz="272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erabiltzea</a:t>
            </a:r>
            <a:r>
              <a:rPr lang="es-ES" sz="272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.</a:t>
            </a:r>
            <a:endParaRPr lang="es-ES" sz="2721" b="1" dirty="0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marL="587635" lvl="1" indent="-293817" algn="just">
              <a:lnSpc>
                <a:spcPts val="5851"/>
              </a:lnSpc>
              <a:buFont typeface="Arial"/>
              <a:buChar char="•"/>
            </a:pPr>
            <a:r>
              <a:rPr lang="es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Identifikatzaile</a:t>
            </a:r>
            <a:r>
              <a:rPr lang="es-ES" sz="2721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s-ES" sz="2721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iraunkorrak</a:t>
            </a:r>
            <a:r>
              <a:rPr lang="es-ES" sz="2721" b="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esleitzea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: DOI, </a:t>
            </a:r>
            <a:r>
              <a:rPr lang="es-ES" sz="272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Handle</a:t>
            </a:r>
            <a:r>
              <a:rPr lang="es-ES" sz="272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  <p:sp>
        <p:nvSpPr>
          <p:cNvPr id="7" name="Freeform 7"/>
          <p:cNvSpPr/>
          <p:nvPr/>
        </p:nvSpPr>
        <p:spPr>
          <a:xfrm>
            <a:off x="3927659" y="16255645"/>
            <a:ext cx="4949641" cy="1861421"/>
          </a:xfrm>
          <a:custGeom>
            <a:avLst/>
            <a:gdLst/>
            <a:ahLst/>
            <a:cxnLst/>
            <a:rect l="l" t="t" r="r" b="b"/>
            <a:pathLst>
              <a:path w="4949641" h="1861421">
                <a:moveTo>
                  <a:pt x="0" y="0"/>
                </a:moveTo>
                <a:lnTo>
                  <a:pt x="4949641" y="0"/>
                </a:lnTo>
                <a:lnTo>
                  <a:pt x="4949641" y="1861421"/>
                </a:lnTo>
                <a:lnTo>
                  <a:pt x="0" y="18614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AutoShape 8"/>
          <p:cNvSpPr/>
          <p:nvPr/>
        </p:nvSpPr>
        <p:spPr>
          <a:xfrm>
            <a:off x="3895215" y="15908117"/>
            <a:ext cx="6563264" cy="0"/>
          </a:xfrm>
          <a:prstGeom prst="line">
            <a:avLst/>
          </a:prstGeom>
          <a:ln w="28575" cap="flat">
            <a:solidFill>
              <a:srgbClr val="DD41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grpSp>
        <p:nvGrpSpPr>
          <p:cNvPr id="9" name="Group 9"/>
          <p:cNvGrpSpPr/>
          <p:nvPr/>
        </p:nvGrpSpPr>
        <p:grpSpPr>
          <a:xfrm>
            <a:off x="-253151" y="4184325"/>
            <a:ext cx="10514867" cy="452438"/>
            <a:chOff x="0" y="0"/>
            <a:chExt cx="2769348" cy="1191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69348" cy="119161"/>
            </a:xfrm>
            <a:custGeom>
              <a:avLst/>
              <a:gdLst/>
              <a:ahLst/>
              <a:cxnLst/>
              <a:rect l="l" t="t" r="r" b="b"/>
              <a:pathLst>
                <a:path w="2769348" h="119161">
                  <a:moveTo>
                    <a:pt x="18407" y="0"/>
                  </a:moveTo>
                  <a:lnTo>
                    <a:pt x="2750941" y="0"/>
                  </a:lnTo>
                  <a:cubicBezTo>
                    <a:pt x="2761107" y="0"/>
                    <a:pt x="2769348" y="8241"/>
                    <a:pt x="2769348" y="18407"/>
                  </a:cubicBezTo>
                  <a:lnTo>
                    <a:pt x="2769348" y="100753"/>
                  </a:lnTo>
                  <a:cubicBezTo>
                    <a:pt x="2769348" y="110919"/>
                    <a:pt x="2761107" y="119161"/>
                    <a:pt x="2750941" y="119161"/>
                  </a:cubicBezTo>
                  <a:lnTo>
                    <a:pt x="18407" y="119161"/>
                  </a:lnTo>
                  <a:cubicBezTo>
                    <a:pt x="8241" y="119161"/>
                    <a:pt x="0" y="110919"/>
                    <a:pt x="0" y="100753"/>
                  </a:cubicBezTo>
                  <a:lnTo>
                    <a:pt x="0" y="18407"/>
                  </a:lnTo>
                  <a:cubicBezTo>
                    <a:pt x="0" y="8241"/>
                    <a:pt x="8241" y="0"/>
                    <a:pt x="18407" y="0"/>
                  </a:cubicBezTo>
                  <a:close/>
                </a:path>
              </a:pathLst>
            </a:custGeom>
            <a:solidFill>
              <a:srgbClr val="CEDBDC">
                <a:alpha val="8000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769348" cy="157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45683" y="16402535"/>
            <a:ext cx="2852579" cy="631188"/>
          </a:xfrm>
          <a:custGeom>
            <a:avLst/>
            <a:gdLst/>
            <a:ahLst/>
            <a:cxnLst/>
            <a:rect l="l" t="t" r="r" b="b"/>
            <a:pathLst>
              <a:path w="2852579" h="631188">
                <a:moveTo>
                  <a:pt x="0" y="0"/>
                </a:moveTo>
                <a:lnTo>
                  <a:pt x="2852580" y="0"/>
                </a:lnTo>
                <a:lnTo>
                  <a:pt x="2852580" y="631189"/>
                </a:lnTo>
                <a:lnTo>
                  <a:pt x="0" y="63118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3" name="TextBox 13"/>
          <p:cNvSpPr txBox="1"/>
          <p:nvPr/>
        </p:nvSpPr>
        <p:spPr>
          <a:xfrm>
            <a:off x="-25283" y="2940194"/>
            <a:ext cx="10287000" cy="659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7"/>
              </a:lnSpc>
            </a:pPr>
            <a:r>
              <a:rPr lang="en-US" sz="4069" b="1" dirty="0">
                <a:solidFill>
                  <a:srgbClr val="DD4141"/>
                </a:solidFill>
                <a:latin typeface="Lato Bold"/>
                <a:ea typeface="Lato Bold"/>
                <a:cs typeface="Lato Bold"/>
                <a:sym typeface="Lato Bold"/>
              </a:rPr>
              <a:t>ERAKUNDEENAK</a:t>
            </a:r>
            <a:r>
              <a:rPr lang="en-US" sz="4069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EDO GAIKAKOAK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3620" y="1193987"/>
            <a:ext cx="9605475" cy="702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49"/>
              </a:lnSpc>
            </a:pPr>
            <a:r>
              <a:rPr lang="en-US" sz="4499" b="1" spc="67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GORDAILU FIDAGARRIAK</a:t>
            </a:r>
            <a:r>
              <a:rPr lang="en-US" sz="4499" b="1" spc="67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257565" y="15903354"/>
            <a:ext cx="4152781" cy="354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Informazio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gehiago</a:t>
            </a:r>
            <a:r>
              <a:rPr lang="en-US" sz="24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...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584897" y="4087858"/>
            <a:ext cx="11418694" cy="508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5"/>
              </a:lnSpc>
            </a:pPr>
            <a:r>
              <a:rPr lang="en-US" sz="28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Baldin</a:t>
            </a:r>
            <a:r>
              <a:rPr lang="en-US" sz="2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eta </a:t>
            </a:r>
            <a:r>
              <a:rPr lang="en-US" sz="28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gutxienez</a:t>
            </a:r>
            <a:r>
              <a:rPr lang="en-US" sz="2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baldintza</a:t>
            </a:r>
            <a:r>
              <a:rPr lang="en-US" sz="2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hauek</a:t>
            </a:r>
            <a:r>
              <a:rPr lang="en-US" sz="2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betetzen</a:t>
            </a:r>
            <a:r>
              <a:rPr lang="en-US" sz="2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badituzte</a:t>
            </a:r>
            <a:r>
              <a:rPr lang="en-US" sz="2800" b="1" dirty="0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1995" y="15061587"/>
            <a:ext cx="9976597" cy="579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s-ES" sz="1800" b="1" dirty="0" err="1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Hemendik</a:t>
            </a:r>
            <a:r>
              <a:rPr lang="es-ES" sz="1800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s-ES" sz="1800" b="1" dirty="0" err="1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egokitua</a:t>
            </a:r>
            <a:r>
              <a:rPr lang="es-ES" sz="1800" b="1" dirty="0">
                <a:solidFill>
                  <a:srgbClr val="393D47"/>
                </a:solidFill>
                <a:latin typeface="Lato Bold"/>
                <a:ea typeface="Lato Bold"/>
                <a:cs typeface="Lato Bold"/>
                <a:sym typeface="Lato Bold"/>
              </a:rPr>
              <a:t>: Bernal, Isabel (2023). </a:t>
            </a:r>
            <a:r>
              <a:rPr lang="es-ES" sz="1800" b="1" i="1" u="sng" dirty="0">
                <a:solidFill>
                  <a:schemeClr val="accent2">
                    <a:lumMod val="75000"/>
                  </a:schemeClr>
                </a:solidFill>
                <a:latin typeface="Lato Bold Italics"/>
                <a:ea typeface="Lato Bold Italics"/>
                <a:cs typeface="Lato Bold Italics"/>
                <a:sym typeface="Lato Bold Italics"/>
                <a:hlinkClick r:id="rId8" tooltip="http://hdl.handle.net/10261/3352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Buenas prácticas en repositorios de datos</a:t>
            </a:r>
            <a:r>
              <a:rPr lang="es-ES" sz="1800" b="1" dirty="0">
                <a:solidFill>
                  <a:schemeClr val="accent2">
                    <a:lumMod val="75000"/>
                  </a:schemeClr>
                </a:solidFill>
                <a:latin typeface="Lato Bold"/>
                <a:ea typeface="Lato Bold"/>
                <a:cs typeface="Lato Bold"/>
                <a:sym typeface="Lato Bold"/>
              </a:rPr>
              <a:t>. </a:t>
            </a:r>
          </a:p>
          <a:p>
            <a:pPr algn="ctr">
              <a:lnSpc>
                <a:spcPts val="2250"/>
              </a:lnSpc>
            </a:pPr>
            <a:endParaRPr lang="en-US" sz="1800" b="1" dirty="0">
              <a:solidFill>
                <a:srgbClr val="393D47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E442CC49-A714-43BC-BBB5-13BFE4DC1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212" y="17839723"/>
            <a:ext cx="1722765" cy="6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189</Words>
  <Application>Microsoft Office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Lato Bold</vt:lpstr>
      <vt:lpstr>Arial</vt:lpstr>
      <vt:lpstr>Lato</vt:lpstr>
      <vt:lpstr>Lato Bold Italics</vt:lpstr>
      <vt:lpstr>Calibri</vt:lpstr>
      <vt:lpstr>Roboto Bold</vt:lpstr>
      <vt:lpstr>Office Theme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Repositorios confiables 2024</dc:title>
  <dc:creator>REBIUN</dc:creator>
  <cp:lastModifiedBy>Raúl Aguilera Ortega</cp:lastModifiedBy>
  <cp:revision>11</cp:revision>
  <dcterms:created xsi:type="dcterms:W3CDTF">2006-08-16T00:00:00Z</dcterms:created>
  <dcterms:modified xsi:type="dcterms:W3CDTF">2024-11-07T17:57:52Z</dcterms:modified>
  <dc:identifier>DAGTROqKMxM</dc:identifier>
</cp:coreProperties>
</file>