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69" r:id="rId2"/>
    <p:sldId id="268" r:id="rId3"/>
    <p:sldId id="256" r:id="rId4"/>
    <p:sldId id="257" r:id="rId5"/>
    <p:sldId id="258" r:id="rId6"/>
    <p:sldId id="259" r:id="rId7"/>
    <p:sldId id="260" r:id="rId8"/>
    <p:sldId id="261" r:id="rId9"/>
    <p:sldId id="262" r:id="rId10"/>
    <p:sldId id="263" r:id="rId11"/>
    <p:sldId id="264" r:id="rId12"/>
    <p:sldId id="265" r:id="rId13"/>
    <p:sldId id="266" r:id="rId14"/>
  </p:sldIdLst>
  <p:sldSz cx="9144000" cy="5143500" type="screen16x9"/>
  <p:notesSz cx="6858000" cy="9144000"/>
  <p:embeddedFontLst>
    <p:embeddedFont>
      <p:font typeface="Calibri" panose="020F0502020204030204" pitchFamily="34" charset="0"/>
      <p:regular r:id="rId16"/>
      <p:bold r:id="rId17"/>
      <p:italic r:id="rId18"/>
      <p:boldItalic r:id="rId19"/>
    </p:embeddedFont>
    <p:embeddedFont>
      <p:font typeface="Verdana" panose="020B0604030504040204" pitchFamily="34" charset="0"/>
      <p:regular r:id="rId20"/>
      <p:bold r:id="rId21"/>
      <p:italic r:id="rId22"/>
      <p:boldItalic r:id="rId23"/>
    </p:embeddedFont>
    <p:embeddedFont>
      <p:font typeface="Candara" panose="020E0502030303020204" pitchFamily="34" charset="0"/>
      <p:regular r:id="rId24"/>
      <p:bold r:id="rId25"/>
      <p:italic r:id="rId26"/>
      <p:boldItalic r:id="rId27"/>
    </p:embeddedFont>
    <p:embeddedFont>
      <p:font typeface="Franklin Gothic" panose="020B0604020202020204" charset="0"/>
      <p:bold r:id="rId28"/>
    </p:embeddedFont>
    <p:embeddedFont>
      <p:font typeface="Cambria" panose="02040503050406030204" pitchFamily="18"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6" d="100"/>
          <a:sy n="146" d="100"/>
        </p:scale>
        <p:origin x="600" y="10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204f3d141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204f3d141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204f3d141c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204f3d141c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04f3d141c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04f3d141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27cd2a18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27cd2a18f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04f3d141c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04f3d141c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23e341ae0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23e341ae0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28a0ba1a68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28a0ba1a68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8a0ba1a68_1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28a0ba1a68_1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7cd2a18fd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27cd2a18fd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28a0ba1a68_1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28a0ba1a68_1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hyperlink" Target="http://clarivate.libguides.com/woscc/basics"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service.elsevier.com/app/answers/list/c/10545/supporthub/scopu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1. Información y tratamiento de datos: 1.1. Navegación, búsqueda y filtrado de información, datos y contenidos digitales: 5. Bases de datos multidisciplinares: </a:t>
            </a:r>
            <a:r>
              <a:rPr lang="es-ES" sz="1100" dirty="0" err="1">
                <a:solidFill>
                  <a:srgbClr val="1A1A1A"/>
                </a:solidFill>
                <a:latin typeface="Bliss Pro" panose="02000506050000020004" pitchFamily="50" charset="0"/>
                <a:ea typeface="Arial" panose="020B0604020202020204" pitchFamily="34" charset="0"/>
                <a:cs typeface="Candara" panose="020E0502030303020204" pitchFamily="34" charset="0"/>
              </a:rPr>
              <a:t>WoS</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y </a:t>
            </a:r>
            <a:r>
              <a:rPr lang="es-ES" sz="1100" dirty="0" err="1">
                <a:solidFill>
                  <a:srgbClr val="1A1A1A"/>
                </a:solidFill>
                <a:latin typeface="Bliss Pro" panose="02000506050000020004" pitchFamily="50" charset="0"/>
                <a:ea typeface="Arial" panose="020B0604020202020204" pitchFamily="34" charset="0"/>
                <a:cs typeface="Candara" panose="020E0502030303020204" pitchFamily="34" charset="0"/>
              </a:rPr>
              <a:t>Scopus</a:t>
            </a:r>
            <a:endParaRPr lang="es-ES" sz="1100" dirty="0">
              <a:latin typeface="Bliss Pro" panose="02000506050000020004" pitchFamily="50" charset="0"/>
              <a:ea typeface="Calibri" panose="020F050202020403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18798800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0"/>
          <p:cNvSpPr/>
          <p:nvPr/>
        </p:nvSpPr>
        <p:spPr>
          <a:xfrm>
            <a:off x="8900" y="0"/>
            <a:ext cx="4019400" cy="1016100"/>
          </a:xfrm>
          <a:prstGeom prst="rect">
            <a:avLst/>
          </a:prstGeom>
          <a:solidFill>
            <a:srgbClr val="CDE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0"/>
          <p:cNvSpPr txBox="1"/>
          <p:nvPr/>
        </p:nvSpPr>
        <p:spPr>
          <a:xfrm>
            <a:off x="-71300" y="532525"/>
            <a:ext cx="4099500" cy="50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400" b="1">
                <a:latin typeface="Franklin Gothic"/>
                <a:ea typeface="Franklin Gothic"/>
                <a:cs typeface="Franklin Gothic"/>
                <a:sym typeface="Franklin Gothic"/>
              </a:rPr>
              <a:t>SCOPUS</a:t>
            </a:r>
            <a:endParaRPr sz="2400" b="1">
              <a:latin typeface="Franklin Gothic"/>
              <a:ea typeface="Franklin Gothic"/>
              <a:cs typeface="Franklin Gothic"/>
              <a:sym typeface="Franklin Gothic"/>
            </a:endParaRPr>
          </a:p>
        </p:txBody>
      </p:sp>
      <p:pic>
        <p:nvPicPr>
          <p:cNvPr id="141" name="Google Shape;141;p20"/>
          <p:cNvPicPr preferRelativeResize="0"/>
          <p:nvPr/>
        </p:nvPicPr>
        <p:blipFill>
          <a:blip r:embed="rId3">
            <a:alphaModFix/>
          </a:blip>
          <a:stretch>
            <a:fillRect/>
          </a:stretch>
        </p:blipFill>
        <p:spPr>
          <a:xfrm>
            <a:off x="142600" y="125450"/>
            <a:ext cx="758525" cy="765200"/>
          </a:xfrm>
          <a:prstGeom prst="rect">
            <a:avLst/>
          </a:prstGeom>
          <a:noFill/>
          <a:ln>
            <a:noFill/>
          </a:ln>
        </p:spPr>
      </p:pic>
      <p:sp>
        <p:nvSpPr>
          <p:cNvPr id="142" name="Google Shape;142;p20"/>
          <p:cNvSpPr txBox="1"/>
          <p:nvPr/>
        </p:nvSpPr>
        <p:spPr>
          <a:xfrm>
            <a:off x="301875" y="1623875"/>
            <a:ext cx="2781300" cy="29250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s" sz="1800">
                <a:latin typeface="Cambria"/>
                <a:ea typeface="Cambria"/>
                <a:cs typeface="Cambria"/>
                <a:sym typeface="Cambria"/>
              </a:rPr>
              <a:t>Scopus es una base de datos multidisciplinar.</a:t>
            </a:r>
            <a:endParaRPr sz="1800">
              <a:latin typeface="Cambria"/>
              <a:ea typeface="Cambria"/>
              <a:cs typeface="Cambria"/>
              <a:sym typeface="Cambria"/>
            </a:endParaRPr>
          </a:p>
          <a:p>
            <a:pPr marL="0" lvl="0" indent="0" algn="just" rtl="0">
              <a:spcBef>
                <a:spcPts val="0"/>
              </a:spcBef>
              <a:spcAft>
                <a:spcPts val="0"/>
              </a:spcAft>
              <a:buNone/>
            </a:pPr>
            <a:endParaRPr sz="1800">
              <a:latin typeface="Cambria"/>
              <a:ea typeface="Cambria"/>
              <a:cs typeface="Cambria"/>
              <a:sym typeface="Cambria"/>
            </a:endParaRPr>
          </a:p>
          <a:p>
            <a:pPr marL="0" lvl="0" indent="0" algn="just" rtl="0">
              <a:spcBef>
                <a:spcPts val="0"/>
              </a:spcBef>
              <a:spcAft>
                <a:spcPts val="0"/>
              </a:spcAft>
              <a:buClr>
                <a:schemeClr val="dk1"/>
              </a:buClr>
              <a:buSzPts val="1100"/>
              <a:buFont typeface="Arial"/>
              <a:buNone/>
            </a:pPr>
            <a:r>
              <a:rPr lang="es" sz="1800">
                <a:solidFill>
                  <a:schemeClr val="dk1"/>
                </a:solidFill>
                <a:highlight>
                  <a:srgbClr val="FFFFFF"/>
                </a:highlight>
                <a:latin typeface="Cambria"/>
                <a:ea typeface="Cambria"/>
                <a:cs typeface="Cambria"/>
                <a:sym typeface="Cambria"/>
              </a:rPr>
              <a:t>Por su amplia cobertura, tanto geográfica como temática, es ideal para ser utilizada para revisiones bibliográficas.</a:t>
            </a:r>
            <a:endParaRPr sz="1800">
              <a:solidFill>
                <a:schemeClr val="accent2"/>
              </a:solidFill>
              <a:highlight>
                <a:srgbClr val="FFFFFF"/>
              </a:highlight>
              <a:latin typeface="Cambria"/>
              <a:ea typeface="Cambria"/>
              <a:cs typeface="Cambria"/>
              <a:sym typeface="Cambria"/>
            </a:endParaRPr>
          </a:p>
          <a:p>
            <a:pPr marL="0" lvl="0" indent="0" algn="just" rtl="0">
              <a:spcBef>
                <a:spcPts val="0"/>
              </a:spcBef>
              <a:spcAft>
                <a:spcPts val="0"/>
              </a:spcAft>
              <a:buNone/>
            </a:pPr>
            <a:endParaRPr sz="1800">
              <a:latin typeface="Cambria"/>
              <a:ea typeface="Cambria"/>
              <a:cs typeface="Cambria"/>
              <a:sym typeface="Cambria"/>
            </a:endParaRPr>
          </a:p>
        </p:txBody>
      </p:sp>
      <p:pic>
        <p:nvPicPr>
          <p:cNvPr id="143" name="Google Shape;143;p20"/>
          <p:cNvPicPr preferRelativeResize="0"/>
          <p:nvPr/>
        </p:nvPicPr>
        <p:blipFill>
          <a:blip r:embed="rId4">
            <a:alphaModFix/>
          </a:blip>
          <a:stretch>
            <a:fillRect/>
          </a:stretch>
        </p:blipFill>
        <p:spPr>
          <a:xfrm>
            <a:off x="3323750" y="1217438"/>
            <a:ext cx="5756025" cy="3380018"/>
          </a:xfrm>
          <a:prstGeom prst="rect">
            <a:avLst/>
          </a:prstGeom>
          <a:noFill/>
          <a:ln>
            <a:noFill/>
          </a:ln>
        </p:spPr>
      </p:pic>
      <p:sp>
        <p:nvSpPr>
          <p:cNvPr id="144" name="Google Shape;144;p20"/>
          <p:cNvSpPr/>
          <p:nvPr/>
        </p:nvSpPr>
        <p:spPr>
          <a:xfrm>
            <a:off x="4967150" y="2057375"/>
            <a:ext cx="470400" cy="338100"/>
          </a:xfrm>
          <a:prstGeom prst="ellipse">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0"/>
          <p:cNvSpPr/>
          <p:nvPr/>
        </p:nvSpPr>
        <p:spPr>
          <a:xfrm>
            <a:off x="3578400" y="2490925"/>
            <a:ext cx="3027300" cy="411600"/>
          </a:xfrm>
          <a:prstGeom prst="rect">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0"/>
          <p:cNvSpPr/>
          <p:nvPr/>
        </p:nvSpPr>
        <p:spPr>
          <a:xfrm>
            <a:off x="6995150" y="2395475"/>
            <a:ext cx="1668000" cy="1572300"/>
          </a:xfrm>
          <a:prstGeom prst="rect">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0"/>
          <p:cNvSpPr/>
          <p:nvPr/>
        </p:nvSpPr>
        <p:spPr>
          <a:xfrm>
            <a:off x="3556375" y="3034675"/>
            <a:ext cx="3262500" cy="1668000"/>
          </a:xfrm>
          <a:prstGeom prst="rect">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0"/>
          <p:cNvSpPr txBox="1"/>
          <p:nvPr/>
        </p:nvSpPr>
        <p:spPr>
          <a:xfrm>
            <a:off x="5688575" y="1778175"/>
            <a:ext cx="2216700" cy="454500"/>
          </a:xfrm>
          <a:prstGeom prst="rect">
            <a:avLst/>
          </a:prstGeom>
          <a:solidFill>
            <a:srgbClr val="2B726D"/>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000" b="1"/>
              <a:t>Permite la búsqueda por palabra clave: básica o avanzada</a:t>
            </a:r>
            <a:endParaRPr sz="1000" b="1"/>
          </a:p>
        </p:txBody>
      </p:sp>
      <p:cxnSp>
        <p:nvCxnSpPr>
          <p:cNvPr id="149" name="Google Shape;149;p20"/>
          <p:cNvCxnSpPr/>
          <p:nvPr/>
        </p:nvCxnSpPr>
        <p:spPr>
          <a:xfrm rot="10800000" flipH="1">
            <a:off x="6473475" y="2263025"/>
            <a:ext cx="7200" cy="367500"/>
          </a:xfrm>
          <a:prstGeom prst="straightConnector1">
            <a:avLst/>
          </a:prstGeom>
          <a:noFill/>
          <a:ln w="28575" cap="flat" cmpd="sng">
            <a:solidFill>
              <a:srgbClr val="FFAB61"/>
            </a:solidFill>
            <a:prstDash val="solid"/>
            <a:round/>
            <a:headEnd type="none" w="med" len="med"/>
            <a:tailEnd type="triangle" w="med" len="med"/>
          </a:ln>
        </p:spPr>
      </p:cxnSp>
      <p:grpSp>
        <p:nvGrpSpPr>
          <p:cNvPr id="150" name="Google Shape;150;p20"/>
          <p:cNvGrpSpPr/>
          <p:nvPr/>
        </p:nvGrpSpPr>
        <p:grpSpPr>
          <a:xfrm>
            <a:off x="5194850" y="1851650"/>
            <a:ext cx="411675" cy="205725"/>
            <a:chOff x="5194850" y="1851650"/>
            <a:chExt cx="411675" cy="205725"/>
          </a:xfrm>
        </p:grpSpPr>
        <p:cxnSp>
          <p:nvCxnSpPr>
            <p:cNvPr id="151" name="Google Shape;151;p20"/>
            <p:cNvCxnSpPr>
              <a:endCxn id="144" idx="0"/>
            </p:cNvCxnSpPr>
            <p:nvPr/>
          </p:nvCxnSpPr>
          <p:spPr>
            <a:xfrm>
              <a:off x="5194850" y="1859075"/>
              <a:ext cx="7500" cy="198300"/>
            </a:xfrm>
            <a:prstGeom prst="straightConnector1">
              <a:avLst/>
            </a:prstGeom>
            <a:noFill/>
            <a:ln w="28575" cap="flat" cmpd="sng">
              <a:solidFill>
                <a:srgbClr val="FFAB61"/>
              </a:solidFill>
              <a:prstDash val="solid"/>
              <a:round/>
              <a:headEnd type="none" w="med" len="med"/>
              <a:tailEnd type="none" w="med" len="med"/>
            </a:ln>
          </p:spPr>
        </p:cxnSp>
        <p:cxnSp>
          <p:nvCxnSpPr>
            <p:cNvPr id="152" name="Google Shape;152;p20"/>
            <p:cNvCxnSpPr/>
            <p:nvPr/>
          </p:nvCxnSpPr>
          <p:spPr>
            <a:xfrm rot="10800000" flipH="1">
              <a:off x="5194925" y="1851650"/>
              <a:ext cx="411600" cy="14700"/>
            </a:xfrm>
            <a:prstGeom prst="straightConnector1">
              <a:avLst/>
            </a:prstGeom>
            <a:noFill/>
            <a:ln w="28575" cap="flat" cmpd="sng">
              <a:solidFill>
                <a:srgbClr val="FFAB61"/>
              </a:solidFill>
              <a:prstDash val="solid"/>
              <a:round/>
              <a:headEnd type="none" w="med" len="med"/>
              <a:tailEnd type="triangle" w="med" len="med"/>
            </a:ln>
          </p:spPr>
        </p:cxnSp>
      </p:grpSp>
      <p:grpSp>
        <p:nvGrpSpPr>
          <p:cNvPr id="153" name="Google Shape;153;p20"/>
          <p:cNvGrpSpPr/>
          <p:nvPr/>
        </p:nvGrpSpPr>
        <p:grpSpPr>
          <a:xfrm>
            <a:off x="7819150" y="3421525"/>
            <a:ext cx="1260625" cy="1217400"/>
            <a:chOff x="7578375" y="3803600"/>
            <a:chExt cx="1260625" cy="1217400"/>
          </a:xfrm>
        </p:grpSpPr>
        <p:sp>
          <p:nvSpPr>
            <p:cNvPr id="154" name="Google Shape;154;p20"/>
            <p:cNvSpPr/>
            <p:nvPr/>
          </p:nvSpPr>
          <p:spPr>
            <a:xfrm>
              <a:off x="7578375" y="3803600"/>
              <a:ext cx="1231800" cy="1217400"/>
            </a:xfrm>
            <a:prstGeom prst="ellipse">
              <a:avLst/>
            </a:prstGeom>
            <a:solidFill>
              <a:srgbClr val="2B726D"/>
            </a:solidFill>
            <a:ln w="9525" cap="flat" cmpd="sng">
              <a:solidFill>
                <a:srgbClr val="2B726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0"/>
            <p:cNvSpPr txBox="1"/>
            <p:nvPr/>
          </p:nvSpPr>
          <p:spPr>
            <a:xfrm>
              <a:off x="7607200" y="3929175"/>
              <a:ext cx="1231800" cy="901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 sz="1000" b="1"/>
                <a:t>Puedes seleccionar el campo donde realizar la búsqueda  </a:t>
              </a:r>
              <a:endParaRPr sz="1000" b="1"/>
            </a:p>
          </p:txBody>
        </p:sp>
      </p:grpSp>
      <p:sp>
        <p:nvSpPr>
          <p:cNvPr id="156" name="Google Shape;156;p20"/>
          <p:cNvSpPr txBox="1"/>
          <p:nvPr/>
        </p:nvSpPr>
        <p:spPr>
          <a:xfrm>
            <a:off x="5688575" y="4431850"/>
            <a:ext cx="1809900" cy="603600"/>
          </a:xfrm>
          <a:prstGeom prst="rect">
            <a:avLst/>
          </a:prstGeom>
          <a:solidFill>
            <a:srgbClr val="2B726D"/>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000" b="1"/>
              <a:t>Dispones de diferentes opciones para limitar los resultados</a:t>
            </a:r>
            <a:endParaRPr sz="10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p:nvPr/>
        </p:nvSpPr>
        <p:spPr>
          <a:xfrm>
            <a:off x="8900" y="0"/>
            <a:ext cx="4019400" cy="1016100"/>
          </a:xfrm>
          <a:prstGeom prst="rect">
            <a:avLst/>
          </a:prstGeom>
          <a:solidFill>
            <a:srgbClr val="CDE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1"/>
          <p:cNvSpPr txBox="1"/>
          <p:nvPr/>
        </p:nvSpPr>
        <p:spPr>
          <a:xfrm>
            <a:off x="1338400" y="386900"/>
            <a:ext cx="2648100" cy="507900"/>
          </a:xfrm>
          <a:prstGeom prst="rect">
            <a:avLst/>
          </a:prstGeom>
          <a:solidFill>
            <a:srgbClr val="CDE2D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500" b="1"/>
              <a:t>UN VISTAZO A LAS CITAS</a:t>
            </a:r>
            <a:endParaRPr sz="1500" b="1"/>
          </a:p>
        </p:txBody>
      </p:sp>
      <p:sp>
        <p:nvSpPr>
          <p:cNvPr id="163" name="Google Shape;163;p21"/>
          <p:cNvSpPr txBox="1"/>
          <p:nvPr/>
        </p:nvSpPr>
        <p:spPr>
          <a:xfrm>
            <a:off x="6708600" y="1613125"/>
            <a:ext cx="2358600" cy="3170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600">
                <a:latin typeface="Cambria"/>
                <a:ea typeface="Cambria"/>
                <a:cs typeface="Cambria"/>
                <a:sym typeface="Cambria"/>
              </a:rPr>
              <a:t>Scopus dispone de la misma funcionalidad que WoS. </a:t>
            </a:r>
            <a:endParaRPr sz="1600">
              <a:latin typeface="Cambria"/>
              <a:ea typeface="Cambria"/>
              <a:cs typeface="Cambria"/>
              <a:sym typeface="Cambria"/>
            </a:endParaRPr>
          </a:p>
          <a:p>
            <a:pPr marL="0" lvl="0" indent="0" algn="l" rtl="0">
              <a:spcBef>
                <a:spcPts val="0"/>
              </a:spcBef>
              <a:spcAft>
                <a:spcPts val="0"/>
              </a:spcAft>
              <a:buNone/>
            </a:pPr>
            <a:endParaRPr sz="1600">
              <a:latin typeface="Cambria"/>
              <a:ea typeface="Cambria"/>
              <a:cs typeface="Cambria"/>
              <a:sym typeface="Cambria"/>
            </a:endParaRPr>
          </a:p>
          <a:p>
            <a:pPr marL="0" lvl="0" indent="0" algn="l" rtl="0">
              <a:spcBef>
                <a:spcPts val="0"/>
              </a:spcBef>
              <a:spcAft>
                <a:spcPts val="0"/>
              </a:spcAft>
              <a:buNone/>
            </a:pPr>
            <a:r>
              <a:rPr lang="es" sz="1600">
                <a:latin typeface="Cambria"/>
                <a:ea typeface="Cambria"/>
                <a:cs typeface="Cambria"/>
                <a:sym typeface="Cambria"/>
              </a:rPr>
              <a:t>Así pues, desde un artículo puedes acceder a:</a:t>
            </a:r>
            <a:endParaRPr sz="1600">
              <a:latin typeface="Cambria"/>
              <a:ea typeface="Cambria"/>
              <a:cs typeface="Cambria"/>
              <a:sym typeface="Cambria"/>
            </a:endParaRPr>
          </a:p>
          <a:p>
            <a:pPr marL="457200" lvl="0" indent="-317500" algn="l" rtl="0">
              <a:spcBef>
                <a:spcPts val="0"/>
              </a:spcBef>
              <a:spcAft>
                <a:spcPts val="0"/>
              </a:spcAft>
              <a:buClr>
                <a:srgbClr val="FFAB61"/>
              </a:buClr>
              <a:buSzPts val="1400"/>
              <a:buFont typeface="Cambria"/>
              <a:buChar char="●"/>
            </a:pPr>
            <a:r>
              <a:rPr lang="es">
                <a:latin typeface="Cambria"/>
                <a:ea typeface="Cambria"/>
                <a:cs typeface="Cambria"/>
                <a:sym typeface="Cambria"/>
              </a:rPr>
              <a:t>Cited by: artículos que citan</a:t>
            </a:r>
            <a:endParaRPr>
              <a:latin typeface="Cambria"/>
              <a:ea typeface="Cambria"/>
              <a:cs typeface="Cambria"/>
              <a:sym typeface="Cambria"/>
            </a:endParaRPr>
          </a:p>
          <a:p>
            <a:pPr marL="457200" lvl="0" indent="-317500" algn="l" rtl="0">
              <a:spcBef>
                <a:spcPts val="0"/>
              </a:spcBef>
              <a:spcAft>
                <a:spcPts val="0"/>
              </a:spcAft>
              <a:buClr>
                <a:srgbClr val="FFAB61"/>
              </a:buClr>
              <a:buSzPts val="1400"/>
              <a:buFont typeface="Cambria"/>
              <a:buChar char="●"/>
            </a:pPr>
            <a:r>
              <a:rPr lang="es">
                <a:latin typeface="Cambria"/>
                <a:ea typeface="Cambria"/>
                <a:cs typeface="Cambria"/>
                <a:sym typeface="Cambria"/>
              </a:rPr>
              <a:t>Related documents: artículos con las mismas referencias</a:t>
            </a:r>
            <a:endParaRPr>
              <a:latin typeface="Cambria"/>
              <a:ea typeface="Cambria"/>
              <a:cs typeface="Cambria"/>
              <a:sym typeface="Cambria"/>
            </a:endParaRPr>
          </a:p>
          <a:p>
            <a:pPr marL="457200" lvl="0" indent="-317500" algn="l" rtl="0">
              <a:spcBef>
                <a:spcPts val="0"/>
              </a:spcBef>
              <a:spcAft>
                <a:spcPts val="0"/>
              </a:spcAft>
              <a:buClr>
                <a:srgbClr val="FFAB61"/>
              </a:buClr>
              <a:buSzPts val="1400"/>
              <a:buFont typeface="Cambria"/>
              <a:buChar char="●"/>
            </a:pPr>
            <a:r>
              <a:rPr lang="es">
                <a:latin typeface="Cambria"/>
                <a:ea typeface="Cambria"/>
                <a:cs typeface="Cambria"/>
                <a:sym typeface="Cambria"/>
              </a:rPr>
              <a:t>References: la bibliografía</a:t>
            </a:r>
            <a:endParaRPr>
              <a:latin typeface="Cambria"/>
              <a:ea typeface="Cambria"/>
              <a:cs typeface="Cambria"/>
              <a:sym typeface="Cambria"/>
            </a:endParaRPr>
          </a:p>
          <a:p>
            <a:pPr marL="0" lvl="0" indent="0" algn="l" rtl="0">
              <a:spcBef>
                <a:spcPts val="0"/>
              </a:spcBef>
              <a:spcAft>
                <a:spcPts val="0"/>
              </a:spcAft>
              <a:buNone/>
            </a:pPr>
            <a:endParaRPr sz="1600">
              <a:latin typeface="Cambria"/>
              <a:ea typeface="Cambria"/>
              <a:cs typeface="Cambria"/>
              <a:sym typeface="Cambria"/>
            </a:endParaRPr>
          </a:p>
          <a:p>
            <a:pPr marL="0" lvl="0" indent="0" algn="l" rtl="0">
              <a:spcBef>
                <a:spcPts val="0"/>
              </a:spcBef>
              <a:spcAft>
                <a:spcPts val="0"/>
              </a:spcAft>
              <a:buNone/>
            </a:pPr>
            <a:endParaRPr sz="1600">
              <a:latin typeface="Cambria"/>
              <a:ea typeface="Cambria"/>
              <a:cs typeface="Cambria"/>
              <a:sym typeface="Cambria"/>
            </a:endParaRPr>
          </a:p>
        </p:txBody>
      </p:sp>
      <p:pic>
        <p:nvPicPr>
          <p:cNvPr id="164" name="Google Shape;164;p21"/>
          <p:cNvPicPr preferRelativeResize="0"/>
          <p:nvPr/>
        </p:nvPicPr>
        <p:blipFill>
          <a:blip r:embed="rId3">
            <a:alphaModFix/>
          </a:blip>
          <a:stretch>
            <a:fillRect/>
          </a:stretch>
        </p:blipFill>
        <p:spPr>
          <a:xfrm>
            <a:off x="142600" y="125450"/>
            <a:ext cx="758525" cy="765200"/>
          </a:xfrm>
          <a:prstGeom prst="rect">
            <a:avLst/>
          </a:prstGeom>
          <a:noFill/>
          <a:ln>
            <a:noFill/>
          </a:ln>
        </p:spPr>
      </p:pic>
      <p:pic>
        <p:nvPicPr>
          <p:cNvPr id="165" name="Google Shape;165;p21"/>
          <p:cNvPicPr preferRelativeResize="0"/>
          <p:nvPr/>
        </p:nvPicPr>
        <p:blipFill>
          <a:blip r:embed="rId4">
            <a:alphaModFix/>
          </a:blip>
          <a:stretch>
            <a:fillRect/>
          </a:stretch>
        </p:blipFill>
        <p:spPr>
          <a:xfrm>
            <a:off x="563125" y="1211525"/>
            <a:ext cx="4540424" cy="1943102"/>
          </a:xfrm>
          <a:prstGeom prst="rect">
            <a:avLst/>
          </a:prstGeom>
          <a:noFill/>
          <a:ln>
            <a:noFill/>
          </a:ln>
        </p:spPr>
      </p:pic>
      <p:pic>
        <p:nvPicPr>
          <p:cNvPr id="166" name="Google Shape;166;p21"/>
          <p:cNvPicPr preferRelativeResize="0"/>
          <p:nvPr/>
        </p:nvPicPr>
        <p:blipFill>
          <a:blip r:embed="rId5">
            <a:alphaModFix/>
          </a:blip>
          <a:stretch>
            <a:fillRect/>
          </a:stretch>
        </p:blipFill>
        <p:spPr>
          <a:xfrm>
            <a:off x="5141600" y="1484250"/>
            <a:ext cx="1351600" cy="3227999"/>
          </a:xfrm>
          <a:prstGeom prst="rect">
            <a:avLst/>
          </a:prstGeom>
          <a:noFill/>
          <a:ln>
            <a:noFill/>
          </a:ln>
        </p:spPr>
      </p:pic>
      <p:pic>
        <p:nvPicPr>
          <p:cNvPr id="167" name="Google Shape;167;p21"/>
          <p:cNvPicPr preferRelativeResize="0"/>
          <p:nvPr/>
        </p:nvPicPr>
        <p:blipFill>
          <a:blip r:embed="rId6">
            <a:alphaModFix/>
          </a:blip>
          <a:stretch>
            <a:fillRect/>
          </a:stretch>
        </p:blipFill>
        <p:spPr>
          <a:xfrm>
            <a:off x="639287" y="3213400"/>
            <a:ext cx="3327425" cy="2483600"/>
          </a:xfrm>
          <a:prstGeom prst="rect">
            <a:avLst/>
          </a:prstGeom>
          <a:noFill/>
          <a:ln>
            <a:noFill/>
          </a:ln>
        </p:spPr>
      </p:pic>
      <p:pic>
        <p:nvPicPr>
          <p:cNvPr id="168" name="Google Shape;168;p21" descr="lupa.JPG"/>
          <p:cNvPicPr preferRelativeResize="0"/>
          <p:nvPr/>
        </p:nvPicPr>
        <p:blipFill>
          <a:blip r:embed="rId7">
            <a:alphaModFix/>
          </a:blip>
          <a:stretch>
            <a:fillRect/>
          </a:stretch>
        </p:blipFill>
        <p:spPr>
          <a:xfrm>
            <a:off x="7143750" y="125450"/>
            <a:ext cx="1417050" cy="1417050"/>
          </a:xfrm>
          <a:prstGeom prst="rect">
            <a:avLst/>
          </a:prstGeom>
          <a:noFill/>
          <a:ln>
            <a:noFill/>
          </a:ln>
        </p:spPr>
      </p:pic>
      <p:sp>
        <p:nvSpPr>
          <p:cNvPr id="169" name="Google Shape;169;p21"/>
          <p:cNvSpPr/>
          <p:nvPr/>
        </p:nvSpPr>
        <p:spPr>
          <a:xfrm>
            <a:off x="609875" y="3213400"/>
            <a:ext cx="661200" cy="198300"/>
          </a:xfrm>
          <a:prstGeom prst="rect">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1"/>
          <p:cNvSpPr/>
          <p:nvPr/>
        </p:nvSpPr>
        <p:spPr>
          <a:xfrm>
            <a:off x="5141600" y="1452950"/>
            <a:ext cx="846900" cy="198300"/>
          </a:xfrm>
          <a:prstGeom prst="rect">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1"/>
          <p:cNvSpPr/>
          <p:nvPr/>
        </p:nvSpPr>
        <p:spPr>
          <a:xfrm>
            <a:off x="5103550" y="3684825"/>
            <a:ext cx="758400" cy="198300"/>
          </a:xfrm>
          <a:prstGeom prst="rect">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2"/>
          <p:cNvSpPr/>
          <p:nvPr/>
        </p:nvSpPr>
        <p:spPr>
          <a:xfrm>
            <a:off x="1359150" y="1030325"/>
            <a:ext cx="6425700" cy="756900"/>
          </a:xfrm>
          <a:prstGeom prst="rect">
            <a:avLst/>
          </a:prstGeom>
          <a:solidFill>
            <a:srgbClr val="829E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2"/>
          <p:cNvSpPr/>
          <p:nvPr/>
        </p:nvSpPr>
        <p:spPr>
          <a:xfrm>
            <a:off x="1359150" y="1787225"/>
            <a:ext cx="6425700" cy="1987500"/>
          </a:xfrm>
          <a:prstGeom prst="rect">
            <a:avLst/>
          </a:prstGeom>
          <a:solidFill>
            <a:srgbClr val="DDE4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2"/>
          <p:cNvSpPr txBox="1"/>
          <p:nvPr/>
        </p:nvSpPr>
        <p:spPr>
          <a:xfrm>
            <a:off x="2780625" y="1091975"/>
            <a:ext cx="4242300" cy="57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3000" b="1">
                <a:solidFill>
                  <a:schemeClr val="lt1"/>
                </a:solidFill>
                <a:latin typeface="Franklin Gothic"/>
                <a:ea typeface="Franklin Gothic"/>
                <a:cs typeface="Franklin Gothic"/>
                <a:sym typeface="Franklin Gothic"/>
              </a:rPr>
              <a:t>PARA SABER MÁS...</a:t>
            </a:r>
            <a:endParaRPr sz="3000" b="1">
              <a:solidFill>
                <a:schemeClr val="lt1"/>
              </a:solidFill>
              <a:latin typeface="Franklin Gothic"/>
              <a:ea typeface="Franklin Gothic"/>
              <a:cs typeface="Franklin Gothic"/>
              <a:sym typeface="Franklin Gothic"/>
            </a:endParaRPr>
          </a:p>
        </p:txBody>
      </p:sp>
      <p:sp>
        <p:nvSpPr>
          <p:cNvPr id="179" name="Google Shape;179;p22"/>
          <p:cNvSpPr txBox="1"/>
          <p:nvPr/>
        </p:nvSpPr>
        <p:spPr>
          <a:xfrm>
            <a:off x="1506150" y="1901800"/>
            <a:ext cx="6131700" cy="1511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s" sz="1800">
                <a:solidFill>
                  <a:schemeClr val="dk1"/>
                </a:solidFill>
                <a:latin typeface="Cambria"/>
                <a:ea typeface="Cambria"/>
                <a:cs typeface="Cambria"/>
                <a:sym typeface="Cambria"/>
              </a:rPr>
              <a:t>Echa un vistazo a los tutoriales de </a:t>
            </a:r>
            <a:r>
              <a:rPr lang="es" sz="1800" b="1" u="sng">
                <a:latin typeface="Cambria"/>
                <a:ea typeface="Cambria"/>
                <a:cs typeface="Cambria"/>
                <a:sym typeface="Cambria"/>
                <a:hlinkClick r:id="rId3"/>
              </a:rPr>
              <a:t>Web of Science</a:t>
            </a:r>
            <a:r>
              <a:rPr lang="es" sz="1800" b="1">
                <a:latin typeface="Cambria"/>
                <a:ea typeface="Cambria"/>
                <a:cs typeface="Cambria"/>
                <a:sym typeface="Cambria"/>
              </a:rPr>
              <a:t> </a:t>
            </a:r>
            <a:r>
              <a:rPr lang="es" sz="1800">
                <a:solidFill>
                  <a:schemeClr val="dk1"/>
                </a:solidFill>
                <a:latin typeface="Cambria"/>
                <a:ea typeface="Cambria"/>
                <a:cs typeface="Cambria"/>
                <a:sym typeface="Cambria"/>
              </a:rPr>
              <a:t>y </a:t>
            </a:r>
            <a:r>
              <a:rPr lang="es" sz="1800" b="1" u="sng">
                <a:latin typeface="Cambria"/>
                <a:ea typeface="Cambria"/>
                <a:cs typeface="Cambria"/>
                <a:sym typeface="Cambria"/>
                <a:hlinkClick r:id="rId4"/>
              </a:rPr>
              <a:t>Scopus</a:t>
            </a:r>
            <a:r>
              <a:rPr lang="es" sz="1800" b="1">
                <a:latin typeface="Cambria"/>
                <a:ea typeface="Cambria"/>
                <a:cs typeface="Cambria"/>
                <a:sym typeface="Cambria"/>
              </a:rPr>
              <a:t> </a:t>
            </a:r>
            <a:endParaRPr sz="1800" b="1">
              <a:solidFill>
                <a:schemeClr val="dk1"/>
              </a:solidFill>
              <a:latin typeface="Cambria"/>
              <a:ea typeface="Cambria"/>
              <a:cs typeface="Cambria"/>
              <a:sym typeface="Cambria"/>
            </a:endParaRPr>
          </a:p>
          <a:p>
            <a:pPr marL="0" lvl="0" indent="0" algn="ctr" rtl="0">
              <a:lnSpc>
                <a:spcPct val="115000"/>
              </a:lnSpc>
              <a:spcBef>
                <a:spcPts val="0"/>
              </a:spcBef>
              <a:spcAft>
                <a:spcPts val="0"/>
              </a:spcAft>
              <a:buClr>
                <a:schemeClr val="dk1"/>
              </a:buClr>
              <a:buSzPts val="1100"/>
              <a:buFont typeface="Arial"/>
              <a:buNone/>
            </a:pPr>
            <a:r>
              <a:rPr lang="es" sz="1800" b="1">
                <a:solidFill>
                  <a:schemeClr val="dk1"/>
                </a:solidFill>
                <a:latin typeface="Cambria"/>
                <a:ea typeface="Cambria"/>
                <a:cs typeface="Cambria"/>
                <a:sym typeface="Cambria"/>
              </a:rPr>
              <a:t> </a:t>
            </a:r>
            <a:endParaRPr sz="1800" b="1">
              <a:solidFill>
                <a:schemeClr val="dk1"/>
              </a:solidFill>
              <a:latin typeface="Cambria"/>
              <a:ea typeface="Cambria"/>
              <a:cs typeface="Cambria"/>
              <a:sym typeface="Cambria"/>
            </a:endParaRPr>
          </a:p>
          <a:p>
            <a:pPr marL="0" lvl="0" indent="0" algn="ctr" rtl="0">
              <a:lnSpc>
                <a:spcPct val="115000"/>
              </a:lnSpc>
              <a:spcBef>
                <a:spcPts val="0"/>
              </a:spcBef>
              <a:spcAft>
                <a:spcPts val="0"/>
              </a:spcAft>
              <a:buClr>
                <a:schemeClr val="dk1"/>
              </a:buClr>
              <a:buSzPts val="1100"/>
              <a:buFont typeface="Arial"/>
              <a:buNone/>
            </a:pPr>
            <a:r>
              <a:rPr lang="es" sz="1800" b="1">
                <a:solidFill>
                  <a:schemeClr val="dk1"/>
                </a:solidFill>
                <a:latin typeface="Cambria"/>
                <a:ea typeface="Cambria"/>
                <a:cs typeface="Cambria"/>
                <a:sym typeface="Cambria"/>
              </a:rPr>
              <a:t>¡Y si tienes dudas, pregunta a los bibliotecarios!</a:t>
            </a:r>
            <a:endParaRPr sz="1800" b="1">
              <a:solidFill>
                <a:schemeClr val="dk1"/>
              </a:solidFill>
              <a:latin typeface="Cambria"/>
              <a:ea typeface="Cambria"/>
              <a:cs typeface="Cambria"/>
              <a:sym typeface="Cambria"/>
            </a:endParaRPr>
          </a:p>
          <a:p>
            <a:pPr marL="0" lvl="0" indent="0" algn="ctr" rtl="0">
              <a:spcBef>
                <a:spcPts val="0"/>
              </a:spcBef>
              <a:spcAft>
                <a:spcPts val="0"/>
              </a:spcAft>
              <a:buNone/>
            </a:pPr>
            <a:endParaRPr sz="1800">
              <a:latin typeface="Cambria"/>
              <a:ea typeface="Cambria"/>
              <a:cs typeface="Cambria"/>
              <a:sym typeface="Cambria"/>
            </a:endParaRPr>
          </a:p>
          <a:p>
            <a:pPr marL="0" lvl="0" indent="0" algn="ctr" rtl="0">
              <a:spcBef>
                <a:spcPts val="0"/>
              </a:spcBef>
              <a:spcAft>
                <a:spcPts val="0"/>
              </a:spcAft>
              <a:buNone/>
            </a:pPr>
            <a:r>
              <a:rPr lang="es" sz="1800">
                <a:latin typeface="Cambria"/>
                <a:ea typeface="Cambria"/>
                <a:cs typeface="Cambria"/>
                <a:sym typeface="Cambria"/>
              </a:rPr>
              <a:t/>
            </a:r>
            <a:br>
              <a:rPr lang="es" sz="1800">
                <a:latin typeface="Cambria"/>
                <a:ea typeface="Cambria"/>
                <a:cs typeface="Cambria"/>
                <a:sym typeface="Cambria"/>
              </a:rPr>
            </a:br>
            <a:r>
              <a:rPr lang="es" sz="1800">
                <a:latin typeface="Cambria"/>
                <a:ea typeface="Cambria"/>
                <a:cs typeface="Cambria"/>
                <a:sym typeface="Cambria"/>
              </a:rPr>
              <a:t/>
            </a:r>
            <a:br>
              <a:rPr lang="es" sz="1800">
                <a:latin typeface="Cambria"/>
                <a:ea typeface="Cambria"/>
                <a:cs typeface="Cambria"/>
                <a:sym typeface="Cambria"/>
              </a:rPr>
            </a:br>
            <a:endParaRPr sz="1800">
              <a:latin typeface="Cambria"/>
              <a:ea typeface="Cambria"/>
              <a:cs typeface="Cambria"/>
              <a:sym typeface="Cambri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3"/>
          <p:cNvSpPr/>
          <p:nvPr/>
        </p:nvSpPr>
        <p:spPr>
          <a:xfrm>
            <a:off x="2958875" y="0"/>
            <a:ext cx="6185100" cy="5143500"/>
          </a:xfrm>
          <a:prstGeom prst="rect">
            <a:avLst/>
          </a:prstGeom>
          <a:solidFill>
            <a:srgbClr val="829E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3"/>
          <p:cNvSpPr/>
          <p:nvPr/>
        </p:nvSpPr>
        <p:spPr>
          <a:xfrm>
            <a:off x="2958875" y="3163850"/>
            <a:ext cx="3609600" cy="499200"/>
          </a:xfrm>
          <a:prstGeom prst="rect">
            <a:avLst/>
          </a:prstGeom>
          <a:solidFill>
            <a:srgbClr val="2B7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6" name="Google Shape;186;p23"/>
          <p:cNvPicPr preferRelativeResize="0"/>
          <p:nvPr/>
        </p:nvPicPr>
        <p:blipFill>
          <a:blip r:embed="rId3">
            <a:alphaModFix/>
          </a:blip>
          <a:stretch>
            <a:fillRect/>
          </a:stretch>
        </p:blipFill>
        <p:spPr>
          <a:xfrm>
            <a:off x="117725" y="3163850"/>
            <a:ext cx="2841150" cy="499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tx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p>
          <a:p>
            <a:pPr algn="ctr">
              <a:lnSpc>
                <a:spcPct val="150000"/>
              </a:lnSpc>
            </a:pPr>
            <a:r>
              <a:rPr lang="es-ES" sz="1200" b="1" dirty="0">
                <a:latin typeface="Arial" panose="020B0604020202020204" pitchFamily="34" charset="0"/>
                <a:cs typeface="Arial" panose="020B0604020202020204" pitchFamily="34" charset="0"/>
              </a:rPr>
              <a:t>DE 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1. Información y tratamiento de datos: 1.1. Navegación, búsqueda y filtrado de información, datos y contenidos digitales: 5. Bases de datos multidisciplinares: </a:t>
            </a:r>
            <a:r>
              <a:rPr lang="es-ES" sz="1200" dirty="0" err="1">
                <a:latin typeface="Arial" panose="020B0604020202020204" pitchFamily="34" charset="0"/>
                <a:cs typeface="Arial" panose="020B0604020202020204" pitchFamily="34" charset="0"/>
              </a:rPr>
              <a:t>WoS</a:t>
            </a:r>
            <a:r>
              <a:rPr lang="es-ES" sz="1200" dirty="0">
                <a:latin typeface="Arial" panose="020B0604020202020204" pitchFamily="34" charset="0"/>
                <a:cs typeface="Arial" panose="020B0604020202020204" pitchFamily="34" charset="0"/>
              </a:rPr>
              <a:t> y </a:t>
            </a:r>
            <a:r>
              <a:rPr lang="es-ES" sz="1200" dirty="0" err="1">
                <a:latin typeface="Arial" panose="020B0604020202020204" pitchFamily="34" charset="0"/>
                <a:cs typeface="Arial" panose="020B0604020202020204" pitchFamily="34" charset="0"/>
              </a:rPr>
              <a:t>Scopus</a:t>
            </a:r>
            <a:endParaRPr lang="es-ES" sz="1200" dirty="0"/>
          </a:p>
          <a:p>
            <a:pPr algn="ctr"/>
            <a:endParaRPr lang="es-ES" sz="1200" dirty="0"/>
          </a:p>
          <a:p>
            <a:pPr algn="ctr"/>
            <a:endParaRPr lang="es-ES" sz="1200" dirty="0"/>
          </a:p>
          <a:p>
            <a:pPr algn="ctr"/>
            <a:endParaRPr lang="es-ES" sz="1200" dirty="0"/>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3504645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2923300" y="1069475"/>
            <a:ext cx="5659200" cy="1533000"/>
          </a:xfrm>
          <a:prstGeom prst="rect">
            <a:avLst/>
          </a:prstGeom>
          <a:solidFill>
            <a:srgbClr val="CDE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8900" y="0"/>
            <a:ext cx="2932200" cy="5143500"/>
          </a:xfrm>
          <a:prstGeom prst="rect">
            <a:avLst/>
          </a:prstGeom>
          <a:solidFill>
            <a:srgbClr val="829E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175275" y="1069475"/>
            <a:ext cx="2748000" cy="1822800"/>
          </a:xfrm>
          <a:prstGeom prst="rect">
            <a:avLst/>
          </a:prstGeom>
          <a:solidFill>
            <a:srgbClr val="2B7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txBox="1"/>
          <p:nvPr/>
        </p:nvSpPr>
        <p:spPr>
          <a:xfrm>
            <a:off x="198050" y="1069475"/>
            <a:ext cx="2748000" cy="77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1800">
                <a:solidFill>
                  <a:srgbClr val="F2F2F2"/>
                </a:solidFill>
                <a:latin typeface="Cambria"/>
                <a:ea typeface="Cambria"/>
                <a:cs typeface="Cambria"/>
                <a:sym typeface="Cambria"/>
              </a:rPr>
              <a:t>Información y tratamiento de datos. </a:t>
            </a:r>
            <a:endParaRPr sz="1800">
              <a:solidFill>
                <a:srgbClr val="F2F2F2"/>
              </a:solidFill>
              <a:latin typeface="Cambria"/>
              <a:ea typeface="Cambria"/>
              <a:cs typeface="Cambria"/>
              <a:sym typeface="Cambria"/>
            </a:endParaRPr>
          </a:p>
          <a:p>
            <a:pPr marL="0" lvl="0" indent="0" algn="l" rtl="0">
              <a:spcBef>
                <a:spcPts val="0"/>
              </a:spcBef>
              <a:spcAft>
                <a:spcPts val="0"/>
              </a:spcAft>
              <a:buClr>
                <a:schemeClr val="dk1"/>
              </a:buClr>
              <a:buSzPts val="1100"/>
              <a:buFont typeface="Arial"/>
              <a:buNone/>
            </a:pPr>
            <a:r>
              <a:rPr lang="es" sz="1800">
                <a:solidFill>
                  <a:srgbClr val="F2F2F2"/>
                </a:solidFill>
                <a:latin typeface="Cambria"/>
                <a:ea typeface="Cambria"/>
                <a:cs typeface="Cambria"/>
                <a:sym typeface="Cambria"/>
              </a:rPr>
              <a:t>Navegación, búsqueda y filtrado de la información, datos y contenidos digitales</a:t>
            </a:r>
            <a:endParaRPr sz="1800">
              <a:solidFill>
                <a:srgbClr val="F2F2F2"/>
              </a:solidFill>
              <a:latin typeface="Cambria"/>
              <a:ea typeface="Cambria"/>
              <a:cs typeface="Cambria"/>
              <a:sym typeface="Cambria"/>
            </a:endParaRPr>
          </a:p>
          <a:p>
            <a:pPr marL="0" lvl="0" indent="0" algn="l" rtl="0">
              <a:spcBef>
                <a:spcPts val="0"/>
              </a:spcBef>
              <a:spcAft>
                <a:spcPts val="0"/>
              </a:spcAft>
              <a:buNone/>
            </a:pPr>
            <a:endParaRPr sz="1800">
              <a:solidFill>
                <a:srgbClr val="F2F2F2"/>
              </a:solidFill>
              <a:latin typeface="Cambria"/>
              <a:ea typeface="Cambria"/>
              <a:cs typeface="Cambria"/>
              <a:sym typeface="Cambria"/>
            </a:endParaRPr>
          </a:p>
        </p:txBody>
      </p:sp>
      <p:sp>
        <p:nvSpPr>
          <p:cNvPr id="58" name="Google Shape;58;p13"/>
          <p:cNvSpPr txBox="1"/>
          <p:nvPr/>
        </p:nvSpPr>
        <p:spPr>
          <a:xfrm>
            <a:off x="3154950" y="2682600"/>
            <a:ext cx="2268900" cy="40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 name="Google Shape;59;p13"/>
          <p:cNvSpPr/>
          <p:nvPr/>
        </p:nvSpPr>
        <p:spPr>
          <a:xfrm>
            <a:off x="2923300" y="1069475"/>
            <a:ext cx="3217200" cy="1140900"/>
          </a:xfrm>
          <a:prstGeom prst="rect">
            <a:avLst/>
          </a:prstGeom>
          <a:solidFill>
            <a:srgbClr val="CDE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txBox="1"/>
          <p:nvPr/>
        </p:nvSpPr>
        <p:spPr>
          <a:xfrm>
            <a:off x="2985625" y="1104225"/>
            <a:ext cx="5427600" cy="558300"/>
          </a:xfrm>
          <a:prstGeom prst="rect">
            <a:avLst/>
          </a:prstGeom>
          <a:solidFill>
            <a:srgbClr val="CDE2D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3000" b="1">
                <a:solidFill>
                  <a:srgbClr val="2B726D"/>
                </a:solidFill>
                <a:latin typeface="Franklin Gothic"/>
                <a:ea typeface="Franklin Gothic"/>
                <a:cs typeface="Franklin Gothic"/>
                <a:sym typeface="Franklin Gothic"/>
              </a:rPr>
              <a:t>BASES DE DATOS MULTIDISCIPLINARES: WoS Y SCOPUS</a:t>
            </a:r>
            <a:endParaRPr sz="3000" b="1">
              <a:solidFill>
                <a:srgbClr val="2B726D"/>
              </a:solidFill>
              <a:latin typeface="Franklin Gothic"/>
              <a:ea typeface="Franklin Gothic"/>
              <a:cs typeface="Franklin Gothic"/>
              <a:sym typeface="Franklin Gothic"/>
            </a:endParaRPr>
          </a:p>
        </p:txBody>
      </p:sp>
      <p:pic>
        <p:nvPicPr>
          <p:cNvPr id="61" name="Google Shape;61;p13"/>
          <p:cNvPicPr preferRelativeResize="0"/>
          <p:nvPr/>
        </p:nvPicPr>
        <p:blipFill>
          <a:blip r:embed="rId3">
            <a:alphaModFix/>
          </a:blip>
          <a:stretch>
            <a:fillRect/>
          </a:stretch>
        </p:blipFill>
        <p:spPr>
          <a:xfrm>
            <a:off x="5759450" y="4253850"/>
            <a:ext cx="3090575" cy="543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4"/>
          <p:cNvSpPr/>
          <p:nvPr/>
        </p:nvSpPr>
        <p:spPr>
          <a:xfrm>
            <a:off x="8900" y="0"/>
            <a:ext cx="4019400" cy="1016100"/>
          </a:xfrm>
          <a:prstGeom prst="rect">
            <a:avLst/>
          </a:prstGeom>
          <a:solidFill>
            <a:srgbClr val="829E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900" b="1">
                <a:solidFill>
                  <a:schemeClr val="lt1"/>
                </a:solidFill>
                <a:latin typeface="Franklin Gothic"/>
                <a:ea typeface="Franklin Gothic"/>
                <a:cs typeface="Franklin Gothic"/>
                <a:sym typeface="Franklin Gothic"/>
              </a:rPr>
              <a:t>OBJETIVOS</a:t>
            </a:r>
            <a:endParaRPr sz="2900" b="1">
              <a:solidFill>
                <a:schemeClr val="lt1"/>
              </a:solidFill>
              <a:latin typeface="Franklin Gothic"/>
              <a:ea typeface="Franklin Gothic"/>
              <a:cs typeface="Franklin Gothic"/>
              <a:sym typeface="Franklin Gothic"/>
            </a:endParaRPr>
          </a:p>
        </p:txBody>
      </p:sp>
      <p:sp>
        <p:nvSpPr>
          <p:cNvPr id="68" name="Google Shape;68;p14"/>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2000">
                <a:solidFill>
                  <a:schemeClr val="dk1"/>
                </a:solidFill>
                <a:latin typeface="Cambria"/>
                <a:ea typeface="Cambria"/>
                <a:cs typeface="Cambria"/>
                <a:sym typeface="Cambria"/>
              </a:rPr>
              <a:t>Al finalizar esta actividad tienes que ser capaz de:</a:t>
            </a:r>
            <a:endParaRPr sz="2000">
              <a:latin typeface="Cambria"/>
              <a:ea typeface="Cambria"/>
              <a:cs typeface="Cambria"/>
              <a:sym typeface="Cambria"/>
            </a:endParaRPr>
          </a:p>
        </p:txBody>
      </p:sp>
      <p:sp>
        <p:nvSpPr>
          <p:cNvPr id="69" name="Google Shape;69;p14"/>
          <p:cNvSpPr txBox="1"/>
          <p:nvPr/>
        </p:nvSpPr>
        <p:spPr>
          <a:xfrm>
            <a:off x="3140225" y="2286450"/>
            <a:ext cx="5240400" cy="247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latin typeface="Franklin Gothic"/>
                <a:ea typeface="Franklin Gothic"/>
                <a:cs typeface="Franklin Gothic"/>
                <a:sym typeface="Franklin Gothic"/>
              </a:rPr>
              <a:t>Conocer las bases de datos WoS y Scopus</a:t>
            </a:r>
            <a:br>
              <a:rPr lang="es" sz="1800">
                <a:latin typeface="Franklin Gothic"/>
                <a:ea typeface="Franklin Gothic"/>
                <a:cs typeface="Franklin Gothic"/>
                <a:sym typeface="Franklin Gothic"/>
              </a:rPr>
            </a:br>
            <a:endParaRPr sz="1800">
              <a:latin typeface="Franklin Gothic"/>
              <a:ea typeface="Franklin Gothic"/>
              <a:cs typeface="Franklin Gothic"/>
              <a:sym typeface="Franklin Gothic"/>
            </a:endParaRPr>
          </a:p>
          <a:p>
            <a:pPr marL="0" lvl="0" indent="0" algn="l" rtl="0">
              <a:spcBef>
                <a:spcPts val="0"/>
              </a:spcBef>
              <a:spcAft>
                <a:spcPts val="0"/>
              </a:spcAft>
              <a:buNone/>
            </a:pPr>
            <a:endParaRPr sz="1800">
              <a:latin typeface="Franklin Gothic"/>
              <a:ea typeface="Franklin Gothic"/>
              <a:cs typeface="Franklin Gothic"/>
              <a:sym typeface="Franklin Gothic"/>
            </a:endParaRPr>
          </a:p>
          <a:p>
            <a:pPr marL="0" lvl="0" indent="0" algn="l" rtl="0">
              <a:spcBef>
                <a:spcPts val="0"/>
              </a:spcBef>
              <a:spcAft>
                <a:spcPts val="0"/>
              </a:spcAft>
              <a:buNone/>
            </a:pPr>
            <a:r>
              <a:rPr lang="es" sz="1800">
                <a:latin typeface="Franklin Gothic"/>
                <a:ea typeface="Franklin Gothic"/>
                <a:cs typeface="Franklin Gothic"/>
                <a:sym typeface="Franklin Gothic"/>
              </a:rPr>
              <a:t>Aprender a buscar referencias </a:t>
            </a:r>
            <a:endParaRPr sz="1800">
              <a:latin typeface="Franklin Gothic"/>
              <a:ea typeface="Franklin Gothic"/>
              <a:cs typeface="Franklin Gothic"/>
              <a:sym typeface="Franklin Gothic"/>
            </a:endParaRPr>
          </a:p>
          <a:p>
            <a:pPr marL="0" lvl="0" indent="0" algn="l" rtl="0">
              <a:spcBef>
                <a:spcPts val="0"/>
              </a:spcBef>
              <a:spcAft>
                <a:spcPts val="0"/>
              </a:spcAft>
              <a:buNone/>
            </a:pPr>
            <a:r>
              <a:rPr lang="es" sz="1800">
                <a:latin typeface="Franklin Gothic"/>
                <a:ea typeface="Franklin Gothic"/>
                <a:cs typeface="Franklin Gothic"/>
                <a:sym typeface="Franklin Gothic"/>
              </a:rPr>
              <a:t/>
            </a:r>
            <a:br>
              <a:rPr lang="es" sz="1800">
                <a:latin typeface="Franklin Gothic"/>
                <a:ea typeface="Franklin Gothic"/>
                <a:cs typeface="Franklin Gothic"/>
                <a:sym typeface="Franklin Gothic"/>
              </a:rPr>
            </a:br>
            <a:endParaRPr sz="1800">
              <a:latin typeface="Franklin Gothic"/>
              <a:ea typeface="Franklin Gothic"/>
              <a:cs typeface="Franklin Gothic"/>
              <a:sym typeface="Franklin Gothic"/>
            </a:endParaRPr>
          </a:p>
          <a:p>
            <a:pPr marL="0" lvl="0" indent="0" algn="l" rtl="0">
              <a:spcBef>
                <a:spcPts val="0"/>
              </a:spcBef>
              <a:spcAft>
                <a:spcPts val="0"/>
              </a:spcAft>
              <a:buNone/>
            </a:pPr>
            <a:r>
              <a:rPr lang="es" sz="1800">
                <a:latin typeface="Franklin Gothic"/>
                <a:ea typeface="Franklin Gothic"/>
                <a:cs typeface="Franklin Gothic"/>
                <a:sym typeface="Franklin Gothic"/>
              </a:rPr>
              <a:t>Buscar citas en WoS y Scopus</a:t>
            </a:r>
            <a:endParaRPr sz="1800">
              <a:latin typeface="Franklin Gothic"/>
              <a:ea typeface="Franklin Gothic"/>
              <a:cs typeface="Franklin Gothic"/>
              <a:sym typeface="Franklin Gothic"/>
            </a:endParaRPr>
          </a:p>
        </p:txBody>
      </p:sp>
      <p:pic>
        <p:nvPicPr>
          <p:cNvPr id="70" name="Google Shape;70;p14"/>
          <p:cNvPicPr preferRelativeResize="0"/>
          <p:nvPr/>
        </p:nvPicPr>
        <p:blipFill>
          <a:blip r:embed="rId3">
            <a:alphaModFix/>
          </a:blip>
          <a:stretch>
            <a:fillRect/>
          </a:stretch>
        </p:blipFill>
        <p:spPr>
          <a:xfrm>
            <a:off x="0" y="2394175"/>
            <a:ext cx="3064025" cy="19056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5"/>
          <p:cNvSpPr/>
          <p:nvPr/>
        </p:nvSpPr>
        <p:spPr>
          <a:xfrm>
            <a:off x="1506200" y="1263875"/>
            <a:ext cx="6176100" cy="2051400"/>
          </a:xfrm>
          <a:prstGeom prst="rect">
            <a:avLst/>
          </a:prstGeom>
          <a:solidFill>
            <a:srgbClr val="65C1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5"/>
          <p:cNvSpPr/>
          <p:nvPr/>
        </p:nvSpPr>
        <p:spPr>
          <a:xfrm>
            <a:off x="0" y="764675"/>
            <a:ext cx="3761100" cy="499200"/>
          </a:xfrm>
          <a:prstGeom prst="rect">
            <a:avLst/>
          </a:prstGeom>
          <a:solidFill>
            <a:srgbClr val="2B7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314656"/>
              </a:solidFill>
            </a:endParaRPr>
          </a:p>
        </p:txBody>
      </p:sp>
      <p:sp>
        <p:nvSpPr>
          <p:cNvPr id="77" name="Google Shape;77;p15"/>
          <p:cNvSpPr txBox="1"/>
          <p:nvPr/>
        </p:nvSpPr>
        <p:spPr>
          <a:xfrm>
            <a:off x="1644750" y="844875"/>
            <a:ext cx="2121000" cy="329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rgbClr val="F2F2F2"/>
                </a:solidFill>
                <a:latin typeface="Franklin Gothic"/>
                <a:ea typeface="Franklin Gothic"/>
                <a:cs typeface="Franklin Gothic"/>
                <a:sym typeface="Franklin Gothic"/>
              </a:rPr>
              <a:t>SUMARIO</a:t>
            </a:r>
            <a:endParaRPr sz="1800" b="1">
              <a:solidFill>
                <a:srgbClr val="F2F2F2"/>
              </a:solidFill>
              <a:latin typeface="Franklin Gothic"/>
              <a:ea typeface="Franklin Gothic"/>
              <a:cs typeface="Franklin Gothic"/>
              <a:sym typeface="Franklin Gothic"/>
            </a:endParaRPr>
          </a:p>
        </p:txBody>
      </p:sp>
      <p:sp>
        <p:nvSpPr>
          <p:cNvPr id="78" name="Google Shape;78;p15"/>
          <p:cNvSpPr txBox="1"/>
          <p:nvPr/>
        </p:nvSpPr>
        <p:spPr>
          <a:xfrm>
            <a:off x="1720075" y="1232125"/>
            <a:ext cx="5793000" cy="1691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800">
              <a:latin typeface="Franklin Gothic"/>
              <a:ea typeface="Franklin Gothic"/>
              <a:cs typeface="Franklin Gothic"/>
              <a:sym typeface="Franklin Gothic"/>
            </a:endParaRPr>
          </a:p>
          <a:p>
            <a:pPr marL="457200" lvl="0" indent="-342900" algn="l" rtl="0">
              <a:lnSpc>
                <a:spcPct val="115000"/>
              </a:lnSpc>
              <a:spcBef>
                <a:spcPts val="0"/>
              </a:spcBef>
              <a:spcAft>
                <a:spcPts val="0"/>
              </a:spcAft>
              <a:buClr>
                <a:srgbClr val="FFAB61"/>
              </a:buClr>
              <a:buSzPts val="1800"/>
              <a:buFont typeface="Franklin Gothic"/>
              <a:buChar char="●"/>
            </a:pPr>
            <a:r>
              <a:rPr lang="es" sz="1800">
                <a:latin typeface="Franklin Gothic"/>
                <a:ea typeface="Franklin Gothic"/>
                <a:cs typeface="Franklin Gothic"/>
                <a:sym typeface="Franklin Gothic"/>
              </a:rPr>
              <a:t>Bases de datos multidisciplinares    </a:t>
            </a:r>
            <a:endParaRPr>
              <a:latin typeface="Franklin Gothic"/>
              <a:ea typeface="Franklin Gothic"/>
              <a:cs typeface="Franklin Gothic"/>
              <a:sym typeface="Franklin Gothic"/>
            </a:endParaRPr>
          </a:p>
          <a:p>
            <a:pPr marL="457200" lvl="0" indent="-342900" algn="l" rtl="0">
              <a:lnSpc>
                <a:spcPct val="115000"/>
              </a:lnSpc>
              <a:spcBef>
                <a:spcPts val="0"/>
              </a:spcBef>
              <a:spcAft>
                <a:spcPts val="0"/>
              </a:spcAft>
              <a:buClr>
                <a:srgbClr val="FFAB61"/>
              </a:buClr>
              <a:buSzPts val="1800"/>
              <a:buFont typeface="Franklin Gothic"/>
              <a:buChar char="●"/>
            </a:pPr>
            <a:r>
              <a:rPr lang="es" sz="1800">
                <a:latin typeface="Franklin Gothic"/>
                <a:ea typeface="Franklin Gothic"/>
                <a:cs typeface="Franklin Gothic"/>
                <a:sym typeface="Franklin Gothic"/>
              </a:rPr>
              <a:t>Web of Science (WoS)</a:t>
            </a:r>
            <a:endParaRPr sz="1800">
              <a:latin typeface="Franklin Gothic"/>
              <a:ea typeface="Franklin Gothic"/>
              <a:cs typeface="Franklin Gothic"/>
              <a:sym typeface="Franklin Gothic"/>
            </a:endParaRPr>
          </a:p>
          <a:p>
            <a:pPr marL="457200" lvl="0" indent="-342900" algn="l" rtl="0">
              <a:lnSpc>
                <a:spcPct val="115000"/>
              </a:lnSpc>
              <a:spcBef>
                <a:spcPts val="0"/>
              </a:spcBef>
              <a:spcAft>
                <a:spcPts val="0"/>
              </a:spcAft>
              <a:buClr>
                <a:srgbClr val="FFAB61"/>
              </a:buClr>
              <a:buSzPts val="1800"/>
              <a:buFont typeface="Franklin Gothic"/>
              <a:buChar char="●"/>
            </a:pPr>
            <a:r>
              <a:rPr lang="es" sz="1800">
                <a:latin typeface="Franklin Gothic"/>
                <a:ea typeface="Franklin Gothic"/>
                <a:cs typeface="Franklin Gothic"/>
                <a:sym typeface="Franklin Gothic"/>
              </a:rPr>
              <a:t>Scopus</a:t>
            </a:r>
            <a:endParaRPr sz="1800">
              <a:latin typeface="Franklin Gothic"/>
              <a:ea typeface="Franklin Gothic"/>
              <a:cs typeface="Franklin Gothic"/>
              <a:sym typeface="Franklin Gothic"/>
            </a:endParaRPr>
          </a:p>
          <a:p>
            <a:pPr marL="0" lvl="0" indent="0" algn="l" rtl="0">
              <a:lnSpc>
                <a:spcPct val="115000"/>
              </a:lnSpc>
              <a:spcBef>
                <a:spcPts val="1000"/>
              </a:spcBef>
              <a:spcAft>
                <a:spcPts val="0"/>
              </a:spcAft>
              <a:buNone/>
            </a:pPr>
            <a:endParaRPr sz="1800">
              <a:latin typeface="Franklin Gothic"/>
              <a:ea typeface="Franklin Gothic"/>
              <a:cs typeface="Franklin Gothic"/>
              <a:sym typeface="Franklin Gothic"/>
            </a:endParaRPr>
          </a:p>
          <a:p>
            <a:pPr marL="0" lvl="0" indent="0" algn="l" rtl="0">
              <a:lnSpc>
                <a:spcPct val="115000"/>
              </a:lnSpc>
              <a:spcBef>
                <a:spcPts val="1000"/>
              </a:spcBef>
              <a:spcAft>
                <a:spcPts val="1000"/>
              </a:spcAft>
              <a:buNone/>
            </a:pPr>
            <a:endParaRPr sz="1800">
              <a:latin typeface="Franklin Gothic"/>
              <a:ea typeface="Franklin Gothic"/>
              <a:cs typeface="Franklin Gothic"/>
              <a:sym typeface="Franklin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6"/>
          <p:cNvSpPr/>
          <p:nvPr/>
        </p:nvSpPr>
        <p:spPr>
          <a:xfrm>
            <a:off x="8900" y="0"/>
            <a:ext cx="4896900" cy="1016100"/>
          </a:xfrm>
          <a:prstGeom prst="rect">
            <a:avLst/>
          </a:prstGeom>
          <a:solidFill>
            <a:srgbClr val="829E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6"/>
          <p:cNvSpPr txBox="1"/>
          <p:nvPr/>
        </p:nvSpPr>
        <p:spPr>
          <a:xfrm>
            <a:off x="26750" y="-34725"/>
            <a:ext cx="4799700" cy="974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900" b="1">
                <a:solidFill>
                  <a:schemeClr val="lt1"/>
                </a:solidFill>
                <a:latin typeface="Franklin Gothic"/>
                <a:ea typeface="Franklin Gothic"/>
                <a:cs typeface="Franklin Gothic"/>
                <a:sym typeface="Franklin Gothic"/>
              </a:rPr>
              <a:t>BASES DE DATOS MULTIDISCIPLINARES</a:t>
            </a:r>
            <a:endParaRPr sz="2900" b="1">
              <a:solidFill>
                <a:schemeClr val="lt1"/>
              </a:solidFill>
              <a:latin typeface="Franklin Gothic"/>
              <a:ea typeface="Franklin Gothic"/>
              <a:cs typeface="Franklin Gothic"/>
              <a:sym typeface="Franklin Gothic"/>
            </a:endParaRPr>
          </a:p>
        </p:txBody>
      </p:sp>
      <p:sp>
        <p:nvSpPr>
          <p:cNvPr id="85" name="Google Shape;85;p16"/>
          <p:cNvSpPr txBox="1"/>
          <p:nvPr/>
        </p:nvSpPr>
        <p:spPr>
          <a:xfrm>
            <a:off x="421125" y="1277000"/>
            <a:ext cx="8205900" cy="2234400"/>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0"/>
              </a:spcBef>
              <a:spcAft>
                <a:spcPts val="0"/>
              </a:spcAft>
              <a:buNone/>
            </a:pPr>
            <a:r>
              <a:rPr lang="es" sz="1800">
                <a:solidFill>
                  <a:schemeClr val="dk1"/>
                </a:solidFill>
                <a:latin typeface="Cambria"/>
                <a:ea typeface="Cambria"/>
                <a:cs typeface="Cambria"/>
                <a:sym typeface="Cambria"/>
              </a:rPr>
              <a:t>Además de las bases de datos especializadas en tu materia, existen bases de datos multidisciplinares, que por sus características, resultan un buen complemento en el proceso de búsqueda de la información.</a:t>
            </a:r>
            <a:endParaRPr sz="180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80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r>
              <a:rPr lang="es" sz="1800">
                <a:solidFill>
                  <a:schemeClr val="dk1"/>
                </a:solidFill>
                <a:latin typeface="Cambria"/>
                <a:ea typeface="Cambria"/>
                <a:cs typeface="Cambria"/>
                <a:sym typeface="Cambria"/>
              </a:rPr>
              <a:t>En este bloque te presentamos Web of Science y Scopus, dos bases de datos académicas con un rol muy importante en</a:t>
            </a:r>
            <a:r>
              <a:rPr lang="es" sz="1450">
                <a:solidFill>
                  <a:schemeClr val="dk1"/>
                </a:solidFill>
                <a:highlight>
                  <a:srgbClr val="FFFFFF"/>
                </a:highlight>
              </a:rPr>
              <a:t> </a:t>
            </a:r>
            <a:r>
              <a:rPr lang="es" sz="1800">
                <a:solidFill>
                  <a:schemeClr val="dk1"/>
                </a:solidFill>
                <a:highlight>
                  <a:srgbClr val="FFFFFF"/>
                </a:highlight>
                <a:latin typeface="Cambria"/>
                <a:ea typeface="Cambria"/>
                <a:cs typeface="Cambria"/>
                <a:sym typeface="Cambria"/>
              </a:rPr>
              <a:t>la producción y difusión científica.</a:t>
            </a:r>
            <a:endParaRPr sz="1800">
              <a:solidFill>
                <a:schemeClr val="dk1"/>
              </a:solidFill>
              <a:latin typeface="Cambria"/>
              <a:ea typeface="Cambria"/>
              <a:cs typeface="Cambria"/>
              <a:sym typeface="Cambria"/>
            </a:endParaRPr>
          </a:p>
          <a:p>
            <a:pPr marL="0" lvl="0" indent="0" algn="just" rtl="0">
              <a:spcBef>
                <a:spcPts val="0"/>
              </a:spcBef>
              <a:spcAft>
                <a:spcPts val="0"/>
              </a:spcAft>
              <a:buNone/>
            </a:pPr>
            <a:endParaRPr sz="1600">
              <a:solidFill>
                <a:schemeClr val="dk1"/>
              </a:solidFill>
              <a:latin typeface="Cambria"/>
              <a:ea typeface="Cambria"/>
              <a:cs typeface="Cambria"/>
              <a:sym typeface="Cambria"/>
            </a:endParaRPr>
          </a:p>
          <a:p>
            <a:pPr marL="0" lvl="0" indent="0" algn="just" rtl="0">
              <a:lnSpc>
                <a:spcPct val="100000"/>
              </a:lnSpc>
              <a:spcBef>
                <a:spcPts val="1000"/>
              </a:spcBef>
              <a:spcAft>
                <a:spcPts val="0"/>
              </a:spcAft>
              <a:buClr>
                <a:schemeClr val="dk1"/>
              </a:buClr>
              <a:buSzPts val="1100"/>
              <a:buFont typeface="Arial"/>
              <a:buNone/>
            </a:pP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r>
              <a:rPr lang="es" sz="1100">
                <a:solidFill>
                  <a:schemeClr val="dk1"/>
                </a:solidFill>
              </a:rPr>
              <a:t> </a:t>
            </a:r>
            <a:endParaRPr sz="1100">
              <a:solidFill>
                <a:schemeClr val="dk1"/>
              </a:solidFill>
            </a:endParaRPr>
          </a:p>
          <a:p>
            <a:pPr marL="0" lvl="0" indent="0" algn="just" rtl="0">
              <a:lnSpc>
                <a:spcPct val="115000"/>
              </a:lnSpc>
              <a:spcBef>
                <a:spcPts val="0"/>
              </a:spcBef>
              <a:spcAft>
                <a:spcPts val="0"/>
              </a:spcAft>
              <a:buClr>
                <a:schemeClr val="dk1"/>
              </a:buClr>
              <a:buSzPts val="1100"/>
              <a:buFont typeface="Arial"/>
              <a:buNone/>
            </a:pPr>
            <a:endParaRPr sz="1100">
              <a:solidFill>
                <a:schemeClr val="dk1"/>
              </a:solidFill>
            </a:endParaRPr>
          </a:p>
          <a:p>
            <a:pPr marL="0" lvl="0" indent="0" algn="l" rtl="0">
              <a:spcBef>
                <a:spcPts val="0"/>
              </a:spcBef>
              <a:spcAft>
                <a:spcPts val="0"/>
              </a:spcAft>
              <a:buNone/>
            </a:pPr>
            <a:endParaRPr sz="1800">
              <a:latin typeface="Cambria"/>
              <a:ea typeface="Cambria"/>
              <a:cs typeface="Cambria"/>
              <a:sym typeface="Cambria"/>
            </a:endParaRPr>
          </a:p>
        </p:txBody>
      </p:sp>
      <p:sp>
        <p:nvSpPr>
          <p:cNvPr id="86" name="Google Shape;86;p1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87" name="Google Shape;87;p16" descr="adn.JPG"/>
          <p:cNvPicPr preferRelativeResize="0"/>
          <p:nvPr/>
        </p:nvPicPr>
        <p:blipFill>
          <a:blip r:embed="rId3">
            <a:alphaModFix/>
          </a:blip>
          <a:stretch>
            <a:fillRect/>
          </a:stretch>
        </p:blipFill>
        <p:spPr>
          <a:xfrm>
            <a:off x="7456725" y="3511400"/>
            <a:ext cx="1540050" cy="15400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92" name="Google Shape;92;p17"/>
          <p:cNvPicPr preferRelativeResize="0"/>
          <p:nvPr/>
        </p:nvPicPr>
        <p:blipFill>
          <a:blip r:embed="rId3">
            <a:alphaModFix/>
          </a:blip>
          <a:stretch>
            <a:fillRect/>
          </a:stretch>
        </p:blipFill>
        <p:spPr>
          <a:xfrm>
            <a:off x="3387650" y="1212050"/>
            <a:ext cx="5524699" cy="3493648"/>
          </a:xfrm>
          <a:prstGeom prst="rect">
            <a:avLst/>
          </a:prstGeom>
          <a:noFill/>
          <a:ln>
            <a:noFill/>
          </a:ln>
        </p:spPr>
      </p:pic>
      <p:sp>
        <p:nvSpPr>
          <p:cNvPr id="93" name="Google Shape;93;p17"/>
          <p:cNvSpPr/>
          <p:nvPr/>
        </p:nvSpPr>
        <p:spPr>
          <a:xfrm>
            <a:off x="8900" y="0"/>
            <a:ext cx="4019400" cy="1016100"/>
          </a:xfrm>
          <a:prstGeom prst="rect">
            <a:avLst/>
          </a:prstGeom>
          <a:solidFill>
            <a:srgbClr val="CDE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7"/>
          <p:cNvSpPr txBox="1"/>
          <p:nvPr/>
        </p:nvSpPr>
        <p:spPr>
          <a:xfrm>
            <a:off x="-71300" y="532525"/>
            <a:ext cx="4099500" cy="50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2400" b="1">
                <a:latin typeface="Franklin Gothic"/>
                <a:ea typeface="Franklin Gothic"/>
                <a:cs typeface="Franklin Gothic"/>
                <a:sym typeface="Franklin Gothic"/>
              </a:rPr>
              <a:t>WEB OF SCIENCE</a:t>
            </a:r>
            <a:endParaRPr sz="2400" b="1">
              <a:latin typeface="Franklin Gothic"/>
              <a:ea typeface="Franklin Gothic"/>
              <a:cs typeface="Franklin Gothic"/>
              <a:sym typeface="Franklin Gothic"/>
            </a:endParaRPr>
          </a:p>
        </p:txBody>
      </p:sp>
      <p:sp>
        <p:nvSpPr>
          <p:cNvPr id="95" name="Google Shape;95;p17"/>
          <p:cNvSpPr txBox="1"/>
          <p:nvPr/>
        </p:nvSpPr>
        <p:spPr>
          <a:xfrm>
            <a:off x="301875" y="1368725"/>
            <a:ext cx="2781300" cy="31803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s" sz="1800">
                <a:latin typeface="Cambria"/>
                <a:ea typeface="Cambria"/>
                <a:cs typeface="Cambria"/>
                <a:sym typeface="Cambria"/>
              </a:rPr>
              <a:t>Web of Science es una base de datos </a:t>
            </a:r>
            <a:r>
              <a:rPr lang="es" sz="1800" b="1">
                <a:latin typeface="Cambria"/>
                <a:ea typeface="Cambria"/>
                <a:cs typeface="Cambria"/>
                <a:sym typeface="Cambria"/>
              </a:rPr>
              <a:t>multidisciplinar</a:t>
            </a:r>
            <a:r>
              <a:rPr lang="es" sz="1800">
                <a:latin typeface="Cambria"/>
                <a:ea typeface="Cambria"/>
                <a:cs typeface="Cambria"/>
                <a:sym typeface="Cambria"/>
              </a:rPr>
              <a:t>.</a:t>
            </a:r>
            <a:endParaRPr sz="1800">
              <a:latin typeface="Cambria"/>
              <a:ea typeface="Cambria"/>
              <a:cs typeface="Cambria"/>
              <a:sym typeface="Cambria"/>
            </a:endParaRPr>
          </a:p>
          <a:p>
            <a:pPr marL="0" lvl="0" indent="0" algn="just" rtl="0">
              <a:spcBef>
                <a:spcPts val="0"/>
              </a:spcBef>
              <a:spcAft>
                <a:spcPts val="0"/>
              </a:spcAft>
              <a:buNone/>
            </a:pPr>
            <a:endParaRPr sz="1800">
              <a:latin typeface="Cambria"/>
              <a:ea typeface="Cambria"/>
              <a:cs typeface="Cambria"/>
              <a:sym typeface="Cambria"/>
            </a:endParaRPr>
          </a:p>
          <a:p>
            <a:pPr marL="0" lvl="0" indent="0" algn="just" rtl="0">
              <a:spcBef>
                <a:spcPts val="0"/>
              </a:spcBef>
              <a:spcAft>
                <a:spcPts val="0"/>
              </a:spcAft>
              <a:buNone/>
            </a:pPr>
            <a:r>
              <a:rPr lang="es" sz="1800">
                <a:latin typeface="Cambria"/>
                <a:ea typeface="Cambria"/>
                <a:cs typeface="Cambria"/>
                <a:sym typeface="Cambria"/>
              </a:rPr>
              <a:t>Permite acceder a diferentes bases de datos a través de una única interfaz de consulta, </a:t>
            </a:r>
            <a:r>
              <a:rPr lang="es" sz="900">
                <a:solidFill>
                  <a:srgbClr val="333333"/>
                </a:solidFill>
                <a:highlight>
                  <a:srgbClr val="FFFFFF"/>
                </a:highlight>
              </a:rPr>
              <a:t> </a:t>
            </a:r>
            <a:r>
              <a:rPr lang="es" sz="1800">
                <a:highlight>
                  <a:srgbClr val="FFFFFF"/>
                </a:highlight>
                <a:latin typeface="Cambria"/>
                <a:ea typeface="Cambria"/>
                <a:cs typeface="Cambria"/>
                <a:sym typeface="Cambria"/>
              </a:rPr>
              <a:t>pudiéndose acceder a una sola base de datos o a varias de forma simultánea</a:t>
            </a:r>
            <a:r>
              <a:rPr lang="es" sz="1800">
                <a:latin typeface="Cambria"/>
                <a:ea typeface="Cambria"/>
                <a:cs typeface="Cambria"/>
                <a:sym typeface="Cambria"/>
              </a:rPr>
              <a:t>. </a:t>
            </a:r>
            <a:endParaRPr sz="1800">
              <a:latin typeface="Cambria"/>
              <a:ea typeface="Cambria"/>
              <a:cs typeface="Cambria"/>
              <a:sym typeface="Cambria"/>
            </a:endParaRPr>
          </a:p>
          <a:p>
            <a:pPr marL="0" lvl="0" indent="0" algn="just" rtl="0">
              <a:spcBef>
                <a:spcPts val="0"/>
              </a:spcBef>
              <a:spcAft>
                <a:spcPts val="0"/>
              </a:spcAft>
              <a:buNone/>
            </a:pPr>
            <a:endParaRPr sz="1800">
              <a:latin typeface="Cambria"/>
              <a:ea typeface="Cambria"/>
              <a:cs typeface="Cambria"/>
              <a:sym typeface="Cambria"/>
            </a:endParaRPr>
          </a:p>
        </p:txBody>
      </p:sp>
      <p:pic>
        <p:nvPicPr>
          <p:cNvPr id="96" name="Google Shape;96;p17"/>
          <p:cNvPicPr preferRelativeResize="0"/>
          <p:nvPr/>
        </p:nvPicPr>
        <p:blipFill>
          <a:blip r:embed="rId4">
            <a:alphaModFix/>
          </a:blip>
          <a:stretch>
            <a:fillRect/>
          </a:stretch>
        </p:blipFill>
        <p:spPr>
          <a:xfrm>
            <a:off x="142375" y="121312"/>
            <a:ext cx="766700" cy="773475"/>
          </a:xfrm>
          <a:prstGeom prst="rect">
            <a:avLst/>
          </a:prstGeom>
          <a:noFill/>
          <a:ln>
            <a:noFill/>
          </a:ln>
        </p:spPr>
      </p:pic>
      <p:sp>
        <p:nvSpPr>
          <p:cNvPr id="97" name="Google Shape;97;p17"/>
          <p:cNvSpPr/>
          <p:nvPr/>
        </p:nvSpPr>
        <p:spPr>
          <a:xfrm>
            <a:off x="3443425" y="1945200"/>
            <a:ext cx="4337100" cy="338400"/>
          </a:xfrm>
          <a:prstGeom prst="rect">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7"/>
          <p:cNvSpPr/>
          <p:nvPr/>
        </p:nvSpPr>
        <p:spPr>
          <a:xfrm>
            <a:off x="3443425" y="2362950"/>
            <a:ext cx="805800" cy="338400"/>
          </a:xfrm>
          <a:prstGeom prst="ellipse">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7"/>
          <p:cNvSpPr/>
          <p:nvPr/>
        </p:nvSpPr>
        <p:spPr>
          <a:xfrm>
            <a:off x="5766600" y="2388150"/>
            <a:ext cx="925800" cy="288000"/>
          </a:xfrm>
          <a:prstGeom prst="ellipse">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7"/>
          <p:cNvSpPr/>
          <p:nvPr/>
        </p:nvSpPr>
        <p:spPr>
          <a:xfrm>
            <a:off x="5211875" y="3716425"/>
            <a:ext cx="266400" cy="891000"/>
          </a:xfrm>
          <a:prstGeom prst="rightBrace">
            <a:avLst>
              <a:gd name="adj1" fmla="val 8333"/>
              <a:gd name="adj2" fmla="val 51336"/>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7"/>
          <p:cNvSpPr/>
          <p:nvPr/>
        </p:nvSpPr>
        <p:spPr>
          <a:xfrm>
            <a:off x="6968625" y="2701350"/>
            <a:ext cx="1622700" cy="2004300"/>
          </a:xfrm>
          <a:prstGeom prst="rect">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7"/>
          <p:cNvSpPr txBox="1"/>
          <p:nvPr/>
        </p:nvSpPr>
        <p:spPr>
          <a:xfrm>
            <a:off x="6625750" y="388800"/>
            <a:ext cx="2286600" cy="627300"/>
          </a:xfrm>
          <a:prstGeom prst="rect">
            <a:avLst/>
          </a:prstGeom>
          <a:solidFill>
            <a:srgbClr val="2B726D"/>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000" b="1"/>
              <a:t>Puedes seleccionar una bases de datos. Te recomendamos seleccionar la Colección Principal</a:t>
            </a:r>
            <a:endParaRPr sz="1000" b="1"/>
          </a:p>
        </p:txBody>
      </p:sp>
      <p:grpSp>
        <p:nvGrpSpPr>
          <p:cNvPr id="103" name="Google Shape;103;p17"/>
          <p:cNvGrpSpPr/>
          <p:nvPr/>
        </p:nvGrpSpPr>
        <p:grpSpPr>
          <a:xfrm>
            <a:off x="7936750" y="1078422"/>
            <a:ext cx="571500" cy="967284"/>
            <a:chOff x="6894025" y="1144950"/>
            <a:chExt cx="571500" cy="836100"/>
          </a:xfrm>
        </p:grpSpPr>
        <p:cxnSp>
          <p:nvCxnSpPr>
            <p:cNvPr id="104" name="Google Shape;104;p17"/>
            <p:cNvCxnSpPr/>
            <p:nvPr/>
          </p:nvCxnSpPr>
          <p:spPr>
            <a:xfrm rot="10800000" flipH="1">
              <a:off x="7455925" y="1144950"/>
              <a:ext cx="9600" cy="836100"/>
            </a:xfrm>
            <a:prstGeom prst="straightConnector1">
              <a:avLst/>
            </a:prstGeom>
            <a:noFill/>
            <a:ln w="28575" cap="flat" cmpd="sng">
              <a:solidFill>
                <a:srgbClr val="FFAB61"/>
              </a:solidFill>
              <a:prstDash val="solid"/>
              <a:round/>
              <a:headEnd type="none" w="med" len="med"/>
              <a:tailEnd type="triangle" w="med" len="med"/>
            </a:ln>
          </p:spPr>
        </p:cxnSp>
        <p:cxnSp>
          <p:nvCxnSpPr>
            <p:cNvPr id="105" name="Google Shape;105;p17"/>
            <p:cNvCxnSpPr/>
            <p:nvPr/>
          </p:nvCxnSpPr>
          <p:spPr>
            <a:xfrm flipH="1">
              <a:off x="6894025" y="1959425"/>
              <a:ext cx="569100" cy="7200"/>
            </a:xfrm>
            <a:prstGeom prst="straightConnector1">
              <a:avLst/>
            </a:prstGeom>
            <a:noFill/>
            <a:ln w="28575" cap="flat" cmpd="sng">
              <a:solidFill>
                <a:srgbClr val="FFAB61"/>
              </a:solidFill>
              <a:prstDash val="solid"/>
              <a:round/>
              <a:headEnd type="none" w="med" len="med"/>
              <a:tailEnd type="triangle" w="med" len="med"/>
            </a:ln>
          </p:spPr>
        </p:cxnSp>
      </p:grpSp>
      <p:sp>
        <p:nvSpPr>
          <p:cNvPr id="106" name="Google Shape;106;p17"/>
          <p:cNvSpPr txBox="1"/>
          <p:nvPr/>
        </p:nvSpPr>
        <p:spPr>
          <a:xfrm>
            <a:off x="5505250" y="3848275"/>
            <a:ext cx="1120500" cy="627300"/>
          </a:xfrm>
          <a:prstGeom prst="rect">
            <a:avLst/>
          </a:prstGeom>
          <a:solidFill>
            <a:srgbClr val="2B726D"/>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000" b="1"/>
              <a:t>Puedes filtrar los resultados por fecha</a:t>
            </a:r>
            <a:endParaRPr sz="1000" b="1"/>
          </a:p>
        </p:txBody>
      </p:sp>
      <p:sp>
        <p:nvSpPr>
          <p:cNvPr id="107" name="Google Shape;107;p17"/>
          <p:cNvSpPr/>
          <p:nvPr/>
        </p:nvSpPr>
        <p:spPr>
          <a:xfrm rot="5400000">
            <a:off x="4832075" y="1600800"/>
            <a:ext cx="208800" cy="2568600"/>
          </a:xfrm>
          <a:prstGeom prst="rightBrace">
            <a:avLst>
              <a:gd name="adj1" fmla="val 8333"/>
              <a:gd name="adj2" fmla="val 50000"/>
            </a:avLst>
          </a:prstGeom>
          <a:noFill/>
          <a:ln w="28575" cap="flat" cmpd="sng">
            <a:solidFill>
              <a:srgbClr val="FFAB6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7"/>
          <p:cNvSpPr txBox="1"/>
          <p:nvPr/>
        </p:nvSpPr>
        <p:spPr>
          <a:xfrm>
            <a:off x="4031525" y="3038300"/>
            <a:ext cx="1809900" cy="591000"/>
          </a:xfrm>
          <a:prstGeom prst="rect">
            <a:avLst/>
          </a:prstGeom>
          <a:solidFill>
            <a:srgbClr val="2B726D"/>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000" b="1"/>
              <a:t>Permite la búsqueda por palabra clave: básica o avanzada</a:t>
            </a:r>
            <a:endParaRPr sz="1000" b="1"/>
          </a:p>
        </p:txBody>
      </p:sp>
      <p:grpSp>
        <p:nvGrpSpPr>
          <p:cNvPr id="109" name="Google Shape;109;p17"/>
          <p:cNvGrpSpPr/>
          <p:nvPr/>
        </p:nvGrpSpPr>
        <p:grpSpPr>
          <a:xfrm>
            <a:off x="7887581" y="4041923"/>
            <a:ext cx="1147428" cy="1058651"/>
            <a:chOff x="7578375" y="3803600"/>
            <a:chExt cx="1260633" cy="1217400"/>
          </a:xfrm>
        </p:grpSpPr>
        <p:sp>
          <p:nvSpPr>
            <p:cNvPr id="110" name="Google Shape;110;p17"/>
            <p:cNvSpPr/>
            <p:nvPr/>
          </p:nvSpPr>
          <p:spPr>
            <a:xfrm>
              <a:off x="7578375" y="3803600"/>
              <a:ext cx="1231800" cy="1217400"/>
            </a:xfrm>
            <a:prstGeom prst="ellipse">
              <a:avLst/>
            </a:prstGeom>
            <a:solidFill>
              <a:srgbClr val="2B726D"/>
            </a:solidFill>
            <a:ln w="9525" cap="flat" cmpd="sng">
              <a:solidFill>
                <a:srgbClr val="2B726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7"/>
            <p:cNvSpPr txBox="1"/>
            <p:nvPr/>
          </p:nvSpPr>
          <p:spPr>
            <a:xfrm>
              <a:off x="7607208" y="3869983"/>
              <a:ext cx="1231800" cy="960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s" sz="1000" b="1"/>
                <a:t>Puedes seleccionar en qué campo vas a realizar la búsqueda</a:t>
              </a:r>
              <a:endParaRPr sz="1000" b="1"/>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18"/>
          <p:cNvPicPr preferRelativeResize="0"/>
          <p:nvPr/>
        </p:nvPicPr>
        <p:blipFill>
          <a:blip r:embed="rId3">
            <a:alphaModFix/>
          </a:blip>
          <a:stretch>
            <a:fillRect/>
          </a:stretch>
        </p:blipFill>
        <p:spPr>
          <a:xfrm>
            <a:off x="696075" y="1225799"/>
            <a:ext cx="7289350" cy="2378625"/>
          </a:xfrm>
          <a:prstGeom prst="rect">
            <a:avLst/>
          </a:prstGeom>
          <a:noFill/>
          <a:ln>
            <a:noFill/>
          </a:ln>
        </p:spPr>
      </p:pic>
      <p:sp>
        <p:nvSpPr>
          <p:cNvPr id="117" name="Google Shape;117;p18"/>
          <p:cNvSpPr/>
          <p:nvPr/>
        </p:nvSpPr>
        <p:spPr>
          <a:xfrm>
            <a:off x="8900" y="0"/>
            <a:ext cx="4019400" cy="1016100"/>
          </a:xfrm>
          <a:prstGeom prst="rect">
            <a:avLst/>
          </a:prstGeom>
          <a:solidFill>
            <a:srgbClr val="CDE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8"/>
          <p:cNvSpPr txBox="1"/>
          <p:nvPr/>
        </p:nvSpPr>
        <p:spPr>
          <a:xfrm>
            <a:off x="1173025" y="386900"/>
            <a:ext cx="2795700" cy="507900"/>
          </a:xfrm>
          <a:prstGeom prst="rect">
            <a:avLst/>
          </a:prstGeom>
          <a:solidFill>
            <a:srgbClr val="CDE2D9"/>
          </a:solid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1500" b="1"/>
              <a:t>UN VISTAZO A LAS CITAS:</a:t>
            </a:r>
            <a:endParaRPr sz="1500" b="1"/>
          </a:p>
          <a:p>
            <a:pPr marL="0" lvl="0" indent="0" algn="r" rtl="0">
              <a:spcBef>
                <a:spcPts val="0"/>
              </a:spcBef>
              <a:spcAft>
                <a:spcPts val="0"/>
              </a:spcAft>
              <a:buNone/>
            </a:pPr>
            <a:r>
              <a:rPr lang="es" sz="1500" b="1"/>
              <a:t>RED DE CITAS </a:t>
            </a:r>
            <a:endParaRPr sz="1500" b="1"/>
          </a:p>
        </p:txBody>
      </p:sp>
      <p:pic>
        <p:nvPicPr>
          <p:cNvPr id="119" name="Google Shape;119;p18"/>
          <p:cNvPicPr preferRelativeResize="0"/>
          <p:nvPr/>
        </p:nvPicPr>
        <p:blipFill>
          <a:blip r:embed="rId4">
            <a:alphaModFix/>
          </a:blip>
          <a:stretch>
            <a:fillRect/>
          </a:stretch>
        </p:blipFill>
        <p:spPr>
          <a:xfrm>
            <a:off x="142375" y="121312"/>
            <a:ext cx="766700" cy="773475"/>
          </a:xfrm>
          <a:prstGeom prst="rect">
            <a:avLst/>
          </a:prstGeom>
          <a:noFill/>
          <a:ln>
            <a:noFill/>
          </a:ln>
        </p:spPr>
      </p:pic>
      <p:sp>
        <p:nvSpPr>
          <p:cNvPr id="120" name="Google Shape;120;p18"/>
          <p:cNvSpPr txBox="1"/>
          <p:nvPr/>
        </p:nvSpPr>
        <p:spPr>
          <a:xfrm>
            <a:off x="6391225" y="2165450"/>
            <a:ext cx="1407000" cy="1439100"/>
          </a:xfrm>
          <a:prstGeom prst="rect">
            <a:avLst/>
          </a:prstGeom>
          <a:noFill/>
          <a:ln w="28575" cap="flat" cmpd="sng">
            <a:solidFill>
              <a:srgbClr val="FFAB6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18"/>
          <p:cNvSpPr txBox="1"/>
          <p:nvPr/>
        </p:nvSpPr>
        <p:spPr>
          <a:xfrm>
            <a:off x="352700" y="4011925"/>
            <a:ext cx="7989300" cy="773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latin typeface="Cambria"/>
                <a:ea typeface="Cambria"/>
                <a:cs typeface="Cambria"/>
                <a:sym typeface="Cambria"/>
              </a:rPr>
              <a:t>Una de las funcionalidades más destacables de WoS, si la comparamos con otras bases de datos, es que muestra las citas en cada uno de los registros de la base de datos.</a:t>
            </a:r>
            <a:endParaRPr sz="1800">
              <a:latin typeface="Cambria"/>
              <a:ea typeface="Cambria"/>
              <a:cs typeface="Cambria"/>
              <a:sym typeface="Cambria"/>
            </a:endParaRPr>
          </a:p>
          <a:p>
            <a:pPr marL="0" lvl="0" indent="0" algn="l" rtl="0">
              <a:spcBef>
                <a:spcPts val="0"/>
              </a:spcBef>
              <a:spcAft>
                <a:spcPts val="0"/>
              </a:spcAft>
              <a:buNone/>
            </a:pPr>
            <a:endParaRPr sz="1600">
              <a:latin typeface="Cambria"/>
              <a:ea typeface="Cambria"/>
              <a:cs typeface="Cambria"/>
              <a:sym typeface="Cambri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9"/>
          <p:cNvSpPr/>
          <p:nvPr/>
        </p:nvSpPr>
        <p:spPr>
          <a:xfrm>
            <a:off x="8900" y="0"/>
            <a:ext cx="4019400" cy="1016100"/>
          </a:xfrm>
          <a:prstGeom prst="rect">
            <a:avLst/>
          </a:prstGeom>
          <a:solidFill>
            <a:srgbClr val="CDE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7" name="Google Shape;127;p19"/>
          <p:cNvPicPr preferRelativeResize="0"/>
          <p:nvPr/>
        </p:nvPicPr>
        <p:blipFill>
          <a:blip r:embed="rId3">
            <a:alphaModFix/>
          </a:blip>
          <a:stretch>
            <a:fillRect/>
          </a:stretch>
        </p:blipFill>
        <p:spPr>
          <a:xfrm>
            <a:off x="142375" y="121312"/>
            <a:ext cx="766700" cy="773475"/>
          </a:xfrm>
          <a:prstGeom prst="rect">
            <a:avLst/>
          </a:prstGeom>
          <a:noFill/>
          <a:ln>
            <a:noFill/>
          </a:ln>
        </p:spPr>
      </p:pic>
      <p:sp>
        <p:nvSpPr>
          <p:cNvPr id="128" name="Google Shape;128;p19"/>
          <p:cNvSpPr txBox="1"/>
          <p:nvPr/>
        </p:nvSpPr>
        <p:spPr>
          <a:xfrm>
            <a:off x="279225" y="1844325"/>
            <a:ext cx="2797500" cy="1660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b="1">
                <a:solidFill>
                  <a:srgbClr val="2B726D"/>
                </a:solidFill>
                <a:latin typeface="Franklin Gothic"/>
                <a:ea typeface="Franklin Gothic"/>
                <a:cs typeface="Franklin Gothic"/>
                <a:sym typeface="Franklin Gothic"/>
              </a:rPr>
              <a:t>Veces citado</a:t>
            </a:r>
            <a:r>
              <a:rPr lang="es" b="1">
                <a:solidFill>
                  <a:srgbClr val="E54B4A"/>
                </a:solidFill>
                <a:latin typeface="Franklin Gothic"/>
                <a:ea typeface="Franklin Gothic"/>
                <a:cs typeface="Franklin Gothic"/>
                <a:sym typeface="Franklin Gothic"/>
              </a:rPr>
              <a:t> </a:t>
            </a:r>
            <a:endParaRPr b="1">
              <a:solidFill>
                <a:srgbClr val="E54B4A"/>
              </a:solidFill>
              <a:latin typeface="Franklin Gothic"/>
              <a:ea typeface="Franklin Gothic"/>
              <a:cs typeface="Franklin Gothic"/>
              <a:sym typeface="Franklin Gothic"/>
            </a:endParaRPr>
          </a:p>
          <a:p>
            <a:pPr marL="0" lvl="0" indent="0" algn="l" rtl="0">
              <a:spcBef>
                <a:spcPts val="0"/>
              </a:spcBef>
              <a:spcAft>
                <a:spcPts val="0"/>
              </a:spcAft>
              <a:buNone/>
            </a:pPr>
            <a:endParaRPr b="1">
              <a:solidFill>
                <a:srgbClr val="E54B4A"/>
              </a:solidFill>
              <a:latin typeface="Franklin Gothic"/>
              <a:ea typeface="Franklin Gothic"/>
              <a:cs typeface="Franklin Gothic"/>
              <a:sym typeface="Franklin Gothic"/>
            </a:endParaRPr>
          </a:p>
          <a:p>
            <a:pPr marL="0" lvl="0" indent="0" algn="l" rtl="0">
              <a:spcBef>
                <a:spcPts val="0"/>
              </a:spcBef>
              <a:spcAft>
                <a:spcPts val="0"/>
              </a:spcAft>
              <a:buNone/>
            </a:pPr>
            <a:r>
              <a:rPr lang="es">
                <a:latin typeface="Franklin Gothic"/>
                <a:ea typeface="Franklin Gothic"/>
                <a:cs typeface="Franklin Gothic"/>
                <a:sym typeface="Franklin Gothic"/>
              </a:rPr>
              <a:t>Indica el número de veces que el artículos se ha citado en WoS.</a:t>
            </a:r>
            <a:endParaRPr>
              <a:latin typeface="Franklin Gothic"/>
              <a:ea typeface="Franklin Gothic"/>
              <a:cs typeface="Franklin Gothic"/>
              <a:sym typeface="Franklin Gothic"/>
            </a:endParaRPr>
          </a:p>
          <a:p>
            <a:pPr marL="0" lvl="0" indent="0" algn="l" rtl="0">
              <a:spcBef>
                <a:spcPts val="0"/>
              </a:spcBef>
              <a:spcAft>
                <a:spcPts val="0"/>
              </a:spcAft>
              <a:buNone/>
            </a:pPr>
            <a:endParaRPr>
              <a:latin typeface="Franklin Gothic"/>
              <a:ea typeface="Franklin Gothic"/>
              <a:cs typeface="Franklin Gothic"/>
              <a:sym typeface="Franklin Gothic"/>
            </a:endParaRPr>
          </a:p>
          <a:p>
            <a:pPr marL="0" lvl="0" indent="0" algn="l" rtl="0">
              <a:spcBef>
                <a:spcPts val="0"/>
              </a:spcBef>
              <a:spcAft>
                <a:spcPts val="0"/>
              </a:spcAft>
              <a:buNone/>
            </a:pPr>
            <a:r>
              <a:rPr lang="es">
                <a:latin typeface="Franklin Gothic"/>
                <a:ea typeface="Franklin Gothic"/>
                <a:cs typeface="Franklin Gothic"/>
                <a:sym typeface="Franklin Gothic"/>
              </a:rPr>
              <a:t>Clicando el enlace podrás acceder a los artículos que lo citan.</a:t>
            </a:r>
            <a:endParaRPr>
              <a:latin typeface="Franklin Gothic"/>
              <a:ea typeface="Franklin Gothic"/>
              <a:cs typeface="Franklin Gothic"/>
              <a:sym typeface="Franklin Gothic"/>
            </a:endParaRPr>
          </a:p>
        </p:txBody>
      </p:sp>
      <p:sp>
        <p:nvSpPr>
          <p:cNvPr id="129" name="Google Shape;129;p19"/>
          <p:cNvSpPr txBox="1"/>
          <p:nvPr/>
        </p:nvSpPr>
        <p:spPr>
          <a:xfrm>
            <a:off x="3076725" y="1844325"/>
            <a:ext cx="2871300" cy="17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b="1">
                <a:solidFill>
                  <a:srgbClr val="2B726D"/>
                </a:solidFill>
                <a:latin typeface="Franklin Gothic"/>
                <a:ea typeface="Franklin Gothic"/>
                <a:cs typeface="Franklin Gothic"/>
                <a:sym typeface="Franklin Gothic"/>
              </a:rPr>
              <a:t>Referencias citadas</a:t>
            </a:r>
            <a:endParaRPr b="1">
              <a:solidFill>
                <a:srgbClr val="2B726D"/>
              </a:solidFill>
              <a:latin typeface="Franklin Gothic"/>
              <a:ea typeface="Franklin Gothic"/>
              <a:cs typeface="Franklin Gothic"/>
              <a:sym typeface="Franklin Gothic"/>
            </a:endParaRPr>
          </a:p>
          <a:p>
            <a:pPr marL="0" lvl="0" indent="0" algn="l" rtl="0">
              <a:spcBef>
                <a:spcPts val="0"/>
              </a:spcBef>
              <a:spcAft>
                <a:spcPts val="0"/>
              </a:spcAft>
              <a:buNone/>
            </a:pPr>
            <a:endParaRPr b="1">
              <a:solidFill>
                <a:srgbClr val="E54B4A"/>
              </a:solidFill>
              <a:latin typeface="Franklin Gothic"/>
              <a:ea typeface="Franklin Gothic"/>
              <a:cs typeface="Franklin Gothic"/>
              <a:sym typeface="Franklin Gothic"/>
            </a:endParaRPr>
          </a:p>
          <a:p>
            <a:pPr marL="0" lvl="0" indent="0" algn="l" rtl="0">
              <a:spcBef>
                <a:spcPts val="0"/>
              </a:spcBef>
              <a:spcAft>
                <a:spcPts val="0"/>
              </a:spcAft>
              <a:buNone/>
            </a:pPr>
            <a:r>
              <a:rPr lang="es">
                <a:latin typeface="Franklin Gothic"/>
                <a:ea typeface="Franklin Gothic"/>
                <a:cs typeface="Franklin Gothic"/>
                <a:sym typeface="Franklin Gothic"/>
              </a:rPr>
              <a:t>Te permite acceder a los artículos de su bibliografía. </a:t>
            </a:r>
            <a:endParaRPr>
              <a:latin typeface="Franklin Gothic"/>
              <a:ea typeface="Franklin Gothic"/>
              <a:cs typeface="Franklin Gothic"/>
              <a:sym typeface="Franklin Gothic"/>
            </a:endParaRPr>
          </a:p>
          <a:p>
            <a:pPr marL="0" lvl="0" indent="0" algn="l" rtl="0">
              <a:spcBef>
                <a:spcPts val="0"/>
              </a:spcBef>
              <a:spcAft>
                <a:spcPts val="0"/>
              </a:spcAft>
              <a:buNone/>
            </a:pPr>
            <a:endParaRPr>
              <a:latin typeface="Franklin Gothic"/>
              <a:ea typeface="Franklin Gothic"/>
              <a:cs typeface="Franklin Gothic"/>
              <a:sym typeface="Franklin Gothic"/>
            </a:endParaRPr>
          </a:p>
          <a:p>
            <a:pPr marL="0" lvl="0" indent="0" algn="l" rtl="0">
              <a:spcBef>
                <a:spcPts val="0"/>
              </a:spcBef>
              <a:spcAft>
                <a:spcPts val="0"/>
              </a:spcAft>
              <a:buNone/>
            </a:pPr>
            <a:r>
              <a:rPr lang="es">
                <a:latin typeface="Franklin Gothic"/>
                <a:ea typeface="Franklin Gothic"/>
                <a:cs typeface="Franklin Gothic"/>
                <a:sym typeface="Franklin Gothic"/>
              </a:rPr>
              <a:t>Sólo podrás acceder a los artículos si están indizados en la base de datos WoS.</a:t>
            </a:r>
            <a:endParaRPr>
              <a:latin typeface="Franklin Gothic"/>
              <a:ea typeface="Franklin Gothic"/>
              <a:cs typeface="Franklin Gothic"/>
              <a:sym typeface="Franklin Gothic"/>
            </a:endParaRPr>
          </a:p>
        </p:txBody>
      </p:sp>
      <p:sp>
        <p:nvSpPr>
          <p:cNvPr id="130" name="Google Shape;130;p19"/>
          <p:cNvSpPr txBox="1"/>
          <p:nvPr/>
        </p:nvSpPr>
        <p:spPr>
          <a:xfrm>
            <a:off x="6094925" y="1844325"/>
            <a:ext cx="2917200" cy="132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b="1">
                <a:solidFill>
                  <a:srgbClr val="2B726D"/>
                </a:solidFill>
                <a:latin typeface="Franklin Gothic"/>
                <a:ea typeface="Franklin Gothic"/>
                <a:cs typeface="Franklin Gothic"/>
                <a:sym typeface="Franklin Gothic"/>
              </a:rPr>
              <a:t>Related records</a:t>
            </a:r>
            <a:endParaRPr b="1">
              <a:solidFill>
                <a:srgbClr val="2B726D"/>
              </a:solidFill>
              <a:latin typeface="Franklin Gothic"/>
              <a:ea typeface="Franklin Gothic"/>
              <a:cs typeface="Franklin Gothic"/>
              <a:sym typeface="Franklin Gothic"/>
            </a:endParaRPr>
          </a:p>
          <a:p>
            <a:pPr marL="0" lvl="0" indent="0" algn="l" rtl="0">
              <a:spcBef>
                <a:spcPts val="0"/>
              </a:spcBef>
              <a:spcAft>
                <a:spcPts val="0"/>
              </a:spcAft>
              <a:buNone/>
            </a:pPr>
            <a:endParaRPr b="1">
              <a:solidFill>
                <a:srgbClr val="E54B4A"/>
              </a:solidFill>
              <a:latin typeface="Franklin Gothic"/>
              <a:ea typeface="Franklin Gothic"/>
              <a:cs typeface="Franklin Gothic"/>
              <a:sym typeface="Franklin Gothic"/>
            </a:endParaRPr>
          </a:p>
          <a:p>
            <a:pPr marL="0" lvl="0" indent="0" algn="l" rtl="0">
              <a:spcBef>
                <a:spcPts val="0"/>
              </a:spcBef>
              <a:spcAft>
                <a:spcPts val="0"/>
              </a:spcAft>
              <a:buNone/>
            </a:pPr>
            <a:r>
              <a:rPr lang="es">
                <a:latin typeface="Franklin Gothic"/>
                <a:ea typeface="Franklin Gothic"/>
                <a:cs typeface="Franklin Gothic"/>
                <a:sym typeface="Franklin Gothic"/>
              </a:rPr>
              <a:t>Te permite acceder a otros artículos que comparten referencias con el artículo seleccionado</a:t>
            </a:r>
            <a:endParaRPr>
              <a:latin typeface="Franklin Gothic"/>
              <a:ea typeface="Franklin Gothic"/>
              <a:cs typeface="Franklin Gothic"/>
              <a:sym typeface="Franklin Gothic"/>
            </a:endParaRPr>
          </a:p>
        </p:txBody>
      </p:sp>
      <p:pic>
        <p:nvPicPr>
          <p:cNvPr id="131" name="Google Shape;131;p19" descr="portapapeles.JPG"/>
          <p:cNvPicPr preferRelativeResize="0"/>
          <p:nvPr/>
        </p:nvPicPr>
        <p:blipFill>
          <a:blip r:embed="rId4">
            <a:alphaModFix/>
          </a:blip>
          <a:stretch>
            <a:fillRect/>
          </a:stretch>
        </p:blipFill>
        <p:spPr>
          <a:xfrm>
            <a:off x="7270875" y="3215550"/>
            <a:ext cx="1819651" cy="1819651"/>
          </a:xfrm>
          <a:prstGeom prst="rect">
            <a:avLst/>
          </a:prstGeom>
          <a:noFill/>
          <a:ln>
            <a:noFill/>
          </a:ln>
        </p:spPr>
      </p:pic>
      <p:sp>
        <p:nvSpPr>
          <p:cNvPr id="132" name="Google Shape;132;p19"/>
          <p:cNvSpPr txBox="1"/>
          <p:nvPr/>
        </p:nvSpPr>
        <p:spPr>
          <a:xfrm>
            <a:off x="183700" y="1323688"/>
            <a:ext cx="8222100" cy="345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800">
                <a:solidFill>
                  <a:schemeClr val="dk1"/>
                </a:solidFill>
                <a:latin typeface="Cambria"/>
                <a:ea typeface="Cambria"/>
                <a:cs typeface="Cambria"/>
                <a:sym typeface="Cambria"/>
              </a:rPr>
              <a:t>Cuando hagas una búsqueda en la base de datos, para cada registro en WoS encontrarás la siguiente información: </a:t>
            </a:r>
            <a:endParaRPr sz="1800">
              <a:solidFill>
                <a:schemeClr val="dk1"/>
              </a:solidFill>
              <a:latin typeface="Cambria"/>
              <a:ea typeface="Cambria"/>
              <a:cs typeface="Cambria"/>
              <a:sym typeface="Cambria"/>
            </a:endParaRPr>
          </a:p>
        </p:txBody>
      </p:sp>
      <p:sp>
        <p:nvSpPr>
          <p:cNvPr id="133" name="Google Shape;133;p19"/>
          <p:cNvSpPr txBox="1"/>
          <p:nvPr/>
        </p:nvSpPr>
        <p:spPr>
          <a:xfrm>
            <a:off x="1879475" y="3870275"/>
            <a:ext cx="4702500" cy="1016100"/>
          </a:xfrm>
          <a:prstGeom prst="rect">
            <a:avLst/>
          </a:prstGeom>
          <a:solidFill>
            <a:srgbClr val="EFEFEF"/>
          </a:solidFill>
          <a:ln w="28575" cap="flat" cmpd="sng">
            <a:solidFill>
              <a:srgbClr val="FFAB6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s"/>
              <a:t>Gracias a esta funcionalidad podrás navegar hacia delante (Times cited) y hacia atrás (Cited references) a través de las relaciones entre los artículos publicados sobre un tema.</a:t>
            </a:r>
            <a:endParaRPr/>
          </a:p>
        </p:txBody>
      </p:sp>
      <p:sp>
        <p:nvSpPr>
          <p:cNvPr id="134" name="Google Shape;134;p19"/>
          <p:cNvSpPr txBox="1"/>
          <p:nvPr/>
        </p:nvSpPr>
        <p:spPr>
          <a:xfrm>
            <a:off x="1173025" y="386900"/>
            <a:ext cx="2795700" cy="507900"/>
          </a:xfrm>
          <a:prstGeom prst="rect">
            <a:avLst/>
          </a:prstGeom>
          <a:solidFill>
            <a:srgbClr val="CDE2D9"/>
          </a:solid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1500" b="1"/>
              <a:t>UN VISTAZO A LAS CITAS:</a:t>
            </a:r>
            <a:endParaRPr sz="1500" b="1"/>
          </a:p>
          <a:p>
            <a:pPr marL="0" lvl="0" indent="0" algn="r" rtl="0">
              <a:spcBef>
                <a:spcPts val="0"/>
              </a:spcBef>
              <a:spcAft>
                <a:spcPts val="0"/>
              </a:spcAft>
              <a:buNone/>
            </a:pPr>
            <a:r>
              <a:rPr lang="es" sz="1500" b="1"/>
              <a:t>RED DE CITAS </a:t>
            </a:r>
            <a:endParaRPr sz="1500" b="1"/>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582</Words>
  <Application>Microsoft Office PowerPoint</Application>
  <PresentationFormat>Presentación en pantalla (16:9)</PresentationFormat>
  <Paragraphs>88</Paragraphs>
  <Slides>13</Slides>
  <Notes>11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13</vt:i4>
      </vt:variant>
    </vt:vector>
  </HeadingPairs>
  <TitlesOfParts>
    <vt:vector size="21" baseType="lpstr">
      <vt:lpstr>Arial</vt:lpstr>
      <vt:lpstr>Calibri</vt:lpstr>
      <vt:lpstr>Verdana</vt:lpstr>
      <vt:lpstr>Candara</vt:lpstr>
      <vt:lpstr>Franklin Gothic</vt:lpstr>
      <vt:lpstr>Bliss Pro</vt:lpstr>
      <vt:lpstr>Cambria</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Garbiñe Ustarroz</dc:creator>
  <cp:lastModifiedBy>Garbiñe Ustarroz</cp:lastModifiedBy>
  <cp:revision>5</cp:revision>
  <dcterms:modified xsi:type="dcterms:W3CDTF">2019-07-18T13:38:12Z</dcterms:modified>
</cp:coreProperties>
</file>