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6"/>
  </p:notesMasterIdLst>
  <p:sldIdLst>
    <p:sldId id="257" r:id="rId5"/>
    <p:sldId id="326" r:id="rId6"/>
    <p:sldId id="348" r:id="rId7"/>
    <p:sldId id="349" r:id="rId8"/>
    <p:sldId id="334" r:id="rId9"/>
    <p:sldId id="350" r:id="rId10"/>
    <p:sldId id="351" r:id="rId11"/>
    <p:sldId id="352" r:id="rId12"/>
    <p:sldId id="353" r:id="rId13"/>
    <p:sldId id="355" r:id="rId14"/>
    <p:sldId id="356" r:id="rId15"/>
    <p:sldId id="412" r:id="rId16"/>
    <p:sldId id="413" r:id="rId17"/>
    <p:sldId id="414" r:id="rId18"/>
    <p:sldId id="415" r:id="rId19"/>
    <p:sldId id="358" r:id="rId20"/>
    <p:sldId id="416" r:id="rId21"/>
    <p:sldId id="364" r:id="rId22"/>
    <p:sldId id="366" r:id="rId23"/>
    <p:sldId id="367" r:id="rId24"/>
    <p:sldId id="365" r:id="rId25"/>
    <p:sldId id="368" r:id="rId26"/>
    <p:sldId id="370" r:id="rId27"/>
    <p:sldId id="371" r:id="rId28"/>
    <p:sldId id="372" r:id="rId29"/>
    <p:sldId id="373" r:id="rId30"/>
    <p:sldId id="374" r:id="rId31"/>
    <p:sldId id="362" r:id="rId32"/>
    <p:sldId id="361" r:id="rId33"/>
    <p:sldId id="375" r:id="rId34"/>
    <p:sldId id="363" r:id="rId35"/>
    <p:sldId id="377" r:id="rId36"/>
    <p:sldId id="380" r:id="rId37"/>
    <p:sldId id="378" r:id="rId38"/>
    <p:sldId id="379" r:id="rId39"/>
    <p:sldId id="381" r:id="rId40"/>
    <p:sldId id="382" r:id="rId41"/>
    <p:sldId id="383" r:id="rId42"/>
    <p:sldId id="384" r:id="rId43"/>
    <p:sldId id="409" r:id="rId44"/>
    <p:sldId id="328" r:id="rId45"/>
    <p:sldId id="388" r:id="rId46"/>
    <p:sldId id="406" r:id="rId47"/>
    <p:sldId id="407" r:id="rId48"/>
    <p:sldId id="410" r:id="rId49"/>
    <p:sldId id="389" r:id="rId50"/>
    <p:sldId id="399" r:id="rId51"/>
    <p:sldId id="397" r:id="rId52"/>
    <p:sldId id="417" r:id="rId53"/>
    <p:sldId id="411" r:id="rId54"/>
    <p:sldId id="324" r:id="rId5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18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39AD56-C667-1F11-7CC6-4E7811D3C924}" v="4" dt="2026-06-22T10:18:59.5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726" y="84"/>
      </p:cViewPr>
      <p:guideLst>
        <p:guide orient="horz" pos="2160"/>
        <p:guide pos="118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Eugenia  López Varea" userId="S::uge_comillas.edu#ext#@crue.onmicrosoft.com::d6ffec5f-1462-409a-9f5c-a05ee23a91aa" providerId="AD" clId="Web-{2B39AD56-C667-1F11-7CC6-4E7811D3C924}"/>
    <pc:docChg chg="modSld">
      <pc:chgData name="Maria Eugenia  López Varea" userId="S::uge_comillas.edu#ext#@crue.onmicrosoft.com::d6ffec5f-1462-409a-9f5c-a05ee23a91aa" providerId="AD" clId="Web-{2B39AD56-C667-1F11-7CC6-4E7811D3C924}" dt="2026-06-22T10:18:59.557" v="2" actId="1076"/>
      <pc:docMkLst>
        <pc:docMk/>
      </pc:docMkLst>
      <pc:sldChg chg="modSp">
        <pc:chgData name="Maria Eugenia  López Varea" userId="S::uge_comillas.edu#ext#@crue.onmicrosoft.com::d6ffec5f-1462-409a-9f5c-a05ee23a91aa" providerId="AD" clId="Web-{2B39AD56-C667-1F11-7CC6-4E7811D3C924}" dt="2026-06-22T10:18:59.557" v="2" actId="1076"/>
        <pc:sldMkLst>
          <pc:docMk/>
          <pc:sldMk cId="0" sldId="257"/>
        </pc:sldMkLst>
        <pc:spChg chg="mod">
          <ac:chgData name="Maria Eugenia  López Varea" userId="S::uge_comillas.edu#ext#@crue.onmicrosoft.com::d6ffec5f-1462-409a-9f5c-a05ee23a91aa" providerId="AD" clId="Web-{2B39AD56-C667-1F11-7CC6-4E7811D3C924}" dt="2026-06-22T10:18:59.557" v="2" actId="1076"/>
          <ac:spMkLst>
            <pc:docMk/>
            <pc:sldMk cId="0" sldId="257"/>
            <ac:spMk id="6" creationId="{899561A0-F1D3-C6BC-35BE-A232D128C0C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6A388B-0862-4A19-89C6-1325347265E6}" type="datetimeFigureOut">
              <a:rPr lang="es-ES" smtClean="0"/>
              <a:t>22/06/2026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C7CDBE-6A3C-4646-8D70-D8A68CA32273}" type="slidenum">
              <a:rPr lang="es-ES" smtClean="0"/>
              <a:t>‹Nº›</a:t>
            </a:fld>
            <a:endParaRPr lang="es-ES"/>
          </a:p>
        </p:txBody>
      </p:sp>
    </p:spTree>
    <p:extLst>
      <p:ext uri="{BB962C8B-B14F-4D97-AF65-F5344CB8AC3E}">
        <p14:creationId xmlns:p14="http://schemas.microsoft.com/office/powerpoint/2010/main" val="245625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51541CB1-E206-4739-9F1C-D80B25541F6A}" type="datetimeFigureOut">
              <a:rPr lang="es-ES" smtClean="0"/>
              <a:t>22/06/2026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E887793-E269-46C6-9FD7-902D22260DD5}" type="slidenum">
              <a:rPr lang="es-ES" smtClean="0"/>
              <a:t>‹Nº›</a:t>
            </a:fld>
            <a:endParaRPr lang="es-ES"/>
          </a:p>
        </p:txBody>
      </p:sp>
    </p:spTree>
    <p:extLst>
      <p:ext uri="{BB962C8B-B14F-4D97-AF65-F5344CB8AC3E}">
        <p14:creationId xmlns:p14="http://schemas.microsoft.com/office/powerpoint/2010/main" val="3355951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51541CB1-E206-4739-9F1C-D80B25541F6A}" type="datetimeFigureOut">
              <a:rPr lang="es-ES" smtClean="0"/>
              <a:t>22/06/2026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E887793-E269-46C6-9FD7-902D22260DD5}" type="slidenum">
              <a:rPr lang="es-ES" smtClean="0"/>
              <a:t>‹Nº›</a:t>
            </a:fld>
            <a:endParaRPr lang="es-ES"/>
          </a:p>
        </p:txBody>
      </p:sp>
    </p:spTree>
    <p:extLst>
      <p:ext uri="{BB962C8B-B14F-4D97-AF65-F5344CB8AC3E}">
        <p14:creationId xmlns:p14="http://schemas.microsoft.com/office/powerpoint/2010/main" val="3818920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51541CB1-E206-4739-9F1C-D80B25541F6A}" type="datetimeFigureOut">
              <a:rPr lang="es-ES" smtClean="0"/>
              <a:t>22/06/2026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E887793-E269-46C6-9FD7-902D22260DD5}" type="slidenum">
              <a:rPr lang="es-ES" smtClean="0"/>
              <a:t>‹Nº›</a:t>
            </a:fld>
            <a:endParaRPr lang="es-ES"/>
          </a:p>
        </p:txBody>
      </p:sp>
    </p:spTree>
    <p:extLst>
      <p:ext uri="{BB962C8B-B14F-4D97-AF65-F5344CB8AC3E}">
        <p14:creationId xmlns:p14="http://schemas.microsoft.com/office/powerpoint/2010/main" val="202257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51541CB1-E206-4739-9F1C-D80B25541F6A}" type="datetimeFigureOut">
              <a:rPr lang="es-ES" smtClean="0"/>
              <a:t>22/06/2026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E887793-E269-46C6-9FD7-902D22260DD5}" type="slidenum">
              <a:rPr lang="es-ES" smtClean="0"/>
              <a:t>‹Nº›</a:t>
            </a:fld>
            <a:endParaRPr lang="es-ES"/>
          </a:p>
        </p:txBody>
      </p:sp>
    </p:spTree>
    <p:extLst>
      <p:ext uri="{BB962C8B-B14F-4D97-AF65-F5344CB8AC3E}">
        <p14:creationId xmlns:p14="http://schemas.microsoft.com/office/powerpoint/2010/main" val="1196661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51541CB1-E206-4739-9F1C-D80B25541F6A}" type="datetimeFigureOut">
              <a:rPr lang="es-ES" smtClean="0"/>
              <a:t>22/06/2026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2E887793-E269-46C6-9FD7-902D22260DD5}" type="slidenum">
              <a:rPr lang="es-ES" smtClean="0"/>
              <a:t>‹Nº›</a:t>
            </a:fld>
            <a:endParaRPr lang="es-ES"/>
          </a:p>
        </p:txBody>
      </p:sp>
    </p:spTree>
    <p:extLst>
      <p:ext uri="{BB962C8B-B14F-4D97-AF65-F5344CB8AC3E}">
        <p14:creationId xmlns:p14="http://schemas.microsoft.com/office/powerpoint/2010/main" val="1259191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51541CB1-E206-4739-9F1C-D80B25541F6A}" type="datetimeFigureOut">
              <a:rPr lang="es-ES" smtClean="0"/>
              <a:t>22/06/2026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2E887793-E269-46C6-9FD7-902D22260DD5}" type="slidenum">
              <a:rPr lang="es-ES" smtClean="0"/>
              <a:t>‹Nº›</a:t>
            </a:fld>
            <a:endParaRPr lang="es-ES"/>
          </a:p>
        </p:txBody>
      </p:sp>
    </p:spTree>
    <p:extLst>
      <p:ext uri="{BB962C8B-B14F-4D97-AF65-F5344CB8AC3E}">
        <p14:creationId xmlns:p14="http://schemas.microsoft.com/office/powerpoint/2010/main" val="3890451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51541CB1-E206-4739-9F1C-D80B25541F6A}" type="datetimeFigureOut">
              <a:rPr lang="es-ES" smtClean="0"/>
              <a:t>22/06/2026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2E887793-E269-46C6-9FD7-902D22260DD5}" type="slidenum">
              <a:rPr lang="es-ES" smtClean="0"/>
              <a:t>‹Nº›</a:t>
            </a:fld>
            <a:endParaRPr lang="es-ES"/>
          </a:p>
        </p:txBody>
      </p:sp>
    </p:spTree>
    <p:extLst>
      <p:ext uri="{BB962C8B-B14F-4D97-AF65-F5344CB8AC3E}">
        <p14:creationId xmlns:p14="http://schemas.microsoft.com/office/powerpoint/2010/main" val="2991376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51541CB1-E206-4739-9F1C-D80B25541F6A}" type="datetimeFigureOut">
              <a:rPr lang="es-ES" smtClean="0"/>
              <a:t>22/06/2026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2E887793-E269-46C6-9FD7-902D22260DD5}" type="slidenum">
              <a:rPr lang="es-ES" smtClean="0"/>
              <a:t>‹Nº›</a:t>
            </a:fld>
            <a:endParaRPr lang="es-ES"/>
          </a:p>
        </p:txBody>
      </p:sp>
    </p:spTree>
    <p:extLst>
      <p:ext uri="{BB962C8B-B14F-4D97-AF65-F5344CB8AC3E}">
        <p14:creationId xmlns:p14="http://schemas.microsoft.com/office/powerpoint/2010/main" val="760543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1541CB1-E206-4739-9F1C-D80B25541F6A}" type="datetimeFigureOut">
              <a:rPr lang="es-ES" smtClean="0"/>
              <a:t>22/06/2026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2E887793-E269-46C6-9FD7-902D22260DD5}" type="slidenum">
              <a:rPr lang="es-ES" smtClean="0"/>
              <a:t>‹Nº›</a:t>
            </a:fld>
            <a:endParaRPr lang="es-ES"/>
          </a:p>
        </p:txBody>
      </p:sp>
    </p:spTree>
    <p:extLst>
      <p:ext uri="{BB962C8B-B14F-4D97-AF65-F5344CB8AC3E}">
        <p14:creationId xmlns:p14="http://schemas.microsoft.com/office/powerpoint/2010/main" val="3608111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1541CB1-E206-4739-9F1C-D80B25541F6A}" type="datetimeFigureOut">
              <a:rPr lang="es-ES" smtClean="0"/>
              <a:t>22/06/2026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2E887793-E269-46C6-9FD7-902D22260DD5}" type="slidenum">
              <a:rPr lang="es-ES" smtClean="0"/>
              <a:t>‹Nº›</a:t>
            </a:fld>
            <a:endParaRPr lang="es-ES"/>
          </a:p>
        </p:txBody>
      </p:sp>
    </p:spTree>
    <p:extLst>
      <p:ext uri="{BB962C8B-B14F-4D97-AF65-F5344CB8AC3E}">
        <p14:creationId xmlns:p14="http://schemas.microsoft.com/office/powerpoint/2010/main" val="3302677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51541CB1-E206-4739-9F1C-D80B25541F6A}" type="datetimeFigureOut">
              <a:rPr lang="es-ES" smtClean="0"/>
              <a:t>22/06/2026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2E887793-E269-46C6-9FD7-902D22260DD5}" type="slidenum">
              <a:rPr lang="es-ES" smtClean="0"/>
              <a:t>‹Nº›</a:t>
            </a:fld>
            <a:endParaRPr lang="es-ES"/>
          </a:p>
        </p:txBody>
      </p:sp>
    </p:spTree>
    <p:extLst>
      <p:ext uri="{BB962C8B-B14F-4D97-AF65-F5344CB8AC3E}">
        <p14:creationId xmlns:p14="http://schemas.microsoft.com/office/powerpoint/2010/main" val="2328504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2000"/>
            <a:lum/>
          </a:blip>
          <a:srcRect/>
          <a:tile tx="0" ty="0" sx="100000" sy="100000" flip="none" algn="tl"/>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541CB1-E206-4739-9F1C-D80B25541F6A}" type="datetimeFigureOut">
              <a:rPr lang="es-ES" smtClean="0"/>
              <a:t>22/06/2026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887793-E269-46C6-9FD7-902D22260DD5}" type="slidenum">
              <a:rPr lang="es-ES" smtClean="0"/>
              <a:t>‹Nº›</a:t>
            </a:fld>
            <a:endParaRPr lang="es-ES"/>
          </a:p>
        </p:txBody>
      </p:sp>
    </p:spTree>
    <p:extLst>
      <p:ext uri="{BB962C8B-B14F-4D97-AF65-F5344CB8AC3E}">
        <p14:creationId xmlns:p14="http://schemas.microsoft.com/office/powerpoint/2010/main" val="4063165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5" Type="http://schemas.openxmlformats.org/officeDocument/2006/relationships/image" Target="../media/image29.jp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gif"/><Relationship Id="rId1" Type="http://schemas.openxmlformats.org/officeDocument/2006/relationships/slideLayout" Target="../slideLayouts/slideLayout6.xml"/><Relationship Id="rId4" Type="http://schemas.openxmlformats.org/officeDocument/2006/relationships/image" Target="../media/image10.JP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microsoft.com/office/2007/relationships/hdphoto" Target="../media/hdphoto5.wdp"/></Relationships>
</file>

<file path=ppt/slides/_rels/slide2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PNG"/><Relationship Id="rId7" Type="http://schemas.microsoft.com/office/2007/relationships/hdphoto" Target="../media/hdphoto10.wdp"/><Relationship Id="rId2" Type="http://schemas.openxmlformats.org/officeDocument/2006/relationships/image" Target="../media/image40.PNG"/><Relationship Id="rId1" Type="http://schemas.openxmlformats.org/officeDocument/2006/relationships/slideLayout" Target="../slideLayouts/slideLayout6.xml"/><Relationship Id="rId6" Type="http://schemas.openxmlformats.org/officeDocument/2006/relationships/image" Target="../media/image43.png"/><Relationship Id="rId5" Type="http://schemas.microsoft.com/office/2007/relationships/hdphoto" Target="../media/hdphoto9.wdp"/><Relationship Id="rId4" Type="http://schemas.openxmlformats.org/officeDocument/2006/relationships/image" Target="../media/image42.png"/><Relationship Id="rId9" Type="http://schemas.microsoft.com/office/2007/relationships/hdphoto" Target="../media/hdphoto11.wdp"/></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50.PNG"/><Relationship Id="rId7" Type="http://schemas.microsoft.com/office/2007/relationships/hdphoto" Target="../media/hdphoto13.wdp"/><Relationship Id="rId2" Type="http://schemas.openxmlformats.org/officeDocument/2006/relationships/image" Target="../media/image49.png"/><Relationship Id="rId1" Type="http://schemas.openxmlformats.org/officeDocument/2006/relationships/slideLayout" Target="../slideLayouts/slideLayout6.xml"/><Relationship Id="rId6" Type="http://schemas.openxmlformats.org/officeDocument/2006/relationships/image" Target="../media/image52.png"/><Relationship Id="rId5" Type="http://schemas.microsoft.com/office/2007/relationships/hdphoto" Target="../media/hdphoto12.wdp"/><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6.xml"/><Relationship Id="rId5" Type="http://schemas.openxmlformats.org/officeDocument/2006/relationships/image" Target="../media/image57.png"/><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67.png"/><Relationship Id="rId1" Type="http://schemas.openxmlformats.org/officeDocument/2006/relationships/slideLayout" Target="../slideLayouts/slideLayout2.xml"/><Relationship Id="rId5" Type="http://schemas.microsoft.com/office/2007/relationships/hdphoto" Target="../media/hdphoto15.wdp"/><Relationship Id="rId4" Type="http://schemas.openxmlformats.org/officeDocument/2006/relationships/image" Target="../media/image68.png"/></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microsoft.com/office/2007/relationships/hdphoto" Target="../media/hdphoto16.wdp"/></Relationships>
</file>

<file path=ppt/slides/_rels/slide3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77.png"/><Relationship Id="rId1" Type="http://schemas.openxmlformats.org/officeDocument/2006/relationships/slideLayout" Target="../slideLayouts/slideLayout7.xml"/><Relationship Id="rId6" Type="http://schemas.microsoft.com/office/2007/relationships/hdphoto" Target="../media/hdphoto18.wdp"/><Relationship Id="rId5" Type="http://schemas.openxmlformats.org/officeDocument/2006/relationships/image" Target="../media/image79.png"/><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hyperlink" Target="https://bne.es/es/colecciones/encuadernaciones" TargetMode="Externa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s://bne.es/es/colecciones/encuadernaciones/estilos" TargetMode="Externa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s://bne.es/es/colecciones/encuadernaciones/estilos/heraldico" TargetMode="Externa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https://bne.es/es/colecciones/encuadernaciones/estilos/rococo" TargetMode="Externa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hyperlink" Target="https://bnedigital.bne.es/bd/es/results?o=&amp;w=&amp;f=ficha&amp;o=o&amp;w=&amp;f=ficha&amp;o=q&amp;w=marc_001%3D%5B%5B991050987949708606%2C+991006282529708606%2C+991002885529708606%2C+991054863419708606%2C+991002149019708606%2C+991005819019708606%2C+991004452689708606%2C+991052506869708606%5D%5D&amp;f=ficha&amp;o=&amp;w=&amp;f=ficha&amp;o=o&amp;w=&amp;f=ficha&amp;o=n&amp;w=&amp;f=ficha&amp;p=&amp;g=w&amp;g=dd&amp;d=date&amp;d=&amp;d=&amp;startYear=&amp;endYear=&amp;year=&amp;l=10&amp;t=score-desc&amp;g=e&amp;x=" TargetMode="Externa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hyperlink" Target="https://bne.es/es/colecciones/encuadernaciones/rico-sinobas" TargetMode="Externa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hyperlink" Target="https://catalogo.bne.es/discovery/browse?vid=34BNE_INST:CATALOGO&amp;browseQuery=RS~2F&amp;browseScope=callnumber.4&amp;innerPnxIndex=-1&amp;numOfUsedTerms=-1&amp;fn=BrowseSearch&amp;lang=es" TargetMode="External"/><Relationship Id="rId2" Type="http://schemas.openxmlformats.org/officeDocument/2006/relationships/image" Target="../media/image87.png"/><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4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hyperlink" Target="https://catalogo.bne.es/discovery/browse?vid=34BNE_INST:CATALOGO&amp;browseQuery=RS~2F&amp;browseScope=callnumber.4&amp;innerPnxIndex=-1&amp;numOfUsedTerms=-1&amp;fn=BrowseSearch&amp;lang=es" TargetMode="Externa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catalogo.bne.es/discovery/fulldisplay?vid=34BNE_INST:CATALOGO&amp;docid=alma991045046549708606&amp;context=L&amp;mode=browse&amp;browseQuery=RS~2F147&amp;browseScope=callnumber.4&amp;innerPnxIndex=-1&amp;n" TargetMode="External"/><Relationship Id="rId2" Type="http://schemas.openxmlformats.org/officeDocument/2006/relationships/image" Target="../media/image90.png"/><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mailto:Carlos.vera@bne.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a:spLocks noChangeAspect="1"/>
          </p:cNvSpPr>
          <p:nvPr/>
        </p:nvSpPr>
        <p:spPr>
          <a:xfrm>
            <a:off x="2775" y="-16012"/>
            <a:ext cx="13000494" cy="6874011"/>
          </a:xfrm>
          <a:custGeom>
            <a:avLst/>
            <a:gdLst/>
            <a:ahLst/>
            <a:cxnLst/>
            <a:rect l="l" t="t" r="r" b="b"/>
            <a:pathLst>
              <a:path w="20208940" h="10685477">
                <a:moveTo>
                  <a:pt x="0" y="0"/>
                </a:moveTo>
                <a:lnTo>
                  <a:pt x="20208940" y="0"/>
                </a:lnTo>
                <a:lnTo>
                  <a:pt x="20208940" y="10685477"/>
                </a:lnTo>
                <a:lnTo>
                  <a:pt x="0" y="10685477"/>
                </a:lnTo>
                <a:lnTo>
                  <a:pt x="0" y="0"/>
                </a:lnTo>
                <a:close/>
              </a:path>
            </a:pathLst>
          </a:custGeom>
          <a:blipFill>
            <a:blip r:embed="rId2"/>
            <a:stretch>
              <a:fillRect/>
            </a:stretch>
          </a:blipFill>
        </p:spPr>
        <p:txBody>
          <a:bodyPr/>
          <a:lstStyle/>
          <a:p>
            <a:endParaRPr lang="ca-ES" sz="900" dirty="0"/>
          </a:p>
        </p:txBody>
      </p:sp>
      <p:sp>
        <p:nvSpPr>
          <p:cNvPr id="3" name="Freeform 3"/>
          <p:cNvSpPr>
            <a:spLocks noChangeAspect="1"/>
          </p:cNvSpPr>
          <p:nvPr/>
        </p:nvSpPr>
        <p:spPr>
          <a:xfrm rot="16200000">
            <a:off x="7236617" y="-857223"/>
            <a:ext cx="5256561" cy="6591299"/>
          </a:xfrm>
          <a:custGeom>
            <a:avLst/>
            <a:gdLst/>
            <a:ahLst/>
            <a:cxnLst/>
            <a:rect l="l" t="t" r="r" b="b"/>
            <a:pathLst>
              <a:path w="9021027" h="11311632">
                <a:moveTo>
                  <a:pt x="0" y="0"/>
                </a:moveTo>
                <a:lnTo>
                  <a:pt x="9021026" y="0"/>
                </a:lnTo>
                <a:lnTo>
                  <a:pt x="9021026" y="11311632"/>
                </a:lnTo>
                <a:lnTo>
                  <a:pt x="0" y="1131163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ca-ES" sz="900" dirty="0"/>
          </a:p>
        </p:txBody>
      </p:sp>
      <p:sp>
        <p:nvSpPr>
          <p:cNvPr id="5" name="Freeform 5"/>
          <p:cNvSpPr/>
          <p:nvPr/>
        </p:nvSpPr>
        <p:spPr>
          <a:xfrm>
            <a:off x="2026266" y="5837178"/>
            <a:ext cx="2776237" cy="633177"/>
          </a:xfrm>
          <a:custGeom>
            <a:avLst/>
            <a:gdLst/>
            <a:ahLst/>
            <a:cxnLst/>
            <a:rect l="l" t="t" r="r" b="b"/>
            <a:pathLst>
              <a:path w="4652154" h="1061018">
                <a:moveTo>
                  <a:pt x="0" y="0"/>
                </a:moveTo>
                <a:lnTo>
                  <a:pt x="4652154" y="0"/>
                </a:lnTo>
                <a:lnTo>
                  <a:pt x="4652154" y="1061018"/>
                </a:lnTo>
                <a:lnTo>
                  <a:pt x="0" y="1061018"/>
                </a:lnTo>
                <a:lnTo>
                  <a:pt x="0" y="0"/>
                </a:lnTo>
                <a:close/>
              </a:path>
            </a:pathLst>
          </a:custGeom>
          <a:blipFill>
            <a:blip r:embed="rId4"/>
            <a:stretch>
              <a:fillRect/>
            </a:stretch>
          </a:blipFill>
        </p:spPr>
        <p:txBody>
          <a:bodyPr/>
          <a:lstStyle/>
          <a:p>
            <a:endParaRPr lang="ca-ES" sz="900"/>
          </a:p>
        </p:txBody>
      </p:sp>
      <p:sp>
        <p:nvSpPr>
          <p:cNvPr id="10" name="TextBox 10"/>
          <p:cNvSpPr txBox="1"/>
          <p:nvPr/>
        </p:nvSpPr>
        <p:spPr>
          <a:xfrm>
            <a:off x="3045532" y="1318615"/>
            <a:ext cx="2295693" cy="924099"/>
          </a:xfrm>
          <a:prstGeom prst="rect">
            <a:avLst/>
          </a:prstGeom>
        </p:spPr>
        <p:txBody>
          <a:bodyPr lIns="0" tIns="0" rIns="0" bIns="0" rtlCol="0" anchor="t">
            <a:spAutoFit/>
          </a:bodyPr>
          <a:lstStyle/>
          <a:p>
            <a:pPr algn="ctr">
              <a:lnSpc>
                <a:spcPts val="7876"/>
              </a:lnSpc>
            </a:pPr>
            <a:r>
              <a:rPr lang="en-US" sz="5626" b="1">
                <a:solidFill>
                  <a:srgbClr val="8C99AB"/>
                </a:solidFill>
                <a:latin typeface="Garet Bold"/>
                <a:ea typeface="Garet Bold"/>
                <a:cs typeface="Garet Bold"/>
                <a:sym typeface="Garet Bold"/>
              </a:rPr>
              <a:t> </a:t>
            </a:r>
          </a:p>
        </p:txBody>
      </p:sp>
      <p:pic>
        <p:nvPicPr>
          <p:cNvPr id="16" name="Imatge 15">
            <a:extLst>
              <a:ext uri="{FF2B5EF4-FFF2-40B4-BE49-F238E27FC236}">
                <a16:creationId xmlns:a16="http://schemas.microsoft.com/office/drawing/2014/main" id="{62E77985-F887-26C7-F882-C91BD639F49A}"/>
              </a:ext>
            </a:extLst>
          </p:cNvPr>
          <p:cNvPicPr>
            <a:picLocks noChangeAspect="1"/>
          </p:cNvPicPr>
          <p:nvPr/>
        </p:nvPicPr>
        <p:blipFill>
          <a:blip r:embed="rId5"/>
          <a:stretch>
            <a:fillRect/>
          </a:stretch>
        </p:blipFill>
        <p:spPr>
          <a:xfrm>
            <a:off x="9022785" y="6258670"/>
            <a:ext cx="809555" cy="290609"/>
          </a:xfrm>
          <a:prstGeom prst="rect">
            <a:avLst/>
          </a:prstGeom>
        </p:spPr>
      </p:pic>
      <p:sp>
        <p:nvSpPr>
          <p:cNvPr id="4" name="CuadroTexto 3">
            <a:extLst>
              <a:ext uri="{FF2B5EF4-FFF2-40B4-BE49-F238E27FC236}">
                <a16:creationId xmlns:a16="http://schemas.microsoft.com/office/drawing/2014/main" id="{BAE3448A-3C8C-757C-F0CD-874FF97B92F5}"/>
              </a:ext>
            </a:extLst>
          </p:cNvPr>
          <p:cNvSpPr txBox="1"/>
          <p:nvPr/>
        </p:nvSpPr>
        <p:spPr>
          <a:xfrm>
            <a:off x="1855387" y="819337"/>
            <a:ext cx="5522652" cy="1897892"/>
          </a:xfrm>
          <a:prstGeom prst="rect">
            <a:avLst/>
          </a:prstGeom>
          <a:noFill/>
        </p:spPr>
        <p:txBody>
          <a:bodyPr wrap="square" rtlCol="0">
            <a:spAutoFit/>
          </a:bodyPr>
          <a:lstStyle/>
          <a:p>
            <a:r>
              <a:rPr lang="es-ES" sz="3200" b="1" dirty="0"/>
              <a:t>V Jornadas de Gestión del Patrimonio Bibliográfico REBIUN</a:t>
            </a:r>
          </a:p>
          <a:p>
            <a:r>
              <a:rPr lang="es-ES" sz="2133" dirty="0">
                <a:solidFill>
                  <a:schemeClr val="bg1">
                    <a:lumMod val="50000"/>
                  </a:schemeClr>
                </a:solidFill>
              </a:rPr>
              <a:t>Universidad de Barcelona, 16-17 de abril 2026</a:t>
            </a:r>
          </a:p>
        </p:txBody>
      </p:sp>
      <p:sp>
        <p:nvSpPr>
          <p:cNvPr id="6" name="CuadroTexto 5">
            <a:extLst>
              <a:ext uri="{FF2B5EF4-FFF2-40B4-BE49-F238E27FC236}">
                <a16:creationId xmlns:a16="http://schemas.microsoft.com/office/drawing/2014/main" id="{899561A0-F1D3-C6BC-35BE-A232D128C0CB}"/>
              </a:ext>
            </a:extLst>
          </p:cNvPr>
          <p:cNvSpPr txBox="1"/>
          <p:nvPr/>
        </p:nvSpPr>
        <p:spPr>
          <a:xfrm>
            <a:off x="727446" y="3411784"/>
            <a:ext cx="5838973" cy="1477328"/>
          </a:xfrm>
          <a:prstGeom prst="rect">
            <a:avLst/>
          </a:prstGeom>
          <a:noFill/>
        </p:spPr>
        <p:txBody>
          <a:bodyPr wrap="square" lIns="91440" tIns="45720" rIns="91440" bIns="45720" rtlCol="0" anchor="t">
            <a:spAutoFit/>
          </a:bodyPr>
          <a:lstStyle/>
          <a:p>
            <a:r>
              <a:rPr lang="es-ES" dirty="0">
                <a:latin typeface="Arial" panose="020B0604020202020204" pitchFamily="34" charset="0"/>
                <a:cs typeface="Arial" panose="020B0604020202020204" pitchFamily="34" charset="0"/>
              </a:rPr>
              <a:t>PROCESO DE INVENTARIADO Y DESCRIPCIÓN DE LAS ENCUADERNACIONES HISTÓRICAS DE LA BIBLIOTECA NACIONAL DE ESPAÑA.</a:t>
            </a:r>
          </a:p>
          <a:p>
            <a:endParaRPr lang="es-ES" dirty="0">
              <a:latin typeface="Arial"/>
              <a:cs typeface="Arial"/>
            </a:endParaRPr>
          </a:p>
          <a:p>
            <a:r>
              <a:rPr lang="es-ES">
                <a:latin typeface="Arial"/>
                <a:cs typeface="Arial"/>
              </a:rPr>
              <a:t>CARLOS VERA CARRASCO (BNE)</a:t>
            </a:r>
          </a:p>
        </p:txBody>
      </p:sp>
      <p:pic>
        <p:nvPicPr>
          <p:cNvPr id="8" name="Imagen 7" descr="Texto&#10;&#10;El contenido generado por IA puede ser incorrecto.">
            <a:extLst>
              <a:ext uri="{FF2B5EF4-FFF2-40B4-BE49-F238E27FC236}">
                <a16:creationId xmlns:a16="http://schemas.microsoft.com/office/drawing/2014/main" id="{2D718784-23E6-CDBB-8810-BF1B02425AE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45227" y="4892864"/>
            <a:ext cx="2984326" cy="1207258"/>
          </a:xfrm>
          <a:prstGeom prst="rect">
            <a:avLst/>
          </a:prstGeom>
        </p:spPr>
      </p:pic>
      <p:pic>
        <p:nvPicPr>
          <p:cNvPr id="11" name="Imagen 10" descr="Texto&#10;&#10;El contenido generado por IA puede ser incorrecto.">
            <a:extLst>
              <a:ext uri="{FF2B5EF4-FFF2-40B4-BE49-F238E27FC236}">
                <a16:creationId xmlns:a16="http://schemas.microsoft.com/office/drawing/2014/main" id="{FC729938-4359-3DAD-E8F6-2CF504BF08D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41225" y="5670918"/>
            <a:ext cx="2392331" cy="79943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B4AB31-D939-116A-9763-65D93C868A7B}"/>
              </a:ext>
            </a:extLst>
          </p:cNvPr>
          <p:cNvSpPr>
            <a:spLocks noGrp="1"/>
          </p:cNvSpPr>
          <p:nvPr>
            <p:ph type="title"/>
          </p:nvPr>
        </p:nvSpPr>
        <p:spPr>
          <a:xfrm>
            <a:off x="838200" y="365125"/>
            <a:ext cx="10515600" cy="783451"/>
          </a:xfrm>
        </p:spPr>
        <p:txBody>
          <a:bodyPr>
            <a:norm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Metodología</a:t>
            </a:r>
          </a:p>
        </p:txBody>
      </p:sp>
      <p:sp>
        <p:nvSpPr>
          <p:cNvPr id="4" name="CuadroTexto 3">
            <a:extLst>
              <a:ext uri="{FF2B5EF4-FFF2-40B4-BE49-F238E27FC236}">
                <a16:creationId xmlns:a16="http://schemas.microsoft.com/office/drawing/2014/main" id="{6C4A2C1F-5CC2-DBAA-ECD8-809F5534512C}"/>
              </a:ext>
            </a:extLst>
          </p:cNvPr>
          <p:cNvSpPr txBox="1"/>
          <p:nvPr/>
        </p:nvSpPr>
        <p:spPr>
          <a:xfrm>
            <a:off x="1026457" y="1881783"/>
            <a:ext cx="8697406" cy="923330"/>
          </a:xfrm>
          <a:prstGeom prst="rect">
            <a:avLst/>
          </a:prstGeom>
          <a:noFill/>
        </p:spPr>
        <p:txBody>
          <a:bodyPr wrap="square">
            <a:spAutoFit/>
          </a:bodyPr>
          <a:lstStyle/>
          <a:p>
            <a:r>
              <a:rPr lang="es-ES" sz="1800" dirty="0">
                <a:effectLst/>
                <a:latin typeface="Arial" panose="020B0604020202020204" pitchFamily="34" charset="0"/>
                <a:ea typeface="Arial Black" panose="020B0A04020102020204" pitchFamily="34" charset="0"/>
              </a:rPr>
              <a:t>A continuación, vamos a explicar la metodología aplicada para la </a:t>
            </a:r>
            <a:r>
              <a:rPr lang="es-ES" sz="1800" b="1" dirty="0">
                <a:effectLst/>
                <a:latin typeface="Arial" panose="020B0604020202020204" pitchFamily="34" charset="0"/>
                <a:ea typeface="Arial Black" panose="020B0A04020102020204" pitchFamily="34" charset="0"/>
              </a:rPr>
              <a:t>identificación</a:t>
            </a:r>
            <a:r>
              <a:rPr lang="es-ES" sz="1800" dirty="0">
                <a:effectLst/>
                <a:latin typeface="Arial" panose="020B0604020202020204" pitchFamily="34" charset="0"/>
                <a:ea typeface="Arial Black" panose="020B0A04020102020204" pitchFamily="34" charset="0"/>
              </a:rPr>
              <a:t>, </a:t>
            </a:r>
            <a:r>
              <a:rPr lang="es-ES" sz="1800" b="1" dirty="0">
                <a:effectLst/>
                <a:latin typeface="Arial" panose="020B0604020202020204" pitchFamily="34" charset="0"/>
                <a:ea typeface="Arial Black" panose="020B0A04020102020204" pitchFamily="34" charset="0"/>
              </a:rPr>
              <a:t>inventariado y descripción </a:t>
            </a:r>
            <a:r>
              <a:rPr lang="es-ES" sz="1800" dirty="0">
                <a:effectLst/>
                <a:latin typeface="Arial" panose="020B0604020202020204" pitchFamily="34" charset="0"/>
                <a:ea typeface="Arial Black" panose="020B0A04020102020204" pitchFamily="34" charset="0"/>
              </a:rPr>
              <a:t>normalizada de las encuadernaciones históricas conservadas en la BNE.</a:t>
            </a:r>
            <a:endParaRPr lang="es-ES" dirty="0"/>
          </a:p>
        </p:txBody>
      </p:sp>
      <p:sp>
        <p:nvSpPr>
          <p:cNvPr id="3" name="CuadroTexto 2">
            <a:extLst>
              <a:ext uri="{FF2B5EF4-FFF2-40B4-BE49-F238E27FC236}">
                <a16:creationId xmlns:a16="http://schemas.microsoft.com/office/drawing/2014/main" id="{9698E6E0-41A2-522F-754C-0841C67AF6EF}"/>
              </a:ext>
            </a:extLst>
          </p:cNvPr>
          <p:cNvSpPr txBox="1"/>
          <p:nvPr/>
        </p:nvSpPr>
        <p:spPr>
          <a:xfrm>
            <a:off x="1026457" y="3204917"/>
            <a:ext cx="8588190" cy="1754326"/>
          </a:xfrm>
          <a:prstGeom prst="rect">
            <a:avLst/>
          </a:prstGeom>
          <a:noFill/>
        </p:spPr>
        <p:txBody>
          <a:bodyPr wrap="square" rtlCol="0">
            <a:spAutoFit/>
          </a:bodyPr>
          <a:lstStyle/>
          <a:p>
            <a:r>
              <a:rPr lang="es-ES" dirty="0">
                <a:latin typeface="Arial" panose="020B0604020202020204" pitchFamily="34" charset="0"/>
                <a:cs typeface="Arial" panose="020B0604020202020204" pitchFamily="34" charset="0"/>
              </a:rPr>
              <a:t>Los resultados obtenidos </a:t>
            </a:r>
            <a:r>
              <a:rPr lang="es-ES">
                <a:latin typeface="Arial" panose="020B0604020202020204" pitchFamily="34" charset="0"/>
                <a:cs typeface="Arial" panose="020B0604020202020204" pitchFamily="34" charset="0"/>
              </a:rPr>
              <a:t>se han materializado </a:t>
            </a:r>
            <a:r>
              <a:rPr lang="es-ES" dirty="0">
                <a:latin typeface="Arial" panose="020B0604020202020204" pitchFamily="34" charset="0"/>
                <a:cs typeface="Arial" panose="020B0604020202020204" pitchFamily="34" charset="0"/>
              </a:rPr>
              <a:t>en la creación de cerca de </a:t>
            </a:r>
            <a:r>
              <a:rPr lang="es-ES" b="1" dirty="0">
                <a:latin typeface="Arial" panose="020B0604020202020204" pitchFamily="34" charset="0"/>
                <a:cs typeface="Arial" panose="020B0604020202020204" pitchFamily="34" charset="0"/>
              </a:rPr>
              <a:t>40.000 </a:t>
            </a:r>
            <a:r>
              <a:rPr lang="es-ES" dirty="0">
                <a:latin typeface="Arial" panose="020B0604020202020204" pitchFamily="34" charset="0"/>
                <a:cs typeface="Arial" panose="020B0604020202020204" pitchFamily="34" charset="0"/>
              </a:rPr>
              <a:t>descripciones de encuadernaciones, </a:t>
            </a:r>
            <a:r>
              <a:rPr lang="es-ES" b="1" dirty="0">
                <a:latin typeface="Arial" panose="020B0604020202020204" pitchFamily="34" charset="0"/>
                <a:cs typeface="Arial" panose="020B0604020202020204" pitchFamily="34" charset="0"/>
              </a:rPr>
              <a:t>1.138 </a:t>
            </a:r>
            <a:r>
              <a:rPr lang="es-ES" dirty="0">
                <a:latin typeface="Arial" panose="020B0604020202020204" pitchFamily="34" charset="0"/>
                <a:cs typeface="Arial" panose="020B0604020202020204" pitchFamily="34" charset="0"/>
              </a:rPr>
              <a:t>registros bibliográficos asociados a las encuadernaciones exentas de la colección Rico y </a:t>
            </a:r>
            <a:r>
              <a:rPr lang="es-ES" dirty="0" err="1">
                <a:latin typeface="Arial" panose="020B0604020202020204" pitchFamily="34" charset="0"/>
                <a:cs typeface="Arial" panose="020B0604020202020204" pitchFamily="34" charset="0"/>
              </a:rPr>
              <a:t>Sinobas</a:t>
            </a:r>
            <a:r>
              <a:rPr lang="es-ES" dirty="0">
                <a:latin typeface="Arial" panose="020B0604020202020204" pitchFamily="34" charset="0"/>
                <a:cs typeface="Arial" panose="020B0604020202020204" pitchFamily="34" charset="0"/>
              </a:rPr>
              <a:t>, y una </a:t>
            </a:r>
            <a:r>
              <a:rPr lang="es-ES" b="1" dirty="0">
                <a:latin typeface="Arial" panose="020B0604020202020204" pitchFamily="34" charset="0"/>
                <a:cs typeface="Arial" panose="020B0604020202020204" pitchFamily="34" charset="0"/>
              </a:rPr>
              <a:t>colección digital </a:t>
            </a:r>
            <a:r>
              <a:rPr lang="es-ES" dirty="0">
                <a:latin typeface="Arial" panose="020B0604020202020204" pitchFamily="34" charset="0"/>
                <a:cs typeface="Arial" panose="020B0604020202020204" pitchFamily="34" charset="0"/>
              </a:rPr>
              <a:t>accesible a través del portal BNE Digital.</a:t>
            </a:r>
          </a:p>
          <a:p>
            <a:r>
              <a:rPr lang="es-ES" b="1" dirty="0">
                <a:latin typeface="Arial" panose="020B0604020202020204" pitchFamily="34" charset="0"/>
                <a:cs typeface="Arial" panose="020B0604020202020204" pitchFamily="34" charset="0"/>
              </a:rPr>
              <a:t> </a:t>
            </a:r>
            <a:endParaRPr lang="es-ES" dirty="0">
              <a:latin typeface="Arial" panose="020B0604020202020204" pitchFamily="34" charset="0"/>
              <a:cs typeface="Arial" panose="020B0604020202020204" pitchFamily="34" charset="0"/>
            </a:endParaRPr>
          </a:p>
          <a:p>
            <a:r>
              <a:rPr lang="es-ES" b="1" dirty="0">
                <a:latin typeface="Arial" panose="020B0604020202020204" pitchFamily="34" charset="0"/>
                <a:cs typeface="Arial" panose="020B0604020202020204" pitchFamily="34" charset="0"/>
              </a:rPr>
              <a:t> </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5763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8B7F13-0B24-5491-4140-EC269F682F18}"/>
              </a:ext>
            </a:extLst>
          </p:cNvPr>
          <p:cNvSpPr>
            <a:spLocks noGrp="1"/>
          </p:cNvSpPr>
          <p:nvPr>
            <p:ph type="title"/>
          </p:nvPr>
        </p:nvSpPr>
        <p:spPr/>
        <p:txBody>
          <a:bodyPr>
            <a:normAutofit/>
          </a:bodyPr>
          <a:lstStyle/>
          <a:p>
            <a:pPr algn="ctr"/>
            <a:r>
              <a:rPr lang="es-ES" sz="3200" b="1" dirty="0">
                <a:latin typeface="+mn-lt"/>
              </a:rPr>
              <a:t>Selección de ejemplares</a:t>
            </a:r>
          </a:p>
        </p:txBody>
      </p:sp>
      <p:sp>
        <p:nvSpPr>
          <p:cNvPr id="4" name="CuadroTexto 3">
            <a:extLst>
              <a:ext uri="{FF2B5EF4-FFF2-40B4-BE49-F238E27FC236}">
                <a16:creationId xmlns:a16="http://schemas.microsoft.com/office/drawing/2014/main" id="{C23C3CEF-2D10-20B2-AF0C-E7CD20690C9F}"/>
              </a:ext>
            </a:extLst>
          </p:cNvPr>
          <p:cNvSpPr txBox="1"/>
          <p:nvPr/>
        </p:nvSpPr>
        <p:spPr>
          <a:xfrm>
            <a:off x="1502709" y="1864676"/>
            <a:ext cx="8286749" cy="646331"/>
          </a:xfrm>
          <a:prstGeom prst="rect">
            <a:avLst/>
          </a:prstGeom>
          <a:noFill/>
        </p:spPr>
        <p:txBody>
          <a:bodyPr wrap="square">
            <a:spAutoFit/>
          </a:bodyPr>
          <a:lstStyle/>
          <a:p>
            <a:r>
              <a:rPr lang="es-ES" dirty="0">
                <a:latin typeface="Arial" panose="020B0604020202020204" pitchFamily="34" charset="0"/>
                <a:cs typeface="Arial" panose="020B0604020202020204" pitchFamily="34" charset="0"/>
              </a:rPr>
              <a:t>Se establecieron unos </a:t>
            </a:r>
            <a:r>
              <a:rPr lang="es-ES" b="1" dirty="0">
                <a:latin typeface="Arial" panose="020B0604020202020204" pitchFamily="34" charset="0"/>
                <a:cs typeface="Arial" panose="020B0604020202020204" pitchFamily="34" charset="0"/>
              </a:rPr>
              <a:t>criterios de selección </a:t>
            </a:r>
            <a:r>
              <a:rPr lang="es-ES" dirty="0">
                <a:latin typeface="Arial" panose="020B0604020202020204" pitchFamily="34" charset="0"/>
                <a:cs typeface="Arial" panose="020B0604020202020204" pitchFamily="34" charset="0"/>
              </a:rPr>
              <a:t>que priorizaran la inclusión de encuadernaciones con información relevante para la investigación histórica.</a:t>
            </a:r>
          </a:p>
        </p:txBody>
      </p:sp>
      <p:sp>
        <p:nvSpPr>
          <p:cNvPr id="6" name="CuadroTexto 5">
            <a:extLst>
              <a:ext uri="{FF2B5EF4-FFF2-40B4-BE49-F238E27FC236}">
                <a16:creationId xmlns:a16="http://schemas.microsoft.com/office/drawing/2014/main" id="{D90FB198-0798-05E0-867F-F5C22F679748}"/>
              </a:ext>
            </a:extLst>
          </p:cNvPr>
          <p:cNvSpPr txBox="1"/>
          <p:nvPr/>
        </p:nvSpPr>
        <p:spPr>
          <a:xfrm>
            <a:off x="1502709" y="3052985"/>
            <a:ext cx="5435973" cy="1477328"/>
          </a:xfrm>
          <a:prstGeom prst="rect">
            <a:avLst/>
          </a:prstGeom>
          <a:noFill/>
        </p:spPr>
        <p:txBody>
          <a:bodyPr wrap="square">
            <a:spAutoFit/>
          </a:bodyPr>
          <a:lstStyle/>
          <a:p>
            <a:pPr marL="285750" indent="-285750">
              <a:buFontTx/>
              <a:buChar char="-"/>
            </a:pPr>
            <a:r>
              <a:rPr lang="es-ES" b="1" dirty="0">
                <a:latin typeface="Arial" panose="020B0604020202020204" pitchFamily="34" charset="0"/>
                <a:cs typeface="Arial" panose="020B0604020202020204" pitchFamily="34" charset="0"/>
              </a:rPr>
              <a:t>Valor artístico</a:t>
            </a:r>
            <a:r>
              <a:rPr lang="es-ES" dirty="0">
                <a:latin typeface="Arial" panose="020B0604020202020204" pitchFamily="34" charset="0"/>
                <a:cs typeface="Arial" panose="020B0604020202020204" pitchFamily="34" charset="0"/>
              </a:rPr>
              <a:t>.</a:t>
            </a:r>
          </a:p>
          <a:p>
            <a:pPr marL="285750" indent="-285750">
              <a:buFontTx/>
              <a:buChar char="-"/>
            </a:pPr>
            <a:endParaRPr lang="es-ES" dirty="0">
              <a:latin typeface="Arial" panose="020B0604020202020204" pitchFamily="34" charset="0"/>
              <a:cs typeface="Arial" panose="020B0604020202020204" pitchFamily="34" charset="0"/>
            </a:endParaRPr>
          </a:p>
          <a:p>
            <a:pPr marL="285750" indent="-285750">
              <a:buFontTx/>
              <a:buChar char="-"/>
            </a:pPr>
            <a:r>
              <a:rPr lang="es-ES" dirty="0">
                <a:latin typeface="Arial" panose="020B0604020202020204" pitchFamily="34" charset="0"/>
                <a:cs typeface="Arial" panose="020B0604020202020204" pitchFamily="34" charset="0"/>
              </a:rPr>
              <a:t>La presencia de </a:t>
            </a:r>
            <a:r>
              <a:rPr lang="es-ES" b="1" dirty="0">
                <a:latin typeface="Arial" panose="020B0604020202020204" pitchFamily="34" charset="0"/>
                <a:cs typeface="Arial" panose="020B0604020202020204" pitchFamily="34" charset="0"/>
              </a:rPr>
              <a:t>marcas de procedencia</a:t>
            </a:r>
          </a:p>
          <a:p>
            <a:pPr marL="285750" indent="-285750">
              <a:buFontTx/>
              <a:buChar char="-"/>
            </a:pPr>
            <a:endParaRPr lang="es-ES" b="1" dirty="0">
              <a:latin typeface="Arial" panose="020B0604020202020204" pitchFamily="34" charset="0"/>
              <a:cs typeface="Arial" panose="020B0604020202020204" pitchFamily="34" charset="0"/>
            </a:endParaRPr>
          </a:p>
          <a:p>
            <a:pPr marL="285750" indent="-285750">
              <a:buFontTx/>
              <a:buChar char="-"/>
            </a:pPr>
            <a:r>
              <a:rPr lang="es-ES" dirty="0">
                <a:latin typeface="Arial" panose="020B0604020202020204" pitchFamily="34" charset="0"/>
                <a:cs typeface="Arial" panose="020B0604020202020204" pitchFamily="34" charset="0"/>
              </a:rPr>
              <a:t>Colecciones </a:t>
            </a:r>
            <a:r>
              <a:rPr lang="es-ES" b="1" dirty="0">
                <a:latin typeface="Arial" panose="020B0604020202020204" pitchFamily="34" charset="0"/>
                <a:cs typeface="Arial" panose="020B0604020202020204" pitchFamily="34" charset="0"/>
              </a:rPr>
              <a:t>heráldicas</a:t>
            </a:r>
          </a:p>
        </p:txBody>
      </p:sp>
    </p:spTree>
    <p:extLst>
      <p:ext uri="{BB962C8B-B14F-4D97-AF65-F5344CB8AC3E}">
        <p14:creationId xmlns:p14="http://schemas.microsoft.com/office/powerpoint/2010/main" val="3054722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F2234F-0D99-3FDC-8FB8-2FE85ED549CA}"/>
              </a:ext>
            </a:extLst>
          </p:cNvPr>
          <p:cNvSpPr>
            <a:spLocks noGrp="1"/>
          </p:cNvSpPr>
          <p:nvPr>
            <p:ph type="title"/>
          </p:nvPr>
        </p:nvSpPr>
        <p:spPr>
          <a:xfrm>
            <a:off x="0" y="156117"/>
            <a:ext cx="12192000" cy="716543"/>
          </a:xfrm>
        </p:spPr>
        <p:txBody>
          <a:bodyPr>
            <a:normAutofit/>
          </a:bodyPr>
          <a:lstStyle/>
          <a:p>
            <a:pPr algn="ctr"/>
            <a:r>
              <a:rPr lang="es-ES" sz="3200" b="1" dirty="0">
                <a:latin typeface="Arial" panose="020B0604020202020204" pitchFamily="34" charset="0"/>
                <a:cs typeface="Arial" panose="020B0604020202020204" pitchFamily="34" charset="0"/>
              </a:rPr>
              <a:t>Valor artístico</a:t>
            </a:r>
          </a:p>
        </p:txBody>
      </p:sp>
      <p:pic>
        <p:nvPicPr>
          <p:cNvPr id="6" name="Imagen 5">
            <a:extLst>
              <a:ext uri="{FF2B5EF4-FFF2-40B4-BE49-F238E27FC236}">
                <a16:creationId xmlns:a16="http://schemas.microsoft.com/office/drawing/2014/main" id="{92FAEA07-DC8F-8DA1-165E-900F259DCA89}"/>
              </a:ext>
            </a:extLst>
          </p:cNvPr>
          <p:cNvPicPr>
            <a:picLocks noChangeAspect="1"/>
          </p:cNvPicPr>
          <p:nvPr/>
        </p:nvPicPr>
        <p:blipFill rotWithShape="1">
          <a:blip r:embed="rId2"/>
          <a:srcRect l="586" t="979" b="1165"/>
          <a:stretch/>
        </p:blipFill>
        <p:spPr>
          <a:xfrm>
            <a:off x="1495942" y="1081668"/>
            <a:ext cx="9200116" cy="5620215"/>
          </a:xfrm>
          <a:prstGeom prst="rect">
            <a:avLst/>
          </a:prstGeom>
          <a:ln w="28575" cap="sq">
            <a:solidFill>
              <a:srgbClr val="000000"/>
            </a:solidFill>
            <a:miter lim="800000"/>
          </a:ln>
          <a:effectLst>
            <a:outerShdw blurRad="57150" dist="50800" dir="2700000" algn="tl" rotWithShape="0">
              <a:srgbClr val="000000">
                <a:alpha val="40000"/>
              </a:srgbClr>
            </a:outerShdw>
          </a:effectLst>
        </p:spPr>
      </p:pic>
      <p:sp>
        <p:nvSpPr>
          <p:cNvPr id="7" name="CuadroTexto 6">
            <a:extLst>
              <a:ext uri="{FF2B5EF4-FFF2-40B4-BE49-F238E27FC236}">
                <a16:creationId xmlns:a16="http://schemas.microsoft.com/office/drawing/2014/main" id="{EA7E767C-D12E-A248-3B02-A197911CF2B2}"/>
              </a:ext>
            </a:extLst>
          </p:cNvPr>
          <p:cNvSpPr txBox="1"/>
          <p:nvPr/>
        </p:nvSpPr>
        <p:spPr>
          <a:xfrm>
            <a:off x="10696058" y="6332551"/>
            <a:ext cx="1066800" cy="369332"/>
          </a:xfrm>
          <a:prstGeom prst="rect">
            <a:avLst/>
          </a:prstGeom>
          <a:noFill/>
        </p:spPr>
        <p:txBody>
          <a:bodyPr wrap="square" rtlCol="0">
            <a:spAutoFit/>
          </a:bodyPr>
          <a:lstStyle/>
          <a:p>
            <a:r>
              <a:rPr lang="es-ES" dirty="0" err="1"/>
              <a:t>Vitr</a:t>
            </a:r>
            <a:r>
              <a:rPr lang="es-ES" dirty="0"/>
              <a:t>/22-5</a:t>
            </a:r>
          </a:p>
        </p:txBody>
      </p:sp>
    </p:spTree>
    <p:extLst>
      <p:ext uri="{BB962C8B-B14F-4D97-AF65-F5344CB8AC3E}">
        <p14:creationId xmlns:p14="http://schemas.microsoft.com/office/powerpoint/2010/main" val="659888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CB730-FB8F-4071-0413-B8F0C55BCC2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41B5D80-ACC8-16BA-6F0D-DB702BC536F4}"/>
              </a:ext>
            </a:extLst>
          </p:cNvPr>
          <p:cNvSpPr>
            <a:spLocks noGrp="1"/>
          </p:cNvSpPr>
          <p:nvPr>
            <p:ph type="title"/>
          </p:nvPr>
        </p:nvSpPr>
        <p:spPr>
          <a:xfrm>
            <a:off x="0" y="86344"/>
            <a:ext cx="12191999" cy="952687"/>
          </a:xfrm>
        </p:spPr>
        <p:txBody>
          <a:bodyPr>
            <a:normAutofit/>
          </a:bodyPr>
          <a:lstStyle/>
          <a:p>
            <a:pPr algn="ctr"/>
            <a:r>
              <a:rPr lang="es-ES" sz="3200" b="1" dirty="0">
                <a:latin typeface="Arial" panose="020B0604020202020204" pitchFamily="34" charset="0"/>
                <a:cs typeface="Arial" panose="020B0604020202020204" pitchFamily="34" charset="0"/>
              </a:rPr>
              <a:t>Valor artístico</a:t>
            </a:r>
          </a:p>
        </p:txBody>
      </p:sp>
      <p:sp>
        <p:nvSpPr>
          <p:cNvPr id="7" name="CuadroTexto 6">
            <a:extLst>
              <a:ext uri="{FF2B5EF4-FFF2-40B4-BE49-F238E27FC236}">
                <a16:creationId xmlns:a16="http://schemas.microsoft.com/office/drawing/2014/main" id="{99BCCF5E-7BE8-CBAF-B23D-ECF7F468B297}"/>
              </a:ext>
            </a:extLst>
          </p:cNvPr>
          <p:cNvSpPr txBox="1"/>
          <p:nvPr/>
        </p:nvSpPr>
        <p:spPr>
          <a:xfrm>
            <a:off x="8453608" y="6488668"/>
            <a:ext cx="1066800" cy="369332"/>
          </a:xfrm>
          <a:prstGeom prst="rect">
            <a:avLst/>
          </a:prstGeom>
          <a:noFill/>
        </p:spPr>
        <p:txBody>
          <a:bodyPr wrap="square" rtlCol="0">
            <a:spAutoFit/>
          </a:bodyPr>
          <a:lstStyle/>
          <a:p>
            <a:r>
              <a:rPr lang="es-ES" dirty="0"/>
              <a:t>R/8438</a:t>
            </a:r>
          </a:p>
        </p:txBody>
      </p:sp>
      <p:pic>
        <p:nvPicPr>
          <p:cNvPr id="4" name="Imagen 3">
            <a:extLst>
              <a:ext uri="{FF2B5EF4-FFF2-40B4-BE49-F238E27FC236}">
                <a16:creationId xmlns:a16="http://schemas.microsoft.com/office/drawing/2014/main" id="{8322C4B0-72EC-2CFB-AB01-7D8752BD9764}"/>
              </a:ext>
            </a:extLst>
          </p:cNvPr>
          <p:cNvPicPr>
            <a:picLocks noChangeAspect="1"/>
          </p:cNvPicPr>
          <p:nvPr/>
        </p:nvPicPr>
        <p:blipFill>
          <a:blip r:embed="rId2"/>
          <a:stretch>
            <a:fillRect/>
          </a:stretch>
        </p:blipFill>
        <p:spPr>
          <a:xfrm>
            <a:off x="1974611" y="1056328"/>
            <a:ext cx="8242775" cy="5715328"/>
          </a:xfrm>
          <a:prstGeom prst="rect">
            <a:avLst/>
          </a:prstGeom>
        </p:spPr>
      </p:pic>
      <p:sp>
        <p:nvSpPr>
          <p:cNvPr id="3" name="CuadroTexto 2">
            <a:extLst>
              <a:ext uri="{FF2B5EF4-FFF2-40B4-BE49-F238E27FC236}">
                <a16:creationId xmlns:a16="http://schemas.microsoft.com/office/drawing/2014/main" id="{0315EB34-C4E4-3326-C091-A29D82488D22}"/>
              </a:ext>
            </a:extLst>
          </p:cNvPr>
          <p:cNvSpPr txBox="1"/>
          <p:nvPr/>
        </p:nvSpPr>
        <p:spPr>
          <a:xfrm>
            <a:off x="10217386" y="6402324"/>
            <a:ext cx="867545" cy="369332"/>
          </a:xfrm>
          <a:prstGeom prst="rect">
            <a:avLst/>
          </a:prstGeom>
          <a:noFill/>
        </p:spPr>
        <p:txBody>
          <a:bodyPr wrap="none" rtlCol="0">
            <a:spAutoFit/>
          </a:bodyPr>
          <a:lstStyle/>
          <a:p>
            <a:r>
              <a:rPr lang="es-ES" dirty="0"/>
              <a:t>R/5455</a:t>
            </a:r>
          </a:p>
        </p:txBody>
      </p:sp>
    </p:spTree>
    <p:extLst>
      <p:ext uri="{BB962C8B-B14F-4D97-AF65-F5344CB8AC3E}">
        <p14:creationId xmlns:p14="http://schemas.microsoft.com/office/powerpoint/2010/main" val="3674967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303CB4-D410-19ED-F7CD-EE0D336D52DC}"/>
              </a:ext>
            </a:extLst>
          </p:cNvPr>
          <p:cNvSpPr>
            <a:spLocks noGrp="1"/>
          </p:cNvSpPr>
          <p:nvPr>
            <p:ph type="title"/>
          </p:nvPr>
        </p:nvSpPr>
        <p:spPr>
          <a:xfrm>
            <a:off x="3010829" y="-19744"/>
            <a:ext cx="5026978" cy="925793"/>
          </a:xfrm>
        </p:spPr>
        <p:txBody>
          <a:bodyPr>
            <a:normAutofit/>
          </a:bodyPr>
          <a:lstStyle/>
          <a:p>
            <a:pPr algn="ctr"/>
            <a:r>
              <a:rPr lang="es-ES" sz="3200" b="1" dirty="0">
                <a:latin typeface="Arial" panose="020B0604020202020204" pitchFamily="34" charset="0"/>
                <a:cs typeface="Arial" panose="020B0604020202020204" pitchFamily="34" charset="0"/>
              </a:rPr>
              <a:t>Marcas de procedencia</a:t>
            </a:r>
          </a:p>
        </p:txBody>
      </p:sp>
      <p:pic>
        <p:nvPicPr>
          <p:cNvPr id="3" name="Imagen 2">
            <a:extLst>
              <a:ext uri="{FF2B5EF4-FFF2-40B4-BE49-F238E27FC236}">
                <a16:creationId xmlns:a16="http://schemas.microsoft.com/office/drawing/2014/main" id="{20B0C3BE-A8B0-ECC5-2EEF-E39E02F92CA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0761" y="771992"/>
            <a:ext cx="1023688" cy="5656972"/>
          </a:xfrm>
          <a:prstGeom prst="rect">
            <a:avLst/>
          </a:prstGeom>
          <a:noFill/>
          <a:ln>
            <a:noFill/>
          </a:ln>
        </p:spPr>
      </p:pic>
      <p:pic>
        <p:nvPicPr>
          <p:cNvPr id="4" name="Imagen 3">
            <a:extLst>
              <a:ext uri="{FF2B5EF4-FFF2-40B4-BE49-F238E27FC236}">
                <a16:creationId xmlns:a16="http://schemas.microsoft.com/office/drawing/2014/main" id="{1443E8A6-615A-421B-5540-32ACECFA8A31}"/>
              </a:ext>
            </a:extLst>
          </p:cNvPr>
          <p:cNvPicPr>
            <a:picLocks noChangeAspect="1"/>
          </p:cNvPicPr>
          <p:nvPr/>
        </p:nvPicPr>
        <p:blipFill>
          <a:blip r:embed="rId3"/>
          <a:stretch>
            <a:fillRect/>
          </a:stretch>
        </p:blipFill>
        <p:spPr>
          <a:xfrm>
            <a:off x="7230504" y="870560"/>
            <a:ext cx="3901333" cy="5671382"/>
          </a:xfrm>
          <a:prstGeom prst="rect">
            <a:avLst/>
          </a:prstGeom>
        </p:spPr>
      </p:pic>
      <p:sp>
        <p:nvSpPr>
          <p:cNvPr id="7" name="CuadroTexto 6">
            <a:extLst>
              <a:ext uri="{FF2B5EF4-FFF2-40B4-BE49-F238E27FC236}">
                <a16:creationId xmlns:a16="http://schemas.microsoft.com/office/drawing/2014/main" id="{DED9E344-10FE-E9F1-663D-2ED61884B852}"/>
              </a:ext>
            </a:extLst>
          </p:cNvPr>
          <p:cNvSpPr txBox="1"/>
          <p:nvPr/>
        </p:nvSpPr>
        <p:spPr>
          <a:xfrm>
            <a:off x="650160" y="6428671"/>
            <a:ext cx="1268296" cy="338554"/>
          </a:xfrm>
          <a:prstGeom prst="rect">
            <a:avLst/>
          </a:prstGeom>
          <a:noFill/>
        </p:spPr>
        <p:txBody>
          <a:bodyPr wrap="none" rtlCol="0">
            <a:spAutoFit/>
          </a:bodyPr>
          <a:lstStyle/>
          <a:p>
            <a:r>
              <a:rPr lang="es-ES" sz="1600" dirty="0">
                <a:latin typeface="Arial" panose="020B0604020202020204" pitchFamily="34" charset="0"/>
                <a:cs typeface="Arial" panose="020B0604020202020204" pitchFamily="34" charset="0"/>
              </a:rPr>
              <a:t>M. de Uclés</a:t>
            </a:r>
          </a:p>
        </p:txBody>
      </p:sp>
      <p:sp>
        <p:nvSpPr>
          <p:cNvPr id="8" name="CuadroTexto 7">
            <a:extLst>
              <a:ext uri="{FF2B5EF4-FFF2-40B4-BE49-F238E27FC236}">
                <a16:creationId xmlns:a16="http://schemas.microsoft.com/office/drawing/2014/main" id="{C0A142A6-D0EC-FE32-8D93-A142CDAA4CD4}"/>
              </a:ext>
            </a:extLst>
          </p:cNvPr>
          <p:cNvSpPr txBox="1"/>
          <p:nvPr/>
        </p:nvSpPr>
        <p:spPr>
          <a:xfrm>
            <a:off x="8179123" y="6541942"/>
            <a:ext cx="2118657" cy="338554"/>
          </a:xfrm>
          <a:prstGeom prst="rect">
            <a:avLst/>
          </a:prstGeom>
          <a:noFill/>
        </p:spPr>
        <p:txBody>
          <a:bodyPr wrap="none" rtlCol="0">
            <a:spAutoFit/>
          </a:bodyPr>
          <a:lstStyle/>
          <a:p>
            <a:r>
              <a:rPr lang="es-ES" sz="1600" dirty="0">
                <a:latin typeface="Arial" panose="020B0604020202020204" pitchFamily="34" charset="0"/>
                <a:cs typeface="Arial" panose="020B0604020202020204" pitchFamily="34" charset="0"/>
              </a:rPr>
              <a:t>H. </a:t>
            </a:r>
            <a:r>
              <a:rPr lang="es-ES" sz="1600" dirty="0" err="1">
                <a:latin typeface="Arial" panose="020B0604020202020204" pitchFamily="34" charset="0"/>
                <a:cs typeface="Arial" panose="020B0604020202020204" pitchFamily="34" charset="0"/>
              </a:rPr>
              <a:t>Ternaux-Compans</a:t>
            </a:r>
            <a:endParaRPr lang="es-ES" sz="1600"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604568A3-8307-4E3A-4D1F-EE9B2181F691}"/>
              </a:ext>
            </a:extLst>
          </p:cNvPr>
          <p:cNvSpPr txBox="1"/>
          <p:nvPr/>
        </p:nvSpPr>
        <p:spPr>
          <a:xfrm>
            <a:off x="4682807" y="6506453"/>
            <a:ext cx="1900649" cy="338554"/>
          </a:xfrm>
          <a:prstGeom prst="rect">
            <a:avLst/>
          </a:prstGeom>
          <a:noFill/>
        </p:spPr>
        <p:txBody>
          <a:bodyPr wrap="none" rtlCol="0">
            <a:spAutoFit/>
          </a:bodyPr>
          <a:lstStyle/>
          <a:p>
            <a:r>
              <a:rPr lang="es-ES" sz="1600" dirty="0">
                <a:latin typeface="Arial" panose="020B0604020202020204" pitchFamily="34" charset="0"/>
                <a:cs typeface="Arial" panose="020B0604020202020204" pitchFamily="34" charset="0"/>
              </a:rPr>
              <a:t>Catedral de Toledo</a:t>
            </a:r>
          </a:p>
        </p:txBody>
      </p:sp>
      <p:pic>
        <p:nvPicPr>
          <p:cNvPr id="14" name="Imagen 13">
            <a:extLst>
              <a:ext uri="{FF2B5EF4-FFF2-40B4-BE49-F238E27FC236}">
                <a16:creationId xmlns:a16="http://schemas.microsoft.com/office/drawing/2014/main" id="{4DAF3526-670A-3230-9580-5A20F1CFA5E5}"/>
              </a:ext>
            </a:extLst>
          </p:cNvPr>
          <p:cNvPicPr>
            <a:picLocks noChangeAspect="1"/>
          </p:cNvPicPr>
          <p:nvPr/>
        </p:nvPicPr>
        <p:blipFill>
          <a:blip r:embed="rId4"/>
          <a:stretch>
            <a:fillRect/>
          </a:stretch>
        </p:blipFill>
        <p:spPr>
          <a:xfrm>
            <a:off x="2516113" y="771992"/>
            <a:ext cx="1561598" cy="5658261"/>
          </a:xfrm>
          <a:prstGeom prst="rect">
            <a:avLst/>
          </a:prstGeom>
        </p:spPr>
      </p:pic>
      <p:sp>
        <p:nvSpPr>
          <p:cNvPr id="15" name="CuadroTexto 14">
            <a:extLst>
              <a:ext uri="{FF2B5EF4-FFF2-40B4-BE49-F238E27FC236}">
                <a16:creationId xmlns:a16="http://schemas.microsoft.com/office/drawing/2014/main" id="{1A840BAC-FE1E-9F31-3DC3-76CFFFDB9A62}"/>
              </a:ext>
            </a:extLst>
          </p:cNvPr>
          <p:cNvSpPr txBox="1"/>
          <p:nvPr/>
        </p:nvSpPr>
        <p:spPr>
          <a:xfrm>
            <a:off x="2345123" y="6430253"/>
            <a:ext cx="2118657" cy="338554"/>
          </a:xfrm>
          <a:prstGeom prst="rect">
            <a:avLst/>
          </a:prstGeom>
          <a:noFill/>
        </p:spPr>
        <p:txBody>
          <a:bodyPr wrap="square" rtlCol="0">
            <a:spAutoFit/>
          </a:bodyPr>
          <a:lstStyle/>
          <a:p>
            <a:r>
              <a:rPr lang="es-ES" sz="1600" dirty="0">
                <a:latin typeface="Arial" panose="020B0604020202020204" pitchFamily="34" charset="0"/>
                <a:cs typeface="Arial" panose="020B0604020202020204" pitchFamily="34" charset="0"/>
              </a:rPr>
              <a:t>Fernando de Valdés</a:t>
            </a:r>
          </a:p>
        </p:txBody>
      </p:sp>
      <p:pic>
        <p:nvPicPr>
          <p:cNvPr id="6" name="Imagen 5">
            <a:extLst>
              <a:ext uri="{FF2B5EF4-FFF2-40B4-BE49-F238E27FC236}">
                <a16:creationId xmlns:a16="http://schemas.microsoft.com/office/drawing/2014/main" id="{D283FD5B-985C-07EC-27DC-E681B8B8EFF3}"/>
              </a:ext>
            </a:extLst>
          </p:cNvPr>
          <p:cNvPicPr>
            <a:picLocks noChangeAspect="1"/>
          </p:cNvPicPr>
          <p:nvPr/>
        </p:nvPicPr>
        <p:blipFill>
          <a:blip r:embed="rId5"/>
          <a:stretch>
            <a:fillRect/>
          </a:stretch>
        </p:blipFill>
        <p:spPr>
          <a:xfrm>
            <a:off x="4923421" y="819779"/>
            <a:ext cx="1419423" cy="5696745"/>
          </a:xfrm>
          <a:prstGeom prst="rect">
            <a:avLst/>
          </a:prstGeom>
        </p:spPr>
      </p:pic>
    </p:spTree>
    <p:extLst>
      <p:ext uri="{BB962C8B-B14F-4D97-AF65-F5344CB8AC3E}">
        <p14:creationId xmlns:p14="http://schemas.microsoft.com/office/powerpoint/2010/main" val="3358137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FA83A-1FE0-80C4-D3E3-529AFD10656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F359C7B-F2D1-BFF5-B5BB-AC230B1A7C82}"/>
              </a:ext>
            </a:extLst>
          </p:cNvPr>
          <p:cNvSpPr>
            <a:spLocks noGrp="1"/>
          </p:cNvSpPr>
          <p:nvPr>
            <p:ph type="title"/>
          </p:nvPr>
        </p:nvSpPr>
        <p:spPr>
          <a:xfrm>
            <a:off x="7184" y="45763"/>
            <a:ext cx="12184815" cy="707818"/>
          </a:xfrm>
        </p:spPr>
        <p:txBody>
          <a:bodyPr>
            <a:normAutofit/>
          </a:bodyPr>
          <a:lstStyle/>
          <a:p>
            <a:pPr algn="ctr"/>
            <a:r>
              <a:rPr lang="es-ES" sz="2800" b="1" dirty="0">
                <a:latin typeface="Arial" panose="020B0604020202020204" pitchFamily="34" charset="0"/>
                <a:cs typeface="Arial" panose="020B0604020202020204" pitchFamily="34" charset="0"/>
              </a:rPr>
              <a:t>Colecciones históricas</a:t>
            </a:r>
          </a:p>
        </p:txBody>
      </p:sp>
      <p:sp>
        <p:nvSpPr>
          <p:cNvPr id="7" name="CuadroTexto 6">
            <a:extLst>
              <a:ext uri="{FF2B5EF4-FFF2-40B4-BE49-F238E27FC236}">
                <a16:creationId xmlns:a16="http://schemas.microsoft.com/office/drawing/2014/main" id="{1B99E59A-8D11-FA45-6FDD-DE265BD75CE5}"/>
              </a:ext>
            </a:extLst>
          </p:cNvPr>
          <p:cNvSpPr txBox="1"/>
          <p:nvPr/>
        </p:nvSpPr>
        <p:spPr>
          <a:xfrm>
            <a:off x="4133261" y="6476934"/>
            <a:ext cx="4456669" cy="338554"/>
          </a:xfrm>
          <a:prstGeom prst="rect">
            <a:avLst/>
          </a:prstGeom>
          <a:noFill/>
        </p:spPr>
        <p:txBody>
          <a:bodyPr wrap="none" rtlCol="0">
            <a:spAutoFit/>
          </a:bodyPr>
          <a:lstStyle/>
          <a:p>
            <a:r>
              <a:rPr lang="es-ES" sz="1600" dirty="0">
                <a:latin typeface="Arial" panose="020B0604020202020204" pitchFamily="34" charset="0"/>
                <a:cs typeface="Arial" panose="020B0604020202020204" pitchFamily="34" charset="0"/>
              </a:rPr>
              <a:t>Ms/10801 Biblioteca del Marqués de Santillana</a:t>
            </a:r>
          </a:p>
        </p:txBody>
      </p:sp>
      <p:pic>
        <p:nvPicPr>
          <p:cNvPr id="10" name="Imagen 9">
            <a:extLst>
              <a:ext uri="{FF2B5EF4-FFF2-40B4-BE49-F238E27FC236}">
                <a16:creationId xmlns:a16="http://schemas.microsoft.com/office/drawing/2014/main" id="{AE2357C9-98E7-B788-2DE6-8D2C3CB0903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1818918" y="753581"/>
            <a:ext cx="8554164" cy="5728581"/>
          </a:xfrm>
          <a:prstGeom prst="rect">
            <a:avLst/>
          </a:prstGeom>
        </p:spPr>
      </p:pic>
      <p:pic>
        <p:nvPicPr>
          <p:cNvPr id="4" name="Imagen 3">
            <a:extLst>
              <a:ext uri="{FF2B5EF4-FFF2-40B4-BE49-F238E27FC236}">
                <a16:creationId xmlns:a16="http://schemas.microsoft.com/office/drawing/2014/main" id="{93B9A13B-05C9-557B-F246-170EDB92DE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5731" y="753580"/>
            <a:ext cx="9560537" cy="5728581"/>
          </a:xfrm>
          <a:prstGeom prst="rect">
            <a:avLst/>
          </a:prstGeom>
        </p:spPr>
      </p:pic>
      <p:sp>
        <p:nvSpPr>
          <p:cNvPr id="5" name="CuadroTexto 4">
            <a:extLst>
              <a:ext uri="{FF2B5EF4-FFF2-40B4-BE49-F238E27FC236}">
                <a16:creationId xmlns:a16="http://schemas.microsoft.com/office/drawing/2014/main" id="{CD13AFBF-7C1C-1780-F3CF-7140CDCFFD66}"/>
              </a:ext>
            </a:extLst>
          </p:cNvPr>
          <p:cNvSpPr txBox="1"/>
          <p:nvPr/>
        </p:nvSpPr>
        <p:spPr>
          <a:xfrm>
            <a:off x="3951497" y="6453975"/>
            <a:ext cx="4929397" cy="338554"/>
          </a:xfrm>
          <a:prstGeom prst="rect">
            <a:avLst/>
          </a:prstGeom>
          <a:noFill/>
        </p:spPr>
        <p:txBody>
          <a:bodyPr wrap="square" rtlCol="0">
            <a:spAutoFit/>
          </a:bodyPr>
          <a:lstStyle/>
          <a:p>
            <a:r>
              <a:rPr lang="es-ES" sz="1600" dirty="0">
                <a:latin typeface="Arial" panose="020B0604020202020204" pitchFamily="34" charset="0"/>
                <a:cs typeface="Arial" panose="020B0604020202020204" pitchFamily="34" charset="0"/>
              </a:rPr>
              <a:t>R/36 Biblioteca del Duque de Medina de las Torres</a:t>
            </a:r>
          </a:p>
        </p:txBody>
      </p:sp>
      <p:pic>
        <p:nvPicPr>
          <p:cNvPr id="8" name="Imagen 7">
            <a:extLst>
              <a:ext uri="{FF2B5EF4-FFF2-40B4-BE49-F238E27FC236}">
                <a16:creationId xmlns:a16="http://schemas.microsoft.com/office/drawing/2014/main" id="{4720215A-F05E-4A17-2D1D-39CC0F0FCF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8918" y="677842"/>
            <a:ext cx="8554164" cy="5858182"/>
          </a:xfrm>
          <a:prstGeom prst="rect">
            <a:avLst/>
          </a:prstGeom>
        </p:spPr>
      </p:pic>
      <p:sp>
        <p:nvSpPr>
          <p:cNvPr id="9" name="CuadroTexto 8">
            <a:extLst>
              <a:ext uri="{FF2B5EF4-FFF2-40B4-BE49-F238E27FC236}">
                <a16:creationId xmlns:a16="http://schemas.microsoft.com/office/drawing/2014/main" id="{3F2C7013-7294-2D19-F060-12B9B907681D}"/>
              </a:ext>
            </a:extLst>
          </p:cNvPr>
          <p:cNvSpPr txBox="1"/>
          <p:nvPr/>
        </p:nvSpPr>
        <p:spPr>
          <a:xfrm>
            <a:off x="4242459" y="6461670"/>
            <a:ext cx="4347471" cy="369332"/>
          </a:xfrm>
          <a:prstGeom prst="rect">
            <a:avLst/>
          </a:prstGeom>
          <a:noFill/>
        </p:spPr>
        <p:txBody>
          <a:bodyPr wrap="square" rtlCol="0">
            <a:spAutoFit/>
          </a:bodyPr>
          <a:lstStyle/>
          <a:p>
            <a:r>
              <a:rPr lang="es-ES" dirty="0"/>
              <a:t>RS/586 Biblioteca de Don Pedro de Aragón</a:t>
            </a:r>
          </a:p>
        </p:txBody>
      </p:sp>
    </p:spTree>
    <p:extLst>
      <p:ext uri="{BB962C8B-B14F-4D97-AF65-F5344CB8AC3E}">
        <p14:creationId xmlns:p14="http://schemas.microsoft.com/office/powerpoint/2010/main" val="376622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7">
                                            <p:txEl>
                                              <p:pRg st="0" end="0"/>
                                            </p:txEl>
                                          </p:spTgt>
                                        </p:tgtEl>
                                      </p:cBhvr>
                                    </p:animEffect>
                                    <p:set>
                                      <p:cBhvr>
                                        <p:cTn id="15" dur="1" fill="hold">
                                          <p:stCondLst>
                                            <p:cond delay="499"/>
                                          </p:stCondLst>
                                        </p:cTn>
                                        <p:tgtEl>
                                          <p:spTgt spid="7">
                                            <p:txEl>
                                              <p:pRg st="0" end="0"/>
                                            </p:txEl>
                                          </p:spTgt>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10"/>
                                        </p:tgtEl>
                                      </p:cBhvr>
                                    </p:animEffect>
                                    <p:set>
                                      <p:cBhvr>
                                        <p:cTn id="18" dur="1" fill="hold">
                                          <p:stCondLst>
                                            <p:cond delay="499"/>
                                          </p:stCondLst>
                                        </p:cTn>
                                        <p:tgtEl>
                                          <p:spTgt spid="10"/>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fade">
                                      <p:cBhvr>
                                        <p:cTn id="24" dur="500"/>
                                        <p:tgtEl>
                                          <p:spTgt spid="5">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4"/>
                                        </p:tgtEl>
                                      </p:cBhvr>
                                    </p:animEffect>
                                    <p:set>
                                      <p:cBhvr>
                                        <p:cTn id="29" dur="1" fill="hold">
                                          <p:stCondLst>
                                            <p:cond delay="499"/>
                                          </p:stCondLst>
                                        </p:cTn>
                                        <p:tgtEl>
                                          <p:spTgt spid="4"/>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5">
                                            <p:txEl>
                                              <p:pRg st="0" end="0"/>
                                            </p:txEl>
                                          </p:spTgt>
                                        </p:tgtEl>
                                      </p:cBhvr>
                                    </p:animEffect>
                                    <p:set>
                                      <p:cBhvr>
                                        <p:cTn id="32" dur="1" fill="hold">
                                          <p:stCondLst>
                                            <p:cond delay="499"/>
                                          </p:stCondLst>
                                        </p:cTn>
                                        <p:tgtEl>
                                          <p:spTgt spid="5">
                                            <p:txEl>
                                              <p:pRg st="0" end="0"/>
                                            </p:txEl>
                                          </p:spTgt>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P spid="7" grpId="1" build="allAtOnce"/>
      <p:bldP spid="5" grpId="0" build="allAtOnce"/>
      <p:bldP spid="5" grpId="1" build="allAtOnce"/>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03B844-FBAE-E0AD-BC78-BC245D3FA3EC}"/>
              </a:ext>
            </a:extLst>
          </p:cNvPr>
          <p:cNvSpPr>
            <a:spLocks noGrp="1"/>
          </p:cNvSpPr>
          <p:nvPr>
            <p:ph type="title"/>
          </p:nvPr>
        </p:nvSpPr>
        <p:spPr/>
        <p:txBody>
          <a:bodyPr>
            <a:norm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Descripción normalizada de las encuadernaciones</a:t>
            </a:r>
            <a:r>
              <a:rPr lang="es-ES" sz="3200" b="1" dirty="0">
                <a:latin typeface="Calibri" panose="020F0502020204030204" pitchFamily="34" charset="0"/>
                <a:ea typeface="Calibri" panose="020F0502020204030204" pitchFamily="34" charset="0"/>
                <a:cs typeface="Calibri" panose="020F0502020204030204" pitchFamily="34" charset="0"/>
              </a:rPr>
              <a:t> </a:t>
            </a:r>
          </a:p>
        </p:txBody>
      </p:sp>
      <p:sp>
        <p:nvSpPr>
          <p:cNvPr id="4" name="CuadroTexto 3">
            <a:extLst>
              <a:ext uri="{FF2B5EF4-FFF2-40B4-BE49-F238E27FC236}">
                <a16:creationId xmlns:a16="http://schemas.microsoft.com/office/drawing/2014/main" id="{78579141-BE06-7E98-2876-02A974D1F2C0}"/>
              </a:ext>
            </a:extLst>
          </p:cNvPr>
          <p:cNvSpPr txBox="1"/>
          <p:nvPr/>
        </p:nvSpPr>
        <p:spPr>
          <a:xfrm>
            <a:off x="1579455" y="1999620"/>
            <a:ext cx="8259856" cy="3416320"/>
          </a:xfrm>
          <a:prstGeom prst="rect">
            <a:avLst/>
          </a:prstGeom>
          <a:noFill/>
        </p:spPr>
        <p:txBody>
          <a:bodyPr wrap="square">
            <a:spAutoFit/>
          </a:bodyPr>
          <a:lstStyle/>
          <a:p>
            <a:r>
              <a:rPr lang="es-ES" dirty="0">
                <a:latin typeface="Arial" panose="020B0604020202020204" pitchFamily="34" charset="0"/>
                <a:cs typeface="Arial" panose="020B0604020202020204" pitchFamily="34" charset="0"/>
              </a:rPr>
              <a:t>Cada ejemplar seleccionado fue analizado para identificar materiales, decoración, estilo artístico y toma de imágenes de alta resolución.</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La </a:t>
            </a:r>
            <a:r>
              <a:rPr lang="es-ES" b="1" dirty="0">
                <a:latin typeface="Arial" panose="020B0604020202020204" pitchFamily="34" charset="0"/>
                <a:cs typeface="Arial" panose="020B0604020202020204" pitchFamily="34" charset="0"/>
              </a:rPr>
              <a:t>información</a:t>
            </a:r>
            <a:r>
              <a:rPr lang="es-ES" dirty="0">
                <a:latin typeface="Arial" panose="020B0604020202020204" pitchFamily="34" charset="0"/>
                <a:cs typeface="Arial" panose="020B0604020202020204" pitchFamily="34" charset="0"/>
              </a:rPr>
              <a:t> se ofrece de una manera </a:t>
            </a:r>
            <a:r>
              <a:rPr lang="es-ES" b="1" dirty="0">
                <a:latin typeface="Arial" panose="020B0604020202020204" pitchFamily="34" charset="0"/>
                <a:cs typeface="Arial" panose="020B0604020202020204" pitchFamily="34" charset="0"/>
              </a:rPr>
              <a:t>normalizada </a:t>
            </a:r>
            <a:r>
              <a:rPr lang="es-ES" dirty="0">
                <a:latin typeface="Arial" panose="020B0604020202020204" pitchFamily="34" charset="0"/>
                <a:cs typeface="Arial" panose="020B0604020202020204" pitchFamily="34" charset="0"/>
              </a:rPr>
              <a:t>adaptándola al catálogo automatizado de la institución.</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Las descripciones se ofrecen en un campo MARC 563 específico para la encuadernación, estructurados siempre de la siguiente forma:</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563 ## Material, estilo, época y decoración de las tapas; lomo; cantos, </a:t>
            </a:r>
            <a:r>
              <a:rPr lang="es-ES" dirty="0" err="1">
                <a:latin typeface="Arial" panose="020B0604020202020204" pitchFamily="34" charset="0"/>
                <a:cs typeface="Arial" panose="020B0604020202020204" pitchFamily="34" charset="0"/>
              </a:rPr>
              <a:t>contracantos</a:t>
            </a:r>
            <a:r>
              <a:rPr lang="es-ES" dirty="0">
                <a:latin typeface="Arial" panose="020B0604020202020204" pitchFamily="34" charset="0"/>
                <a:cs typeface="Arial" panose="020B0604020202020204" pitchFamily="34" charset="0"/>
              </a:rPr>
              <a:t> y cortes; guardas; nombre del encuadernador, si se conoce.</a:t>
            </a:r>
          </a:p>
          <a:p>
            <a:endParaRPr lang="es-ES" dirty="0"/>
          </a:p>
        </p:txBody>
      </p:sp>
    </p:spTree>
    <p:extLst>
      <p:ext uri="{BB962C8B-B14F-4D97-AF65-F5344CB8AC3E}">
        <p14:creationId xmlns:p14="http://schemas.microsoft.com/office/powerpoint/2010/main" val="2016811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7247D6-F58F-3B1E-65C2-3058E27B1010}"/>
              </a:ext>
            </a:extLst>
          </p:cNvPr>
          <p:cNvSpPr>
            <a:spLocks noGrp="1"/>
          </p:cNvSpPr>
          <p:nvPr>
            <p:ph type="title"/>
          </p:nvPr>
        </p:nvSpPr>
        <p:spPr>
          <a:xfrm>
            <a:off x="2442117" y="0"/>
            <a:ext cx="6935749" cy="1006475"/>
          </a:xfrm>
        </p:spPr>
        <p:txBody>
          <a:bodyPr>
            <a:normAutofit/>
          </a:bodyPr>
          <a:lstStyle/>
          <a:p>
            <a:pPr algn="ctr"/>
            <a:r>
              <a:rPr lang="es-ES" sz="3200" b="1" dirty="0">
                <a:latin typeface="Arial" panose="020B0604020202020204" pitchFamily="34" charset="0"/>
                <a:cs typeface="Arial" panose="020B0604020202020204" pitchFamily="34" charset="0"/>
              </a:rPr>
              <a:t>Descripción de las Tapas</a:t>
            </a:r>
          </a:p>
        </p:txBody>
      </p:sp>
      <p:sp>
        <p:nvSpPr>
          <p:cNvPr id="4" name="CuadroTexto 3">
            <a:extLst>
              <a:ext uri="{FF2B5EF4-FFF2-40B4-BE49-F238E27FC236}">
                <a16:creationId xmlns:a16="http://schemas.microsoft.com/office/drawing/2014/main" id="{C0BF7624-2580-0FC7-6509-45C6571FB7DD}"/>
              </a:ext>
            </a:extLst>
          </p:cNvPr>
          <p:cNvSpPr txBox="1"/>
          <p:nvPr/>
        </p:nvSpPr>
        <p:spPr>
          <a:xfrm>
            <a:off x="421341" y="819284"/>
            <a:ext cx="10685273" cy="1200329"/>
          </a:xfrm>
          <a:prstGeom prst="rect">
            <a:avLst/>
          </a:prstGeom>
          <a:noFill/>
        </p:spPr>
        <p:txBody>
          <a:bodyPr wrap="square">
            <a:spAutoFit/>
          </a:bodyPr>
          <a:lstStyle/>
          <a:p>
            <a:r>
              <a:rPr lang="es-ES" dirty="0">
                <a:latin typeface="Arial" panose="020B0604020202020204" pitchFamily="34" charset="0"/>
                <a:cs typeface="Arial" panose="020B0604020202020204" pitchFamily="34" charset="0"/>
              </a:rPr>
              <a:t>Se indica el </a:t>
            </a:r>
            <a:r>
              <a:rPr lang="es-ES" b="1" dirty="0">
                <a:latin typeface="Arial" panose="020B0604020202020204" pitchFamily="34" charset="0"/>
                <a:cs typeface="Arial" panose="020B0604020202020204" pitchFamily="34" charset="0"/>
              </a:rPr>
              <a:t>material utilizado </a:t>
            </a:r>
            <a:r>
              <a:rPr lang="es-ES" dirty="0">
                <a:latin typeface="Arial" panose="020B0604020202020204" pitchFamily="34" charset="0"/>
                <a:cs typeface="Arial" panose="020B0604020202020204" pitchFamily="34" charset="0"/>
              </a:rPr>
              <a:t>para el recubrimiento, el </a:t>
            </a:r>
            <a:r>
              <a:rPr lang="es-ES" b="1" dirty="0">
                <a:latin typeface="Arial" panose="020B0604020202020204" pitchFamily="34" charset="0"/>
                <a:cs typeface="Arial" panose="020B0604020202020204" pitchFamily="34" charset="0"/>
              </a:rPr>
              <a:t>estilo</a:t>
            </a:r>
            <a:r>
              <a:rPr lang="es-ES" dirty="0">
                <a:latin typeface="Arial" panose="020B0604020202020204" pitchFamily="34" charset="0"/>
                <a:cs typeface="Arial" panose="020B0604020202020204" pitchFamily="34" charset="0"/>
              </a:rPr>
              <a:t> decorativo y la época.</a:t>
            </a:r>
          </a:p>
          <a:p>
            <a:r>
              <a:rPr lang="es-ES" dirty="0">
                <a:latin typeface="Arial" panose="020B0604020202020204" pitchFamily="34" charset="0"/>
                <a:cs typeface="Arial" panose="020B0604020202020204" pitchFamily="34" charset="0"/>
              </a:rPr>
              <a:t>Se ofrece una descripción de la cubierta partiendo del exterior hacia el interior. </a:t>
            </a:r>
          </a:p>
          <a:p>
            <a:r>
              <a:rPr lang="es-ES" dirty="0">
                <a:latin typeface="Arial" panose="020B0604020202020204" pitchFamily="34" charset="0"/>
                <a:cs typeface="Arial" panose="020B0604020202020204" pitchFamily="34" charset="0"/>
              </a:rPr>
              <a:t>Se describen las técnicas utilizadas (dorado, gofrado, mosaico, etc.) así como los útiles empleados (hierros, ruedas o planchas) </a:t>
            </a:r>
          </a:p>
        </p:txBody>
      </p:sp>
      <p:pic>
        <p:nvPicPr>
          <p:cNvPr id="5" name="Imagen 4">
            <a:extLst>
              <a:ext uri="{FF2B5EF4-FFF2-40B4-BE49-F238E27FC236}">
                <a16:creationId xmlns:a16="http://schemas.microsoft.com/office/drawing/2014/main" id="{6C65CD7E-D8CF-0C01-CB9B-47B7CC1F1834}"/>
              </a:ext>
            </a:extLst>
          </p:cNvPr>
          <p:cNvPicPr>
            <a:picLocks noChangeAspect="1"/>
          </p:cNvPicPr>
          <p:nvPr/>
        </p:nvPicPr>
        <p:blipFill>
          <a:blip r:embed="rId2"/>
          <a:stretch>
            <a:fillRect/>
          </a:stretch>
        </p:blipFill>
        <p:spPr>
          <a:xfrm>
            <a:off x="150464" y="2258481"/>
            <a:ext cx="2872974" cy="4225782"/>
          </a:xfrm>
          <a:prstGeom prst="rect">
            <a:avLst/>
          </a:prstGeom>
        </p:spPr>
      </p:pic>
      <p:pic>
        <p:nvPicPr>
          <p:cNvPr id="9" name="Imagen 8">
            <a:extLst>
              <a:ext uri="{FF2B5EF4-FFF2-40B4-BE49-F238E27FC236}">
                <a16:creationId xmlns:a16="http://schemas.microsoft.com/office/drawing/2014/main" id="{92CCB475-548C-6C31-6817-B9EDD31C12D6}"/>
              </a:ext>
            </a:extLst>
          </p:cNvPr>
          <p:cNvPicPr>
            <a:picLocks noChangeAspect="1"/>
          </p:cNvPicPr>
          <p:nvPr/>
        </p:nvPicPr>
        <p:blipFill>
          <a:blip r:embed="rId3"/>
          <a:stretch>
            <a:fillRect/>
          </a:stretch>
        </p:blipFill>
        <p:spPr>
          <a:xfrm>
            <a:off x="5829321" y="2258481"/>
            <a:ext cx="2872974" cy="4211360"/>
          </a:xfrm>
          <a:prstGeom prst="rect">
            <a:avLst/>
          </a:prstGeom>
        </p:spPr>
      </p:pic>
      <p:pic>
        <p:nvPicPr>
          <p:cNvPr id="11" name="Imagen 10">
            <a:extLst>
              <a:ext uri="{FF2B5EF4-FFF2-40B4-BE49-F238E27FC236}">
                <a16:creationId xmlns:a16="http://schemas.microsoft.com/office/drawing/2014/main" id="{5C40DF9D-046A-DDF9-98CB-B5EE2594908B}"/>
              </a:ext>
            </a:extLst>
          </p:cNvPr>
          <p:cNvPicPr>
            <a:picLocks noChangeAspect="1"/>
          </p:cNvPicPr>
          <p:nvPr/>
        </p:nvPicPr>
        <p:blipFill>
          <a:blip r:embed="rId4"/>
          <a:stretch>
            <a:fillRect/>
          </a:stretch>
        </p:blipFill>
        <p:spPr>
          <a:xfrm>
            <a:off x="8809480" y="2304901"/>
            <a:ext cx="3057687" cy="4206082"/>
          </a:xfrm>
          <a:prstGeom prst="rect">
            <a:avLst/>
          </a:prstGeom>
        </p:spPr>
      </p:pic>
      <p:pic>
        <p:nvPicPr>
          <p:cNvPr id="6" name="Imagen 5" descr="Un dibujo de una persona&#10;&#10;Descripción generada automáticamente con confianza baja">
            <a:extLst>
              <a:ext uri="{FF2B5EF4-FFF2-40B4-BE49-F238E27FC236}">
                <a16:creationId xmlns:a16="http://schemas.microsoft.com/office/drawing/2014/main" id="{57B5E14F-DCC9-F6FF-E918-4C8F6945DF6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6512"/>
          <a:stretch/>
        </p:blipFill>
        <p:spPr>
          <a:xfrm>
            <a:off x="3072552" y="2278180"/>
            <a:ext cx="2707840" cy="4206083"/>
          </a:xfrm>
          <a:prstGeom prst="rect">
            <a:avLst/>
          </a:prstGeom>
        </p:spPr>
      </p:pic>
    </p:spTree>
    <p:extLst>
      <p:ext uri="{BB962C8B-B14F-4D97-AF65-F5344CB8AC3E}">
        <p14:creationId xmlns:p14="http://schemas.microsoft.com/office/powerpoint/2010/main" val="2386718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701DD8-C71A-F420-6C56-13EC31C132EE}"/>
              </a:ext>
            </a:extLst>
          </p:cNvPr>
          <p:cNvSpPr>
            <a:spLocks noGrp="1"/>
          </p:cNvSpPr>
          <p:nvPr>
            <p:ph type="title"/>
          </p:nvPr>
        </p:nvSpPr>
        <p:spPr/>
        <p:txBody>
          <a:bodyPr>
            <a:normAutofit/>
          </a:bodyPr>
          <a:lstStyle/>
          <a:p>
            <a:pPr algn="ctr"/>
            <a:r>
              <a:rPr kumimoji="0" lang="es-ES"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Material de recubrimiento</a:t>
            </a:r>
            <a:endParaRPr lang="es-ES" sz="32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F79C9DF4-4AD7-6D59-469C-45F80A5E6837}"/>
              </a:ext>
            </a:extLst>
          </p:cNvPr>
          <p:cNvSpPr txBox="1"/>
          <p:nvPr/>
        </p:nvSpPr>
        <p:spPr>
          <a:xfrm>
            <a:off x="838200" y="1690688"/>
            <a:ext cx="8561294" cy="463075"/>
          </a:xfrm>
          <a:prstGeom prst="rect">
            <a:avLst/>
          </a:prstGeom>
          <a:noFill/>
        </p:spPr>
        <p:txBody>
          <a:bodyPr wrap="square">
            <a:spAutoFit/>
          </a:bodyPr>
          <a:lstStyle/>
          <a:p>
            <a:pPr algn="just">
              <a:lnSpc>
                <a:spcPct val="150000"/>
              </a:lnSpc>
              <a:spcAft>
                <a:spcPts val="800"/>
              </a:spcAft>
              <a:buNone/>
            </a:pPr>
            <a:r>
              <a:rPr lang="es-ES" sz="1800" dirty="0">
                <a:effectLst/>
                <a:latin typeface="Arial" panose="020B0604020202020204" pitchFamily="34" charset="0"/>
                <a:ea typeface="Calibri" panose="020F0502020204030204" pitchFamily="34" charset="0"/>
                <a:cs typeface="Times New Roman" panose="02020603050405020304" pitchFamily="18" charset="0"/>
              </a:rPr>
              <a:t>Es importante indicar si se ha utilizado piel, </a:t>
            </a:r>
            <a:r>
              <a:rPr lang="es-ES" dirty="0">
                <a:latin typeface="Arial" panose="020B0604020202020204" pitchFamily="34" charset="0"/>
                <a:ea typeface="Calibri" panose="020F0502020204030204" pitchFamily="34" charset="0"/>
                <a:cs typeface="Times New Roman" panose="02020603050405020304" pitchFamily="18" charset="0"/>
              </a:rPr>
              <a:t>pergamino, </a:t>
            </a:r>
            <a:r>
              <a:rPr lang="es-ES" sz="1800" dirty="0">
                <a:effectLst/>
                <a:latin typeface="Arial" panose="020B0604020202020204" pitchFamily="34" charset="0"/>
                <a:ea typeface="Calibri" panose="020F0502020204030204" pitchFamily="34" charset="0"/>
                <a:cs typeface="Times New Roman" panose="02020603050405020304" pitchFamily="18" charset="0"/>
              </a:rPr>
              <a:t>tela o papel.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a:extLst>
              <a:ext uri="{FF2B5EF4-FFF2-40B4-BE49-F238E27FC236}">
                <a16:creationId xmlns:a16="http://schemas.microsoft.com/office/drawing/2014/main" id="{9C6DD935-27DE-8C77-1C6F-D5627F2556AF}"/>
              </a:ext>
            </a:extLst>
          </p:cNvPr>
          <p:cNvSpPr txBox="1"/>
          <p:nvPr/>
        </p:nvSpPr>
        <p:spPr>
          <a:xfrm>
            <a:off x="838200" y="2375779"/>
            <a:ext cx="8225118" cy="1703030"/>
          </a:xfrm>
          <a:prstGeom prst="rect">
            <a:avLst/>
          </a:prstGeom>
          <a:noFill/>
        </p:spPr>
        <p:txBody>
          <a:bodyPr wrap="square" rtlCol="0">
            <a:spAutoFit/>
          </a:bodyPr>
          <a:lstStyle/>
          <a:p>
            <a:pPr>
              <a:lnSpc>
                <a:spcPct val="150000"/>
              </a:lnSpc>
            </a:pPr>
            <a:r>
              <a:rPr lang="es-ES" dirty="0">
                <a:latin typeface="Arial" panose="020B0604020202020204" pitchFamily="34" charset="0"/>
                <a:cs typeface="Arial" panose="020B0604020202020204" pitchFamily="34" charset="0"/>
              </a:rPr>
              <a:t>En el caso de la piel, intentaremos aclarar si la piel es de becerrillo (usada en la mayoría de las encuadernaciones platerescas españolas), de cerdo (propia de las encuadernaciones alemanas del s. XVI), si es pasta española o valenciana (siglos XVIII y XIX), </a:t>
            </a:r>
          </a:p>
        </p:txBody>
      </p:sp>
    </p:spTree>
    <p:extLst>
      <p:ext uri="{BB962C8B-B14F-4D97-AF65-F5344CB8AC3E}">
        <p14:creationId xmlns:p14="http://schemas.microsoft.com/office/powerpoint/2010/main" val="1554984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2371FFAE-E5FE-E3D2-74BF-50E30F545CD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1354477" y="833488"/>
            <a:ext cx="3950484" cy="5839846"/>
          </a:xfrm>
          <a:prstGeom prst="rect">
            <a:avLst/>
          </a:prstGeom>
        </p:spPr>
      </p:pic>
      <p:sp>
        <p:nvSpPr>
          <p:cNvPr id="4" name="CuadroTexto 3">
            <a:extLst>
              <a:ext uri="{FF2B5EF4-FFF2-40B4-BE49-F238E27FC236}">
                <a16:creationId xmlns:a16="http://schemas.microsoft.com/office/drawing/2014/main" id="{B23706FC-216C-EF7E-DED0-A1FB9020A1C4}"/>
              </a:ext>
            </a:extLst>
          </p:cNvPr>
          <p:cNvSpPr txBox="1"/>
          <p:nvPr/>
        </p:nvSpPr>
        <p:spPr>
          <a:xfrm>
            <a:off x="4772721" y="169776"/>
            <a:ext cx="4839629" cy="584775"/>
          </a:xfrm>
          <a:prstGeom prst="rect">
            <a:avLst/>
          </a:prstGeom>
          <a:noFill/>
        </p:spPr>
        <p:txBody>
          <a:bodyPr wrap="square" rtlCol="0">
            <a:spAutoFit/>
          </a:bodyPr>
          <a:lstStyle/>
          <a:p>
            <a:r>
              <a:rPr lang="es-ES" sz="3200" b="1" dirty="0">
                <a:latin typeface="Arial" panose="020B0604020202020204" pitchFamily="34" charset="0"/>
                <a:cs typeface="Arial" panose="020B0604020202020204" pitchFamily="34" charset="0"/>
              </a:rPr>
              <a:t>Piel de becerrillo</a:t>
            </a:r>
          </a:p>
        </p:txBody>
      </p:sp>
      <p:sp>
        <p:nvSpPr>
          <p:cNvPr id="5" name="CuadroTexto 4">
            <a:extLst>
              <a:ext uri="{FF2B5EF4-FFF2-40B4-BE49-F238E27FC236}">
                <a16:creationId xmlns:a16="http://schemas.microsoft.com/office/drawing/2014/main" id="{FB0F7D67-3082-7D5C-6633-7BCA0E1863DB}"/>
              </a:ext>
            </a:extLst>
          </p:cNvPr>
          <p:cNvSpPr txBox="1"/>
          <p:nvPr/>
        </p:nvSpPr>
        <p:spPr>
          <a:xfrm>
            <a:off x="5479773" y="6308523"/>
            <a:ext cx="867545" cy="369332"/>
          </a:xfrm>
          <a:prstGeom prst="rect">
            <a:avLst/>
          </a:prstGeom>
          <a:noFill/>
        </p:spPr>
        <p:txBody>
          <a:bodyPr wrap="none" rtlCol="0">
            <a:spAutoFit/>
          </a:bodyPr>
          <a:lstStyle/>
          <a:p>
            <a:r>
              <a:rPr lang="es-ES" dirty="0"/>
              <a:t>R/3395</a:t>
            </a:r>
          </a:p>
        </p:txBody>
      </p:sp>
      <p:pic>
        <p:nvPicPr>
          <p:cNvPr id="6" name="Imagen 5">
            <a:extLst>
              <a:ext uri="{FF2B5EF4-FFF2-40B4-BE49-F238E27FC236}">
                <a16:creationId xmlns:a16="http://schemas.microsoft.com/office/drawing/2014/main" id="{A76EB0BF-472C-6C21-0F58-EF13AA5C18E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7591906" y="920674"/>
            <a:ext cx="3690567" cy="5752660"/>
          </a:xfrm>
          <a:prstGeom prst="rect">
            <a:avLst/>
          </a:prstGeom>
        </p:spPr>
      </p:pic>
      <p:sp>
        <p:nvSpPr>
          <p:cNvPr id="7" name="CuadroTexto 6">
            <a:extLst>
              <a:ext uri="{FF2B5EF4-FFF2-40B4-BE49-F238E27FC236}">
                <a16:creationId xmlns:a16="http://schemas.microsoft.com/office/drawing/2014/main" id="{FBDE59C3-9399-7822-82A5-1A57F00776FB}"/>
              </a:ext>
            </a:extLst>
          </p:cNvPr>
          <p:cNvSpPr txBox="1"/>
          <p:nvPr/>
        </p:nvSpPr>
        <p:spPr>
          <a:xfrm>
            <a:off x="11282473" y="6363537"/>
            <a:ext cx="867545" cy="369332"/>
          </a:xfrm>
          <a:prstGeom prst="rect">
            <a:avLst/>
          </a:prstGeom>
          <a:noFill/>
        </p:spPr>
        <p:txBody>
          <a:bodyPr wrap="none" rtlCol="0">
            <a:spAutoFit/>
          </a:bodyPr>
          <a:lstStyle/>
          <a:p>
            <a:r>
              <a:rPr lang="es-ES" dirty="0"/>
              <a:t>R/6424</a:t>
            </a:r>
          </a:p>
        </p:txBody>
      </p:sp>
    </p:spTree>
    <p:extLst>
      <p:ext uri="{BB962C8B-B14F-4D97-AF65-F5344CB8AC3E}">
        <p14:creationId xmlns:p14="http://schemas.microsoft.com/office/powerpoint/2010/main" val="2897203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5843CF-FDA8-BC92-AD71-1CBAC4951C9C}"/>
              </a:ext>
            </a:extLst>
          </p:cNvPr>
          <p:cNvSpPr>
            <a:spLocks noGrp="1"/>
          </p:cNvSpPr>
          <p:nvPr>
            <p:ph type="title"/>
          </p:nvPr>
        </p:nvSpPr>
        <p:spPr/>
        <p:txBody>
          <a:bodyPr>
            <a:normAutofit/>
          </a:bodyPr>
          <a:lstStyle/>
          <a:p>
            <a:pPr algn="ctr"/>
            <a:r>
              <a:rPr lang="es-ES" sz="2000" dirty="0">
                <a:latin typeface="Arial" panose="020B0604020202020204" pitchFamily="34" charset="0"/>
                <a:cs typeface="Arial" panose="020B0604020202020204" pitchFamily="34" charset="0"/>
              </a:rPr>
              <a:t>PROCESO DE INVENTARIADO Y DESCRIPCIÓN DE LAS ENCUADERNACIONES HISTÓRICAS DE LA BIBLIOTECA NACIONAL DE ESPAÑA</a:t>
            </a:r>
          </a:p>
        </p:txBody>
      </p:sp>
      <p:sp>
        <p:nvSpPr>
          <p:cNvPr id="4" name="CuadroTexto 3">
            <a:extLst>
              <a:ext uri="{FF2B5EF4-FFF2-40B4-BE49-F238E27FC236}">
                <a16:creationId xmlns:a16="http://schemas.microsoft.com/office/drawing/2014/main" id="{C92E2927-3D09-DD14-1660-F498AFE1A6B1}"/>
              </a:ext>
            </a:extLst>
          </p:cNvPr>
          <p:cNvSpPr txBox="1"/>
          <p:nvPr/>
        </p:nvSpPr>
        <p:spPr>
          <a:xfrm>
            <a:off x="838200" y="6173268"/>
            <a:ext cx="6098240" cy="639214"/>
          </a:xfrm>
          <a:prstGeom prst="rect">
            <a:avLst/>
          </a:prstGeom>
          <a:noFill/>
        </p:spPr>
        <p:txBody>
          <a:bodyPr wrap="square">
            <a:spAutoFit/>
          </a:bodyPr>
          <a:lstStyle/>
          <a:p>
            <a:pPr>
              <a:lnSpc>
                <a:spcPct val="107000"/>
              </a:lnSpc>
              <a:spcAft>
                <a:spcPts val="800"/>
              </a:spcAft>
              <a:buNone/>
            </a:pPr>
            <a:r>
              <a:rPr lang="es-ES"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Carlos Vera Carrasco </a:t>
            </a:r>
          </a:p>
          <a:p>
            <a:pPr>
              <a:lnSpc>
                <a:spcPct val="107000"/>
              </a:lnSpc>
              <a:spcAft>
                <a:spcPts val="800"/>
              </a:spcAft>
              <a:buNone/>
            </a:pPr>
            <a:r>
              <a:rPr lang="es-ES"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Biblioteca Nacional de España </a:t>
            </a:r>
            <a:endParaRPr lang="es-ES" sz="14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5" name="Picture 3" descr="M:\pruebas\presentaciones\logoBNEnegativoBxN_gran.gif">
            <a:extLst>
              <a:ext uri="{FF2B5EF4-FFF2-40B4-BE49-F238E27FC236}">
                <a16:creationId xmlns:a16="http://schemas.microsoft.com/office/drawing/2014/main" id="{92047F31-AD0B-6EDA-3254-65554225DE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96" y="5768196"/>
            <a:ext cx="807004" cy="1089804"/>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B045FFBB-75BF-223C-B92F-63A1154BAF84}"/>
              </a:ext>
            </a:extLst>
          </p:cNvPr>
          <p:cNvPicPr>
            <a:picLocks noChangeAspect="1"/>
          </p:cNvPicPr>
          <p:nvPr/>
        </p:nvPicPr>
        <p:blipFill>
          <a:blip r:embed="rId3"/>
          <a:stretch>
            <a:fillRect/>
          </a:stretch>
        </p:blipFill>
        <p:spPr>
          <a:xfrm>
            <a:off x="424028" y="1718642"/>
            <a:ext cx="5513685" cy="3338512"/>
          </a:xfrm>
          <a:prstGeom prst="rect">
            <a:avLst/>
          </a:prstGeom>
        </p:spPr>
      </p:pic>
      <p:pic>
        <p:nvPicPr>
          <p:cNvPr id="6" name="3 Imagen">
            <a:extLst>
              <a:ext uri="{FF2B5EF4-FFF2-40B4-BE49-F238E27FC236}">
                <a16:creationId xmlns:a16="http://schemas.microsoft.com/office/drawing/2014/main" id="{9A8807DC-2A40-5084-C84E-ECF186DC4A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4288" y="1773663"/>
            <a:ext cx="5301442" cy="3310674"/>
          </a:xfrm>
          <a:prstGeom prst="rect">
            <a:avLst/>
          </a:prstGeom>
          <a:ln w="1905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983704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940550C-AB50-AB73-076F-4152C6665BF3}"/>
              </a:ext>
            </a:extLst>
          </p:cNvPr>
          <p:cNvPicPr>
            <a:picLocks noChangeAspect="1"/>
          </p:cNvPicPr>
          <p:nvPr/>
        </p:nvPicPr>
        <p:blipFill>
          <a:blip r:embed="rId2"/>
          <a:stretch>
            <a:fillRect/>
          </a:stretch>
        </p:blipFill>
        <p:spPr>
          <a:xfrm>
            <a:off x="1109825" y="734151"/>
            <a:ext cx="4038502" cy="5954618"/>
          </a:xfrm>
          <a:prstGeom prst="rect">
            <a:avLst/>
          </a:prstGeom>
        </p:spPr>
      </p:pic>
      <p:sp>
        <p:nvSpPr>
          <p:cNvPr id="4" name="CuadroTexto 3">
            <a:extLst>
              <a:ext uri="{FF2B5EF4-FFF2-40B4-BE49-F238E27FC236}">
                <a16:creationId xmlns:a16="http://schemas.microsoft.com/office/drawing/2014/main" id="{C1156598-FFD4-5063-83DD-ABDCADA141D1}"/>
              </a:ext>
            </a:extLst>
          </p:cNvPr>
          <p:cNvSpPr txBox="1"/>
          <p:nvPr/>
        </p:nvSpPr>
        <p:spPr>
          <a:xfrm>
            <a:off x="4849333" y="149376"/>
            <a:ext cx="2735044" cy="584775"/>
          </a:xfrm>
          <a:prstGeom prst="rect">
            <a:avLst/>
          </a:prstGeom>
          <a:noFill/>
        </p:spPr>
        <p:txBody>
          <a:bodyPr wrap="none" rtlCol="0">
            <a:spAutoFit/>
          </a:bodyPr>
          <a:lstStyle/>
          <a:p>
            <a:r>
              <a:rPr lang="es-ES" sz="3200" b="1" dirty="0">
                <a:latin typeface="Arial" panose="020B0604020202020204" pitchFamily="34" charset="0"/>
                <a:cs typeface="Arial" panose="020B0604020202020204" pitchFamily="34" charset="0"/>
              </a:rPr>
              <a:t>Piel de cerdo</a:t>
            </a:r>
          </a:p>
        </p:txBody>
      </p:sp>
      <p:sp>
        <p:nvSpPr>
          <p:cNvPr id="5" name="CuadroTexto 4">
            <a:extLst>
              <a:ext uri="{FF2B5EF4-FFF2-40B4-BE49-F238E27FC236}">
                <a16:creationId xmlns:a16="http://schemas.microsoft.com/office/drawing/2014/main" id="{8C23E669-4743-8797-5C71-32A8E5BD8874}"/>
              </a:ext>
            </a:extLst>
          </p:cNvPr>
          <p:cNvSpPr txBox="1"/>
          <p:nvPr/>
        </p:nvSpPr>
        <p:spPr>
          <a:xfrm>
            <a:off x="5154151" y="6399813"/>
            <a:ext cx="853311" cy="369332"/>
          </a:xfrm>
          <a:prstGeom prst="rect">
            <a:avLst/>
          </a:prstGeom>
          <a:noFill/>
        </p:spPr>
        <p:txBody>
          <a:bodyPr wrap="none" rtlCol="0">
            <a:spAutoFit/>
          </a:bodyPr>
          <a:lstStyle/>
          <a:p>
            <a:r>
              <a:rPr lang="es-ES" dirty="0"/>
              <a:t>RS/543</a:t>
            </a:r>
          </a:p>
        </p:txBody>
      </p:sp>
      <p:pic>
        <p:nvPicPr>
          <p:cNvPr id="6" name="Imagen 5">
            <a:extLst>
              <a:ext uri="{FF2B5EF4-FFF2-40B4-BE49-F238E27FC236}">
                <a16:creationId xmlns:a16="http://schemas.microsoft.com/office/drawing/2014/main" id="{1B1FB12F-CF06-0763-6021-882452F4D29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7037850" y="734151"/>
            <a:ext cx="4286035" cy="5974473"/>
          </a:xfrm>
          <a:prstGeom prst="rect">
            <a:avLst/>
          </a:prstGeom>
        </p:spPr>
      </p:pic>
      <p:sp>
        <p:nvSpPr>
          <p:cNvPr id="7" name="CuadroTexto 6">
            <a:extLst>
              <a:ext uri="{FF2B5EF4-FFF2-40B4-BE49-F238E27FC236}">
                <a16:creationId xmlns:a16="http://schemas.microsoft.com/office/drawing/2014/main" id="{DCCB759A-FB55-1CE4-6643-34E672CA838F}"/>
              </a:ext>
            </a:extLst>
          </p:cNvPr>
          <p:cNvSpPr txBox="1"/>
          <p:nvPr/>
        </p:nvSpPr>
        <p:spPr>
          <a:xfrm>
            <a:off x="11323885" y="6399813"/>
            <a:ext cx="750526" cy="369332"/>
          </a:xfrm>
          <a:prstGeom prst="rect">
            <a:avLst/>
          </a:prstGeom>
          <a:noFill/>
        </p:spPr>
        <p:txBody>
          <a:bodyPr wrap="none" rtlCol="0">
            <a:spAutoFit/>
          </a:bodyPr>
          <a:lstStyle/>
          <a:p>
            <a:r>
              <a:rPr lang="es-ES" dirty="0"/>
              <a:t>R/219</a:t>
            </a:r>
          </a:p>
        </p:txBody>
      </p:sp>
    </p:spTree>
    <p:extLst>
      <p:ext uri="{BB962C8B-B14F-4D97-AF65-F5344CB8AC3E}">
        <p14:creationId xmlns:p14="http://schemas.microsoft.com/office/powerpoint/2010/main" val="3127177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DDE07A0-C183-16AD-D650-6CB255D997AB}"/>
              </a:ext>
            </a:extLst>
          </p:cNvPr>
          <p:cNvSpPr txBox="1"/>
          <p:nvPr/>
        </p:nvSpPr>
        <p:spPr>
          <a:xfrm>
            <a:off x="5018781" y="6354262"/>
            <a:ext cx="867545" cy="369332"/>
          </a:xfrm>
          <a:prstGeom prst="rect">
            <a:avLst/>
          </a:prstGeom>
          <a:noFill/>
        </p:spPr>
        <p:txBody>
          <a:bodyPr wrap="none" rtlCol="0">
            <a:spAutoFit/>
          </a:bodyPr>
          <a:lstStyle/>
          <a:p>
            <a:r>
              <a:rPr lang="es-ES" dirty="0"/>
              <a:t>R/8963</a:t>
            </a:r>
          </a:p>
        </p:txBody>
      </p:sp>
      <p:sp>
        <p:nvSpPr>
          <p:cNvPr id="5" name="CuadroTexto 4">
            <a:extLst>
              <a:ext uri="{FF2B5EF4-FFF2-40B4-BE49-F238E27FC236}">
                <a16:creationId xmlns:a16="http://schemas.microsoft.com/office/drawing/2014/main" id="{1DB007D1-953B-93A8-5B2F-95634A3365B4}"/>
              </a:ext>
            </a:extLst>
          </p:cNvPr>
          <p:cNvSpPr txBox="1"/>
          <p:nvPr/>
        </p:nvSpPr>
        <p:spPr>
          <a:xfrm>
            <a:off x="4082689" y="110171"/>
            <a:ext cx="3166251" cy="584775"/>
          </a:xfrm>
          <a:prstGeom prst="rect">
            <a:avLst/>
          </a:prstGeom>
          <a:noFill/>
        </p:spPr>
        <p:txBody>
          <a:bodyPr wrap="none" rtlCol="0">
            <a:spAutoFit/>
          </a:bodyPr>
          <a:lstStyle/>
          <a:p>
            <a:r>
              <a:rPr lang="es-ES" sz="3200" b="1" dirty="0">
                <a:latin typeface="Arial" panose="020B0604020202020204" pitchFamily="34" charset="0"/>
                <a:cs typeface="Arial" panose="020B0604020202020204" pitchFamily="34" charset="0"/>
              </a:rPr>
              <a:t>Pasta española</a:t>
            </a:r>
          </a:p>
        </p:txBody>
      </p:sp>
      <p:pic>
        <p:nvPicPr>
          <p:cNvPr id="3" name="Imagen 2">
            <a:extLst>
              <a:ext uri="{FF2B5EF4-FFF2-40B4-BE49-F238E27FC236}">
                <a16:creationId xmlns:a16="http://schemas.microsoft.com/office/drawing/2014/main" id="{405A4A6D-871A-463A-8321-1B8150B3F5D2}"/>
              </a:ext>
            </a:extLst>
          </p:cNvPr>
          <p:cNvPicPr>
            <a:picLocks noChangeAspect="1"/>
          </p:cNvPicPr>
          <p:nvPr/>
        </p:nvPicPr>
        <p:blipFill>
          <a:blip r:embed="rId2"/>
          <a:stretch>
            <a:fillRect/>
          </a:stretch>
        </p:blipFill>
        <p:spPr>
          <a:xfrm>
            <a:off x="7007614" y="762928"/>
            <a:ext cx="4133759" cy="5837067"/>
          </a:xfrm>
          <a:prstGeom prst="rect">
            <a:avLst/>
          </a:prstGeom>
        </p:spPr>
      </p:pic>
      <p:sp>
        <p:nvSpPr>
          <p:cNvPr id="7" name="CuadroTexto 6">
            <a:extLst>
              <a:ext uri="{FF2B5EF4-FFF2-40B4-BE49-F238E27FC236}">
                <a16:creationId xmlns:a16="http://schemas.microsoft.com/office/drawing/2014/main" id="{6B9228C6-E3C2-F22B-774A-3A6CC82B077D}"/>
              </a:ext>
            </a:extLst>
          </p:cNvPr>
          <p:cNvSpPr txBox="1"/>
          <p:nvPr/>
        </p:nvSpPr>
        <p:spPr>
          <a:xfrm>
            <a:off x="11155844" y="6354262"/>
            <a:ext cx="867545" cy="369332"/>
          </a:xfrm>
          <a:prstGeom prst="rect">
            <a:avLst/>
          </a:prstGeom>
          <a:noFill/>
        </p:spPr>
        <p:txBody>
          <a:bodyPr wrap="none" rtlCol="0">
            <a:spAutoFit/>
          </a:bodyPr>
          <a:lstStyle/>
          <a:p>
            <a:r>
              <a:rPr lang="es-ES" dirty="0"/>
              <a:t>R/8001</a:t>
            </a:r>
          </a:p>
        </p:txBody>
      </p:sp>
      <p:pic>
        <p:nvPicPr>
          <p:cNvPr id="8" name="Imagen 7">
            <a:extLst>
              <a:ext uri="{FF2B5EF4-FFF2-40B4-BE49-F238E27FC236}">
                <a16:creationId xmlns:a16="http://schemas.microsoft.com/office/drawing/2014/main" id="{E4604EC6-1290-016F-714A-97C2E4AB208C}"/>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698073" y="770535"/>
            <a:ext cx="4229527" cy="5829460"/>
          </a:xfrm>
          <a:prstGeom prst="rect">
            <a:avLst/>
          </a:prstGeom>
        </p:spPr>
      </p:pic>
    </p:spTree>
    <p:extLst>
      <p:ext uri="{BB962C8B-B14F-4D97-AF65-F5344CB8AC3E}">
        <p14:creationId xmlns:p14="http://schemas.microsoft.com/office/powerpoint/2010/main" val="1064114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3A988D8-7F6F-AD31-32A8-B8B18DFCC4FB}"/>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1372328" y="1043721"/>
            <a:ext cx="3869859" cy="5542814"/>
          </a:xfrm>
          <a:prstGeom prst="rect">
            <a:avLst/>
          </a:prstGeom>
        </p:spPr>
      </p:pic>
      <p:sp>
        <p:nvSpPr>
          <p:cNvPr id="4" name="CuadroTexto 3">
            <a:extLst>
              <a:ext uri="{FF2B5EF4-FFF2-40B4-BE49-F238E27FC236}">
                <a16:creationId xmlns:a16="http://schemas.microsoft.com/office/drawing/2014/main" id="{55F766CA-C0B6-61AD-0752-DDE3186F70CC}"/>
              </a:ext>
            </a:extLst>
          </p:cNvPr>
          <p:cNvSpPr txBox="1"/>
          <p:nvPr/>
        </p:nvSpPr>
        <p:spPr>
          <a:xfrm>
            <a:off x="5121887" y="556812"/>
            <a:ext cx="3002489" cy="584775"/>
          </a:xfrm>
          <a:prstGeom prst="rect">
            <a:avLst/>
          </a:prstGeom>
          <a:noFill/>
        </p:spPr>
        <p:txBody>
          <a:bodyPr wrap="none" rtlCol="0">
            <a:spAutoFit/>
          </a:bodyPr>
          <a:lstStyle/>
          <a:p>
            <a:pPr algn="ctr"/>
            <a:r>
              <a:rPr lang="es-ES" sz="3200" b="1" dirty="0"/>
              <a:t>Pasta valenciana</a:t>
            </a:r>
          </a:p>
        </p:txBody>
      </p:sp>
      <p:sp>
        <p:nvSpPr>
          <p:cNvPr id="5" name="CuadroTexto 4">
            <a:extLst>
              <a:ext uri="{FF2B5EF4-FFF2-40B4-BE49-F238E27FC236}">
                <a16:creationId xmlns:a16="http://schemas.microsoft.com/office/drawing/2014/main" id="{D3BD4963-D042-1AAE-4300-F231C0292E67}"/>
              </a:ext>
            </a:extLst>
          </p:cNvPr>
          <p:cNvSpPr txBox="1"/>
          <p:nvPr/>
        </p:nvSpPr>
        <p:spPr>
          <a:xfrm>
            <a:off x="299598" y="6255020"/>
            <a:ext cx="1072730" cy="369332"/>
          </a:xfrm>
          <a:prstGeom prst="rect">
            <a:avLst/>
          </a:prstGeom>
          <a:noFill/>
        </p:spPr>
        <p:txBody>
          <a:bodyPr wrap="none" rtlCol="0">
            <a:spAutoFit/>
          </a:bodyPr>
          <a:lstStyle/>
          <a:p>
            <a:r>
              <a:rPr lang="es-ES" dirty="0"/>
              <a:t>INC/1140</a:t>
            </a:r>
          </a:p>
        </p:txBody>
      </p:sp>
      <p:sp>
        <p:nvSpPr>
          <p:cNvPr id="7" name="CuadroTexto 6">
            <a:extLst>
              <a:ext uri="{FF2B5EF4-FFF2-40B4-BE49-F238E27FC236}">
                <a16:creationId xmlns:a16="http://schemas.microsoft.com/office/drawing/2014/main" id="{932CE3B1-48C5-0987-4B35-B9C40C4EE42C}"/>
              </a:ext>
            </a:extLst>
          </p:cNvPr>
          <p:cNvSpPr txBox="1"/>
          <p:nvPr/>
        </p:nvSpPr>
        <p:spPr>
          <a:xfrm>
            <a:off x="6730708" y="6255020"/>
            <a:ext cx="867545" cy="369332"/>
          </a:xfrm>
          <a:prstGeom prst="rect">
            <a:avLst/>
          </a:prstGeom>
          <a:noFill/>
        </p:spPr>
        <p:txBody>
          <a:bodyPr wrap="none" rtlCol="0">
            <a:spAutoFit/>
          </a:bodyPr>
          <a:lstStyle/>
          <a:p>
            <a:r>
              <a:rPr lang="es-ES" dirty="0"/>
              <a:t>R/3553</a:t>
            </a:r>
          </a:p>
        </p:txBody>
      </p:sp>
      <p:pic>
        <p:nvPicPr>
          <p:cNvPr id="9" name="Imagen 8">
            <a:extLst>
              <a:ext uri="{FF2B5EF4-FFF2-40B4-BE49-F238E27FC236}">
                <a16:creationId xmlns:a16="http://schemas.microsoft.com/office/drawing/2014/main" id="{D74B94C1-807D-0ED6-C500-3FFF4178017D}"/>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a:xfrm>
            <a:off x="7694557" y="1096133"/>
            <a:ext cx="4055605" cy="5437990"/>
          </a:xfrm>
          <a:prstGeom prst="rect">
            <a:avLst/>
          </a:prstGeom>
        </p:spPr>
      </p:pic>
    </p:spTree>
    <p:extLst>
      <p:ext uri="{BB962C8B-B14F-4D97-AF65-F5344CB8AC3E}">
        <p14:creationId xmlns:p14="http://schemas.microsoft.com/office/powerpoint/2010/main" val="214801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DD14CE5-264B-067E-34B6-1F8BCA1F52E2}"/>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Lst>
          </a:blip>
          <a:stretch>
            <a:fillRect/>
          </a:stretch>
        </p:blipFill>
        <p:spPr>
          <a:xfrm>
            <a:off x="967633" y="795030"/>
            <a:ext cx="4257487" cy="5835777"/>
          </a:xfrm>
          <a:prstGeom prst="rect">
            <a:avLst/>
          </a:prstGeom>
        </p:spPr>
      </p:pic>
      <p:sp>
        <p:nvSpPr>
          <p:cNvPr id="4" name="CuadroTexto 3">
            <a:extLst>
              <a:ext uri="{FF2B5EF4-FFF2-40B4-BE49-F238E27FC236}">
                <a16:creationId xmlns:a16="http://schemas.microsoft.com/office/drawing/2014/main" id="{F1D68611-23D4-ED98-E998-81EE156C090F}"/>
              </a:ext>
            </a:extLst>
          </p:cNvPr>
          <p:cNvSpPr txBox="1"/>
          <p:nvPr/>
        </p:nvSpPr>
        <p:spPr>
          <a:xfrm>
            <a:off x="1636681" y="252680"/>
            <a:ext cx="2919389" cy="461665"/>
          </a:xfrm>
          <a:prstGeom prst="rect">
            <a:avLst/>
          </a:prstGeom>
          <a:noFill/>
        </p:spPr>
        <p:txBody>
          <a:bodyPr wrap="none" rtlCol="0">
            <a:spAutoFit/>
          </a:bodyPr>
          <a:lstStyle/>
          <a:p>
            <a:r>
              <a:rPr lang="es-ES" sz="2400" b="1" dirty="0">
                <a:latin typeface="Arial" panose="020B0604020202020204" pitchFamily="34" charset="0"/>
                <a:cs typeface="Arial" panose="020B0604020202020204" pitchFamily="34" charset="0"/>
              </a:rPr>
              <a:t>Pergamino flexible</a:t>
            </a:r>
          </a:p>
        </p:txBody>
      </p:sp>
      <p:sp>
        <p:nvSpPr>
          <p:cNvPr id="5" name="CuadroTexto 4">
            <a:extLst>
              <a:ext uri="{FF2B5EF4-FFF2-40B4-BE49-F238E27FC236}">
                <a16:creationId xmlns:a16="http://schemas.microsoft.com/office/drawing/2014/main" id="{74B82D67-7F8B-EE8C-C317-93858D57B778}"/>
              </a:ext>
            </a:extLst>
          </p:cNvPr>
          <p:cNvSpPr txBox="1"/>
          <p:nvPr/>
        </p:nvSpPr>
        <p:spPr>
          <a:xfrm>
            <a:off x="5225120" y="6243174"/>
            <a:ext cx="867545" cy="369332"/>
          </a:xfrm>
          <a:prstGeom prst="rect">
            <a:avLst/>
          </a:prstGeom>
          <a:noFill/>
        </p:spPr>
        <p:txBody>
          <a:bodyPr wrap="none" rtlCol="0">
            <a:spAutoFit/>
          </a:bodyPr>
          <a:lstStyle/>
          <a:p>
            <a:r>
              <a:rPr lang="es-ES" dirty="0"/>
              <a:t>R/5756</a:t>
            </a:r>
          </a:p>
        </p:txBody>
      </p:sp>
      <p:pic>
        <p:nvPicPr>
          <p:cNvPr id="2" name="Imagen 1">
            <a:extLst>
              <a:ext uri="{FF2B5EF4-FFF2-40B4-BE49-F238E27FC236}">
                <a16:creationId xmlns:a16="http://schemas.microsoft.com/office/drawing/2014/main" id="{56951438-DDBC-8A72-13DA-96ECF9DA84F8}"/>
              </a:ext>
            </a:extLst>
          </p:cNvPr>
          <p:cNvPicPr>
            <a:picLocks noChangeAspect="1"/>
          </p:cNvPicPr>
          <p:nvPr/>
        </p:nvPicPr>
        <p:blipFill>
          <a:blip r:embed="rId4"/>
          <a:stretch>
            <a:fillRect/>
          </a:stretch>
        </p:blipFill>
        <p:spPr>
          <a:xfrm>
            <a:off x="6826596" y="882901"/>
            <a:ext cx="3738709" cy="5729605"/>
          </a:xfrm>
          <a:prstGeom prst="rect">
            <a:avLst/>
          </a:prstGeom>
        </p:spPr>
      </p:pic>
      <p:sp>
        <p:nvSpPr>
          <p:cNvPr id="6" name="CuadroTexto 5">
            <a:extLst>
              <a:ext uri="{FF2B5EF4-FFF2-40B4-BE49-F238E27FC236}">
                <a16:creationId xmlns:a16="http://schemas.microsoft.com/office/drawing/2014/main" id="{F7D2C70B-F09D-268D-DA04-69FAB2E6BC33}"/>
              </a:ext>
            </a:extLst>
          </p:cNvPr>
          <p:cNvSpPr txBox="1"/>
          <p:nvPr/>
        </p:nvSpPr>
        <p:spPr>
          <a:xfrm>
            <a:off x="7308210" y="333365"/>
            <a:ext cx="3916157" cy="461665"/>
          </a:xfrm>
          <a:prstGeom prst="rect">
            <a:avLst/>
          </a:prstGeom>
          <a:noFill/>
        </p:spPr>
        <p:txBody>
          <a:bodyPr wrap="square" rtlCol="0">
            <a:spAutoFit/>
          </a:bodyPr>
          <a:lstStyle/>
          <a:p>
            <a:r>
              <a:rPr lang="es-ES" sz="2400" b="1" dirty="0">
                <a:latin typeface="Arial" panose="020B0604020202020204" pitchFamily="34" charset="0"/>
                <a:cs typeface="Arial" panose="020B0604020202020204" pitchFamily="34" charset="0"/>
              </a:rPr>
              <a:t>Pergamino rígido</a:t>
            </a:r>
          </a:p>
        </p:txBody>
      </p:sp>
      <p:sp>
        <p:nvSpPr>
          <p:cNvPr id="8" name="CuadroTexto 7">
            <a:extLst>
              <a:ext uri="{FF2B5EF4-FFF2-40B4-BE49-F238E27FC236}">
                <a16:creationId xmlns:a16="http://schemas.microsoft.com/office/drawing/2014/main" id="{36339744-2F15-73D0-98C4-270ABA4DE187}"/>
              </a:ext>
            </a:extLst>
          </p:cNvPr>
          <p:cNvSpPr txBox="1"/>
          <p:nvPr/>
        </p:nvSpPr>
        <p:spPr>
          <a:xfrm>
            <a:off x="10574825" y="6314148"/>
            <a:ext cx="1464680" cy="369332"/>
          </a:xfrm>
          <a:prstGeom prst="rect">
            <a:avLst/>
          </a:prstGeom>
          <a:noFill/>
        </p:spPr>
        <p:txBody>
          <a:bodyPr wrap="square">
            <a:spAutoFit/>
          </a:bodyPr>
          <a:lstStyle/>
          <a:p>
            <a:r>
              <a:rPr lang="es-ES" dirty="0"/>
              <a:t>R/8022</a:t>
            </a:r>
          </a:p>
        </p:txBody>
      </p:sp>
    </p:spTree>
    <p:extLst>
      <p:ext uri="{BB962C8B-B14F-4D97-AF65-F5344CB8AC3E}">
        <p14:creationId xmlns:p14="http://schemas.microsoft.com/office/powerpoint/2010/main" val="36384740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C51F9D-B034-16AA-8EE8-91E0161927BE}"/>
              </a:ext>
            </a:extLst>
          </p:cNvPr>
          <p:cNvSpPr>
            <a:spLocks noGrp="1"/>
          </p:cNvSpPr>
          <p:nvPr>
            <p:ph type="title"/>
          </p:nvPr>
        </p:nvSpPr>
        <p:spPr/>
        <p:txBody>
          <a:bodyPr>
            <a:norm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Descripción de las tapas</a:t>
            </a:r>
          </a:p>
        </p:txBody>
      </p:sp>
      <p:sp>
        <p:nvSpPr>
          <p:cNvPr id="4" name="CuadroTexto 3">
            <a:extLst>
              <a:ext uri="{FF2B5EF4-FFF2-40B4-BE49-F238E27FC236}">
                <a16:creationId xmlns:a16="http://schemas.microsoft.com/office/drawing/2014/main" id="{A726840B-42AD-0991-4DB0-70E97B48D56A}"/>
              </a:ext>
            </a:extLst>
          </p:cNvPr>
          <p:cNvSpPr txBox="1"/>
          <p:nvPr/>
        </p:nvSpPr>
        <p:spPr>
          <a:xfrm>
            <a:off x="1422025" y="1485003"/>
            <a:ext cx="7533715" cy="1390124"/>
          </a:xfrm>
          <a:prstGeom prst="rect">
            <a:avLst/>
          </a:prstGeom>
          <a:noFill/>
        </p:spPr>
        <p:txBody>
          <a:bodyPr wrap="square">
            <a:spAutoFit/>
          </a:bodyPr>
          <a:lstStyle/>
          <a:p>
            <a:pPr algn="just">
              <a:lnSpc>
                <a:spcPct val="150000"/>
              </a:lnSpc>
              <a:spcAft>
                <a:spcPts val="800"/>
              </a:spcAft>
              <a:buNone/>
            </a:pPr>
            <a:r>
              <a:rPr lang="es-ES" dirty="0">
                <a:latin typeface="Arial" panose="020B0604020202020204" pitchFamily="34" charset="0"/>
                <a:cs typeface="Arial" panose="020B0604020202020204" pitchFamily="34" charset="0"/>
              </a:rPr>
              <a:t>Comenzaremos la descripción desde el exterior hacia el interior. </a:t>
            </a:r>
            <a:endParaRPr lang="es-ES" sz="18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buNone/>
            </a:pPr>
            <a:r>
              <a:rPr lang="es-ES" sz="1800" dirty="0">
                <a:effectLst/>
                <a:latin typeface="Arial" panose="020B0604020202020204" pitchFamily="34" charset="0"/>
                <a:ea typeface="Calibri" panose="020F0502020204030204" pitchFamily="34" charset="0"/>
                <a:cs typeface="Arial" panose="020B0604020202020204" pitchFamily="34" charset="0"/>
              </a:rPr>
              <a:t>Es aconsejable conocer los diferentes útiles usados para realizar el dorado o el gofrado: hierros, ruedas y planchas. </a:t>
            </a:r>
          </a:p>
        </p:txBody>
      </p:sp>
      <p:pic>
        <p:nvPicPr>
          <p:cNvPr id="5" name="Imagen 4">
            <a:extLst>
              <a:ext uri="{FF2B5EF4-FFF2-40B4-BE49-F238E27FC236}">
                <a16:creationId xmlns:a16="http://schemas.microsoft.com/office/drawing/2014/main" id="{FF4EF11A-E759-2C83-4BA8-ABCB812111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636" y="3562665"/>
            <a:ext cx="2262756" cy="2070181"/>
          </a:xfrm>
          <a:prstGeom prst="rect">
            <a:avLst/>
          </a:prstGeom>
        </p:spPr>
      </p:pic>
      <p:pic>
        <p:nvPicPr>
          <p:cNvPr id="7" name="Imagen 6">
            <a:extLst>
              <a:ext uri="{FF2B5EF4-FFF2-40B4-BE49-F238E27FC236}">
                <a16:creationId xmlns:a16="http://schemas.microsoft.com/office/drawing/2014/main" id="{079E98EA-777A-F8E9-0E75-91F0DFB6E5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3221" y="3587884"/>
            <a:ext cx="2075034" cy="2044962"/>
          </a:xfrm>
          <a:prstGeom prst="rect">
            <a:avLst/>
          </a:prstGeom>
        </p:spPr>
      </p:pic>
      <p:pic>
        <p:nvPicPr>
          <p:cNvPr id="9" name="Imagen 8">
            <a:extLst>
              <a:ext uri="{FF2B5EF4-FFF2-40B4-BE49-F238E27FC236}">
                <a16:creationId xmlns:a16="http://schemas.microsoft.com/office/drawing/2014/main" id="{38563313-AC93-CE4A-372F-DC128B646AC9}"/>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363613" y="3587884"/>
            <a:ext cx="2183938" cy="2044962"/>
          </a:xfrm>
          <a:prstGeom prst="rect">
            <a:avLst/>
          </a:prstGeom>
        </p:spPr>
      </p:pic>
      <p:pic>
        <p:nvPicPr>
          <p:cNvPr id="11" name="Imagen 10">
            <a:extLst>
              <a:ext uri="{FF2B5EF4-FFF2-40B4-BE49-F238E27FC236}">
                <a16:creationId xmlns:a16="http://schemas.microsoft.com/office/drawing/2014/main" id="{D43A031B-9766-6817-9443-45237A1CAE54}"/>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7737173" y="3587884"/>
            <a:ext cx="1861147" cy="2044962"/>
          </a:xfrm>
          <a:prstGeom prst="rect">
            <a:avLst/>
          </a:prstGeom>
        </p:spPr>
      </p:pic>
      <p:pic>
        <p:nvPicPr>
          <p:cNvPr id="15" name="Imagen 14">
            <a:extLst>
              <a:ext uri="{FF2B5EF4-FFF2-40B4-BE49-F238E27FC236}">
                <a16:creationId xmlns:a16="http://schemas.microsoft.com/office/drawing/2014/main" id="{C0F9FE7E-D4E7-AC7D-0FBC-804CD4362E80}"/>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9787942" y="3577222"/>
            <a:ext cx="1565857" cy="2066286"/>
          </a:xfrm>
          <a:prstGeom prst="rect">
            <a:avLst/>
          </a:prstGeom>
        </p:spPr>
      </p:pic>
    </p:spTree>
    <p:extLst>
      <p:ext uri="{BB962C8B-B14F-4D97-AF65-F5344CB8AC3E}">
        <p14:creationId xmlns:p14="http://schemas.microsoft.com/office/powerpoint/2010/main" val="2401520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5E9B82-205A-1FB8-8781-15D24207027D}"/>
              </a:ext>
            </a:extLst>
          </p:cNvPr>
          <p:cNvSpPr>
            <a:spLocks noGrp="1"/>
          </p:cNvSpPr>
          <p:nvPr>
            <p:ph type="title"/>
          </p:nvPr>
        </p:nvSpPr>
        <p:spPr>
          <a:xfrm>
            <a:off x="2122869" y="243578"/>
            <a:ext cx="6032810" cy="695496"/>
          </a:xfrm>
        </p:spPr>
        <p:txBody>
          <a:bodyPr>
            <a:norm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Hierros</a:t>
            </a:r>
          </a:p>
        </p:txBody>
      </p:sp>
      <p:pic>
        <p:nvPicPr>
          <p:cNvPr id="4" name="Imagen 3">
            <a:extLst>
              <a:ext uri="{FF2B5EF4-FFF2-40B4-BE49-F238E27FC236}">
                <a16:creationId xmlns:a16="http://schemas.microsoft.com/office/drawing/2014/main" id="{B24F25DE-0A9D-50DF-DC0B-EF80DFC98B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2059" y="2529524"/>
            <a:ext cx="6495033" cy="1632349"/>
          </a:xfrm>
          <a:prstGeom prst="rect">
            <a:avLst/>
          </a:prstGeom>
        </p:spPr>
      </p:pic>
      <p:pic>
        <p:nvPicPr>
          <p:cNvPr id="8" name="Imagen 7">
            <a:extLst>
              <a:ext uri="{FF2B5EF4-FFF2-40B4-BE49-F238E27FC236}">
                <a16:creationId xmlns:a16="http://schemas.microsoft.com/office/drawing/2014/main" id="{6E283488-A0EE-B64F-1115-090606EB69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1102" y="4494811"/>
            <a:ext cx="6465990" cy="2115416"/>
          </a:xfrm>
          <a:prstGeom prst="rect">
            <a:avLst/>
          </a:prstGeom>
        </p:spPr>
      </p:pic>
      <p:sp>
        <p:nvSpPr>
          <p:cNvPr id="9" name="CuadroTexto 8">
            <a:extLst>
              <a:ext uri="{FF2B5EF4-FFF2-40B4-BE49-F238E27FC236}">
                <a16:creationId xmlns:a16="http://schemas.microsoft.com/office/drawing/2014/main" id="{C2E2AF9C-831C-730F-39E6-1C2E10D4FF9B}"/>
              </a:ext>
            </a:extLst>
          </p:cNvPr>
          <p:cNvSpPr txBox="1"/>
          <p:nvPr/>
        </p:nvSpPr>
        <p:spPr>
          <a:xfrm>
            <a:off x="552313" y="1393559"/>
            <a:ext cx="10007868" cy="646331"/>
          </a:xfrm>
          <a:prstGeom prst="rect">
            <a:avLst/>
          </a:prstGeom>
          <a:noFill/>
        </p:spPr>
        <p:txBody>
          <a:bodyPr wrap="none" rtlCol="0">
            <a:spAutoFit/>
          </a:bodyPr>
          <a:lstStyle/>
          <a:p>
            <a:r>
              <a:rPr lang="es-ES" dirty="0">
                <a:latin typeface="Arial" panose="020B0604020202020204" pitchFamily="34" charset="0"/>
                <a:cs typeface="Arial" panose="020B0604020202020204" pitchFamily="34" charset="0"/>
              </a:rPr>
              <a:t>Es importante detallar los motivos decorativos:</a:t>
            </a:r>
          </a:p>
          <a:p>
            <a:r>
              <a:rPr lang="es-ES" dirty="0">
                <a:latin typeface="Arial" panose="020B0604020202020204" pitchFamily="34" charset="0"/>
                <a:cs typeface="Arial" panose="020B0604020202020204" pitchFamily="34" charset="0"/>
              </a:rPr>
              <a:t>hierros aldinos, flores de lis, follajes, veneras, de carácter religioso, de motivos mitológicos, etc. </a:t>
            </a:r>
          </a:p>
        </p:txBody>
      </p:sp>
    </p:spTree>
    <p:extLst>
      <p:ext uri="{BB962C8B-B14F-4D97-AF65-F5344CB8AC3E}">
        <p14:creationId xmlns:p14="http://schemas.microsoft.com/office/powerpoint/2010/main" val="573287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F63C6B-EBF1-8B0C-198B-9A2A4491E70B}"/>
              </a:ext>
            </a:extLst>
          </p:cNvPr>
          <p:cNvSpPr>
            <a:spLocks noGrp="1"/>
          </p:cNvSpPr>
          <p:nvPr>
            <p:ph type="title"/>
          </p:nvPr>
        </p:nvSpPr>
        <p:spPr>
          <a:xfrm>
            <a:off x="838200" y="257549"/>
            <a:ext cx="10515600" cy="1325563"/>
          </a:xfrm>
        </p:spPr>
        <p:txBody>
          <a:bodyPr>
            <a:norm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Ruedas</a:t>
            </a:r>
          </a:p>
        </p:txBody>
      </p:sp>
      <p:pic>
        <p:nvPicPr>
          <p:cNvPr id="6" name="Imagen 5">
            <a:extLst>
              <a:ext uri="{FF2B5EF4-FFF2-40B4-BE49-F238E27FC236}">
                <a16:creationId xmlns:a16="http://schemas.microsoft.com/office/drawing/2014/main" id="{26A8B7FB-B550-D40E-FA9B-5FC8A34F18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722" y="2903816"/>
            <a:ext cx="6278137" cy="2745638"/>
          </a:xfrm>
          <a:prstGeom prst="rect">
            <a:avLst/>
          </a:prstGeom>
        </p:spPr>
      </p:pic>
      <p:sp>
        <p:nvSpPr>
          <p:cNvPr id="3" name="CuadroTexto 2">
            <a:extLst>
              <a:ext uri="{FF2B5EF4-FFF2-40B4-BE49-F238E27FC236}">
                <a16:creationId xmlns:a16="http://schemas.microsoft.com/office/drawing/2014/main" id="{2238A451-2857-8BB0-4FB9-DEC3B86864D0}"/>
              </a:ext>
            </a:extLst>
          </p:cNvPr>
          <p:cNvSpPr txBox="1"/>
          <p:nvPr/>
        </p:nvSpPr>
        <p:spPr>
          <a:xfrm>
            <a:off x="1375885" y="1700966"/>
            <a:ext cx="8186857" cy="369332"/>
          </a:xfrm>
          <a:prstGeom prst="rect">
            <a:avLst/>
          </a:prstGeom>
          <a:noFill/>
        </p:spPr>
        <p:txBody>
          <a:bodyPr wrap="none" rtlCol="0">
            <a:spAutoFit/>
          </a:bodyPr>
          <a:lstStyle/>
          <a:p>
            <a:r>
              <a:rPr lang="es-ES" dirty="0">
                <a:latin typeface="Arial" panose="020B0604020202020204" pitchFamily="34" charset="0"/>
                <a:cs typeface="Arial" panose="020B0604020202020204" pitchFamily="34" charset="0"/>
              </a:rPr>
              <a:t>Con motivos vegetales, geométricos, dentadas, de roleos, de medallones, etc.</a:t>
            </a:r>
          </a:p>
        </p:txBody>
      </p:sp>
      <p:pic>
        <p:nvPicPr>
          <p:cNvPr id="5" name="Imagen 4">
            <a:extLst>
              <a:ext uri="{FF2B5EF4-FFF2-40B4-BE49-F238E27FC236}">
                <a16:creationId xmlns:a16="http://schemas.microsoft.com/office/drawing/2014/main" id="{BBFE327E-051D-E104-C29D-06C04D6D855B}"/>
              </a:ext>
            </a:extLst>
          </p:cNvPr>
          <p:cNvPicPr>
            <a:picLocks noChangeAspect="1"/>
          </p:cNvPicPr>
          <p:nvPr/>
        </p:nvPicPr>
        <p:blipFill>
          <a:blip r:embed="rId3"/>
          <a:stretch>
            <a:fillRect/>
          </a:stretch>
        </p:blipFill>
        <p:spPr>
          <a:xfrm>
            <a:off x="6699413" y="2903816"/>
            <a:ext cx="5383369" cy="2745638"/>
          </a:xfrm>
          <a:prstGeom prst="rect">
            <a:avLst/>
          </a:prstGeom>
        </p:spPr>
      </p:pic>
    </p:spTree>
    <p:extLst>
      <p:ext uri="{BB962C8B-B14F-4D97-AF65-F5344CB8AC3E}">
        <p14:creationId xmlns:p14="http://schemas.microsoft.com/office/powerpoint/2010/main" val="1319165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262C6-CFF8-A75A-FFE7-140044FADEF4}"/>
              </a:ext>
            </a:extLst>
          </p:cNvPr>
          <p:cNvSpPr>
            <a:spLocks noGrp="1"/>
          </p:cNvSpPr>
          <p:nvPr>
            <p:ph type="title"/>
          </p:nvPr>
        </p:nvSpPr>
        <p:spPr>
          <a:xfrm>
            <a:off x="838200" y="-155198"/>
            <a:ext cx="10515600" cy="1325563"/>
          </a:xfrm>
        </p:spPr>
        <p:txBody>
          <a:bodyPr>
            <a:norm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Planchas</a:t>
            </a:r>
          </a:p>
        </p:txBody>
      </p:sp>
      <p:pic>
        <p:nvPicPr>
          <p:cNvPr id="4" name="Imagen 3">
            <a:extLst>
              <a:ext uri="{FF2B5EF4-FFF2-40B4-BE49-F238E27FC236}">
                <a16:creationId xmlns:a16="http://schemas.microsoft.com/office/drawing/2014/main" id="{213FD6C4-66BC-064A-A23A-C5B2DCBFD9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814" y="4284759"/>
            <a:ext cx="3605434" cy="2556175"/>
          </a:xfrm>
          <a:prstGeom prst="rect">
            <a:avLst/>
          </a:prstGeom>
        </p:spPr>
      </p:pic>
      <p:pic>
        <p:nvPicPr>
          <p:cNvPr id="6" name="Imagen 5">
            <a:extLst>
              <a:ext uri="{FF2B5EF4-FFF2-40B4-BE49-F238E27FC236}">
                <a16:creationId xmlns:a16="http://schemas.microsoft.com/office/drawing/2014/main" id="{1EEDB744-D29C-ABB6-2462-D59E052A05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73971"/>
            <a:ext cx="4037522" cy="2830039"/>
          </a:xfrm>
          <a:prstGeom prst="rect">
            <a:avLst/>
          </a:prstGeom>
        </p:spPr>
      </p:pic>
      <p:pic>
        <p:nvPicPr>
          <p:cNvPr id="8" name="Imagen 7">
            <a:extLst>
              <a:ext uri="{FF2B5EF4-FFF2-40B4-BE49-F238E27FC236}">
                <a16:creationId xmlns:a16="http://schemas.microsoft.com/office/drawing/2014/main" id="{86E59928-1F38-38A9-F68E-938E1776473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a:xfrm rot="5400000">
            <a:off x="4159702" y="4036811"/>
            <a:ext cx="2483717" cy="3086202"/>
          </a:xfrm>
          <a:prstGeom prst="rect">
            <a:avLst/>
          </a:prstGeom>
        </p:spPr>
      </p:pic>
      <p:pic>
        <p:nvPicPr>
          <p:cNvPr id="10" name="Imagen 9">
            <a:extLst>
              <a:ext uri="{FF2B5EF4-FFF2-40B4-BE49-F238E27FC236}">
                <a16:creationId xmlns:a16="http://schemas.microsoft.com/office/drawing/2014/main" id="{6275BB94-0507-84CA-AB3D-1D1B35F6A622}"/>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a14:imgEffect>
                  </a14:imgLayer>
                </a14:imgProps>
              </a:ext>
            </a:extLst>
          </a:blip>
          <a:stretch>
            <a:fillRect/>
          </a:stretch>
        </p:blipFill>
        <p:spPr>
          <a:xfrm>
            <a:off x="8099113" y="1690688"/>
            <a:ext cx="3343897" cy="4659728"/>
          </a:xfrm>
          <a:prstGeom prst="rect">
            <a:avLst/>
          </a:prstGeom>
        </p:spPr>
      </p:pic>
      <p:pic>
        <p:nvPicPr>
          <p:cNvPr id="12" name="Imagen 11">
            <a:extLst>
              <a:ext uri="{FF2B5EF4-FFF2-40B4-BE49-F238E27FC236}">
                <a16:creationId xmlns:a16="http://schemas.microsoft.com/office/drawing/2014/main" id="{1748C892-77D8-C2ED-3275-87D0B53900D3}"/>
              </a:ext>
            </a:extLst>
          </p:cNvPr>
          <p:cNvPicPr>
            <a:picLocks noChangeAspect="1"/>
          </p:cNvPicPr>
          <p:nvPr/>
        </p:nvPicPr>
        <p:blipFill>
          <a:blip r:embed="rId8"/>
          <a:stretch>
            <a:fillRect/>
          </a:stretch>
        </p:blipFill>
        <p:spPr>
          <a:xfrm>
            <a:off x="4169218" y="1344468"/>
            <a:ext cx="2775444" cy="2873019"/>
          </a:xfrm>
          <a:prstGeom prst="rect">
            <a:avLst/>
          </a:prstGeom>
        </p:spPr>
      </p:pic>
    </p:spTree>
    <p:extLst>
      <p:ext uri="{BB962C8B-B14F-4D97-AF65-F5344CB8AC3E}">
        <p14:creationId xmlns:p14="http://schemas.microsoft.com/office/powerpoint/2010/main" val="14920326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52512C-EB32-0499-3105-CE0E2173649E}"/>
              </a:ext>
            </a:extLst>
          </p:cNvPr>
          <p:cNvSpPr>
            <a:spLocks noGrp="1"/>
          </p:cNvSpPr>
          <p:nvPr>
            <p:ph type="title"/>
          </p:nvPr>
        </p:nvSpPr>
        <p:spPr>
          <a:xfrm>
            <a:off x="6960711" y="1133069"/>
            <a:ext cx="4527690" cy="605031"/>
          </a:xfrm>
        </p:spPr>
        <p:txBody>
          <a:bodyPr>
            <a:normAutofit/>
          </a:bodyPr>
          <a:lstStyle/>
          <a:p>
            <a:pPr algn="ctr"/>
            <a:r>
              <a:rPr lang="es-ES" sz="3200" b="1" dirty="0">
                <a:latin typeface="Arial" panose="020B0604020202020204" pitchFamily="34" charset="0"/>
                <a:cs typeface="Arial" panose="020B0604020202020204" pitchFamily="34" charset="0"/>
              </a:rPr>
              <a:t>Descripción del Lomo</a:t>
            </a:r>
          </a:p>
        </p:txBody>
      </p:sp>
      <p:sp>
        <p:nvSpPr>
          <p:cNvPr id="4" name="CuadroTexto 3">
            <a:extLst>
              <a:ext uri="{FF2B5EF4-FFF2-40B4-BE49-F238E27FC236}">
                <a16:creationId xmlns:a16="http://schemas.microsoft.com/office/drawing/2014/main" id="{B2F62D63-1449-408E-74A3-BD8FAB64F6C4}"/>
              </a:ext>
            </a:extLst>
          </p:cNvPr>
          <p:cNvSpPr txBox="1"/>
          <p:nvPr/>
        </p:nvSpPr>
        <p:spPr>
          <a:xfrm>
            <a:off x="7077383" y="2308339"/>
            <a:ext cx="4294347" cy="1709507"/>
          </a:xfrm>
          <a:prstGeom prst="rect">
            <a:avLst/>
          </a:prstGeom>
          <a:noFill/>
        </p:spPr>
        <p:txBody>
          <a:bodyPr wrap="square">
            <a:spAutoFit/>
          </a:bodyPr>
          <a:lstStyle/>
          <a:p>
            <a:pPr>
              <a:lnSpc>
                <a:spcPct val="150000"/>
              </a:lnSpc>
              <a:buNone/>
            </a:pPr>
            <a:r>
              <a:rPr lang="es-ES" sz="1800" dirty="0">
                <a:effectLst/>
                <a:latin typeface="Arial" panose="020B0604020202020204" pitchFamily="34" charset="0"/>
                <a:ea typeface="Arial Black" panose="020B0A04020102020204" pitchFamily="34" charset="0"/>
                <a:cs typeface="Arial Black" panose="020B0A04020102020204" pitchFamily="34" charset="0"/>
              </a:rPr>
              <a:t>Indicaremos si los nervios son naturales o simulados, el tipo de decoración, así como los monogramas asociados al encuadernador o al propietario del libro.</a:t>
            </a:r>
            <a:endParaRPr lang="es-ES" sz="1600" dirty="0">
              <a:effectLst/>
              <a:latin typeface="Arial Black" panose="020B0A04020102020204" pitchFamily="34" charset="0"/>
              <a:ea typeface="Arial Black" panose="020B0A04020102020204" pitchFamily="34" charset="0"/>
              <a:cs typeface="Arial Black" panose="020B0A04020102020204" pitchFamily="34" charset="0"/>
            </a:endParaRPr>
          </a:p>
        </p:txBody>
      </p:sp>
      <p:pic>
        <p:nvPicPr>
          <p:cNvPr id="6" name="Imagen 5">
            <a:extLst>
              <a:ext uri="{FF2B5EF4-FFF2-40B4-BE49-F238E27FC236}">
                <a16:creationId xmlns:a16="http://schemas.microsoft.com/office/drawing/2014/main" id="{E68D46CE-78C8-F4C2-2311-630CD41A6249}"/>
              </a:ext>
            </a:extLst>
          </p:cNvPr>
          <p:cNvPicPr>
            <a:picLocks noChangeAspect="1"/>
          </p:cNvPicPr>
          <p:nvPr/>
        </p:nvPicPr>
        <p:blipFill>
          <a:blip r:embed="rId2"/>
          <a:stretch>
            <a:fillRect/>
          </a:stretch>
        </p:blipFill>
        <p:spPr>
          <a:xfrm>
            <a:off x="141631" y="396971"/>
            <a:ext cx="1323385" cy="6095904"/>
          </a:xfrm>
          <a:prstGeom prst="rect">
            <a:avLst/>
          </a:prstGeom>
        </p:spPr>
      </p:pic>
      <p:sp>
        <p:nvSpPr>
          <p:cNvPr id="7" name="CuadroTexto 6">
            <a:extLst>
              <a:ext uri="{FF2B5EF4-FFF2-40B4-BE49-F238E27FC236}">
                <a16:creationId xmlns:a16="http://schemas.microsoft.com/office/drawing/2014/main" id="{9046D1EB-C062-07A8-36EF-5C9D58D03A2E}"/>
              </a:ext>
            </a:extLst>
          </p:cNvPr>
          <p:cNvSpPr txBox="1"/>
          <p:nvPr/>
        </p:nvSpPr>
        <p:spPr>
          <a:xfrm>
            <a:off x="44604" y="6519653"/>
            <a:ext cx="1465016" cy="307777"/>
          </a:xfrm>
          <a:prstGeom prst="rect">
            <a:avLst/>
          </a:prstGeom>
          <a:noFill/>
        </p:spPr>
        <p:txBody>
          <a:bodyPr wrap="none" rtlCol="0">
            <a:spAutoFit/>
          </a:bodyPr>
          <a:lstStyle/>
          <a:p>
            <a:r>
              <a:rPr lang="es-ES" sz="1400" dirty="0"/>
              <a:t>Nervios naturales</a:t>
            </a:r>
          </a:p>
        </p:txBody>
      </p:sp>
      <p:sp>
        <p:nvSpPr>
          <p:cNvPr id="10" name="CuadroTexto 9">
            <a:extLst>
              <a:ext uri="{FF2B5EF4-FFF2-40B4-BE49-F238E27FC236}">
                <a16:creationId xmlns:a16="http://schemas.microsoft.com/office/drawing/2014/main" id="{D781D9DA-B39C-6C68-9668-15A228C78A65}"/>
              </a:ext>
            </a:extLst>
          </p:cNvPr>
          <p:cNvSpPr txBox="1"/>
          <p:nvPr/>
        </p:nvSpPr>
        <p:spPr>
          <a:xfrm>
            <a:off x="1753503" y="6525004"/>
            <a:ext cx="1520031" cy="307777"/>
          </a:xfrm>
          <a:prstGeom prst="rect">
            <a:avLst/>
          </a:prstGeom>
          <a:noFill/>
        </p:spPr>
        <p:txBody>
          <a:bodyPr wrap="none" rtlCol="0">
            <a:spAutoFit/>
          </a:bodyPr>
          <a:lstStyle/>
          <a:p>
            <a:r>
              <a:rPr lang="es-ES" sz="1400" dirty="0"/>
              <a:t>Nervios simulados</a:t>
            </a:r>
          </a:p>
        </p:txBody>
      </p:sp>
      <p:pic>
        <p:nvPicPr>
          <p:cNvPr id="12" name="Imagen 11">
            <a:extLst>
              <a:ext uri="{FF2B5EF4-FFF2-40B4-BE49-F238E27FC236}">
                <a16:creationId xmlns:a16="http://schemas.microsoft.com/office/drawing/2014/main" id="{05657181-7907-29D4-2E03-FC43C4780DC2}"/>
              </a:ext>
            </a:extLst>
          </p:cNvPr>
          <p:cNvPicPr>
            <a:picLocks noChangeAspect="1"/>
          </p:cNvPicPr>
          <p:nvPr/>
        </p:nvPicPr>
        <p:blipFill>
          <a:blip r:embed="rId3"/>
          <a:stretch>
            <a:fillRect/>
          </a:stretch>
        </p:blipFill>
        <p:spPr>
          <a:xfrm>
            <a:off x="1764246" y="426433"/>
            <a:ext cx="1397558" cy="6066442"/>
          </a:xfrm>
          <a:prstGeom prst="rect">
            <a:avLst/>
          </a:prstGeom>
        </p:spPr>
      </p:pic>
      <p:pic>
        <p:nvPicPr>
          <p:cNvPr id="9" name="Imagen 8">
            <a:extLst>
              <a:ext uri="{FF2B5EF4-FFF2-40B4-BE49-F238E27FC236}">
                <a16:creationId xmlns:a16="http://schemas.microsoft.com/office/drawing/2014/main" id="{EC859A53-BC6C-DB68-2C95-7E631767A557}"/>
              </a:ext>
            </a:extLst>
          </p:cNvPr>
          <p:cNvPicPr>
            <a:picLocks noChangeAspect="1"/>
          </p:cNvPicPr>
          <p:nvPr/>
        </p:nvPicPr>
        <p:blipFill>
          <a:blip r:embed="rId4"/>
          <a:stretch>
            <a:fillRect/>
          </a:stretch>
        </p:blipFill>
        <p:spPr>
          <a:xfrm>
            <a:off x="3522687" y="446176"/>
            <a:ext cx="888802" cy="6073477"/>
          </a:xfrm>
          <a:prstGeom prst="rect">
            <a:avLst/>
          </a:prstGeom>
        </p:spPr>
      </p:pic>
      <p:sp>
        <p:nvSpPr>
          <p:cNvPr id="11" name="CuadroTexto 10">
            <a:extLst>
              <a:ext uri="{FF2B5EF4-FFF2-40B4-BE49-F238E27FC236}">
                <a16:creationId xmlns:a16="http://schemas.microsoft.com/office/drawing/2014/main" id="{8F5B38AE-9711-660B-9BCC-29957388AEBA}"/>
              </a:ext>
            </a:extLst>
          </p:cNvPr>
          <p:cNvSpPr txBox="1"/>
          <p:nvPr/>
        </p:nvSpPr>
        <p:spPr>
          <a:xfrm>
            <a:off x="3273534" y="6561218"/>
            <a:ext cx="1686259" cy="307777"/>
          </a:xfrm>
          <a:prstGeom prst="rect">
            <a:avLst/>
          </a:prstGeom>
          <a:noFill/>
        </p:spPr>
        <p:txBody>
          <a:bodyPr wrap="square" rtlCol="0">
            <a:spAutoFit/>
          </a:bodyPr>
          <a:lstStyle/>
          <a:p>
            <a:r>
              <a:rPr lang="es-ES" sz="1400" dirty="0"/>
              <a:t>Cardenal Zelada</a:t>
            </a:r>
          </a:p>
        </p:txBody>
      </p:sp>
      <p:pic>
        <p:nvPicPr>
          <p:cNvPr id="14" name="Imagen 13">
            <a:extLst>
              <a:ext uri="{FF2B5EF4-FFF2-40B4-BE49-F238E27FC236}">
                <a16:creationId xmlns:a16="http://schemas.microsoft.com/office/drawing/2014/main" id="{07CB6082-1E81-57B3-6437-63A9670A58DC}"/>
              </a:ext>
            </a:extLst>
          </p:cNvPr>
          <p:cNvPicPr>
            <a:picLocks noChangeAspect="1"/>
          </p:cNvPicPr>
          <p:nvPr/>
        </p:nvPicPr>
        <p:blipFill>
          <a:blip r:embed="rId5"/>
          <a:stretch>
            <a:fillRect/>
          </a:stretch>
        </p:blipFill>
        <p:spPr>
          <a:xfrm>
            <a:off x="4755606" y="483884"/>
            <a:ext cx="1701393" cy="6066442"/>
          </a:xfrm>
          <a:prstGeom prst="rect">
            <a:avLst/>
          </a:prstGeom>
        </p:spPr>
      </p:pic>
      <p:sp>
        <p:nvSpPr>
          <p:cNvPr id="15" name="CuadroTexto 14">
            <a:extLst>
              <a:ext uri="{FF2B5EF4-FFF2-40B4-BE49-F238E27FC236}">
                <a16:creationId xmlns:a16="http://schemas.microsoft.com/office/drawing/2014/main" id="{2C098455-7224-3C5E-AF8A-8C048BA2FF05}"/>
              </a:ext>
            </a:extLst>
          </p:cNvPr>
          <p:cNvSpPr txBox="1"/>
          <p:nvPr/>
        </p:nvSpPr>
        <p:spPr>
          <a:xfrm>
            <a:off x="4755606" y="6519652"/>
            <a:ext cx="2471862" cy="307777"/>
          </a:xfrm>
          <a:prstGeom prst="rect">
            <a:avLst/>
          </a:prstGeom>
          <a:noFill/>
        </p:spPr>
        <p:txBody>
          <a:bodyPr wrap="square" rtlCol="0">
            <a:spAutoFit/>
          </a:bodyPr>
          <a:lstStyle/>
          <a:p>
            <a:r>
              <a:rPr lang="es-ES" sz="1400" dirty="0"/>
              <a:t>Vicente y José Beneyto</a:t>
            </a:r>
          </a:p>
        </p:txBody>
      </p:sp>
    </p:spTree>
    <p:extLst>
      <p:ext uri="{BB962C8B-B14F-4D97-AF65-F5344CB8AC3E}">
        <p14:creationId xmlns:p14="http://schemas.microsoft.com/office/powerpoint/2010/main" val="38786456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F072B7-22A9-43CD-257D-E398870D2B50}"/>
              </a:ext>
            </a:extLst>
          </p:cNvPr>
          <p:cNvSpPr>
            <a:spLocks noGrp="1"/>
          </p:cNvSpPr>
          <p:nvPr>
            <p:ph type="title"/>
          </p:nvPr>
        </p:nvSpPr>
        <p:spPr>
          <a:xfrm>
            <a:off x="3038185" y="158952"/>
            <a:ext cx="6115630" cy="619412"/>
          </a:xfrm>
        </p:spPr>
        <p:txBody>
          <a:bodyPr>
            <a:noAutofit/>
          </a:bodyPr>
          <a:lstStyle/>
          <a:p>
            <a:pPr algn="ctr"/>
            <a:r>
              <a:rPr lang="es-ES" sz="3200" b="1" dirty="0">
                <a:latin typeface="Arial" panose="020B0604020202020204" pitchFamily="34" charset="0"/>
                <a:cs typeface="Arial" panose="020B0604020202020204" pitchFamily="34" charset="0"/>
              </a:rPr>
              <a:t>Encuadernación heráldica</a:t>
            </a:r>
          </a:p>
        </p:txBody>
      </p:sp>
      <p:sp>
        <p:nvSpPr>
          <p:cNvPr id="4" name="CuadroTexto 3">
            <a:extLst>
              <a:ext uri="{FF2B5EF4-FFF2-40B4-BE49-F238E27FC236}">
                <a16:creationId xmlns:a16="http://schemas.microsoft.com/office/drawing/2014/main" id="{82A6AEC5-8DB3-4E57-6EC7-70BF191488EC}"/>
              </a:ext>
            </a:extLst>
          </p:cNvPr>
          <p:cNvSpPr txBox="1"/>
          <p:nvPr/>
        </p:nvSpPr>
        <p:spPr>
          <a:xfrm>
            <a:off x="495755" y="816468"/>
            <a:ext cx="10865666" cy="878510"/>
          </a:xfrm>
          <a:prstGeom prst="rect">
            <a:avLst/>
          </a:prstGeom>
          <a:noFill/>
        </p:spPr>
        <p:txBody>
          <a:bodyPr wrap="square">
            <a:spAutoFit/>
          </a:bodyPr>
          <a:lstStyle/>
          <a:p>
            <a:pPr algn="just">
              <a:lnSpc>
                <a:spcPct val="150000"/>
              </a:lnSpc>
              <a:buNone/>
            </a:pPr>
            <a:r>
              <a:rPr lang="es-ES" sz="1800" dirty="0">
                <a:effectLst/>
                <a:latin typeface="Arial" panose="020B0604020202020204" pitchFamily="34" charset="0"/>
                <a:ea typeface="Arial Black" panose="020B0A04020102020204" pitchFamily="34" charset="0"/>
                <a:cs typeface="Arial Black" panose="020B0A04020102020204" pitchFamily="34" charset="0"/>
              </a:rPr>
              <a:t>La descripción de las cubiertas reflejará la identidad del propietario del escudo, si se conoce; en caso contrario, se indicará “</a:t>
            </a:r>
            <a:r>
              <a:rPr lang="es-ES" sz="1800" dirty="0" err="1">
                <a:effectLst/>
                <a:latin typeface="Arial" panose="020B0604020202020204" pitchFamily="34" charset="0"/>
                <a:ea typeface="Arial Black" panose="020B0A04020102020204" pitchFamily="34" charset="0"/>
                <a:cs typeface="Arial Black" panose="020B0A04020102020204" pitchFamily="34" charset="0"/>
              </a:rPr>
              <a:t>supralibros</a:t>
            </a:r>
            <a:r>
              <a:rPr lang="es-ES" sz="1800" dirty="0">
                <a:effectLst/>
                <a:latin typeface="Arial" panose="020B0604020202020204" pitchFamily="34" charset="0"/>
                <a:ea typeface="Arial Black" panose="020B0A04020102020204" pitchFamily="34" charset="0"/>
                <a:cs typeface="Arial Black" panose="020B0A04020102020204" pitchFamily="34" charset="0"/>
              </a:rPr>
              <a:t> o escudo no identificado”.</a:t>
            </a:r>
            <a:endParaRPr lang="es-ES" sz="1600" dirty="0">
              <a:effectLst/>
              <a:latin typeface="Arial Black" panose="020B0A04020102020204" pitchFamily="34" charset="0"/>
              <a:ea typeface="Arial Black" panose="020B0A04020102020204" pitchFamily="34" charset="0"/>
              <a:cs typeface="Arial Black" panose="020B0A04020102020204" pitchFamily="34" charset="0"/>
            </a:endParaRPr>
          </a:p>
        </p:txBody>
      </p:sp>
      <p:pic>
        <p:nvPicPr>
          <p:cNvPr id="8" name="Imagen 7">
            <a:extLst>
              <a:ext uri="{FF2B5EF4-FFF2-40B4-BE49-F238E27FC236}">
                <a16:creationId xmlns:a16="http://schemas.microsoft.com/office/drawing/2014/main" id="{C82DD5F4-B06D-E18A-0AE0-6C85B337B3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84121" y="1733082"/>
            <a:ext cx="7023758" cy="4781628"/>
          </a:xfrm>
          <a:prstGeom prst="rect">
            <a:avLst/>
          </a:prstGeom>
        </p:spPr>
      </p:pic>
      <p:sp>
        <p:nvSpPr>
          <p:cNvPr id="9" name="CuadroTexto 8">
            <a:extLst>
              <a:ext uri="{FF2B5EF4-FFF2-40B4-BE49-F238E27FC236}">
                <a16:creationId xmlns:a16="http://schemas.microsoft.com/office/drawing/2014/main" id="{3F2E9FCF-CEFB-1CA2-1D64-E8A403DEAD6D}"/>
              </a:ext>
            </a:extLst>
          </p:cNvPr>
          <p:cNvSpPr txBox="1"/>
          <p:nvPr/>
        </p:nvSpPr>
        <p:spPr>
          <a:xfrm>
            <a:off x="4552510" y="6514710"/>
            <a:ext cx="3119529" cy="338554"/>
          </a:xfrm>
          <a:prstGeom prst="rect">
            <a:avLst/>
          </a:prstGeom>
          <a:noFill/>
        </p:spPr>
        <p:txBody>
          <a:bodyPr wrap="square" rtlCol="0">
            <a:spAutoFit/>
          </a:bodyPr>
          <a:lstStyle/>
          <a:p>
            <a:r>
              <a:rPr lang="es-ES" sz="1600" dirty="0">
                <a:latin typeface="Arial" panose="020B0604020202020204" pitchFamily="34" charset="0"/>
                <a:cs typeface="Arial" panose="020B0604020202020204" pitchFamily="34" charset="0"/>
              </a:rPr>
              <a:t>R/411 VII Marqués de Carpio </a:t>
            </a:r>
          </a:p>
        </p:txBody>
      </p:sp>
    </p:spTree>
    <p:extLst>
      <p:ext uri="{BB962C8B-B14F-4D97-AF65-F5344CB8AC3E}">
        <p14:creationId xmlns:p14="http://schemas.microsoft.com/office/powerpoint/2010/main" val="3358807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3991499" y="2099471"/>
            <a:ext cx="6274114" cy="2431549"/>
          </a:xfrm>
        </p:spPr>
        <p:txBody>
          <a:bodyPr>
            <a:normAutofit fontScale="92500" lnSpcReduction="20000"/>
          </a:bodyPr>
          <a:lstStyle/>
          <a:p>
            <a:pPr marL="0" indent="0">
              <a:buNone/>
            </a:pPr>
            <a:r>
              <a:rPr lang="es-ES" sz="20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es-ES" sz="2200" dirty="0">
                <a:latin typeface="Arial" panose="020B0604020202020204" pitchFamily="34" charset="0"/>
                <a:cs typeface="Arial" panose="020B0604020202020204" pitchFamily="34" charset="0"/>
              </a:rPr>
              <a:t>La biblioteca de Felipe IV, conocida como </a:t>
            </a:r>
            <a:r>
              <a:rPr lang="es-ES" sz="2200" i="1" dirty="0">
                <a:latin typeface="Arial" panose="020B0604020202020204" pitchFamily="34" charset="0"/>
                <a:cs typeface="Arial" panose="020B0604020202020204" pitchFamily="34" charset="0"/>
              </a:rPr>
              <a:t>Biblioteca de la Torre Alta</a:t>
            </a:r>
            <a:r>
              <a:rPr lang="es-ES" sz="2200" dirty="0">
                <a:latin typeface="Arial" panose="020B0604020202020204" pitchFamily="34" charset="0"/>
                <a:cs typeface="Arial" panose="020B0604020202020204" pitchFamily="34" charset="0"/>
              </a:rPr>
              <a:t>.</a:t>
            </a:r>
          </a:p>
          <a:p>
            <a:pPr marL="0" indent="0">
              <a:buNone/>
            </a:pPr>
            <a:r>
              <a:rPr lang="es-ES" sz="2200" dirty="0">
                <a:latin typeface="Arial" panose="020B0604020202020204" pitchFamily="34" charset="0"/>
                <a:cs typeface="Arial" panose="020B0604020202020204" pitchFamily="34" charset="0"/>
              </a:rPr>
              <a:t>-Las colecciones incautadas a los nobles partidarios del archiduque Carlos de Austria durante la Guerra de Sucesión.</a:t>
            </a:r>
          </a:p>
          <a:p>
            <a:pPr marL="0" indent="0">
              <a:buNone/>
            </a:pPr>
            <a:r>
              <a:rPr lang="es-ES" sz="2200" dirty="0">
                <a:latin typeface="Arial" panose="020B0604020202020204" pitchFamily="34" charset="0"/>
                <a:ea typeface="Calibri" panose="020F0502020204030204" pitchFamily="34" charset="0"/>
                <a:cs typeface="Arial" panose="020B0604020202020204" pitchFamily="34" charset="0"/>
              </a:rPr>
              <a:t>-Las obras trasladadas por el propio Felipe V desde Francia, algunas de ellas decoradas con las armas de su abuelo, Luis XIV.</a:t>
            </a:r>
          </a:p>
          <a:p>
            <a:pPr marL="0" indent="0">
              <a:buNone/>
            </a:pPr>
            <a:endParaRPr lang="es-ES" dirty="0">
              <a:latin typeface="Bodoni MT" panose="02070603080606020203" pitchFamily="18" charset="0"/>
            </a:endParaRPr>
          </a:p>
        </p:txBody>
      </p:sp>
      <p:sp>
        <p:nvSpPr>
          <p:cNvPr id="4" name="CuadroTexto 3">
            <a:extLst>
              <a:ext uri="{FF2B5EF4-FFF2-40B4-BE49-F238E27FC236}">
                <a16:creationId xmlns:a16="http://schemas.microsoft.com/office/drawing/2014/main" id="{96C482FB-40C2-8107-C48F-B43EBA0C4E70}"/>
              </a:ext>
            </a:extLst>
          </p:cNvPr>
          <p:cNvSpPr txBox="1"/>
          <p:nvPr/>
        </p:nvSpPr>
        <p:spPr>
          <a:xfrm>
            <a:off x="2554372" y="655857"/>
            <a:ext cx="8216590" cy="584775"/>
          </a:xfrm>
          <a:prstGeom prst="rect">
            <a:avLst/>
          </a:prstGeom>
          <a:noFill/>
        </p:spPr>
        <p:txBody>
          <a:bodyPr wrap="square">
            <a:spAutoFit/>
          </a:bodyPr>
          <a:lstStyle/>
          <a:p>
            <a:pPr marL="0" indent="0">
              <a:buNone/>
            </a:pPr>
            <a:r>
              <a:rPr lang="es-ES" sz="3200" b="1" dirty="0">
                <a:latin typeface="Arial" panose="020B0604020202020204" pitchFamily="34" charset="0"/>
                <a:ea typeface="Calibri" panose="020F0502020204030204" pitchFamily="34" charset="0"/>
                <a:cs typeface="Arial" panose="020B0604020202020204" pitchFamily="34" charset="0"/>
              </a:rPr>
              <a:t>Fondo inicial de la Real Librería Pública: </a:t>
            </a:r>
          </a:p>
        </p:txBody>
      </p:sp>
      <p:pic>
        <p:nvPicPr>
          <p:cNvPr id="5" name="Imagen 4">
            <a:extLst>
              <a:ext uri="{FF2B5EF4-FFF2-40B4-BE49-F238E27FC236}">
                <a16:creationId xmlns:a16="http://schemas.microsoft.com/office/drawing/2014/main" id="{8ED151DC-B8FA-C68B-8043-C691FBF63D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3107" y="655857"/>
            <a:ext cx="6165824" cy="6221878"/>
          </a:xfrm>
          <a:prstGeom prst="rect">
            <a:avLst/>
          </a:prstGeom>
        </p:spPr>
      </p:pic>
    </p:spTree>
    <p:extLst>
      <p:ext uri="{BB962C8B-B14F-4D97-AF65-F5344CB8AC3E}">
        <p14:creationId xmlns:p14="http://schemas.microsoft.com/office/powerpoint/2010/main" val="20988023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EBB118-A873-D3AE-BED0-E6B1ABE25FEF}"/>
              </a:ext>
            </a:extLst>
          </p:cNvPr>
          <p:cNvSpPr>
            <a:spLocks noGrp="1"/>
          </p:cNvSpPr>
          <p:nvPr>
            <p:ph type="title"/>
          </p:nvPr>
        </p:nvSpPr>
        <p:spPr>
          <a:xfrm>
            <a:off x="569259" y="261630"/>
            <a:ext cx="10515600" cy="1325563"/>
          </a:xfrm>
        </p:spPr>
        <p:txBody>
          <a:bodyPr>
            <a:norm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Descripción de los cierres</a:t>
            </a:r>
          </a:p>
        </p:txBody>
      </p:sp>
      <p:pic>
        <p:nvPicPr>
          <p:cNvPr id="3" name="Imagen 2">
            <a:extLst>
              <a:ext uri="{FF2B5EF4-FFF2-40B4-BE49-F238E27FC236}">
                <a16:creationId xmlns:a16="http://schemas.microsoft.com/office/drawing/2014/main" id="{00000000-0008-0000-0000-00008000000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1341845" y="2249097"/>
            <a:ext cx="4399110" cy="2599081"/>
          </a:xfrm>
          <a:prstGeom prst="rect">
            <a:avLst/>
          </a:prstGeom>
        </p:spPr>
      </p:pic>
      <p:sp>
        <p:nvSpPr>
          <p:cNvPr id="4" name="CuadroTexto 3">
            <a:extLst>
              <a:ext uri="{FF2B5EF4-FFF2-40B4-BE49-F238E27FC236}">
                <a16:creationId xmlns:a16="http://schemas.microsoft.com/office/drawing/2014/main" id="{2C05EC69-F0B1-6F60-AA4D-E796A4BC6C44}"/>
              </a:ext>
            </a:extLst>
          </p:cNvPr>
          <p:cNvSpPr txBox="1"/>
          <p:nvPr/>
        </p:nvSpPr>
        <p:spPr>
          <a:xfrm>
            <a:off x="1608819" y="5775261"/>
            <a:ext cx="3865161" cy="369332"/>
          </a:xfrm>
          <a:prstGeom prst="rect">
            <a:avLst/>
          </a:prstGeom>
          <a:noFill/>
        </p:spPr>
        <p:txBody>
          <a:bodyPr wrap="none" rtlCol="0">
            <a:spAutoFit/>
          </a:bodyPr>
          <a:lstStyle/>
          <a:p>
            <a:r>
              <a:rPr lang="es-ES" dirty="0">
                <a:latin typeface="Arial" panose="020B0604020202020204" pitchFamily="34" charset="0"/>
                <a:cs typeface="Arial" panose="020B0604020202020204" pitchFamily="34" charset="0"/>
              </a:rPr>
              <a:t>Lazadas de cuero o cordel trenzado</a:t>
            </a:r>
          </a:p>
        </p:txBody>
      </p:sp>
      <p:pic>
        <p:nvPicPr>
          <p:cNvPr id="5" name="Imagen 4">
            <a:extLst>
              <a:ext uri="{FF2B5EF4-FFF2-40B4-BE49-F238E27FC236}">
                <a16:creationId xmlns:a16="http://schemas.microsoft.com/office/drawing/2014/main" id="{00000000-0008-0000-0000-00005C000000}"/>
              </a:ext>
            </a:extLst>
          </p:cNvPr>
          <p:cNvPicPr/>
          <p:nvPr/>
        </p:nvPicPr>
        <p:blipFill>
          <a:blip r:embed="rId3" cstate="screen">
            <a:extLst>
              <a:ext uri="{28A0092B-C50C-407E-A947-70E740481C1C}">
                <a14:useLocalDpi xmlns:a14="http://schemas.microsoft.com/office/drawing/2010/main"/>
              </a:ext>
            </a:extLst>
          </a:blip>
          <a:stretch>
            <a:fillRect/>
          </a:stretch>
        </p:blipFill>
        <p:spPr>
          <a:xfrm rot="5400000">
            <a:off x="6261779" y="2113313"/>
            <a:ext cx="4426179" cy="2897718"/>
          </a:xfrm>
          <a:prstGeom prst="rect">
            <a:avLst/>
          </a:prstGeom>
        </p:spPr>
      </p:pic>
      <p:sp>
        <p:nvSpPr>
          <p:cNvPr id="6" name="CuadroTexto 5">
            <a:extLst>
              <a:ext uri="{FF2B5EF4-FFF2-40B4-BE49-F238E27FC236}">
                <a16:creationId xmlns:a16="http://schemas.microsoft.com/office/drawing/2014/main" id="{D0C602EC-B271-E97E-44F9-62D043175B54}"/>
              </a:ext>
            </a:extLst>
          </p:cNvPr>
          <p:cNvSpPr txBox="1"/>
          <p:nvPr/>
        </p:nvSpPr>
        <p:spPr>
          <a:xfrm>
            <a:off x="7528383" y="5748193"/>
            <a:ext cx="2133918" cy="369332"/>
          </a:xfrm>
          <a:prstGeom prst="rect">
            <a:avLst/>
          </a:prstGeom>
          <a:noFill/>
        </p:spPr>
        <p:txBody>
          <a:bodyPr wrap="none" rtlCol="0">
            <a:spAutoFit/>
          </a:bodyPr>
          <a:lstStyle/>
          <a:p>
            <a:r>
              <a:rPr lang="es-ES" dirty="0">
                <a:latin typeface="Arial" panose="020B0604020202020204" pitchFamily="34" charset="0"/>
                <a:cs typeface="Arial" panose="020B0604020202020204" pitchFamily="34" charset="0"/>
              </a:rPr>
              <a:t>Correíllas de cuero</a:t>
            </a:r>
          </a:p>
        </p:txBody>
      </p:sp>
    </p:spTree>
    <p:extLst>
      <p:ext uri="{BB962C8B-B14F-4D97-AF65-F5344CB8AC3E}">
        <p14:creationId xmlns:p14="http://schemas.microsoft.com/office/powerpoint/2010/main" val="24309656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F91868-34DF-1DC3-DB2B-E4AA7429EA52}"/>
              </a:ext>
            </a:extLst>
          </p:cNvPr>
          <p:cNvSpPr>
            <a:spLocks noGrp="1"/>
          </p:cNvSpPr>
          <p:nvPr>
            <p:ph type="title"/>
          </p:nvPr>
        </p:nvSpPr>
        <p:spPr>
          <a:xfrm>
            <a:off x="838200" y="365126"/>
            <a:ext cx="10515600" cy="993028"/>
          </a:xfrm>
        </p:spPr>
        <p:txBody>
          <a:bodyPr>
            <a:normAutofit/>
          </a:bodyPr>
          <a:lstStyle/>
          <a:p>
            <a:pPr algn="ctr"/>
            <a: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Descripción de los cierres</a:t>
            </a:r>
            <a:endParaRPr lang="es-ES" sz="3200" b="1"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333CD4DB-FFDE-4D17-9E96-4A64649D3ABB}"/>
              </a:ext>
            </a:extLst>
          </p:cNvPr>
          <p:cNvPicPr>
            <a:picLocks noChangeAspect="1"/>
          </p:cNvPicPr>
          <p:nvPr/>
        </p:nvPicPr>
        <p:blipFill>
          <a:blip r:embed="rId2"/>
          <a:stretch>
            <a:fillRect/>
          </a:stretch>
        </p:blipFill>
        <p:spPr>
          <a:xfrm>
            <a:off x="1655455" y="1194143"/>
            <a:ext cx="3230124" cy="5298731"/>
          </a:xfrm>
          <a:prstGeom prst="rect">
            <a:avLst/>
          </a:prstGeom>
        </p:spPr>
      </p:pic>
      <p:sp>
        <p:nvSpPr>
          <p:cNvPr id="6" name="CuadroTexto 5">
            <a:extLst>
              <a:ext uri="{FF2B5EF4-FFF2-40B4-BE49-F238E27FC236}">
                <a16:creationId xmlns:a16="http://schemas.microsoft.com/office/drawing/2014/main" id="{3C69EDE8-61AB-D84E-3919-2EC04ED39121}"/>
              </a:ext>
            </a:extLst>
          </p:cNvPr>
          <p:cNvSpPr txBox="1"/>
          <p:nvPr/>
        </p:nvSpPr>
        <p:spPr>
          <a:xfrm>
            <a:off x="2297381" y="6488668"/>
            <a:ext cx="2274328" cy="369332"/>
          </a:xfrm>
          <a:prstGeom prst="rect">
            <a:avLst/>
          </a:prstGeom>
          <a:noFill/>
        </p:spPr>
        <p:txBody>
          <a:bodyPr wrap="square" rtlCol="0">
            <a:spAutoFit/>
          </a:bodyPr>
          <a:lstStyle/>
          <a:p>
            <a:r>
              <a:rPr lang="es-ES" dirty="0">
                <a:latin typeface="Arial" panose="020B0604020202020204" pitchFamily="34" charset="0"/>
                <a:cs typeface="Arial" panose="020B0604020202020204" pitchFamily="34" charset="0"/>
              </a:rPr>
              <a:t>Cierres metálicos</a:t>
            </a:r>
          </a:p>
        </p:txBody>
      </p:sp>
      <p:pic>
        <p:nvPicPr>
          <p:cNvPr id="7" name="Imagen 6">
            <a:extLst>
              <a:ext uri="{FF2B5EF4-FFF2-40B4-BE49-F238E27FC236}">
                <a16:creationId xmlns:a16="http://schemas.microsoft.com/office/drawing/2014/main" id="{07616A2E-004A-5D8A-60E7-4EB90CF922B3}"/>
              </a:ext>
            </a:extLst>
          </p:cNvPr>
          <p:cNvPicPr>
            <a:picLocks noChangeAspect="1"/>
          </p:cNvPicPr>
          <p:nvPr/>
        </p:nvPicPr>
        <p:blipFill>
          <a:blip r:embed="rId3"/>
          <a:stretch>
            <a:fillRect/>
          </a:stretch>
        </p:blipFill>
        <p:spPr>
          <a:xfrm>
            <a:off x="6280860" y="1194143"/>
            <a:ext cx="3613760" cy="5305693"/>
          </a:xfrm>
          <a:prstGeom prst="rect">
            <a:avLst/>
          </a:prstGeom>
        </p:spPr>
      </p:pic>
      <p:sp>
        <p:nvSpPr>
          <p:cNvPr id="9" name="CuadroTexto 8">
            <a:extLst>
              <a:ext uri="{FF2B5EF4-FFF2-40B4-BE49-F238E27FC236}">
                <a16:creationId xmlns:a16="http://schemas.microsoft.com/office/drawing/2014/main" id="{D1D223D7-DE3F-DCE2-74D4-89EE8BC07179}"/>
              </a:ext>
            </a:extLst>
          </p:cNvPr>
          <p:cNvSpPr txBox="1"/>
          <p:nvPr/>
        </p:nvSpPr>
        <p:spPr>
          <a:xfrm>
            <a:off x="7118041" y="6488668"/>
            <a:ext cx="2476500" cy="369332"/>
          </a:xfrm>
          <a:prstGeom prst="rect">
            <a:avLst/>
          </a:prstGeom>
          <a:noFill/>
        </p:spPr>
        <p:txBody>
          <a:bodyPr wrap="square">
            <a:spAutoFit/>
          </a:bodyPr>
          <a:lstStyle/>
          <a:p>
            <a:r>
              <a:rPr lang="es-ES" dirty="0">
                <a:latin typeface="Arial" panose="020B0604020202020204" pitchFamily="34" charset="0"/>
                <a:cs typeface="Arial" panose="020B0604020202020204" pitchFamily="34" charset="0"/>
              </a:rPr>
              <a:t>Cintas de seda</a:t>
            </a:r>
          </a:p>
        </p:txBody>
      </p:sp>
    </p:spTree>
    <p:extLst>
      <p:ext uri="{BB962C8B-B14F-4D97-AF65-F5344CB8AC3E}">
        <p14:creationId xmlns:p14="http://schemas.microsoft.com/office/powerpoint/2010/main" val="29631314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Descripción de los cortes del libro</a:t>
            </a:r>
            <a:endParaRPr lang="es-ES" sz="3200" dirty="0">
              <a:latin typeface="Arial" panose="020B0604020202020204" pitchFamily="34" charset="0"/>
              <a:cs typeface="Arial" panose="020B0604020202020204" pitchFamily="34" charset="0"/>
            </a:endParaRPr>
          </a:p>
        </p:txBody>
      </p:sp>
      <p:sp>
        <p:nvSpPr>
          <p:cNvPr id="3" name="2 Marcador de contenido"/>
          <p:cNvSpPr>
            <a:spLocks noGrp="1"/>
          </p:cNvSpPr>
          <p:nvPr>
            <p:ph sz="half" idx="1"/>
          </p:nvPr>
        </p:nvSpPr>
        <p:spPr>
          <a:xfrm>
            <a:off x="838200" y="1825625"/>
            <a:ext cx="3430617" cy="4351338"/>
          </a:xfrm>
        </p:spPr>
        <p:txBody>
          <a:bodyPr>
            <a:normAutofit/>
          </a:bodyPr>
          <a:lstStyle/>
          <a:p>
            <a:pPr marL="0" indent="0">
              <a:buNone/>
            </a:pPr>
            <a:r>
              <a:rPr lang="es-ES" sz="1800" dirty="0">
                <a:latin typeface="Arial" panose="020B0604020202020204" pitchFamily="34" charset="0"/>
                <a:cs typeface="Arial" panose="020B0604020202020204" pitchFamily="34" charset="0"/>
              </a:rPr>
              <a:t>Dorados</a:t>
            </a:r>
          </a:p>
        </p:txBody>
      </p:sp>
      <p:sp>
        <p:nvSpPr>
          <p:cNvPr id="4" name="3 Marcador de contenido"/>
          <p:cNvSpPr>
            <a:spLocks noGrp="1"/>
          </p:cNvSpPr>
          <p:nvPr>
            <p:ph sz="half" idx="2"/>
          </p:nvPr>
        </p:nvSpPr>
        <p:spPr/>
        <p:txBody>
          <a:bodyPr>
            <a:normAutofit/>
          </a:bodyPr>
          <a:lstStyle/>
          <a:p>
            <a:pPr marL="0" indent="0">
              <a:buNone/>
            </a:pPr>
            <a:r>
              <a:rPr lang="es-ES" sz="2000" dirty="0">
                <a:latin typeface="Arial" panose="020B0604020202020204" pitchFamily="34" charset="0"/>
                <a:cs typeface="Arial" panose="020B0604020202020204" pitchFamily="34" charset="0"/>
              </a:rPr>
              <a:t>Cincelados</a:t>
            </a:r>
          </a:p>
        </p:txBody>
      </p:sp>
      <p:pic>
        <p:nvPicPr>
          <p:cNvPr id="5" name="Picture 2" descr="D:\Users\Usuario\Desktop\Captur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4848340"/>
            <a:ext cx="4346320" cy="111366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Users\Usuario\Desktop\Captur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7320138" y="1304428"/>
            <a:ext cx="1728193" cy="4320483"/>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p:cNvPicPr>
            <a:picLocks noChangeAspect="1"/>
          </p:cNvPicPr>
          <p:nvPr/>
        </p:nvPicPr>
        <p:blipFill>
          <a:blip r:embed="rId4"/>
          <a:stretch>
            <a:fillRect/>
          </a:stretch>
        </p:blipFill>
        <p:spPr>
          <a:xfrm>
            <a:off x="286590" y="2394444"/>
            <a:ext cx="4728079" cy="3541496"/>
          </a:xfrm>
          <a:prstGeom prst="rect">
            <a:avLst/>
          </a:prstGeom>
        </p:spPr>
      </p:pic>
    </p:spTree>
    <p:extLst>
      <p:ext uri="{BB962C8B-B14F-4D97-AF65-F5344CB8AC3E}">
        <p14:creationId xmlns:p14="http://schemas.microsoft.com/office/powerpoint/2010/main" val="265355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Descripción de los cortes del libro</a:t>
            </a:r>
          </a:p>
        </p:txBody>
      </p:sp>
      <p:sp>
        <p:nvSpPr>
          <p:cNvPr id="3" name="2 Marcador de contenido"/>
          <p:cNvSpPr>
            <a:spLocks noGrp="1"/>
          </p:cNvSpPr>
          <p:nvPr>
            <p:ph idx="1"/>
          </p:nvPr>
        </p:nvSpPr>
        <p:spPr/>
        <p:txBody>
          <a:bodyPr>
            <a:normAutofit/>
          </a:bodyPr>
          <a:lstStyle/>
          <a:p>
            <a:pPr marL="0" indent="0">
              <a:buNone/>
            </a:pPr>
            <a:r>
              <a:rPr lang="es-ES" sz="2000" dirty="0">
                <a:latin typeface="Arial" panose="020B0604020202020204" pitchFamily="34" charset="0"/>
                <a:cs typeface="Arial" panose="020B0604020202020204" pitchFamily="34" charset="0"/>
              </a:rPr>
              <a:t>Cortes marmoleados</a:t>
            </a:r>
          </a:p>
        </p:txBody>
      </p:sp>
      <p:pic>
        <p:nvPicPr>
          <p:cNvPr id="1026" name="Picture 2" descr="D:\Users\Usuario\Desktop\tranches-de-livre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5825" y="1949773"/>
            <a:ext cx="5338482" cy="4103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9583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8031" y="224332"/>
            <a:ext cx="10111315" cy="874713"/>
          </a:xfrm>
        </p:spPr>
        <p:txBody>
          <a:bodyPr>
            <a:normAutofit/>
          </a:bodyPr>
          <a:lstStyle/>
          <a:p>
            <a:pPr algn="ctr"/>
            <a:r>
              <a:rPr kumimoji="0" lang="es-ES" sz="3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Descripción de los cortes</a:t>
            </a:r>
            <a:endParaRPr lang="es-ES" sz="2000" dirty="0">
              <a:latin typeface="Bodoni MT" panose="02070603080606020203" pitchFamily="18" charset="0"/>
            </a:endParaRPr>
          </a:p>
        </p:txBody>
      </p:sp>
      <p:sp>
        <p:nvSpPr>
          <p:cNvPr id="3" name="2 Marcador de contenido"/>
          <p:cNvSpPr>
            <a:spLocks noGrp="1"/>
          </p:cNvSpPr>
          <p:nvPr>
            <p:ph idx="1"/>
          </p:nvPr>
        </p:nvSpPr>
        <p:spPr>
          <a:xfrm>
            <a:off x="828031" y="1600200"/>
            <a:ext cx="10515600" cy="4351338"/>
          </a:xfrm>
        </p:spPr>
        <p:txBody>
          <a:bodyPr>
            <a:normAutofit/>
          </a:bodyPr>
          <a:lstStyle/>
          <a:p>
            <a:pPr marL="0" indent="0">
              <a:buNone/>
            </a:pPr>
            <a:r>
              <a:rPr lang="es-ES" sz="2000" dirty="0">
                <a:ea typeface="Calibri" panose="020F0502020204030204" pitchFamily="34" charset="0"/>
                <a:cs typeface="Calibri" panose="020F0502020204030204" pitchFamily="34" charset="0"/>
              </a:rPr>
              <a:t>                                          </a:t>
            </a:r>
            <a:r>
              <a:rPr lang="es-ES" sz="2000" dirty="0">
                <a:latin typeface="Arial" panose="020B0604020202020204" pitchFamily="34" charset="0"/>
                <a:ea typeface="Calibri" panose="020F0502020204030204" pitchFamily="34" charset="0"/>
                <a:cs typeface="Arial" panose="020B0604020202020204" pitchFamily="34" charset="0"/>
              </a:rPr>
              <a:t>Cortes d</a:t>
            </a:r>
            <a:r>
              <a:rPr lang="es-ES" sz="2000" dirty="0">
                <a:latin typeface="Arial" panose="020B0604020202020204" pitchFamily="34" charset="0"/>
                <a:cs typeface="Arial" panose="020B0604020202020204" pitchFamily="34" charset="0"/>
              </a:rPr>
              <a:t>ibujados</a:t>
            </a:r>
          </a:p>
        </p:txBody>
      </p:sp>
      <p:sp>
        <p:nvSpPr>
          <p:cNvPr id="4" name="2 Marcador de contenido">
            <a:extLst>
              <a:ext uri="{FF2B5EF4-FFF2-40B4-BE49-F238E27FC236}">
                <a16:creationId xmlns:a16="http://schemas.microsoft.com/office/drawing/2014/main" id="{E501E22B-DD15-9F50-2502-42C1721C78F8}"/>
              </a:ext>
            </a:extLst>
          </p:cNvPr>
          <p:cNvSpPr txBox="1">
            <a:spLocks/>
          </p:cNvSpPr>
          <p:nvPr/>
        </p:nvSpPr>
        <p:spPr>
          <a:xfrm>
            <a:off x="457200" y="1600200"/>
            <a:ext cx="8229600" cy="4525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s-ES" sz="2000" dirty="0">
              <a:latin typeface="Bodoni MT" panose="02070603080606020203" pitchFamily="18" charset="0"/>
            </a:endParaRPr>
          </a:p>
        </p:txBody>
      </p:sp>
      <p:pic>
        <p:nvPicPr>
          <p:cNvPr id="7" name="Imagen 6">
            <a:extLst>
              <a:ext uri="{FF2B5EF4-FFF2-40B4-BE49-F238E27FC236}">
                <a16:creationId xmlns:a16="http://schemas.microsoft.com/office/drawing/2014/main" id="{44C80A84-4116-B20C-8DE9-65D5D89BFE75}"/>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8821025" y="1996517"/>
            <a:ext cx="1670304" cy="4456176"/>
          </a:xfrm>
          <a:prstGeom prst="rect">
            <a:avLst/>
          </a:prstGeom>
        </p:spPr>
      </p:pic>
      <p:pic>
        <p:nvPicPr>
          <p:cNvPr id="9" name="Imagen 8">
            <a:extLst>
              <a:ext uri="{FF2B5EF4-FFF2-40B4-BE49-F238E27FC236}">
                <a16:creationId xmlns:a16="http://schemas.microsoft.com/office/drawing/2014/main" id="{E3863078-44E1-A966-853C-D9179A0C7E5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a:xfrm>
            <a:off x="305474" y="2306274"/>
            <a:ext cx="7453893" cy="2421843"/>
          </a:xfrm>
          <a:prstGeom prst="rect">
            <a:avLst/>
          </a:prstGeom>
        </p:spPr>
      </p:pic>
      <p:sp>
        <p:nvSpPr>
          <p:cNvPr id="10" name="CuadroTexto 9">
            <a:extLst>
              <a:ext uri="{FF2B5EF4-FFF2-40B4-BE49-F238E27FC236}">
                <a16:creationId xmlns:a16="http://schemas.microsoft.com/office/drawing/2014/main" id="{3909F726-44E8-FD32-4F9E-08B4562046E8}"/>
              </a:ext>
            </a:extLst>
          </p:cNvPr>
          <p:cNvSpPr txBox="1"/>
          <p:nvPr/>
        </p:nvSpPr>
        <p:spPr>
          <a:xfrm>
            <a:off x="8587818" y="1520732"/>
            <a:ext cx="2037737" cy="400110"/>
          </a:xfrm>
          <a:prstGeom prst="rect">
            <a:avLst/>
          </a:prstGeom>
          <a:noFill/>
        </p:spPr>
        <p:txBody>
          <a:bodyPr wrap="none" rtlCol="0">
            <a:spAutoFit/>
          </a:bodyPr>
          <a:lstStyle/>
          <a:p>
            <a:r>
              <a:rPr lang="es-ES" sz="2000" dirty="0">
                <a:latin typeface="Arial" panose="020B0604020202020204" pitchFamily="34" charset="0"/>
                <a:ea typeface="Calibri" panose="020F0502020204030204" pitchFamily="34" charset="0"/>
                <a:cs typeface="Arial" panose="020B0604020202020204" pitchFamily="34" charset="0"/>
              </a:rPr>
              <a:t>Cortes miniados</a:t>
            </a:r>
          </a:p>
        </p:txBody>
      </p:sp>
    </p:spTree>
    <p:extLst>
      <p:ext uri="{BB962C8B-B14F-4D97-AF65-F5344CB8AC3E}">
        <p14:creationId xmlns:p14="http://schemas.microsoft.com/office/powerpoint/2010/main" val="27814638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227853"/>
            <a:ext cx="10515600" cy="1325563"/>
          </a:xfrm>
        </p:spPr>
        <p:txBody>
          <a:bodyPr>
            <a:normAutofit/>
          </a:bodyPr>
          <a:lstStyle/>
          <a:p>
            <a:pPr algn="ctr"/>
            <a:r>
              <a:rPr lang="es-ES" sz="3200" dirty="0">
                <a:latin typeface="Arial" panose="020B0604020202020204" pitchFamily="34" charset="0"/>
                <a:cs typeface="Arial" panose="020B0604020202020204" pitchFamily="34" charset="0"/>
              </a:rPr>
              <a:t>Descripción de los cortes</a:t>
            </a:r>
          </a:p>
        </p:txBody>
      </p:sp>
      <p:sp>
        <p:nvSpPr>
          <p:cNvPr id="3" name="2 Marcador de contenido"/>
          <p:cNvSpPr>
            <a:spLocks noGrp="1"/>
          </p:cNvSpPr>
          <p:nvPr>
            <p:ph idx="1"/>
          </p:nvPr>
        </p:nvSpPr>
        <p:spPr>
          <a:xfrm>
            <a:off x="838200" y="1690688"/>
            <a:ext cx="10515600" cy="4351338"/>
          </a:xfrm>
        </p:spPr>
        <p:txBody>
          <a:bodyPr>
            <a:normAutofit/>
          </a:bodyPr>
          <a:lstStyle/>
          <a:p>
            <a:pPr marL="0" indent="0">
              <a:buNone/>
            </a:pPr>
            <a:r>
              <a:rPr lang="es-ES" sz="2000" dirty="0">
                <a:latin typeface="Arial" panose="020B0604020202020204" pitchFamily="34" charset="0"/>
                <a:cs typeface="Arial" panose="020B0604020202020204" pitchFamily="34" charset="0"/>
              </a:rPr>
              <a:t>                                                             Cortes rotulados</a:t>
            </a:r>
          </a:p>
        </p:txBody>
      </p:sp>
      <p:pic>
        <p:nvPicPr>
          <p:cNvPr id="4" name="Imagen 3">
            <a:extLst>
              <a:ext uri="{FF2B5EF4-FFF2-40B4-BE49-F238E27FC236}">
                <a16:creationId xmlns:a16="http://schemas.microsoft.com/office/drawing/2014/main" id="{0C21DE53-7099-5D2B-EB33-D0CF1984DC2F}"/>
              </a:ext>
            </a:extLst>
          </p:cNvPr>
          <p:cNvPicPr>
            <a:picLocks noChangeAspect="1"/>
          </p:cNvPicPr>
          <p:nvPr/>
        </p:nvPicPr>
        <p:blipFill>
          <a:blip r:embed="rId2"/>
          <a:stretch>
            <a:fillRect/>
          </a:stretch>
        </p:blipFill>
        <p:spPr>
          <a:xfrm>
            <a:off x="81776" y="2789155"/>
            <a:ext cx="6152354" cy="1936166"/>
          </a:xfrm>
          <a:prstGeom prst="rect">
            <a:avLst/>
          </a:prstGeom>
        </p:spPr>
      </p:pic>
      <p:pic>
        <p:nvPicPr>
          <p:cNvPr id="6" name="Imagen 5">
            <a:extLst>
              <a:ext uri="{FF2B5EF4-FFF2-40B4-BE49-F238E27FC236}">
                <a16:creationId xmlns:a16="http://schemas.microsoft.com/office/drawing/2014/main" id="{EF71EFC1-5C80-EF46-FDD5-1F8500E00780}"/>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6399655" y="2789155"/>
            <a:ext cx="5710569" cy="1974626"/>
          </a:xfrm>
          <a:prstGeom prst="rect">
            <a:avLst/>
          </a:prstGeom>
        </p:spPr>
      </p:pic>
    </p:spTree>
    <p:extLst>
      <p:ext uri="{BB962C8B-B14F-4D97-AF65-F5344CB8AC3E}">
        <p14:creationId xmlns:p14="http://schemas.microsoft.com/office/powerpoint/2010/main" val="3705336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5D9DCD12-4E45-3D93-7A97-50E1103C1C01}"/>
              </a:ext>
            </a:extLst>
          </p:cNvPr>
          <p:cNvPicPr>
            <a:picLocks noChangeAspect="1"/>
          </p:cNvPicPr>
          <p:nvPr/>
        </p:nvPicPr>
        <p:blipFill>
          <a:blip r:embed="rId2"/>
          <a:stretch>
            <a:fillRect/>
          </a:stretch>
        </p:blipFill>
        <p:spPr>
          <a:xfrm>
            <a:off x="451264" y="2260619"/>
            <a:ext cx="5345498" cy="3688886"/>
          </a:xfrm>
          <a:prstGeom prst="rect">
            <a:avLst/>
          </a:prstGeom>
        </p:spPr>
      </p:pic>
      <p:sp>
        <p:nvSpPr>
          <p:cNvPr id="9" name="CuadroTexto 8">
            <a:extLst>
              <a:ext uri="{FF2B5EF4-FFF2-40B4-BE49-F238E27FC236}">
                <a16:creationId xmlns:a16="http://schemas.microsoft.com/office/drawing/2014/main" id="{53467B9B-E389-1FDC-C938-9D1596E5E417}"/>
              </a:ext>
            </a:extLst>
          </p:cNvPr>
          <p:cNvSpPr txBox="1"/>
          <p:nvPr/>
        </p:nvSpPr>
        <p:spPr>
          <a:xfrm>
            <a:off x="4863130" y="1610910"/>
            <a:ext cx="2465740" cy="400110"/>
          </a:xfrm>
          <a:prstGeom prst="rect">
            <a:avLst/>
          </a:prstGeom>
          <a:noFill/>
        </p:spPr>
        <p:txBody>
          <a:bodyPr wrap="none" rtlCol="0">
            <a:spAutoFit/>
          </a:bodyPr>
          <a:lstStyle/>
          <a:p>
            <a:r>
              <a:rPr lang="es-ES" sz="2000" dirty="0">
                <a:latin typeface="Arial" panose="020B0604020202020204" pitchFamily="34" charset="0"/>
                <a:cs typeface="Arial" panose="020B0604020202020204" pitchFamily="34" charset="0"/>
              </a:rPr>
              <a:t>Pintadas al engrudo</a:t>
            </a:r>
          </a:p>
        </p:txBody>
      </p:sp>
      <p:sp>
        <p:nvSpPr>
          <p:cNvPr id="3" name="CuadroTexto 2">
            <a:extLst>
              <a:ext uri="{FF2B5EF4-FFF2-40B4-BE49-F238E27FC236}">
                <a16:creationId xmlns:a16="http://schemas.microsoft.com/office/drawing/2014/main" id="{81D23FED-056C-DCDC-F8D9-5E1706DCB85F}"/>
              </a:ext>
            </a:extLst>
          </p:cNvPr>
          <p:cNvSpPr txBox="1"/>
          <p:nvPr/>
        </p:nvSpPr>
        <p:spPr>
          <a:xfrm>
            <a:off x="2223854" y="608948"/>
            <a:ext cx="774429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Descripción de las Guardas</a:t>
            </a:r>
            <a:endParaRPr kumimoji="0" lang="es-E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Imagen 4">
            <a:extLst>
              <a:ext uri="{FF2B5EF4-FFF2-40B4-BE49-F238E27FC236}">
                <a16:creationId xmlns:a16="http://schemas.microsoft.com/office/drawing/2014/main" id="{1FD64DF3-C2EC-C1CF-9470-9A8884165739}"/>
              </a:ext>
            </a:extLst>
          </p:cNvPr>
          <p:cNvPicPr>
            <a:picLocks noChangeAspect="1"/>
          </p:cNvPicPr>
          <p:nvPr/>
        </p:nvPicPr>
        <p:blipFill>
          <a:blip r:embed="rId3"/>
          <a:stretch>
            <a:fillRect/>
          </a:stretch>
        </p:blipFill>
        <p:spPr>
          <a:xfrm>
            <a:off x="6218354" y="2260619"/>
            <a:ext cx="5728223" cy="3688886"/>
          </a:xfrm>
          <a:prstGeom prst="rect">
            <a:avLst/>
          </a:prstGeom>
        </p:spPr>
      </p:pic>
    </p:spTree>
    <p:extLst>
      <p:ext uri="{BB962C8B-B14F-4D97-AF65-F5344CB8AC3E}">
        <p14:creationId xmlns:p14="http://schemas.microsoft.com/office/powerpoint/2010/main" val="8153139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3BB8C-930F-CA38-0047-E880E106E020}"/>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F1DA4D62-BB47-DFCF-5E85-8DA0614FAF4D}"/>
              </a:ext>
            </a:extLst>
          </p:cNvPr>
          <p:cNvSpPr txBox="1"/>
          <p:nvPr/>
        </p:nvSpPr>
        <p:spPr>
          <a:xfrm>
            <a:off x="3301677" y="737771"/>
            <a:ext cx="5588646" cy="584775"/>
          </a:xfrm>
          <a:prstGeom prst="rect">
            <a:avLst/>
          </a:prstGeom>
          <a:noFill/>
        </p:spPr>
        <p:txBody>
          <a:bodyPr wrap="square" rtlCol="0">
            <a:spAutoFit/>
          </a:bodyPr>
          <a:lstStyle/>
          <a:p>
            <a:r>
              <a:rPr lang="es-ES" sz="3200" b="1" dirty="0">
                <a:latin typeface="Arial" panose="020B0604020202020204" pitchFamily="34" charset="0"/>
                <a:cs typeface="Arial" panose="020B0604020202020204" pitchFamily="34" charset="0"/>
              </a:rPr>
              <a:t>Descripción de las Guardas</a:t>
            </a:r>
            <a:endParaRPr lang="es-ES" sz="3200" b="1" dirty="0"/>
          </a:p>
        </p:txBody>
      </p:sp>
      <p:sp>
        <p:nvSpPr>
          <p:cNvPr id="9" name="CuadroTexto 8">
            <a:extLst>
              <a:ext uri="{FF2B5EF4-FFF2-40B4-BE49-F238E27FC236}">
                <a16:creationId xmlns:a16="http://schemas.microsoft.com/office/drawing/2014/main" id="{96673CF1-011A-4466-F1A1-8FE79CE62BE9}"/>
              </a:ext>
            </a:extLst>
          </p:cNvPr>
          <p:cNvSpPr txBox="1"/>
          <p:nvPr/>
        </p:nvSpPr>
        <p:spPr>
          <a:xfrm>
            <a:off x="2432689" y="1651460"/>
            <a:ext cx="1268296" cy="400110"/>
          </a:xfrm>
          <a:prstGeom prst="rect">
            <a:avLst/>
          </a:prstGeom>
          <a:noFill/>
        </p:spPr>
        <p:txBody>
          <a:bodyPr wrap="none" rtlCol="0">
            <a:spAutoFit/>
          </a:bodyPr>
          <a:lstStyle/>
          <a:p>
            <a:r>
              <a:rPr lang="es-ES" sz="2000" dirty="0">
                <a:latin typeface="Arial" panose="020B0604020202020204" pitchFamily="34" charset="0"/>
                <a:cs typeface="Arial" panose="020B0604020202020204" pitchFamily="34" charset="0"/>
              </a:rPr>
              <a:t>Brocadas</a:t>
            </a:r>
          </a:p>
        </p:txBody>
      </p:sp>
      <p:sp>
        <p:nvSpPr>
          <p:cNvPr id="10" name="CuadroTexto 9">
            <a:extLst>
              <a:ext uri="{FF2B5EF4-FFF2-40B4-BE49-F238E27FC236}">
                <a16:creationId xmlns:a16="http://schemas.microsoft.com/office/drawing/2014/main" id="{739723B6-9703-4485-3588-A15D3EBFB5DC}"/>
              </a:ext>
            </a:extLst>
          </p:cNvPr>
          <p:cNvSpPr txBox="1"/>
          <p:nvPr/>
        </p:nvSpPr>
        <p:spPr>
          <a:xfrm>
            <a:off x="8021335" y="1651460"/>
            <a:ext cx="1737976" cy="400110"/>
          </a:xfrm>
          <a:prstGeom prst="rect">
            <a:avLst/>
          </a:prstGeom>
          <a:noFill/>
        </p:spPr>
        <p:txBody>
          <a:bodyPr wrap="none" rtlCol="0">
            <a:spAutoFit/>
          </a:bodyPr>
          <a:lstStyle/>
          <a:p>
            <a:r>
              <a:rPr lang="es-ES" sz="2000" dirty="0">
                <a:latin typeface="Arial" panose="020B0604020202020204" pitchFamily="34" charset="0"/>
                <a:cs typeface="Arial" panose="020B0604020202020204" pitchFamily="34" charset="0"/>
              </a:rPr>
              <a:t>Marmoleadas</a:t>
            </a:r>
          </a:p>
        </p:txBody>
      </p:sp>
      <p:pic>
        <p:nvPicPr>
          <p:cNvPr id="5" name="Imagen 4">
            <a:extLst>
              <a:ext uri="{FF2B5EF4-FFF2-40B4-BE49-F238E27FC236}">
                <a16:creationId xmlns:a16="http://schemas.microsoft.com/office/drawing/2014/main" id="{1A288E6F-A97D-75E3-24B5-F46E08EA984A}"/>
              </a:ext>
            </a:extLst>
          </p:cNvPr>
          <p:cNvPicPr>
            <a:picLocks noChangeAspect="1"/>
          </p:cNvPicPr>
          <p:nvPr/>
        </p:nvPicPr>
        <p:blipFill>
          <a:blip r:embed="rId2"/>
          <a:stretch>
            <a:fillRect/>
          </a:stretch>
        </p:blipFill>
        <p:spPr>
          <a:xfrm>
            <a:off x="1613923" y="2080256"/>
            <a:ext cx="3115110" cy="4515480"/>
          </a:xfrm>
          <a:prstGeom prst="rect">
            <a:avLst/>
          </a:prstGeom>
        </p:spPr>
      </p:pic>
      <p:pic>
        <p:nvPicPr>
          <p:cNvPr id="8" name="Imagen 7">
            <a:extLst>
              <a:ext uri="{FF2B5EF4-FFF2-40B4-BE49-F238E27FC236}">
                <a16:creationId xmlns:a16="http://schemas.microsoft.com/office/drawing/2014/main" id="{2AD29D94-71ED-293C-998A-A69F5552327C}"/>
              </a:ext>
            </a:extLst>
          </p:cNvPr>
          <p:cNvPicPr>
            <a:picLocks noChangeAspect="1"/>
          </p:cNvPicPr>
          <p:nvPr/>
        </p:nvPicPr>
        <p:blipFill>
          <a:blip r:embed="rId3"/>
          <a:stretch>
            <a:fillRect/>
          </a:stretch>
        </p:blipFill>
        <p:spPr>
          <a:xfrm>
            <a:off x="6096000" y="2259460"/>
            <a:ext cx="5766986" cy="4087551"/>
          </a:xfrm>
          <a:prstGeom prst="rect">
            <a:avLst/>
          </a:prstGeom>
        </p:spPr>
      </p:pic>
    </p:spTree>
    <p:extLst>
      <p:ext uri="{BB962C8B-B14F-4D97-AF65-F5344CB8AC3E}">
        <p14:creationId xmlns:p14="http://schemas.microsoft.com/office/powerpoint/2010/main" val="36888252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00F80-ABCA-D77C-F88D-77F6B4210647}"/>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3139B8F2-927B-4189-55E9-2B9BDF0025D8}"/>
              </a:ext>
            </a:extLst>
          </p:cNvPr>
          <p:cNvSpPr txBox="1"/>
          <p:nvPr/>
        </p:nvSpPr>
        <p:spPr>
          <a:xfrm>
            <a:off x="3319347" y="634891"/>
            <a:ext cx="5553306" cy="584775"/>
          </a:xfrm>
          <a:prstGeom prst="rect">
            <a:avLst/>
          </a:prstGeom>
          <a:noFill/>
        </p:spPr>
        <p:txBody>
          <a:bodyPr wrap="square" rtlCol="0">
            <a:spAutoFit/>
          </a:bodyPr>
          <a:lstStyle/>
          <a:p>
            <a:r>
              <a:rPr lang="es-ES" sz="3200" b="1" dirty="0">
                <a:latin typeface="Arial" panose="020B0604020202020204" pitchFamily="34" charset="0"/>
                <a:cs typeface="Arial" panose="020B0604020202020204" pitchFamily="34" charset="0"/>
              </a:rPr>
              <a:t>Descripción de las Guardas</a:t>
            </a:r>
          </a:p>
        </p:txBody>
      </p:sp>
      <p:sp>
        <p:nvSpPr>
          <p:cNvPr id="9" name="CuadroTexto 8">
            <a:extLst>
              <a:ext uri="{FF2B5EF4-FFF2-40B4-BE49-F238E27FC236}">
                <a16:creationId xmlns:a16="http://schemas.microsoft.com/office/drawing/2014/main" id="{CC18AA80-5548-ED9D-9AB9-55E14ECB82DC}"/>
              </a:ext>
            </a:extLst>
          </p:cNvPr>
          <p:cNvSpPr txBox="1"/>
          <p:nvPr/>
        </p:nvSpPr>
        <p:spPr>
          <a:xfrm>
            <a:off x="9219780" y="1712677"/>
            <a:ext cx="1669047" cy="400110"/>
          </a:xfrm>
          <a:prstGeom prst="rect">
            <a:avLst/>
          </a:prstGeom>
          <a:noFill/>
        </p:spPr>
        <p:txBody>
          <a:bodyPr wrap="none" rtlCol="0">
            <a:spAutoFit/>
          </a:bodyPr>
          <a:lstStyle/>
          <a:p>
            <a:r>
              <a:rPr lang="es-ES" sz="2000" dirty="0" err="1">
                <a:latin typeface="Arial" panose="020B0604020202020204" pitchFamily="34" charset="0"/>
                <a:cs typeface="Arial" panose="020B0604020202020204" pitchFamily="34" charset="0"/>
              </a:rPr>
              <a:t>Xilografiadas</a:t>
            </a:r>
            <a:endParaRPr lang="es-ES" sz="2000" dirty="0">
              <a:latin typeface="Arial" panose="020B0604020202020204" pitchFamily="34" charset="0"/>
              <a:cs typeface="Arial" panose="020B0604020202020204" pitchFamily="34" charset="0"/>
            </a:endParaRPr>
          </a:p>
        </p:txBody>
      </p:sp>
      <p:pic>
        <p:nvPicPr>
          <p:cNvPr id="6" name="Imagen 5">
            <a:extLst>
              <a:ext uri="{FF2B5EF4-FFF2-40B4-BE49-F238E27FC236}">
                <a16:creationId xmlns:a16="http://schemas.microsoft.com/office/drawing/2014/main" id="{7AABF6E2-EC59-9D54-1E63-FF7AEB703619}"/>
              </a:ext>
            </a:extLst>
          </p:cNvPr>
          <p:cNvPicPr>
            <a:picLocks noChangeAspect="1"/>
          </p:cNvPicPr>
          <p:nvPr/>
        </p:nvPicPr>
        <p:blipFill>
          <a:blip r:embed="rId2"/>
          <a:stretch>
            <a:fillRect/>
          </a:stretch>
        </p:blipFill>
        <p:spPr>
          <a:xfrm>
            <a:off x="3271298" y="6008404"/>
            <a:ext cx="5649404" cy="429409"/>
          </a:xfrm>
          <a:prstGeom prst="rect">
            <a:avLst/>
          </a:prstGeom>
        </p:spPr>
      </p:pic>
      <p:pic>
        <p:nvPicPr>
          <p:cNvPr id="4" name="Imagen 3">
            <a:extLst>
              <a:ext uri="{FF2B5EF4-FFF2-40B4-BE49-F238E27FC236}">
                <a16:creationId xmlns:a16="http://schemas.microsoft.com/office/drawing/2014/main" id="{889A3EE7-5217-DD9D-5840-58F9A67C88ED}"/>
              </a:ext>
            </a:extLst>
          </p:cNvPr>
          <p:cNvPicPr>
            <a:picLocks noChangeAspect="1"/>
          </p:cNvPicPr>
          <p:nvPr/>
        </p:nvPicPr>
        <p:blipFill>
          <a:blip r:embed="rId3"/>
          <a:stretch>
            <a:fillRect/>
          </a:stretch>
        </p:blipFill>
        <p:spPr>
          <a:xfrm>
            <a:off x="3152364" y="1449563"/>
            <a:ext cx="5790665" cy="4328943"/>
          </a:xfrm>
          <a:prstGeom prst="rect">
            <a:avLst/>
          </a:prstGeom>
        </p:spPr>
      </p:pic>
    </p:spTree>
    <p:extLst>
      <p:ext uri="{BB962C8B-B14F-4D97-AF65-F5344CB8AC3E}">
        <p14:creationId xmlns:p14="http://schemas.microsoft.com/office/powerpoint/2010/main" val="2640337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EB80F47-03A9-78E1-BD0F-8BCB2E7F7E89}"/>
              </a:ext>
            </a:extLst>
          </p:cNvPr>
          <p:cNvSpPr txBox="1"/>
          <p:nvPr/>
        </p:nvSpPr>
        <p:spPr>
          <a:xfrm>
            <a:off x="3573226" y="773831"/>
            <a:ext cx="4693914" cy="584775"/>
          </a:xfrm>
          <a:prstGeom prst="rect">
            <a:avLst/>
          </a:prstGeom>
          <a:noFill/>
        </p:spPr>
        <p:txBody>
          <a:bodyPr wrap="none" rtlCol="0">
            <a:spAutoFit/>
          </a:bodyPr>
          <a:lstStyle/>
          <a:p>
            <a:r>
              <a:rPr lang="es-ES" sz="3200" b="1" dirty="0">
                <a:latin typeface="Arial" panose="020B0604020202020204" pitchFamily="34" charset="0"/>
                <a:cs typeface="Arial" panose="020B0604020202020204" pitchFamily="34" charset="0"/>
              </a:rPr>
              <a:t>Descripción de la firma</a:t>
            </a:r>
          </a:p>
        </p:txBody>
      </p:sp>
      <p:sp>
        <p:nvSpPr>
          <p:cNvPr id="4" name="CuadroTexto 3">
            <a:extLst>
              <a:ext uri="{FF2B5EF4-FFF2-40B4-BE49-F238E27FC236}">
                <a16:creationId xmlns:a16="http://schemas.microsoft.com/office/drawing/2014/main" id="{5CC515E6-8A5B-C8D7-01E4-93751BFB4F44}"/>
              </a:ext>
            </a:extLst>
          </p:cNvPr>
          <p:cNvSpPr txBox="1"/>
          <p:nvPr/>
        </p:nvSpPr>
        <p:spPr>
          <a:xfrm>
            <a:off x="1153086" y="1781325"/>
            <a:ext cx="8475008" cy="1477328"/>
          </a:xfrm>
          <a:prstGeom prst="rect">
            <a:avLst/>
          </a:prstGeom>
          <a:noFill/>
        </p:spPr>
        <p:txBody>
          <a:bodyPr wrap="square">
            <a:spAutoFit/>
          </a:bodyPr>
          <a:lstStyle/>
          <a:p>
            <a:r>
              <a:rPr lang="es-ES" sz="1800" kern="0" dirty="0">
                <a:effectLst/>
                <a:latin typeface="Arial" panose="020B0604020202020204" pitchFamily="34" charset="0"/>
                <a:ea typeface="Calibri" panose="020F0502020204030204" pitchFamily="34" charset="0"/>
              </a:rPr>
              <a:t>Las primeras firmas aparecieron a finales del s. XVIII, a través de monogramas dorados al pie del lomo. Igualmente se empleaban etiquetas impresas pegadas sobre la guarda.</a:t>
            </a:r>
          </a:p>
          <a:p>
            <a:r>
              <a:rPr lang="es-ES" sz="1800" kern="0" dirty="0">
                <a:effectLst/>
                <a:latin typeface="Arial" panose="020B0604020202020204" pitchFamily="34" charset="0"/>
                <a:ea typeface="Calibri" panose="020F0502020204030204" pitchFamily="34" charset="0"/>
              </a:rPr>
              <a:t>Ya en la segunda mitad del s. XIX y durante el s. XX, los encuadernadores solían firmar en el </a:t>
            </a:r>
            <a:r>
              <a:rPr lang="es-ES" sz="1800" kern="0" dirty="0" err="1">
                <a:effectLst/>
                <a:latin typeface="Arial" panose="020B0604020202020204" pitchFamily="34" charset="0"/>
                <a:ea typeface="Calibri" panose="020F0502020204030204" pitchFamily="34" charset="0"/>
              </a:rPr>
              <a:t>contracanto</a:t>
            </a:r>
            <a:r>
              <a:rPr lang="es-ES" sz="1800" kern="0" dirty="0">
                <a:effectLst/>
                <a:latin typeface="Arial" panose="020B0604020202020204" pitchFamily="34" charset="0"/>
                <a:ea typeface="Calibri" panose="020F0502020204030204" pitchFamily="34" charset="0"/>
              </a:rPr>
              <a:t> de la tapa delantera.</a:t>
            </a:r>
            <a:endParaRPr lang="es-ES" dirty="0"/>
          </a:p>
        </p:txBody>
      </p:sp>
      <p:pic>
        <p:nvPicPr>
          <p:cNvPr id="6" name="Imagen 5">
            <a:extLst>
              <a:ext uri="{FF2B5EF4-FFF2-40B4-BE49-F238E27FC236}">
                <a16:creationId xmlns:a16="http://schemas.microsoft.com/office/drawing/2014/main" id="{9C673874-B546-CF0F-319C-BE0F74E56B2D}"/>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Lst>
          </a:blip>
          <a:stretch>
            <a:fillRect/>
          </a:stretch>
        </p:blipFill>
        <p:spPr>
          <a:xfrm>
            <a:off x="1328189" y="4291221"/>
            <a:ext cx="3418623" cy="1437032"/>
          </a:xfrm>
          <a:prstGeom prst="rect">
            <a:avLst/>
          </a:prstGeom>
        </p:spPr>
      </p:pic>
      <p:sp>
        <p:nvSpPr>
          <p:cNvPr id="9" name="CuadroTexto 8">
            <a:extLst>
              <a:ext uri="{FF2B5EF4-FFF2-40B4-BE49-F238E27FC236}">
                <a16:creationId xmlns:a16="http://schemas.microsoft.com/office/drawing/2014/main" id="{F784B657-6666-CE68-1E1E-5146CB41EC8F}"/>
              </a:ext>
            </a:extLst>
          </p:cNvPr>
          <p:cNvSpPr txBox="1"/>
          <p:nvPr/>
        </p:nvSpPr>
        <p:spPr>
          <a:xfrm>
            <a:off x="1377494" y="5892927"/>
            <a:ext cx="3320011" cy="338554"/>
          </a:xfrm>
          <a:prstGeom prst="rect">
            <a:avLst/>
          </a:prstGeom>
          <a:noFill/>
        </p:spPr>
        <p:txBody>
          <a:bodyPr wrap="none" rtlCol="0">
            <a:spAutoFit/>
          </a:bodyPr>
          <a:lstStyle/>
          <a:p>
            <a:r>
              <a:rPr lang="es-ES" sz="1600" dirty="0">
                <a:latin typeface="Arial" panose="020B0604020202020204" pitchFamily="34" charset="0"/>
                <a:cs typeface="Arial" panose="020B0604020202020204" pitchFamily="34" charset="0"/>
              </a:rPr>
              <a:t>Firma de A. Suárez al pie del lomo</a:t>
            </a:r>
          </a:p>
        </p:txBody>
      </p:sp>
      <p:sp>
        <p:nvSpPr>
          <p:cNvPr id="10" name="CuadroTexto 9">
            <a:extLst>
              <a:ext uri="{FF2B5EF4-FFF2-40B4-BE49-F238E27FC236}">
                <a16:creationId xmlns:a16="http://schemas.microsoft.com/office/drawing/2014/main" id="{2538EEEF-B521-1B29-AB98-DE020B6D64D2}"/>
              </a:ext>
            </a:extLst>
          </p:cNvPr>
          <p:cNvSpPr txBox="1"/>
          <p:nvPr/>
        </p:nvSpPr>
        <p:spPr>
          <a:xfrm>
            <a:off x="5255609" y="5914892"/>
            <a:ext cx="2426433" cy="338554"/>
          </a:xfrm>
          <a:prstGeom prst="rect">
            <a:avLst/>
          </a:prstGeom>
          <a:noFill/>
        </p:spPr>
        <p:txBody>
          <a:bodyPr wrap="none" rtlCol="0">
            <a:spAutoFit/>
          </a:bodyPr>
          <a:lstStyle/>
          <a:p>
            <a:r>
              <a:rPr lang="es-ES" sz="1600" dirty="0">
                <a:latin typeface="Arial" panose="020B0604020202020204" pitchFamily="34" charset="0"/>
                <a:cs typeface="Arial" panose="020B0604020202020204" pitchFamily="34" charset="0"/>
              </a:rPr>
              <a:t>Etiqueta de Tomás Cobo</a:t>
            </a:r>
          </a:p>
        </p:txBody>
      </p:sp>
      <p:pic>
        <p:nvPicPr>
          <p:cNvPr id="5" name="Imagen 4">
            <a:extLst>
              <a:ext uri="{FF2B5EF4-FFF2-40B4-BE49-F238E27FC236}">
                <a16:creationId xmlns:a16="http://schemas.microsoft.com/office/drawing/2014/main" id="{0E0750C7-0C6B-FBB4-7CBA-4DF34BBB5CCC}"/>
              </a:ext>
            </a:extLst>
          </p:cNvPr>
          <p:cNvPicPr>
            <a:picLocks noChangeAspect="1"/>
          </p:cNvPicPr>
          <p:nvPr/>
        </p:nvPicPr>
        <p:blipFill>
          <a:blip r:embed="rId4"/>
          <a:stretch>
            <a:fillRect/>
          </a:stretch>
        </p:blipFill>
        <p:spPr>
          <a:xfrm>
            <a:off x="5131604" y="4051727"/>
            <a:ext cx="2674444" cy="1841200"/>
          </a:xfrm>
          <a:prstGeom prst="rect">
            <a:avLst/>
          </a:prstGeom>
        </p:spPr>
      </p:pic>
      <p:pic>
        <p:nvPicPr>
          <p:cNvPr id="3" name="Imagen 2">
            <a:extLst>
              <a:ext uri="{FF2B5EF4-FFF2-40B4-BE49-F238E27FC236}">
                <a16:creationId xmlns:a16="http://schemas.microsoft.com/office/drawing/2014/main" id="{0E1CE37A-3CD0-ED56-76CB-9BD2AF58001A}"/>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8590259" y="4328817"/>
            <a:ext cx="3068341" cy="1361839"/>
          </a:xfrm>
          <a:prstGeom prst="rect">
            <a:avLst/>
          </a:prstGeom>
        </p:spPr>
      </p:pic>
      <p:sp>
        <p:nvSpPr>
          <p:cNvPr id="7" name="CuadroTexto 6">
            <a:extLst>
              <a:ext uri="{FF2B5EF4-FFF2-40B4-BE49-F238E27FC236}">
                <a16:creationId xmlns:a16="http://schemas.microsoft.com/office/drawing/2014/main" id="{DFF5B2D4-D95A-0423-59E5-99506F2AC0CE}"/>
              </a:ext>
            </a:extLst>
          </p:cNvPr>
          <p:cNvSpPr txBox="1"/>
          <p:nvPr/>
        </p:nvSpPr>
        <p:spPr>
          <a:xfrm>
            <a:off x="8377599" y="5914892"/>
            <a:ext cx="3692101" cy="369332"/>
          </a:xfrm>
          <a:prstGeom prst="rect">
            <a:avLst/>
          </a:prstGeom>
          <a:noFill/>
        </p:spPr>
        <p:txBody>
          <a:bodyPr wrap="none" rtlCol="0">
            <a:spAutoFit/>
          </a:bodyPr>
          <a:lstStyle/>
          <a:p>
            <a:r>
              <a:rPr lang="es-ES" dirty="0"/>
              <a:t>Firma de F. Bedford en el </a:t>
            </a:r>
            <a:r>
              <a:rPr lang="es-ES" dirty="0" err="1"/>
              <a:t>contracanto</a:t>
            </a:r>
            <a:endParaRPr lang="es-ES" dirty="0"/>
          </a:p>
        </p:txBody>
      </p:sp>
    </p:spTree>
    <p:extLst>
      <p:ext uri="{BB962C8B-B14F-4D97-AF65-F5344CB8AC3E}">
        <p14:creationId xmlns:p14="http://schemas.microsoft.com/office/powerpoint/2010/main" val="4256334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5238" y="1398268"/>
            <a:ext cx="8311634" cy="52382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FE714CA0-2DC9-555A-56E2-B5A1545AFEF0}"/>
              </a:ext>
            </a:extLst>
          </p:cNvPr>
          <p:cNvSpPr txBox="1"/>
          <p:nvPr/>
        </p:nvSpPr>
        <p:spPr>
          <a:xfrm>
            <a:off x="2618478" y="480181"/>
            <a:ext cx="6285154" cy="707886"/>
          </a:xfrm>
          <a:prstGeom prst="rect">
            <a:avLst/>
          </a:prstGeom>
          <a:noFill/>
        </p:spPr>
        <p:txBody>
          <a:bodyPr wrap="square" rtlCol="0">
            <a:spAutoFit/>
          </a:bodyPr>
          <a:lstStyle/>
          <a:p>
            <a:r>
              <a:rPr lang="es-ES" sz="2000" dirty="0">
                <a:latin typeface="Arial" panose="020B0604020202020204" pitchFamily="34" charset="0"/>
                <a:cs typeface="Arial" panose="020B0604020202020204" pitchFamily="34" charset="0"/>
              </a:rPr>
              <a:t>La biblioteca de Felipe IV, conocida como </a:t>
            </a:r>
            <a:r>
              <a:rPr lang="es-ES" sz="2000" i="1" dirty="0">
                <a:latin typeface="Arial" panose="020B0604020202020204" pitchFamily="34" charset="0"/>
                <a:cs typeface="Arial" panose="020B0604020202020204" pitchFamily="34" charset="0"/>
              </a:rPr>
              <a:t>Biblioteca de la Torre Alta</a:t>
            </a:r>
            <a:r>
              <a:rPr lang="es-ES"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64374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026DC-1377-E1A0-EA5B-13E34BD2322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8E95FC7-A307-101E-478A-3D9F86D19899}"/>
              </a:ext>
            </a:extLst>
          </p:cNvPr>
          <p:cNvSpPr>
            <a:spLocks noGrp="1"/>
          </p:cNvSpPr>
          <p:nvPr>
            <p:ph type="title"/>
          </p:nvPr>
        </p:nvSpPr>
        <p:spPr/>
        <p:txBody>
          <a:bodyPr>
            <a:norm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Colección de Encuadernaciones de la BNE</a:t>
            </a:r>
          </a:p>
        </p:txBody>
      </p:sp>
      <p:sp>
        <p:nvSpPr>
          <p:cNvPr id="3" name="CuadroTexto 2">
            <a:extLst>
              <a:ext uri="{FF2B5EF4-FFF2-40B4-BE49-F238E27FC236}">
                <a16:creationId xmlns:a16="http://schemas.microsoft.com/office/drawing/2014/main" id="{F2D9FBA9-2F7A-D004-141D-099036734BFE}"/>
              </a:ext>
            </a:extLst>
          </p:cNvPr>
          <p:cNvSpPr txBox="1"/>
          <p:nvPr/>
        </p:nvSpPr>
        <p:spPr>
          <a:xfrm>
            <a:off x="547875" y="1690688"/>
            <a:ext cx="11409696" cy="369332"/>
          </a:xfrm>
          <a:prstGeom prst="rect">
            <a:avLst/>
          </a:prstGeom>
          <a:noFill/>
        </p:spPr>
        <p:txBody>
          <a:bodyPr wrap="square" rtlCol="0">
            <a:spAutoFit/>
          </a:bodyPr>
          <a:lstStyle/>
          <a:p>
            <a:r>
              <a:rPr lang="es-ES" dirty="0">
                <a:latin typeface="Arial" panose="020B0604020202020204" pitchFamily="34" charset="0"/>
                <a:cs typeface="Arial" panose="020B0604020202020204" pitchFamily="34" charset="0"/>
              </a:rPr>
              <a:t>Todo este esfuerzo se ha canalizado en la Colección de Encuadernaciones presentada en la web de la BNE</a:t>
            </a:r>
          </a:p>
        </p:txBody>
      </p:sp>
      <p:pic>
        <p:nvPicPr>
          <p:cNvPr id="5" name="Imagen 4">
            <a:hlinkClick r:id="rId2"/>
            <a:extLst>
              <a:ext uri="{FF2B5EF4-FFF2-40B4-BE49-F238E27FC236}">
                <a16:creationId xmlns:a16="http://schemas.microsoft.com/office/drawing/2014/main" id="{484D0E68-565E-4400-64EB-F0EDCE48745F}"/>
              </a:ext>
            </a:extLst>
          </p:cNvPr>
          <p:cNvPicPr>
            <a:picLocks noChangeAspect="1"/>
          </p:cNvPicPr>
          <p:nvPr/>
        </p:nvPicPr>
        <p:blipFill>
          <a:blip r:embed="rId3"/>
          <a:stretch>
            <a:fillRect/>
          </a:stretch>
        </p:blipFill>
        <p:spPr>
          <a:xfrm>
            <a:off x="178709" y="2205821"/>
            <a:ext cx="11834581" cy="4395701"/>
          </a:xfrm>
          <a:prstGeom prst="rect">
            <a:avLst/>
          </a:prstGeom>
        </p:spPr>
      </p:pic>
    </p:spTree>
    <p:extLst>
      <p:ext uri="{BB962C8B-B14F-4D97-AF65-F5344CB8AC3E}">
        <p14:creationId xmlns:p14="http://schemas.microsoft.com/office/powerpoint/2010/main" val="40553920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CAAC7A-5464-CFFC-4DDD-1D8DE08C1780}"/>
              </a:ext>
            </a:extLst>
          </p:cNvPr>
          <p:cNvSpPr>
            <a:spLocks noGrp="1"/>
          </p:cNvSpPr>
          <p:nvPr>
            <p:ph type="title"/>
          </p:nvPr>
        </p:nvSpPr>
        <p:spPr>
          <a:xfrm>
            <a:off x="972015" y="365125"/>
            <a:ext cx="10515600" cy="1325563"/>
          </a:xfrm>
        </p:spPr>
        <p:txBody>
          <a:bodyPr>
            <a:norm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Colección de Encuadernaciones de la BNE</a:t>
            </a:r>
          </a:p>
        </p:txBody>
      </p:sp>
      <p:pic>
        <p:nvPicPr>
          <p:cNvPr id="6" name="Imagen 5">
            <a:hlinkClick r:id="rId2"/>
            <a:extLst>
              <a:ext uri="{FF2B5EF4-FFF2-40B4-BE49-F238E27FC236}">
                <a16:creationId xmlns:a16="http://schemas.microsoft.com/office/drawing/2014/main" id="{3E96C65F-388A-DF5B-AE51-B0742D202257}"/>
              </a:ext>
            </a:extLst>
          </p:cNvPr>
          <p:cNvPicPr>
            <a:picLocks noChangeAspect="1"/>
          </p:cNvPicPr>
          <p:nvPr/>
        </p:nvPicPr>
        <p:blipFill>
          <a:blip r:embed="rId3"/>
          <a:stretch>
            <a:fillRect/>
          </a:stretch>
        </p:blipFill>
        <p:spPr>
          <a:xfrm>
            <a:off x="267856" y="2014488"/>
            <a:ext cx="11656288" cy="3589929"/>
          </a:xfrm>
          <a:prstGeom prst="rect">
            <a:avLst/>
          </a:prstGeom>
        </p:spPr>
      </p:pic>
    </p:spTree>
    <p:extLst>
      <p:ext uri="{BB962C8B-B14F-4D97-AF65-F5344CB8AC3E}">
        <p14:creationId xmlns:p14="http://schemas.microsoft.com/office/powerpoint/2010/main" val="7748856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D76D9-BF41-B551-DEF8-382A1D893BD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52E35D1-5928-99BF-861D-D07D68E1D295}"/>
              </a:ext>
            </a:extLst>
          </p:cNvPr>
          <p:cNvSpPr>
            <a:spLocks noGrp="1"/>
          </p:cNvSpPr>
          <p:nvPr>
            <p:ph type="title"/>
          </p:nvPr>
        </p:nvSpPr>
        <p:spPr>
          <a:xfrm>
            <a:off x="7484326" y="804927"/>
            <a:ext cx="4707674" cy="823152"/>
          </a:xfrm>
        </p:spPr>
        <p:txBody>
          <a:bodyPr>
            <a:no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Colección de </a:t>
            </a:r>
            <a:r>
              <a:rPr lang="es-ES" sz="2800" b="1" dirty="0">
                <a:latin typeface="Arial" panose="020B0604020202020204" pitchFamily="34" charset="0"/>
                <a:ea typeface="Calibri" panose="020F0502020204030204" pitchFamily="34" charset="0"/>
                <a:cs typeface="Arial" panose="020B0604020202020204" pitchFamily="34" charset="0"/>
              </a:rPr>
              <a:t>Encuadernaciones</a:t>
            </a:r>
            <a:r>
              <a:rPr lang="es-ES" sz="3200" b="1" dirty="0">
                <a:latin typeface="Arial" panose="020B0604020202020204" pitchFamily="34" charset="0"/>
                <a:ea typeface="Calibri" panose="020F0502020204030204" pitchFamily="34" charset="0"/>
                <a:cs typeface="Arial" panose="020B0604020202020204" pitchFamily="34" charset="0"/>
              </a:rPr>
              <a:t> BNE</a:t>
            </a:r>
          </a:p>
        </p:txBody>
      </p:sp>
      <p:sp>
        <p:nvSpPr>
          <p:cNvPr id="6" name="CuadroTexto 5">
            <a:extLst>
              <a:ext uri="{FF2B5EF4-FFF2-40B4-BE49-F238E27FC236}">
                <a16:creationId xmlns:a16="http://schemas.microsoft.com/office/drawing/2014/main" id="{05C330C5-007C-2D30-7DD9-BF6246362830}"/>
              </a:ext>
            </a:extLst>
          </p:cNvPr>
          <p:cNvSpPr txBox="1"/>
          <p:nvPr/>
        </p:nvSpPr>
        <p:spPr>
          <a:xfrm>
            <a:off x="7883027" y="1909723"/>
            <a:ext cx="4082232" cy="923330"/>
          </a:xfrm>
          <a:prstGeom prst="rect">
            <a:avLst/>
          </a:prstGeom>
          <a:noFill/>
        </p:spPr>
        <p:txBody>
          <a:bodyPr wrap="square" rtlCol="0">
            <a:spAutoFit/>
          </a:bodyPr>
          <a:lstStyle/>
          <a:p>
            <a:r>
              <a:rPr lang="es-ES" dirty="0">
                <a:latin typeface="Arial" panose="020B0604020202020204" pitchFamily="34" charset="0"/>
                <a:cs typeface="Arial" panose="020B0604020202020204" pitchFamily="34" charset="0"/>
              </a:rPr>
              <a:t>Este recurso permite consultar los fondos históricos de la institución divididos en doce diferentes estilos. </a:t>
            </a:r>
          </a:p>
        </p:txBody>
      </p:sp>
      <p:pic>
        <p:nvPicPr>
          <p:cNvPr id="7" name="Imagen 6">
            <a:hlinkClick r:id="rId2"/>
            <a:extLst>
              <a:ext uri="{FF2B5EF4-FFF2-40B4-BE49-F238E27FC236}">
                <a16:creationId xmlns:a16="http://schemas.microsoft.com/office/drawing/2014/main" id="{733B3320-2504-048C-FD99-A3C7E3E0A4C4}"/>
              </a:ext>
            </a:extLst>
          </p:cNvPr>
          <p:cNvPicPr>
            <a:picLocks noChangeAspect="1"/>
          </p:cNvPicPr>
          <p:nvPr/>
        </p:nvPicPr>
        <p:blipFill>
          <a:blip r:embed="rId3"/>
          <a:stretch>
            <a:fillRect/>
          </a:stretch>
        </p:blipFill>
        <p:spPr>
          <a:xfrm>
            <a:off x="-1" y="0"/>
            <a:ext cx="7271941" cy="6858000"/>
          </a:xfrm>
          <a:prstGeom prst="rect">
            <a:avLst/>
          </a:prstGeom>
        </p:spPr>
      </p:pic>
    </p:spTree>
    <p:extLst>
      <p:ext uri="{BB962C8B-B14F-4D97-AF65-F5344CB8AC3E}">
        <p14:creationId xmlns:p14="http://schemas.microsoft.com/office/powerpoint/2010/main" val="21101784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08A58-307D-225E-6D8F-B079E0FF4B4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81FE72E-7D36-1F91-9AC7-ABA0DB80FD67}"/>
              </a:ext>
            </a:extLst>
          </p:cNvPr>
          <p:cNvSpPr>
            <a:spLocks noGrp="1"/>
          </p:cNvSpPr>
          <p:nvPr>
            <p:ph type="title"/>
          </p:nvPr>
        </p:nvSpPr>
        <p:spPr/>
        <p:txBody>
          <a:bodyPr>
            <a:norm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Colección de Encuadernaciones de la BNE</a:t>
            </a:r>
          </a:p>
        </p:txBody>
      </p:sp>
      <p:sp>
        <p:nvSpPr>
          <p:cNvPr id="6" name="CuadroTexto 5">
            <a:extLst>
              <a:ext uri="{FF2B5EF4-FFF2-40B4-BE49-F238E27FC236}">
                <a16:creationId xmlns:a16="http://schemas.microsoft.com/office/drawing/2014/main" id="{7320D3F1-19E8-B61D-80D3-A59861D44CB2}"/>
              </a:ext>
            </a:extLst>
          </p:cNvPr>
          <p:cNvSpPr txBox="1"/>
          <p:nvPr/>
        </p:nvSpPr>
        <p:spPr>
          <a:xfrm>
            <a:off x="838200" y="1506021"/>
            <a:ext cx="9084440" cy="646331"/>
          </a:xfrm>
          <a:prstGeom prst="rect">
            <a:avLst/>
          </a:prstGeom>
          <a:noFill/>
        </p:spPr>
        <p:txBody>
          <a:bodyPr wrap="square" rtlCol="0">
            <a:spAutoFit/>
          </a:bodyPr>
          <a:lstStyle/>
          <a:p>
            <a:r>
              <a:rPr lang="es-ES" dirty="0"/>
              <a:t>Este recurso permite consultar los fondos históricos de la institución divididos en doce diferentes estilos. </a:t>
            </a:r>
          </a:p>
        </p:txBody>
      </p:sp>
      <p:pic>
        <p:nvPicPr>
          <p:cNvPr id="8" name="Imagen 7">
            <a:hlinkClick r:id="rId2"/>
            <a:extLst>
              <a:ext uri="{FF2B5EF4-FFF2-40B4-BE49-F238E27FC236}">
                <a16:creationId xmlns:a16="http://schemas.microsoft.com/office/drawing/2014/main" id="{3AEC3A9E-B051-F12D-6BA6-4E9EC560EA23}"/>
              </a:ext>
            </a:extLst>
          </p:cNvPr>
          <p:cNvPicPr>
            <a:picLocks noChangeAspect="1"/>
          </p:cNvPicPr>
          <p:nvPr/>
        </p:nvPicPr>
        <p:blipFill>
          <a:blip r:embed="rId3"/>
          <a:stretch>
            <a:fillRect/>
          </a:stretch>
        </p:blipFill>
        <p:spPr>
          <a:xfrm>
            <a:off x="838200" y="2364528"/>
            <a:ext cx="10340059" cy="4131652"/>
          </a:xfrm>
          <a:prstGeom prst="rect">
            <a:avLst/>
          </a:prstGeom>
        </p:spPr>
      </p:pic>
    </p:spTree>
    <p:extLst>
      <p:ext uri="{BB962C8B-B14F-4D97-AF65-F5344CB8AC3E}">
        <p14:creationId xmlns:p14="http://schemas.microsoft.com/office/powerpoint/2010/main" val="3336379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9F60B-D5B2-8ABA-0B1F-0DA45F9A746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2BA7ADC-80EA-F962-A7BC-297BF5E772A1}"/>
              </a:ext>
            </a:extLst>
          </p:cNvPr>
          <p:cNvSpPr>
            <a:spLocks noGrp="1"/>
          </p:cNvSpPr>
          <p:nvPr>
            <p:ph type="title"/>
          </p:nvPr>
        </p:nvSpPr>
        <p:spPr/>
        <p:txBody>
          <a:bodyPr>
            <a:norm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Colección de Encuadernaciones de la BNE</a:t>
            </a:r>
          </a:p>
        </p:txBody>
      </p:sp>
      <p:sp>
        <p:nvSpPr>
          <p:cNvPr id="6" name="CuadroTexto 5">
            <a:extLst>
              <a:ext uri="{FF2B5EF4-FFF2-40B4-BE49-F238E27FC236}">
                <a16:creationId xmlns:a16="http://schemas.microsoft.com/office/drawing/2014/main" id="{222A53B0-56DD-84D7-20C7-5ED9C0D2661D}"/>
              </a:ext>
            </a:extLst>
          </p:cNvPr>
          <p:cNvSpPr txBox="1"/>
          <p:nvPr/>
        </p:nvSpPr>
        <p:spPr>
          <a:xfrm>
            <a:off x="838200" y="1506021"/>
            <a:ext cx="9084440" cy="646331"/>
          </a:xfrm>
          <a:prstGeom prst="rect">
            <a:avLst/>
          </a:prstGeom>
          <a:noFill/>
        </p:spPr>
        <p:txBody>
          <a:bodyPr wrap="square" rtlCol="0">
            <a:spAutoFit/>
          </a:bodyPr>
          <a:lstStyle/>
          <a:p>
            <a:r>
              <a:rPr lang="es-ES" dirty="0"/>
              <a:t>Este recurso permite consultar los fondos históricos de la institución divididos en doce diferentes estilos. </a:t>
            </a:r>
          </a:p>
        </p:txBody>
      </p:sp>
      <p:pic>
        <p:nvPicPr>
          <p:cNvPr id="8" name="Imagen 7">
            <a:hlinkClick r:id="rId2"/>
            <a:extLst>
              <a:ext uri="{FF2B5EF4-FFF2-40B4-BE49-F238E27FC236}">
                <a16:creationId xmlns:a16="http://schemas.microsoft.com/office/drawing/2014/main" id="{D871C6CC-F05C-80CD-B31B-36958BA8E60D}"/>
              </a:ext>
            </a:extLst>
          </p:cNvPr>
          <p:cNvPicPr>
            <a:picLocks noChangeAspect="1"/>
          </p:cNvPicPr>
          <p:nvPr/>
        </p:nvPicPr>
        <p:blipFill>
          <a:blip r:embed="rId3"/>
          <a:stretch>
            <a:fillRect/>
          </a:stretch>
        </p:blipFill>
        <p:spPr>
          <a:xfrm>
            <a:off x="2855178" y="2286337"/>
            <a:ext cx="6481643" cy="4403075"/>
          </a:xfrm>
          <a:prstGeom prst="rect">
            <a:avLst/>
          </a:prstGeom>
        </p:spPr>
      </p:pic>
    </p:spTree>
    <p:extLst>
      <p:ext uri="{BB962C8B-B14F-4D97-AF65-F5344CB8AC3E}">
        <p14:creationId xmlns:p14="http://schemas.microsoft.com/office/powerpoint/2010/main" val="22680377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62D9B1-D2E9-9AC8-02C2-69DADD3592FD}"/>
              </a:ext>
            </a:extLst>
          </p:cNvPr>
          <p:cNvSpPr>
            <a:spLocks noGrp="1"/>
          </p:cNvSpPr>
          <p:nvPr>
            <p:ph type="title"/>
          </p:nvPr>
        </p:nvSpPr>
        <p:spPr>
          <a:xfrm>
            <a:off x="0" y="6851"/>
            <a:ext cx="10161494" cy="804769"/>
          </a:xfrm>
        </p:spPr>
        <p:txBody>
          <a:bodyPr>
            <a:normAutofit/>
          </a:bodyPr>
          <a:lstStyle/>
          <a:p>
            <a:pPr algn="r"/>
            <a:r>
              <a:rPr kumimoji="0" lang="es-ES" sz="32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Colección de Encuadernaciones de la BNE</a:t>
            </a:r>
            <a:endParaRPr lang="es-ES" sz="3200" dirty="0">
              <a:latin typeface="Arial" panose="020B0604020202020204" pitchFamily="34" charset="0"/>
              <a:cs typeface="Arial" panose="020B0604020202020204" pitchFamily="34" charset="0"/>
            </a:endParaRPr>
          </a:p>
        </p:txBody>
      </p:sp>
      <p:pic>
        <p:nvPicPr>
          <p:cNvPr id="4" name="Imagen 3">
            <a:extLst>
              <a:ext uri="{FF2B5EF4-FFF2-40B4-BE49-F238E27FC236}">
                <a16:creationId xmlns:a16="http://schemas.microsoft.com/office/drawing/2014/main" id="{58C120BB-998B-B22F-2781-F6A30A469ABF}"/>
              </a:ext>
            </a:extLst>
          </p:cNvPr>
          <p:cNvPicPr>
            <a:picLocks noChangeAspect="1"/>
          </p:cNvPicPr>
          <p:nvPr/>
        </p:nvPicPr>
        <p:blipFill>
          <a:blip r:embed="rId2"/>
          <a:stretch>
            <a:fillRect/>
          </a:stretch>
        </p:blipFill>
        <p:spPr>
          <a:xfrm>
            <a:off x="1332197" y="811620"/>
            <a:ext cx="9350671" cy="5876287"/>
          </a:xfrm>
          <a:prstGeom prst="rect">
            <a:avLst/>
          </a:prstGeom>
        </p:spPr>
      </p:pic>
    </p:spTree>
    <p:extLst>
      <p:ext uri="{BB962C8B-B14F-4D97-AF65-F5344CB8AC3E}">
        <p14:creationId xmlns:p14="http://schemas.microsoft.com/office/powerpoint/2010/main" val="29352998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D76D9-BF41-B551-DEF8-382A1D893BD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52E35D1-5928-99BF-861D-D07D68E1D295}"/>
              </a:ext>
            </a:extLst>
          </p:cNvPr>
          <p:cNvSpPr>
            <a:spLocks noGrp="1"/>
          </p:cNvSpPr>
          <p:nvPr>
            <p:ph type="title"/>
          </p:nvPr>
        </p:nvSpPr>
        <p:spPr/>
        <p:txBody>
          <a:bodyPr>
            <a:norm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Colección de Encuadernaciones de la BNE</a:t>
            </a:r>
          </a:p>
        </p:txBody>
      </p:sp>
      <p:sp>
        <p:nvSpPr>
          <p:cNvPr id="6" name="CuadroTexto 5">
            <a:extLst>
              <a:ext uri="{FF2B5EF4-FFF2-40B4-BE49-F238E27FC236}">
                <a16:creationId xmlns:a16="http://schemas.microsoft.com/office/drawing/2014/main" id="{05C330C5-007C-2D30-7DD9-BF6246362830}"/>
              </a:ext>
            </a:extLst>
          </p:cNvPr>
          <p:cNvSpPr txBox="1"/>
          <p:nvPr/>
        </p:nvSpPr>
        <p:spPr>
          <a:xfrm>
            <a:off x="1284790" y="1340051"/>
            <a:ext cx="9710312" cy="1477328"/>
          </a:xfrm>
          <a:prstGeom prst="rect">
            <a:avLst/>
          </a:prstGeom>
          <a:noFill/>
        </p:spPr>
        <p:txBody>
          <a:bodyPr wrap="square" rtlCol="0">
            <a:spAutoFit/>
          </a:bodyPr>
          <a:lstStyle/>
          <a:p>
            <a:r>
              <a:rPr lang="es-ES" b="0" i="0" dirty="0">
                <a:effectLst/>
                <a:latin typeface="Arial" panose="020B0604020202020204" pitchFamily="34" charset="0"/>
                <a:ea typeface="Calibri" panose="020F0502020204030204" pitchFamily="34" charset="0"/>
                <a:cs typeface="Arial" panose="020B0604020202020204" pitchFamily="34" charset="0"/>
              </a:rPr>
              <a:t>Por último, merece mención especial la colección de 1.138 tapas de encuadernaciones sin libro (denominadas exentas) que forman parte de la colección de Manuel Rico y </a:t>
            </a:r>
            <a:r>
              <a:rPr lang="es-ES" b="0" i="0" dirty="0" err="1">
                <a:effectLst/>
                <a:latin typeface="Arial" panose="020B0604020202020204" pitchFamily="34" charset="0"/>
                <a:ea typeface="Calibri" panose="020F0502020204030204" pitchFamily="34" charset="0"/>
                <a:cs typeface="Arial" panose="020B0604020202020204" pitchFamily="34" charset="0"/>
              </a:rPr>
              <a:t>Sinobas</a:t>
            </a:r>
            <a:r>
              <a:rPr lang="es-ES" b="0" i="0" dirty="0">
                <a:effectLst/>
                <a:latin typeface="Arial" panose="020B0604020202020204" pitchFamily="34" charset="0"/>
                <a:ea typeface="Calibri" panose="020F0502020204030204" pitchFamily="34" charset="0"/>
                <a:cs typeface="Arial" panose="020B0604020202020204" pitchFamily="34" charset="0"/>
              </a:rPr>
              <a:t>, adquirida por el Estado para la BNE en 1901. Este conjunto singular fue ordenado por su propietario a modo de inventario para el estudio de la historia de la encuadernación, y en él se pueden encontrar ejemplos del arte </a:t>
            </a:r>
            <a:r>
              <a:rPr lang="es-ES" b="0" i="0" dirty="0" err="1">
                <a:effectLst/>
                <a:latin typeface="Arial" panose="020B0604020202020204" pitchFamily="34" charset="0"/>
                <a:ea typeface="Calibri" panose="020F0502020204030204" pitchFamily="34" charset="0"/>
                <a:cs typeface="Arial" panose="020B0604020202020204" pitchFamily="34" charset="0"/>
              </a:rPr>
              <a:t>ligatorio</a:t>
            </a:r>
            <a:r>
              <a:rPr lang="es-ES" b="0" i="0" dirty="0">
                <a:effectLst/>
                <a:latin typeface="Arial" panose="020B0604020202020204" pitchFamily="34" charset="0"/>
                <a:ea typeface="Calibri" panose="020F0502020204030204" pitchFamily="34" charset="0"/>
                <a:cs typeface="Arial" panose="020B0604020202020204" pitchFamily="34" charset="0"/>
              </a:rPr>
              <a:t> desde los siglos XIV al XIX. </a:t>
            </a:r>
            <a:endParaRPr lang="es-ES" dirty="0">
              <a:latin typeface="Arial" panose="020B0604020202020204" pitchFamily="34" charset="0"/>
              <a:ea typeface="Calibri" panose="020F0502020204030204" pitchFamily="34" charset="0"/>
              <a:cs typeface="Arial" panose="020B0604020202020204" pitchFamily="34" charset="0"/>
            </a:endParaRPr>
          </a:p>
        </p:txBody>
      </p:sp>
      <p:pic>
        <p:nvPicPr>
          <p:cNvPr id="5" name="Imagen 4">
            <a:hlinkClick r:id="rId2"/>
            <a:extLst>
              <a:ext uri="{FF2B5EF4-FFF2-40B4-BE49-F238E27FC236}">
                <a16:creationId xmlns:a16="http://schemas.microsoft.com/office/drawing/2014/main" id="{22E3FDD2-C7FA-D8FE-26DD-7BF175F6CAB7}"/>
              </a:ext>
            </a:extLst>
          </p:cNvPr>
          <p:cNvPicPr>
            <a:picLocks noChangeAspect="1"/>
          </p:cNvPicPr>
          <p:nvPr/>
        </p:nvPicPr>
        <p:blipFill>
          <a:blip r:embed="rId3"/>
          <a:stretch>
            <a:fillRect/>
          </a:stretch>
        </p:blipFill>
        <p:spPr>
          <a:xfrm>
            <a:off x="378623" y="2817379"/>
            <a:ext cx="11204395" cy="3895655"/>
          </a:xfrm>
          <a:prstGeom prst="rect">
            <a:avLst/>
          </a:prstGeom>
        </p:spPr>
      </p:pic>
    </p:spTree>
    <p:extLst>
      <p:ext uri="{BB962C8B-B14F-4D97-AF65-F5344CB8AC3E}">
        <p14:creationId xmlns:p14="http://schemas.microsoft.com/office/powerpoint/2010/main" val="27160931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5A34985-930C-4B86-AADF-79E32041EF09}"/>
              </a:ext>
            </a:extLst>
          </p:cNvPr>
          <p:cNvPicPr>
            <a:picLocks noChangeAspect="1"/>
          </p:cNvPicPr>
          <p:nvPr/>
        </p:nvPicPr>
        <p:blipFill>
          <a:blip r:embed="rId2"/>
          <a:stretch>
            <a:fillRect/>
          </a:stretch>
        </p:blipFill>
        <p:spPr>
          <a:xfrm>
            <a:off x="0" y="926275"/>
            <a:ext cx="12192000" cy="908009"/>
          </a:xfrm>
          <a:prstGeom prst="rect">
            <a:avLst/>
          </a:prstGeom>
        </p:spPr>
      </p:pic>
      <p:pic>
        <p:nvPicPr>
          <p:cNvPr id="6" name="Imagen 5">
            <a:hlinkClick r:id="rId3"/>
            <a:extLst>
              <a:ext uri="{FF2B5EF4-FFF2-40B4-BE49-F238E27FC236}">
                <a16:creationId xmlns:a16="http://schemas.microsoft.com/office/drawing/2014/main" id="{07008262-36A4-1D99-DE7F-09C741B2E862}"/>
              </a:ext>
            </a:extLst>
          </p:cNvPr>
          <p:cNvPicPr>
            <a:picLocks noChangeAspect="1"/>
          </p:cNvPicPr>
          <p:nvPr/>
        </p:nvPicPr>
        <p:blipFill>
          <a:blip r:embed="rId4"/>
          <a:stretch>
            <a:fillRect/>
          </a:stretch>
        </p:blipFill>
        <p:spPr>
          <a:xfrm>
            <a:off x="14016" y="1834284"/>
            <a:ext cx="12206017" cy="4709020"/>
          </a:xfrm>
          <a:prstGeom prst="rect">
            <a:avLst/>
          </a:prstGeom>
        </p:spPr>
      </p:pic>
    </p:spTree>
    <p:extLst>
      <p:ext uri="{BB962C8B-B14F-4D97-AF65-F5344CB8AC3E}">
        <p14:creationId xmlns:p14="http://schemas.microsoft.com/office/powerpoint/2010/main" val="13742191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hlinkClick r:id="rId2"/>
            <a:extLst>
              <a:ext uri="{FF2B5EF4-FFF2-40B4-BE49-F238E27FC236}">
                <a16:creationId xmlns:a16="http://schemas.microsoft.com/office/drawing/2014/main" id="{5A27170A-5D00-1230-79EF-016444FBA80E}"/>
              </a:ext>
            </a:extLst>
          </p:cNvPr>
          <p:cNvPicPr>
            <a:picLocks noChangeAspect="1"/>
          </p:cNvPicPr>
          <p:nvPr/>
        </p:nvPicPr>
        <p:blipFill>
          <a:blip r:embed="rId3"/>
          <a:stretch>
            <a:fillRect/>
          </a:stretch>
        </p:blipFill>
        <p:spPr>
          <a:xfrm>
            <a:off x="2003612" y="219386"/>
            <a:ext cx="7785373" cy="6208308"/>
          </a:xfrm>
          <a:prstGeom prst="rect">
            <a:avLst/>
          </a:prstGeom>
        </p:spPr>
      </p:pic>
    </p:spTree>
    <p:extLst>
      <p:ext uri="{BB962C8B-B14F-4D97-AF65-F5344CB8AC3E}">
        <p14:creationId xmlns:p14="http://schemas.microsoft.com/office/powerpoint/2010/main" val="28198881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E4421-ACAD-C9CC-C1FE-C1496860DA21}"/>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D105C4D0-F1EB-A6E6-0FD6-32CB8772C9F2}"/>
              </a:ext>
            </a:extLst>
          </p:cNvPr>
          <p:cNvPicPr>
            <a:picLocks noChangeAspect="1"/>
          </p:cNvPicPr>
          <p:nvPr/>
        </p:nvPicPr>
        <p:blipFill rotWithShape="1">
          <a:blip r:embed="rId2"/>
          <a:srcRect r="10614"/>
          <a:stretch/>
        </p:blipFill>
        <p:spPr>
          <a:xfrm>
            <a:off x="178419" y="0"/>
            <a:ext cx="8183117" cy="1657581"/>
          </a:xfrm>
          <a:prstGeom prst="rect">
            <a:avLst/>
          </a:prstGeom>
        </p:spPr>
      </p:pic>
      <p:pic>
        <p:nvPicPr>
          <p:cNvPr id="6" name="Imagen 5">
            <a:hlinkClick r:id="rId3"/>
            <a:extLst>
              <a:ext uri="{FF2B5EF4-FFF2-40B4-BE49-F238E27FC236}">
                <a16:creationId xmlns:a16="http://schemas.microsoft.com/office/drawing/2014/main" id="{B316F3D6-FB28-348A-B09A-A5644044A2B8}"/>
              </a:ext>
            </a:extLst>
          </p:cNvPr>
          <p:cNvPicPr>
            <a:picLocks noChangeAspect="1"/>
          </p:cNvPicPr>
          <p:nvPr/>
        </p:nvPicPr>
        <p:blipFill>
          <a:blip r:embed="rId4"/>
          <a:stretch>
            <a:fillRect/>
          </a:stretch>
        </p:blipFill>
        <p:spPr>
          <a:xfrm>
            <a:off x="178419" y="1075518"/>
            <a:ext cx="8183117" cy="5782482"/>
          </a:xfrm>
          <a:prstGeom prst="rect">
            <a:avLst/>
          </a:prstGeom>
        </p:spPr>
      </p:pic>
    </p:spTree>
    <p:extLst>
      <p:ext uri="{BB962C8B-B14F-4D97-AF65-F5344CB8AC3E}">
        <p14:creationId xmlns:p14="http://schemas.microsoft.com/office/powerpoint/2010/main" val="2957319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77E404-5202-0799-27C8-8CF4A23B346B}"/>
              </a:ext>
            </a:extLst>
          </p:cNvPr>
          <p:cNvSpPr>
            <a:spLocks noGrp="1"/>
          </p:cNvSpPr>
          <p:nvPr>
            <p:ph type="title"/>
          </p:nvPr>
        </p:nvSpPr>
        <p:spPr>
          <a:xfrm>
            <a:off x="1631576" y="432362"/>
            <a:ext cx="8928847" cy="1288862"/>
          </a:xfrm>
        </p:spPr>
        <p:txBody>
          <a:bodyPr>
            <a:normAutofit fontScale="90000"/>
          </a:bodyPr>
          <a:lstStyle/>
          <a:p>
            <a:pPr marL="0" marR="0" lvl="0" indent="0" defTabSz="914400" rtl="0" eaLnBrk="1" fontAlgn="auto" latinLnBrk="0" hangingPunct="1">
              <a:lnSpc>
                <a:spcPct val="90000"/>
              </a:lnSpc>
              <a:spcBef>
                <a:spcPts val="1000"/>
              </a:spcBef>
              <a:spcAft>
                <a:spcPts val="0"/>
              </a:spcAft>
              <a:tabLst/>
              <a:defRPr/>
            </a:pPr>
            <a:r>
              <a:rPr kumimoji="0" lang="es-E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colecciones incautadas a los partidarios del archiduque Carlos de Austria durante la Guerra de Sucesión, entre los que se encontraban el IV Duque de Uceda.</a:t>
            </a:r>
            <a:br>
              <a:rPr kumimoji="0" lang="es-E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lang="es-ES" dirty="0">
              <a:latin typeface="Arial" panose="020B0604020202020204" pitchFamily="34" charset="0"/>
              <a:cs typeface="Arial" panose="020B0604020202020204" pitchFamily="34" charset="0"/>
            </a:endParaRPr>
          </a:p>
        </p:txBody>
      </p:sp>
      <p:pic>
        <p:nvPicPr>
          <p:cNvPr id="4" name="Imagen 3">
            <a:extLst>
              <a:ext uri="{FF2B5EF4-FFF2-40B4-BE49-F238E27FC236}">
                <a16:creationId xmlns:a16="http://schemas.microsoft.com/office/drawing/2014/main" id="{A9F7600B-8B90-64A5-8696-5012B15E9DB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382" r="2653"/>
          <a:stretch/>
        </p:blipFill>
        <p:spPr>
          <a:xfrm>
            <a:off x="156117" y="1414698"/>
            <a:ext cx="4337824" cy="4867373"/>
          </a:xfrm>
          <a:prstGeom prst="rect">
            <a:avLst/>
          </a:prstGeom>
        </p:spPr>
      </p:pic>
      <p:pic>
        <p:nvPicPr>
          <p:cNvPr id="8" name="Imagen 7">
            <a:extLst>
              <a:ext uri="{FF2B5EF4-FFF2-40B4-BE49-F238E27FC236}">
                <a16:creationId xmlns:a16="http://schemas.microsoft.com/office/drawing/2014/main" id="{8607304A-3B97-D660-5A6E-377287520ACB}"/>
              </a:ext>
            </a:extLst>
          </p:cNvPr>
          <p:cNvPicPr>
            <a:picLocks noChangeAspect="1"/>
          </p:cNvPicPr>
          <p:nvPr/>
        </p:nvPicPr>
        <p:blipFill rotWithShape="1">
          <a:blip r:embed="rId3">
            <a:extLst>
              <a:ext uri="{28A0092B-C50C-407E-A947-70E740481C1C}">
                <a14:useLocalDpi xmlns:a14="http://schemas.microsoft.com/office/drawing/2010/main" val="0"/>
              </a:ext>
            </a:extLst>
          </a:blip>
          <a:srcRect r="1823"/>
          <a:stretch/>
        </p:blipFill>
        <p:spPr>
          <a:xfrm>
            <a:off x="4527214" y="1414699"/>
            <a:ext cx="7597880" cy="4867372"/>
          </a:xfrm>
          <a:prstGeom prst="rect">
            <a:avLst/>
          </a:prstGeom>
        </p:spPr>
      </p:pic>
    </p:spTree>
    <p:extLst>
      <p:ext uri="{BB962C8B-B14F-4D97-AF65-F5344CB8AC3E}">
        <p14:creationId xmlns:p14="http://schemas.microsoft.com/office/powerpoint/2010/main" val="23777476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BB62AEC-60AD-62FC-3FCE-9B9B91994E2A}"/>
              </a:ext>
            </a:extLst>
          </p:cNvPr>
          <p:cNvPicPr>
            <a:picLocks noChangeAspect="1"/>
          </p:cNvPicPr>
          <p:nvPr/>
        </p:nvPicPr>
        <p:blipFill>
          <a:blip r:embed="rId2"/>
          <a:stretch>
            <a:fillRect/>
          </a:stretch>
        </p:blipFill>
        <p:spPr>
          <a:xfrm>
            <a:off x="1260626" y="410709"/>
            <a:ext cx="9670748" cy="6036582"/>
          </a:xfrm>
          <a:prstGeom prst="rect">
            <a:avLst/>
          </a:prstGeom>
        </p:spPr>
      </p:pic>
    </p:spTree>
    <p:extLst>
      <p:ext uri="{BB962C8B-B14F-4D97-AF65-F5344CB8AC3E}">
        <p14:creationId xmlns:p14="http://schemas.microsoft.com/office/powerpoint/2010/main" val="343812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62095"/>
            <a:ext cx="10515600" cy="1325563"/>
          </a:xfrm>
        </p:spPr>
        <p:txBody>
          <a:bodyPr>
            <a:normAutofit/>
          </a:bodyPr>
          <a:lstStyle/>
          <a:p>
            <a:r>
              <a:rPr lang="es-ES" sz="2800" b="1" dirty="0">
                <a:latin typeface="Arial" panose="020B0604020202020204" pitchFamily="34" charset="0"/>
                <a:cs typeface="Arial" panose="020B0604020202020204" pitchFamily="34" charset="0"/>
              </a:rPr>
              <a:t>Muchas gracias por su atención </a:t>
            </a:r>
          </a:p>
        </p:txBody>
      </p:sp>
      <p:sp>
        <p:nvSpPr>
          <p:cNvPr id="3" name="2 Marcador de contenido"/>
          <p:cNvSpPr>
            <a:spLocks noGrp="1"/>
          </p:cNvSpPr>
          <p:nvPr>
            <p:ph idx="1"/>
          </p:nvPr>
        </p:nvSpPr>
        <p:spPr>
          <a:xfrm>
            <a:off x="838200" y="1433739"/>
            <a:ext cx="10515600" cy="4351338"/>
          </a:xfrm>
        </p:spPr>
        <p:txBody>
          <a:bodyPr>
            <a:normAutofit/>
          </a:bodyPr>
          <a:lstStyle/>
          <a:p>
            <a:pPr marL="0" indent="0">
              <a:buNone/>
            </a:pPr>
            <a:r>
              <a:rPr lang="es-ES" sz="2400" dirty="0">
                <a:latin typeface="Bodoni MT" panose="02070603080606020203" pitchFamily="18" charset="0"/>
              </a:rPr>
              <a:t>Carlos Vera Carrasco</a:t>
            </a:r>
          </a:p>
          <a:p>
            <a:pPr marL="0" indent="0">
              <a:buNone/>
            </a:pPr>
            <a:r>
              <a:rPr lang="es-ES" sz="1800" dirty="0">
                <a:latin typeface="Bodoni MT" panose="02070603080606020203" pitchFamily="18" charset="0"/>
              </a:rPr>
              <a:t>Laboratorio de Encuadernación</a:t>
            </a:r>
          </a:p>
          <a:p>
            <a:pPr marL="0" indent="0">
              <a:buNone/>
            </a:pPr>
            <a:r>
              <a:rPr lang="es-ES" sz="1800" dirty="0">
                <a:latin typeface="Bodoni MT" panose="02070603080606020203" pitchFamily="18" charset="0"/>
              </a:rPr>
              <a:t>de la Biblioteca Nacional de España</a:t>
            </a:r>
          </a:p>
          <a:p>
            <a:pPr marL="0" indent="0">
              <a:buNone/>
            </a:pPr>
            <a:r>
              <a:rPr lang="es-ES" sz="1800" dirty="0">
                <a:solidFill>
                  <a:schemeClr val="accent2"/>
                </a:solidFill>
                <a:latin typeface="Bodoni MT" panose="02070603080606020203" pitchFamily="18" charset="0"/>
                <a:hlinkClick r:id="rId2"/>
              </a:rPr>
              <a:t>Carlos.vera@bne.es</a:t>
            </a:r>
            <a:endParaRPr lang="es-ES" sz="1800" dirty="0">
              <a:solidFill>
                <a:schemeClr val="accent2"/>
              </a:solidFill>
              <a:latin typeface="Bodoni MT" panose="02070603080606020203" pitchFamily="18" charset="0"/>
            </a:endParaRPr>
          </a:p>
        </p:txBody>
      </p:sp>
      <p:pic>
        <p:nvPicPr>
          <p:cNvPr id="5" name="Imagen 4">
            <a:extLst>
              <a:ext uri="{FF2B5EF4-FFF2-40B4-BE49-F238E27FC236}">
                <a16:creationId xmlns:a16="http://schemas.microsoft.com/office/drawing/2014/main" id="{CC91B5CE-30A9-59EC-5386-1B1B893FBB9A}"/>
              </a:ext>
            </a:extLst>
          </p:cNvPr>
          <p:cNvPicPr>
            <a:picLocks noChangeAspect="1"/>
          </p:cNvPicPr>
          <p:nvPr/>
        </p:nvPicPr>
        <p:blipFill>
          <a:blip r:embed="rId3"/>
          <a:stretch>
            <a:fillRect/>
          </a:stretch>
        </p:blipFill>
        <p:spPr>
          <a:xfrm>
            <a:off x="4470400" y="1387658"/>
            <a:ext cx="7561943" cy="5470342"/>
          </a:xfrm>
          <a:prstGeom prst="rect">
            <a:avLst/>
          </a:prstGeom>
        </p:spPr>
      </p:pic>
    </p:spTree>
    <p:extLst>
      <p:ext uri="{BB962C8B-B14F-4D97-AF65-F5344CB8AC3E}">
        <p14:creationId xmlns:p14="http://schemas.microsoft.com/office/powerpoint/2010/main" val="3522636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ED8DB8-72C9-ABCF-1DDF-B3B35E89F49F}"/>
              </a:ext>
            </a:extLst>
          </p:cNvPr>
          <p:cNvSpPr>
            <a:spLocks noGrp="1"/>
          </p:cNvSpPr>
          <p:nvPr>
            <p:ph type="title"/>
          </p:nvPr>
        </p:nvSpPr>
        <p:spPr>
          <a:xfrm>
            <a:off x="5998740" y="2033626"/>
            <a:ext cx="5556989" cy="1543964"/>
          </a:xfrm>
        </p:spPr>
        <p:txBody>
          <a:bodyPr>
            <a:normAutofit/>
          </a:bodyPr>
          <a:lstStyle/>
          <a:p>
            <a:r>
              <a:rPr lang="es-ES" sz="2000" dirty="0">
                <a:latin typeface="Arial" panose="020B0604020202020204" pitchFamily="34" charset="0"/>
                <a:cs typeface="Arial" panose="020B0604020202020204" pitchFamily="34" charset="0"/>
              </a:rPr>
              <a:t>Las obras trasladadas por el propio Felipe V desde Francia, algunas de ellas decoradas con las armas de su abuelo, Luis XIV.</a:t>
            </a:r>
            <a:br>
              <a:rPr lang="es-ES" sz="2000" dirty="0">
                <a:latin typeface="Arial" panose="020B0604020202020204" pitchFamily="34" charset="0"/>
                <a:cs typeface="Arial" panose="020B0604020202020204" pitchFamily="34" charset="0"/>
              </a:rPr>
            </a:br>
            <a:endParaRPr lang="es-ES" sz="20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59A9D232-EAAB-CC00-A9AD-10CEBAF666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8257"/>
            <a:ext cx="5687673" cy="6612045"/>
          </a:xfrm>
          <a:prstGeom prst="rect">
            <a:avLst/>
          </a:prstGeom>
        </p:spPr>
      </p:pic>
      <p:sp>
        <p:nvSpPr>
          <p:cNvPr id="4" name="CuadroTexto 3">
            <a:extLst>
              <a:ext uri="{FF2B5EF4-FFF2-40B4-BE49-F238E27FC236}">
                <a16:creationId xmlns:a16="http://schemas.microsoft.com/office/drawing/2014/main" id="{8D640D90-C9FA-DDEE-3F6B-739ED97A6E49}"/>
              </a:ext>
            </a:extLst>
          </p:cNvPr>
          <p:cNvSpPr txBox="1"/>
          <p:nvPr/>
        </p:nvSpPr>
        <p:spPr>
          <a:xfrm>
            <a:off x="5687673" y="6488668"/>
            <a:ext cx="976549" cy="369332"/>
          </a:xfrm>
          <a:prstGeom prst="rect">
            <a:avLst/>
          </a:prstGeom>
          <a:noFill/>
        </p:spPr>
        <p:txBody>
          <a:bodyPr wrap="none" rtlCol="0">
            <a:spAutoFit/>
          </a:bodyPr>
          <a:lstStyle/>
          <a:p>
            <a:r>
              <a:rPr lang="es-ES" dirty="0"/>
              <a:t>3/52612</a:t>
            </a:r>
          </a:p>
        </p:txBody>
      </p:sp>
    </p:spTree>
    <p:extLst>
      <p:ext uri="{BB962C8B-B14F-4D97-AF65-F5344CB8AC3E}">
        <p14:creationId xmlns:p14="http://schemas.microsoft.com/office/powerpoint/2010/main" val="2238209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A66D22-67C5-A6D1-F1CA-3DFF520B20C7}"/>
              </a:ext>
            </a:extLst>
          </p:cNvPr>
          <p:cNvSpPr>
            <a:spLocks noGrp="1"/>
          </p:cNvSpPr>
          <p:nvPr>
            <p:ph type="title"/>
          </p:nvPr>
        </p:nvSpPr>
        <p:spPr>
          <a:xfrm>
            <a:off x="1203511" y="528053"/>
            <a:ext cx="10515600" cy="1200329"/>
          </a:xfrm>
        </p:spPr>
        <p:txBody>
          <a:bodyPr>
            <a:normAutofit/>
          </a:bodyPr>
          <a:lstStyle/>
          <a:p>
            <a:r>
              <a:rPr lang="es-ES" sz="3200" b="1" dirty="0">
                <a:latin typeface="Arial" panose="020B0604020202020204" pitchFamily="34" charset="0"/>
                <a:ea typeface="Calibri" panose="020F0502020204030204" pitchFamily="34" charset="0"/>
                <a:cs typeface="Arial" panose="020B0604020202020204" pitchFamily="34" charset="0"/>
              </a:rPr>
              <a:t>Incremento de fondos, en la segunda mitad del s. XIX. </a:t>
            </a:r>
          </a:p>
        </p:txBody>
      </p:sp>
      <p:sp>
        <p:nvSpPr>
          <p:cNvPr id="5" name="CuadroTexto 4">
            <a:extLst>
              <a:ext uri="{FF2B5EF4-FFF2-40B4-BE49-F238E27FC236}">
                <a16:creationId xmlns:a16="http://schemas.microsoft.com/office/drawing/2014/main" id="{2284D92F-F8EA-651A-5894-CFBFC3ECABE6}"/>
              </a:ext>
            </a:extLst>
          </p:cNvPr>
          <p:cNvSpPr txBox="1"/>
          <p:nvPr/>
        </p:nvSpPr>
        <p:spPr>
          <a:xfrm>
            <a:off x="1855692" y="2765916"/>
            <a:ext cx="7153835" cy="400110"/>
          </a:xfrm>
          <a:prstGeom prst="rect">
            <a:avLst/>
          </a:prstGeom>
          <a:noFill/>
        </p:spPr>
        <p:txBody>
          <a:bodyPr wrap="square" rtlCol="0">
            <a:spAutoFit/>
          </a:bodyPr>
          <a:lstStyle/>
          <a:p>
            <a:r>
              <a:rPr lang="es-ES" sz="2000">
                <a:latin typeface="Arial" panose="020B0604020202020204" pitchFamily="34" charset="0"/>
                <a:ea typeface="Calibri" panose="020F0502020204030204" pitchFamily="34" charset="0"/>
                <a:cs typeface="Arial" panose="020B0604020202020204" pitchFamily="34" charset="0"/>
              </a:rPr>
              <a:t>-</a:t>
            </a:r>
            <a:r>
              <a:rPr lang="es-ES">
                <a:latin typeface="Arial" panose="020B0604020202020204" pitchFamily="34" charset="0"/>
                <a:ea typeface="Calibri" panose="020F0502020204030204" pitchFamily="34" charset="0"/>
                <a:cs typeface="Arial" panose="020B0604020202020204" pitchFamily="34" charset="0"/>
              </a:rPr>
              <a:t>Biblioteca de Pedro Caro y Sureda, III Marqués de la Romana</a:t>
            </a:r>
            <a:r>
              <a:rPr lang="es-ES">
                <a:latin typeface="Arial" panose="020B0604020202020204" pitchFamily="34" charset="0"/>
                <a:cs typeface="Arial" panose="020B0604020202020204" pitchFamily="34" charset="0"/>
              </a:rPr>
              <a:t>.</a:t>
            </a:r>
            <a:endParaRPr lang="es-ES" dirty="0">
              <a:latin typeface="Arial" panose="020B0604020202020204" pitchFamily="34" charset="0"/>
              <a:cs typeface="Arial" panose="020B0604020202020204" pitchFamily="34" charset="0"/>
            </a:endParaRPr>
          </a:p>
        </p:txBody>
      </p:sp>
      <p:sp>
        <p:nvSpPr>
          <p:cNvPr id="11" name="CuadroTexto 10">
            <a:extLst>
              <a:ext uri="{FF2B5EF4-FFF2-40B4-BE49-F238E27FC236}">
                <a16:creationId xmlns:a16="http://schemas.microsoft.com/office/drawing/2014/main" id="{DF5A99DF-B193-EAB9-4123-743C8150C3E4}"/>
              </a:ext>
            </a:extLst>
          </p:cNvPr>
          <p:cNvSpPr txBox="1"/>
          <p:nvPr/>
        </p:nvSpPr>
        <p:spPr>
          <a:xfrm>
            <a:off x="1901637" y="3984061"/>
            <a:ext cx="8681198" cy="1600438"/>
          </a:xfrm>
          <a:prstGeom prst="rect">
            <a:avLst/>
          </a:prstGeom>
          <a:noFill/>
        </p:spPr>
        <p:txBody>
          <a:bodyPr wrap="square">
            <a:spAutoFit/>
          </a:bodyPr>
          <a:lstStyle/>
          <a:p>
            <a:r>
              <a:rPr lang="es-ES" sz="2000" dirty="0">
                <a:latin typeface="Calibri" panose="020F0502020204030204" pitchFamily="34" charset="0"/>
                <a:ea typeface="Calibri" panose="020F0502020204030204" pitchFamily="34" charset="0"/>
                <a:cs typeface="Calibri" panose="020F0502020204030204" pitchFamily="34" charset="0"/>
              </a:rPr>
              <a:t>-</a:t>
            </a:r>
            <a:r>
              <a:rPr lang="es-ES" dirty="0">
                <a:latin typeface="Arial" panose="020B0604020202020204" pitchFamily="34" charset="0"/>
                <a:ea typeface="Calibri" panose="020F0502020204030204" pitchFamily="34" charset="0"/>
                <a:cs typeface="Arial" panose="020B0604020202020204" pitchFamily="34" charset="0"/>
              </a:rPr>
              <a:t>Se incorpora un importante número de encuadernaciones heráldicas, entre las que destacan la de la Casa del Duque de Osuna e Infantado.</a:t>
            </a:r>
          </a:p>
          <a:p>
            <a:endParaRPr lang="es-ES" sz="2000" dirty="0">
              <a:latin typeface="Calibri" panose="020F0502020204030204" pitchFamily="34" charset="0"/>
              <a:ea typeface="Calibri" panose="020F0502020204030204" pitchFamily="34" charset="0"/>
              <a:cs typeface="Calibri" panose="020F0502020204030204" pitchFamily="34" charset="0"/>
            </a:endParaRPr>
          </a:p>
          <a:p>
            <a:endParaRPr lang="es-ES" sz="2000" dirty="0"/>
          </a:p>
          <a:p>
            <a:endParaRPr lang="es-ES" sz="2000" dirty="0">
              <a:latin typeface="Calibri" panose="020F0502020204030204" pitchFamily="34" charset="0"/>
              <a:ea typeface="Calibri" panose="020F0502020204030204" pitchFamily="34" charset="0"/>
              <a:cs typeface="Calibri" panose="020F0502020204030204" pitchFamily="34" charset="0"/>
            </a:endParaRPr>
          </a:p>
        </p:txBody>
      </p:sp>
      <p:sp>
        <p:nvSpPr>
          <p:cNvPr id="13" name="CuadroTexto 12">
            <a:extLst>
              <a:ext uri="{FF2B5EF4-FFF2-40B4-BE49-F238E27FC236}">
                <a16:creationId xmlns:a16="http://schemas.microsoft.com/office/drawing/2014/main" id="{0158CE14-50F9-9121-B7AA-FF1260A46E24}"/>
              </a:ext>
            </a:extLst>
          </p:cNvPr>
          <p:cNvSpPr txBox="1"/>
          <p:nvPr/>
        </p:nvSpPr>
        <p:spPr>
          <a:xfrm>
            <a:off x="1882775" y="3251878"/>
            <a:ext cx="6501652" cy="646331"/>
          </a:xfrm>
          <a:prstGeom prst="rect">
            <a:avLst/>
          </a:prstGeom>
          <a:noFill/>
        </p:spPr>
        <p:txBody>
          <a:bodyPr wrap="square">
            <a:spAutoFit/>
          </a:bodyPr>
          <a:lstStyle/>
          <a:p>
            <a:r>
              <a:rPr lang="es-ES" sz="1800" kern="0" dirty="0">
                <a:effectLst/>
                <a:latin typeface="Arial" panose="020B0604020202020204" pitchFamily="34" charset="0"/>
                <a:ea typeface="Calibri" panose="020F0502020204030204" pitchFamily="34" charset="0"/>
              </a:rPr>
              <a:t>-La colección de manuscritos griegos procedentes del convento de San Vicente Ferrer de Plasencia</a:t>
            </a:r>
            <a:endParaRPr lang="es-ES" dirty="0"/>
          </a:p>
        </p:txBody>
      </p:sp>
      <p:sp>
        <p:nvSpPr>
          <p:cNvPr id="15" name="CuadroTexto 14">
            <a:extLst>
              <a:ext uri="{FF2B5EF4-FFF2-40B4-BE49-F238E27FC236}">
                <a16:creationId xmlns:a16="http://schemas.microsoft.com/office/drawing/2014/main" id="{AC85D7C2-4022-436E-D373-F64833C7FF7E}"/>
              </a:ext>
            </a:extLst>
          </p:cNvPr>
          <p:cNvSpPr txBox="1"/>
          <p:nvPr/>
        </p:nvSpPr>
        <p:spPr>
          <a:xfrm>
            <a:off x="1855692" y="2737565"/>
            <a:ext cx="9695331" cy="646331"/>
          </a:xfrm>
          <a:prstGeom prst="rect">
            <a:avLst/>
          </a:prstGeom>
          <a:noFill/>
        </p:spPr>
        <p:txBody>
          <a:bodyPr wrap="square">
            <a:spAutoFit/>
          </a:bodyPr>
          <a:lstStyle/>
          <a:p>
            <a:endParaRPr lang="es-ES" sz="1800" kern="0" dirty="0">
              <a:effectLst/>
              <a:latin typeface="Arial" panose="020B0604020202020204" pitchFamily="34" charset="0"/>
              <a:ea typeface="Calibri" panose="020F0502020204030204" pitchFamily="34" charset="0"/>
            </a:endParaRPr>
          </a:p>
          <a:p>
            <a:endParaRPr lang="es-ES" dirty="0"/>
          </a:p>
        </p:txBody>
      </p:sp>
      <p:sp>
        <p:nvSpPr>
          <p:cNvPr id="3" name="CuadroTexto 2">
            <a:extLst>
              <a:ext uri="{FF2B5EF4-FFF2-40B4-BE49-F238E27FC236}">
                <a16:creationId xmlns:a16="http://schemas.microsoft.com/office/drawing/2014/main" id="{1C71997F-21C5-767B-3108-1741E7139C2B}"/>
              </a:ext>
            </a:extLst>
          </p:cNvPr>
          <p:cNvSpPr txBox="1"/>
          <p:nvPr/>
        </p:nvSpPr>
        <p:spPr>
          <a:xfrm>
            <a:off x="1901637" y="2137400"/>
            <a:ext cx="8388726" cy="923330"/>
          </a:xfrm>
          <a:prstGeom prst="rect">
            <a:avLst/>
          </a:prstGeom>
          <a:noFill/>
        </p:spPr>
        <p:txBody>
          <a:bodyPr wrap="square" rtlCol="0">
            <a:spAutoFit/>
          </a:bodyPr>
          <a:lstStyle/>
          <a:p>
            <a:r>
              <a:rPr lang="es-ES" kern="0" dirty="0">
                <a:latin typeface="Arial" panose="020B0604020202020204" pitchFamily="34" charset="0"/>
                <a:ea typeface="Calibri" panose="020F0502020204030204" pitchFamily="34" charset="0"/>
              </a:rPr>
              <a:t>-Desamortizaciones de conventos y de parte de los manuscritos de la Catedral de Toledo.</a:t>
            </a:r>
          </a:p>
          <a:p>
            <a:endParaRPr lang="es-ES" kern="0" dirty="0">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558678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DBB2C7-1316-9312-D292-C6459D291B41}"/>
              </a:ext>
            </a:extLst>
          </p:cNvPr>
          <p:cNvSpPr>
            <a:spLocks noGrp="1"/>
          </p:cNvSpPr>
          <p:nvPr>
            <p:ph type="title"/>
          </p:nvPr>
        </p:nvSpPr>
        <p:spPr>
          <a:xfrm>
            <a:off x="838200" y="365125"/>
            <a:ext cx="10515600" cy="743585"/>
          </a:xfrm>
        </p:spPr>
        <p:txBody>
          <a:bodyPr>
            <a:normAutofit/>
          </a:bodyPr>
          <a:lstStyle/>
          <a:p>
            <a:pPr algn="ctr"/>
            <a:r>
              <a:rPr lang="es-ES" sz="3200" b="1" dirty="0">
                <a:latin typeface="Arial" panose="020B0604020202020204" pitchFamily="34" charset="0"/>
                <a:ea typeface="Calibri" panose="020F0502020204030204" pitchFamily="34" charset="0"/>
                <a:cs typeface="Arial" panose="020B0604020202020204" pitchFamily="34" charset="0"/>
              </a:rPr>
              <a:t>Colección Rico y </a:t>
            </a:r>
            <a:r>
              <a:rPr lang="es-ES" sz="3200" b="1" dirty="0" err="1">
                <a:latin typeface="Arial" panose="020B0604020202020204" pitchFamily="34" charset="0"/>
                <a:ea typeface="Calibri" panose="020F0502020204030204" pitchFamily="34" charset="0"/>
                <a:cs typeface="Arial" panose="020B0604020202020204" pitchFamily="34" charset="0"/>
              </a:rPr>
              <a:t>Sinobas</a:t>
            </a:r>
            <a:endParaRPr lang="es-ES" sz="3200" b="1" dirty="0">
              <a:latin typeface="Arial" panose="020B0604020202020204" pitchFamily="34" charset="0"/>
              <a:ea typeface="Calibri" panose="020F050202020403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D144FDFC-35A1-177A-D6F1-AD6F0790D3FA}"/>
              </a:ext>
            </a:extLst>
          </p:cNvPr>
          <p:cNvSpPr txBox="1"/>
          <p:nvPr/>
        </p:nvSpPr>
        <p:spPr>
          <a:xfrm>
            <a:off x="746760" y="1243997"/>
            <a:ext cx="10260330" cy="646331"/>
          </a:xfrm>
          <a:prstGeom prst="rect">
            <a:avLst/>
          </a:prstGeom>
          <a:noFill/>
        </p:spPr>
        <p:txBody>
          <a:bodyPr wrap="square">
            <a:spAutoFit/>
          </a:bodyPr>
          <a:lstStyle/>
          <a:p>
            <a:r>
              <a:rPr lang="es-ES" sz="1800" dirty="0">
                <a:effectLst/>
                <a:latin typeface="Arial" panose="020B0604020202020204" pitchFamily="34" charset="0"/>
                <a:ea typeface="Arial Black" panose="020B0A04020102020204" pitchFamily="34" charset="0"/>
              </a:rPr>
              <a:t>En 1901, ingresan 1.138 tapas de encuadernaciones sin libro -denominadas encuadernaciones exentas- adquiridas por el Estado para la BNE</a:t>
            </a:r>
            <a:endParaRPr lang="es-ES" dirty="0"/>
          </a:p>
        </p:txBody>
      </p:sp>
      <p:pic>
        <p:nvPicPr>
          <p:cNvPr id="6" name="Imagen 5">
            <a:extLst>
              <a:ext uri="{FF2B5EF4-FFF2-40B4-BE49-F238E27FC236}">
                <a16:creationId xmlns:a16="http://schemas.microsoft.com/office/drawing/2014/main" id="{6796FD73-A1C2-3DCD-70AD-A8B4A637CF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2660" y="2025615"/>
            <a:ext cx="7288530" cy="4587150"/>
          </a:xfrm>
          <a:prstGeom prst="rect">
            <a:avLst/>
          </a:prstGeom>
        </p:spPr>
      </p:pic>
    </p:spTree>
    <p:extLst>
      <p:ext uri="{BB962C8B-B14F-4D97-AF65-F5344CB8AC3E}">
        <p14:creationId xmlns:p14="http://schemas.microsoft.com/office/powerpoint/2010/main" val="44488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86BD8EB-794A-2BE0-8081-BD64BD38953F}"/>
              </a:ext>
            </a:extLst>
          </p:cNvPr>
          <p:cNvSpPr txBox="1"/>
          <p:nvPr/>
        </p:nvSpPr>
        <p:spPr>
          <a:xfrm>
            <a:off x="1492623" y="3136706"/>
            <a:ext cx="9012890" cy="2031325"/>
          </a:xfrm>
          <a:prstGeom prst="rect">
            <a:avLst/>
          </a:prstGeom>
          <a:noFill/>
        </p:spPr>
        <p:txBody>
          <a:bodyPr wrap="square">
            <a:spAutoFit/>
          </a:bodyPr>
          <a:lstStyle/>
          <a:p>
            <a:r>
              <a:rPr lang="es-ES" dirty="0">
                <a:latin typeface="Arial" panose="020B0604020202020204" pitchFamily="34" charset="0"/>
                <a:ea typeface="Arial Black" panose="020B0A04020102020204" pitchFamily="34" charset="0"/>
              </a:rPr>
              <a:t>Dos motivos han dificultado la incorporación de esa información a los registros del catálogo: </a:t>
            </a:r>
          </a:p>
          <a:p>
            <a:endParaRPr lang="es-ES" sz="1800" dirty="0">
              <a:effectLst/>
              <a:latin typeface="Arial" panose="020B0604020202020204" pitchFamily="34" charset="0"/>
              <a:ea typeface="Arial Black" panose="020B0A04020102020204" pitchFamily="34" charset="0"/>
            </a:endParaRPr>
          </a:p>
          <a:p>
            <a:r>
              <a:rPr lang="es-ES" sz="1800" dirty="0">
                <a:effectLst/>
                <a:latin typeface="Arial" panose="020B0604020202020204" pitchFamily="34" charset="0"/>
                <a:ea typeface="Arial Black" panose="020B0A04020102020204" pitchFamily="34" charset="0"/>
              </a:rPr>
              <a:t>    -La </a:t>
            </a:r>
            <a:r>
              <a:rPr lang="es-ES" sz="1800" b="1" dirty="0">
                <a:effectLst/>
                <a:latin typeface="Arial" panose="020B0604020202020204" pitchFamily="34" charset="0"/>
                <a:ea typeface="Arial Black" panose="020B0A04020102020204" pitchFamily="34" charset="0"/>
              </a:rPr>
              <a:t>amplitud</a:t>
            </a:r>
            <a:r>
              <a:rPr lang="es-ES" sz="1800" dirty="0">
                <a:effectLst/>
                <a:latin typeface="Arial" panose="020B0604020202020204" pitchFamily="34" charset="0"/>
                <a:ea typeface="Arial Black" panose="020B0A04020102020204" pitchFamily="34" charset="0"/>
              </a:rPr>
              <a:t> y diversidad de los fondos. </a:t>
            </a:r>
          </a:p>
          <a:p>
            <a:endParaRPr lang="es-ES" sz="1800" dirty="0">
              <a:effectLst/>
              <a:latin typeface="Arial" panose="020B0604020202020204" pitchFamily="34" charset="0"/>
              <a:ea typeface="Arial Black" panose="020B0A04020102020204" pitchFamily="34" charset="0"/>
            </a:endParaRPr>
          </a:p>
          <a:p>
            <a:r>
              <a:rPr lang="es-ES" dirty="0">
                <a:latin typeface="Arial" panose="020B0604020202020204" pitchFamily="34" charset="0"/>
                <a:ea typeface="Arial Black" panose="020B0A04020102020204" pitchFamily="34" charset="0"/>
              </a:rPr>
              <a:t>   - N</a:t>
            </a:r>
            <a:r>
              <a:rPr lang="es-ES" sz="1800" dirty="0">
                <a:effectLst/>
                <a:latin typeface="Arial" panose="020B0604020202020204" pitchFamily="34" charset="0"/>
                <a:ea typeface="Arial Black" panose="020B0A04020102020204" pitchFamily="34" charset="0"/>
              </a:rPr>
              <a:t>ecesidad de </a:t>
            </a:r>
            <a:r>
              <a:rPr lang="es-ES" sz="1800" b="1" dirty="0">
                <a:effectLst/>
                <a:latin typeface="Arial" panose="020B0604020202020204" pitchFamily="34" charset="0"/>
                <a:ea typeface="Arial Black" panose="020B0A04020102020204" pitchFamily="34" charset="0"/>
              </a:rPr>
              <a:t>conocimientos</a:t>
            </a:r>
            <a:r>
              <a:rPr lang="es-ES" sz="1800" dirty="0">
                <a:effectLst/>
                <a:latin typeface="Arial" panose="020B0604020202020204" pitchFamily="34" charset="0"/>
                <a:ea typeface="Arial Black" panose="020B0A04020102020204" pitchFamily="34" charset="0"/>
              </a:rPr>
              <a:t> especializados para su correcta identificación y descripción. </a:t>
            </a:r>
            <a:endParaRPr lang="es-ES" dirty="0"/>
          </a:p>
        </p:txBody>
      </p:sp>
      <p:sp>
        <p:nvSpPr>
          <p:cNvPr id="2" name="CuadroTexto 1">
            <a:extLst>
              <a:ext uri="{FF2B5EF4-FFF2-40B4-BE49-F238E27FC236}">
                <a16:creationId xmlns:a16="http://schemas.microsoft.com/office/drawing/2014/main" id="{5A0C675D-7146-6427-5622-93CF85028AEE}"/>
              </a:ext>
            </a:extLst>
          </p:cNvPr>
          <p:cNvSpPr txBox="1"/>
          <p:nvPr/>
        </p:nvSpPr>
        <p:spPr>
          <a:xfrm>
            <a:off x="1803217" y="806330"/>
            <a:ext cx="7221070" cy="584775"/>
          </a:xfrm>
          <a:prstGeom prst="rect">
            <a:avLst/>
          </a:prstGeom>
          <a:noFill/>
        </p:spPr>
        <p:txBody>
          <a:bodyPr wrap="square" rtlCol="0">
            <a:spAutoFit/>
          </a:bodyPr>
          <a:lstStyle/>
          <a:p>
            <a:pPr algn="ctr"/>
            <a:r>
              <a:rPr lang="es-ES" sz="3200" b="1" dirty="0">
                <a:latin typeface="Arial" panose="020B0604020202020204" pitchFamily="34" charset="0"/>
                <a:cs typeface="Arial" panose="020B0604020202020204" pitchFamily="34" charset="0"/>
              </a:rPr>
              <a:t>Problemática</a:t>
            </a:r>
          </a:p>
        </p:txBody>
      </p:sp>
      <p:sp>
        <p:nvSpPr>
          <p:cNvPr id="3" name="CuadroTexto 2">
            <a:extLst>
              <a:ext uri="{FF2B5EF4-FFF2-40B4-BE49-F238E27FC236}">
                <a16:creationId xmlns:a16="http://schemas.microsoft.com/office/drawing/2014/main" id="{E0880AB0-A8CF-927E-D160-59FA85435513}"/>
              </a:ext>
            </a:extLst>
          </p:cNvPr>
          <p:cNvSpPr txBox="1"/>
          <p:nvPr/>
        </p:nvSpPr>
        <p:spPr>
          <a:xfrm>
            <a:off x="1492623" y="1936377"/>
            <a:ext cx="8377517" cy="1200329"/>
          </a:xfrm>
          <a:prstGeom prst="rect">
            <a:avLst/>
          </a:prstGeom>
          <a:noFill/>
        </p:spPr>
        <p:txBody>
          <a:bodyPr wrap="square" rtlCol="0">
            <a:spAutoFit/>
          </a:bodyPr>
          <a:lstStyle/>
          <a:p>
            <a:r>
              <a:rPr lang="es-ES" dirty="0">
                <a:latin typeface="Arial" panose="020B0604020202020204" pitchFamily="34" charset="0"/>
                <a:cs typeface="Arial" panose="020B0604020202020204" pitchFamily="34" charset="0"/>
              </a:rPr>
              <a:t>Si deseamos hacer un estudio histórico de la encuadernación, es preciso realizar un </a:t>
            </a:r>
            <a:r>
              <a:rPr lang="es-ES" b="1" dirty="0">
                <a:latin typeface="Arial" panose="020B0604020202020204" pitchFamily="34" charset="0"/>
                <a:cs typeface="Arial" panose="020B0604020202020204" pitchFamily="34" charset="0"/>
              </a:rPr>
              <a:t>inventario</a:t>
            </a:r>
            <a:r>
              <a:rPr lang="es-ES" dirty="0">
                <a:latin typeface="Arial" panose="020B0604020202020204" pitchFamily="34" charset="0"/>
                <a:cs typeface="Arial" panose="020B0604020202020204" pitchFamily="34" charset="0"/>
              </a:rPr>
              <a:t> de sus fondos y una correcta </a:t>
            </a:r>
            <a:r>
              <a:rPr lang="es-ES" b="1" dirty="0">
                <a:latin typeface="Arial" panose="020B0604020202020204" pitchFamily="34" charset="0"/>
                <a:cs typeface="Arial" panose="020B0604020202020204" pitchFamily="34" charset="0"/>
              </a:rPr>
              <a:t>catalogación</a:t>
            </a:r>
            <a:r>
              <a:rPr lang="es-ES" dirty="0">
                <a:latin typeface="Arial" panose="020B0604020202020204" pitchFamily="34" charset="0"/>
                <a:cs typeface="Arial" panose="020B0604020202020204" pitchFamily="34" charset="0"/>
              </a:rPr>
              <a:t> de los mismos.</a:t>
            </a:r>
          </a:p>
          <a:p>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081982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752e01c-04bd-41f2-ac56-46c23207d599">
      <Terms xmlns="http://schemas.microsoft.com/office/infopath/2007/PartnerControls"/>
    </lcf76f155ced4ddcb4097134ff3c332f>
    <TaxCatchAll xmlns="a197e62f-8909-4e64-a3f9-5eafc4c8ed3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E06F084CB3E94941B08C99B00740B340" ma:contentTypeVersion="15" ma:contentTypeDescription="Crear nuevo documento." ma:contentTypeScope="" ma:versionID="974e48f6f4f53ecfb479904476810395">
  <xsd:schema xmlns:xsd="http://www.w3.org/2001/XMLSchema" xmlns:xs="http://www.w3.org/2001/XMLSchema" xmlns:p="http://schemas.microsoft.com/office/2006/metadata/properties" xmlns:ns2="a752e01c-04bd-41f2-ac56-46c23207d599" xmlns:ns3="a197e62f-8909-4e64-a3f9-5eafc4c8ed3e" targetNamespace="http://schemas.microsoft.com/office/2006/metadata/properties" ma:root="true" ma:fieldsID="960ee476db9a37970fc286fd2743de62" ns2:_="" ns3:_="">
    <xsd:import namespace="a752e01c-04bd-41f2-ac56-46c23207d599"/>
    <xsd:import namespace="a197e62f-8909-4e64-a3f9-5eafc4c8ed3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ObjectDetectorVersions" minOccurs="0"/>
                <xsd:element ref="ns2:MediaServiceSearchProperties" minOccurs="0"/>
                <xsd:element ref="ns2:lcf76f155ced4ddcb4097134ff3c332f" minOccurs="0"/>
                <xsd:element ref="ns3:TaxCatchAll"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52e01c-04bd-41f2-ac56-46c23207d5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Etiquetas de imagen" ma:readOnly="false" ma:fieldId="{5cf76f15-5ced-4ddc-b409-7134ff3c332f}" ma:taxonomyMulti="true" ma:sspId="8a698e60-3d8f-4b30-b92a-bdf31bd9d27e"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97e62f-8909-4e64-a3f9-5eafc4c8ed3e"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fffeb9fe-6d78-4876-be11-70e21853d090}" ma:internalName="TaxCatchAll" ma:showField="CatchAllData" ma:web="a197e62f-8909-4e64-a3f9-5eafc4c8ed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C2DC7D-FA2C-4131-A1E6-ACC9DA69719E}">
  <ds:schemaRefs>
    <ds:schemaRef ds:uri="http://schemas.microsoft.com/sharepoint/v3/contenttype/forms"/>
  </ds:schemaRefs>
</ds:datastoreItem>
</file>

<file path=customXml/itemProps2.xml><?xml version="1.0" encoding="utf-8"?>
<ds:datastoreItem xmlns:ds="http://schemas.openxmlformats.org/officeDocument/2006/customXml" ds:itemID="{993CED15-CFBD-462F-B620-5512581B1964}">
  <ds:schemaRefs>
    <ds:schemaRef ds:uri="http://schemas.microsoft.com/office/2006/metadata/properties"/>
    <ds:schemaRef ds:uri="http://schemas.microsoft.com/office/infopath/2007/PartnerControls"/>
    <ds:schemaRef ds:uri="a752e01c-04bd-41f2-ac56-46c23207d599"/>
    <ds:schemaRef ds:uri="a197e62f-8909-4e64-a3f9-5eafc4c8ed3e"/>
  </ds:schemaRefs>
</ds:datastoreItem>
</file>

<file path=customXml/itemProps3.xml><?xml version="1.0" encoding="utf-8"?>
<ds:datastoreItem xmlns:ds="http://schemas.openxmlformats.org/officeDocument/2006/customXml" ds:itemID="{7D11A2A6-563A-4E6C-9480-BB63C56657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52e01c-04bd-41f2-ac56-46c23207d599"/>
    <ds:schemaRef ds:uri="a197e62f-8909-4e64-a3f9-5eafc4c8ed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4243</TotalTime>
  <Words>1332</Words>
  <Application>Microsoft Office PowerPoint</Application>
  <PresentationFormat>Panorámica</PresentationFormat>
  <Paragraphs>153</Paragraphs>
  <Slides>51</Slides>
  <Notes>0</Notes>
  <HiddenSlides>0</HiddenSlides>
  <MMClips>0</MMClips>
  <ScaleCrop>false</ScaleCrop>
  <HeadingPairs>
    <vt:vector size="4" baseType="variant">
      <vt:variant>
        <vt:lpstr>Tema</vt:lpstr>
      </vt:variant>
      <vt:variant>
        <vt:i4>1</vt:i4>
      </vt:variant>
      <vt:variant>
        <vt:lpstr>Títulos de diapositiva</vt:lpstr>
      </vt:variant>
      <vt:variant>
        <vt:i4>51</vt:i4>
      </vt:variant>
    </vt:vector>
  </HeadingPairs>
  <TitlesOfParts>
    <vt:vector size="52" baseType="lpstr">
      <vt:lpstr>Tema de Office</vt:lpstr>
      <vt:lpstr>Presentación de PowerPoint</vt:lpstr>
      <vt:lpstr>PROCESO DE INVENTARIADO Y DESCRIPCIÓN DE LAS ENCUADERNACIONES HISTÓRICAS DE LA BIBLIOTECA NACIONAL DE ESPAÑA</vt:lpstr>
      <vt:lpstr>Presentación de PowerPoint</vt:lpstr>
      <vt:lpstr>Presentación de PowerPoint</vt:lpstr>
      <vt:lpstr>Las colecciones incautadas a los partidarios del archiduque Carlos de Austria durante la Guerra de Sucesión, entre los que se encontraban el IV Duque de Uceda. </vt:lpstr>
      <vt:lpstr>Las obras trasladadas por el propio Felipe V desde Francia, algunas de ellas decoradas con las armas de su abuelo, Luis XIV. </vt:lpstr>
      <vt:lpstr>Incremento de fondos, en la segunda mitad del s. XIX. </vt:lpstr>
      <vt:lpstr>Colección Rico y Sinobas</vt:lpstr>
      <vt:lpstr>Presentación de PowerPoint</vt:lpstr>
      <vt:lpstr>Metodología</vt:lpstr>
      <vt:lpstr>Selección de ejemplares</vt:lpstr>
      <vt:lpstr>Valor artístico</vt:lpstr>
      <vt:lpstr>Valor artístico</vt:lpstr>
      <vt:lpstr>Marcas de procedencia</vt:lpstr>
      <vt:lpstr>Colecciones históricas</vt:lpstr>
      <vt:lpstr>Descripción normalizada de las encuadernaciones </vt:lpstr>
      <vt:lpstr>Descripción de las Tapas</vt:lpstr>
      <vt:lpstr>Material de recubrimiento</vt:lpstr>
      <vt:lpstr>Presentación de PowerPoint</vt:lpstr>
      <vt:lpstr>Presentación de PowerPoint</vt:lpstr>
      <vt:lpstr>Presentación de PowerPoint</vt:lpstr>
      <vt:lpstr>Presentación de PowerPoint</vt:lpstr>
      <vt:lpstr>Presentación de PowerPoint</vt:lpstr>
      <vt:lpstr>Descripción de las tapas</vt:lpstr>
      <vt:lpstr>Hierros</vt:lpstr>
      <vt:lpstr>Ruedas</vt:lpstr>
      <vt:lpstr>Planchas</vt:lpstr>
      <vt:lpstr>Descripción del Lomo</vt:lpstr>
      <vt:lpstr>Encuadernación heráldica</vt:lpstr>
      <vt:lpstr>Descripción de los cierres</vt:lpstr>
      <vt:lpstr>Descripción de los cierres</vt:lpstr>
      <vt:lpstr>Descripción de los cortes del libro</vt:lpstr>
      <vt:lpstr>Descripción de los cortes del libro</vt:lpstr>
      <vt:lpstr>Descripción de los cortes</vt:lpstr>
      <vt:lpstr>Descripción de los cortes</vt:lpstr>
      <vt:lpstr>Presentación de PowerPoint</vt:lpstr>
      <vt:lpstr>Presentación de PowerPoint</vt:lpstr>
      <vt:lpstr>Presentación de PowerPoint</vt:lpstr>
      <vt:lpstr>Presentación de PowerPoint</vt:lpstr>
      <vt:lpstr>Colección de Encuadernaciones de la BNE</vt:lpstr>
      <vt:lpstr>Colección de Encuadernaciones de la BNE</vt:lpstr>
      <vt:lpstr>Colección de Encuadernaciones BNE</vt:lpstr>
      <vt:lpstr>Colección de Encuadernaciones de la BNE</vt:lpstr>
      <vt:lpstr>Colección de Encuadernaciones de la BNE</vt:lpstr>
      <vt:lpstr>Colección de Encuadernaciones de la BNE</vt:lpstr>
      <vt:lpstr>Colección de Encuadernaciones de la BNE</vt:lpstr>
      <vt:lpstr>Presentación de PowerPoint</vt:lpstr>
      <vt:lpstr>Presentación de PowerPoint</vt:lpstr>
      <vt:lpstr>Presentación de PowerPoint</vt:lpstr>
      <vt:lpstr>Presentación de PowerPoint</vt:lpstr>
      <vt:lpstr>Muchas gracias por su atención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COLECCIÓN DE TAPAS DE ENCUADERNACIÓN DE M. RICO Y SINOBAS</dc:title>
  <dc:creator>Usuario</dc:creator>
  <cp:lastModifiedBy>Neus Verger</cp:lastModifiedBy>
  <cp:revision>348</cp:revision>
  <dcterms:created xsi:type="dcterms:W3CDTF">2024-02-01T18:29:33Z</dcterms:created>
  <dcterms:modified xsi:type="dcterms:W3CDTF">2026-06-22T10:19:06Z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0x010100E06F084CB3E94941B08C99B00740B340</vt:lpwstr>
  </property>
  <property fmtid="{D5CDD505-2E9C-101B-9397-08002B2CF9AE}" pid="3" name="MediaServiceImageTags">
    <vt:lpwstr/>
  </property>
</Properties>
</file>