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9"/>
  </p:notesMasterIdLst>
  <p:sldIdLst>
    <p:sldId id="315" r:id="rId2"/>
    <p:sldId id="316" r:id="rId3"/>
    <p:sldId id="256" r:id="rId4"/>
    <p:sldId id="314" r:id="rId5"/>
    <p:sldId id="306" r:id="rId6"/>
    <p:sldId id="311" r:id="rId7"/>
    <p:sldId id="309" r:id="rId8"/>
  </p:sldIdLst>
  <p:sldSz cx="9144000" cy="5143500" type="screen16x9"/>
  <p:notesSz cx="6797675" cy="9926638"/>
  <p:embeddedFontLst>
    <p:embeddedFont>
      <p:font typeface="Verdana" panose="020B0604030504040204" pitchFamily="34" charset="0"/>
      <p:regular r:id="rId10"/>
      <p:bold r:id="rId11"/>
      <p:italic r:id="rId12"/>
      <p:boldItalic r:id="rId13"/>
    </p:embeddedFont>
    <p:embeddedFont>
      <p:font typeface="Candara" panose="020E0502030303020204" pitchFamily="34" charset="0"/>
      <p:regular r:id="rId14"/>
      <p:bold r:id="rId15"/>
      <p:italic r:id="rId16"/>
      <p:boldItalic r:id="rId17"/>
    </p:embeddedFont>
    <p:embeddedFont>
      <p:font typeface="Franklin Gothic" panose="020B0604020202020204" charset="0"/>
      <p:bold r:id="rId18"/>
    </p:embeddedFont>
    <p:embeddedFont>
      <p:font typeface="Cambria" panose="02040503050406030204" pitchFamily="18" charset="0"/>
      <p:regular r:id="rId19"/>
      <p:bold r:id="rId20"/>
      <p:italic r:id="rId21"/>
      <p:boldItalic r:id="rId22"/>
    </p:embeddedFont>
    <p:embeddedFont>
      <p:font typeface="Calibri" panose="020F0502020204030204" pitchFamily="34" charset="0"/>
      <p:regular r:id="rId23"/>
      <p:bold r:id="rId24"/>
      <p:italic r:id="rId25"/>
      <p:boldItalic r:id="rId2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953A"/>
    <a:srgbClr val="F78A08"/>
    <a:srgbClr val="914E5B"/>
    <a:srgbClr val="AF2741"/>
    <a:srgbClr val="F2C172"/>
    <a:srgbClr val="56282D"/>
    <a:srgbClr val="F2F2F2"/>
    <a:srgbClr val="F4B7B4"/>
    <a:srgbClr val="FADBDB"/>
    <a:srgbClr val="BFD6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281E514-54EA-4034-A982-1CA1E67B1A85}">
  <a:tblStyle styleId="{0281E514-54EA-4034-A982-1CA1E67B1A8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>
      <p:cViewPr varScale="1">
        <p:scale>
          <a:sx n="116" d="100"/>
          <a:sy n="116" d="100"/>
        </p:scale>
        <p:origin x="490" y="7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26" Type="http://schemas.openxmlformats.org/officeDocument/2006/relationships/font" Target="fonts/font17.fntdata"/><Relationship Id="rId3" Type="http://schemas.openxmlformats.org/officeDocument/2006/relationships/slide" Target="slides/slide2.xml"/><Relationship Id="rId21" Type="http://schemas.openxmlformats.org/officeDocument/2006/relationships/font" Target="fonts/font12.fntdata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5" Type="http://schemas.openxmlformats.org/officeDocument/2006/relationships/font" Target="fonts/font16.fntdata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font" Target="fonts/font11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24" Type="http://schemas.openxmlformats.org/officeDocument/2006/relationships/font" Target="fonts/font15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23" Type="http://schemas.openxmlformats.org/officeDocument/2006/relationships/font" Target="fonts/font14.fntdata"/><Relationship Id="rId28" Type="http://schemas.openxmlformats.org/officeDocument/2006/relationships/viewProps" Target="viewProps.xml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Relationship Id="rId22" Type="http://schemas.openxmlformats.org/officeDocument/2006/relationships/font" Target="fonts/font13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0710776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059897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324613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userDrawn="1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4"/>
          <p:cNvSpPr/>
          <p:nvPr userDrawn="1"/>
        </p:nvSpPr>
        <p:spPr>
          <a:xfrm>
            <a:off x="-8900" y="0"/>
            <a:ext cx="2932200" cy="5143500"/>
          </a:xfrm>
          <a:prstGeom prst="rect">
            <a:avLst/>
          </a:prstGeom>
          <a:solidFill>
            <a:srgbClr val="914E5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" name="Shape 60"/>
          <p:cNvPicPr preferRelativeResize="0"/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759450" y="4253850"/>
            <a:ext cx="3090575" cy="54302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hape 56"/>
          <p:cNvSpPr/>
          <p:nvPr userDrawn="1"/>
        </p:nvSpPr>
        <p:spPr>
          <a:xfrm>
            <a:off x="175275" y="1069475"/>
            <a:ext cx="2748000" cy="848035"/>
          </a:xfrm>
          <a:prstGeom prst="rect">
            <a:avLst/>
          </a:prstGeom>
          <a:solidFill>
            <a:srgbClr val="AF274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Shape 58"/>
          <p:cNvSpPr txBox="1"/>
          <p:nvPr userDrawn="1"/>
        </p:nvSpPr>
        <p:spPr>
          <a:xfrm>
            <a:off x="152625" y="1069475"/>
            <a:ext cx="2793300" cy="179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bg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9" name="Shape 55"/>
          <p:cNvSpPr/>
          <p:nvPr userDrawn="1"/>
        </p:nvSpPr>
        <p:spPr>
          <a:xfrm>
            <a:off x="2923300" y="1069475"/>
            <a:ext cx="5037735" cy="848035"/>
          </a:xfrm>
          <a:prstGeom prst="rect">
            <a:avLst/>
          </a:prstGeom>
          <a:solidFill>
            <a:srgbClr val="5628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Shape 57"/>
          <p:cNvSpPr txBox="1"/>
          <p:nvPr userDrawn="1"/>
        </p:nvSpPr>
        <p:spPr>
          <a:xfrm>
            <a:off x="2985625" y="1090400"/>
            <a:ext cx="5864400" cy="6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3000" b="1" dirty="0">
              <a:solidFill>
                <a:srgbClr val="C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userDrawn="1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65"/>
          <p:cNvSpPr/>
          <p:nvPr userDrawn="1"/>
        </p:nvSpPr>
        <p:spPr>
          <a:xfrm>
            <a:off x="0" y="0"/>
            <a:ext cx="4021200" cy="1016100"/>
          </a:xfrm>
          <a:prstGeom prst="rect">
            <a:avLst/>
          </a:prstGeom>
          <a:solidFill>
            <a:srgbClr val="5628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Shape 66"/>
          <p:cNvSpPr txBox="1"/>
          <p:nvPr userDrawn="1"/>
        </p:nvSpPr>
        <p:spPr>
          <a:xfrm>
            <a:off x="860705" y="387250"/>
            <a:ext cx="31548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s" sz="2900" b="1" dirty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OBJETIVOS</a:t>
            </a:r>
            <a:endParaRPr sz="2900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7" name="Shape 67"/>
          <p:cNvSpPr txBox="1"/>
          <p:nvPr userDrawn="1"/>
        </p:nvSpPr>
        <p:spPr>
          <a:xfrm>
            <a:off x="873500" y="1381400"/>
            <a:ext cx="5810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000">
                <a:latin typeface="Cambria"/>
                <a:ea typeface="Cambria"/>
                <a:cs typeface="Cambria"/>
                <a:sym typeface="Cambria"/>
              </a:rPr>
              <a:t>Al finalizar esta actividad tienes que ser capaz de:</a:t>
            </a:r>
            <a:endParaRPr sz="2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8" name="Shape 68"/>
          <p:cNvSpPr txBox="1"/>
          <p:nvPr userDrawn="1"/>
        </p:nvSpPr>
        <p:spPr>
          <a:xfrm>
            <a:off x="3140225" y="2286450"/>
            <a:ext cx="5370900" cy="24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endParaRPr lang="es" sz="1800" dirty="0" smtClean="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lvl="0"/>
            <a:endParaRPr lang="es" sz="1800" dirty="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lvl="0"/>
            <a:r>
              <a:rPr lang="es" sz="1800" dirty="0"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" sz="1800" dirty="0"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" sz="1800" dirty="0"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" sz="1800" dirty="0">
                <a:latin typeface="Franklin Gothic"/>
                <a:ea typeface="Franklin Gothic"/>
                <a:cs typeface="Franklin Gothic"/>
                <a:sym typeface="Franklin Gothic"/>
              </a:rPr>
            </a:br>
            <a:endParaRPr sz="1800" dirty="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900" y="2425770"/>
            <a:ext cx="3139712" cy="19569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userDrawn="1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74"/>
          <p:cNvSpPr/>
          <p:nvPr userDrawn="1"/>
        </p:nvSpPr>
        <p:spPr>
          <a:xfrm>
            <a:off x="1506200" y="1263875"/>
            <a:ext cx="6176100" cy="2400119"/>
          </a:xfrm>
          <a:prstGeom prst="rect">
            <a:avLst/>
          </a:prstGeom>
          <a:solidFill>
            <a:srgbClr val="914E5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" name="Shape 75"/>
          <p:cNvSpPr/>
          <p:nvPr userDrawn="1"/>
        </p:nvSpPr>
        <p:spPr>
          <a:xfrm>
            <a:off x="0" y="764675"/>
            <a:ext cx="3761100" cy="499200"/>
          </a:xfrm>
          <a:prstGeom prst="rect">
            <a:avLst/>
          </a:prstGeom>
          <a:solidFill>
            <a:srgbClr val="5628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314656"/>
              </a:solidFill>
            </a:endParaRPr>
          </a:p>
        </p:txBody>
      </p:sp>
      <p:sp>
        <p:nvSpPr>
          <p:cNvPr id="6" name="Shape 76"/>
          <p:cNvSpPr txBox="1"/>
          <p:nvPr userDrawn="1"/>
        </p:nvSpPr>
        <p:spPr>
          <a:xfrm>
            <a:off x="1644750" y="844875"/>
            <a:ext cx="21210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 b="1" dirty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SUMARIO</a:t>
            </a:r>
            <a:endParaRPr sz="1800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7" name="Shape 77"/>
          <p:cNvSpPr txBox="1"/>
          <p:nvPr userDrawn="1"/>
        </p:nvSpPr>
        <p:spPr>
          <a:xfrm>
            <a:off x="1720075" y="1384525"/>
            <a:ext cx="5793000" cy="1742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>
              <a:spcBef>
                <a:spcPts val="0"/>
              </a:spcBef>
              <a:spcAft>
                <a:spcPts val="0"/>
              </a:spcAft>
              <a:buSzPts val="1400"/>
              <a:buFont typeface="Franklin Gothic"/>
              <a:buChar char="●"/>
            </a:pPr>
            <a:endParaRPr sz="1800" dirty="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8" name="Shape 78"/>
          <p:cNvSpPr/>
          <p:nvPr userDrawn="1"/>
        </p:nvSpPr>
        <p:spPr>
          <a:xfrm>
            <a:off x="1935725" y="1585575"/>
            <a:ext cx="124800" cy="124800"/>
          </a:xfrm>
          <a:prstGeom prst="ellipse">
            <a:avLst/>
          </a:prstGeom>
          <a:solidFill>
            <a:srgbClr val="F78A0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 userDrawn="1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209"/>
          <p:cNvSpPr/>
          <p:nvPr userDrawn="1"/>
        </p:nvSpPr>
        <p:spPr>
          <a:xfrm>
            <a:off x="1359150" y="954125"/>
            <a:ext cx="6425700" cy="756900"/>
          </a:xfrm>
          <a:prstGeom prst="rect">
            <a:avLst/>
          </a:prstGeom>
          <a:solidFill>
            <a:srgbClr val="914E5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/>
          </a:p>
        </p:txBody>
      </p:sp>
      <p:sp>
        <p:nvSpPr>
          <p:cNvPr id="6" name="Shape 210"/>
          <p:cNvSpPr/>
          <p:nvPr userDrawn="1"/>
        </p:nvSpPr>
        <p:spPr>
          <a:xfrm>
            <a:off x="1359150" y="1711025"/>
            <a:ext cx="6425700" cy="2478300"/>
          </a:xfrm>
          <a:prstGeom prst="rect">
            <a:avLst/>
          </a:prstGeom>
          <a:solidFill>
            <a:srgbClr val="DDE4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/>
          </a:p>
        </p:txBody>
      </p:sp>
      <p:sp>
        <p:nvSpPr>
          <p:cNvPr id="7" name="Shape 211"/>
          <p:cNvSpPr txBox="1"/>
          <p:nvPr userDrawn="1"/>
        </p:nvSpPr>
        <p:spPr>
          <a:xfrm>
            <a:off x="2780625" y="1015775"/>
            <a:ext cx="4242300" cy="57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s" sz="3000" b="1">
                <a:latin typeface="Franklin Gothic"/>
                <a:ea typeface="Franklin Gothic"/>
                <a:cs typeface="Franklin Gothic"/>
                <a:sym typeface="Franklin Gothic"/>
              </a:rPr>
              <a:t>PARA SABER MÁS...</a:t>
            </a:r>
            <a:endParaRPr sz="3000" b="1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9" name="Shape 6"/>
          <p:cNvSpPr txBox="1">
            <a:spLocks noGrp="1"/>
          </p:cNvSpPr>
          <p:nvPr>
            <p:ph type="title"/>
          </p:nvPr>
        </p:nvSpPr>
        <p:spPr>
          <a:xfrm>
            <a:off x="1506150" y="1863255"/>
            <a:ext cx="61317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1800">
                <a:solidFill>
                  <a:schemeClr val="dk1"/>
                </a:solidFill>
                <a:latin typeface="Cambria" panose="02040503050406030204" pitchFamily="18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8" name="Subtítulo 2"/>
          <p:cNvSpPr>
            <a:spLocks noGrp="1"/>
          </p:cNvSpPr>
          <p:nvPr>
            <p:ph type="subTitle" idx="10" hasCustomPrompt="1"/>
          </p:nvPr>
        </p:nvSpPr>
        <p:spPr>
          <a:xfrm>
            <a:off x="2624903" y="3273935"/>
            <a:ext cx="3894194" cy="477951"/>
          </a:xfrm>
        </p:spPr>
        <p:txBody>
          <a:bodyPr/>
          <a:lstStyle>
            <a:lvl1pPr marL="114300" indent="0">
              <a:buNone/>
              <a:defRPr b="1">
                <a:solidFill>
                  <a:srgbClr val="FFFF00"/>
                </a:solidFill>
                <a:latin typeface="Franklin Gothic" panose="020B0604020202020204" charset="0"/>
              </a:defRPr>
            </a:lvl1pPr>
          </a:lstStyle>
          <a:p>
            <a:r>
              <a:rPr lang="es-ES" dirty="0" smtClean="0">
                <a:latin typeface="Franklin Gothic" panose="020B0604020202020204" charset="0"/>
              </a:rPr>
              <a:t>[a personalizar por cada institución]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 userDrawn="1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7"/>
          <p:cNvSpPr/>
          <p:nvPr userDrawn="1"/>
        </p:nvSpPr>
        <p:spPr>
          <a:xfrm>
            <a:off x="2958875" y="0"/>
            <a:ext cx="6185100" cy="5143500"/>
          </a:xfrm>
          <a:prstGeom prst="rect">
            <a:avLst/>
          </a:prstGeom>
          <a:solidFill>
            <a:srgbClr val="AF274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Shape 218"/>
          <p:cNvSpPr/>
          <p:nvPr userDrawn="1"/>
        </p:nvSpPr>
        <p:spPr>
          <a:xfrm>
            <a:off x="2958875" y="3163850"/>
            <a:ext cx="3609600" cy="499200"/>
          </a:xfrm>
          <a:prstGeom prst="rect">
            <a:avLst/>
          </a:prstGeom>
          <a:solidFill>
            <a:srgbClr val="914E5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9" name="Shape 219"/>
          <p:cNvPicPr preferRelativeResize="0"/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7617" y="3163850"/>
            <a:ext cx="2841158" cy="499200"/>
          </a:xfrm>
          <a:prstGeom prst="rect">
            <a:avLst/>
          </a:prstGeom>
          <a:solidFill>
            <a:srgbClr val="AF2741"/>
          </a:solidFill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66433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2" r:id="rId3"/>
    <p:sldLayoutId id="2147483657" r:id="rId4"/>
    <p:sldLayoutId id="2147483655" r:id="rId5"/>
    <p:sldLayoutId id="2147483660" r:id="rId6"/>
  </p:sldLayoutIdLst>
  <p:timing>
    <p:tnLst>
      <p:par>
        <p:cTn id="1" dur="indefinite" restart="never" nodeType="tmRoot"/>
      </p:par>
    </p:tnLst>
  </p:timing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" y="0"/>
            <a:ext cx="9140527" cy="5143500"/>
          </a:xfrm>
          <a:prstGeom prst="rect">
            <a:avLst/>
          </a:prstGeom>
        </p:spPr>
      </p:pic>
      <p:sp>
        <p:nvSpPr>
          <p:cNvPr id="8" name="Rectangle 103"/>
          <p:cNvSpPr/>
          <p:nvPr/>
        </p:nvSpPr>
        <p:spPr>
          <a:xfrm>
            <a:off x="3253425" y="1097081"/>
            <a:ext cx="4853306" cy="9607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700" b="1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APRENDIZAJE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9" name="Rectangle 101"/>
          <p:cNvSpPr/>
          <p:nvPr/>
        </p:nvSpPr>
        <p:spPr>
          <a:xfrm>
            <a:off x="3742640" y="458231"/>
            <a:ext cx="5042535" cy="9607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700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OBJETOS DE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Rectangle 105"/>
          <p:cNvSpPr/>
          <p:nvPr/>
        </p:nvSpPr>
        <p:spPr>
          <a:xfrm rot="16200001">
            <a:off x="7730132" y="604003"/>
            <a:ext cx="1798467" cy="9861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800" b="1" dirty="0">
                <a:solidFill>
                  <a:srgbClr val="237DA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2019</a:t>
            </a:r>
            <a:endParaRPr lang="es-ES" sz="1100" dirty="0">
              <a:solidFill>
                <a:srgbClr val="237DAF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1" name="Shape 474"/>
          <p:cNvSpPr/>
          <p:nvPr/>
        </p:nvSpPr>
        <p:spPr>
          <a:xfrm>
            <a:off x="8086584" y="488810"/>
            <a:ext cx="69850" cy="1285875"/>
          </a:xfrm>
          <a:custGeom>
            <a:avLst/>
            <a:gdLst/>
            <a:ahLst/>
            <a:cxnLst/>
            <a:rect l="0" t="0" r="0" b="0"/>
            <a:pathLst>
              <a:path w="70193" h="1286269">
                <a:moveTo>
                  <a:pt x="0" y="0"/>
                </a:moveTo>
                <a:lnTo>
                  <a:pt x="70193" y="0"/>
                </a:lnTo>
                <a:lnTo>
                  <a:pt x="70193" y="1286269"/>
                </a:lnTo>
                <a:lnTo>
                  <a:pt x="0" y="1286269"/>
                </a:lnTo>
                <a:lnTo>
                  <a:pt x="0" y="0"/>
                </a:lnTo>
              </a:path>
            </a:pathLst>
          </a:custGeom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504F4B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es-ES" sz="1800"/>
          </a:p>
        </p:txBody>
      </p:sp>
      <p:sp>
        <p:nvSpPr>
          <p:cNvPr id="12" name="Rectangle 104"/>
          <p:cNvSpPr/>
          <p:nvPr/>
        </p:nvSpPr>
        <p:spPr>
          <a:xfrm>
            <a:off x="5812435" y="1851954"/>
            <a:ext cx="2265680" cy="65087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100" dirty="0">
                <a:solidFill>
                  <a:srgbClr val="908D8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LÍNEA 2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3" name="Rectangle 99"/>
          <p:cNvSpPr/>
          <p:nvPr/>
        </p:nvSpPr>
        <p:spPr>
          <a:xfrm>
            <a:off x="3546172" y="2850541"/>
            <a:ext cx="5576271" cy="1083149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 algn="ctr">
              <a:spcAft>
                <a:spcPts val="225"/>
              </a:spcAft>
            </a:pP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MATERIALES DE FORMACIÓN PARA ESTUDIANTES</a:t>
            </a:r>
            <a:endParaRPr lang="es-ES" sz="1500" dirty="0"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algn="ctr">
              <a:spcAft>
                <a:spcPts val="225"/>
              </a:spcAft>
            </a:pP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DE GRADO DE LA COMPETENCIA DIGITAL</a:t>
            </a:r>
            <a:endParaRPr lang="es-ES" sz="1500" dirty="0"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marL="110487" marR="635" indent="-6350" algn="ctr">
              <a:lnSpc>
                <a:spcPct val="150000"/>
              </a:lnSpc>
              <a:spcBef>
                <a:spcPts val="225"/>
              </a:spcBef>
              <a:spcAft>
                <a:spcPts val="225"/>
              </a:spcAft>
            </a:pP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5</a:t>
            </a:r>
            <a:r>
              <a:rPr lang="es-ES" sz="1100" dirty="0" smtClean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. Resolución de problemas: </a:t>
            </a: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5.3. Usar la tecnología digital </a:t>
            </a:r>
            <a:r>
              <a:rPr lang="es-ES" sz="1100" dirty="0" smtClean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de forma creativa: </a:t>
            </a: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/>
            </a:r>
            <a:b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</a:b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1. Presentación</a:t>
            </a:r>
          </a:p>
          <a:p>
            <a:pPr algn="ctr">
              <a:lnSpc>
                <a:spcPct val="107000"/>
              </a:lnSpc>
            </a:pPr>
            <a:r>
              <a:rPr lang="es-ES" sz="1100" dirty="0"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706" y="4163306"/>
            <a:ext cx="3860545" cy="491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808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5349240" y="457199"/>
            <a:ext cx="2795452" cy="18466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Colección Objetos de Aprendizaje, 2019 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1184563" y="904612"/>
            <a:ext cx="66709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MATERIALES DE FORMACIÓN PARA ESTUDIANTES DE GRADO </a:t>
            </a:r>
          </a:p>
          <a:p>
            <a:pPr algn="ctr">
              <a:lnSpc>
                <a:spcPct val="150000"/>
              </a:lnSpc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DE LA COMPETENCIA DIGITAL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ES" sz="1200" b="1" dirty="0"/>
          </a:p>
          <a:p>
            <a:pPr algn="ctr"/>
            <a:r>
              <a:rPr lang="es-ES" sz="1200" b="1" dirty="0"/>
              <a:t> </a:t>
            </a:r>
            <a:endParaRPr lang="es-ES" sz="1200" dirty="0"/>
          </a:p>
          <a:p>
            <a:pPr algn="ctr">
              <a:lnSpc>
                <a:spcPct val="150000"/>
              </a:lnSpc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s-E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 Resolución de problemas: 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5.3. Usar la tecnología digital </a:t>
            </a:r>
            <a:r>
              <a:rPr lang="es-E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 forma creativa: 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1. Presentación</a:t>
            </a:r>
          </a:p>
          <a:p>
            <a:pPr algn="ctr"/>
            <a:r>
              <a:rPr lang="es-ES" sz="1200" dirty="0"/>
              <a:t> </a:t>
            </a:r>
          </a:p>
          <a:p>
            <a:pPr algn="ctr"/>
            <a:endParaRPr lang="es-ES" sz="1200" dirty="0"/>
          </a:p>
          <a:p>
            <a:pPr algn="ctr"/>
            <a:r>
              <a:rPr lang="es-ES" sz="1200" dirty="0"/>
              <a:t> </a:t>
            </a:r>
          </a:p>
          <a:p>
            <a:pPr algn="ctr"/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REBIUN Línea 2 (3er. P.E.) Grupo de Competencia Digital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694709" y="300518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sz="180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422578" y="3667304"/>
            <a:ext cx="329609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37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Documento bajo licencia </a:t>
            </a:r>
            <a:r>
              <a:rPr lang="es-ES" altLang="es-ES" sz="1200" dirty="0" err="1">
                <a:latin typeface="Arial" panose="020B0604020202020204" pitchFamily="34" charset="0"/>
                <a:ea typeface="Arial" panose="020B0604020202020204" pitchFamily="34" charset="0"/>
              </a:rPr>
              <a:t>Creative</a:t>
            </a: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ES" altLang="es-ES" sz="1200" dirty="0" err="1">
                <a:latin typeface="Arial" panose="020B0604020202020204" pitchFamily="34" charset="0"/>
                <a:ea typeface="Arial" panose="020B0604020202020204" pitchFamily="34" charset="0"/>
              </a:rPr>
              <a:t>Commons</a:t>
            </a: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es-ES" altLang="es-ES" sz="1800" dirty="0">
              <a:latin typeface="Arial" panose="020B0604020202020204" pitchFamily="34" charset="0"/>
            </a:endParaRPr>
          </a:p>
        </p:txBody>
      </p:sp>
      <p:pic>
        <p:nvPicPr>
          <p:cNvPr id="13" name="Picture 124"/>
          <p:cNvPicPr/>
          <p:nvPr/>
        </p:nvPicPr>
        <p:blipFill>
          <a:blip r:embed="rId2"/>
          <a:stretch>
            <a:fillRect/>
          </a:stretch>
        </p:blipFill>
        <p:spPr>
          <a:xfrm>
            <a:off x="2601710" y="4071030"/>
            <a:ext cx="3836670" cy="48775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913" y="3542386"/>
            <a:ext cx="969663" cy="341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8227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/>
          <p:nvPr/>
        </p:nvSpPr>
        <p:spPr>
          <a:xfrm>
            <a:off x="-8900" y="0"/>
            <a:ext cx="2932200" cy="5143500"/>
          </a:xfrm>
          <a:prstGeom prst="rect">
            <a:avLst/>
          </a:prstGeom>
          <a:solidFill>
            <a:srgbClr val="914E5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0" name="Shape 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59450" y="4253850"/>
            <a:ext cx="3090575" cy="54302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hape 56"/>
          <p:cNvSpPr/>
          <p:nvPr/>
        </p:nvSpPr>
        <p:spPr>
          <a:xfrm>
            <a:off x="175275" y="1069475"/>
            <a:ext cx="2748000" cy="848035"/>
          </a:xfrm>
          <a:prstGeom prst="rect">
            <a:avLst/>
          </a:prstGeom>
          <a:solidFill>
            <a:srgbClr val="AF274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Shape 58"/>
          <p:cNvSpPr txBox="1"/>
          <p:nvPr/>
        </p:nvSpPr>
        <p:spPr>
          <a:xfrm>
            <a:off x="152625" y="1069475"/>
            <a:ext cx="2793300" cy="179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dirty="0" smtClean="0">
                <a:solidFill>
                  <a:srgbClr val="F2F2F2"/>
                </a:solidFill>
                <a:latin typeface="Cambria"/>
                <a:ea typeface="Cambria"/>
                <a:cs typeface="Cambria"/>
                <a:sym typeface="Cambria"/>
              </a:rPr>
              <a:t>Usar la tecnología digital de forma creativa</a:t>
            </a:r>
            <a:endParaRPr sz="1800" dirty="0">
              <a:solidFill>
                <a:srgbClr val="F2F2F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1" name="Shape 55"/>
          <p:cNvSpPr/>
          <p:nvPr/>
        </p:nvSpPr>
        <p:spPr>
          <a:xfrm>
            <a:off x="2923300" y="1069475"/>
            <a:ext cx="5659200" cy="848035"/>
          </a:xfrm>
          <a:prstGeom prst="rect">
            <a:avLst/>
          </a:prstGeom>
          <a:solidFill>
            <a:srgbClr val="5628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Shape 57"/>
          <p:cNvSpPr txBox="1"/>
          <p:nvPr/>
        </p:nvSpPr>
        <p:spPr>
          <a:xfrm>
            <a:off x="2985625" y="1090400"/>
            <a:ext cx="5864400" cy="6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3000" b="1" dirty="0" smtClean="0">
                <a:solidFill>
                  <a:srgbClr val="AF274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PRESENTACIÓN</a:t>
            </a:r>
            <a:endParaRPr sz="3000" b="1" dirty="0">
              <a:solidFill>
                <a:srgbClr val="AF274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5628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Shape 66"/>
          <p:cNvSpPr txBox="1"/>
          <p:nvPr/>
        </p:nvSpPr>
        <p:spPr>
          <a:xfrm>
            <a:off x="873500" y="387250"/>
            <a:ext cx="31548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s" sz="2900" b="1" dirty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OBJETIVOS</a:t>
            </a:r>
            <a:endParaRPr sz="2900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68" name="Shape 68"/>
          <p:cNvSpPr txBox="1"/>
          <p:nvPr/>
        </p:nvSpPr>
        <p:spPr>
          <a:xfrm>
            <a:off x="3148612" y="2036186"/>
            <a:ext cx="5659486" cy="24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s" sz="1800" dirty="0">
                <a:latin typeface="Franklin Gothic"/>
                <a:ea typeface="Franklin Gothic"/>
                <a:cs typeface="Franklin Gothic"/>
                <a:sym typeface="Franklin Gothic"/>
              </a:rPr>
              <a:t>Conocer algunas herramientas y tecnologías que te sirvan de apoyo para resolver problemas en el entorno digital</a:t>
            </a:r>
            <a:r>
              <a:rPr lang="es" sz="1800" dirty="0" smtClean="0">
                <a:latin typeface="Franklin Gothic"/>
                <a:ea typeface="Franklin Gothic"/>
                <a:cs typeface="Franklin Gothic"/>
                <a:sym typeface="Franklin Gothic"/>
              </a:rPr>
              <a:t>.</a:t>
            </a:r>
          </a:p>
          <a:p>
            <a:pPr lvl="0"/>
            <a:r>
              <a:rPr lang="es" sz="1800" dirty="0"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" sz="1800" dirty="0"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" sz="1800" dirty="0">
                <a:latin typeface="Franklin Gothic"/>
                <a:ea typeface="Franklin Gothic"/>
                <a:cs typeface="Franklin Gothic"/>
                <a:sym typeface="Franklin Gothic"/>
              </a:rPr>
              <a:t>Usar </a:t>
            </a:r>
            <a:r>
              <a:rPr lang="es" sz="1800" dirty="0" smtClean="0">
                <a:latin typeface="Franklin Gothic"/>
                <a:ea typeface="Franklin Gothic"/>
                <a:cs typeface="Franklin Gothic"/>
                <a:sym typeface="Franklin Gothic"/>
              </a:rPr>
              <a:t>las herramientas y tecnologías digitales de forma creativa para resolver problemas. </a:t>
            </a:r>
            <a:endParaRPr lang="es" sz="1800" dirty="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lvl="0"/>
            <a:r>
              <a:rPr lang="es" sz="1800" dirty="0"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" sz="1800" dirty="0"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" sz="1800" dirty="0" smtClean="0">
                <a:latin typeface="Franklin Gothic"/>
                <a:ea typeface="Franklin Gothic"/>
                <a:cs typeface="Franklin Gothic"/>
                <a:sym typeface="Franklin Gothic"/>
              </a:rPr>
              <a:t>Saber encontrar herramientas y tecnologías que te sirvan de apoyo para resolver problemas en el entorno digital</a:t>
            </a:r>
            <a:endParaRPr sz="1800" dirty="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  <p:extLst>
      <p:ext uri="{BB962C8B-B14F-4D97-AF65-F5344CB8AC3E}">
        <p14:creationId xmlns:p14="http://schemas.microsoft.com/office/powerpoint/2010/main" val="3921272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182973" y="1439623"/>
            <a:ext cx="48939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800" dirty="0" smtClean="0">
                <a:latin typeface="Franklin Gothic" panose="020B0604020202020204" charset="0"/>
              </a:rPr>
              <a:t>Herramientas de plataformas de aprendizaje</a:t>
            </a:r>
          </a:p>
          <a:p>
            <a:endParaRPr lang="es-ES" sz="1000" dirty="0" smtClean="0">
              <a:latin typeface="Franklin Gothic" panose="020B0604020202020204" charset="0"/>
            </a:endParaRPr>
          </a:p>
          <a:p>
            <a:r>
              <a:rPr lang="es-ES" sz="1800" dirty="0" smtClean="0">
                <a:latin typeface="Franklin Gothic" panose="020B0604020202020204" charset="0"/>
              </a:rPr>
              <a:t>Herramientas innovadoras</a:t>
            </a:r>
          </a:p>
          <a:p>
            <a:endParaRPr lang="es-ES" sz="1000" dirty="0" smtClean="0">
              <a:latin typeface="Franklin Gothic" panose="020B0604020202020204" charset="0"/>
            </a:endParaRPr>
          </a:p>
          <a:p>
            <a:r>
              <a:rPr lang="es-ES" sz="1800" dirty="0" smtClean="0">
                <a:latin typeface="Franklin Gothic" panose="020B0604020202020204" charset="0"/>
              </a:rPr>
              <a:t>Inteligencia artificial, robótica y novísimas tecnologías</a:t>
            </a:r>
          </a:p>
          <a:p>
            <a:endParaRPr lang="es-ES" sz="1000" dirty="0">
              <a:latin typeface="Franklin Gothic" panose="020B0604020202020204" charset="0"/>
            </a:endParaRPr>
          </a:p>
          <a:p>
            <a:r>
              <a:rPr lang="es-ES" sz="1800" dirty="0" err="1" smtClean="0">
                <a:latin typeface="Franklin Gothic" panose="020B0604020202020204" charset="0"/>
              </a:rPr>
              <a:t>Makerspaces</a:t>
            </a:r>
            <a:endParaRPr lang="es-ES" sz="1800" dirty="0">
              <a:latin typeface="Franklin Gothic" panose="020B0604020202020204" charset="0"/>
            </a:endParaRPr>
          </a:p>
        </p:txBody>
      </p:sp>
      <p:sp>
        <p:nvSpPr>
          <p:cNvPr id="3" name="Shape 78"/>
          <p:cNvSpPr/>
          <p:nvPr/>
        </p:nvSpPr>
        <p:spPr>
          <a:xfrm>
            <a:off x="1935725" y="1991256"/>
            <a:ext cx="124800" cy="124800"/>
          </a:xfrm>
          <a:prstGeom prst="ellipse">
            <a:avLst/>
          </a:prstGeom>
          <a:solidFill>
            <a:srgbClr val="F78A0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Shape 78"/>
          <p:cNvSpPr/>
          <p:nvPr/>
        </p:nvSpPr>
        <p:spPr>
          <a:xfrm>
            <a:off x="1935725" y="2435583"/>
            <a:ext cx="124800" cy="124800"/>
          </a:xfrm>
          <a:prstGeom prst="ellipse">
            <a:avLst/>
          </a:prstGeom>
          <a:solidFill>
            <a:srgbClr val="F78A0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" name="Shape 78"/>
          <p:cNvSpPr/>
          <p:nvPr/>
        </p:nvSpPr>
        <p:spPr>
          <a:xfrm>
            <a:off x="1935725" y="3131030"/>
            <a:ext cx="124800" cy="124800"/>
          </a:xfrm>
          <a:prstGeom prst="ellipse">
            <a:avLst/>
          </a:prstGeom>
          <a:solidFill>
            <a:srgbClr val="F78A0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7790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28681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041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2830</TotalTime>
  <Words>98</Words>
  <Application>Microsoft Office PowerPoint</Application>
  <PresentationFormat>Presentación en pantalla (16:9)</PresentationFormat>
  <Paragraphs>32</Paragraphs>
  <Slides>7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5" baseType="lpstr">
      <vt:lpstr>Verdana</vt:lpstr>
      <vt:lpstr>Candara</vt:lpstr>
      <vt:lpstr>Franklin Gothic</vt:lpstr>
      <vt:lpstr>Bliss Pro</vt:lpstr>
      <vt:lpstr>Cambria</vt:lpstr>
      <vt:lpstr>Arial</vt:lpstr>
      <vt:lpstr>Calibri</vt:lpstr>
      <vt:lpstr>Simple Light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Carlos Del Campo</dc:creator>
  <cp:lastModifiedBy>Garbiñe Ustarroz</cp:lastModifiedBy>
  <cp:revision>209</cp:revision>
  <cp:lastPrinted>2018-08-03T19:25:59Z</cp:lastPrinted>
  <dcterms:modified xsi:type="dcterms:W3CDTF">2019-10-29T08:23:57Z</dcterms:modified>
</cp:coreProperties>
</file>