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315" r:id="rId2"/>
    <p:sldId id="316" r:id="rId3"/>
    <p:sldId id="256" r:id="rId4"/>
    <p:sldId id="314" r:id="rId5"/>
    <p:sldId id="306" r:id="rId6"/>
    <p:sldId id="311" r:id="rId7"/>
    <p:sldId id="309" r:id="rId8"/>
  </p:sldIdLst>
  <p:sldSz cx="9144000" cy="5143500" type="screen16x9"/>
  <p:notesSz cx="6797675" cy="9926638"/>
  <p:embeddedFontLst>
    <p:embeddedFont>
      <p:font typeface="Verdana" panose="020B0604030504040204" pitchFamily="34" charset="0"/>
      <p:regular r:id="rId10"/>
      <p:bold r:id="rId11"/>
      <p:italic r:id="rId12"/>
      <p:boldItalic r:id="rId13"/>
    </p:embeddedFont>
    <p:embeddedFont>
      <p:font typeface="Candara" panose="020E0502030303020204" pitchFamily="34" charset="0"/>
      <p:regular r:id="rId14"/>
      <p:bold r:id="rId15"/>
      <p:italic r:id="rId16"/>
      <p:boldItalic r:id="rId17"/>
    </p:embeddedFont>
    <p:embeddedFont>
      <p:font typeface="Franklin Gothic" panose="020B0604020202020204" charset="0"/>
      <p:bold r:id="rId18"/>
    </p:embeddedFont>
    <p:embeddedFont>
      <p:font typeface="Cambria" panose="02040503050406030204" pitchFamily="18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953A"/>
    <a:srgbClr val="F78A08"/>
    <a:srgbClr val="914E5B"/>
    <a:srgbClr val="AF2741"/>
    <a:srgbClr val="F2C172"/>
    <a:srgbClr val="56282D"/>
    <a:srgbClr val="F2F2F2"/>
    <a:srgbClr val="F4B7B4"/>
    <a:srgbClr val="FADBDB"/>
    <a:srgbClr val="BFD6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81E514-54EA-4034-A982-1CA1E67B1A85}">
  <a:tblStyle styleId="{0281E514-54EA-4034-A982-1CA1E67B1A8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490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710776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5989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2461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4"/>
          <p:cNvSpPr/>
          <p:nvPr userDrawn="1"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Shape 60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6"/>
          <p:cNvSpPr/>
          <p:nvPr userDrawn="1"/>
        </p:nvSpPr>
        <p:spPr>
          <a:xfrm>
            <a:off x="175275" y="1069475"/>
            <a:ext cx="2748000" cy="848035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58"/>
          <p:cNvSpPr txBox="1"/>
          <p:nvPr userDrawn="1"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bg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9" name="Shape 55"/>
          <p:cNvSpPr/>
          <p:nvPr userDrawn="1"/>
        </p:nvSpPr>
        <p:spPr>
          <a:xfrm>
            <a:off x="2923300" y="1069475"/>
            <a:ext cx="5037735" cy="848035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57"/>
          <p:cNvSpPr txBox="1"/>
          <p:nvPr userDrawn="1"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rgbClr val="C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 userDrawn="1"/>
        </p:nvSpPr>
        <p:spPr>
          <a:xfrm>
            <a:off x="0" y="0"/>
            <a:ext cx="40212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hape 66"/>
          <p:cNvSpPr txBox="1"/>
          <p:nvPr userDrawn="1"/>
        </p:nvSpPr>
        <p:spPr>
          <a:xfrm>
            <a:off x="860705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67"/>
          <p:cNvSpPr txBox="1"/>
          <p:nvPr userDrawn="1"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" name="Shape 68"/>
          <p:cNvSpPr txBox="1"/>
          <p:nvPr userDrawn="1"/>
        </p:nvSpPr>
        <p:spPr>
          <a:xfrm>
            <a:off x="3140225" y="2286450"/>
            <a:ext cx="53709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endParaRPr lang="es" sz="18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00" y="2425770"/>
            <a:ext cx="3139712" cy="19569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4"/>
          <p:cNvSpPr/>
          <p:nvPr userDrawn="1"/>
        </p:nvSpPr>
        <p:spPr>
          <a:xfrm>
            <a:off x="1506200" y="1263875"/>
            <a:ext cx="6176100" cy="2400119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75"/>
          <p:cNvSpPr/>
          <p:nvPr userDrawn="1"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6" name="Shape 76"/>
          <p:cNvSpPr txBox="1"/>
          <p:nvPr userDrawn="1"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77"/>
          <p:cNvSpPr txBox="1"/>
          <p:nvPr userDrawn="1"/>
        </p:nvSpPr>
        <p:spPr>
          <a:xfrm>
            <a:off x="1720075" y="1384525"/>
            <a:ext cx="5793000" cy="1742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Franklin Gothic"/>
              <a:buChar char="●"/>
            </a:pP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" name="Shape 78"/>
          <p:cNvSpPr/>
          <p:nvPr userDrawn="1"/>
        </p:nvSpPr>
        <p:spPr>
          <a:xfrm>
            <a:off x="1935725" y="1585575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209"/>
          <p:cNvSpPr/>
          <p:nvPr userDrawn="1"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6" name="Shape 210"/>
          <p:cNvSpPr/>
          <p:nvPr userDrawn="1"/>
        </p:nvSpPr>
        <p:spPr>
          <a:xfrm>
            <a:off x="1359150" y="1711025"/>
            <a:ext cx="6425700" cy="24783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7" name="Shape 211"/>
          <p:cNvSpPr txBox="1"/>
          <p:nvPr userDrawn="1"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" sz="3000" b="1"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" name="Shape 6"/>
          <p:cNvSpPr txBox="1">
            <a:spLocks noGrp="1"/>
          </p:cNvSpPr>
          <p:nvPr>
            <p:ph type="title"/>
          </p:nvPr>
        </p:nvSpPr>
        <p:spPr>
          <a:xfrm>
            <a:off x="1506150" y="1863255"/>
            <a:ext cx="6131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00">
                <a:solidFill>
                  <a:schemeClr val="dk1"/>
                </a:solidFill>
                <a:latin typeface="Cambria" panose="0204050305040603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8" name="Subtítulo 2"/>
          <p:cNvSpPr>
            <a:spLocks noGrp="1"/>
          </p:cNvSpPr>
          <p:nvPr>
            <p:ph type="subTitle" idx="10" hasCustomPrompt="1"/>
          </p:nvPr>
        </p:nvSpPr>
        <p:spPr>
          <a:xfrm>
            <a:off x="2624903" y="3273935"/>
            <a:ext cx="3894194" cy="477951"/>
          </a:xfrm>
        </p:spPr>
        <p:txBody>
          <a:bodyPr/>
          <a:lstStyle>
            <a:lvl1pPr marL="114300" indent="0">
              <a:buNone/>
              <a:defRPr b="1">
                <a:solidFill>
                  <a:srgbClr val="FFFF00"/>
                </a:solidFill>
                <a:latin typeface="Franklin Gothic" panose="020B0604020202020204" charset="0"/>
              </a:defRPr>
            </a:lvl1pPr>
          </a:lstStyle>
          <a:p>
            <a:r>
              <a:rPr lang="es-ES" dirty="0" smtClean="0">
                <a:latin typeface="Franklin Gothic" panose="020B0604020202020204" charset="0"/>
              </a:rPr>
              <a:t>[a personalizar por cada institución]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17"/>
          <p:cNvSpPr/>
          <p:nvPr userDrawn="1"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218"/>
          <p:cNvSpPr/>
          <p:nvPr userDrawn="1"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9" name="Shape 219"/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617" y="3163850"/>
            <a:ext cx="2841158" cy="499200"/>
          </a:xfrm>
          <a:prstGeom prst="rect">
            <a:avLst/>
          </a:prstGeom>
          <a:solidFill>
            <a:srgbClr val="AF2741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433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2" r:id="rId3"/>
    <p:sldLayoutId id="2147483657" r:id="rId4"/>
    <p:sldLayoutId id="2147483655" r:id="rId5"/>
    <p:sldLayoutId id="2147483660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</a:t>
            </a:r>
            <a: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Resolución de problemas: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5.3. Usar la tecnología digital </a:t>
            </a:r>
            <a:r>
              <a:rPr lang="es-ES" sz="110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de forma creativa: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/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Presentación</a:t>
            </a: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808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Resolución de problemas: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5.3. Usar la tecnología digital </a:t>
            </a:r>
            <a:r>
              <a:rPr lang="es-E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de forma creativa: </a:t>
            </a: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Presentación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2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900" y="0"/>
            <a:ext cx="2932200" cy="5143500"/>
          </a:xfrm>
          <a:prstGeom prst="rect">
            <a:avLst/>
          </a:prstGeom>
          <a:solidFill>
            <a:srgbClr val="914E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56"/>
          <p:cNvSpPr/>
          <p:nvPr/>
        </p:nvSpPr>
        <p:spPr>
          <a:xfrm>
            <a:off x="175275" y="1069475"/>
            <a:ext cx="2748000" cy="848035"/>
          </a:xfrm>
          <a:prstGeom prst="rect">
            <a:avLst/>
          </a:prstGeom>
          <a:solidFill>
            <a:srgbClr val="AF274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8"/>
          <p:cNvSpPr txBox="1"/>
          <p:nvPr/>
        </p:nvSpPr>
        <p:spPr>
          <a:xfrm>
            <a:off x="152625" y="1069475"/>
            <a:ext cx="2793300" cy="17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Usar la tecnología digital de forma creativa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" name="Shape 55"/>
          <p:cNvSpPr/>
          <p:nvPr/>
        </p:nvSpPr>
        <p:spPr>
          <a:xfrm>
            <a:off x="2923300" y="1069475"/>
            <a:ext cx="5659200" cy="848035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57"/>
          <p:cNvSpPr txBox="1"/>
          <p:nvPr/>
        </p:nvSpPr>
        <p:spPr>
          <a:xfrm>
            <a:off x="2985625" y="1090400"/>
            <a:ext cx="5864400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dirty="0" smtClean="0">
                <a:solidFill>
                  <a:srgbClr val="AF274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PRESENTACIÓN</a:t>
            </a:r>
            <a:endParaRPr sz="3000" b="1" dirty="0">
              <a:solidFill>
                <a:srgbClr val="AF274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5628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3148612" y="2036186"/>
            <a:ext cx="5659486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>Conocer algunas herramientas y tecnologías que te sirvan de apoyo para resolver problemas en el entorno digital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</a:p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>Usar </a:t>
            </a: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las herramientas y tecnologías digitales de forma creativa para resolver problemas. </a:t>
            </a:r>
            <a:endParaRPr lang="es" sz="1800" dirty="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lvl="0"/>
            <a: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dirty="0"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Saber encontrar herramientas y tecnologías que te sirvan de apoyo para resolver problemas en el entorno digital</a:t>
            </a:r>
            <a:endParaRPr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2127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82973" y="1439623"/>
            <a:ext cx="48939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dirty="0" smtClean="0">
                <a:latin typeface="Franklin Gothic" panose="020B0604020202020204" charset="0"/>
              </a:rPr>
              <a:t>Herramientas de plataformas de aprendizaje</a:t>
            </a:r>
          </a:p>
          <a:p>
            <a:endParaRPr lang="es-ES" sz="1000" dirty="0" smtClean="0">
              <a:latin typeface="Franklin Gothic" panose="020B0604020202020204" charset="0"/>
            </a:endParaRPr>
          </a:p>
          <a:p>
            <a:r>
              <a:rPr lang="es-ES" sz="1800" dirty="0" smtClean="0">
                <a:latin typeface="Franklin Gothic" panose="020B0604020202020204" charset="0"/>
              </a:rPr>
              <a:t>Herramientas innovadoras</a:t>
            </a:r>
          </a:p>
          <a:p>
            <a:endParaRPr lang="es-ES" sz="1000" dirty="0" smtClean="0">
              <a:latin typeface="Franklin Gothic" panose="020B0604020202020204" charset="0"/>
            </a:endParaRPr>
          </a:p>
          <a:p>
            <a:r>
              <a:rPr lang="es-ES" sz="1800" dirty="0" smtClean="0">
                <a:latin typeface="Franklin Gothic" panose="020B0604020202020204" charset="0"/>
              </a:rPr>
              <a:t>Inteligencia artificial, robótica y novísimas tecnologías</a:t>
            </a:r>
          </a:p>
          <a:p>
            <a:endParaRPr lang="es-ES" sz="1000" dirty="0">
              <a:latin typeface="Franklin Gothic" panose="020B0604020202020204" charset="0"/>
            </a:endParaRPr>
          </a:p>
          <a:p>
            <a:r>
              <a:rPr lang="es-ES" sz="1800" dirty="0" err="1" smtClean="0">
                <a:latin typeface="Franklin Gothic" panose="020B0604020202020204" charset="0"/>
              </a:rPr>
              <a:t>Makerspaces</a:t>
            </a:r>
            <a:endParaRPr lang="es-ES" sz="1800" dirty="0">
              <a:latin typeface="Franklin Gothic" panose="020B0604020202020204" charset="0"/>
            </a:endParaRPr>
          </a:p>
        </p:txBody>
      </p:sp>
      <p:sp>
        <p:nvSpPr>
          <p:cNvPr id="3" name="Shape 78"/>
          <p:cNvSpPr/>
          <p:nvPr/>
        </p:nvSpPr>
        <p:spPr>
          <a:xfrm>
            <a:off x="1935725" y="1991256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78"/>
          <p:cNvSpPr/>
          <p:nvPr/>
        </p:nvSpPr>
        <p:spPr>
          <a:xfrm>
            <a:off x="1935725" y="2435583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78"/>
          <p:cNvSpPr/>
          <p:nvPr/>
        </p:nvSpPr>
        <p:spPr>
          <a:xfrm>
            <a:off x="1935725" y="3131030"/>
            <a:ext cx="124800" cy="124800"/>
          </a:xfrm>
          <a:prstGeom prst="ellipse">
            <a:avLst/>
          </a:prstGeom>
          <a:solidFill>
            <a:srgbClr val="F78A0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79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868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41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2830</TotalTime>
  <Words>98</Words>
  <Application>Microsoft Office PowerPoint</Application>
  <PresentationFormat>Presentación en pantalla (16:9)</PresentationFormat>
  <Paragraphs>32</Paragraphs>
  <Slides>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Verdana</vt:lpstr>
      <vt:lpstr>Candara</vt:lpstr>
      <vt:lpstr>Franklin Gothic</vt:lpstr>
      <vt:lpstr>Bliss Pro</vt:lpstr>
      <vt:lpstr>Cambria</vt:lpstr>
      <vt:lpstr>Arial</vt:lpstr>
      <vt:lpstr>Calibri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Del Campo</dc:creator>
  <cp:lastModifiedBy>Garbiñe Ustarroz</cp:lastModifiedBy>
  <cp:revision>209</cp:revision>
  <cp:lastPrinted>2018-08-03T19:25:59Z</cp:lastPrinted>
  <dcterms:modified xsi:type="dcterms:W3CDTF">2019-10-29T08:23:57Z</dcterms:modified>
</cp:coreProperties>
</file>