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25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x="18288000" cy="10287000"/>
  <p:notesSz cx="6858000" cy="9144000"/>
  <p:embeddedFontLst>
    <p:embeddedFont>
      <p:font typeface="Amiko" panose="020B0604020202020204" charset="0"/>
      <p:regular r:id="rId26"/>
    </p:embeddedFont>
    <p:embeddedFont>
      <p:font typeface="Amiko Bold" panose="020B0604020202020204" charset="0"/>
      <p:regular r:id="rId27"/>
    </p:embeddedFont>
    <p:embeddedFont>
      <p:font typeface="Amiko Ultra-Bold" panose="020B0604020202020204" charset="0"/>
      <p:regular r:id="rId28"/>
    </p:embeddedFont>
    <p:embeddedFont>
      <p:font typeface="Amiko Ultra-Bold Italics" panose="020B0604020202020204" charset="0"/>
      <p:regular r:id="rId29"/>
    </p:embeddedFont>
    <p:embeddedFont>
      <p:font typeface="Atkinson Hyperlegible" panose="020B0604020202020204" charset="0"/>
      <p:regular r:id="rId30"/>
    </p:embeddedFont>
    <p:embeddedFont>
      <p:font typeface="Atkinson Hyperlegible Bold" panose="020B0604020202020204" charset="0"/>
      <p:regular r:id="rId31"/>
    </p:embeddedFont>
    <p:embeddedFont>
      <p:font typeface="Atkinson Hyperlegible Bold Italics" panose="020B0604020202020204" charset="0"/>
      <p:regular r:id="rId32"/>
    </p:embeddedFont>
    <p:embeddedFont>
      <p:font typeface="Be Vietnam Ultra-Bold" panose="020B0604020202020204" charset="0"/>
      <p:regular r:id="rId33"/>
    </p:embeddedFont>
    <p:embeddedFont>
      <p:font typeface="Roboto Bold" panose="020B0604020202020204" charset="0"/>
      <p:regular r:id="rId34"/>
      <p:bold r:id="rId35"/>
    </p:embeddedFont>
    <p:embeddedFont>
      <p:font typeface="Sugo Display" panose="020B0604020202020204" charset="0"/>
      <p:regular r:id="rId36"/>
    </p:embeddedFont>
    <p:embeddedFont>
      <p:font typeface="Sugo Display Bold Italics" panose="020B0604020202020204" charset="0"/>
      <p:regular r:id="rId37"/>
    </p:embeddedFont>
    <p:embeddedFont>
      <p:font typeface="Sugo Display Italics" panose="020B0604020202020204" charset="0"/>
      <p:regular r:id="rId3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39" d="100"/>
          <a:sy n="39" d="100"/>
        </p:scale>
        <p:origin x="940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1.fntdata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font" Target="fonts/font9.fntdata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4.fntdata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7.fntdata"/><Relationship Id="rId37" Type="http://schemas.openxmlformats.org/officeDocument/2006/relationships/font" Target="fonts/font12.fntdata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3.fntdata"/><Relationship Id="rId36" Type="http://schemas.openxmlformats.org/officeDocument/2006/relationships/font" Target="fonts/font11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font" Target="fonts/font10.fntdata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8.fntdata"/><Relationship Id="rId38" Type="http://schemas.openxmlformats.org/officeDocument/2006/relationships/font" Target="fonts/font1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22.06.2024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9.png"/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12" Type="http://schemas.openxmlformats.org/officeDocument/2006/relationships/image" Target="../media/image2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24.png"/><Relationship Id="rId5" Type="http://schemas.openxmlformats.org/officeDocument/2006/relationships/image" Target="../media/image4.png"/><Relationship Id="rId10" Type="http://schemas.openxmlformats.org/officeDocument/2006/relationships/image" Target="../media/image28.png"/><Relationship Id="rId4" Type="http://schemas.openxmlformats.org/officeDocument/2006/relationships/image" Target="../media/image3.png"/><Relationship Id="rId9" Type="http://schemas.openxmlformats.org/officeDocument/2006/relationships/image" Target="../media/image7.svg"/><Relationship Id="rId1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4.png"/><Relationship Id="rId10" Type="http://schemas.openxmlformats.org/officeDocument/2006/relationships/image" Target="../media/image10.png"/><Relationship Id="rId4" Type="http://schemas.openxmlformats.org/officeDocument/2006/relationships/image" Target="../media/image3.png"/><Relationship Id="rId9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.jpeg"/><Relationship Id="rId7" Type="http://schemas.openxmlformats.org/officeDocument/2006/relationships/image" Target="../media/image13.png"/><Relationship Id="rId12" Type="http://schemas.openxmlformats.org/officeDocument/2006/relationships/image" Target="../media/image37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36.png"/><Relationship Id="rId5" Type="http://schemas.openxmlformats.org/officeDocument/2006/relationships/image" Target="../media/image4.png"/><Relationship Id="rId10" Type="http://schemas.openxmlformats.org/officeDocument/2006/relationships/image" Target="../media/image35.png"/><Relationship Id="rId4" Type="http://schemas.openxmlformats.org/officeDocument/2006/relationships/image" Target="../media/image3.png"/><Relationship Id="rId9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2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4.png"/><Relationship Id="rId10" Type="http://schemas.openxmlformats.org/officeDocument/2006/relationships/image" Target="../media/image40.png"/><Relationship Id="rId4" Type="http://schemas.openxmlformats.org/officeDocument/2006/relationships/image" Target="../media/image3.png"/><Relationship Id="rId9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2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26.png"/><Relationship Id="rId5" Type="http://schemas.openxmlformats.org/officeDocument/2006/relationships/image" Target="../media/image4.png"/><Relationship Id="rId10" Type="http://schemas.openxmlformats.org/officeDocument/2006/relationships/image" Target="../media/image43.png"/><Relationship Id="rId4" Type="http://schemas.openxmlformats.org/officeDocument/2006/relationships/image" Target="../media/image3.png"/><Relationship Id="rId9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48.png"/><Relationship Id="rId3" Type="http://schemas.openxmlformats.org/officeDocument/2006/relationships/image" Target="../media/image2.jpeg"/><Relationship Id="rId7" Type="http://schemas.openxmlformats.org/officeDocument/2006/relationships/image" Target="../media/image9.png"/><Relationship Id="rId12" Type="http://schemas.openxmlformats.org/officeDocument/2006/relationships/image" Target="../media/image4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11" Type="http://schemas.openxmlformats.org/officeDocument/2006/relationships/image" Target="../media/image46.png"/><Relationship Id="rId5" Type="http://schemas.openxmlformats.org/officeDocument/2006/relationships/image" Target="../media/image4.png"/><Relationship Id="rId10" Type="http://schemas.openxmlformats.org/officeDocument/2006/relationships/image" Target="../media/image45.png"/><Relationship Id="rId4" Type="http://schemas.openxmlformats.org/officeDocument/2006/relationships/image" Target="../media/image3.png"/><Relationship Id="rId9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.jpeg"/><Relationship Id="rId7" Type="http://schemas.openxmlformats.org/officeDocument/2006/relationships/image" Target="../media/image9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11" Type="http://schemas.openxmlformats.org/officeDocument/2006/relationships/image" Target="../media/image50.png"/><Relationship Id="rId5" Type="http://schemas.openxmlformats.org/officeDocument/2006/relationships/image" Target="../media/image4.png"/><Relationship Id="rId10" Type="http://schemas.openxmlformats.org/officeDocument/2006/relationships/image" Target="../media/image49.png"/><Relationship Id="rId4" Type="http://schemas.openxmlformats.org/officeDocument/2006/relationships/image" Target="../media/image3.png"/><Relationship Id="rId9" Type="http://schemas.openxmlformats.org/officeDocument/2006/relationships/image" Target="../media/image12.sv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52.png"/><Relationship Id="rId3" Type="http://schemas.openxmlformats.org/officeDocument/2006/relationships/image" Target="../media/image2.jpeg"/><Relationship Id="rId7" Type="http://schemas.openxmlformats.org/officeDocument/2006/relationships/image" Target="../media/image9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11" Type="http://schemas.openxmlformats.org/officeDocument/2006/relationships/image" Target="../media/image51.png"/><Relationship Id="rId5" Type="http://schemas.openxmlformats.org/officeDocument/2006/relationships/image" Target="../media/image4.png"/><Relationship Id="rId15" Type="http://schemas.openxmlformats.org/officeDocument/2006/relationships/image" Target="../media/image54.png"/><Relationship Id="rId10" Type="http://schemas.openxmlformats.org/officeDocument/2006/relationships/image" Target="../media/image49.png"/><Relationship Id="rId4" Type="http://schemas.openxmlformats.org/officeDocument/2006/relationships/image" Target="../media/image3.png"/><Relationship Id="rId9" Type="http://schemas.openxmlformats.org/officeDocument/2006/relationships/image" Target="../media/image12.svg"/><Relationship Id="rId14" Type="http://schemas.openxmlformats.org/officeDocument/2006/relationships/image" Target="../media/image5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57.jpeg"/><Relationship Id="rId3" Type="http://schemas.openxmlformats.org/officeDocument/2006/relationships/image" Target="../media/image2.jpeg"/><Relationship Id="rId7" Type="http://schemas.openxmlformats.org/officeDocument/2006/relationships/image" Target="../media/image9.png"/><Relationship Id="rId12" Type="http://schemas.openxmlformats.org/officeDocument/2006/relationships/image" Target="../media/image56.png"/><Relationship Id="rId2" Type="http://schemas.openxmlformats.org/officeDocument/2006/relationships/notesSlide" Target="../notesSlides/notesSlide19.xml"/><Relationship Id="rId16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11" Type="http://schemas.openxmlformats.org/officeDocument/2006/relationships/image" Target="../media/image55.png"/><Relationship Id="rId5" Type="http://schemas.openxmlformats.org/officeDocument/2006/relationships/image" Target="../media/image4.png"/><Relationship Id="rId15" Type="http://schemas.openxmlformats.org/officeDocument/2006/relationships/image" Target="../media/image13.png"/><Relationship Id="rId10" Type="http://schemas.openxmlformats.org/officeDocument/2006/relationships/image" Target="../media/image7.svg"/><Relationship Id="rId4" Type="http://schemas.openxmlformats.org/officeDocument/2006/relationships/image" Target="../media/image3.png"/><Relationship Id="rId9" Type="http://schemas.openxmlformats.org/officeDocument/2006/relationships/image" Target="../media/image6.png"/><Relationship Id="rId1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2.jpeg"/><Relationship Id="rId7" Type="http://schemas.openxmlformats.org/officeDocument/2006/relationships/image" Target="../media/image60.sv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4.png"/><Relationship Id="rId10" Type="http://schemas.openxmlformats.org/officeDocument/2006/relationships/image" Target="../media/image63.png"/><Relationship Id="rId4" Type="http://schemas.openxmlformats.org/officeDocument/2006/relationships/image" Target="../media/image3.png"/><Relationship Id="rId9" Type="http://schemas.openxmlformats.org/officeDocument/2006/relationships/image" Target="../media/image62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2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21.jpeg"/><Relationship Id="rId5" Type="http://schemas.openxmlformats.org/officeDocument/2006/relationships/image" Target="../media/image18.svg"/><Relationship Id="rId10" Type="http://schemas.openxmlformats.org/officeDocument/2006/relationships/image" Target="../media/image20.jpeg"/><Relationship Id="rId4" Type="http://schemas.openxmlformats.org/officeDocument/2006/relationships/image" Target="../media/image17.png"/><Relationship Id="rId9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.jpe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11" Type="http://schemas.openxmlformats.org/officeDocument/2006/relationships/image" Target="../media/image23.jpeg"/><Relationship Id="rId5" Type="http://schemas.openxmlformats.org/officeDocument/2006/relationships/image" Target="../media/image18.svg"/><Relationship Id="rId10" Type="http://schemas.openxmlformats.org/officeDocument/2006/relationships/image" Target="../media/image4.png"/><Relationship Id="rId4" Type="http://schemas.openxmlformats.org/officeDocument/2006/relationships/image" Target="../media/image17.png"/><Relationship Id="rId9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.jpeg"/><Relationship Id="rId7" Type="http://schemas.openxmlformats.org/officeDocument/2006/relationships/image" Target="../media/image7.svg"/><Relationship Id="rId12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4.png"/><Relationship Id="rId5" Type="http://schemas.openxmlformats.org/officeDocument/2006/relationships/image" Target="../media/image5.png"/><Relationship Id="rId10" Type="http://schemas.openxmlformats.org/officeDocument/2006/relationships/image" Target="../media/image3.png"/><Relationship Id="rId4" Type="http://schemas.openxmlformats.org/officeDocument/2006/relationships/image" Target="../media/image24.png"/><Relationship Id="rId9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.jpeg"/><Relationship Id="rId7" Type="http://schemas.openxmlformats.org/officeDocument/2006/relationships/image" Target="../media/image7.svg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4.png"/><Relationship Id="rId5" Type="http://schemas.openxmlformats.org/officeDocument/2006/relationships/image" Target="../media/image5.png"/><Relationship Id="rId10" Type="http://schemas.openxmlformats.org/officeDocument/2006/relationships/image" Target="../media/image3.png"/><Relationship Id="rId4" Type="http://schemas.openxmlformats.org/officeDocument/2006/relationships/image" Target="../media/image2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1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8575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3238" t="-115756" b="-38888"/>
            </a:stretch>
          </a:blipFill>
        </p:spPr>
        <p:txBody>
          <a:bodyPr/>
          <a:lstStyle/>
          <a:p>
            <a:endParaRPr lang="ca-ES"/>
          </a:p>
        </p:txBody>
      </p:sp>
      <p:grpSp>
        <p:nvGrpSpPr>
          <p:cNvPr id="3" name="Group 3"/>
          <p:cNvGrpSpPr/>
          <p:nvPr/>
        </p:nvGrpSpPr>
        <p:grpSpPr>
          <a:xfrm>
            <a:off x="566834" y="213928"/>
            <a:ext cx="5403900" cy="1384830"/>
            <a:chOff x="0" y="0"/>
            <a:chExt cx="7205200" cy="1846440"/>
          </a:xfrm>
        </p:grpSpPr>
        <p:sp>
          <p:nvSpPr>
            <p:cNvPr id="4" name="Freeform 4"/>
            <p:cNvSpPr/>
            <p:nvPr/>
          </p:nvSpPr>
          <p:spPr>
            <a:xfrm>
              <a:off x="1046780" y="0"/>
              <a:ext cx="6158420" cy="1846440"/>
            </a:xfrm>
            <a:custGeom>
              <a:avLst/>
              <a:gdLst/>
              <a:ahLst/>
              <a:cxnLst/>
              <a:rect l="l" t="t" r="r" b="b"/>
              <a:pathLst>
                <a:path w="6158420" h="1846440">
                  <a:moveTo>
                    <a:pt x="0" y="0"/>
                  </a:moveTo>
                  <a:lnTo>
                    <a:pt x="6158420" y="0"/>
                  </a:lnTo>
                  <a:lnTo>
                    <a:pt x="6158420" y="1846440"/>
                  </a:lnTo>
                  <a:lnTo>
                    <a:pt x="0" y="184644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5" name="Freeform 5"/>
            <p:cNvSpPr/>
            <p:nvPr/>
          </p:nvSpPr>
          <p:spPr>
            <a:xfrm>
              <a:off x="0" y="297056"/>
              <a:ext cx="1216750" cy="1252328"/>
            </a:xfrm>
            <a:custGeom>
              <a:avLst/>
              <a:gdLst/>
              <a:ahLst/>
              <a:cxnLst/>
              <a:rect l="l" t="t" r="r" b="b"/>
              <a:pathLst>
                <a:path w="1216750" h="1252328">
                  <a:moveTo>
                    <a:pt x="0" y="0"/>
                  </a:moveTo>
                  <a:lnTo>
                    <a:pt x="1216750" y="0"/>
                  </a:lnTo>
                  <a:lnTo>
                    <a:pt x="1216750" y="1252328"/>
                  </a:lnTo>
                  <a:lnTo>
                    <a:pt x="0" y="12523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13380136" y="394908"/>
            <a:ext cx="4212514" cy="9050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341"/>
              </a:lnSpc>
            </a:pPr>
            <a:r>
              <a:rPr lang="en-US" sz="5243">
                <a:solidFill>
                  <a:srgbClr val="326B4A"/>
                </a:solidFill>
                <a:latin typeface="Roboto Bold"/>
              </a:rPr>
              <a:t>APRÈN.</a:t>
            </a:r>
            <a:r>
              <a:rPr lang="en-US" sz="5243">
                <a:solidFill>
                  <a:srgbClr val="1D75BC"/>
                </a:solidFill>
                <a:latin typeface="Roboto Bold"/>
              </a:rPr>
              <a:t> UPC</a:t>
            </a:r>
          </a:p>
        </p:txBody>
      </p:sp>
      <p:sp>
        <p:nvSpPr>
          <p:cNvPr id="7" name="Freeform 7"/>
          <p:cNvSpPr/>
          <p:nvPr/>
        </p:nvSpPr>
        <p:spPr>
          <a:xfrm rot="-5135774">
            <a:off x="5669732" y="3042386"/>
            <a:ext cx="7934389" cy="5293018"/>
          </a:xfrm>
          <a:custGeom>
            <a:avLst/>
            <a:gdLst/>
            <a:ahLst/>
            <a:cxnLst/>
            <a:rect l="l" t="t" r="r" b="b"/>
            <a:pathLst>
              <a:path w="7934389" h="5293018">
                <a:moveTo>
                  <a:pt x="0" y="0"/>
                </a:moveTo>
                <a:lnTo>
                  <a:pt x="7934389" y="0"/>
                </a:lnTo>
                <a:lnTo>
                  <a:pt x="7934389" y="5293019"/>
                </a:lnTo>
                <a:lnTo>
                  <a:pt x="0" y="529301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8" name="Freeform 8"/>
          <p:cNvSpPr/>
          <p:nvPr/>
        </p:nvSpPr>
        <p:spPr>
          <a:xfrm rot="196137">
            <a:off x="9643727" y="1654604"/>
            <a:ext cx="565670" cy="576479"/>
          </a:xfrm>
          <a:custGeom>
            <a:avLst/>
            <a:gdLst/>
            <a:ahLst/>
            <a:cxnLst/>
            <a:rect l="l" t="t" r="r" b="b"/>
            <a:pathLst>
              <a:path w="565670" h="576479">
                <a:moveTo>
                  <a:pt x="0" y="0"/>
                </a:moveTo>
                <a:lnTo>
                  <a:pt x="565669" y="0"/>
                </a:lnTo>
                <a:lnTo>
                  <a:pt x="565669" y="576479"/>
                </a:lnTo>
                <a:lnTo>
                  <a:pt x="0" y="57647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9" name="Freeform 9"/>
          <p:cNvSpPr/>
          <p:nvPr/>
        </p:nvSpPr>
        <p:spPr>
          <a:xfrm rot="264225">
            <a:off x="7656270" y="4416501"/>
            <a:ext cx="4169490" cy="128875"/>
          </a:xfrm>
          <a:custGeom>
            <a:avLst/>
            <a:gdLst/>
            <a:ahLst/>
            <a:cxnLst/>
            <a:rect l="l" t="t" r="r" b="b"/>
            <a:pathLst>
              <a:path w="4169490" h="128875">
                <a:moveTo>
                  <a:pt x="0" y="0"/>
                </a:moveTo>
                <a:lnTo>
                  <a:pt x="4169490" y="0"/>
                </a:lnTo>
                <a:lnTo>
                  <a:pt x="4169490" y="128876"/>
                </a:lnTo>
                <a:lnTo>
                  <a:pt x="0" y="12887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10" name="Freeform 10"/>
          <p:cNvSpPr/>
          <p:nvPr/>
        </p:nvSpPr>
        <p:spPr>
          <a:xfrm>
            <a:off x="17056176" y="8724075"/>
            <a:ext cx="2603812" cy="2656282"/>
          </a:xfrm>
          <a:custGeom>
            <a:avLst/>
            <a:gdLst/>
            <a:ahLst/>
            <a:cxnLst/>
            <a:rect l="l" t="t" r="r" b="b"/>
            <a:pathLst>
              <a:path w="2603812" h="2656282">
                <a:moveTo>
                  <a:pt x="0" y="0"/>
                </a:moveTo>
                <a:lnTo>
                  <a:pt x="2603812" y="0"/>
                </a:lnTo>
                <a:lnTo>
                  <a:pt x="2603812" y="2656282"/>
                </a:lnTo>
                <a:lnTo>
                  <a:pt x="0" y="2656282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11" name="TextBox 11"/>
          <p:cNvSpPr txBox="1"/>
          <p:nvPr/>
        </p:nvSpPr>
        <p:spPr>
          <a:xfrm>
            <a:off x="428878" y="2246111"/>
            <a:ext cx="6493334" cy="58111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11789" spc="389">
                <a:solidFill>
                  <a:srgbClr val="326B4A"/>
                </a:solidFill>
                <a:latin typeface="Sugo Display"/>
              </a:rPr>
              <a:t>5. Contenidos y recursos disponibles</a:t>
            </a:r>
          </a:p>
        </p:txBody>
      </p:sp>
      <p:sp>
        <p:nvSpPr>
          <p:cNvPr id="12" name="Freeform 12"/>
          <p:cNvSpPr/>
          <p:nvPr/>
        </p:nvSpPr>
        <p:spPr>
          <a:xfrm rot="7910323">
            <a:off x="5019401" y="8884717"/>
            <a:ext cx="1579533" cy="3854754"/>
          </a:xfrm>
          <a:custGeom>
            <a:avLst/>
            <a:gdLst/>
            <a:ahLst/>
            <a:cxnLst/>
            <a:rect l="l" t="t" r="r" b="b"/>
            <a:pathLst>
              <a:path w="1579533" h="3854754">
                <a:moveTo>
                  <a:pt x="0" y="0"/>
                </a:moveTo>
                <a:lnTo>
                  <a:pt x="1579533" y="0"/>
                </a:lnTo>
                <a:lnTo>
                  <a:pt x="1579533" y="3854754"/>
                </a:lnTo>
                <a:lnTo>
                  <a:pt x="0" y="3854754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grpSp>
        <p:nvGrpSpPr>
          <p:cNvPr id="13" name="Group 13"/>
          <p:cNvGrpSpPr>
            <a:grpSpLocks noChangeAspect="1"/>
          </p:cNvGrpSpPr>
          <p:nvPr/>
        </p:nvGrpSpPr>
        <p:grpSpPr>
          <a:xfrm rot="-8100000">
            <a:off x="-4291642" y="10237208"/>
            <a:ext cx="12231769" cy="8471632"/>
            <a:chOff x="0" y="0"/>
            <a:chExt cx="3429000" cy="2374900"/>
          </a:xfrm>
        </p:grpSpPr>
        <p:sp>
          <p:nvSpPr>
            <p:cNvPr id="14" name="Freeform 14"/>
            <p:cNvSpPr/>
            <p:nvPr/>
          </p:nvSpPr>
          <p:spPr>
            <a:xfrm>
              <a:off x="50800" y="76200"/>
              <a:ext cx="3340100" cy="2235200"/>
            </a:xfrm>
            <a:custGeom>
              <a:avLst/>
              <a:gdLst/>
              <a:ahLst/>
              <a:cxnLst/>
              <a:rect l="l" t="t" r="r" b="b"/>
              <a:pathLst>
                <a:path w="3340100" h="2235200">
                  <a:moveTo>
                    <a:pt x="2171700" y="25400"/>
                  </a:moveTo>
                  <a:lnTo>
                    <a:pt x="2400300" y="0"/>
                  </a:lnTo>
                  <a:lnTo>
                    <a:pt x="2641600" y="38100"/>
                  </a:lnTo>
                  <a:lnTo>
                    <a:pt x="2984500" y="38100"/>
                  </a:lnTo>
                  <a:cubicBezTo>
                    <a:pt x="2984500" y="38100"/>
                    <a:pt x="3086100" y="12700"/>
                    <a:pt x="3098800" y="38100"/>
                  </a:cubicBezTo>
                  <a:cubicBezTo>
                    <a:pt x="3111500" y="63500"/>
                    <a:pt x="3162300" y="228600"/>
                    <a:pt x="3162300" y="228600"/>
                  </a:cubicBezTo>
                  <a:cubicBezTo>
                    <a:pt x="3162300" y="228600"/>
                    <a:pt x="3213100" y="304800"/>
                    <a:pt x="3200400" y="355600"/>
                  </a:cubicBezTo>
                  <a:cubicBezTo>
                    <a:pt x="3187700" y="406400"/>
                    <a:pt x="3225800" y="520700"/>
                    <a:pt x="3225800" y="520700"/>
                  </a:cubicBezTo>
                  <a:cubicBezTo>
                    <a:pt x="3225800" y="520700"/>
                    <a:pt x="3251200" y="571500"/>
                    <a:pt x="3225800" y="622300"/>
                  </a:cubicBezTo>
                  <a:cubicBezTo>
                    <a:pt x="3225800" y="622300"/>
                    <a:pt x="3213100" y="762000"/>
                    <a:pt x="3238500" y="812800"/>
                  </a:cubicBezTo>
                  <a:cubicBezTo>
                    <a:pt x="3238500" y="812800"/>
                    <a:pt x="3276600" y="838200"/>
                    <a:pt x="3251200" y="1003300"/>
                  </a:cubicBezTo>
                  <a:lnTo>
                    <a:pt x="3263900" y="1181100"/>
                  </a:lnTo>
                  <a:cubicBezTo>
                    <a:pt x="3263900" y="1181100"/>
                    <a:pt x="3238500" y="1257300"/>
                    <a:pt x="3251200" y="1308100"/>
                  </a:cubicBezTo>
                  <a:lnTo>
                    <a:pt x="3276600" y="1562100"/>
                  </a:lnTo>
                  <a:lnTo>
                    <a:pt x="3327400" y="1701800"/>
                  </a:lnTo>
                  <a:lnTo>
                    <a:pt x="3327400" y="1854200"/>
                  </a:lnTo>
                  <a:lnTo>
                    <a:pt x="3340100" y="1955800"/>
                  </a:lnTo>
                  <a:cubicBezTo>
                    <a:pt x="3340100" y="1955800"/>
                    <a:pt x="3314700" y="2019300"/>
                    <a:pt x="3213100" y="2044700"/>
                  </a:cubicBezTo>
                  <a:cubicBezTo>
                    <a:pt x="3213100" y="2044700"/>
                    <a:pt x="3149600" y="2044700"/>
                    <a:pt x="3098800" y="2082800"/>
                  </a:cubicBezTo>
                  <a:cubicBezTo>
                    <a:pt x="3048000" y="2120900"/>
                    <a:pt x="2933700" y="2197100"/>
                    <a:pt x="2870200" y="2184400"/>
                  </a:cubicBezTo>
                  <a:cubicBezTo>
                    <a:pt x="2870200" y="2184400"/>
                    <a:pt x="2717800" y="2171700"/>
                    <a:pt x="2692400" y="2146300"/>
                  </a:cubicBezTo>
                  <a:cubicBezTo>
                    <a:pt x="2692400" y="2146300"/>
                    <a:pt x="2590800" y="2133600"/>
                    <a:pt x="2565400" y="2133600"/>
                  </a:cubicBezTo>
                  <a:cubicBezTo>
                    <a:pt x="2540000" y="2133600"/>
                    <a:pt x="2476500" y="2146300"/>
                    <a:pt x="2476500" y="2146300"/>
                  </a:cubicBezTo>
                  <a:cubicBezTo>
                    <a:pt x="2476500" y="2146300"/>
                    <a:pt x="2400300" y="2171700"/>
                    <a:pt x="2362200" y="2159000"/>
                  </a:cubicBezTo>
                  <a:cubicBezTo>
                    <a:pt x="2324100" y="2146300"/>
                    <a:pt x="2298700" y="2146300"/>
                    <a:pt x="2222500" y="2159000"/>
                  </a:cubicBezTo>
                  <a:cubicBezTo>
                    <a:pt x="2222500" y="2159000"/>
                    <a:pt x="2197100" y="2184400"/>
                    <a:pt x="2019300" y="2184400"/>
                  </a:cubicBezTo>
                  <a:cubicBezTo>
                    <a:pt x="2019300" y="2184400"/>
                    <a:pt x="1866900" y="2235200"/>
                    <a:pt x="1790700" y="2184400"/>
                  </a:cubicBezTo>
                  <a:cubicBezTo>
                    <a:pt x="1790700" y="2184400"/>
                    <a:pt x="1765300" y="2146300"/>
                    <a:pt x="1549400" y="2159000"/>
                  </a:cubicBezTo>
                  <a:cubicBezTo>
                    <a:pt x="1549400" y="2159000"/>
                    <a:pt x="1397000" y="2171700"/>
                    <a:pt x="1371600" y="2159000"/>
                  </a:cubicBezTo>
                  <a:lnTo>
                    <a:pt x="1066800" y="2197100"/>
                  </a:lnTo>
                  <a:cubicBezTo>
                    <a:pt x="1066800" y="2197100"/>
                    <a:pt x="723900" y="2184400"/>
                    <a:pt x="673100" y="2171700"/>
                  </a:cubicBezTo>
                  <a:cubicBezTo>
                    <a:pt x="622300" y="2159000"/>
                    <a:pt x="419100" y="2120900"/>
                    <a:pt x="393700" y="2146300"/>
                  </a:cubicBezTo>
                  <a:cubicBezTo>
                    <a:pt x="368300" y="2171700"/>
                    <a:pt x="215900" y="2171700"/>
                    <a:pt x="190500" y="2159000"/>
                  </a:cubicBezTo>
                  <a:cubicBezTo>
                    <a:pt x="165100" y="2146300"/>
                    <a:pt x="127000" y="2044700"/>
                    <a:pt x="114300" y="1993900"/>
                  </a:cubicBezTo>
                  <a:cubicBezTo>
                    <a:pt x="101600" y="1943100"/>
                    <a:pt x="101600" y="1803400"/>
                    <a:pt x="101600" y="1778000"/>
                  </a:cubicBezTo>
                  <a:cubicBezTo>
                    <a:pt x="101600" y="1752600"/>
                    <a:pt x="63500" y="1714500"/>
                    <a:pt x="63500" y="1714500"/>
                  </a:cubicBezTo>
                  <a:lnTo>
                    <a:pt x="88900" y="1562100"/>
                  </a:lnTo>
                  <a:cubicBezTo>
                    <a:pt x="88900" y="1562100"/>
                    <a:pt x="88900" y="1435100"/>
                    <a:pt x="63500" y="1397000"/>
                  </a:cubicBezTo>
                  <a:cubicBezTo>
                    <a:pt x="38100" y="1358900"/>
                    <a:pt x="63500" y="1206500"/>
                    <a:pt x="63500" y="1206500"/>
                  </a:cubicBezTo>
                  <a:cubicBezTo>
                    <a:pt x="63500" y="1206500"/>
                    <a:pt x="38100" y="1079500"/>
                    <a:pt x="50800" y="1041400"/>
                  </a:cubicBezTo>
                  <a:cubicBezTo>
                    <a:pt x="63500" y="1003300"/>
                    <a:pt x="76200" y="939800"/>
                    <a:pt x="76200" y="901700"/>
                  </a:cubicBezTo>
                  <a:cubicBezTo>
                    <a:pt x="76200" y="863600"/>
                    <a:pt x="50800" y="673100"/>
                    <a:pt x="50800" y="673100"/>
                  </a:cubicBezTo>
                  <a:lnTo>
                    <a:pt x="25400" y="571500"/>
                  </a:lnTo>
                  <a:cubicBezTo>
                    <a:pt x="25400" y="571500"/>
                    <a:pt x="0" y="508000"/>
                    <a:pt x="12700" y="393700"/>
                  </a:cubicBezTo>
                  <a:cubicBezTo>
                    <a:pt x="25400" y="279400"/>
                    <a:pt x="12700" y="279400"/>
                    <a:pt x="12700" y="279400"/>
                  </a:cubicBezTo>
                  <a:lnTo>
                    <a:pt x="215900" y="190500"/>
                  </a:lnTo>
                  <a:cubicBezTo>
                    <a:pt x="215900" y="190500"/>
                    <a:pt x="317500" y="76200"/>
                    <a:pt x="482600" y="76200"/>
                  </a:cubicBezTo>
                  <a:lnTo>
                    <a:pt x="609600" y="114300"/>
                  </a:lnTo>
                  <a:cubicBezTo>
                    <a:pt x="609600" y="114300"/>
                    <a:pt x="660400" y="139700"/>
                    <a:pt x="749300" y="127000"/>
                  </a:cubicBezTo>
                  <a:cubicBezTo>
                    <a:pt x="838200" y="114300"/>
                    <a:pt x="914400" y="88900"/>
                    <a:pt x="914400" y="88900"/>
                  </a:cubicBezTo>
                  <a:cubicBezTo>
                    <a:pt x="914400" y="88900"/>
                    <a:pt x="1003300" y="114300"/>
                    <a:pt x="1066800" y="88900"/>
                  </a:cubicBezTo>
                  <a:lnTo>
                    <a:pt x="1117600" y="76200"/>
                  </a:lnTo>
                  <a:lnTo>
                    <a:pt x="1143000" y="76200"/>
                  </a:lnTo>
                  <a:cubicBezTo>
                    <a:pt x="1143000" y="76200"/>
                    <a:pt x="1181100" y="50800"/>
                    <a:pt x="1206500" y="76200"/>
                  </a:cubicBezTo>
                  <a:cubicBezTo>
                    <a:pt x="1206500" y="76200"/>
                    <a:pt x="1231900" y="50800"/>
                    <a:pt x="1270000" y="63500"/>
                  </a:cubicBezTo>
                  <a:cubicBezTo>
                    <a:pt x="1270000" y="63500"/>
                    <a:pt x="1346200" y="38100"/>
                    <a:pt x="1346200" y="38100"/>
                  </a:cubicBezTo>
                  <a:cubicBezTo>
                    <a:pt x="1346200" y="38100"/>
                    <a:pt x="1435100" y="38100"/>
                    <a:pt x="1435100" y="38100"/>
                  </a:cubicBezTo>
                  <a:lnTo>
                    <a:pt x="1524000" y="63500"/>
                  </a:lnTo>
                  <a:lnTo>
                    <a:pt x="1765300" y="63500"/>
                  </a:lnTo>
                  <a:lnTo>
                    <a:pt x="1892300" y="50800"/>
                  </a:lnTo>
                  <a:lnTo>
                    <a:pt x="1943100" y="76200"/>
                  </a:lnTo>
                  <a:lnTo>
                    <a:pt x="2019300" y="50800"/>
                  </a:lnTo>
                  <a:lnTo>
                    <a:pt x="2171700" y="25400"/>
                  </a:lnTo>
                  <a:close/>
                </a:path>
              </a:pathLst>
            </a:custGeom>
            <a:blipFill>
              <a:blip r:embed="rId12"/>
              <a:stretch>
                <a:fillRect t="-60874" b="-60874"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15" name="Freeform 15"/>
            <p:cNvSpPr/>
            <p:nvPr/>
          </p:nvSpPr>
          <p:spPr>
            <a:xfrm>
              <a:off x="0" y="0"/>
              <a:ext cx="3429000" cy="2374900"/>
            </a:xfrm>
            <a:custGeom>
              <a:avLst/>
              <a:gdLst/>
              <a:ahLst/>
              <a:cxnLst/>
              <a:rect l="l" t="t" r="r" b="b"/>
              <a:pathLst>
                <a:path w="3429000" h="2374900">
                  <a:moveTo>
                    <a:pt x="3429000" y="2374900"/>
                  </a:moveTo>
                  <a:lnTo>
                    <a:pt x="0" y="2374900"/>
                  </a:lnTo>
                  <a:lnTo>
                    <a:pt x="0" y="0"/>
                  </a:lnTo>
                  <a:lnTo>
                    <a:pt x="3429000" y="0"/>
                  </a:lnTo>
                  <a:lnTo>
                    <a:pt x="3429000" y="2374900"/>
                  </a:lnTo>
                  <a:close/>
                </a:path>
              </a:pathLst>
            </a:custGeom>
            <a:blipFill>
              <a:blip r:embed="rId13"/>
              <a:stretch>
                <a:fillRect l="-2902" t="-10996" r="-2492" b="-11124"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sp>
        <p:nvSpPr>
          <p:cNvPr id="16" name="Freeform 16"/>
          <p:cNvSpPr/>
          <p:nvPr/>
        </p:nvSpPr>
        <p:spPr>
          <a:xfrm>
            <a:off x="13217664" y="1549253"/>
            <a:ext cx="3220777" cy="8578069"/>
          </a:xfrm>
          <a:custGeom>
            <a:avLst/>
            <a:gdLst/>
            <a:ahLst/>
            <a:cxnLst/>
            <a:rect l="l" t="t" r="r" b="b"/>
            <a:pathLst>
              <a:path w="3220777" h="8578069">
                <a:moveTo>
                  <a:pt x="0" y="0"/>
                </a:moveTo>
                <a:lnTo>
                  <a:pt x="3220777" y="0"/>
                </a:lnTo>
                <a:lnTo>
                  <a:pt x="3220777" y="8578069"/>
                </a:lnTo>
                <a:lnTo>
                  <a:pt x="0" y="8578069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-2197" r="-1423"/>
            </a:stretch>
          </a:blipFill>
          <a:ln w="19050" cap="sq">
            <a:solidFill>
              <a:srgbClr val="000000"/>
            </a:solidFill>
            <a:prstDash val="solid"/>
            <a:miter/>
          </a:ln>
        </p:spPr>
        <p:txBody>
          <a:bodyPr/>
          <a:lstStyle/>
          <a:p>
            <a:endParaRPr lang="ca-ES"/>
          </a:p>
        </p:txBody>
      </p:sp>
      <p:sp>
        <p:nvSpPr>
          <p:cNvPr id="17" name="TextBox 17"/>
          <p:cNvSpPr txBox="1"/>
          <p:nvPr/>
        </p:nvSpPr>
        <p:spPr>
          <a:xfrm rot="264225">
            <a:off x="7239606" y="4641465"/>
            <a:ext cx="4596261" cy="42748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79"/>
              </a:lnSpc>
            </a:pPr>
            <a:r>
              <a:rPr lang="en-US" sz="2699">
                <a:solidFill>
                  <a:srgbClr val="402B2B"/>
                </a:solidFill>
                <a:latin typeface="Atkinson Hyperlegible"/>
              </a:rPr>
              <a:t>Exámenes</a:t>
            </a:r>
          </a:p>
          <a:p>
            <a:pPr algn="ctr">
              <a:lnSpc>
                <a:spcPts val="3779"/>
              </a:lnSpc>
            </a:pPr>
            <a:r>
              <a:rPr lang="en-US" sz="2699">
                <a:solidFill>
                  <a:srgbClr val="402B2B"/>
                </a:solidFill>
                <a:latin typeface="Atkinson Hyperlegible"/>
              </a:rPr>
              <a:t>Trabajos final de estudio</a:t>
            </a:r>
          </a:p>
          <a:p>
            <a:pPr algn="ctr">
              <a:lnSpc>
                <a:spcPts val="3779"/>
              </a:lnSpc>
            </a:pPr>
            <a:r>
              <a:rPr lang="en-US" sz="2699">
                <a:solidFill>
                  <a:srgbClr val="402B2B"/>
                </a:solidFill>
                <a:latin typeface="Atkinson Hyperlegible"/>
              </a:rPr>
              <a:t>Apuntes</a:t>
            </a:r>
          </a:p>
          <a:p>
            <a:pPr algn="ctr">
              <a:lnSpc>
                <a:spcPts val="3779"/>
              </a:lnSpc>
            </a:pPr>
            <a:r>
              <a:rPr lang="en-US" sz="2699">
                <a:solidFill>
                  <a:srgbClr val="402B2B"/>
                </a:solidFill>
                <a:latin typeface="Atkinson Hyperlegible"/>
              </a:rPr>
              <a:t>Audiovisuales</a:t>
            </a:r>
          </a:p>
          <a:p>
            <a:pPr algn="ctr">
              <a:lnSpc>
                <a:spcPts val="3779"/>
              </a:lnSpc>
            </a:pPr>
            <a:r>
              <a:rPr lang="en-US" sz="2699">
                <a:solidFill>
                  <a:srgbClr val="402B2B"/>
                </a:solidFill>
                <a:latin typeface="Atkinson Hyperlegible"/>
              </a:rPr>
              <a:t>Libros</a:t>
            </a:r>
          </a:p>
          <a:p>
            <a:pPr algn="ctr">
              <a:lnSpc>
                <a:spcPts val="3779"/>
              </a:lnSpc>
            </a:pPr>
            <a:r>
              <a:rPr lang="en-US" sz="2699">
                <a:solidFill>
                  <a:srgbClr val="402B2B"/>
                </a:solidFill>
                <a:latin typeface="Atkinson Hyperlegible"/>
              </a:rPr>
              <a:t>Trabajos de asignaturas</a:t>
            </a:r>
          </a:p>
          <a:p>
            <a:pPr algn="ctr">
              <a:lnSpc>
                <a:spcPts val="3779"/>
              </a:lnSpc>
            </a:pPr>
            <a:r>
              <a:rPr lang="en-US" sz="2699">
                <a:solidFill>
                  <a:srgbClr val="402B2B"/>
                </a:solidFill>
                <a:latin typeface="Atkinson Hyperlegible"/>
              </a:rPr>
              <a:t>Prácticas</a:t>
            </a:r>
          </a:p>
          <a:p>
            <a:pPr algn="ctr">
              <a:lnSpc>
                <a:spcPts val="3779"/>
              </a:lnSpc>
            </a:pPr>
            <a:r>
              <a:rPr lang="en-US" sz="2699">
                <a:solidFill>
                  <a:srgbClr val="402B2B"/>
                </a:solidFill>
                <a:latin typeface="Atkinson Hyperlegible"/>
              </a:rPr>
              <a:t>Problemas y ejercicios</a:t>
            </a:r>
          </a:p>
          <a:p>
            <a:pPr algn="ctr">
              <a:lnSpc>
                <a:spcPts val="3779"/>
              </a:lnSpc>
              <a:spcBef>
                <a:spcPct val="0"/>
              </a:spcBef>
            </a:pPr>
            <a:r>
              <a:rPr lang="en-US" sz="2699">
                <a:solidFill>
                  <a:srgbClr val="402B2B"/>
                </a:solidFill>
                <a:latin typeface="Atkinson Hyperlegible"/>
              </a:rPr>
              <a:t>etc.</a:t>
            </a:r>
          </a:p>
        </p:txBody>
      </p:sp>
      <p:sp>
        <p:nvSpPr>
          <p:cNvPr id="18" name="TextBox 18"/>
          <p:cNvSpPr txBox="1"/>
          <p:nvPr/>
        </p:nvSpPr>
        <p:spPr>
          <a:xfrm rot="268181">
            <a:off x="7180540" y="2282526"/>
            <a:ext cx="5342653" cy="207556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756"/>
              </a:lnSpc>
            </a:pPr>
            <a:r>
              <a:rPr lang="en-US" sz="6969">
                <a:solidFill>
                  <a:srgbClr val="402B2B"/>
                </a:solidFill>
                <a:latin typeface="Sugo Display"/>
              </a:rPr>
              <a:t>Material</a:t>
            </a:r>
          </a:p>
          <a:p>
            <a:pPr algn="ctr">
              <a:lnSpc>
                <a:spcPts val="3833"/>
              </a:lnSpc>
            </a:pPr>
            <a:r>
              <a:rPr lang="en-US" sz="6969">
                <a:solidFill>
                  <a:srgbClr val="402B2B"/>
                </a:solidFill>
                <a:latin typeface="Sugo Display"/>
              </a:rPr>
              <a:t>docente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3238" t="-115756" b="-38888"/>
            </a:stretch>
          </a:blipFill>
        </p:spPr>
        <p:txBody>
          <a:bodyPr/>
          <a:lstStyle/>
          <a:p>
            <a:endParaRPr lang="ca-ES"/>
          </a:p>
        </p:txBody>
      </p:sp>
      <p:grpSp>
        <p:nvGrpSpPr>
          <p:cNvPr id="3" name="Group 3"/>
          <p:cNvGrpSpPr/>
          <p:nvPr/>
        </p:nvGrpSpPr>
        <p:grpSpPr>
          <a:xfrm>
            <a:off x="566834" y="213928"/>
            <a:ext cx="5403900" cy="1384830"/>
            <a:chOff x="0" y="0"/>
            <a:chExt cx="7205200" cy="1846440"/>
          </a:xfrm>
        </p:grpSpPr>
        <p:sp>
          <p:nvSpPr>
            <p:cNvPr id="4" name="Freeform 4"/>
            <p:cNvSpPr/>
            <p:nvPr/>
          </p:nvSpPr>
          <p:spPr>
            <a:xfrm>
              <a:off x="1046780" y="0"/>
              <a:ext cx="6158420" cy="1846440"/>
            </a:xfrm>
            <a:custGeom>
              <a:avLst/>
              <a:gdLst/>
              <a:ahLst/>
              <a:cxnLst/>
              <a:rect l="l" t="t" r="r" b="b"/>
              <a:pathLst>
                <a:path w="6158420" h="1846440">
                  <a:moveTo>
                    <a:pt x="0" y="0"/>
                  </a:moveTo>
                  <a:lnTo>
                    <a:pt x="6158420" y="0"/>
                  </a:lnTo>
                  <a:lnTo>
                    <a:pt x="6158420" y="1846440"/>
                  </a:lnTo>
                  <a:lnTo>
                    <a:pt x="0" y="184644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5" name="Freeform 5"/>
            <p:cNvSpPr/>
            <p:nvPr/>
          </p:nvSpPr>
          <p:spPr>
            <a:xfrm>
              <a:off x="0" y="297056"/>
              <a:ext cx="1216750" cy="1252328"/>
            </a:xfrm>
            <a:custGeom>
              <a:avLst/>
              <a:gdLst/>
              <a:ahLst/>
              <a:cxnLst/>
              <a:rect l="l" t="t" r="r" b="b"/>
              <a:pathLst>
                <a:path w="1216750" h="1252328">
                  <a:moveTo>
                    <a:pt x="0" y="0"/>
                  </a:moveTo>
                  <a:lnTo>
                    <a:pt x="1216750" y="0"/>
                  </a:lnTo>
                  <a:lnTo>
                    <a:pt x="1216750" y="1252328"/>
                  </a:lnTo>
                  <a:lnTo>
                    <a:pt x="0" y="12523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sp>
        <p:nvSpPr>
          <p:cNvPr id="6" name="Freeform 6"/>
          <p:cNvSpPr/>
          <p:nvPr/>
        </p:nvSpPr>
        <p:spPr>
          <a:xfrm rot="-8281520">
            <a:off x="-219275" y="7386676"/>
            <a:ext cx="1142139" cy="2956995"/>
          </a:xfrm>
          <a:custGeom>
            <a:avLst/>
            <a:gdLst/>
            <a:ahLst/>
            <a:cxnLst/>
            <a:rect l="l" t="t" r="r" b="b"/>
            <a:pathLst>
              <a:path w="1142139" h="2956995">
                <a:moveTo>
                  <a:pt x="0" y="0"/>
                </a:moveTo>
                <a:lnTo>
                  <a:pt x="1142140" y="0"/>
                </a:lnTo>
                <a:lnTo>
                  <a:pt x="1142140" y="2956995"/>
                </a:lnTo>
                <a:lnTo>
                  <a:pt x="0" y="295699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88000"/>
            </a:blip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7" name="Freeform 7"/>
          <p:cNvSpPr/>
          <p:nvPr/>
        </p:nvSpPr>
        <p:spPr>
          <a:xfrm rot="-3265068">
            <a:off x="-662749" y="9466722"/>
            <a:ext cx="2274498" cy="1546675"/>
          </a:xfrm>
          <a:custGeom>
            <a:avLst/>
            <a:gdLst/>
            <a:ahLst/>
            <a:cxnLst/>
            <a:rect l="l" t="t" r="r" b="b"/>
            <a:pathLst>
              <a:path w="2274498" h="1546675">
                <a:moveTo>
                  <a:pt x="0" y="0"/>
                </a:moveTo>
                <a:lnTo>
                  <a:pt x="2274499" y="0"/>
                </a:lnTo>
                <a:lnTo>
                  <a:pt x="2274499" y="1546675"/>
                </a:lnTo>
                <a:lnTo>
                  <a:pt x="0" y="1546675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alphaModFix amt="70000"/>
            </a:blip>
            <a:stretch>
              <a:fillRect l="-248721"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8" name="Freeform 8"/>
          <p:cNvSpPr/>
          <p:nvPr/>
        </p:nvSpPr>
        <p:spPr>
          <a:xfrm>
            <a:off x="1028700" y="5051707"/>
            <a:ext cx="16230600" cy="4845851"/>
          </a:xfrm>
          <a:custGeom>
            <a:avLst/>
            <a:gdLst/>
            <a:ahLst/>
            <a:cxnLst/>
            <a:rect l="l" t="t" r="r" b="b"/>
            <a:pathLst>
              <a:path w="16230600" h="4845851">
                <a:moveTo>
                  <a:pt x="0" y="0"/>
                </a:moveTo>
                <a:lnTo>
                  <a:pt x="16230600" y="0"/>
                </a:lnTo>
                <a:lnTo>
                  <a:pt x="16230600" y="4845851"/>
                </a:lnTo>
                <a:lnTo>
                  <a:pt x="0" y="4845851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b="-1577"/>
            </a:stretch>
          </a:blipFill>
          <a:ln w="9525" cap="sq">
            <a:solidFill>
              <a:srgbClr val="000000"/>
            </a:solidFill>
            <a:prstDash val="solid"/>
            <a:miter/>
          </a:ln>
        </p:spPr>
        <p:txBody>
          <a:bodyPr/>
          <a:lstStyle/>
          <a:p>
            <a:endParaRPr lang="ca-ES"/>
          </a:p>
        </p:txBody>
      </p:sp>
      <p:sp>
        <p:nvSpPr>
          <p:cNvPr id="9" name="TextBox 9"/>
          <p:cNvSpPr txBox="1"/>
          <p:nvPr/>
        </p:nvSpPr>
        <p:spPr>
          <a:xfrm>
            <a:off x="13380136" y="394908"/>
            <a:ext cx="4212514" cy="9050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341"/>
              </a:lnSpc>
            </a:pPr>
            <a:r>
              <a:rPr lang="en-US" sz="5243">
                <a:solidFill>
                  <a:srgbClr val="326B4A"/>
                </a:solidFill>
                <a:latin typeface="Roboto Bold"/>
              </a:rPr>
              <a:t>APRÈN.</a:t>
            </a:r>
            <a:r>
              <a:rPr lang="en-US" sz="5243">
                <a:solidFill>
                  <a:srgbClr val="1D75BC"/>
                </a:solidFill>
                <a:latin typeface="Roboto Bold"/>
              </a:rPr>
              <a:t> UPC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566834" y="1778856"/>
            <a:ext cx="16474582" cy="15549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11789" spc="389">
                <a:solidFill>
                  <a:srgbClr val="326B4A"/>
                </a:solidFill>
                <a:latin typeface="Sugo Display"/>
              </a:rPr>
              <a:t>6. Experiencia de usuario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622436" y="4065678"/>
            <a:ext cx="13636864" cy="6621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5375"/>
              </a:lnSpc>
            </a:pPr>
            <a:r>
              <a:rPr lang="en-US" sz="4199">
                <a:solidFill>
                  <a:srgbClr val="000000"/>
                </a:solidFill>
                <a:latin typeface="Atkinson Hyperlegible"/>
              </a:rPr>
              <a:t>Consulta de contenidos desde diferentes perspectivas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028700" y="3381402"/>
            <a:ext cx="11841401" cy="7223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292"/>
              </a:lnSpc>
            </a:pPr>
            <a:r>
              <a:rPr lang="en-US" sz="5400">
                <a:solidFill>
                  <a:srgbClr val="000000"/>
                </a:solidFill>
                <a:latin typeface="Sugo Display Italics"/>
              </a:rPr>
              <a:t>¿Como interactuan los usuarios con el portal?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3238" t="-115756" b="-38888"/>
            </a:stretch>
          </a:blipFill>
        </p:spPr>
        <p:txBody>
          <a:bodyPr/>
          <a:lstStyle/>
          <a:p>
            <a:endParaRPr lang="ca-ES"/>
          </a:p>
        </p:txBody>
      </p:sp>
      <p:grpSp>
        <p:nvGrpSpPr>
          <p:cNvPr id="3" name="Group 3"/>
          <p:cNvGrpSpPr/>
          <p:nvPr/>
        </p:nvGrpSpPr>
        <p:grpSpPr>
          <a:xfrm>
            <a:off x="566834" y="213928"/>
            <a:ext cx="5403900" cy="1384830"/>
            <a:chOff x="0" y="0"/>
            <a:chExt cx="7205200" cy="1846440"/>
          </a:xfrm>
        </p:grpSpPr>
        <p:sp>
          <p:nvSpPr>
            <p:cNvPr id="4" name="Freeform 4"/>
            <p:cNvSpPr/>
            <p:nvPr/>
          </p:nvSpPr>
          <p:spPr>
            <a:xfrm>
              <a:off x="1046780" y="0"/>
              <a:ext cx="6158420" cy="1846440"/>
            </a:xfrm>
            <a:custGeom>
              <a:avLst/>
              <a:gdLst/>
              <a:ahLst/>
              <a:cxnLst/>
              <a:rect l="l" t="t" r="r" b="b"/>
              <a:pathLst>
                <a:path w="6158420" h="1846440">
                  <a:moveTo>
                    <a:pt x="0" y="0"/>
                  </a:moveTo>
                  <a:lnTo>
                    <a:pt x="6158420" y="0"/>
                  </a:lnTo>
                  <a:lnTo>
                    <a:pt x="6158420" y="1846440"/>
                  </a:lnTo>
                  <a:lnTo>
                    <a:pt x="0" y="184644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5" name="Freeform 5"/>
            <p:cNvSpPr/>
            <p:nvPr/>
          </p:nvSpPr>
          <p:spPr>
            <a:xfrm>
              <a:off x="0" y="297056"/>
              <a:ext cx="1216750" cy="1252328"/>
            </a:xfrm>
            <a:custGeom>
              <a:avLst/>
              <a:gdLst/>
              <a:ahLst/>
              <a:cxnLst/>
              <a:rect l="l" t="t" r="r" b="b"/>
              <a:pathLst>
                <a:path w="1216750" h="1252328">
                  <a:moveTo>
                    <a:pt x="0" y="0"/>
                  </a:moveTo>
                  <a:lnTo>
                    <a:pt x="1216750" y="0"/>
                  </a:lnTo>
                  <a:lnTo>
                    <a:pt x="1216750" y="1252328"/>
                  </a:lnTo>
                  <a:lnTo>
                    <a:pt x="0" y="12523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sp>
        <p:nvSpPr>
          <p:cNvPr id="6" name="Freeform 6"/>
          <p:cNvSpPr/>
          <p:nvPr/>
        </p:nvSpPr>
        <p:spPr>
          <a:xfrm rot="-8281520">
            <a:off x="-219275" y="7386676"/>
            <a:ext cx="1142139" cy="2956995"/>
          </a:xfrm>
          <a:custGeom>
            <a:avLst/>
            <a:gdLst/>
            <a:ahLst/>
            <a:cxnLst/>
            <a:rect l="l" t="t" r="r" b="b"/>
            <a:pathLst>
              <a:path w="1142139" h="2956995">
                <a:moveTo>
                  <a:pt x="0" y="0"/>
                </a:moveTo>
                <a:lnTo>
                  <a:pt x="1142140" y="0"/>
                </a:lnTo>
                <a:lnTo>
                  <a:pt x="1142140" y="2956995"/>
                </a:lnTo>
                <a:lnTo>
                  <a:pt x="0" y="295699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88000"/>
            </a:blip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7" name="Freeform 7"/>
          <p:cNvSpPr/>
          <p:nvPr/>
        </p:nvSpPr>
        <p:spPr>
          <a:xfrm rot="-3265068">
            <a:off x="-662749" y="9466722"/>
            <a:ext cx="2274498" cy="1546675"/>
          </a:xfrm>
          <a:custGeom>
            <a:avLst/>
            <a:gdLst/>
            <a:ahLst/>
            <a:cxnLst/>
            <a:rect l="l" t="t" r="r" b="b"/>
            <a:pathLst>
              <a:path w="2274498" h="1546675">
                <a:moveTo>
                  <a:pt x="0" y="0"/>
                </a:moveTo>
                <a:lnTo>
                  <a:pt x="2274499" y="0"/>
                </a:lnTo>
                <a:lnTo>
                  <a:pt x="2274499" y="1546675"/>
                </a:lnTo>
                <a:lnTo>
                  <a:pt x="0" y="1546675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alphaModFix amt="70000"/>
            </a:blip>
            <a:stretch>
              <a:fillRect l="-248721"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8" name="Freeform 8"/>
          <p:cNvSpPr/>
          <p:nvPr/>
        </p:nvSpPr>
        <p:spPr>
          <a:xfrm>
            <a:off x="13758501" y="1299943"/>
            <a:ext cx="3234712" cy="9225253"/>
          </a:xfrm>
          <a:custGeom>
            <a:avLst/>
            <a:gdLst/>
            <a:ahLst/>
            <a:cxnLst/>
            <a:rect l="l" t="t" r="r" b="b"/>
            <a:pathLst>
              <a:path w="3234712" h="9225253">
                <a:moveTo>
                  <a:pt x="0" y="0"/>
                </a:moveTo>
                <a:lnTo>
                  <a:pt x="3234712" y="0"/>
                </a:lnTo>
                <a:lnTo>
                  <a:pt x="3234712" y="9225253"/>
                </a:lnTo>
                <a:lnTo>
                  <a:pt x="0" y="922525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9" name="Freeform 9"/>
          <p:cNvSpPr/>
          <p:nvPr/>
        </p:nvSpPr>
        <p:spPr>
          <a:xfrm rot="-8281520">
            <a:off x="-219275" y="7386676"/>
            <a:ext cx="1142139" cy="2956995"/>
          </a:xfrm>
          <a:custGeom>
            <a:avLst/>
            <a:gdLst/>
            <a:ahLst/>
            <a:cxnLst/>
            <a:rect l="l" t="t" r="r" b="b"/>
            <a:pathLst>
              <a:path w="1142139" h="2956995">
                <a:moveTo>
                  <a:pt x="0" y="0"/>
                </a:moveTo>
                <a:lnTo>
                  <a:pt x="1142140" y="0"/>
                </a:lnTo>
                <a:lnTo>
                  <a:pt x="1142140" y="2956995"/>
                </a:lnTo>
                <a:lnTo>
                  <a:pt x="0" y="295699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88000"/>
            </a:blip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10" name="Freeform 10"/>
          <p:cNvSpPr/>
          <p:nvPr/>
        </p:nvSpPr>
        <p:spPr>
          <a:xfrm rot="-3265068">
            <a:off x="-662749" y="9466722"/>
            <a:ext cx="2274498" cy="1546675"/>
          </a:xfrm>
          <a:custGeom>
            <a:avLst/>
            <a:gdLst/>
            <a:ahLst/>
            <a:cxnLst/>
            <a:rect l="l" t="t" r="r" b="b"/>
            <a:pathLst>
              <a:path w="2274498" h="1546675">
                <a:moveTo>
                  <a:pt x="0" y="0"/>
                </a:moveTo>
                <a:lnTo>
                  <a:pt x="2274499" y="0"/>
                </a:lnTo>
                <a:lnTo>
                  <a:pt x="2274499" y="1546675"/>
                </a:lnTo>
                <a:lnTo>
                  <a:pt x="0" y="1546675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alphaModFix amt="70000"/>
            </a:blip>
            <a:stretch>
              <a:fillRect l="-248721"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11" name="Freeform 11"/>
          <p:cNvSpPr/>
          <p:nvPr/>
        </p:nvSpPr>
        <p:spPr>
          <a:xfrm>
            <a:off x="10145424" y="1299943"/>
            <a:ext cx="3234712" cy="6946647"/>
          </a:xfrm>
          <a:custGeom>
            <a:avLst/>
            <a:gdLst/>
            <a:ahLst/>
            <a:cxnLst/>
            <a:rect l="l" t="t" r="r" b="b"/>
            <a:pathLst>
              <a:path w="3234712" h="6946647">
                <a:moveTo>
                  <a:pt x="0" y="0"/>
                </a:moveTo>
                <a:lnTo>
                  <a:pt x="3234712" y="0"/>
                </a:lnTo>
                <a:lnTo>
                  <a:pt x="3234712" y="6946647"/>
                </a:lnTo>
                <a:lnTo>
                  <a:pt x="0" y="6946647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b="-33005"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12" name="Freeform 12"/>
          <p:cNvSpPr/>
          <p:nvPr/>
        </p:nvSpPr>
        <p:spPr>
          <a:xfrm rot="-10800000" flipH="1" flipV="1">
            <a:off x="-431485" y="7132094"/>
            <a:ext cx="19647626" cy="13106901"/>
          </a:xfrm>
          <a:custGeom>
            <a:avLst/>
            <a:gdLst/>
            <a:ahLst/>
            <a:cxnLst/>
            <a:rect l="l" t="t" r="r" b="b"/>
            <a:pathLst>
              <a:path w="19647626" h="13106901">
                <a:moveTo>
                  <a:pt x="19647626" y="13106901"/>
                </a:moveTo>
                <a:lnTo>
                  <a:pt x="0" y="13106901"/>
                </a:lnTo>
                <a:lnTo>
                  <a:pt x="0" y="0"/>
                </a:lnTo>
                <a:lnTo>
                  <a:pt x="19647626" y="0"/>
                </a:lnTo>
                <a:lnTo>
                  <a:pt x="19647626" y="13106901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13" name="TextBox 13"/>
          <p:cNvSpPr txBox="1"/>
          <p:nvPr/>
        </p:nvSpPr>
        <p:spPr>
          <a:xfrm>
            <a:off x="13380136" y="394908"/>
            <a:ext cx="4212514" cy="9050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341"/>
              </a:lnSpc>
            </a:pPr>
            <a:r>
              <a:rPr lang="en-US" sz="5243">
                <a:solidFill>
                  <a:srgbClr val="326B4A"/>
                </a:solidFill>
                <a:latin typeface="Roboto Bold"/>
              </a:rPr>
              <a:t>APRÈN.</a:t>
            </a:r>
            <a:r>
              <a:rPr lang="en-US" sz="5243">
                <a:solidFill>
                  <a:srgbClr val="1D75BC"/>
                </a:solidFill>
                <a:latin typeface="Roboto Bold"/>
              </a:rPr>
              <a:t> UPC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458419" y="1983845"/>
            <a:ext cx="7685581" cy="29736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11789" spc="389">
                <a:solidFill>
                  <a:srgbClr val="326B4A"/>
                </a:solidFill>
                <a:latin typeface="Sugo Display"/>
              </a:rPr>
              <a:t>6. Experiencia de usuario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458419" y="5238750"/>
            <a:ext cx="7685581" cy="7223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292"/>
              </a:lnSpc>
            </a:pPr>
            <a:r>
              <a:rPr lang="en-US" sz="5400">
                <a:solidFill>
                  <a:srgbClr val="000000"/>
                </a:solidFill>
                <a:latin typeface="Sugo Display Italics"/>
              </a:rPr>
              <a:t>Facetas: Filtro y marco académico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229664" y="8524035"/>
            <a:ext cx="17828672" cy="13098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346"/>
              </a:lnSpc>
            </a:pPr>
            <a:r>
              <a:rPr lang="en-US" sz="3300" spc="-108">
                <a:solidFill>
                  <a:srgbClr val="000000"/>
                </a:solidFill>
                <a:latin typeface="Atkinson Hyperlegible Bold"/>
              </a:rPr>
              <a:t>Filtros</a:t>
            </a:r>
            <a:r>
              <a:rPr lang="en-US" sz="3300" spc="-108">
                <a:solidFill>
                  <a:srgbClr val="000000"/>
                </a:solidFill>
                <a:latin typeface="Atkinson Hyperlegible"/>
              </a:rPr>
              <a:t>: Tipo de documento, fecha, condiciones de acceso, idiomas, áreas temáticas, ODS, etc.</a:t>
            </a:r>
          </a:p>
          <a:p>
            <a:pPr algn="l">
              <a:lnSpc>
                <a:spcPts val="5346"/>
              </a:lnSpc>
            </a:pPr>
            <a:r>
              <a:rPr lang="en-US" sz="3300" spc="-108">
                <a:solidFill>
                  <a:srgbClr val="000000"/>
                </a:solidFill>
                <a:latin typeface="Atkinson Hyperlegible Bold"/>
              </a:rPr>
              <a:t>Marco académico</a:t>
            </a:r>
            <a:r>
              <a:rPr lang="en-US" sz="3300" spc="-108">
                <a:solidFill>
                  <a:srgbClr val="000000"/>
                </a:solidFill>
                <a:latin typeface="Atkinson Hyperlegible"/>
              </a:rPr>
              <a:t>: Profesorado, centro docente, departamento, campus, asignatura y titulación.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3238" t="-115756" b="-38888"/>
            </a:stretch>
          </a:blipFill>
        </p:spPr>
        <p:txBody>
          <a:bodyPr/>
          <a:lstStyle/>
          <a:p>
            <a:endParaRPr lang="ca-ES"/>
          </a:p>
        </p:txBody>
      </p:sp>
      <p:grpSp>
        <p:nvGrpSpPr>
          <p:cNvPr id="3" name="Group 3"/>
          <p:cNvGrpSpPr/>
          <p:nvPr/>
        </p:nvGrpSpPr>
        <p:grpSpPr>
          <a:xfrm>
            <a:off x="566834" y="213928"/>
            <a:ext cx="5403900" cy="1384830"/>
            <a:chOff x="0" y="0"/>
            <a:chExt cx="7205200" cy="1846440"/>
          </a:xfrm>
        </p:grpSpPr>
        <p:sp>
          <p:nvSpPr>
            <p:cNvPr id="4" name="Freeform 4"/>
            <p:cNvSpPr/>
            <p:nvPr/>
          </p:nvSpPr>
          <p:spPr>
            <a:xfrm>
              <a:off x="1046780" y="0"/>
              <a:ext cx="6158420" cy="1846440"/>
            </a:xfrm>
            <a:custGeom>
              <a:avLst/>
              <a:gdLst/>
              <a:ahLst/>
              <a:cxnLst/>
              <a:rect l="l" t="t" r="r" b="b"/>
              <a:pathLst>
                <a:path w="6158420" h="1846440">
                  <a:moveTo>
                    <a:pt x="0" y="0"/>
                  </a:moveTo>
                  <a:lnTo>
                    <a:pt x="6158420" y="0"/>
                  </a:lnTo>
                  <a:lnTo>
                    <a:pt x="6158420" y="1846440"/>
                  </a:lnTo>
                  <a:lnTo>
                    <a:pt x="0" y="184644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5" name="Freeform 5"/>
            <p:cNvSpPr/>
            <p:nvPr/>
          </p:nvSpPr>
          <p:spPr>
            <a:xfrm>
              <a:off x="0" y="297056"/>
              <a:ext cx="1216750" cy="1252328"/>
            </a:xfrm>
            <a:custGeom>
              <a:avLst/>
              <a:gdLst/>
              <a:ahLst/>
              <a:cxnLst/>
              <a:rect l="l" t="t" r="r" b="b"/>
              <a:pathLst>
                <a:path w="1216750" h="1252328">
                  <a:moveTo>
                    <a:pt x="0" y="0"/>
                  </a:moveTo>
                  <a:lnTo>
                    <a:pt x="1216750" y="0"/>
                  </a:lnTo>
                  <a:lnTo>
                    <a:pt x="1216750" y="1252328"/>
                  </a:lnTo>
                  <a:lnTo>
                    <a:pt x="0" y="12523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sp>
        <p:nvSpPr>
          <p:cNvPr id="6" name="Freeform 6"/>
          <p:cNvSpPr/>
          <p:nvPr/>
        </p:nvSpPr>
        <p:spPr>
          <a:xfrm rot="-8281520">
            <a:off x="-96569" y="7521447"/>
            <a:ext cx="1142139" cy="2956995"/>
          </a:xfrm>
          <a:custGeom>
            <a:avLst/>
            <a:gdLst/>
            <a:ahLst/>
            <a:cxnLst/>
            <a:rect l="l" t="t" r="r" b="b"/>
            <a:pathLst>
              <a:path w="1142139" h="2956995">
                <a:moveTo>
                  <a:pt x="0" y="0"/>
                </a:moveTo>
                <a:lnTo>
                  <a:pt x="1142139" y="0"/>
                </a:lnTo>
                <a:lnTo>
                  <a:pt x="1142139" y="2956995"/>
                </a:lnTo>
                <a:lnTo>
                  <a:pt x="0" y="295699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88000"/>
            </a:blip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7" name="Freeform 7"/>
          <p:cNvSpPr/>
          <p:nvPr/>
        </p:nvSpPr>
        <p:spPr>
          <a:xfrm rot="-3265068">
            <a:off x="-662749" y="9466722"/>
            <a:ext cx="2274498" cy="1546675"/>
          </a:xfrm>
          <a:custGeom>
            <a:avLst/>
            <a:gdLst/>
            <a:ahLst/>
            <a:cxnLst/>
            <a:rect l="l" t="t" r="r" b="b"/>
            <a:pathLst>
              <a:path w="2274498" h="1546675">
                <a:moveTo>
                  <a:pt x="0" y="0"/>
                </a:moveTo>
                <a:lnTo>
                  <a:pt x="2274499" y="0"/>
                </a:lnTo>
                <a:lnTo>
                  <a:pt x="2274499" y="1546675"/>
                </a:lnTo>
                <a:lnTo>
                  <a:pt x="0" y="1546675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alphaModFix amt="70000"/>
            </a:blip>
            <a:stretch>
              <a:fillRect l="-248721"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8" name="Freeform 8"/>
          <p:cNvSpPr/>
          <p:nvPr/>
        </p:nvSpPr>
        <p:spPr>
          <a:xfrm>
            <a:off x="673831" y="5005899"/>
            <a:ext cx="3114194" cy="2583091"/>
          </a:xfrm>
          <a:custGeom>
            <a:avLst/>
            <a:gdLst/>
            <a:ahLst/>
            <a:cxnLst/>
            <a:rect l="l" t="t" r="r" b="b"/>
            <a:pathLst>
              <a:path w="3114194" h="2583091">
                <a:moveTo>
                  <a:pt x="0" y="0"/>
                </a:moveTo>
                <a:lnTo>
                  <a:pt x="3114194" y="0"/>
                </a:lnTo>
                <a:lnTo>
                  <a:pt x="3114194" y="2583091"/>
                </a:lnTo>
                <a:lnTo>
                  <a:pt x="0" y="2583091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9" name="Freeform 9"/>
          <p:cNvSpPr/>
          <p:nvPr/>
        </p:nvSpPr>
        <p:spPr>
          <a:xfrm>
            <a:off x="4195413" y="5005899"/>
            <a:ext cx="3114194" cy="2583091"/>
          </a:xfrm>
          <a:custGeom>
            <a:avLst/>
            <a:gdLst/>
            <a:ahLst/>
            <a:cxnLst/>
            <a:rect l="l" t="t" r="r" b="b"/>
            <a:pathLst>
              <a:path w="3114194" h="2583091">
                <a:moveTo>
                  <a:pt x="0" y="0"/>
                </a:moveTo>
                <a:lnTo>
                  <a:pt x="3114194" y="0"/>
                </a:lnTo>
                <a:lnTo>
                  <a:pt x="3114194" y="2583091"/>
                </a:lnTo>
                <a:lnTo>
                  <a:pt x="0" y="2583091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10" name="Freeform 10"/>
          <p:cNvSpPr/>
          <p:nvPr/>
        </p:nvSpPr>
        <p:spPr>
          <a:xfrm>
            <a:off x="7719182" y="5005899"/>
            <a:ext cx="3114194" cy="2583091"/>
          </a:xfrm>
          <a:custGeom>
            <a:avLst/>
            <a:gdLst/>
            <a:ahLst/>
            <a:cxnLst/>
            <a:rect l="l" t="t" r="r" b="b"/>
            <a:pathLst>
              <a:path w="3114194" h="2583091">
                <a:moveTo>
                  <a:pt x="0" y="0"/>
                </a:moveTo>
                <a:lnTo>
                  <a:pt x="3114193" y="0"/>
                </a:lnTo>
                <a:lnTo>
                  <a:pt x="3114193" y="2583091"/>
                </a:lnTo>
                <a:lnTo>
                  <a:pt x="0" y="2583091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11" name="Freeform 11"/>
          <p:cNvSpPr/>
          <p:nvPr/>
        </p:nvSpPr>
        <p:spPr>
          <a:xfrm>
            <a:off x="14458775" y="5005899"/>
            <a:ext cx="3133875" cy="2584510"/>
          </a:xfrm>
          <a:custGeom>
            <a:avLst/>
            <a:gdLst/>
            <a:ahLst/>
            <a:cxnLst/>
            <a:rect l="l" t="t" r="r" b="b"/>
            <a:pathLst>
              <a:path w="3133875" h="2584510">
                <a:moveTo>
                  <a:pt x="0" y="0"/>
                </a:moveTo>
                <a:lnTo>
                  <a:pt x="3133875" y="0"/>
                </a:lnTo>
                <a:lnTo>
                  <a:pt x="3133875" y="2584510"/>
                </a:lnTo>
                <a:lnTo>
                  <a:pt x="0" y="2584510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pic>
        <p:nvPicPr>
          <p:cNvPr id="12" name="Picture 12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>
          <a:xfrm>
            <a:off x="11662280" y="4137962"/>
            <a:ext cx="1946070" cy="1946070"/>
          </a:xfrm>
          <a:prstGeom prst="rect">
            <a:avLst/>
          </a:prstGeom>
        </p:spPr>
      </p:pic>
      <p:sp>
        <p:nvSpPr>
          <p:cNvPr id="13" name="TextBox 13"/>
          <p:cNvSpPr txBox="1"/>
          <p:nvPr/>
        </p:nvSpPr>
        <p:spPr>
          <a:xfrm>
            <a:off x="13380136" y="394908"/>
            <a:ext cx="4212514" cy="9050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341"/>
              </a:lnSpc>
            </a:pPr>
            <a:r>
              <a:rPr lang="en-US" sz="5243">
                <a:solidFill>
                  <a:srgbClr val="326B4A"/>
                </a:solidFill>
                <a:latin typeface="Roboto Bold"/>
              </a:rPr>
              <a:t>APRÈN.</a:t>
            </a:r>
            <a:r>
              <a:rPr lang="en-US" sz="5243">
                <a:solidFill>
                  <a:srgbClr val="1D75BC"/>
                </a:solidFill>
                <a:latin typeface="Roboto Bold"/>
              </a:rPr>
              <a:t> UPC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-1739651" y="1836883"/>
            <a:ext cx="15358761" cy="15549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11789" spc="389">
                <a:solidFill>
                  <a:srgbClr val="326B4A"/>
                </a:solidFill>
                <a:latin typeface="Sugo Display"/>
              </a:rPr>
              <a:t>7. Como publicar...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1662280" y="6212429"/>
            <a:ext cx="2178593" cy="22875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103"/>
              </a:lnSpc>
              <a:spcBef>
                <a:spcPct val="0"/>
              </a:spcBef>
            </a:pPr>
            <a:r>
              <a:rPr lang="en-US" sz="4359">
                <a:solidFill>
                  <a:srgbClr val="000000"/>
                </a:solidFill>
                <a:latin typeface="Atkinson Hyperlegible"/>
              </a:rPr>
              <a:t>APREN </a:t>
            </a:r>
          </a:p>
          <a:p>
            <a:pPr algn="ctr">
              <a:lnSpc>
                <a:spcPts val="6103"/>
              </a:lnSpc>
              <a:spcBef>
                <a:spcPct val="0"/>
              </a:spcBef>
            </a:pPr>
            <a:r>
              <a:rPr lang="en-US" sz="4359">
                <a:solidFill>
                  <a:srgbClr val="000000"/>
                </a:solidFill>
                <a:latin typeface="Sugo Display"/>
              </a:rPr>
              <a:t>Recolector</a:t>
            </a:r>
          </a:p>
          <a:p>
            <a:pPr algn="ctr">
              <a:lnSpc>
                <a:spcPts val="6103"/>
              </a:lnSpc>
              <a:spcBef>
                <a:spcPct val="0"/>
              </a:spcBef>
            </a:pPr>
            <a:r>
              <a:rPr lang="en-US" sz="4359">
                <a:solidFill>
                  <a:srgbClr val="000000"/>
                </a:solidFill>
                <a:latin typeface="Sugo Display"/>
              </a:rPr>
              <a:t>UPCommons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7952541" y="2336603"/>
            <a:ext cx="9387068" cy="8721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6047"/>
              </a:lnSpc>
            </a:pPr>
            <a:r>
              <a:rPr lang="en-US" sz="7199" spc="194">
                <a:solidFill>
                  <a:srgbClr val="000000"/>
                </a:solidFill>
                <a:latin typeface="Sugo Display Bold Italics"/>
              </a:rPr>
              <a:t>desde UPCommons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3238" t="-115756" b="-38888"/>
            </a:stretch>
          </a:blipFill>
        </p:spPr>
        <p:txBody>
          <a:bodyPr/>
          <a:lstStyle/>
          <a:p>
            <a:endParaRPr lang="ca-ES"/>
          </a:p>
        </p:txBody>
      </p:sp>
      <p:grpSp>
        <p:nvGrpSpPr>
          <p:cNvPr id="3" name="Group 3"/>
          <p:cNvGrpSpPr/>
          <p:nvPr/>
        </p:nvGrpSpPr>
        <p:grpSpPr>
          <a:xfrm>
            <a:off x="566834" y="213928"/>
            <a:ext cx="5403900" cy="1384830"/>
            <a:chOff x="0" y="0"/>
            <a:chExt cx="7205200" cy="1846440"/>
          </a:xfrm>
        </p:grpSpPr>
        <p:sp>
          <p:nvSpPr>
            <p:cNvPr id="4" name="Freeform 4"/>
            <p:cNvSpPr/>
            <p:nvPr/>
          </p:nvSpPr>
          <p:spPr>
            <a:xfrm>
              <a:off x="1046780" y="0"/>
              <a:ext cx="6158420" cy="1846440"/>
            </a:xfrm>
            <a:custGeom>
              <a:avLst/>
              <a:gdLst/>
              <a:ahLst/>
              <a:cxnLst/>
              <a:rect l="l" t="t" r="r" b="b"/>
              <a:pathLst>
                <a:path w="6158420" h="1846440">
                  <a:moveTo>
                    <a:pt x="0" y="0"/>
                  </a:moveTo>
                  <a:lnTo>
                    <a:pt x="6158420" y="0"/>
                  </a:lnTo>
                  <a:lnTo>
                    <a:pt x="6158420" y="1846440"/>
                  </a:lnTo>
                  <a:lnTo>
                    <a:pt x="0" y="184644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5" name="Freeform 5"/>
            <p:cNvSpPr/>
            <p:nvPr/>
          </p:nvSpPr>
          <p:spPr>
            <a:xfrm>
              <a:off x="0" y="297056"/>
              <a:ext cx="1216750" cy="1252328"/>
            </a:xfrm>
            <a:custGeom>
              <a:avLst/>
              <a:gdLst/>
              <a:ahLst/>
              <a:cxnLst/>
              <a:rect l="l" t="t" r="r" b="b"/>
              <a:pathLst>
                <a:path w="1216750" h="1252328">
                  <a:moveTo>
                    <a:pt x="0" y="0"/>
                  </a:moveTo>
                  <a:lnTo>
                    <a:pt x="1216750" y="0"/>
                  </a:lnTo>
                  <a:lnTo>
                    <a:pt x="1216750" y="1252328"/>
                  </a:lnTo>
                  <a:lnTo>
                    <a:pt x="0" y="12523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sp>
        <p:nvSpPr>
          <p:cNvPr id="6" name="Freeform 6"/>
          <p:cNvSpPr/>
          <p:nvPr/>
        </p:nvSpPr>
        <p:spPr>
          <a:xfrm rot="-8281520">
            <a:off x="-96569" y="7521447"/>
            <a:ext cx="1142139" cy="2956995"/>
          </a:xfrm>
          <a:custGeom>
            <a:avLst/>
            <a:gdLst/>
            <a:ahLst/>
            <a:cxnLst/>
            <a:rect l="l" t="t" r="r" b="b"/>
            <a:pathLst>
              <a:path w="1142139" h="2956995">
                <a:moveTo>
                  <a:pt x="0" y="0"/>
                </a:moveTo>
                <a:lnTo>
                  <a:pt x="1142139" y="0"/>
                </a:lnTo>
                <a:lnTo>
                  <a:pt x="1142139" y="2956995"/>
                </a:lnTo>
                <a:lnTo>
                  <a:pt x="0" y="295699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88000"/>
            </a:blip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7" name="Freeform 7"/>
          <p:cNvSpPr/>
          <p:nvPr/>
        </p:nvSpPr>
        <p:spPr>
          <a:xfrm rot="-3265068">
            <a:off x="-662749" y="9466722"/>
            <a:ext cx="2274498" cy="1546675"/>
          </a:xfrm>
          <a:custGeom>
            <a:avLst/>
            <a:gdLst/>
            <a:ahLst/>
            <a:cxnLst/>
            <a:rect l="l" t="t" r="r" b="b"/>
            <a:pathLst>
              <a:path w="2274498" h="1546675">
                <a:moveTo>
                  <a:pt x="0" y="0"/>
                </a:moveTo>
                <a:lnTo>
                  <a:pt x="2274499" y="0"/>
                </a:lnTo>
                <a:lnTo>
                  <a:pt x="2274499" y="1546675"/>
                </a:lnTo>
                <a:lnTo>
                  <a:pt x="0" y="1546675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alphaModFix amt="70000"/>
            </a:blip>
            <a:stretch>
              <a:fillRect l="-248721"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8" name="Freeform 8"/>
          <p:cNvSpPr/>
          <p:nvPr/>
        </p:nvSpPr>
        <p:spPr>
          <a:xfrm>
            <a:off x="5989222" y="4112130"/>
            <a:ext cx="3154778" cy="1031370"/>
          </a:xfrm>
          <a:custGeom>
            <a:avLst/>
            <a:gdLst/>
            <a:ahLst/>
            <a:cxnLst/>
            <a:rect l="l" t="t" r="r" b="b"/>
            <a:pathLst>
              <a:path w="3154778" h="1031370">
                <a:moveTo>
                  <a:pt x="0" y="0"/>
                </a:moveTo>
                <a:lnTo>
                  <a:pt x="3154778" y="0"/>
                </a:lnTo>
                <a:lnTo>
                  <a:pt x="3154778" y="1031370"/>
                </a:lnTo>
                <a:lnTo>
                  <a:pt x="0" y="103137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  <a:ln w="9525" cap="sq">
            <a:solidFill>
              <a:srgbClr val="000000"/>
            </a:solidFill>
            <a:prstDash val="solid"/>
            <a:miter/>
          </a:ln>
        </p:spPr>
        <p:txBody>
          <a:bodyPr/>
          <a:lstStyle/>
          <a:p>
            <a:endParaRPr lang="ca-ES"/>
          </a:p>
        </p:txBody>
      </p:sp>
      <p:sp>
        <p:nvSpPr>
          <p:cNvPr id="9" name="Freeform 9"/>
          <p:cNvSpPr/>
          <p:nvPr/>
        </p:nvSpPr>
        <p:spPr>
          <a:xfrm>
            <a:off x="9256428" y="4120439"/>
            <a:ext cx="2828293" cy="1040583"/>
          </a:xfrm>
          <a:custGeom>
            <a:avLst/>
            <a:gdLst/>
            <a:ahLst/>
            <a:cxnLst/>
            <a:rect l="l" t="t" r="r" b="b"/>
            <a:pathLst>
              <a:path w="2828293" h="1040583">
                <a:moveTo>
                  <a:pt x="0" y="0"/>
                </a:moveTo>
                <a:lnTo>
                  <a:pt x="2828293" y="0"/>
                </a:lnTo>
                <a:lnTo>
                  <a:pt x="2828293" y="1040584"/>
                </a:lnTo>
                <a:lnTo>
                  <a:pt x="0" y="1040584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t="-9698" b="-32315"/>
            </a:stretch>
          </a:blipFill>
          <a:ln w="9525" cap="sq">
            <a:solidFill>
              <a:srgbClr val="000000"/>
            </a:solidFill>
            <a:prstDash val="solid"/>
            <a:miter/>
          </a:ln>
        </p:spPr>
        <p:txBody>
          <a:bodyPr/>
          <a:lstStyle/>
          <a:p>
            <a:endParaRPr lang="ca-ES"/>
          </a:p>
        </p:txBody>
      </p:sp>
      <p:sp>
        <p:nvSpPr>
          <p:cNvPr id="10" name="Freeform 10"/>
          <p:cNvSpPr/>
          <p:nvPr/>
        </p:nvSpPr>
        <p:spPr>
          <a:xfrm>
            <a:off x="1408797" y="5621013"/>
            <a:ext cx="15371421" cy="3244160"/>
          </a:xfrm>
          <a:custGeom>
            <a:avLst/>
            <a:gdLst/>
            <a:ahLst/>
            <a:cxnLst/>
            <a:rect l="l" t="t" r="r" b="b"/>
            <a:pathLst>
              <a:path w="15371421" h="3244160">
                <a:moveTo>
                  <a:pt x="0" y="0"/>
                </a:moveTo>
                <a:lnTo>
                  <a:pt x="15371421" y="0"/>
                </a:lnTo>
                <a:lnTo>
                  <a:pt x="15371421" y="3244160"/>
                </a:lnTo>
                <a:lnTo>
                  <a:pt x="0" y="3244160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  <a:ln w="9525" cap="sq">
            <a:solidFill>
              <a:srgbClr val="000000"/>
            </a:solidFill>
            <a:prstDash val="solid"/>
            <a:miter/>
          </a:ln>
        </p:spPr>
        <p:txBody>
          <a:bodyPr/>
          <a:lstStyle/>
          <a:p>
            <a:endParaRPr lang="ca-ES"/>
          </a:p>
        </p:txBody>
      </p:sp>
      <p:sp>
        <p:nvSpPr>
          <p:cNvPr id="11" name="TextBox 11"/>
          <p:cNvSpPr txBox="1"/>
          <p:nvPr/>
        </p:nvSpPr>
        <p:spPr>
          <a:xfrm>
            <a:off x="13380136" y="394908"/>
            <a:ext cx="4212514" cy="9050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341"/>
              </a:lnSpc>
            </a:pPr>
            <a:r>
              <a:rPr lang="en-US" sz="5243">
                <a:solidFill>
                  <a:srgbClr val="326B4A"/>
                </a:solidFill>
                <a:latin typeface="Roboto Bold"/>
              </a:rPr>
              <a:t>APRÈN.</a:t>
            </a:r>
            <a:r>
              <a:rPr lang="en-US" sz="5243">
                <a:solidFill>
                  <a:srgbClr val="1D75BC"/>
                </a:solidFill>
                <a:latin typeface="Roboto Bold"/>
              </a:rPr>
              <a:t> UPC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-1739651" y="1836883"/>
            <a:ext cx="15358761" cy="15549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11789" spc="389">
                <a:solidFill>
                  <a:srgbClr val="326B4A"/>
                </a:solidFill>
                <a:latin typeface="Sugo Display"/>
              </a:rPr>
              <a:t>7. Como publicar...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7952541" y="2336603"/>
            <a:ext cx="9387068" cy="8721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6047"/>
              </a:lnSpc>
            </a:pPr>
            <a:r>
              <a:rPr lang="en-US" sz="7199" spc="194">
                <a:solidFill>
                  <a:srgbClr val="000000"/>
                </a:solidFill>
                <a:latin typeface="Sugo Display Bold Italics"/>
              </a:rPr>
              <a:t>desde ATENEA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3238" t="-115756" b="-38888"/>
            </a:stretch>
          </a:blipFill>
        </p:spPr>
        <p:txBody>
          <a:bodyPr/>
          <a:lstStyle/>
          <a:p>
            <a:endParaRPr lang="ca-ES"/>
          </a:p>
        </p:txBody>
      </p:sp>
      <p:grpSp>
        <p:nvGrpSpPr>
          <p:cNvPr id="3" name="Group 3"/>
          <p:cNvGrpSpPr/>
          <p:nvPr/>
        </p:nvGrpSpPr>
        <p:grpSpPr>
          <a:xfrm>
            <a:off x="566834" y="213928"/>
            <a:ext cx="5403900" cy="1384830"/>
            <a:chOff x="0" y="0"/>
            <a:chExt cx="7205200" cy="1846440"/>
          </a:xfrm>
        </p:grpSpPr>
        <p:sp>
          <p:nvSpPr>
            <p:cNvPr id="4" name="Freeform 4"/>
            <p:cNvSpPr/>
            <p:nvPr/>
          </p:nvSpPr>
          <p:spPr>
            <a:xfrm>
              <a:off x="1046780" y="0"/>
              <a:ext cx="6158420" cy="1846440"/>
            </a:xfrm>
            <a:custGeom>
              <a:avLst/>
              <a:gdLst/>
              <a:ahLst/>
              <a:cxnLst/>
              <a:rect l="l" t="t" r="r" b="b"/>
              <a:pathLst>
                <a:path w="6158420" h="1846440">
                  <a:moveTo>
                    <a:pt x="0" y="0"/>
                  </a:moveTo>
                  <a:lnTo>
                    <a:pt x="6158420" y="0"/>
                  </a:lnTo>
                  <a:lnTo>
                    <a:pt x="6158420" y="1846440"/>
                  </a:lnTo>
                  <a:lnTo>
                    <a:pt x="0" y="184644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5" name="Freeform 5"/>
            <p:cNvSpPr/>
            <p:nvPr/>
          </p:nvSpPr>
          <p:spPr>
            <a:xfrm>
              <a:off x="0" y="297056"/>
              <a:ext cx="1216750" cy="1252328"/>
            </a:xfrm>
            <a:custGeom>
              <a:avLst/>
              <a:gdLst/>
              <a:ahLst/>
              <a:cxnLst/>
              <a:rect l="l" t="t" r="r" b="b"/>
              <a:pathLst>
                <a:path w="1216750" h="1252328">
                  <a:moveTo>
                    <a:pt x="0" y="0"/>
                  </a:moveTo>
                  <a:lnTo>
                    <a:pt x="1216750" y="0"/>
                  </a:lnTo>
                  <a:lnTo>
                    <a:pt x="1216750" y="1252328"/>
                  </a:lnTo>
                  <a:lnTo>
                    <a:pt x="0" y="12523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sp>
        <p:nvSpPr>
          <p:cNvPr id="6" name="Freeform 6"/>
          <p:cNvSpPr/>
          <p:nvPr/>
        </p:nvSpPr>
        <p:spPr>
          <a:xfrm rot="-8281520">
            <a:off x="-96569" y="7521447"/>
            <a:ext cx="1142139" cy="2956995"/>
          </a:xfrm>
          <a:custGeom>
            <a:avLst/>
            <a:gdLst/>
            <a:ahLst/>
            <a:cxnLst/>
            <a:rect l="l" t="t" r="r" b="b"/>
            <a:pathLst>
              <a:path w="1142139" h="2956995">
                <a:moveTo>
                  <a:pt x="0" y="0"/>
                </a:moveTo>
                <a:lnTo>
                  <a:pt x="1142139" y="0"/>
                </a:lnTo>
                <a:lnTo>
                  <a:pt x="1142139" y="2956995"/>
                </a:lnTo>
                <a:lnTo>
                  <a:pt x="0" y="295699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88000"/>
            </a:blip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7" name="Freeform 7"/>
          <p:cNvSpPr/>
          <p:nvPr/>
        </p:nvSpPr>
        <p:spPr>
          <a:xfrm rot="-3265068">
            <a:off x="-662749" y="9466722"/>
            <a:ext cx="2274498" cy="1546675"/>
          </a:xfrm>
          <a:custGeom>
            <a:avLst/>
            <a:gdLst/>
            <a:ahLst/>
            <a:cxnLst/>
            <a:rect l="l" t="t" r="r" b="b"/>
            <a:pathLst>
              <a:path w="2274498" h="1546675">
                <a:moveTo>
                  <a:pt x="0" y="0"/>
                </a:moveTo>
                <a:lnTo>
                  <a:pt x="2274499" y="0"/>
                </a:lnTo>
                <a:lnTo>
                  <a:pt x="2274499" y="1546675"/>
                </a:lnTo>
                <a:lnTo>
                  <a:pt x="0" y="1546675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alphaModFix amt="70000"/>
            </a:blip>
            <a:stretch>
              <a:fillRect l="-248721"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8" name="Freeform 8"/>
          <p:cNvSpPr/>
          <p:nvPr/>
        </p:nvSpPr>
        <p:spPr>
          <a:xfrm>
            <a:off x="474501" y="4107927"/>
            <a:ext cx="3046445" cy="3108045"/>
          </a:xfrm>
          <a:custGeom>
            <a:avLst/>
            <a:gdLst/>
            <a:ahLst/>
            <a:cxnLst/>
            <a:rect l="l" t="t" r="r" b="b"/>
            <a:pathLst>
              <a:path w="3046445" h="3108045">
                <a:moveTo>
                  <a:pt x="0" y="0"/>
                </a:moveTo>
                <a:lnTo>
                  <a:pt x="3046444" y="0"/>
                </a:lnTo>
                <a:lnTo>
                  <a:pt x="3046444" y="3108046"/>
                </a:lnTo>
                <a:lnTo>
                  <a:pt x="0" y="310804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  <a:ln w="9525" cap="sq">
            <a:solidFill>
              <a:srgbClr val="000000"/>
            </a:solidFill>
            <a:prstDash val="solid"/>
            <a:miter/>
          </a:ln>
        </p:spPr>
        <p:txBody>
          <a:bodyPr/>
          <a:lstStyle/>
          <a:p>
            <a:endParaRPr lang="ca-ES"/>
          </a:p>
        </p:txBody>
      </p:sp>
      <p:sp>
        <p:nvSpPr>
          <p:cNvPr id="9" name="Freeform 9"/>
          <p:cNvSpPr/>
          <p:nvPr/>
        </p:nvSpPr>
        <p:spPr>
          <a:xfrm>
            <a:off x="1125439" y="5770431"/>
            <a:ext cx="5633073" cy="3487869"/>
          </a:xfrm>
          <a:custGeom>
            <a:avLst/>
            <a:gdLst/>
            <a:ahLst/>
            <a:cxnLst/>
            <a:rect l="l" t="t" r="r" b="b"/>
            <a:pathLst>
              <a:path w="5633073" h="3487869">
                <a:moveTo>
                  <a:pt x="0" y="0"/>
                </a:moveTo>
                <a:lnTo>
                  <a:pt x="5633072" y="0"/>
                </a:lnTo>
                <a:lnTo>
                  <a:pt x="5633072" y="3487869"/>
                </a:lnTo>
                <a:lnTo>
                  <a:pt x="0" y="3487869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r="-51392"/>
            </a:stretch>
          </a:blipFill>
          <a:ln w="9525" cap="sq">
            <a:solidFill>
              <a:srgbClr val="000000"/>
            </a:solidFill>
            <a:prstDash val="solid"/>
            <a:miter/>
          </a:ln>
        </p:spPr>
        <p:txBody>
          <a:bodyPr/>
          <a:lstStyle/>
          <a:p>
            <a:endParaRPr lang="ca-ES"/>
          </a:p>
        </p:txBody>
      </p:sp>
      <p:grpSp>
        <p:nvGrpSpPr>
          <p:cNvPr id="10" name="Group 10"/>
          <p:cNvGrpSpPr/>
          <p:nvPr/>
        </p:nvGrpSpPr>
        <p:grpSpPr>
          <a:xfrm>
            <a:off x="12646075" y="6123286"/>
            <a:ext cx="1492368" cy="1092686"/>
            <a:chOff x="0" y="0"/>
            <a:chExt cx="728506" cy="5334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728506" cy="533400"/>
            </a:xfrm>
            <a:custGeom>
              <a:avLst/>
              <a:gdLst/>
              <a:ahLst/>
              <a:cxnLst/>
              <a:rect l="l" t="t" r="r" b="b"/>
              <a:pathLst>
                <a:path w="728506" h="533400">
                  <a:moveTo>
                    <a:pt x="273050" y="0"/>
                  </a:moveTo>
                  <a:lnTo>
                    <a:pt x="0" y="266700"/>
                  </a:lnTo>
                  <a:lnTo>
                    <a:pt x="273050" y="533400"/>
                  </a:lnTo>
                  <a:lnTo>
                    <a:pt x="273050" y="400050"/>
                  </a:lnTo>
                  <a:lnTo>
                    <a:pt x="455456" y="400050"/>
                  </a:lnTo>
                  <a:lnTo>
                    <a:pt x="455456" y="533400"/>
                  </a:lnTo>
                  <a:lnTo>
                    <a:pt x="728506" y="266700"/>
                  </a:lnTo>
                  <a:lnTo>
                    <a:pt x="455456" y="0"/>
                  </a:lnTo>
                  <a:lnTo>
                    <a:pt x="455456" y="133350"/>
                  </a:lnTo>
                  <a:lnTo>
                    <a:pt x="273050" y="133350"/>
                  </a:lnTo>
                  <a:lnTo>
                    <a:pt x="273050" y="0"/>
                  </a:lnTo>
                  <a:close/>
                </a:path>
              </a:pathLst>
            </a:custGeom>
            <a:solidFill>
              <a:srgbClr val="326B4A"/>
            </a:solidFill>
          </p:spPr>
          <p:txBody>
            <a:bodyPr/>
            <a:lstStyle/>
            <a:p>
              <a:endParaRPr lang="ca-ES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101600" y="92075"/>
              <a:ext cx="525306" cy="3016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40"/>
                </a:lnSpc>
              </a:pPr>
              <a:endParaRPr/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13380136" y="394908"/>
            <a:ext cx="4212514" cy="9050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341"/>
              </a:lnSpc>
            </a:pPr>
            <a:r>
              <a:rPr lang="en-US" sz="5243">
                <a:solidFill>
                  <a:srgbClr val="326B4A"/>
                </a:solidFill>
                <a:latin typeface="Roboto Bold"/>
              </a:rPr>
              <a:t>APRÈN.</a:t>
            </a:r>
            <a:r>
              <a:rPr lang="en-US" sz="5243">
                <a:solidFill>
                  <a:srgbClr val="1D75BC"/>
                </a:solidFill>
                <a:latin typeface="Roboto Bold"/>
              </a:rPr>
              <a:t> UPC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-1739651" y="1836883"/>
            <a:ext cx="15358761" cy="15549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11789" spc="389">
                <a:solidFill>
                  <a:srgbClr val="326B4A"/>
                </a:solidFill>
                <a:latin typeface="Sugo Display"/>
              </a:rPr>
              <a:t>7. Como publicar...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7952541" y="2336603"/>
            <a:ext cx="9387068" cy="8721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6047"/>
              </a:lnSpc>
            </a:pPr>
            <a:r>
              <a:rPr lang="en-US" sz="7199" spc="194">
                <a:solidFill>
                  <a:srgbClr val="000000"/>
                </a:solidFill>
                <a:latin typeface="Sugo Display Bold Italics"/>
              </a:rPr>
              <a:t>desde ATENEA</a:t>
            </a:r>
          </a:p>
        </p:txBody>
      </p:sp>
      <p:sp>
        <p:nvSpPr>
          <p:cNvPr id="16" name="Freeform 16"/>
          <p:cNvSpPr/>
          <p:nvPr/>
        </p:nvSpPr>
        <p:spPr>
          <a:xfrm>
            <a:off x="14276361" y="4537708"/>
            <a:ext cx="3393121" cy="4263843"/>
          </a:xfrm>
          <a:custGeom>
            <a:avLst/>
            <a:gdLst/>
            <a:ahLst/>
            <a:cxnLst/>
            <a:rect l="l" t="t" r="r" b="b"/>
            <a:pathLst>
              <a:path w="3393121" h="4263843">
                <a:moveTo>
                  <a:pt x="0" y="0"/>
                </a:moveTo>
                <a:lnTo>
                  <a:pt x="3393121" y="0"/>
                </a:lnTo>
                <a:lnTo>
                  <a:pt x="3393121" y="4263843"/>
                </a:lnTo>
                <a:lnTo>
                  <a:pt x="0" y="4263843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  <a:ln w="9525" cap="sq">
            <a:solidFill>
              <a:srgbClr val="000000"/>
            </a:solidFill>
            <a:prstDash val="solid"/>
            <a:miter/>
          </a:ln>
        </p:spPr>
        <p:txBody>
          <a:bodyPr/>
          <a:lstStyle/>
          <a:p>
            <a:endParaRPr lang="ca-ES"/>
          </a:p>
        </p:txBody>
      </p:sp>
      <p:sp>
        <p:nvSpPr>
          <p:cNvPr id="17" name="TextBox 17"/>
          <p:cNvSpPr txBox="1"/>
          <p:nvPr/>
        </p:nvSpPr>
        <p:spPr>
          <a:xfrm>
            <a:off x="14222511" y="3544984"/>
            <a:ext cx="3500820" cy="9315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779"/>
              </a:lnSpc>
              <a:spcBef>
                <a:spcPct val="0"/>
              </a:spcBef>
            </a:pPr>
            <a:r>
              <a:rPr lang="en-US" sz="2699">
                <a:solidFill>
                  <a:srgbClr val="000000"/>
                </a:solidFill>
                <a:latin typeface="Amiko Bold"/>
              </a:rPr>
              <a:t>Material disponible en Aprèn</a:t>
            </a:r>
          </a:p>
        </p:txBody>
      </p:sp>
      <p:sp>
        <p:nvSpPr>
          <p:cNvPr id="18" name="Freeform 18"/>
          <p:cNvSpPr/>
          <p:nvPr/>
        </p:nvSpPr>
        <p:spPr>
          <a:xfrm>
            <a:off x="8655809" y="4857529"/>
            <a:ext cx="3790208" cy="3546317"/>
          </a:xfrm>
          <a:custGeom>
            <a:avLst/>
            <a:gdLst/>
            <a:ahLst/>
            <a:cxnLst/>
            <a:rect l="l" t="t" r="r" b="b"/>
            <a:pathLst>
              <a:path w="3790208" h="3546317">
                <a:moveTo>
                  <a:pt x="0" y="0"/>
                </a:moveTo>
                <a:lnTo>
                  <a:pt x="3790209" y="0"/>
                </a:lnTo>
                <a:lnTo>
                  <a:pt x="3790209" y="3546317"/>
                </a:lnTo>
                <a:lnTo>
                  <a:pt x="0" y="3546317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  <a:ln w="9525" cap="sq">
            <a:solidFill>
              <a:srgbClr val="000000"/>
            </a:solidFill>
            <a:prstDash val="solid"/>
            <a:miter/>
          </a:ln>
        </p:spPr>
        <p:txBody>
          <a:bodyPr/>
          <a:lstStyle/>
          <a:p>
            <a:endParaRPr lang="ca-ES"/>
          </a:p>
        </p:txBody>
      </p:sp>
      <p:grpSp>
        <p:nvGrpSpPr>
          <p:cNvPr id="19" name="Group 19"/>
          <p:cNvGrpSpPr/>
          <p:nvPr/>
        </p:nvGrpSpPr>
        <p:grpSpPr>
          <a:xfrm>
            <a:off x="6963416" y="6123286"/>
            <a:ext cx="1492368" cy="1092686"/>
            <a:chOff x="0" y="0"/>
            <a:chExt cx="728506" cy="533400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728506" cy="533400"/>
            </a:xfrm>
            <a:custGeom>
              <a:avLst/>
              <a:gdLst/>
              <a:ahLst/>
              <a:cxnLst/>
              <a:rect l="l" t="t" r="r" b="b"/>
              <a:pathLst>
                <a:path w="728506" h="533400">
                  <a:moveTo>
                    <a:pt x="273050" y="0"/>
                  </a:moveTo>
                  <a:lnTo>
                    <a:pt x="0" y="266700"/>
                  </a:lnTo>
                  <a:lnTo>
                    <a:pt x="273050" y="533400"/>
                  </a:lnTo>
                  <a:lnTo>
                    <a:pt x="273050" y="400050"/>
                  </a:lnTo>
                  <a:lnTo>
                    <a:pt x="455456" y="400050"/>
                  </a:lnTo>
                  <a:lnTo>
                    <a:pt x="455456" y="533400"/>
                  </a:lnTo>
                  <a:lnTo>
                    <a:pt x="728506" y="266700"/>
                  </a:lnTo>
                  <a:lnTo>
                    <a:pt x="455456" y="0"/>
                  </a:lnTo>
                  <a:lnTo>
                    <a:pt x="455456" y="133350"/>
                  </a:lnTo>
                  <a:lnTo>
                    <a:pt x="273050" y="133350"/>
                  </a:lnTo>
                  <a:lnTo>
                    <a:pt x="273050" y="0"/>
                  </a:lnTo>
                  <a:close/>
                </a:path>
              </a:pathLst>
            </a:custGeom>
            <a:solidFill>
              <a:srgbClr val="326B4A"/>
            </a:solidFill>
          </p:spPr>
          <p:txBody>
            <a:bodyPr/>
            <a:lstStyle/>
            <a:p>
              <a:endParaRPr lang="ca-ES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101600" y="92075"/>
              <a:ext cx="525306" cy="3016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40"/>
                </a:lnSpc>
              </a:pPr>
              <a:endParaRPr/>
            </a:p>
          </p:txBody>
        </p:sp>
      </p:grpSp>
      <p:sp>
        <p:nvSpPr>
          <p:cNvPr id="22" name="TextBox 22"/>
          <p:cNvSpPr txBox="1"/>
          <p:nvPr/>
        </p:nvSpPr>
        <p:spPr>
          <a:xfrm>
            <a:off x="8286352" y="3544984"/>
            <a:ext cx="4466780" cy="9315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779"/>
              </a:lnSpc>
              <a:spcBef>
                <a:spcPct val="0"/>
              </a:spcBef>
            </a:pPr>
            <a:r>
              <a:rPr lang="en-US" sz="2699">
                <a:solidFill>
                  <a:srgbClr val="000000"/>
                </a:solidFill>
                <a:latin typeface="Amiko Bold"/>
              </a:rPr>
              <a:t>Publicación en UPCommons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3238" t="-115756" b="-38888"/>
            </a:stretch>
          </a:blipFill>
        </p:spPr>
        <p:txBody>
          <a:bodyPr/>
          <a:lstStyle/>
          <a:p>
            <a:endParaRPr lang="ca-ES"/>
          </a:p>
        </p:txBody>
      </p:sp>
      <p:grpSp>
        <p:nvGrpSpPr>
          <p:cNvPr id="3" name="Group 3"/>
          <p:cNvGrpSpPr/>
          <p:nvPr/>
        </p:nvGrpSpPr>
        <p:grpSpPr>
          <a:xfrm>
            <a:off x="566834" y="213928"/>
            <a:ext cx="5403900" cy="1384830"/>
            <a:chOff x="0" y="0"/>
            <a:chExt cx="7205200" cy="1846440"/>
          </a:xfrm>
        </p:grpSpPr>
        <p:sp>
          <p:nvSpPr>
            <p:cNvPr id="4" name="Freeform 4"/>
            <p:cNvSpPr/>
            <p:nvPr/>
          </p:nvSpPr>
          <p:spPr>
            <a:xfrm>
              <a:off x="1046780" y="0"/>
              <a:ext cx="6158420" cy="1846440"/>
            </a:xfrm>
            <a:custGeom>
              <a:avLst/>
              <a:gdLst/>
              <a:ahLst/>
              <a:cxnLst/>
              <a:rect l="l" t="t" r="r" b="b"/>
              <a:pathLst>
                <a:path w="6158420" h="1846440">
                  <a:moveTo>
                    <a:pt x="0" y="0"/>
                  </a:moveTo>
                  <a:lnTo>
                    <a:pt x="6158420" y="0"/>
                  </a:lnTo>
                  <a:lnTo>
                    <a:pt x="6158420" y="1846440"/>
                  </a:lnTo>
                  <a:lnTo>
                    <a:pt x="0" y="184644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5" name="Freeform 5"/>
            <p:cNvSpPr/>
            <p:nvPr/>
          </p:nvSpPr>
          <p:spPr>
            <a:xfrm>
              <a:off x="0" y="297056"/>
              <a:ext cx="1216750" cy="1252328"/>
            </a:xfrm>
            <a:custGeom>
              <a:avLst/>
              <a:gdLst/>
              <a:ahLst/>
              <a:cxnLst/>
              <a:rect l="l" t="t" r="r" b="b"/>
              <a:pathLst>
                <a:path w="1216750" h="1252328">
                  <a:moveTo>
                    <a:pt x="0" y="0"/>
                  </a:moveTo>
                  <a:lnTo>
                    <a:pt x="1216750" y="0"/>
                  </a:lnTo>
                  <a:lnTo>
                    <a:pt x="1216750" y="1252328"/>
                  </a:lnTo>
                  <a:lnTo>
                    <a:pt x="0" y="12523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grpSp>
        <p:nvGrpSpPr>
          <p:cNvPr id="6" name="Group 6"/>
          <p:cNvGrpSpPr>
            <a:grpSpLocks noChangeAspect="1"/>
          </p:cNvGrpSpPr>
          <p:nvPr/>
        </p:nvGrpSpPr>
        <p:grpSpPr>
          <a:xfrm rot="-8100000">
            <a:off x="-5009519" y="10145497"/>
            <a:ext cx="12231769" cy="8471632"/>
            <a:chOff x="0" y="0"/>
            <a:chExt cx="3429000" cy="2374900"/>
          </a:xfrm>
        </p:grpSpPr>
        <p:sp>
          <p:nvSpPr>
            <p:cNvPr id="7" name="Freeform 7"/>
            <p:cNvSpPr/>
            <p:nvPr/>
          </p:nvSpPr>
          <p:spPr>
            <a:xfrm>
              <a:off x="50800" y="76200"/>
              <a:ext cx="3340100" cy="2235200"/>
            </a:xfrm>
            <a:custGeom>
              <a:avLst/>
              <a:gdLst/>
              <a:ahLst/>
              <a:cxnLst/>
              <a:rect l="l" t="t" r="r" b="b"/>
              <a:pathLst>
                <a:path w="3340100" h="2235200">
                  <a:moveTo>
                    <a:pt x="2171700" y="25400"/>
                  </a:moveTo>
                  <a:lnTo>
                    <a:pt x="2400300" y="0"/>
                  </a:lnTo>
                  <a:lnTo>
                    <a:pt x="2641600" y="38100"/>
                  </a:lnTo>
                  <a:lnTo>
                    <a:pt x="2984500" y="38100"/>
                  </a:lnTo>
                  <a:cubicBezTo>
                    <a:pt x="2984500" y="38100"/>
                    <a:pt x="3086100" y="12700"/>
                    <a:pt x="3098800" y="38100"/>
                  </a:cubicBezTo>
                  <a:cubicBezTo>
                    <a:pt x="3111500" y="63500"/>
                    <a:pt x="3162300" y="228600"/>
                    <a:pt x="3162300" y="228600"/>
                  </a:cubicBezTo>
                  <a:cubicBezTo>
                    <a:pt x="3162300" y="228600"/>
                    <a:pt x="3213100" y="304800"/>
                    <a:pt x="3200400" y="355600"/>
                  </a:cubicBezTo>
                  <a:cubicBezTo>
                    <a:pt x="3187700" y="406400"/>
                    <a:pt x="3225800" y="520700"/>
                    <a:pt x="3225800" y="520700"/>
                  </a:cubicBezTo>
                  <a:cubicBezTo>
                    <a:pt x="3225800" y="520700"/>
                    <a:pt x="3251200" y="571500"/>
                    <a:pt x="3225800" y="622300"/>
                  </a:cubicBezTo>
                  <a:cubicBezTo>
                    <a:pt x="3225800" y="622300"/>
                    <a:pt x="3213100" y="762000"/>
                    <a:pt x="3238500" y="812800"/>
                  </a:cubicBezTo>
                  <a:cubicBezTo>
                    <a:pt x="3238500" y="812800"/>
                    <a:pt x="3276600" y="838200"/>
                    <a:pt x="3251200" y="1003300"/>
                  </a:cubicBezTo>
                  <a:lnTo>
                    <a:pt x="3263900" y="1181100"/>
                  </a:lnTo>
                  <a:cubicBezTo>
                    <a:pt x="3263900" y="1181100"/>
                    <a:pt x="3238500" y="1257300"/>
                    <a:pt x="3251200" y="1308100"/>
                  </a:cubicBezTo>
                  <a:lnTo>
                    <a:pt x="3276600" y="1562100"/>
                  </a:lnTo>
                  <a:lnTo>
                    <a:pt x="3327400" y="1701800"/>
                  </a:lnTo>
                  <a:lnTo>
                    <a:pt x="3327400" y="1854200"/>
                  </a:lnTo>
                  <a:lnTo>
                    <a:pt x="3340100" y="1955800"/>
                  </a:lnTo>
                  <a:cubicBezTo>
                    <a:pt x="3340100" y="1955800"/>
                    <a:pt x="3314700" y="2019300"/>
                    <a:pt x="3213100" y="2044700"/>
                  </a:cubicBezTo>
                  <a:cubicBezTo>
                    <a:pt x="3213100" y="2044700"/>
                    <a:pt x="3149600" y="2044700"/>
                    <a:pt x="3098800" y="2082800"/>
                  </a:cubicBezTo>
                  <a:cubicBezTo>
                    <a:pt x="3048000" y="2120900"/>
                    <a:pt x="2933700" y="2197100"/>
                    <a:pt x="2870200" y="2184400"/>
                  </a:cubicBezTo>
                  <a:cubicBezTo>
                    <a:pt x="2870200" y="2184400"/>
                    <a:pt x="2717800" y="2171700"/>
                    <a:pt x="2692400" y="2146300"/>
                  </a:cubicBezTo>
                  <a:cubicBezTo>
                    <a:pt x="2692400" y="2146300"/>
                    <a:pt x="2590800" y="2133600"/>
                    <a:pt x="2565400" y="2133600"/>
                  </a:cubicBezTo>
                  <a:cubicBezTo>
                    <a:pt x="2540000" y="2133600"/>
                    <a:pt x="2476500" y="2146300"/>
                    <a:pt x="2476500" y="2146300"/>
                  </a:cubicBezTo>
                  <a:cubicBezTo>
                    <a:pt x="2476500" y="2146300"/>
                    <a:pt x="2400300" y="2171700"/>
                    <a:pt x="2362200" y="2159000"/>
                  </a:cubicBezTo>
                  <a:cubicBezTo>
                    <a:pt x="2324100" y="2146300"/>
                    <a:pt x="2298700" y="2146300"/>
                    <a:pt x="2222500" y="2159000"/>
                  </a:cubicBezTo>
                  <a:cubicBezTo>
                    <a:pt x="2222500" y="2159000"/>
                    <a:pt x="2197100" y="2184400"/>
                    <a:pt x="2019300" y="2184400"/>
                  </a:cubicBezTo>
                  <a:cubicBezTo>
                    <a:pt x="2019300" y="2184400"/>
                    <a:pt x="1866900" y="2235200"/>
                    <a:pt x="1790700" y="2184400"/>
                  </a:cubicBezTo>
                  <a:cubicBezTo>
                    <a:pt x="1790700" y="2184400"/>
                    <a:pt x="1765300" y="2146300"/>
                    <a:pt x="1549400" y="2159000"/>
                  </a:cubicBezTo>
                  <a:cubicBezTo>
                    <a:pt x="1549400" y="2159000"/>
                    <a:pt x="1397000" y="2171700"/>
                    <a:pt x="1371600" y="2159000"/>
                  </a:cubicBezTo>
                  <a:lnTo>
                    <a:pt x="1066800" y="2197100"/>
                  </a:lnTo>
                  <a:cubicBezTo>
                    <a:pt x="1066800" y="2197100"/>
                    <a:pt x="723900" y="2184400"/>
                    <a:pt x="673100" y="2171700"/>
                  </a:cubicBezTo>
                  <a:cubicBezTo>
                    <a:pt x="622300" y="2159000"/>
                    <a:pt x="419100" y="2120900"/>
                    <a:pt x="393700" y="2146300"/>
                  </a:cubicBezTo>
                  <a:cubicBezTo>
                    <a:pt x="368300" y="2171700"/>
                    <a:pt x="215900" y="2171700"/>
                    <a:pt x="190500" y="2159000"/>
                  </a:cubicBezTo>
                  <a:cubicBezTo>
                    <a:pt x="165100" y="2146300"/>
                    <a:pt x="127000" y="2044700"/>
                    <a:pt x="114300" y="1993900"/>
                  </a:cubicBezTo>
                  <a:cubicBezTo>
                    <a:pt x="101600" y="1943100"/>
                    <a:pt x="101600" y="1803400"/>
                    <a:pt x="101600" y="1778000"/>
                  </a:cubicBezTo>
                  <a:cubicBezTo>
                    <a:pt x="101600" y="1752600"/>
                    <a:pt x="63500" y="1714500"/>
                    <a:pt x="63500" y="1714500"/>
                  </a:cubicBezTo>
                  <a:lnTo>
                    <a:pt x="88900" y="1562100"/>
                  </a:lnTo>
                  <a:cubicBezTo>
                    <a:pt x="88900" y="1562100"/>
                    <a:pt x="88900" y="1435100"/>
                    <a:pt x="63500" y="1397000"/>
                  </a:cubicBezTo>
                  <a:cubicBezTo>
                    <a:pt x="38100" y="1358900"/>
                    <a:pt x="63500" y="1206500"/>
                    <a:pt x="63500" y="1206500"/>
                  </a:cubicBezTo>
                  <a:cubicBezTo>
                    <a:pt x="63500" y="1206500"/>
                    <a:pt x="38100" y="1079500"/>
                    <a:pt x="50800" y="1041400"/>
                  </a:cubicBezTo>
                  <a:cubicBezTo>
                    <a:pt x="63500" y="1003300"/>
                    <a:pt x="76200" y="939800"/>
                    <a:pt x="76200" y="901700"/>
                  </a:cubicBezTo>
                  <a:cubicBezTo>
                    <a:pt x="76200" y="863600"/>
                    <a:pt x="50800" y="673100"/>
                    <a:pt x="50800" y="673100"/>
                  </a:cubicBezTo>
                  <a:lnTo>
                    <a:pt x="25400" y="571500"/>
                  </a:lnTo>
                  <a:cubicBezTo>
                    <a:pt x="25400" y="571500"/>
                    <a:pt x="0" y="508000"/>
                    <a:pt x="12700" y="393700"/>
                  </a:cubicBezTo>
                  <a:cubicBezTo>
                    <a:pt x="25400" y="279400"/>
                    <a:pt x="12700" y="279400"/>
                    <a:pt x="12700" y="279400"/>
                  </a:cubicBezTo>
                  <a:lnTo>
                    <a:pt x="215900" y="190500"/>
                  </a:lnTo>
                  <a:cubicBezTo>
                    <a:pt x="215900" y="190500"/>
                    <a:pt x="317500" y="76200"/>
                    <a:pt x="482600" y="76200"/>
                  </a:cubicBezTo>
                  <a:lnTo>
                    <a:pt x="609600" y="114300"/>
                  </a:lnTo>
                  <a:cubicBezTo>
                    <a:pt x="609600" y="114300"/>
                    <a:pt x="660400" y="139700"/>
                    <a:pt x="749300" y="127000"/>
                  </a:cubicBezTo>
                  <a:cubicBezTo>
                    <a:pt x="838200" y="114300"/>
                    <a:pt x="914400" y="88900"/>
                    <a:pt x="914400" y="88900"/>
                  </a:cubicBezTo>
                  <a:cubicBezTo>
                    <a:pt x="914400" y="88900"/>
                    <a:pt x="1003300" y="114300"/>
                    <a:pt x="1066800" y="88900"/>
                  </a:cubicBezTo>
                  <a:lnTo>
                    <a:pt x="1117600" y="76200"/>
                  </a:lnTo>
                  <a:lnTo>
                    <a:pt x="1143000" y="76200"/>
                  </a:lnTo>
                  <a:cubicBezTo>
                    <a:pt x="1143000" y="76200"/>
                    <a:pt x="1181100" y="50800"/>
                    <a:pt x="1206500" y="76200"/>
                  </a:cubicBezTo>
                  <a:cubicBezTo>
                    <a:pt x="1206500" y="76200"/>
                    <a:pt x="1231900" y="50800"/>
                    <a:pt x="1270000" y="63500"/>
                  </a:cubicBezTo>
                  <a:cubicBezTo>
                    <a:pt x="1270000" y="63500"/>
                    <a:pt x="1346200" y="38100"/>
                    <a:pt x="1346200" y="38100"/>
                  </a:cubicBezTo>
                  <a:cubicBezTo>
                    <a:pt x="1346200" y="38100"/>
                    <a:pt x="1435100" y="38100"/>
                    <a:pt x="1435100" y="38100"/>
                  </a:cubicBezTo>
                  <a:lnTo>
                    <a:pt x="1524000" y="63500"/>
                  </a:lnTo>
                  <a:lnTo>
                    <a:pt x="1765300" y="63500"/>
                  </a:lnTo>
                  <a:lnTo>
                    <a:pt x="1892300" y="50800"/>
                  </a:lnTo>
                  <a:lnTo>
                    <a:pt x="1943100" y="76200"/>
                  </a:lnTo>
                  <a:lnTo>
                    <a:pt x="2019300" y="50800"/>
                  </a:lnTo>
                  <a:lnTo>
                    <a:pt x="2171700" y="25400"/>
                  </a:lnTo>
                  <a:close/>
                </a:path>
              </a:pathLst>
            </a:custGeom>
            <a:blipFill>
              <a:blip r:embed="rId6"/>
              <a:stretch>
                <a:fillRect t="-60874" b="-60874"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8" name="Freeform 8"/>
            <p:cNvSpPr/>
            <p:nvPr/>
          </p:nvSpPr>
          <p:spPr>
            <a:xfrm>
              <a:off x="0" y="0"/>
              <a:ext cx="3429000" cy="2374900"/>
            </a:xfrm>
            <a:custGeom>
              <a:avLst/>
              <a:gdLst/>
              <a:ahLst/>
              <a:cxnLst/>
              <a:rect l="l" t="t" r="r" b="b"/>
              <a:pathLst>
                <a:path w="3429000" h="2374900">
                  <a:moveTo>
                    <a:pt x="3429000" y="2374900"/>
                  </a:moveTo>
                  <a:lnTo>
                    <a:pt x="0" y="2374900"/>
                  </a:lnTo>
                  <a:lnTo>
                    <a:pt x="0" y="0"/>
                  </a:lnTo>
                  <a:lnTo>
                    <a:pt x="3429000" y="0"/>
                  </a:lnTo>
                  <a:lnTo>
                    <a:pt x="3429000" y="2374900"/>
                  </a:lnTo>
                  <a:close/>
                </a:path>
              </a:pathLst>
            </a:custGeom>
            <a:blipFill>
              <a:blip r:embed="rId7"/>
              <a:stretch>
                <a:fillRect l="-2902" t="-10996" r="-2492" b="-11124"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9422881" y="4938303"/>
            <a:ext cx="7228069" cy="3805034"/>
            <a:chOff x="0" y="0"/>
            <a:chExt cx="1903689" cy="1002149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903689" cy="1002149"/>
            </a:xfrm>
            <a:custGeom>
              <a:avLst/>
              <a:gdLst/>
              <a:ahLst/>
              <a:cxnLst/>
              <a:rect l="l" t="t" r="r" b="b"/>
              <a:pathLst>
                <a:path w="1903689" h="1002149">
                  <a:moveTo>
                    <a:pt x="0" y="0"/>
                  </a:moveTo>
                  <a:lnTo>
                    <a:pt x="1903689" y="0"/>
                  </a:lnTo>
                  <a:lnTo>
                    <a:pt x="1903689" y="1002149"/>
                  </a:lnTo>
                  <a:lnTo>
                    <a:pt x="0" y="1002149"/>
                  </a:lnTo>
                  <a:close/>
                </a:path>
              </a:pathLst>
            </a:custGeom>
            <a:solidFill>
              <a:srgbClr val="85A660">
                <a:alpha val="26667"/>
              </a:srgbClr>
            </a:solidFill>
            <a:ln w="9525" cap="sq">
              <a:solidFill>
                <a:srgbClr val="000000">
                  <a:alpha val="26667"/>
                </a:srgbClr>
              </a:solidFill>
              <a:prstDash val="solid"/>
              <a:miter/>
            </a:ln>
          </p:spPr>
          <p:txBody>
            <a:bodyPr/>
            <a:lstStyle/>
            <a:p>
              <a:endParaRPr lang="ca-ES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-47625"/>
              <a:ext cx="1903689" cy="10497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40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9949393" y="5428700"/>
            <a:ext cx="3156306" cy="2824240"/>
            <a:chOff x="0" y="0"/>
            <a:chExt cx="831291" cy="743833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31291" cy="743833"/>
            </a:xfrm>
            <a:custGeom>
              <a:avLst/>
              <a:gdLst/>
              <a:ahLst/>
              <a:cxnLst/>
              <a:rect l="l" t="t" r="r" b="b"/>
              <a:pathLst>
                <a:path w="831291" h="743833">
                  <a:moveTo>
                    <a:pt x="0" y="0"/>
                  </a:moveTo>
                  <a:lnTo>
                    <a:pt x="831291" y="0"/>
                  </a:lnTo>
                  <a:lnTo>
                    <a:pt x="831291" y="743833"/>
                  </a:lnTo>
                  <a:lnTo>
                    <a:pt x="0" y="743833"/>
                  </a:lnTo>
                  <a:close/>
                </a:path>
              </a:pathLst>
            </a:custGeom>
            <a:solidFill>
              <a:srgbClr val="1D75BC"/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ca-ES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66675"/>
              <a:ext cx="831291" cy="8105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339"/>
                </a:lnSpc>
              </a:pPr>
              <a:r>
                <a:rPr lang="en-US" sz="3099">
                  <a:solidFill>
                    <a:srgbClr val="FFFFFF"/>
                  </a:solidFill>
                  <a:latin typeface="Amiko Bold"/>
                </a:rPr>
                <a:t>APREN</a:t>
              </a:r>
            </a:p>
            <a:p>
              <a:pPr algn="ctr">
                <a:lnSpc>
                  <a:spcPts val="3499"/>
                </a:lnSpc>
              </a:pPr>
              <a:r>
                <a:rPr lang="en-US" sz="2499">
                  <a:solidFill>
                    <a:srgbClr val="FFFFFF"/>
                  </a:solidFill>
                  <a:latin typeface="Amiko"/>
                </a:rPr>
                <a:t>backend</a:t>
              </a:r>
            </a:p>
          </p:txBody>
        </p:sp>
      </p:grpSp>
      <p:sp>
        <p:nvSpPr>
          <p:cNvPr id="15" name="Freeform 15"/>
          <p:cNvSpPr/>
          <p:nvPr/>
        </p:nvSpPr>
        <p:spPr>
          <a:xfrm>
            <a:off x="1541515" y="3666761"/>
            <a:ext cx="4280095" cy="5378426"/>
          </a:xfrm>
          <a:custGeom>
            <a:avLst/>
            <a:gdLst/>
            <a:ahLst/>
            <a:cxnLst/>
            <a:rect l="l" t="t" r="r" b="b"/>
            <a:pathLst>
              <a:path w="4280095" h="5378426">
                <a:moveTo>
                  <a:pt x="0" y="0"/>
                </a:moveTo>
                <a:lnTo>
                  <a:pt x="4280095" y="0"/>
                </a:lnTo>
                <a:lnTo>
                  <a:pt x="4280095" y="5378426"/>
                </a:lnTo>
                <a:lnTo>
                  <a:pt x="0" y="537842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  <a:ln w="9525" cap="sq">
            <a:solidFill>
              <a:srgbClr val="000000"/>
            </a:solidFill>
            <a:prstDash val="solid"/>
            <a:miter/>
          </a:ln>
        </p:spPr>
        <p:txBody>
          <a:bodyPr/>
          <a:lstStyle/>
          <a:p>
            <a:endParaRPr lang="ca-ES"/>
          </a:p>
        </p:txBody>
      </p:sp>
      <p:sp>
        <p:nvSpPr>
          <p:cNvPr id="16" name="Freeform 16"/>
          <p:cNvSpPr/>
          <p:nvPr/>
        </p:nvSpPr>
        <p:spPr>
          <a:xfrm>
            <a:off x="13801279" y="6236303"/>
            <a:ext cx="2714902" cy="697815"/>
          </a:xfrm>
          <a:custGeom>
            <a:avLst/>
            <a:gdLst/>
            <a:ahLst/>
            <a:cxnLst/>
            <a:rect l="l" t="t" r="r" b="b"/>
            <a:pathLst>
              <a:path w="2714902" h="697815">
                <a:moveTo>
                  <a:pt x="0" y="0"/>
                </a:moveTo>
                <a:lnTo>
                  <a:pt x="2714902" y="0"/>
                </a:lnTo>
                <a:lnTo>
                  <a:pt x="2714902" y="697815"/>
                </a:lnTo>
                <a:lnTo>
                  <a:pt x="0" y="697815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17" name="Freeform 17"/>
          <p:cNvSpPr/>
          <p:nvPr/>
        </p:nvSpPr>
        <p:spPr>
          <a:xfrm>
            <a:off x="13473473" y="5275147"/>
            <a:ext cx="3158272" cy="961156"/>
          </a:xfrm>
          <a:custGeom>
            <a:avLst/>
            <a:gdLst/>
            <a:ahLst/>
            <a:cxnLst/>
            <a:rect l="l" t="t" r="r" b="b"/>
            <a:pathLst>
              <a:path w="3158272" h="961156">
                <a:moveTo>
                  <a:pt x="0" y="0"/>
                </a:moveTo>
                <a:lnTo>
                  <a:pt x="3158272" y="0"/>
                </a:lnTo>
                <a:lnTo>
                  <a:pt x="3158272" y="961156"/>
                </a:lnTo>
                <a:lnTo>
                  <a:pt x="0" y="961156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t="-71594" b="-74848"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18" name="Freeform 18"/>
          <p:cNvSpPr/>
          <p:nvPr/>
        </p:nvSpPr>
        <p:spPr>
          <a:xfrm>
            <a:off x="14473152" y="7000793"/>
            <a:ext cx="1915098" cy="967736"/>
          </a:xfrm>
          <a:custGeom>
            <a:avLst/>
            <a:gdLst/>
            <a:ahLst/>
            <a:cxnLst/>
            <a:rect l="l" t="t" r="r" b="b"/>
            <a:pathLst>
              <a:path w="1915098" h="967736">
                <a:moveTo>
                  <a:pt x="0" y="0"/>
                </a:moveTo>
                <a:lnTo>
                  <a:pt x="1915097" y="0"/>
                </a:lnTo>
                <a:lnTo>
                  <a:pt x="1915097" y="967735"/>
                </a:lnTo>
                <a:lnTo>
                  <a:pt x="0" y="967735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19" name="Freeform 19"/>
          <p:cNvSpPr/>
          <p:nvPr/>
        </p:nvSpPr>
        <p:spPr>
          <a:xfrm>
            <a:off x="11738247" y="4066805"/>
            <a:ext cx="2734905" cy="653650"/>
          </a:xfrm>
          <a:custGeom>
            <a:avLst/>
            <a:gdLst/>
            <a:ahLst/>
            <a:cxnLst/>
            <a:rect l="l" t="t" r="r" b="b"/>
            <a:pathLst>
              <a:path w="2734905" h="653650">
                <a:moveTo>
                  <a:pt x="0" y="0"/>
                </a:moveTo>
                <a:lnTo>
                  <a:pt x="2734905" y="0"/>
                </a:lnTo>
                <a:lnTo>
                  <a:pt x="2734905" y="653651"/>
                </a:lnTo>
                <a:lnTo>
                  <a:pt x="0" y="653651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20" name="Freeform 20"/>
          <p:cNvSpPr/>
          <p:nvPr/>
        </p:nvSpPr>
        <p:spPr>
          <a:xfrm>
            <a:off x="2363767" y="9258300"/>
            <a:ext cx="2635591" cy="688452"/>
          </a:xfrm>
          <a:custGeom>
            <a:avLst/>
            <a:gdLst/>
            <a:ahLst/>
            <a:cxnLst/>
            <a:rect l="l" t="t" r="r" b="b"/>
            <a:pathLst>
              <a:path w="2635591" h="688452">
                <a:moveTo>
                  <a:pt x="0" y="0"/>
                </a:moveTo>
                <a:lnTo>
                  <a:pt x="2635591" y="0"/>
                </a:lnTo>
                <a:lnTo>
                  <a:pt x="2635591" y="688452"/>
                </a:lnTo>
                <a:lnTo>
                  <a:pt x="0" y="688452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21" name="AutoShape 21"/>
          <p:cNvSpPr/>
          <p:nvPr/>
        </p:nvSpPr>
        <p:spPr>
          <a:xfrm>
            <a:off x="5821610" y="5913675"/>
            <a:ext cx="4127784" cy="0"/>
          </a:xfrm>
          <a:prstGeom prst="line">
            <a:avLst/>
          </a:prstGeom>
          <a:ln w="95250" cap="flat">
            <a:solidFill>
              <a:srgbClr val="326B4A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ca-ES"/>
          </a:p>
        </p:txBody>
      </p:sp>
      <p:sp>
        <p:nvSpPr>
          <p:cNvPr id="22" name="AutoShape 22"/>
          <p:cNvSpPr/>
          <p:nvPr/>
        </p:nvSpPr>
        <p:spPr>
          <a:xfrm flipH="1">
            <a:off x="5821610" y="7671333"/>
            <a:ext cx="4127784" cy="0"/>
          </a:xfrm>
          <a:prstGeom prst="line">
            <a:avLst/>
          </a:prstGeom>
          <a:ln w="95250" cap="flat">
            <a:solidFill>
              <a:srgbClr val="326B4A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ca-ES"/>
          </a:p>
        </p:txBody>
      </p:sp>
      <p:sp>
        <p:nvSpPr>
          <p:cNvPr id="23" name="TextBox 23"/>
          <p:cNvSpPr txBox="1"/>
          <p:nvPr/>
        </p:nvSpPr>
        <p:spPr>
          <a:xfrm>
            <a:off x="13380136" y="394908"/>
            <a:ext cx="4212514" cy="9050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341"/>
              </a:lnSpc>
            </a:pPr>
            <a:r>
              <a:rPr lang="en-US" sz="5243">
                <a:solidFill>
                  <a:srgbClr val="326B4A"/>
                </a:solidFill>
                <a:latin typeface="Roboto Bold"/>
              </a:rPr>
              <a:t>APRÈN.</a:t>
            </a:r>
            <a:r>
              <a:rPr lang="en-US" sz="5243">
                <a:solidFill>
                  <a:srgbClr val="1D75BC"/>
                </a:solidFill>
                <a:latin typeface="Roboto Bold"/>
              </a:rPr>
              <a:t> UPC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965351" y="1414243"/>
            <a:ext cx="16627299" cy="15549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11789" spc="389">
                <a:solidFill>
                  <a:srgbClr val="326B4A"/>
                </a:solidFill>
                <a:latin typeface="Sugo Display"/>
              </a:rPr>
              <a:t>8. Marco tecnológico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2068027" y="3014939"/>
            <a:ext cx="3227070" cy="5873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899"/>
              </a:lnSpc>
              <a:spcBef>
                <a:spcPct val="0"/>
              </a:spcBef>
            </a:pPr>
            <a:r>
              <a:rPr lang="en-US" sz="3499">
                <a:solidFill>
                  <a:srgbClr val="000000"/>
                </a:solidFill>
                <a:latin typeface="Amiko Bold"/>
              </a:rPr>
              <a:t>Frontend WEB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11158789" y="2978689"/>
            <a:ext cx="3893820" cy="5873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899"/>
              </a:lnSpc>
              <a:spcBef>
                <a:spcPct val="0"/>
              </a:spcBef>
            </a:pPr>
            <a:r>
              <a:rPr lang="en-US" sz="3499">
                <a:solidFill>
                  <a:srgbClr val="000000"/>
                </a:solidFill>
                <a:latin typeface="Amiko Bold"/>
              </a:rPr>
              <a:t>Backend API Rest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6789329" y="5063575"/>
            <a:ext cx="1803400" cy="692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>
                <a:solidFill>
                  <a:srgbClr val="000000"/>
                </a:solidFill>
                <a:latin typeface="Amiko"/>
              </a:rPr>
              <a:t>HTTP Request</a:t>
            </a:r>
          </a:p>
          <a:p>
            <a:pPr marL="0" lvl="0" indent="0"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Amiko Bold"/>
              </a:rPr>
              <a:t>(endPoints)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6748668" y="7875116"/>
            <a:ext cx="1991360" cy="692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>
                <a:solidFill>
                  <a:srgbClr val="000000"/>
                </a:solidFill>
                <a:latin typeface="Amiko"/>
              </a:rPr>
              <a:t>HTTP Response</a:t>
            </a:r>
          </a:p>
          <a:p>
            <a:pPr marL="0" lvl="0" indent="0"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Amiko Bold"/>
              </a:rPr>
              <a:t>(JSON)</a:t>
            </a:r>
          </a:p>
        </p:txBody>
      </p:sp>
      <p:sp>
        <p:nvSpPr>
          <p:cNvPr id="29" name="AutoShape 29"/>
          <p:cNvSpPr/>
          <p:nvPr/>
        </p:nvSpPr>
        <p:spPr>
          <a:xfrm>
            <a:off x="13094838" y="7671333"/>
            <a:ext cx="1378314" cy="0"/>
          </a:xfrm>
          <a:prstGeom prst="line">
            <a:avLst/>
          </a:prstGeom>
          <a:ln w="47625" cap="flat">
            <a:solidFill>
              <a:srgbClr val="326B4A"/>
            </a:solidFill>
            <a:prstDash val="solid"/>
            <a:headEnd type="triangle" w="lg" len="med"/>
            <a:tailEnd type="triangle" w="lg" len="med"/>
          </a:ln>
        </p:spPr>
        <p:txBody>
          <a:bodyPr/>
          <a:lstStyle/>
          <a:p>
            <a:endParaRPr lang="ca-E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3238" t="-115756" b="-38888"/>
            </a:stretch>
          </a:blipFill>
        </p:spPr>
        <p:txBody>
          <a:bodyPr/>
          <a:lstStyle/>
          <a:p>
            <a:endParaRPr lang="ca-ES"/>
          </a:p>
        </p:txBody>
      </p:sp>
      <p:grpSp>
        <p:nvGrpSpPr>
          <p:cNvPr id="3" name="Group 3"/>
          <p:cNvGrpSpPr/>
          <p:nvPr/>
        </p:nvGrpSpPr>
        <p:grpSpPr>
          <a:xfrm>
            <a:off x="566834" y="213928"/>
            <a:ext cx="5403900" cy="1384830"/>
            <a:chOff x="0" y="0"/>
            <a:chExt cx="7205200" cy="1846440"/>
          </a:xfrm>
        </p:grpSpPr>
        <p:sp>
          <p:nvSpPr>
            <p:cNvPr id="4" name="Freeform 4"/>
            <p:cNvSpPr/>
            <p:nvPr/>
          </p:nvSpPr>
          <p:spPr>
            <a:xfrm>
              <a:off x="1046780" y="0"/>
              <a:ext cx="6158420" cy="1846440"/>
            </a:xfrm>
            <a:custGeom>
              <a:avLst/>
              <a:gdLst/>
              <a:ahLst/>
              <a:cxnLst/>
              <a:rect l="l" t="t" r="r" b="b"/>
              <a:pathLst>
                <a:path w="6158420" h="1846440">
                  <a:moveTo>
                    <a:pt x="0" y="0"/>
                  </a:moveTo>
                  <a:lnTo>
                    <a:pt x="6158420" y="0"/>
                  </a:lnTo>
                  <a:lnTo>
                    <a:pt x="6158420" y="1846440"/>
                  </a:lnTo>
                  <a:lnTo>
                    <a:pt x="0" y="184644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5" name="Freeform 5"/>
            <p:cNvSpPr/>
            <p:nvPr/>
          </p:nvSpPr>
          <p:spPr>
            <a:xfrm>
              <a:off x="0" y="297056"/>
              <a:ext cx="1216750" cy="1252328"/>
            </a:xfrm>
            <a:custGeom>
              <a:avLst/>
              <a:gdLst/>
              <a:ahLst/>
              <a:cxnLst/>
              <a:rect l="l" t="t" r="r" b="b"/>
              <a:pathLst>
                <a:path w="1216750" h="1252328">
                  <a:moveTo>
                    <a:pt x="0" y="0"/>
                  </a:moveTo>
                  <a:lnTo>
                    <a:pt x="1216750" y="0"/>
                  </a:lnTo>
                  <a:lnTo>
                    <a:pt x="1216750" y="1252328"/>
                  </a:lnTo>
                  <a:lnTo>
                    <a:pt x="0" y="12523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3937824" y="1591070"/>
            <a:ext cx="16627299" cy="15549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11789" spc="389">
                <a:solidFill>
                  <a:srgbClr val="326B4A"/>
                </a:solidFill>
                <a:latin typeface="Sugo Display"/>
              </a:rPr>
              <a:t>9. Visión futura: IA</a:t>
            </a:r>
          </a:p>
        </p:txBody>
      </p:sp>
      <p:grpSp>
        <p:nvGrpSpPr>
          <p:cNvPr id="7" name="Group 7"/>
          <p:cNvGrpSpPr>
            <a:grpSpLocks noChangeAspect="1"/>
          </p:cNvGrpSpPr>
          <p:nvPr/>
        </p:nvGrpSpPr>
        <p:grpSpPr>
          <a:xfrm rot="-7713192">
            <a:off x="-927703" y="7681559"/>
            <a:ext cx="9304676" cy="6444350"/>
            <a:chOff x="0" y="0"/>
            <a:chExt cx="3429000" cy="2374900"/>
          </a:xfrm>
        </p:grpSpPr>
        <p:sp>
          <p:nvSpPr>
            <p:cNvPr id="8" name="Freeform 8"/>
            <p:cNvSpPr/>
            <p:nvPr/>
          </p:nvSpPr>
          <p:spPr>
            <a:xfrm>
              <a:off x="50800" y="76200"/>
              <a:ext cx="3340100" cy="2235200"/>
            </a:xfrm>
            <a:custGeom>
              <a:avLst/>
              <a:gdLst/>
              <a:ahLst/>
              <a:cxnLst/>
              <a:rect l="l" t="t" r="r" b="b"/>
              <a:pathLst>
                <a:path w="3340100" h="2235200">
                  <a:moveTo>
                    <a:pt x="2171700" y="25400"/>
                  </a:moveTo>
                  <a:lnTo>
                    <a:pt x="2400300" y="0"/>
                  </a:lnTo>
                  <a:lnTo>
                    <a:pt x="2641600" y="38100"/>
                  </a:lnTo>
                  <a:lnTo>
                    <a:pt x="2984500" y="38100"/>
                  </a:lnTo>
                  <a:cubicBezTo>
                    <a:pt x="2984500" y="38100"/>
                    <a:pt x="3086100" y="12700"/>
                    <a:pt x="3098800" y="38100"/>
                  </a:cubicBezTo>
                  <a:cubicBezTo>
                    <a:pt x="3111500" y="63500"/>
                    <a:pt x="3162300" y="228600"/>
                    <a:pt x="3162300" y="228600"/>
                  </a:cubicBezTo>
                  <a:cubicBezTo>
                    <a:pt x="3162300" y="228600"/>
                    <a:pt x="3213100" y="304800"/>
                    <a:pt x="3200400" y="355600"/>
                  </a:cubicBezTo>
                  <a:cubicBezTo>
                    <a:pt x="3187700" y="406400"/>
                    <a:pt x="3225800" y="520700"/>
                    <a:pt x="3225800" y="520700"/>
                  </a:cubicBezTo>
                  <a:cubicBezTo>
                    <a:pt x="3225800" y="520700"/>
                    <a:pt x="3251200" y="571500"/>
                    <a:pt x="3225800" y="622300"/>
                  </a:cubicBezTo>
                  <a:cubicBezTo>
                    <a:pt x="3225800" y="622300"/>
                    <a:pt x="3213100" y="762000"/>
                    <a:pt x="3238500" y="812800"/>
                  </a:cubicBezTo>
                  <a:cubicBezTo>
                    <a:pt x="3238500" y="812800"/>
                    <a:pt x="3276600" y="838200"/>
                    <a:pt x="3251200" y="1003300"/>
                  </a:cubicBezTo>
                  <a:lnTo>
                    <a:pt x="3263900" y="1181100"/>
                  </a:lnTo>
                  <a:cubicBezTo>
                    <a:pt x="3263900" y="1181100"/>
                    <a:pt x="3238500" y="1257300"/>
                    <a:pt x="3251200" y="1308100"/>
                  </a:cubicBezTo>
                  <a:lnTo>
                    <a:pt x="3276600" y="1562100"/>
                  </a:lnTo>
                  <a:lnTo>
                    <a:pt x="3327400" y="1701800"/>
                  </a:lnTo>
                  <a:lnTo>
                    <a:pt x="3327400" y="1854200"/>
                  </a:lnTo>
                  <a:lnTo>
                    <a:pt x="3340100" y="1955800"/>
                  </a:lnTo>
                  <a:cubicBezTo>
                    <a:pt x="3340100" y="1955800"/>
                    <a:pt x="3314700" y="2019300"/>
                    <a:pt x="3213100" y="2044700"/>
                  </a:cubicBezTo>
                  <a:cubicBezTo>
                    <a:pt x="3213100" y="2044700"/>
                    <a:pt x="3149600" y="2044700"/>
                    <a:pt x="3098800" y="2082800"/>
                  </a:cubicBezTo>
                  <a:cubicBezTo>
                    <a:pt x="3048000" y="2120900"/>
                    <a:pt x="2933700" y="2197100"/>
                    <a:pt x="2870200" y="2184400"/>
                  </a:cubicBezTo>
                  <a:cubicBezTo>
                    <a:pt x="2870200" y="2184400"/>
                    <a:pt x="2717800" y="2171700"/>
                    <a:pt x="2692400" y="2146300"/>
                  </a:cubicBezTo>
                  <a:cubicBezTo>
                    <a:pt x="2692400" y="2146300"/>
                    <a:pt x="2590800" y="2133600"/>
                    <a:pt x="2565400" y="2133600"/>
                  </a:cubicBezTo>
                  <a:cubicBezTo>
                    <a:pt x="2540000" y="2133600"/>
                    <a:pt x="2476500" y="2146300"/>
                    <a:pt x="2476500" y="2146300"/>
                  </a:cubicBezTo>
                  <a:cubicBezTo>
                    <a:pt x="2476500" y="2146300"/>
                    <a:pt x="2400300" y="2171700"/>
                    <a:pt x="2362200" y="2159000"/>
                  </a:cubicBezTo>
                  <a:cubicBezTo>
                    <a:pt x="2324100" y="2146300"/>
                    <a:pt x="2298700" y="2146300"/>
                    <a:pt x="2222500" y="2159000"/>
                  </a:cubicBezTo>
                  <a:cubicBezTo>
                    <a:pt x="2222500" y="2159000"/>
                    <a:pt x="2197100" y="2184400"/>
                    <a:pt x="2019300" y="2184400"/>
                  </a:cubicBezTo>
                  <a:cubicBezTo>
                    <a:pt x="2019300" y="2184400"/>
                    <a:pt x="1866900" y="2235200"/>
                    <a:pt x="1790700" y="2184400"/>
                  </a:cubicBezTo>
                  <a:cubicBezTo>
                    <a:pt x="1790700" y="2184400"/>
                    <a:pt x="1765300" y="2146300"/>
                    <a:pt x="1549400" y="2159000"/>
                  </a:cubicBezTo>
                  <a:cubicBezTo>
                    <a:pt x="1549400" y="2159000"/>
                    <a:pt x="1397000" y="2171700"/>
                    <a:pt x="1371600" y="2159000"/>
                  </a:cubicBezTo>
                  <a:lnTo>
                    <a:pt x="1066800" y="2197100"/>
                  </a:lnTo>
                  <a:cubicBezTo>
                    <a:pt x="1066800" y="2197100"/>
                    <a:pt x="723900" y="2184400"/>
                    <a:pt x="673100" y="2171700"/>
                  </a:cubicBezTo>
                  <a:cubicBezTo>
                    <a:pt x="622300" y="2159000"/>
                    <a:pt x="419100" y="2120900"/>
                    <a:pt x="393700" y="2146300"/>
                  </a:cubicBezTo>
                  <a:cubicBezTo>
                    <a:pt x="368300" y="2171700"/>
                    <a:pt x="215900" y="2171700"/>
                    <a:pt x="190500" y="2159000"/>
                  </a:cubicBezTo>
                  <a:cubicBezTo>
                    <a:pt x="165100" y="2146300"/>
                    <a:pt x="127000" y="2044700"/>
                    <a:pt x="114300" y="1993900"/>
                  </a:cubicBezTo>
                  <a:cubicBezTo>
                    <a:pt x="101600" y="1943100"/>
                    <a:pt x="101600" y="1803400"/>
                    <a:pt x="101600" y="1778000"/>
                  </a:cubicBezTo>
                  <a:cubicBezTo>
                    <a:pt x="101600" y="1752600"/>
                    <a:pt x="63500" y="1714500"/>
                    <a:pt x="63500" y="1714500"/>
                  </a:cubicBezTo>
                  <a:lnTo>
                    <a:pt x="88900" y="1562100"/>
                  </a:lnTo>
                  <a:cubicBezTo>
                    <a:pt x="88900" y="1562100"/>
                    <a:pt x="88900" y="1435100"/>
                    <a:pt x="63500" y="1397000"/>
                  </a:cubicBezTo>
                  <a:cubicBezTo>
                    <a:pt x="38100" y="1358900"/>
                    <a:pt x="63500" y="1206500"/>
                    <a:pt x="63500" y="1206500"/>
                  </a:cubicBezTo>
                  <a:cubicBezTo>
                    <a:pt x="63500" y="1206500"/>
                    <a:pt x="38100" y="1079500"/>
                    <a:pt x="50800" y="1041400"/>
                  </a:cubicBezTo>
                  <a:cubicBezTo>
                    <a:pt x="63500" y="1003300"/>
                    <a:pt x="76200" y="939800"/>
                    <a:pt x="76200" y="901700"/>
                  </a:cubicBezTo>
                  <a:cubicBezTo>
                    <a:pt x="76200" y="863600"/>
                    <a:pt x="50800" y="673100"/>
                    <a:pt x="50800" y="673100"/>
                  </a:cubicBezTo>
                  <a:lnTo>
                    <a:pt x="25400" y="571500"/>
                  </a:lnTo>
                  <a:cubicBezTo>
                    <a:pt x="25400" y="571500"/>
                    <a:pt x="0" y="508000"/>
                    <a:pt x="12700" y="393700"/>
                  </a:cubicBezTo>
                  <a:cubicBezTo>
                    <a:pt x="25400" y="279400"/>
                    <a:pt x="12700" y="279400"/>
                    <a:pt x="12700" y="279400"/>
                  </a:cubicBezTo>
                  <a:lnTo>
                    <a:pt x="215900" y="190500"/>
                  </a:lnTo>
                  <a:cubicBezTo>
                    <a:pt x="215900" y="190500"/>
                    <a:pt x="317500" y="76200"/>
                    <a:pt x="482600" y="76200"/>
                  </a:cubicBezTo>
                  <a:lnTo>
                    <a:pt x="609600" y="114300"/>
                  </a:lnTo>
                  <a:cubicBezTo>
                    <a:pt x="609600" y="114300"/>
                    <a:pt x="660400" y="139700"/>
                    <a:pt x="749300" y="127000"/>
                  </a:cubicBezTo>
                  <a:cubicBezTo>
                    <a:pt x="838200" y="114300"/>
                    <a:pt x="914400" y="88900"/>
                    <a:pt x="914400" y="88900"/>
                  </a:cubicBezTo>
                  <a:cubicBezTo>
                    <a:pt x="914400" y="88900"/>
                    <a:pt x="1003300" y="114300"/>
                    <a:pt x="1066800" y="88900"/>
                  </a:cubicBezTo>
                  <a:lnTo>
                    <a:pt x="1117600" y="76200"/>
                  </a:lnTo>
                  <a:lnTo>
                    <a:pt x="1143000" y="76200"/>
                  </a:lnTo>
                  <a:cubicBezTo>
                    <a:pt x="1143000" y="76200"/>
                    <a:pt x="1181100" y="50800"/>
                    <a:pt x="1206500" y="76200"/>
                  </a:cubicBezTo>
                  <a:cubicBezTo>
                    <a:pt x="1206500" y="76200"/>
                    <a:pt x="1231900" y="50800"/>
                    <a:pt x="1270000" y="63500"/>
                  </a:cubicBezTo>
                  <a:cubicBezTo>
                    <a:pt x="1270000" y="63500"/>
                    <a:pt x="1346200" y="38100"/>
                    <a:pt x="1346200" y="38100"/>
                  </a:cubicBezTo>
                  <a:cubicBezTo>
                    <a:pt x="1346200" y="38100"/>
                    <a:pt x="1435100" y="38100"/>
                    <a:pt x="1435100" y="38100"/>
                  </a:cubicBezTo>
                  <a:lnTo>
                    <a:pt x="1524000" y="63500"/>
                  </a:lnTo>
                  <a:lnTo>
                    <a:pt x="1765300" y="63500"/>
                  </a:lnTo>
                  <a:lnTo>
                    <a:pt x="1892300" y="50800"/>
                  </a:lnTo>
                  <a:lnTo>
                    <a:pt x="1943100" y="76200"/>
                  </a:lnTo>
                  <a:lnTo>
                    <a:pt x="2019300" y="50800"/>
                  </a:lnTo>
                  <a:lnTo>
                    <a:pt x="2171700" y="25400"/>
                  </a:lnTo>
                  <a:close/>
                </a:path>
              </a:pathLst>
            </a:custGeom>
            <a:blipFill>
              <a:blip r:embed="rId6"/>
              <a:stretch>
                <a:fillRect t="-60874" b="-60874"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9" name="Freeform 9"/>
            <p:cNvSpPr/>
            <p:nvPr/>
          </p:nvSpPr>
          <p:spPr>
            <a:xfrm>
              <a:off x="0" y="0"/>
              <a:ext cx="3429000" cy="2374900"/>
            </a:xfrm>
            <a:custGeom>
              <a:avLst/>
              <a:gdLst/>
              <a:ahLst/>
              <a:cxnLst/>
              <a:rect l="l" t="t" r="r" b="b"/>
              <a:pathLst>
                <a:path w="3429000" h="2374900">
                  <a:moveTo>
                    <a:pt x="3429000" y="2374900"/>
                  </a:moveTo>
                  <a:lnTo>
                    <a:pt x="0" y="2374900"/>
                  </a:lnTo>
                  <a:lnTo>
                    <a:pt x="0" y="0"/>
                  </a:lnTo>
                  <a:lnTo>
                    <a:pt x="3429000" y="0"/>
                  </a:lnTo>
                  <a:lnTo>
                    <a:pt x="3429000" y="2374900"/>
                  </a:lnTo>
                  <a:close/>
                </a:path>
              </a:pathLst>
            </a:custGeom>
            <a:blipFill>
              <a:blip r:embed="rId7"/>
              <a:stretch>
                <a:fillRect l="-2902" t="-10996" r="-2492" b="-11124"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7773509" y="4215880"/>
            <a:ext cx="8280496" cy="182207"/>
            <a:chOff x="0" y="0"/>
            <a:chExt cx="11040661" cy="242943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4457166" cy="211034"/>
            </a:xfrm>
            <a:custGeom>
              <a:avLst/>
              <a:gdLst/>
              <a:ahLst/>
              <a:cxnLst/>
              <a:rect l="l" t="t" r="r" b="b"/>
              <a:pathLst>
                <a:path w="4457166" h="211034">
                  <a:moveTo>
                    <a:pt x="0" y="0"/>
                  </a:moveTo>
                  <a:lnTo>
                    <a:pt x="4457166" y="0"/>
                  </a:lnTo>
                  <a:lnTo>
                    <a:pt x="4457166" y="211034"/>
                  </a:lnTo>
                  <a:lnTo>
                    <a:pt x="0" y="21103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 l="-53181"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12" name="Freeform 12"/>
            <p:cNvSpPr/>
            <p:nvPr/>
          </p:nvSpPr>
          <p:spPr>
            <a:xfrm>
              <a:off x="4213105" y="31909"/>
              <a:ext cx="6827555" cy="211034"/>
            </a:xfrm>
            <a:custGeom>
              <a:avLst/>
              <a:gdLst/>
              <a:ahLst/>
              <a:cxnLst/>
              <a:rect l="l" t="t" r="r" b="b"/>
              <a:pathLst>
                <a:path w="6827555" h="211034">
                  <a:moveTo>
                    <a:pt x="0" y="0"/>
                  </a:moveTo>
                  <a:lnTo>
                    <a:pt x="6827556" y="0"/>
                  </a:lnTo>
                  <a:lnTo>
                    <a:pt x="6827556" y="211034"/>
                  </a:lnTo>
                  <a:lnTo>
                    <a:pt x="0" y="21103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grpSp>
        <p:nvGrpSpPr>
          <p:cNvPr id="13" name="Group 13"/>
          <p:cNvGrpSpPr>
            <a:grpSpLocks noChangeAspect="1"/>
          </p:cNvGrpSpPr>
          <p:nvPr/>
        </p:nvGrpSpPr>
        <p:grpSpPr>
          <a:xfrm rot="-173233">
            <a:off x="359330" y="1728253"/>
            <a:ext cx="5723659" cy="8083601"/>
            <a:chOff x="0" y="0"/>
            <a:chExt cx="3267456" cy="4614672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3267456" cy="4618736"/>
            </a:xfrm>
            <a:custGeom>
              <a:avLst/>
              <a:gdLst/>
              <a:ahLst/>
              <a:cxnLst/>
              <a:rect l="l" t="t" r="r" b="b"/>
              <a:pathLst>
                <a:path w="3267456" h="4618736">
                  <a:moveTo>
                    <a:pt x="3267456" y="4618736"/>
                  </a:moveTo>
                  <a:lnTo>
                    <a:pt x="0" y="4618736"/>
                  </a:lnTo>
                  <a:lnTo>
                    <a:pt x="0" y="0"/>
                  </a:lnTo>
                  <a:lnTo>
                    <a:pt x="3267456" y="0"/>
                  </a:lnTo>
                  <a:lnTo>
                    <a:pt x="3267456" y="4618736"/>
                  </a:lnTo>
                  <a:close/>
                </a:path>
              </a:pathLst>
            </a:custGeom>
            <a:blipFill>
              <a:blip r:embed="rId10"/>
              <a:stretch>
                <a:fillRect l="-4" r="-4"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15" name="Freeform 15"/>
            <p:cNvSpPr/>
            <p:nvPr/>
          </p:nvSpPr>
          <p:spPr>
            <a:xfrm>
              <a:off x="144163" y="140959"/>
              <a:ext cx="2993427" cy="4317015"/>
            </a:xfrm>
            <a:custGeom>
              <a:avLst/>
              <a:gdLst/>
              <a:ahLst/>
              <a:cxnLst/>
              <a:rect l="l" t="t" r="r" b="b"/>
              <a:pathLst>
                <a:path w="2993427" h="4317015">
                  <a:moveTo>
                    <a:pt x="2993427" y="12700"/>
                  </a:moveTo>
                  <a:lnTo>
                    <a:pt x="2935892" y="4317015"/>
                  </a:lnTo>
                  <a:lnTo>
                    <a:pt x="0" y="4275547"/>
                  </a:lnTo>
                  <a:lnTo>
                    <a:pt x="0" y="0"/>
                  </a:lnTo>
                  <a:lnTo>
                    <a:pt x="2993427" y="12700"/>
                  </a:lnTo>
                  <a:close/>
                </a:path>
              </a:pathLst>
            </a:custGeom>
            <a:blipFill>
              <a:blip r:embed="rId11"/>
              <a:stretch>
                <a:fillRect l="-22108" r="-22108"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sp>
        <p:nvSpPr>
          <p:cNvPr id="16" name="Freeform 16"/>
          <p:cNvSpPr/>
          <p:nvPr/>
        </p:nvSpPr>
        <p:spPr>
          <a:xfrm rot="-6687178">
            <a:off x="11079406" y="-1637868"/>
            <a:ext cx="1472888" cy="3813303"/>
          </a:xfrm>
          <a:custGeom>
            <a:avLst/>
            <a:gdLst/>
            <a:ahLst/>
            <a:cxnLst/>
            <a:rect l="l" t="t" r="r" b="b"/>
            <a:pathLst>
              <a:path w="1472888" h="3813303">
                <a:moveTo>
                  <a:pt x="0" y="0"/>
                </a:moveTo>
                <a:lnTo>
                  <a:pt x="1472888" y="0"/>
                </a:lnTo>
                <a:lnTo>
                  <a:pt x="1472888" y="3813303"/>
                </a:lnTo>
                <a:lnTo>
                  <a:pt x="0" y="3813303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88000"/>
            </a:blip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17" name="TextBox 17"/>
          <p:cNvSpPr txBox="1"/>
          <p:nvPr/>
        </p:nvSpPr>
        <p:spPr>
          <a:xfrm>
            <a:off x="13380136" y="394908"/>
            <a:ext cx="4212514" cy="9050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341"/>
              </a:lnSpc>
            </a:pPr>
            <a:r>
              <a:rPr lang="en-US" sz="5243">
                <a:solidFill>
                  <a:srgbClr val="326B4A"/>
                </a:solidFill>
                <a:latin typeface="Roboto Bold"/>
              </a:rPr>
              <a:t>APRÈN.</a:t>
            </a:r>
            <a:r>
              <a:rPr lang="en-US" sz="5243">
                <a:solidFill>
                  <a:srgbClr val="1D75BC"/>
                </a:solidFill>
                <a:latin typeface="Roboto Bold"/>
              </a:rPr>
              <a:t> UPC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9840571" y="2810626"/>
            <a:ext cx="4986226" cy="14052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70"/>
              </a:lnSpc>
              <a:spcBef>
                <a:spcPct val="0"/>
              </a:spcBef>
            </a:pPr>
            <a:r>
              <a:rPr lang="en-US" sz="8050">
                <a:solidFill>
                  <a:srgbClr val="000000"/>
                </a:solidFill>
                <a:latin typeface="Sugo Display"/>
              </a:rPr>
              <a:t>Modelos LLM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6187036" y="4598483"/>
            <a:ext cx="11072264" cy="70323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12470" lvl="1" indent="-356235" algn="l">
              <a:lnSpc>
                <a:spcPts val="4323"/>
              </a:lnSpc>
              <a:buFont typeface="Arial"/>
              <a:buChar char="•"/>
            </a:pPr>
            <a:r>
              <a:rPr lang="en-US" sz="3300" spc="-108">
                <a:solidFill>
                  <a:srgbClr val="000000"/>
                </a:solidFill>
                <a:latin typeface="Atkinson Hyperlegible"/>
              </a:rPr>
              <a:t>Tipo de modelo de IA entrenado con  un extenso conjunto de datos (chatGPT)</a:t>
            </a:r>
          </a:p>
          <a:p>
            <a:pPr algn="l">
              <a:lnSpc>
                <a:spcPts val="4323"/>
              </a:lnSpc>
            </a:pPr>
            <a:endParaRPr lang="en-US" sz="3300" spc="-108">
              <a:solidFill>
                <a:srgbClr val="000000"/>
              </a:solidFill>
              <a:latin typeface="Atkinson Hyperlegible"/>
            </a:endParaRPr>
          </a:p>
          <a:p>
            <a:pPr marL="712470" lvl="1" indent="-356235" algn="l">
              <a:lnSpc>
                <a:spcPts val="4323"/>
              </a:lnSpc>
              <a:buFont typeface="Arial"/>
              <a:buChar char="•"/>
            </a:pPr>
            <a:r>
              <a:rPr lang="en-US" sz="3300" spc="-108">
                <a:solidFill>
                  <a:srgbClr val="000000"/>
                </a:solidFill>
                <a:latin typeface="Atkinson Hyperlegible"/>
              </a:rPr>
              <a:t>Ha </a:t>
            </a:r>
            <a:r>
              <a:rPr lang="en-US" sz="3300" spc="-108">
                <a:solidFill>
                  <a:srgbClr val="000000"/>
                </a:solidFill>
                <a:latin typeface="Atkinson Hyperlegible Bold"/>
              </a:rPr>
              <a:t>revolucionado</a:t>
            </a:r>
            <a:r>
              <a:rPr lang="en-US" sz="3300" spc="-108">
                <a:solidFill>
                  <a:srgbClr val="000000"/>
                </a:solidFill>
                <a:latin typeface="Atkinson Hyperlegible"/>
              </a:rPr>
              <a:t> el sector de la IA generativa</a:t>
            </a:r>
          </a:p>
          <a:p>
            <a:pPr algn="l">
              <a:lnSpc>
                <a:spcPts val="4323"/>
              </a:lnSpc>
            </a:pPr>
            <a:endParaRPr lang="en-US" sz="3300" spc="-108">
              <a:solidFill>
                <a:srgbClr val="000000"/>
              </a:solidFill>
              <a:latin typeface="Atkinson Hyperlegible"/>
            </a:endParaRPr>
          </a:p>
          <a:p>
            <a:pPr marL="712470" lvl="1" indent="-356235" algn="l">
              <a:lnSpc>
                <a:spcPts val="4323"/>
              </a:lnSpc>
              <a:buFont typeface="Arial"/>
              <a:buChar char="•"/>
            </a:pPr>
            <a:r>
              <a:rPr lang="en-US" sz="3300" spc="-108">
                <a:solidFill>
                  <a:srgbClr val="000000"/>
                </a:solidFill>
                <a:latin typeface="Atkinson Hyperlegible"/>
              </a:rPr>
              <a:t>Esta tecnología gana en funcionalidad cuando conseguimos “</a:t>
            </a:r>
            <a:r>
              <a:rPr lang="en-US" sz="3300" spc="-108">
                <a:solidFill>
                  <a:srgbClr val="000000"/>
                </a:solidFill>
                <a:latin typeface="Atkinson Hyperlegible Bold"/>
              </a:rPr>
              <a:t>hacerla nuestra</a:t>
            </a:r>
            <a:r>
              <a:rPr lang="en-US" sz="3300" spc="-108">
                <a:solidFill>
                  <a:srgbClr val="000000"/>
                </a:solidFill>
                <a:latin typeface="Atkinson Hyperlegible"/>
              </a:rPr>
              <a:t>”, adaptándola a nuestras necesidades</a:t>
            </a:r>
          </a:p>
          <a:p>
            <a:pPr algn="l">
              <a:lnSpc>
                <a:spcPts val="4061"/>
              </a:lnSpc>
            </a:pPr>
            <a:endParaRPr lang="en-US" sz="3300" spc="-108">
              <a:solidFill>
                <a:srgbClr val="000000"/>
              </a:solidFill>
              <a:latin typeface="Atkinson Hyperlegible"/>
            </a:endParaRPr>
          </a:p>
          <a:p>
            <a:pPr marL="712470" lvl="1" indent="-356235" algn="l">
              <a:lnSpc>
                <a:spcPts val="4323"/>
              </a:lnSpc>
              <a:buFont typeface="Arial"/>
              <a:buChar char="•"/>
            </a:pPr>
            <a:r>
              <a:rPr lang="en-US" sz="3300" spc="-108">
                <a:solidFill>
                  <a:srgbClr val="000000"/>
                </a:solidFill>
                <a:latin typeface="Atkinson Hyperlegible"/>
              </a:rPr>
              <a:t>Partimos de un modelo de IA, y lo </a:t>
            </a:r>
            <a:r>
              <a:rPr lang="en-US" sz="3300" spc="-108">
                <a:solidFill>
                  <a:srgbClr val="000000"/>
                </a:solidFill>
                <a:latin typeface="Atkinson Hyperlegible Bold"/>
              </a:rPr>
              <a:t>entrenamos</a:t>
            </a:r>
            <a:r>
              <a:rPr lang="en-US" sz="3300" spc="-108">
                <a:solidFill>
                  <a:srgbClr val="000000"/>
                </a:solidFill>
                <a:latin typeface="Atkinson Hyperlegible"/>
              </a:rPr>
              <a:t> añadiéndole contenidos y/o comportamientos </a:t>
            </a:r>
          </a:p>
          <a:p>
            <a:pPr algn="l">
              <a:lnSpc>
                <a:spcPts val="4061"/>
              </a:lnSpc>
            </a:pPr>
            <a:endParaRPr lang="en-US" sz="3300" spc="-108">
              <a:solidFill>
                <a:srgbClr val="000000"/>
              </a:solidFill>
              <a:latin typeface="Atkinson Hyperlegible"/>
            </a:endParaRPr>
          </a:p>
          <a:p>
            <a:pPr algn="l">
              <a:lnSpc>
                <a:spcPts val="4061"/>
              </a:lnSpc>
            </a:pPr>
            <a:endParaRPr lang="en-US" sz="3300" spc="-108">
              <a:solidFill>
                <a:srgbClr val="000000"/>
              </a:solidFill>
              <a:latin typeface="Atkinson Hyperlegible"/>
            </a:endParaRPr>
          </a:p>
          <a:p>
            <a:pPr algn="l">
              <a:lnSpc>
                <a:spcPts val="4061"/>
              </a:lnSpc>
            </a:pPr>
            <a:endParaRPr lang="en-US" sz="3300" spc="-108">
              <a:solidFill>
                <a:srgbClr val="000000"/>
              </a:solidFill>
              <a:latin typeface="Atkinson Hyperlegible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3238" t="-115756" b="-38888"/>
            </a:stretch>
          </a:blipFill>
        </p:spPr>
        <p:txBody>
          <a:bodyPr/>
          <a:lstStyle/>
          <a:p>
            <a:endParaRPr lang="ca-ES"/>
          </a:p>
        </p:txBody>
      </p:sp>
      <p:grpSp>
        <p:nvGrpSpPr>
          <p:cNvPr id="3" name="Group 3"/>
          <p:cNvGrpSpPr/>
          <p:nvPr/>
        </p:nvGrpSpPr>
        <p:grpSpPr>
          <a:xfrm>
            <a:off x="566834" y="213928"/>
            <a:ext cx="5403900" cy="1384830"/>
            <a:chOff x="0" y="0"/>
            <a:chExt cx="7205200" cy="1846440"/>
          </a:xfrm>
        </p:grpSpPr>
        <p:sp>
          <p:nvSpPr>
            <p:cNvPr id="4" name="Freeform 4"/>
            <p:cNvSpPr/>
            <p:nvPr/>
          </p:nvSpPr>
          <p:spPr>
            <a:xfrm>
              <a:off x="1046780" y="0"/>
              <a:ext cx="6158420" cy="1846440"/>
            </a:xfrm>
            <a:custGeom>
              <a:avLst/>
              <a:gdLst/>
              <a:ahLst/>
              <a:cxnLst/>
              <a:rect l="l" t="t" r="r" b="b"/>
              <a:pathLst>
                <a:path w="6158420" h="1846440">
                  <a:moveTo>
                    <a:pt x="0" y="0"/>
                  </a:moveTo>
                  <a:lnTo>
                    <a:pt x="6158420" y="0"/>
                  </a:lnTo>
                  <a:lnTo>
                    <a:pt x="6158420" y="1846440"/>
                  </a:lnTo>
                  <a:lnTo>
                    <a:pt x="0" y="184644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5" name="Freeform 5"/>
            <p:cNvSpPr/>
            <p:nvPr/>
          </p:nvSpPr>
          <p:spPr>
            <a:xfrm>
              <a:off x="0" y="297056"/>
              <a:ext cx="1216750" cy="1252328"/>
            </a:xfrm>
            <a:custGeom>
              <a:avLst/>
              <a:gdLst/>
              <a:ahLst/>
              <a:cxnLst/>
              <a:rect l="l" t="t" r="r" b="b"/>
              <a:pathLst>
                <a:path w="1216750" h="1252328">
                  <a:moveTo>
                    <a:pt x="0" y="0"/>
                  </a:moveTo>
                  <a:lnTo>
                    <a:pt x="1216750" y="0"/>
                  </a:lnTo>
                  <a:lnTo>
                    <a:pt x="1216750" y="1252328"/>
                  </a:lnTo>
                  <a:lnTo>
                    <a:pt x="0" y="12523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3937824" y="1591070"/>
            <a:ext cx="16627299" cy="15549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11789" spc="389">
                <a:solidFill>
                  <a:srgbClr val="326B4A"/>
                </a:solidFill>
                <a:latin typeface="Sugo Display"/>
              </a:rPr>
              <a:t>9. Visión futura: IA</a:t>
            </a:r>
          </a:p>
        </p:txBody>
      </p:sp>
      <p:grpSp>
        <p:nvGrpSpPr>
          <p:cNvPr id="7" name="Group 7"/>
          <p:cNvGrpSpPr>
            <a:grpSpLocks noChangeAspect="1"/>
          </p:cNvGrpSpPr>
          <p:nvPr/>
        </p:nvGrpSpPr>
        <p:grpSpPr>
          <a:xfrm rot="-7713192">
            <a:off x="-927703" y="7681559"/>
            <a:ext cx="9304676" cy="6444350"/>
            <a:chOff x="0" y="0"/>
            <a:chExt cx="3429000" cy="2374900"/>
          </a:xfrm>
        </p:grpSpPr>
        <p:sp>
          <p:nvSpPr>
            <p:cNvPr id="8" name="Freeform 8"/>
            <p:cNvSpPr/>
            <p:nvPr/>
          </p:nvSpPr>
          <p:spPr>
            <a:xfrm>
              <a:off x="50800" y="76200"/>
              <a:ext cx="3340100" cy="2235200"/>
            </a:xfrm>
            <a:custGeom>
              <a:avLst/>
              <a:gdLst/>
              <a:ahLst/>
              <a:cxnLst/>
              <a:rect l="l" t="t" r="r" b="b"/>
              <a:pathLst>
                <a:path w="3340100" h="2235200">
                  <a:moveTo>
                    <a:pt x="2171700" y="25400"/>
                  </a:moveTo>
                  <a:lnTo>
                    <a:pt x="2400300" y="0"/>
                  </a:lnTo>
                  <a:lnTo>
                    <a:pt x="2641600" y="38100"/>
                  </a:lnTo>
                  <a:lnTo>
                    <a:pt x="2984500" y="38100"/>
                  </a:lnTo>
                  <a:cubicBezTo>
                    <a:pt x="2984500" y="38100"/>
                    <a:pt x="3086100" y="12700"/>
                    <a:pt x="3098800" y="38100"/>
                  </a:cubicBezTo>
                  <a:cubicBezTo>
                    <a:pt x="3111500" y="63500"/>
                    <a:pt x="3162300" y="228600"/>
                    <a:pt x="3162300" y="228600"/>
                  </a:cubicBezTo>
                  <a:cubicBezTo>
                    <a:pt x="3162300" y="228600"/>
                    <a:pt x="3213100" y="304800"/>
                    <a:pt x="3200400" y="355600"/>
                  </a:cubicBezTo>
                  <a:cubicBezTo>
                    <a:pt x="3187700" y="406400"/>
                    <a:pt x="3225800" y="520700"/>
                    <a:pt x="3225800" y="520700"/>
                  </a:cubicBezTo>
                  <a:cubicBezTo>
                    <a:pt x="3225800" y="520700"/>
                    <a:pt x="3251200" y="571500"/>
                    <a:pt x="3225800" y="622300"/>
                  </a:cubicBezTo>
                  <a:cubicBezTo>
                    <a:pt x="3225800" y="622300"/>
                    <a:pt x="3213100" y="762000"/>
                    <a:pt x="3238500" y="812800"/>
                  </a:cubicBezTo>
                  <a:cubicBezTo>
                    <a:pt x="3238500" y="812800"/>
                    <a:pt x="3276600" y="838200"/>
                    <a:pt x="3251200" y="1003300"/>
                  </a:cubicBezTo>
                  <a:lnTo>
                    <a:pt x="3263900" y="1181100"/>
                  </a:lnTo>
                  <a:cubicBezTo>
                    <a:pt x="3263900" y="1181100"/>
                    <a:pt x="3238500" y="1257300"/>
                    <a:pt x="3251200" y="1308100"/>
                  </a:cubicBezTo>
                  <a:lnTo>
                    <a:pt x="3276600" y="1562100"/>
                  </a:lnTo>
                  <a:lnTo>
                    <a:pt x="3327400" y="1701800"/>
                  </a:lnTo>
                  <a:lnTo>
                    <a:pt x="3327400" y="1854200"/>
                  </a:lnTo>
                  <a:lnTo>
                    <a:pt x="3340100" y="1955800"/>
                  </a:lnTo>
                  <a:cubicBezTo>
                    <a:pt x="3340100" y="1955800"/>
                    <a:pt x="3314700" y="2019300"/>
                    <a:pt x="3213100" y="2044700"/>
                  </a:cubicBezTo>
                  <a:cubicBezTo>
                    <a:pt x="3213100" y="2044700"/>
                    <a:pt x="3149600" y="2044700"/>
                    <a:pt x="3098800" y="2082800"/>
                  </a:cubicBezTo>
                  <a:cubicBezTo>
                    <a:pt x="3048000" y="2120900"/>
                    <a:pt x="2933700" y="2197100"/>
                    <a:pt x="2870200" y="2184400"/>
                  </a:cubicBezTo>
                  <a:cubicBezTo>
                    <a:pt x="2870200" y="2184400"/>
                    <a:pt x="2717800" y="2171700"/>
                    <a:pt x="2692400" y="2146300"/>
                  </a:cubicBezTo>
                  <a:cubicBezTo>
                    <a:pt x="2692400" y="2146300"/>
                    <a:pt x="2590800" y="2133600"/>
                    <a:pt x="2565400" y="2133600"/>
                  </a:cubicBezTo>
                  <a:cubicBezTo>
                    <a:pt x="2540000" y="2133600"/>
                    <a:pt x="2476500" y="2146300"/>
                    <a:pt x="2476500" y="2146300"/>
                  </a:cubicBezTo>
                  <a:cubicBezTo>
                    <a:pt x="2476500" y="2146300"/>
                    <a:pt x="2400300" y="2171700"/>
                    <a:pt x="2362200" y="2159000"/>
                  </a:cubicBezTo>
                  <a:cubicBezTo>
                    <a:pt x="2324100" y="2146300"/>
                    <a:pt x="2298700" y="2146300"/>
                    <a:pt x="2222500" y="2159000"/>
                  </a:cubicBezTo>
                  <a:cubicBezTo>
                    <a:pt x="2222500" y="2159000"/>
                    <a:pt x="2197100" y="2184400"/>
                    <a:pt x="2019300" y="2184400"/>
                  </a:cubicBezTo>
                  <a:cubicBezTo>
                    <a:pt x="2019300" y="2184400"/>
                    <a:pt x="1866900" y="2235200"/>
                    <a:pt x="1790700" y="2184400"/>
                  </a:cubicBezTo>
                  <a:cubicBezTo>
                    <a:pt x="1790700" y="2184400"/>
                    <a:pt x="1765300" y="2146300"/>
                    <a:pt x="1549400" y="2159000"/>
                  </a:cubicBezTo>
                  <a:cubicBezTo>
                    <a:pt x="1549400" y="2159000"/>
                    <a:pt x="1397000" y="2171700"/>
                    <a:pt x="1371600" y="2159000"/>
                  </a:cubicBezTo>
                  <a:lnTo>
                    <a:pt x="1066800" y="2197100"/>
                  </a:lnTo>
                  <a:cubicBezTo>
                    <a:pt x="1066800" y="2197100"/>
                    <a:pt x="723900" y="2184400"/>
                    <a:pt x="673100" y="2171700"/>
                  </a:cubicBezTo>
                  <a:cubicBezTo>
                    <a:pt x="622300" y="2159000"/>
                    <a:pt x="419100" y="2120900"/>
                    <a:pt x="393700" y="2146300"/>
                  </a:cubicBezTo>
                  <a:cubicBezTo>
                    <a:pt x="368300" y="2171700"/>
                    <a:pt x="215900" y="2171700"/>
                    <a:pt x="190500" y="2159000"/>
                  </a:cubicBezTo>
                  <a:cubicBezTo>
                    <a:pt x="165100" y="2146300"/>
                    <a:pt x="127000" y="2044700"/>
                    <a:pt x="114300" y="1993900"/>
                  </a:cubicBezTo>
                  <a:cubicBezTo>
                    <a:pt x="101600" y="1943100"/>
                    <a:pt x="101600" y="1803400"/>
                    <a:pt x="101600" y="1778000"/>
                  </a:cubicBezTo>
                  <a:cubicBezTo>
                    <a:pt x="101600" y="1752600"/>
                    <a:pt x="63500" y="1714500"/>
                    <a:pt x="63500" y="1714500"/>
                  </a:cubicBezTo>
                  <a:lnTo>
                    <a:pt x="88900" y="1562100"/>
                  </a:lnTo>
                  <a:cubicBezTo>
                    <a:pt x="88900" y="1562100"/>
                    <a:pt x="88900" y="1435100"/>
                    <a:pt x="63500" y="1397000"/>
                  </a:cubicBezTo>
                  <a:cubicBezTo>
                    <a:pt x="38100" y="1358900"/>
                    <a:pt x="63500" y="1206500"/>
                    <a:pt x="63500" y="1206500"/>
                  </a:cubicBezTo>
                  <a:cubicBezTo>
                    <a:pt x="63500" y="1206500"/>
                    <a:pt x="38100" y="1079500"/>
                    <a:pt x="50800" y="1041400"/>
                  </a:cubicBezTo>
                  <a:cubicBezTo>
                    <a:pt x="63500" y="1003300"/>
                    <a:pt x="76200" y="939800"/>
                    <a:pt x="76200" y="901700"/>
                  </a:cubicBezTo>
                  <a:cubicBezTo>
                    <a:pt x="76200" y="863600"/>
                    <a:pt x="50800" y="673100"/>
                    <a:pt x="50800" y="673100"/>
                  </a:cubicBezTo>
                  <a:lnTo>
                    <a:pt x="25400" y="571500"/>
                  </a:lnTo>
                  <a:cubicBezTo>
                    <a:pt x="25400" y="571500"/>
                    <a:pt x="0" y="508000"/>
                    <a:pt x="12700" y="393700"/>
                  </a:cubicBezTo>
                  <a:cubicBezTo>
                    <a:pt x="25400" y="279400"/>
                    <a:pt x="12700" y="279400"/>
                    <a:pt x="12700" y="279400"/>
                  </a:cubicBezTo>
                  <a:lnTo>
                    <a:pt x="215900" y="190500"/>
                  </a:lnTo>
                  <a:cubicBezTo>
                    <a:pt x="215900" y="190500"/>
                    <a:pt x="317500" y="76200"/>
                    <a:pt x="482600" y="76200"/>
                  </a:cubicBezTo>
                  <a:lnTo>
                    <a:pt x="609600" y="114300"/>
                  </a:lnTo>
                  <a:cubicBezTo>
                    <a:pt x="609600" y="114300"/>
                    <a:pt x="660400" y="139700"/>
                    <a:pt x="749300" y="127000"/>
                  </a:cubicBezTo>
                  <a:cubicBezTo>
                    <a:pt x="838200" y="114300"/>
                    <a:pt x="914400" y="88900"/>
                    <a:pt x="914400" y="88900"/>
                  </a:cubicBezTo>
                  <a:cubicBezTo>
                    <a:pt x="914400" y="88900"/>
                    <a:pt x="1003300" y="114300"/>
                    <a:pt x="1066800" y="88900"/>
                  </a:cubicBezTo>
                  <a:lnTo>
                    <a:pt x="1117600" y="76200"/>
                  </a:lnTo>
                  <a:lnTo>
                    <a:pt x="1143000" y="76200"/>
                  </a:lnTo>
                  <a:cubicBezTo>
                    <a:pt x="1143000" y="76200"/>
                    <a:pt x="1181100" y="50800"/>
                    <a:pt x="1206500" y="76200"/>
                  </a:cubicBezTo>
                  <a:cubicBezTo>
                    <a:pt x="1206500" y="76200"/>
                    <a:pt x="1231900" y="50800"/>
                    <a:pt x="1270000" y="63500"/>
                  </a:cubicBezTo>
                  <a:cubicBezTo>
                    <a:pt x="1270000" y="63500"/>
                    <a:pt x="1346200" y="38100"/>
                    <a:pt x="1346200" y="38100"/>
                  </a:cubicBezTo>
                  <a:cubicBezTo>
                    <a:pt x="1346200" y="38100"/>
                    <a:pt x="1435100" y="38100"/>
                    <a:pt x="1435100" y="38100"/>
                  </a:cubicBezTo>
                  <a:lnTo>
                    <a:pt x="1524000" y="63500"/>
                  </a:lnTo>
                  <a:lnTo>
                    <a:pt x="1765300" y="63500"/>
                  </a:lnTo>
                  <a:lnTo>
                    <a:pt x="1892300" y="50800"/>
                  </a:lnTo>
                  <a:lnTo>
                    <a:pt x="1943100" y="76200"/>
                  </a:lnTo>
                  <a:lnTo>
                    <a:pt x="2019300" y="50800"/>
                  </a:lnTo>
                  <a:lnTo>
                    <a:pt x="2171700" y="25400"/>
                  </a:lnTo>
                  <a:close/>
                </a:path>
              </a:pathLst>
            </a:custGeom>
            <a:blipFill>
              <a:blip r:embed="rId6">
                <a:alphaModFix amt="23000"/>
              </a:blip>
              <a:stretch>
                <a:fillRect t="-60874" b="-60874"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9" name="Freeform 9"/>
            <p:cNvSpPr/>
            <p:nvPr/>
          </p:nvSpPr>
          <p:spPr>
            <a:xfrm>
              <a:off x="0" y="0"/>
              <a:ext cx="3429000" cy="2374900"/>
            </a:xfrm>
            <a:custGeom>
              <a:avLst/>
              <a:gdLst/>
              <a:ahLst/>
              <a:cxnLst/>
              <a:rect l="l" t="t" r="r" b="b"/>
              <a:pathLst>
                <a:path w="3429000" h="2374900">
                  <a:moveTo>
                    <a:pt x="3429000" y="2374900"/>
                  </a:moveTo>
                  <a:lnTo>
                    <a:pt x="0" y="2374900"/>
                  </a:lnTo>
                  <a:lnTo>
                    <a:pt x="0" y="0"/>
                  </a:lnTo>
                  <a:lnTo>
                    <a:pt x="3429000" y="0"/>
                  </a:lnTo>
                  <a:lnTo>
                    <a:pt x="3429000" y="2374900"/>
                  </a:lnTo>
                  <a:close/>
                </a:path>
              </a:pathLst>
            </a:custGeom>
            <a:blipFill>
              <a:blip r:embed="rId7">
                <a:alphaModFix amt="23000"/>
              </a:blip>
              <a:stretch>
                <a:fillRect l="-2902" t="-10996" r="-2492" b="-11124"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7773509" y="4215880"/>
            <a:ext cx="8280496" cy="182207"/>
            <a:chOff x="0" y="0"/>
            <a:chExt cx="11040661" cy="242943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4457166" cy="211034"/>
            </a:xfrm>
            <a:custGeom>
              <a:avLst/>
              <a:gdLst/>
              <a:ahLst/>
              <a:cxnLst/>
              <a:rect l="l" t="t" r="r" b="b"/>
              <a:pathLst>
                <a:path w="4457166" h="211034">
                  <a:moveTo>
                    <a:pt x="0" y="0"/>
                  </a:moveTo>
                  <a:lnTo>
                    <a:pt x="4457166" y="0"/>
                  </a:lnTo>
                  <a:lnTo>
                    <a:pt x="4457166" y="211034"/>
                  </a:lnTo>
                  <a:lnTo>
                    <a:pt x="0" y="21103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 l="-53181"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12" name="Freeform 12"/>
            <p:cNvSpPr/>
            <p:nvPr/>
          </p:nvSpPr>
          <p:spPr>
            <a:xfrm>
              <a:off x="4213105" y="31909"/>
              <a:ext cx="6827555" cy="211034"/>
            </a:xfrm>
            <a:custGeom>
              <a:avLst/>
              <a:gdLst/>
              <a:ahLst/>
              <a:cxnLst/>
              <a:rect l="l" t="t" r="r" b="b"/>
              <a:pathLst>
                <a:path w="6827555" h="211034">
                  <a:moveTo>
                    <a:pt x="0" y="0"/>
                  </a:moveTo>
                  <a:lnTo>
                    <a:pt x="6827556" y="0"/>
                  </a:lnTo>
                  <a:lnTo>
                    <a:pt x="6827556" y="211034"/>
                  </a:lnTo>
                  <a:lnTo>
                    <a:pt x="0" y="21103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grpSp>
        <p:nvGrpSpPr>
          <p:cNvPr id="13" name="Group 13"/>
          <p:cNvGrpSpPr>
            <a:grpSpLocks noChangeAspect="1"/>
          </p:cNvGrpSpPr>
          <p:nvPr/>
        </p:nvGrpSpPr>
        <p:grpSpPr>
          <a:xfrm rot="329770">
            <a:off x="3612926" y="1834233"/>
            <a:ext cx="1608166" cy="2271235"/>
            <a:chOff x="0" y="0"/>
            <a:chExt cx="3267456" cy="4614672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3267456" cy="4618736"/>
            </a:xfrm>
            <a:custGeom>
              <a:avLst/>
              <a:gdLst/>
              <a:ahLst/>
              <a:cxnLst/>
              <a:rect l="l" t="t" r="r" b="b"/>
              <a:pathLst>
                <a:path w="3267456" h="4618736">
                  <a:moveTo>
                    <a:pt x="3267456" y="4618736"/>
                  </a:moveTo>
                  <a:lnTo>
                    <a:pt x="0" y="4618736"/>
                  </a:lnTo>
                  <a:lnTo>
                    <a:pt x="0" y="0"/>
                  </a:lnTo>
                  <a:lnTo>
                    <a:pt x="3267456" y="0"/>
                  </a:lnTo>
                  <a:lnTo>
                    <a:pt x="3267456" y="4618736"/>
                  </a:lnTo>
                  <a:close/>
                </a:path>
              </a:pathLst>
            </a:custGeom>
            <a:blipFill>
              <a:blip r:embed="rId10"/>
              <a:stretch>
                <a:fillRect l="-4" r="-4"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15" name="Freeform 15"/>
            <p:cNvSpPr/>
            <p:nvPr/>
          </p:nvSpPr>
          <p:spPr>
            <a:xfrm>
              <a:off x="144163" y="140959"/>
              <a:ext cx="2993427" cy="4317015"/>
            </a:xfrm>
            <a:custGeom>
              <a:avLst/>
              <a:gdLst/>
              <a:ahLst/>
              <a:cxnLst/>
              <a:rect l="l" t="t" r="r" b="b"/>
              <a:pathLst>
                <a:path w="2993427" h="4317015">
                  <a:moveTo>
                    <a:pt x="2993427" y="12700"/>
                  </a:moveTo>
                  <a:lnTo>
                    <a:pt x="2935892" y="4317015"/>
                  </a:lnTo>
                  <a:lnTo>
                    <a:pt x="0" y="4275547"/>
                  </a:lnTo>
                  <a:lnTo>
                    <a:pt x="0" y="0"/>
                  </a:lnTo>
                  <a:lnTo>
                    <a:pt x="2993427" y="12700"/>
                  </a:lnTo>
                  <a:close/>
                </a:path>
              </a:pathLst>
            </a:custGeom>
            <a:blipFill>
              <a:blip r:embed="rId11"/>
              <a:stretch>
                <a:fillRect l="-22108" r="-22108"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sp>
        <p:nvSpPr>
          <p:cNvPr id="16" name="Freeform 16"/>
          <p:cNvSpPr/>
          <p:nvPr/>
        </p:nvSpPr>
        <p:spPr>
          <a:xfrm rot="-6687178">
            <a:off x="11079406" y="-1637868"/>
            <a:ext cx="1472888" cy="3813303"/>
          </a:xfrm>
          <a:custGeom>
            <a:avLst/>
            <a:gdLst/>
            <a:ahLst/>
            <a:cxnLst/>
            <a:rect l="l" t="t" r="r" b="b"/>
            <a:pathLst>
              <a:path w="1472888" h="3813303">
                <a:moveTo>
                  <a:pt x="0" y="0"/>
                </a:moveTo>
                <a:lnTo>
                  <a:pt x="1472888" y="0"/>
                </a:lnTo>
                <a:lnTo>
                  <a:pt x="1472888" y="3813303"/>
                </a:lnTo>
                <a:lnTo>
                  <a:pt x="0" y="3813303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88000"/>
            </a:blip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grpSp>
        <p:nvGrpSpPr>
          <p:cNvPr id="17" name="Group 17"/>
          <p:cNvGrpSpPr>
            <a:grpSpLocks noChangeAspect="1"/>
          </p:cNvGrpSpPr>
          <p:nvPr/>
        </p:nvGrpSpPr>
        <p:grpSpPr>
          <a:xfrm rot="-1297244">
            <a:off x="2035898" y="1910477"/>
            <a:ext cx="1608166" cy="2271235"/>
            <a:chOff x="0" y="0"/>
            <a:chExt cx="3267456" cy="4614672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3267456" cy="4618736"/>
            </a:xfrm>
            <a:custGeom>
              <a:avLst/>
              <a:gdLst/>
              <a:ahLst/>
              <a:cxnLst/>
              <a:rect l="l" t="t" r="r" b="b"/>
              <a:pathLst>
                <a:path w="3267456" h="4618736">
                  <a:moveTo>
                    <a:pt x="3267456" y="4618736"/>
                  </a:moveTo>
                  <a:lnTo>
                    <a:pt x="0" y="4618736"/>
                  </a:lnTo>
                  <a:lnTo>
                    <a:pt x="0" y="0"/>
                  </a:lnTo>
                  <a:lnTo>
                    <a:pt x="3267456" y="0"/>
                  </a:lnTo>
                  <a:lnTo>
                    <a:pt x="3267456" y="4618736"/>
                  </a:lnTo>
                  <a:close/>
                </a:path>
              </a:pathLst>
            </a:custGeom>
            <a:blipFill>
              <a:blip r:embed="rId10"/>
              <a:stretch>
                <a:fillRect l="-4" r="-4"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19" name="Freeform 19"/>
            <p:cNvSpPr/>
            <p:nvPr/>
          </p:nvSpPr>
          <p:spPr>
            <a:xfrm>
              <a:off x="144163" y="140959"/>
              <a:ext cx="2993427" cy="4317015"/>
            </a:xfrm>
            <a:custGeom>
              <a:avLst/>
              <a:gdLst/>
              <a:ahLst/>
              <a:cxnLst/>
              <a:rect l="l" t="t" r="r" b="b"/>
              <a:pathLst>
                <a:path w="2993427" h="4317015">
                  <a:moveTo>
                    <a:pt x="2993427" y="12700"/>
                  </a:moveTo>
                  <a:lnTo>
                    <a:pt x="2935892" y="4317015"/>
                  </a:lnTo>
                  <a:lnTo>
                    <a:pt x="0" y="4275547"/>
                  </a:lnTo>
                  <a:lnTo>
                    <a:pt x="0" y="0"/>
                  </a:lnTo>
                  <a:lnTo>
                    <a:pt x="2993427" y="12700"/>
                  </a:lnTo>
                  <a:close/>
                </a:path>
              </a:pathLst>
            </a:custGeom>
            <a:blipFill>
              <a:blip r:embed="rId13"/>
              <a:stretch>
                <a:fillRect l="-22108" r="-22108"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sp>
        <p:nvSpPr>
          <p:cNvPr id="20" name="Freeform 20"/>
          <p:cNvSpPr/>
          <p:nvPr/>
        </p:nvSpPr>
        <p:spPr>
          <a:xfrm>
            <a:off x="7223376" y="4594710"/>
            <a:ext cx="9926470" cy="5332592"/>
          </a:xfrm>
          <a:custGeom>
            <a:avLst/>
            <a:gdLst/>
            <a:ahLst/>
            <a:cxnLst/>
            <a:rect l="l" t="t" r="r" b="b"/>
            <a:pathLst>
              <a:path w="9926470" h="5332592">
                <a:moveTo>
                  <a:pt x="0" y="0"/>
                </a:moveTo>
                <a:lnTo>
                  <a:pt x="9926470" y="0"/>
                </a:lnTo>
                <a:lnTo>
                  <a:pt x="9926470" y="5332591"/>
                </a:lnTo>
                <a:lnTo>
                  <a:pt x="0" y="5332591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21" name="Freeform 21"/>
          <p:cNvSpPr/>
          <p:nvPr/>
        </p:nvSpPr>
        <p:spPr>
          <a:xfrm>
            <a:off x="1584415" y="4673891"/>
            <a:ext cx="5161173" cy="5174229"/>
          </a:xfrm>
          <a:custGeom>
            <a:avLst/>
            <a:gdLst/>
            <a:ahLst/>
            <a:cxnLst/>
            <a:rect l="l" t="t" r="r" b="b"/>
            <a:pathLst>
              <a:path w="5161173" h="5174229">
                <a:moveTo>
                  <a:pt x="0" y="0"/>
                </a:moveTo>
                <a:lnTo>
                  <a:pt x="5161174" y="0"/>
                </a:lnTo>
                <a:lnTo>
                  <a:pt x="5161174" y="5174229"/>
                </a:lnTo>
                <a:lnTo>
                  <a:pt x="0" y="5174229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/>
            </a:stretch>
          </a:blipFill>
          <a:ln w="38100" cap="sq">
            <a:solidFill>
              <a:srgbClr val="000000"/>
            </a:solidFill>
            <a:prstDash val="solid"/>
            <a:miter/>
          </a:ln>
        </p:spPr>
        <p:txBody>
          <a:bodyPr/>
          <a:lstStyle/>
          <a:p>
            <a:endParaRPr lang="ca-ES"/>
          </a:p>
        </p:txBody>
      </p:sp>
      <p:sp>
        <p:nvSpPr>
          <p:cNvPr id="22" name="TextBox 22"/>
          <p:cNvSpPr txBox="1"/>
          <p:nvPr/>
        </p:nvSpPr>
        <p:spPr>
          <a:xfrm>
            <a:off x="13380136" y="394908"/>
            <a:ext cx="4212514" cy="9050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341"/>
              </a:lnSpc>
            </a:pPr>
            <a:r>
              <a:rPr lang="en-US" sz="5243">
                <a:solidFill>
                  <a:srgbClr val="326B4A"/>
                </a:solidFill>
                <a:latin typeface="Roboto Bold"/>
              </a:rPr>
              <a:t>APRÈN.</a:t>
            </a:r>
            <a:r>
              <a:rPr lang="en-US" sz="5243">
                <a:solidFill>
                  <a:srgbClr val="1D75BC"/>
                </a:solidFill>
                <a:latin typeface="Roboto Bold"/>
              </a:rPr>
              <a:t> UPC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6618878" y="2848726"/>
            <a:ext cx="10973772" cy="14052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70"/>
              </a:lnSpc>
              <a:spcBef>
                <a:spcPct val="0"/>
              </a:spcBef>
            </a:pPr>
            <a:r>
              <a:rPr lang="en-US" sz="8050">
                <a:solidFill>
                  <a:srgbClr val="000000"/>
                </a:solidFill>
                <a:latin typeface="Sugo Display"/>
              </a:rPr>
              <a:t>Creación de un sistema de Q&amp;A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3238" t="-115756" b="-38888"/>
            </a:stretch>
          </a:blipFill>
        </p:spPr>
        <p:txBody>
          <a:bodyPr/>
          <a:lstStyle/>
          <a:p>
            <a:endParaRPr lang="ca-ES"/>
          </a:p>
        </p:txBody>
      </p:sp>
      <p:grpSp>
        <p:nvGrpSpPr>
          <p:cNvPr id="3" name="Group 3"/>
          <p:cNvGrpSpPr/>
          <p:nvPr/>
        </p:nvGrpSpPr>
        <p:grpSpPr>
          <a:xfrm>
            <a:off x="566834" y="213928"/>
            <a:ext cx="5403900" cy="1384830"/>
            <a:chOff x="0" y="0"/>
            <a:chExt cx="7205200" cy="1846440"/>
          </a:xfrm>
        </p:grpSpPr>
        <p:sp>
          <p:nvSpPr>
            <p:cNvPr id="4" name="Freeform 4"/>
            <p:cNvSpPr/>
            <p:nvPr/>
          </p:nvSpPr>
          <p:spPr>
            <a:xfrm>
              <a:off x="1046780" y="0"/>
              <a:ext cx="6158420" cy="1846440"/>
            </a:xfrm>
            <a:custGeom>
              <a:avLst/>
              <a:gdLst/>
              <a:ahLst/>
              <a:cxnLst/>
              <a:rect l="l" t="t" r="r" b="b"/>
              <a:pathLst>
                <a:path w="6158420" h="1846440">
                  <a:moveTo>
                    <a:pt x="0" y="0"/>
                  </a:moveTo>
                  <a:lnTo>
                    <a:pt x="6158420" y="0"/>
                  </a:lnTo>
                  <a:lnTo>
                    <a:pt x="6158420" y="1846440"/>
                  </a:lnTo>
                  <a:lnTo>
                    <a:pt x="0" y="184644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5" name="Freeform 5"/>
            <p:cNvSpPr/>
            <p:nvPr/>
          </p:nvSpPr>
          <p:spPr>
            <a:xfrm>
              <a:off x="0" y="297056"/>
              <a:ext cx="1216750" cy="1252328"/>
            </a:xfrm>
            <a:custGeom>
              <a:avLst/>
              <a:gdLst/>
              <a:ahLst/>
              <a:cxnLst/>
              <a:rect l="l" t="t" r="r" b="b"/>
              <a:pathLst>
                <a:path w="1216750" h="1252328">
                  <a:moveTo>
                    <a:pt x="0" y="0"/>
                  </a:moveTo>
                  <a:lnTo>
                    <a:pt x="1216750" y="0"/>
                  </a:lnTo>
                  <a:lnTo>
                    <a:pt x="1216750" y="1252328"/>
                  </a:lnTo>
                  <a:lnTo>
                    <a:pt x="0" y="12523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13380136" y="394908"/>
            <a:ext cx="4212514" cy="9050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341"/>
              </a:lnSpc>
            </a:pPr>
            <a:r>
              <a:rPr lang="en-US" sz="5243">
                <a:solidFill>
                  <a:srgbClr val="326B4A"/>
                </a:solidFill>
                <a:latin typeface="Roboto Bold"/>
              </a:rPr>
              <a:t>APRÈN.</a:t>
            </a:r>
            <a:r>
              <a:rPr lang="en-US" sz="5243">
                <a:solidFill>
                  <a:srgbClr val="1D75BC"/>
                </a:solidFill>
                <a:latin typeface="Roboto Bold"/>
              </a:rPr>
              <a:t> UPC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632001" y="1305682"/>
            <a:ext cx="16627299" cy="15549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11789" spc="389">
                <a:solidFill>
                  <a:srgbClr val="326B4A"/>
                </a:solidFill>
                <a:latin typeface="Sugo Display"/>
              </a:rPr>
              <a:t>10. Conclusiones</a:t>
            </a:r>
          </a:p>
        </p:txBody>
      </p:sp>
      <p:grpSp>
        <p:nvGrpSpPr>
          <p:cNvPr id="8" name="Group 8"/>
          <p:cNvGrpSpPr>
            <a:grpSpLocks noChangeAspect="1"/>
          </p:cNvGrpSpPr>
          <p:nvPr/>
        </p:nvGrpSpPr>
        <p:grpSpPr>
          <a:xfrm rot="1287677">
            <a:off x="17239452" y="-1536335"/>
            <a:ext cx="12724547" cy="8812927"/>
            <a:chOff x="0" y="0"/>
            <a:chExt cx="3429000" cy="2374900"/>
          </a:xfrm>
        </p:grpSpPr>
        <p:sp>
          <p:nvSpPr>
            <p:cNvPr id="9" name="Freeform 9"/>
            <p:cNvSpPr/>
            <p:nvPr/>
          </p:nvSpPr>
          <p:spPr>
            <a:xfrm flipH="1">
              <a:off x="59944" y="76200"/>
              <a:ext cx="3340100" cy="2235200"/>
            </a:xfrm>
            <a:custGeom>
              <a:avLst/>
              <a:gdLst/>
              <a:ahLst/>
              <a:cxnLst/>
              <a:rect l="l" t="t" r="r" b="b"/>
              <a:pathLst>
                <a:path w="3340100" h="2235200">
                  <a:moveTo>
                    <a:pt x="1168400" y="25400"/>
                  </a:moveTo>
                  <a:lnTo>
                    <a:pt x="939800" y="0"/>
                  </a:lnTo>
                  <a:lnTo>
                    <a:pt x="698500" y="38100"/>
                  </a:lnTo>
                  <a:lnTo>
                    <a:pt x="355600" y="38100"/>
                  </a:lnTo>
                  <a:cubicBezTo>
                    <a:pt x="355600" y="38100"/>
                    <a:pt x="254000" y="12700"/>
                    <a:pt x="241300" y="38100"/>
                  </a:cubicBezTo>
                  <a:cubicBezTo>
                    <a:pt x="228600" y="63500"/>
                    <a:pt x="177800" y="228600"/>
                    <a:pt x="177800" y="228600"/>
                  </a:cubicBezTo>
                  <a:cubicBezTo>
                    <a:pt x="177800" y="228600"/>
                    <a:pt x="127000" y="304800"/>
                    <a:pt x="139700" y="355600"/>
                  </a:cubicBezTo>
                  <a:cubicBezTo>
                    <a:pt x="152400" y="406400"/>
                    <a:pt x="114300" y="520700"/>
                    <a:pt x="114300" y="520700"/>
                  </a:cubicBezTo>
                  <a:cubicBezTo>
                    <a:pt x="114300" y="520700"/>
                    <a:pt x="88900" y="571500"/>
                    <a:pt x="114300" y="622300"/>
                  </a:cubicBezTo>
                  <a:cubicBezTo>
                    <a:pt x="114300" y="622300"/>
                    <a:pt x="127000" y="762000"/>
                    <a:pt x="101600" y="812800"/>
                  </a:cubicBezTo>
                  <a:cubicBezTo>
                    <a:pt x="101600" y="812800"/>
                    <a:pt x="63500" y="838200"/>
                    <a:pt x="88900" y="1003300"/>
                  </a:cubicBezTo>
                  <a:lnTo>
                    <a:pt x="76200" y="1181100"/>
                  </a:lnTo>
                  <a:cubicBezTo>
                    <a:pt x="76200" y="1181100"/>
                    <a:pt x="101600" y="1257300"/>
                    <a:pt x="88900" y="1308100"/>
                  </a:cubicBezTo>
                  <a:lnTo>
                    <a:pt x="63500" y="1562100"/>
                  </a:lnTo>
                  <a:lnTo>
                    <a:pt x="12700" y="1701800"/>
                  </a:lnTo>
                  <a:lnTo>
                    <a:pt x="12700" y="1854200"/>
                  </a:lnTo>
                  <a:lnTo>
                    <a:pt x="0" y="1955800"/>
                  </a:lnTo>
                  <a:cubicBezTo>
                    <a:pt x="0" y="1955800"/>
                    <a:pt x="25400" y="2019300"/>
                    <a:pt x="127000" y="2044700"/>
                  </a:cubicBezTo>
                  <a:cubicBezTo>
                    <a:pt x="127000" y="2044700"/>
                    <a:pt x="190500" y="2044700"/>
                    <a:pt x="241300" y="2082800"/>
                  </a:cubicBezTo>
                  <a:cubicBezTo>
                    <a:pt x="292100" y="2120900"/>
                    <a:pt x="406400" y="2197100"/>
                    <a:pt x="469900" y="2184400"/>
                  </a:cubicBezTo>
                  <a:cubicBezTo>
                    <a:pt x="469900" y="2184400"/>
                    <a:pt x="622300" y="2171700"/>
                    <a:pt x="647700" y="2146300"/>
                  </a:cubicBezTo>
                  <a:cubicBezTo>
                    <a:pt x="647700" y="2146300"/>
                    <a:pt x="749300" y="2133600"/>
                    <a:pt x="774700" y="2133600"/>
                  </a:cubicBezTo>
                  <a:cubicBezTo>
                    <a:pt x="800100" y="2133600"/>
                    <a:pt x="863600" y="2146300"/>
                    <a:pt x="863600" y="2146300"/>
                  </a:cubicBezTo>
                  <a:cubicBezTo>
                    <a:pt x="863600" y="2146300"/>
                    <a:pt x="939800" y="2171700"/>
                    <a:pt x="977900" y="2159000"/>
                  </a:cubicBezTo>
                  <a:cubicBezTo>
                    <a:pt x="1016000" y="2146300"/>
                    <a:pt x="1041400" y="2146300"/>
                    <a:pt x="1117600" y="2159000"/>
                  </a:cubicBezTo>
                  <a:cubicBezTo>
                    <a:pt x="1117600" y="2159000"/>
                    <a:pt x="1143000" y="2184400"/>
                    <a:pt x="1320800" y="2184400"/>
                  </a:cubicBezTo>
                  <a:cubicBezTo>
                    <a:pt x="1320800" y="2184400"/>
                    <a:pt x="1473200" y="2235200"/>
                    <a:pt x="1549400" y="2184400"/>
                  </a:cubicBezTo>
                  <a:cubicBezTo>
                    <a:pt x="1549400" y="2184400"/>
                    <a:pt x="1574800" y="2146300"/>
                    <a:pt x="1790700" y="2159000"/>
                  </a:cubicBezTo>
                  <a:cubicBezTo>
                    <a:pt x="1790700" y="2159000"/>
                    <a:pt x="1943100" y="2171700"/>
                    <a:pt x="1968500" y="2159000"/>
                  </a:cubicBezTo>
                  <a:lnTo>
                    <a:pt x="2273300" y="2197100"/>
                  </a:lnTo>
                  <a:cubicBezTo>
                    <a:pt x="2273300" y="2197100"/>
                    <a:pt x="2616200" y="2184400"/>
                    <a:pt x="2667000" y="2171700"/>
                  </a:cubicBezTo>
                  <a:cubicBezTo>
                    <a:pt x="2717800" y="2159000"/>
                    <a:pt x="2921000" y="2120900"/>
                    <a:pt x="2946400" y="2146300"/>
                  </a:cubicBezTo>
                  <a:cubicBezTo>
                    <a:pt x="2971800" y="2171700"/>
                    <a:pt x="3124200" y="2171700"/>
                    <a:pt x="3149600" y="2159000"/>
                  </a:cubicBezTo>
                  <a:cubicBezTo>
                    <a:pt x="3175000" y="2146300"/>
                    <a:pt x="3213100" y="2044700"/>
                    <a:pt x="3225800" y="1993900"/>
                  </a:cubicBezTo>
                  <a:cubicBezTo>
                    <a:pt x="3238500" y="1943100"/>
                    <a:pt x="3238500" y="1803400"/>
                    <a:pt x="3238500" y="1778000"/>
                  </a:cubicBezTo>
                  <a:cubicBezTo>
                    <a:pt x="3238500" y="1752600"/>
                    <a:pt x="3276600" y="1714500"/>
                    <a:pt x="3276600" y="1714500"/>
                  </a:cubicBezTo>
                  <a:lnTo>
                    <a:pt x="3251200" y="1562100"/>
                  </a:lnTo>
                  <a:cubicBezTo>
                    <a:pt x="3251200" y="1562100"/>
                    <a:pt x="3251200" y="1435100"/>
                    <a:pt x="3276600" y="1397000"/>
                  </a:cubicBezTo>
                  <a:cubicBezTo>
                    <a:pt x="3302000" y="1358900"/>
                    <a:pt x="3276600" y="1206500"/>
                    <a:pt x="3276600" y="1206500"/>
                  </a:cubicBezTo>
                  <a:cubicBezTo>
                    <a:pt x="3276600" y="1206500"/>
                    <a:pt x="3302000" y="1079500"/>
                    <a:pt x="3289300" y="1041400"/>
                  </a:cubicBezTo>
                  <a:cubicBezTo>
                    <a:pt x="3276600" y="1003300"/>
                    <a:pt x="3263900" y="939800"/>
                    <a:pt x="3263900" y="901700"/>
                  </a:cubicBezTo>
                  <a:cubicBezTo>
                    <a:pt x="3263900" y="863600"/>
                    <a:pt x="3289300" y="673100"/>
                    <a:pt x="3289300" y="673100"/>
                  </a:cubicBezTo>
                  <a:lnTo>
                    <a:pt x="3314700" y="571500"/>
                  </a:lnTo>
                  <a:cubicBezTo>
                    <a:pt x="3314700" y="571500"/>
                    <a:pt x="3340100" y="508000"/>
                    <a:pt x="3327400" y="393700"/>
                  </a:cubicBezTo>
                  <a:cubicBezTo>
                    <a:pt x="3314700" y="279400"/>
                    <a:pt x="3327400" y="279400"/>
                    <a:pt x="3327400" y="279400"/>
                  </a:cubicBezTo>
                  <a:lnTo>
                    <a:pt x="3124200" y="190500"/>
                  </a:lnTo>
                  <a:cubicBezTo>
                    <a:pt x="3124200" y="190500"/>
                    <a:pt x="3022600" y="76200"/>
                    <a:pt x="2857500" y="76200"/>
                  </a:cubicBezTo>
                  <a:lnTo>
                    <a:pt x="2730500" y="114300"/>
                  </a:lnTo>
                  <a:cubicBezTo>
                    <a:pt x="2730500" y="114300"/>
                    <a:pt x="2679700" y="139700"/>
                    <a:pt x="2590800" y="127000"/>
                  </a:cubicBezTo>
                  <a:cubicBezTo>
                    <a:pt x="2501900" y="114300"/>
                    <a:pt x="2425700" y="88900"/>
                    <a:pt x="2425700" y="88900"/>
                  </a:cubicBezTo>
                  <a:cubicBezTo>
                    <a:pt x="2425700" y="88900"/>
                    <a:pt x="2336800" y="114300"/>
                    <a:pt x="2273300" y="88900"/>
                  </a:cubicBezTo>
                  <a:lnTo>
                    <a:pt x="2222500" y="76200"/>
                  </a:lnTo>
                  <a:lnTo>
                    <a:pt x="2197100" y="76200"/>
                  </a:lnTo>
                  <a:cubicBezTo>
                    <a:pt x="2197100" y="76200"/>
                    <a:pt x="2159000" y="50800"/>
                    <a:pt x="2133600" y="76200"/>
                  </a:cubicBezTo>
                  <a:cubicBezTo>
                    <a:pt x="2133600" y="76200"/>
                    <a:pt x="2108200" y="50800"/>
                    <a:pt x="2070100" y="63500"/>
                  </a:cubicBezTo>
                  <a:cubicBezTo>
                    <a:pt x="2070100" y="63500"/>
                    <a:pt x="1993900" y="38100"/>
                    <a:pt x="1993900" y="38100"/>
                  </a:cubicBezTo>
                  <a:cubicBezTo>
                    <a:pt x="1993900" y="38100"/>
                    <a:pt x="1905000" y="38100"/>
                    <a:pt x="1905000" y="38100"/>
                  </a:cubicBezTo>
                  <a:lnTo>
                    <a:pt x="1816100" y="63500"/>
                  </a:lnTo>
                  <a:lnTo>
                    <a:pt x="1574800" y="63500"/>
                  </a:lnTo>
                  <a:lnTo>
                    <a:pt x="1447800" y="50800"/>
                  </a:lnTo>
                  <a:lnTo>
                    <a:pt x="1397000" y="76200"/>
                  </a:lnTo>
                  <a:lnTo>
                    <a:pt x="1320800" y="50800"/>
                  </a:lnTo>
                  <a:lnTo>
                    <a:pt x="1168400" y="25400"/>
                  </a:lnTo>
                  <a:close/>
                </a:path>
              </a:pathLst>
            </a:custGeom>
            <a:blipFill>
              <a:blip r:embed="rId6"/>
              <a:stretch>
                <a:fillRect t="-60874" b="-60874"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10" name="Freeform 10"/>
            <p:cNvSpPr/>
            <p:nvPr/>
          </p:nvSpPr>
          <p:spPr>
            <a:xfrm>
              <a:off x="0" y="0"/>
              <a:ext cx="3429000" cy="2374900"/>
            </a:xfrm>
            <a:custGeom>
              <a:avLst/>
              <a:gdLst/>
              <a:ahLst/>
              <a:cxnLst/>
              <a:rect l="l" t="t" r="r" b="b"/>
              <a:pathLst>
                <a:path w="3429000" h="2374900">
                  <a:moveTo>
                    <a:pt x="3429000" y="2374900"/>
                  </a:moveTo>
                  <a:lnTo>
                    <a:pt x="0" y="2374900"/>
                  </a:lnTo>
                  <a:lnTo>
                    <a:pt x="0" y="0"/>
                  </a:lnTo>
                  <a:lnTo>
                    <a:pt x="3429000" y="0"/>
                  </a:lnTo>
                  <a:lnTo>
                    <a:pt x="3429000" y="2374900"/>
                  </a:lnTo>
                  <a:close/>
                </a:path>
              </a:pathLst>
            </a:custGeom>
            <a:blipFill>
              <a:blip r:embed="rId7"/>
              <a:stretch>
                <a:fillRect l="-2902" t="-10996" r="-2492" b="-11124"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sp>
        <p:nvSpPr>
          <p:cNvPr id="11" name="Freeform 11"/>
          <p:cNvSpPr/>
          <p:nvPr/>
        </p:nvSpPr>
        <p:spPr>
          <a:xfrm rot="-10800000" flipV="1">
            <a:off x="3803639" y="2660399"/>
            <a:ext cx="11827992" cy="7792902"/>
          </a:xfrm>
          <a:custGeom>
            <a:avLst/>
            <a:gdLst/>
            <a:ahLst/>
            <a:cxnLst/>
            <a:rect l="l" t="t" r="r" b="b"/>
            <a:pathLst>
              <a:path w="11827992" h="7792902">
                <a:moveTo>
                  <a:pt x="0" y="7792902"/>
                </a:moveTo>
                <a:lnTo>
                  <a:pt x="11827992" y="7792902"/>
                </a:lnTo>
                <a:lnTo>
                  <a:pt x="11827992" y="0"/>
                </a:lnTo>
                <a:lnTo>
                  <a:pt x="0" y="0"/>
                </a:lnTo>
                <a:lnTo>
                  <a:pt x="0" y="7792902"/>
                </a:lnTo>
                <a:close/>
              </a:path>
            </a:pathLst>
          </a:custGeom>
          <a:blipFill>
            <a:blip r:embed="rId8"/>
            <a:stretch>
              <a:fillRect t="-625" b="-625"/>
            </a:stretch>
          </a:blipFill>
        </p:spPr>
        <p:txBody>
          <a:bodyPr/>
          <a:lstStyle/>
          <a:p>
            <a:endParaRPr lang="ca-ES"/>
          </a:p>
        </p:txBody>
      </p:sp>
      <p:grpSp>
        <p:nvGrpSpPr>
          <p:cNvPr id="12" name="Group 12"/>
          <p:cNvGrpSpPr/>
          <p:nvPr/>
        </p:nvGrpSpPr>
        <p:grpSpPr>
          <a:xfrm>
            <a:off x="4636155" y="3567165"/>
            <a:ext cx="9214857" cy="193081"/>
            <a:chOff x="0" y="0"/>
            <a:chExt cx="12286476" cy="257441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4174821" cy="197665"/>
            </a:xfrm>
            <a:custGeom>
              <a:avLst/>
              <a:gdLst/>
              <a:ahLst/>
              <a:cxnLst/>
              <a:rect l="l" t="t" r="r" b="b"/>
              <a:pathLst>
                <a:path w="4174821" h="197665">
                  <a:moveTo>
                    <a:pt x="0" y="0"/>
                  </a:moveTo>
                  <a:lnTo>
                    <a:pt x="4174821" y="0"/>
                  </a:lnTo>
                  <a:lnTo>
                    <a:pt x="4174821" y="197665"/>
                  </a:lnTo>
                  <a:lnTo>
                    <a:pt x="0" y="19766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 l="-53181"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14" name="Freeform 14"/>
            <p:cNvSpPr/>
            <p:nvPr/>
          </p:nvSpPr>
          <p:spPr>
            <a:xfrm>
              <a:off x="3946221" y="29888"/>
              <a:ext cx="6395056" cy="197665"/>
            </a:xfrm>
            <a:custGeom>
              <a:avLst/>
              <a:gdLst/>
              <a:ahLst/>
              <a:cxnLst/>
              <a:rect l="l" t="t" r="r" b="b"/>
              <a:pathLst>
                <a:path w="6395056" h="197665">
                  <a:moveTo>
                    <a:pt x="0" y="0"/>
                  </a:moveTo>
                  <a:lnTo>
                    <a:pt x="6395056" y="0"/>
                  </a:lnTo>
                  <a:lnTo>
                    <a:pt x="6395056" y="197665"/>
                  </a:lnTo>
                  <a:lnTo>
                    <a:pt x="0" y="19766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15" name="Freeform 15"/>
            <p:cNvSpPr/>
            <p:nvPr/>
          </p:nvSpPr>
          <p:spPr>
            <a:xfrm>
              <a:off x="10112677" y="59776"/>
              <a:ext cx="2173799" cy="197665"/>
            </a:xfrm>
            <a:custGeom>
              <a:avLst/>
              <a:gdLst/>
              <a:ahLst/>
              <a:cxnLst/>
              <a:rect l="l" t="t" r="r" b="b"/>
              <a:pathLst>
                <a:path w="2173799" h="197665">
                  <a:moveTo>
                    <a:pt x="0" y="0"/>
                  </a:moveTo>
                  <a:lnTo>
                    <a:pt x="2173799" y="0"/>
                  </a:lnTo>
                  <a:lnTo>
                    <a:pt x="2173799" y="197665"/>
                  </a:lnTo>
                  <a:lnTo>
                    <a:pt x="0" y="19766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 r="-194188"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sp>
        <p:nvSpPr>
          <p:cNvPr id="16" name="TextBox 16"/>
          <p:cNvSpPr txBox="1"/>
          <p:nvPr/>
        </p:nvSpPr>
        <p:spPr>
          <a:xfrm>
            <a:off x="4728883" y="3992981"/>
            <a:ext cx="11255525" cy="56383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85579" lvl="1" indent="-342790" algn="l">
              <a:lnSpc>
                <a:spcPts val="4382"/>
              </a:lnSpc>
              <a:buFont typeface="Arial"/>
              <a:buChar char="•"/>
            </a:pPr>
            <a:r>
              <a:rPr lang="en-US" sz="3175" spc="-69">
                <a:solidFill>
                  <a:srgbClr val="000000"/>
                </a:solidFill>
                <a:latin typeface="Atkinson Hyperlegible"/>
              </a:rPr>
              <a:t>Incremento de recursos educativos abiertos en los repositorios</a:t>
            </a:r>
          </a:p>
          <a:p>
            <a:pPr algn="l">
              <a:lnSpc>
                <a:spcPts val="4382"/>
              </a:lnSpc>
            </a:pPr>
            <a:endParaRPr lang="en-US" sz="3175" spc="-69">
              <a:solidFill>
                <a:srgbClr val="000000"/>
              </a:solidFill>
              <a:latin typeface="Atkinson Hyperlegible"/>
            </a:endParaRPr>
          </a:p>
          <a:p>
            <a:pPr marL="685579" lvl="1" indent="-342790" algn="l">
              <a:lnSpc>
                <a:spcPts val="4445"/>
              </a:lnSpc>
              <a:buFont typeface="Arial"/>
              <a:buChar char="•"/>
            </a:pPr>
            <a:r>
              <a:rPr lang="en-US" sz="3175" spc="-69">
                <a:solidFill>
                  <a:srgbClr val="000000"/>
                </a:solidFill>
                <a:latin typeface="Atkinson Hyperlegible"/>
              </a:rPr>
              <a:t>Dar visibilidad a los contenidos docentes</a:t>
            </a:r>
          </a:p>
          <a:p>
            <a:pPr algn="l">
              <a:lnSpc>
                <a:spcPts val="4445"/>
              </a:lnSpc>
            </a:pPr>
            <a:endParaRPr lang="en-US" sz="3175" spc="-69">
              <a:solidFill>
                <a:srgbClr val="000000"/>
              </a:solidFill>
              <a:latin typeface="Atkinson Hyperlegible"/>
            </a:endParaRPr>
          </a:p>
          <a:p>
            <a:pPr marL="685579" lvl="1" indent="-342790" algn="l">
              <a:lnSpc>
                <a:spcPts val="4445"/>
              </a:lnSpc>
              <a:buFont typeface="Arial"/>
              <a:buChar char="•"/>
            </a:pPr>
            <a:r>
              <a:rPr lang="en-US" sz="3175" spc="-69">
                <a:solidFill>
                  <a:srgbClr val="000000"/>
                </a:solidFill>
                <a:latin typeface="Atkinson Hyperlegible"/>
              </a:rPr>
              <a:t>Visión unificada y coherente de la producción docente, partiendo de distintas fuentes de datos</a:t>
            </a:r>
          </a:p>
          <a:p>
            <a:pPr algn="l">
              <a:lnSpc>
                <a:spcPts val="4445"/>
              </a:lnSpc>
            </a:pPr>
            <a:endParaRPr lang="en-US" sz="3175" spc="-69">
              <a:solidFill>
                <a:srgbClr val="000000"/>
              </a:solidFill>
              <a:latin typeface="Atkinson Hyperlegible"/>
            </a:endParaRPr>
          </a:p>
          <a:p>
            <a:pPr marL="685579" lvl="1" indent="-342790" algn="l">
              <a:lnSpc>
                <a:spcPts val="4445"/>
              </a:lnSpc>
              <a:buFont typeface="Arial"/>
              <a:buChar char="•"/>
            </a:pPr>
            <a:r>
              <a:rPr lang="en-US" sz="3175" spc="-69">
                <a:solidFill>
                  <a:srgbClr val="000000"/>
                </a:solidFill>
                <a:latin typeface="Atkinson Hyperlegible"/>
              </a:rPr>
              <a:t>Recursos educativos figuran entre los materiales más consultados  </a:t>
            </a:r>
          </a:p>
        </p:txBody>
      </p:sp>
      <p:grpSp>
        <p:nvGrpSpPr>
          <p:cNvPr id="17" name="Group 17"/>
          <p:cNvGrpSpPr/>
          <p:nvPr/>
        </p:nvGrpSpPr>
        <p:grpSpPr>
          <a:xfrm rot="745264">
            <a:off x="-1306707" y="7200338"/>
            <a:ext cx="3539486" cy="3867148"/>
            <a:chOff x="0" y="0"/>
            <a:chExt cx="4719314" cy="5156198"/>
          </a:xfrm>
        </p:grpSpPr>
        <p:sp>
          <p:nvSpPr>
            <p:cNvPr id="18" name="Freeform 18"/>
            <p:cNvSpPr/>
            <p:nvPr/>
          </p:nvSpPr>
          <p:spPr>
            <a:xfrm>
              <a:off x="0" y="3917378"/>
              <a:ext cx="4719314" cy="1238820"/>
            </a:xfrm>
            <a:custGeom>
              <a:avLst/>
              <a:gdLst/>
              <a:ahLst/>
              <a:cxnLst/>
              <a:rect l="l" t="t" r="r" b="b"/>
              <a:pathLst>
                <a:path w="4719314" h="1238820">
                  <a:moveTo>
                    <a:pt x="0" y="0"/>
                  </a:moveTo>
                  <a:lnTo>
                    <a:pt x="4719314" y="0"/>
                  </a:lnTo>
                  <a:lnTo>
                    <a:pt x="4719314" y="1238820"/>
                  </a:lnTo>
                  <a:lnTo>
                    <a:pt x="0" y="123882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1"/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  <p:grpSp>
          <p:nvGrpSpPr>
            <p:cNvPr id="19" name="Group 19"/>
            <p:cNvGrpSpPr>
              <a:grpSpLocks noChangeAspect="1"/>
            </p:cNvGrpSpPr>
            <p:nvPr/>
          </p:nvGrpSpPr>
          <p:grpSpPr>
            <a:xfrm>
              <a:off x="183874" y="0"/>
              <a:ext cx="4535440" cy="4531193"/>
              <a:chOff x="0" y="0"/>
              <a:chExt cx="3255264" cy="3252216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3255264" cy="3252216"/>
              </a:xfrm>
              <a:custGeom>
                <a:avLst/>
                <a:gdLst/>
                <a:ahLst/>
                <a:cxnLst/>
                <a:rect l="l" t="t" r="r" b="b"/>
                <a:pathLst>
                  <a:path w="3255264" h="3252216">
                    <a:moveTo>
                      <a:pt x="3255264" y="3252216"/>
                    </a:moveTo>
                    <a:lnTo>
                      <a:pt x="0" y="3252216"/>
                    </a:lnTo>
                    <a:lnTo>
                      <a:pt x="0" y="0"/>
                    </a:lnTo>
                    <a:lnTo>
                      <a:pt x="3255264" y="0"/>
                    </a:lnTo>
                    <a:lnTo>
                      <a:pt x="3255264" y="3252216"/>
                    </a:lnTo>
                    <a:close/>
                  </a:path>
                </a:pathLst>
              </a:custGeom>
              <a:blipFill>
                <a:blip r:embed="rId12"/>
                <a:stretch>
                  <a:fillRect l="-15" r="-15"/>
                </a:stretch>
              </a:blipFill>
            </p:spPr>
            <p:txBody>
              <a:bodyPr/>
              <a:lstStyle/>
              <a:p>
                <a:endParaRPr lang="ca-ES"/>
              </a:p>
            </p:txBody>
          </p:sp>
          <p:sp>
            <p:nvSpPr>
              <p:cNvPr id="21" name="Freeform 21"/>
              <p:cNvSpPr/>
              <p:nvPr/>
            </p:nvSpPr>
            <p:spPr>
              <a:xfrm>
                <a:off x="178784" y="170440"/>
                <a:ext cx="2903731" cy="2875349"/>
              </a:xfrm>
              <a:custGeom>
                <a:avLst/>
                <a:gdLst/>
                <a:ahLst/>
                <a:cxnLst/>
                <a:rect l="l" t="t" r="r" b="b"/>
                <a:pathLst>
                  <a:path w="2903731" h="2875349">
                    <a:moveTo>
                      <a:pt x="65607" y="158"/>
                    </a:moveTo>
                    <a:lnTo>
                      <a:pt x="2878476" y="31987"/>
                    </a:lnTo>
                    <a:cubicBezTo>
                      <a:pt x="2892501" y="32145"/>
                      <a:pt x="2903731" y="43665"/>
                      <a:pt x="2903531" y="57691"/>
                    </a:cubicBezTo>
                    <a:lnTo>
                      <a:pt x="2863754" y="2850091"/>
                    </a:lnTo>
                    <a:cubicBezTo>
                      <a:pt x="2863553" y="2864142"/>
                      <a:pt x="2851959" y="2875349"/>
                      <a:pt x="2837909" y="2875069"/>
                    </a:cubicBezTo>
                    <a:lnTo>
                      <a:pt x="25041" y="2819370"/>
                    </a:lnTo>
                    <a:cubicBezTo>
                      <a:pt x="11100" y="2819094"/>
                      <a:pt x="0" y="2807608"/>
                      <a:pt x="200" y="2793665"/>
                    </a:cubicBezTo>
                    <a:lnTo>
                      <a:pt x="39977" y="25136"/>
                    </a:lnTo>
                    <a:cubicBezTo>
                      <a:pt x="40179" y="11171"/>
                      <a:pt x="51641" y="0"/>
                      <a:pt x="65607" y="158"/>
                    </a:cubicBezTo>
                    <a:close/>
                  </a:path>
                </a:pathLst>
              </a:custGeom>
              <a:blipFill>
                <a:blip r:embed="rId13"/>
                <a:stretch>
                  <a:fillRect l="-24312" r="-24312"/>
                </a:stretch>
              </a:blipFill>
            </p:spPr>
            <p:txBody>
              <a:bodyPr/>
              <a:lstStyle/>
              <a:p>
                <a:endParaRPr lang="ca-ES"/>
              </a:p>
            </p:txBody>
          </p:sp>
        </p:grpSp>
      </p:grpSp>
      <p:sp>
        <p:nvSpPr>
          <p:cNvPr id="22" name="Freeform 22"/>
          <p:cNvSpPr/>
          <p:nvPr/>
        </p:nvSpPr>
        <p:spPr>
          <a:xfrm rot="-33560">
            <a:off x="2026058" y="7270150"/>
            <a:ext cx="578335" cy="589386"/>
          </a:xfrm>
          <a:custGeom>
            <a:avLst/>
            <a:gdLst/>
            <a:ahLst/>
            <a:cxnLst/>
            <a:rect l="l" t="t" r="r" b="b"/>
            <a:pathLst>
              <a:path w="578335" h="589386">
                <a:moveTo>
                  <a:pt x="0" y="0"/>
                </a:moveTo>
                <a:lnTo>
                  <a:pt x="578335" y="0"/>
                </a:lnTo>
                <a:lnTo>
                  <a:pt x="578335" y="589386"/>
                </a:lnTo>
                <a:lnTo>
                  <a:pt x="0" y="589386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23" name="Freeform 23"/>
          <p:cNvSpPr/>
          <p:nvPr/>
        </p:nvSpPr>
        <p:spPr>
          <a:xfrm rot="-7464855">
            <a:off x="15589753" y="3434357"/>
            <a:ext cx="4501837" cy="1212497"/>
          </a:xfrm>
          <a:custGeom>
            <a:avLst/>
            <a:gdLst/>
            <a:ahLst/>
            <a:cxnLst/>
            <a:rect l="l" t="t" r="r" b="b"/>
            <a:pathLst>
              <a:path w="4501837" h="1212497">
                <a:moveTo>
                  <a:pt x="0" y="0"/>
                </a:moveTo>
                <a:lnTo>
                  <a:pt x="4501837" y="0"/>
                </a:lnTo>
                <a:lnTo>
                  <a:pt x="4501837" y="1212498"/>
                </a:lnTo>
                <a:lnTo>
                  <a:pt x="0" y="1212498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alphaModFix amt="70000"/>
            </a:blip>
            <a:stretch>
              <a:fillRect l="-38119"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24" name="Freeform 24"/>
          <p:cNvSpPr/>
          <p:nvPr/>
        </p:nvSpPr>
        <p:spPr>
          <a:xfrm rot="-3311410">
            <a:off x="-1751129" y="7201105"/>
            <a:ext cx="3502258" cy="1322479"/>
          </a:xfrm>
          <a:custGeom>
            <a:avLst/>
            <a:gdLst/>
            <a:ahLst/>
            <a:cxnLst/>
            <a:rect l="l" t="t" r="r" b="b"/>
            <a:pathLst>
              <a:path w="3502258" h="1322479">
                <a:moveTo>
                  <a:pt x="0" y="0"/>
                </a:moveTo>
                <a:lnTo>
                  <a:pt x="3502258" y="0"/>
                </a:lnTo>
                <a:lnTo>
                  <a:pt x="3502258" y="1322479"/>
                </a:lnTo>
                <a:lnTo>
                  <a:pt x="0" y="1322479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alphaModFix amt="70000"/>
            </a:blip>
            <a:stretch>
              <a:fillRect l="-93644"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25" name="Freeform 25"/>
          <p:cNvSpPr/>
          <p:nvPr/>
        </p:nvSpPr>
        <p:spPr>
          <a:xfrm rot="-5400000">
            <a:off x="2464492" y="3011502"/>
            <a:ext cx="1460924" cy="2058208"/>
          </a:xfrm>
          <a:custGeom>
            <a:avLst/>
            <a:gdLst/>
            <a:ahLst/>
            <a:cxnLst/>
            <a:rect l="l" t="t" r="r" b="b"/>
            <a:pathLst>
              <a:path w="1460924" h="2058208">
                <a:moveTo>
                  <a:pt x="0" y="0"/>
                </a:moveTo>
                <a:lnTo>
                  <a:pt x="1460925" y="0"/>
                </a:lnTo>
                <a:lnTo>
                  <a:pt x="1460925" y="2058208"/>
                </a:lnTo>
                <a:lnTo>
                  <a:pt x="0" y="2058208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26" name="TextBox 26"/>
          <p:cNvSpPr txBox="1"/>
          <p:nvPr/>
        </p:nvSpPr>
        <p:spPr>
          <a:xfrm>
            <a:off x="9139238" y="4652327"/>
            <a:ext cx="9525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3238" t="-115756" b="-38888"/>
            </a:stretch>
          </a:blipFill>
        </p:spPr>
        <p:txBody>
          <a:bodyPr/>
          <a:lstStyle/>
          <a:p>
            <a:endParaRPr lang="ca-ES"/>
          </a:p>
        </p:txBody>
      </p:sp>
      <p:grpSp>
        <p:nvGrpSpPr>
          <p:cNvPr id="3" name="Group 3"/>
          <p:cNvGrpSpPr/>
          <p:nvPr/>
        </p:nvGrpSpPr>
        <p:grpSpPr>
          <a:xfrm>
            <a:off x="566834" y="213928"/>
            <a:ext cx="5403900" cy="1384830"/>
            <a:chOff x="0" y="0"/>
            <a:chExt cx="7205200" cy="1846440"/>
          </a:xfrm>
        </p:grpSpPr>
        <p:sp>
          <p:nvSpPr>
            <p:cNvPr id="4" name="Freeform 4"/>
            <p:cNvSpPr/>
            <p:nvPr/>
          </p:nvSpPr>
          <p:spPr>
            <a:xfrm>
              <a:off x="1046780" y="0"/>
              <a:ext cx="6158420" cy="1846440"/>
            </a:xfrm>
            <a:custGeom>
              <a:avLst/>
              <a:gdLst/>
              <a:ahLst/>
              <a:cxnLst/>
              <a:rect l="l" t="t" r="r" b="b"/>
              <a:pathLst>
                <a:path w="6158420" h="1846440">
                  <a:moveTo>
                    <a:pt x="0" y="0"/>
                  </a:moveTo>
                  <a:lnTo>
                    <a:pt x="6158420" y="0"/>
                  </a:lnTo>
                  <a:lnTo>
                    <a:pt x="6158420" y="1846440"/>
                  </a:lnTo>
                  <a:lnTo>
                    <a:pt x="0" y="184644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5" name="Freeform 5"/>
            <p:cNvSpPr/>
            <p:nvPr/>
          </p:nvSpPr>
          <p:spPr>
            <a:xfrm>
              <a:off x="0" y="297056"/>
              <a:ext cx="1216750" cy="1252328"/>
            </a:xfrm>
            <a:custGeom>
              <a:avLst/>
              <a:gdLst/>
              <a:ahLst/>
              <a:cxnLst/>
              <a:rect l="l" t="t" r="r" b="b"/>
              <a:pathLst>
                <a:path w="1216750" h="1252328">
                  <a:moveTo>
                    <a:pt x="0" y="0"/>
                  </a:moveTo>
                  <a:lnTo>
                    <a:pt x="1216750" y="0"/>
                  </a:lnTo>
                  <a:lnTo>
                    <a:pt x="1216750" y="1252328"/>
                  </a:lnTo>
                  <a:lnTo>
                    <a:pt x="0" y="12523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13380136" y="394908"/>
            <a:ext cx="4212514" cy="9050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341"/>
              </a:lnSpc>
            </a:pPr>
            <a:r>
              <a:rPr lang="en-US" sz="5243">
                <a:solidFill>
                  <a:srgbClr val="326B4A"/>
                </a:solidFill>
                <a:latin typeface="Roboto Bold"/>
              </a:rPr>
              <a:t>APRÈN.</a:t>
            </a:r>
            <a:r>
              <a:rPr lang="en-US" sz="5243">
                <a:solidFill>
                  <a:srgbClr val="1D75BC"/>
                </a:solidFill>
                <a:latin typeface="Roboto Bold"/>
              </a:rPr>
              <a:t> UPC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2316603" y="3016845"/>
            <a:ext cx="13653125" cy="18238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683"/>
              </a:lnSpc>
            </a:pPr>
            <a:r>
              <a:rPr lang="en-US" sz="15099" spc="407">
                <a:solidFill>
                  <a:srgbClr val="326B4A"/>
                </a:solidFill>
                <a:latin typeface="Sugo Display"/>
              </a:rPr>
              <a:t>APRÈN en 10 puntos</a:t>
            </a:r>
          </a:p>
        </p:txBody>
      </p:sp>
      <p:sp>
        <p:nvSpPr>
          <p:cNvPr id="8" name="Freeform 8"/>
          <p:cNvSpPr/>
          <p:nvPr/>
        </p:nvSpPr>
        <p:spPr>
          <a:xfrm rot="-68087">
            <a:off x="16878914" y="8176766"/>
            <a:ext cx="706674" cy="720177"/>
          </a:xfrm>
          <a:custGeom>
            <a:avLst/>
            <a:gdLst/>
            <a:ahLst/>
            <a:cxnLst/>
            <a:rect l="l" t="t" r="r" b="b"/>
            <a:pathLst>
              <a:path w="706674" h="720177">
                <a:moveTo>
                  <a:pt x="0" y="0"/>
                </a:moveTo>
                <a:lnTo>
                  <a:pt x="706673" y="0"/>
                </a:lnTo>
                <a:lnTo>
                  <a:pt x="706673" y="720177"/>
                </a:lnTo>
                <a:lnTo>
                  <a:pt x="0" y="72017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grpSp>
        <p:nvGrpSpPr>
          <p:cNvPr id="9" name="Group 9"/>
          <p:cNvGrpSpPr/>
          <p:nvPr/>
        </p:nvGrpSpPr>
        <p:grpSpPr>
          <a:xfrm>
            <a:off x="4174400" y="4950419"/>
            <a:ext cx="10025391" cy="193081"/>
            <a:chOff x="0" y="0"/>
            <a:chExt cx="13367188" cy="257441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5255533" cy="197665"/>
            </a:xfrm>
            <a:custGeom>
              <a:avLst/>
              <a:gdLst/>
              <a:ahLst/>
              <a:cxnLst/>
              <a:rect l="l" t="t" r="r" b="b"/>
              <a:pathLst>
                <a:path w="5255533" h="197665">
                  <a:moveTo>
                    <a:pt x="0" y="0"/>
                  </a:moveTo>
                  <a:lnTo>
                    <a:pt x="5255533" y="0"/>
                  </a:lnTo>
                  <a:lnTo>
                    <a:pt x="5255533" y="197665"/>
                  </a:lnTo>
                  <a:lnTo>
                    <a:pt x="0" y="19766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 l="-21682"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11" name="Freeform 11"/>
            <p:cNvSpPr/>
            <p:nvPr/>
          </p:nvSpPr>
          <p:spPr>
            <a:xfrm>
              <a:off x="5026933" y="29888"/>
              <a:ext cx="6395056" cy="197665"/>
            </a:xfrm>
            <a:custGeom>
              <a:avLst/>
              <a:gdLst/>
              <a:ahLst/>
              <a:cxnLst/>
              <a:rect l="l" t="t" r="r" b="b"/>
              <a:pathLst>
                <a:path w="6395056" h="197665">
                  <a:moveTo>
                    <a:pt x="0" y="0"/>
                  </a:moveTo>
                  <a:lnTo>
                    <a:pt x="6395057" y="0"/>
                  </a:lnTo>
                  <a:lnTo>
                    <a:pt x="6395057" y="197665"/>
                  </a:lnTo>
                  <a:lnTo>
                    <a:pt x="0" y="19766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12" name="Freeform 12"/>
            <p:cNvSpPr/>
            <p:nvPr/>
          </p:nvSpPr>
          <p:spPr>
            <a:xfrm>
              <a:off x="11193390" y="59776"/>
              <a:ext cx="2173799" cy="197665"/>
            </a:xfrm>
            <a:custGeom>
              <a:avLst/>
              <a:gdLst/>
              <a:ahLst/>
              <a:cxnLst/>
              <a:rect l="l" t="t" r="r" b="b"/>
              <a:pathLst>
                <a:path w="2173799" h="197665">
                  <a:moveTo>
                    <a:pt x="0" y="0"/>
                  </a:moveTo>
                  <a:lnTo>
                    <a:pt x="2173798" y="0"/>
                  </a:lnTo>
                  <a:lnTo>
                    <a:pt x="2173798" y="197665"/>
                  </a:lnTo>
                  <a:lnTo>
                    <a:pt x="0" y="19766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 r="-194188"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grpSp>
        <p:nvGrpSpPr>
          <p:cNvPr id="13" name="Group 13"/>
          <p:cNvGrpSpPr>
            <a:grpSpLocks noChangeAspect="1"/>
          </p:cNvGrpSpPr>
          <p:nvPr/>
        </p:nvGrpSpPr>
        <p:grpSpPr>
          <a:xfrm rot="-6779253">
            <a:off x="-4703552" y="9484859"/>
            <a:ext cx="9902571" cy="6858447"/>
            <a:chOff x="0" y="0"/>
            <a:chExt cx="3429000" cy="2374900"/>
          </a:xfrm>
        </p:grpSpPr>
        <p:sp>
          <p:nvSpPr>
            <p:cNvPr id="14" name="Freeform 14"/>
            <p:cNvSpPr/>
            <p:nvPr/>
          </p:nvSpPr>
          <p:spPr>
            <a:xfrm>
              <a:off x="50800" y="76200"/>
              <a:ext cx="3340100" cy="2235200"/>
            </a:xfrm>
            <a:custGeom>
              <a:avLst/>
              <a:gdLst/>
              <a:ahLst/>
              <a:cxnLst/>
              <a:rect l="l" t="t" r="r" b="b"/>
              <a:pathLst>
                <a:path w="3340100" h="2235200">
                  <a:moveTo>
                    <a:pt x="2171700" y="25400"/>
                  </a:moveTo>
                  <a:lnTo>
                    <a:pt x="2400300" y="0"/>
                  </a:lnTo>
                  <a:lnTo>
                    <a:pt x="2641600" y="38100"/>
                  </a:lnTo>
                  <a:lnTo>
                    <a:pt x="2984500" y="38100"/>
                  </a:lnTo>
                  <a:cubicBezTo>
                    <a:pt x="2984500" y="38100"/>
                    <a:pt x="3086100" y="12700"/>
                    <a:pt x="3098800" y="38100"/>
                  </a:cubicBezTo>
                  <a:cubicBezTo>
                    <a:pt x="3111500" y="63500"/>
                    <a:pt x="3162300" y="228600"/>
                    <a:pt x="3162300" y="228600"/>
                  </a:cubicBezTo>
                  <a:cubicBezTo>
                    <a:pt x="3162300" y="228600"/>
                    <a:pt x="3213100" y="304800"/>
                    <a:pt x="3200400" y="355600"/>
                  </a:cubicBezTo>
                  <a:cubicBezTo>
                    <a:pt x="3187700" y="406400"/>
                    <a:pt x="3225800" y="520700"/>
                    <a:pt x="3225800" y="520700"/>
                  </a:cubicBezTo>
                  <a:cubicBezTo>
                    <a:pt x="3225800" y="520700"/>
                    <a:pt x="3251200" y="571500"/>
                    <a:pt x="3225800" y="622300"/>
                  </a:cubicBezTo>
                  <a:cubicBezTo>
                    <a:pt x="3225800" y="622300"/>
                    <a:pt x="3213100" y="762000"/>
                    <a:pt x="3238500" y="812800"/>
                  </a:cubicBezTo>
                  <a:cubicBezTo>
                    <a:pt x="3238500" y="812800"/>
                    <a:pt x="3276600" y="838200"/>
                    <a:pt x="3251200" y="1003300"/>
                  </a:cubicBezTo>
                  <a:lnTo>
                    <a:pt x="3263900" y="1181100"/>
                  </a:lnTo>
                  <a:cubicBezTo>
                    <a:pt x="3263900" y="1181100"/>
                    <a:pt x="3238500" y="1257300"/>
                    <a:pt x="3251200" y="1308100"/>
                  </a:cubicBezTo>
                  <a:lnTo>
                    <a:pt x="3276600" y="1562100"/>
                  </a:lnTo>
                  <a:lnTo>
                    <a:pt x="3327400" y="1701800"/>
                  </a:lnTo>
                  <a:lnTo>
                    <a:pt x="3327400" y="1854200"/>
                  </a:lnTo>
                  <a:lnTo>
                    <a:pt x="3340100" y="1955800"/>
                  </a:lnTo>
                  <a:cubicBezTo>
                    <a:pt x="3340100" y="1955800"/>
                    <a:pt x="3314700" y="2019300"/>
                    <a:pt x="3213100" y="2044700"/>
                  </a:cubicBezTo>
                  <a:cubicBezTo>
                    <a:pt x="3213100" y="2044700"/>
                    <a:pt x="3149600" y="2044700"/>
                    <a:pt x="3098800" y="2082800"/>
                  </a:cubicBezTo>
                  <a:cubicBezTo>
                    <a:pt x="3048000" y="2120900"/>
                    <a:pt x="2933700" y="2197100"/>
                    <a:pt x="2870200" y="2184400"/>
                  </a:cubicBezTo>
                  <a:cubicBezTo>
                    <a:pt x="2870200" y="2184400"/>
                    <a:pt x="2717800" y="2171700"/>
                    <a:pt x="2692400" y="2146300"/>
                  </a:cubicBezTo>
                  <a:cubicBezTo>
                    <a:pt x="2692400" y="2146300"/>
                    <a:pt x="2590800" y="2133600"/>
                    <a:pt x="2565400" y="2133600"/>
                  </a:cubicBezTo>
                  <a:cubicBezTo>
                    <a:pt x="2540000" y="2133600"/>
                    <a:pt x="2476500" y="2146300"/>
                    <a:pt x="2476500" y="2146300"/>
                  </a:cubicBezTo>
                  <a:cubicBezTo>
                    <a:pt x="2476500" y="2146300"/>
                    <a:pt x="2400300" y="2171700"/>
                    <a:pt x="2362200" y="2159000"/>
                  </a:cubicBezTo>
                  <a:cubicBezTo>
                    <a:pt x="2324100" y="2146300"/>
                    <a:pt x="2298700" y="2146300"/>
                    <a:pt x="2222500" y="2159000"/>
                  </a:cubicBezTo>
                  <a:cubicBezTo>
                    <a:pt x="2222500" y="2159000"/>
                    <a:pt x="2197100" y="2184400"/>
                    <a:pt x="2019300" y="2184400"/>
                  </a:cubicBezTo>
                  <a:cubicBezTo>
                    <a:pt x="2019300" y="2184400"/>
                    <a:pt x="1866900" y="2235200"/>
                    <a:pt x="1790700" y="2184400"/>
                  </a:cubicBezTo>
                  <a:cubicBezTo>
                    <a:pt x="1790700" y="2184400"/>
                    <a:pt x="1765300" y="2146300"/>
                    <a:pt x="1549400" y="2159000"/>
                  </a:cubicBezTo>
                  <a:cubicBezTo>
                    <a:pt x="1549400" y="2159000"/>
                    <a:pt x="1397000" y="2171700"/>
                    <a:pt x="1371600" y="2159000"/>
                  </a:cubicBezTo>
                  <a:lnTo>
                    <a:pt x="1066800" y="2197100"/>
                  </a:lnTo>
                  <a:cubicBezTo>
                    <a:pt x="1066800" y="2197100"/>
                    <a:pt x="723900" y="2184400"/>
                    <a:pt x="673100" y="2171700"/>
                  </a:cubicBezTo>
                  <a:cubicBezTo>
                    <a:pt x="622300" y="2159000"/>
                    <a:pt x="419100" y="2120900"/>
                    <a:pt x="393700" y="2146300"/>
                  </a:cubicBezTo>
                  <a:cubicBezTo>
                    <a:pt x="368300" y="2171700"/>
                    <a:pt x="215900" y="2171700"/>
                    <a:pt x="190500" y="2159000"/>
                  </a:cubicBezTo>
                  <a:cubicBezTo>
                    <a:pt x="165100" y="2146300"/>
                    <a:pt x="127000" y="2044700"/>
                    <a:pt x="114300" y="1993900"/>
                  </a:cubicBezTo>
                  <a:cubicBezTo>
                    <a:pt x="101600" y="1943100"/>
                    <a:pt x="101600" y="1803400"/>
                    <a:pt x="101600" y="1778000"/>
                  </a:cubicBezTo>
                  <a:cubicBezTo>
                    <a:pt x="101600" y="1752600"/>
                    <a:pt x="63500" y="1714500"/>
                    <a:pt x="63500" y="1714500"/>
                  </a:cubicBezTo>
                  <a:lnTo>
                    <a:pt x="88900" y="1562100"/>
                  </a:lnTo>
                  <a:cubicBezTo>
                    <a:pt x="88900" y="1562100"/>
                    <a:pt x="88900" y="1435100"/>
                    <a:pt x="63500" y="1397000"/>
                  </a:cubicBezTo>
                  <a:cubicBezTo>
                    <a:pt x="38100" y="1358900"/>
                    <a:pt x="63500" y="1206500"/>
                    <a:pt x="63500" y="1206500"/>
                  </a:cubicBezTo>
                  <a:cubicBezTo>
                    <a:pt x="63500" y="1206500"/>
                    <a:pt x="38100" y="1079500"/>
                    <a:pt x="50800" y="1041400"/>
                  </a:cubicBezTo>
                  <a:cubicBezTo>
                    <a:pt x="63500" y="1003300"/>
                    <a:pt x="76200" y="939800"/>
                    <a:pt x="76200" y="901700"/>
                  </a:cubicBezTo>
                  <a:cubicBezTo>
                    <a:pt x="76200" y="863600"/>
                    <a:pt x="50800" y="673100"/>
                    <a:pt x="50800" y="673100"/>
                  </a:cubicBezTo>
                  <a:lnTo>
                    <a:pt x="25400" y="571500"/>
                  </a:lnTo>
                  <a:cubicBezTo>
                    <a:pt x="25400" y="571500"/>
                    <a:pt x="0" y="508000"/>
                    <a:pt x="12700" y="393700"/>
                  </a:cubicBezTo>
                  <a:cubicBezTo>
                    <a:pt x="25400" y="279400"/>
                    <a:pt x="12700" y="279400"/>
                    <a:pt x="12700" y="279400"/>
                  </a:cubicBezTo>
                  <a:lnTo>
                    <a:pt x="215900" y="190500"/>
                  </a:lnTo>
                  <a:cubicBezTo>
                    <a:pt x="215900" y="190500"/>
                    <a:pt x="317500" y="76200"/>
                    <a:pt x="482600" y="76200"/>
                  </a:cubicBezTo>
                  <a:lnTo>
                    <a:pt x="609600" y="114300"/>
                  </a:lnTo>
                  <a:cubicBezTo>
                    <a:pt x="609600" y="114300"/>
                    <a:pt x="660400" y="139700"/>
                    <a:pt x="749300" y="127000"/>
                  </a:cubicBezTo>
                  <a:cubicBezTo>
                    <a:pt x="838200" y="114300"/>
                    <a:pt x="914400" y="88900"/>
                    <a:pt x="914400" y="88900"/>
                  </a:cubicBezTo>
                  <a:cubicBezTo>
                    <a:pt x="914400" y="88900"/>
                    <a:pt x="1003300" y="114300"/>
                    <a:pt x="1066800" y="88900"/>
                  </a:cubicBezTo>
                  <a:lnTo>
                    <a:pt x="1117600" y="76200"/>
                  </a:lnTo>
                  <a:lnTo>
                    <a:pt x="1143000" y="76200"/>
                  </a:lnTo>
                  <a:cubicBezTo>
                    <a:pt x="1143000" y="76200"/>
                    <a:pt x="1181100" y="50800"/>
                    <a:pt x="1206500" y="76200"/>
                  </a:cubicBezTo>
                  <a:cubicBezTo>
                    <a:pt x="1206500" y="76200"/>
                    <a:pt x="1231900" y="50800"/>
                    <a:pt x="1270000" y="63500"/>
                  </a:cubicBezTo>
                  <a:cubicBezTo>
                    <a:pt x="1270000" y="63500"/>
                    <a:pt x="1346200" y="38100"/>
                    <a:pt x="1346200" y="38100"/>
                  </a:cubicBezTo>
                  <a:cubicBezTo>
                    <a:pt x="1346200" y="38100"/>
                    <a:pt x="1435100" y="38100"/>
                    <a:pt x="1435100" y="38100"/>
                  </a:cubicBezTo>
                  <a:lnTo>
                    <a:pt x="1524000" y="63500"/>
                  </a:lnTo>
                  <a:lnTo>
                    <a:pt x="1765300" y="63500"/>
                  </a:lnTo>
                  <a:lnTo>
                    <a:pt x="1892300" y="50800"/>
                  </a:lnTo>
                  <a:lnTo>
                    <a:pt x="1943100" y="76200"/>
                  </a:lnTo>
                  <a:lnTo>
                    <a:pt x="2019300" y="50800"/>
                  </a:lnTo>
                  <a:lnTo>
                    <a:pt x="2171700" y="25400"/>
                  </a:lnTo>
                  <a:close/>
                </a:path>
              </a:pathLst>
            </a:custGeom>
            <a:blipFill>
              <a:blip r:embed="rId9"/>
              <a:stretch>
                <a:fillRect t="-60874" b="-60874"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15" name="Freeform 15"/>
            <p:cNvSpPr/>
            <p:nvPr/>
          </p:nvSpPr>
          <p:spPr>
            <a:xfrm>
              <a:off x="0" y="0"/>
              <a:ext cx="3429000" cy="2374900"/>
            </a:xfrm>
            <a:custGeom>
              <a:avLst/>
              <a:gdLst/>
              <a:ahLst/>
              <a:cxnLst/>
              <a:rect l="l" t="t" r="r" b="b"/>
              <a:pathLst>
                <a:path w="3429000" h="2374900">
                  <a:moveTo>
                    <a:pt x="3429000" y="2374900"/>
                  </a:moveTo>
                  <a:lnTo>
                    <a:pt x="0" y="2374900"/>
                  </a:lnTo>
                  <a:lnTo>
                    <a:pt x="0" y="0"/>
                  </a:lnTo>
                  <a:lnTo>
                    <a:pt x="3429000" y="0"/>
                  </a:lnTo>
                  <a:lnTo>
                    <a:pt x="3429000" y="2374900"/>
                  </a:lnTo>
                  <a:close/>
                </a:path>
              </a:pathLst>
            </a:custGeom>
            <a:blipFill>
              <a:blip r:embed="rId10"/>
              <a:stretch>
                <a:fillRect l="-2902" t="-10996" r="-2492" b="-11124"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sp>
        <p:nvSpPr>
          <p:cNvPr id="16" name="TextBox 16"/>
          <p:cNvSpPr txBox="1"/>
          <p:nvPr/>
        </p:nvSpPr>
        <p:spPr>
          <a:xfrm>
            <a:off x="2345178" y="5212449"/>
            <a:ext cx="1193504" cy="11298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9125"/>
              </a:lnSpc>
            </a:pPr>
            <a:r>
              <a:rPr lang="en-US" sz="6517" spc="423">
                <a:solidFill>
                  <a:srgbClr val="402B2B"/>
                </a:solidFill>
                <a:latin typeface="Sugo Display"/>
              </a:rPr>
              <a:t>01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3309606" y="5605112"/>
            <a:ext cx="4799779" cy="5473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480"/>
              </a:lnSpc>
            </a:pPr>
            <a:r>
              <a:rPr lang="en-US" sz="3200">
                <a:solidFill>
                  <a:srgbClr val="402B2B"/>
                </a:solidFill>
                <a:latin typeface="Amiko Ultra-Bold"/>
              </a:rPr>
              <a:t>Precedentes y contexto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2345178" y="7969814"/>
            <a:ext cx="1193504" cy="11298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9125"/>
              </a:lnSpc>
            </a:pPr>
            <a:r>
              <a:rPr lang="en-US" sz="6517">
                <a:solidFill>
                  <a:srgbClr val="402B2B"/>
                </a:solidFill>
                <a:latin typeface="Sugo Display"/>
              </a:rPr>
              <a:t>04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2345178" y="6112445"/>
            <a:ext cx="1193504" cy="11298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9125"/>
              </a:lnSpc>
            </a:pPr>
            <a:r>
              <a:rPr lang="en-US" sz="6517">
                <a:solidFill>
                  <a:srgbClr val="402B2B"/>
                </a:solidFill>
                <a:latin typeface="Sugo Display"/>
              </a:rPr>
              <a:t>02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2345178" y="7050765"/>
            <a:ext cx="1193504" cy="11298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9125"/>
              </a:lnSpc>
            </a:pPr>
            <a:r>
              <a:rPr lang="en-US" sz="6517">
                <a:solidFill>
                  <a:srgbClr val="402B2B"/>
                </a:solidFill>
                <a:latin typeface="Sugo Display"/>
              </a:rPr>
              <a:t>03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3309606" y="7472929"/>
            <a:ext cx="2519318" cy="5473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480"/>
              </a:lnSpc>
            </a:pPr>
            <a:r>
              <a:rPr lang="en-US" sz="3200">
                <a:solidFill>
                  <a:srgbClr val="402B2B"/>
                </a:solidFill>
                <a:latin typeface="Amiko Ultra-Bold"/>
              </a:rPr>
              <a:t>Objetivos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3359336" y="8369864"/>
            <a:ext cx="3957872" cy="5473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479"/>
              </a:lnSpc>
            </a:pPr>
            <a:r>
              <a:rPr lang="en-US" sz="3199">
                <a:solidFill>
                  <a:srgbClr val="402B2B"/>
                </a:solidFill>
                <a:latin typeface="Amiko Ultra-Bold"/>
              </a:rPr>
              <a:t>Fuente de datos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3359336" y="9275536"/>
            <a:ext cx="6103817" cy="5473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479"/>
              </a:lnSpc>
            </a:pPr>
            <a:r>
              <a:rPr lang="en-US" sz="3199">
                <a:solidFill>
                  <a:srgbClr val="402B2B"/>
                </a:solidFill>
                <a:latin typeface="Amiko Ultra-Bold"/>
              </a:rPr>
              <a:t>Contenidos disponibles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3309606" y="6506451"/>
            <a:ext cx="4650404" cy="5473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480"/>
              </a:lnSpc>
            </a:pPr>
            <a:r>
              <a:rPr lang="en-US" sz="3200">
                <a:solidFill>
                  <a:srgbClr val="402B2B"/>
                </a:solidFill>
                <a:latin typeface="Amiko Ultra-Bold"/>
              </a:rPr>
              <a:t>¿Qué es Aprèn?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2345178" y="8881530"/>
            <a:ext cx="1193504" cy="11298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9125"/>
              </a:lnSpc>
            </a:pPr>
            <a:r>
              <a:rPr lang="en-US" sz="6517">
                <a:solidFill>
                  <a:srgbClr val="402B2B"/>
                </a:solidFill>
                <a:latin typeface="Sugo Display"/>
              </a:rPr>
              <a:t>05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3800397" y="2153065"/>
            <a:ext cx="10309762" cy="7684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44"/>
              </a:lnSpc>
            </a:pPr>
            <a:r>
              <a:rPr lang="en-US" sz="6600" spc="178">
                <a:solidFill>
                  <a:srgbClr val="326B4A"/>
                </a:solidFill>
                <a:latin typeface="Atkinson Hyperlegible Bold Italics"/>
              </a:rPr>
              <a:t>Índice</a:t>
            </a:r>
          </a:p>
        </p:txBody>
      </p:sp>
      <p:grpSp>
        <p:nvGrpSpPr>
          <p:cNvPr id="27" name="Group 27"/>
          <p:cNvGrpSpPr>
            <a:grpSpLocks noChangeAspect="1"/>
          </p:cNvGrpSpPr>
          <p:nvPr/>
        </p:nvGrpSpPr>
        <p:grpSpPr>
          <a:xfrm rot="-6779253">
            <a:off x="13864337" y="9484859"/>
            <a:ext cx="9902571" cy="6858447"/>
            <a:chOff x="0" y="0"/>
            <a:chExt cx="3429000" cy="2374900"/>
          </a:xfrm>
        </p:grpSpPr>
        <p:sp>
          <p:nvSpPr>
            <p:cNvPr id="28" name="Freeform 28"/>
            <p:cNvSpPr/>
            <p:nvPr/>
          </p:nvSpPr>
          <p:spPr>
            <a:xfrm>
              <a:off x="50800" y="76200"/>
              <a:ext cx="3340100" cy="2235200"/>
            </a:xfrm>
            <a:custGeom>
              <a:avLst/>
              <a:gdLst/>
              <a:ahLst/>
              <a:cxnLst/>
              <a:rect l="l" t="t" r="r" b="b"/>
              <a:pathLst>
                <a:path w="3340100" h="2235200">
                  <a:moveTo>
                    <a:pt x="2171700" y="25400"/>
                  </a:moveTo>
                  <a:lnTo>
                    <a:pt x="2400300" y="0"/>
                  </a:lnTo>
                  <a:lnTo>
                    <a:pt x="2641600" y="38100"/>
                  </a:lnTo>
                  <a:lnTo>
                    <a:pt x="2984500" y="38100"/>
                  </a:lnTo>
                  <a:cubicBezTo>
                    <a:pt x="2984500" y="38100"/>
                    <a:pt x="3086100" y="12700"/>
                    <a:pt x="3098800" y="38100"/>
                  </a:cubicBezTo>
                  <a:cubicBezTo>
                    <a:pt x="3111500" y="63500"/>
                    <a:pt x="3162300" y="228600"/>
                    <a:pt x="3162300" y="228600"/>
                  </a:cubicBezTo>
                  <a:cubicBezTo>
                    <a:pt x="3162300" y="228600"/>
                    <a:pt x="3213100" y="304800"/>
                    <a:pt x="3200400" y="355600"/>
                  </a:cubicBezTo>
                  <a:cubicBezTo>
                    <a:pt x="3187700" y="406400"/>
                    <a:pt x="3225800" y="520700"/>
                    <a:pt x="3225800" y="520700"/>
                  </a:cubicBezTo>
                  <a:cubicBezTo>
                    <a:pt x="3225800" y="520700"/>
                    <a:pt x="3251200" y="571500"/>
                    <a:pt x="3225800" y="622300"/>
                  </a:cubicBezTo>
                  <a:cubicBezTo>
                    <a:pt x="3225800" y="622300"/>
                    <a:pt x="3213100" y="762000"/>
                    <a:pt x="3238500" y="812800"/>
                  </a:cubicBezTo>
                  <a:cubicBezTo>
                    <a:pt x="3238500" y="812800"/>
                    <a:pt x="3276600" y="838200"/>
                    <a:pt x="3251200" y="1003300"/>
                  </a:cubicBezTo>
                  <a:lnTo>
                    <a:pt x="3263900" y="1181100"/>
                  </a:lnTo>
                  <a:cubicBezTo>
                    <a:pt x="3263900" y="1181100"/>
                    <a:pt x="3238500" y="1257300"/>
                    <a:pt x="3251200" y="1308100"/>
                  </a:cubicBezTo>
                  <a:lnTo>
                    <a:pt x="3276600" y="1562100"/>
                  </a:lnTo>
                  <a:lnTo>
                    <a:pt x="3327400" y="1701800"/>
                  </a:lnTo>
                  <a:lnTo>
                    <a:pt x="3327400" y="1854200"/>
                  </a:lnTo>
                  <a:lnTo>
                    <a:pt x="3340100" y="1955800"/>
                  </a:lnTo>
                  <a:cubicBezTo>
                    <a:pt x="3340100" y="1955800"/>
                    <a:pt x="3314700" y="2019300"/>
                    <a:pt x="3213100" y="2044700"/>
                  </a:cubicBezTo>
                  <a:cubicBezTo>
                    <a:pt x="3213100" y="2044700"/>
                    <a:pt x="3149600" y="2044700"/>
                    <a:pt x="3098800" y="2082800"/>
                  </a:cubicBezTo>
                  <a:cubicBezTo>
                    <a:pt x="3048000" y="2120900"/>
                    <a:pt x="2933700" y="2197100"/>
                    <a:pt x="2870200" y="2184400"/>
                  </a:cubicBezTo>
                  <a:cubicBezTo>
                    <a:pt x="2870200" y="2184400"/>
                    <a:pt x="2717800" y="2171700"/>
                    <a:pt x="2692400" y="2146300"/>
                  </a:cubicBezTo>
                  <a:cubicBezTo>
                    <a:pt x="2692400" y="2146300"/>
                    <a:pt x="2590800" y="2133600"/>
                    <a:pt x="2565400" y="2133600"/>
                  </a:cubicBezTo>
                  <a:cubicBezTo>
                    <a:pt x="2540000" y="2133600"/>
                    <a:pt x="2476500" y="2146300"/>
                    <a:pt x="2476500" y="2146300"/>
                  </a:cubicBezTo>
                  <a:cubicBezTo>
                    <a:pt x="2476500" y="2146300"/>
                    <a:pt x="2400300" y="2171700"/>
                    <a:pt x="2362200" y="2159000"/>
                  </a:cubicBezTo>
                  <a:cubicBezTo>
                    <a:pt x="2324100" y="2146300"/>
                    <a:pt x="2298700" y="2146300"/>
                    <a:pt x="2222500" y="2159000"/>
                  </a:cubicBezTo>
                  <a:cubicBezTo>
                    <a:pt x="2222500" y="2159000"/>
                    <a:pt x="2197100" y="2184400"/>
                    <a:pt x="2019300" y="2184400"/>
                  </a:cubicBezTo>
                  <a:cubicBezTo>
                    <a:pt x="2019300" y="2184400"/>
                    <a:pt x="1866900" y="2235200"/>
                    <a:pt x="1790700" y="2184400"/>
                  </a:cubicBezTo>
                  <a:cubicBezTo>
                    <a:pt x="1790700" y="2184400"/>
                    <a:pt x="1765300" y="2146300"/>
                    <a:pt x="1549400" y="2159000"/>
                  </a:cubicBezTo>
                  <a:cubicBezTo>
                    <a:pt x="1549400" y="2159000"/>
                    <a:pt x="1397000" y="2171700"/>
                    <a:pt x="1371600" y="2159000"/>
                  </a:cubicBezTo>
                  <a:lnTo>
                    <a:pt x="1066800" y="2197100"/>
                  </a:lnTo>
                  <a:cubicBezTo>
                    <a:pt x="1066800" y="2197100"/>
                    <a:pt x="723900" y="2184400"/>
                    <a:pt x="673100" y="2171700"/>
                  </a:cubicBezTo>
                  <a:cubicBezTo>
                    <a:pt x="622300" y="2159000"/>
                    <a:pt x="419100" y="2120900"/>
                    <a:pt x="393700" y="2146300"/>
                  </a:cubicBezTo>
                  <a:cubicBezTo>
                    <a:pt x="368300" y="2171700"/>
                    <a:pt x="215900" y="2171700"/>
                    <a:pt x="190500" y="2159000"/>
                  </a:cubicBezTo>
                  <a:cubicBezTo>
                    <a:pt x="165100" y="2146300"/>
                    <a:pt x="127000" y="2044700"/>
                    <a:pt x="114300" y="1993900"/>
                  </a:cubicBezTo>
                  <a:cubicBezTo>
                    <a:pt x="101600" y="1943100"/>
                    <a:pt x="101600" y="1803400"/>
                    <a:pt x="101600" y="1778000"/>
                  </a:cubicBezTo>
                  <a:cubicBezTo>
                    <a:pt x="101600" y="1752600"/>
                    <a:pt x="63500" y="1714500"/>
                    <a:pt x="63500" y="1714500"/>
                  </a:cubicBezTo>
                  <a:lnTo>
                    <a:pt x="88900" y="1562100"/>
                  </a:lnTo>
                  <a:cubicBezTo>
                    <a:pt x="88900" y="1562100"/>
                    <a:pt x="88900" y="1435100"/>
                    <a:pt x="63500" y="1397000"/>
                  </a:cubicBezTo>
                  <a:cubicBezTo>
                    <a:pt x="38100" y="1358900"/>
                    <a:pt x="63500" y="1206500"/>
                    <a:pt x="63500" y="1206500"/>
                  </a:cubicBezTo>
                  <a:cubicBezTo>
                    <a:pt x="63500" y="1206500"/>
                    <a:pt x="38100" y="1079500"/>
                    <a:pt x="50800" y="1041400"/>
                  </a:cubicBezTo>
                  <a:cubicBezTo>
                    <a:pt x="63500" y="1003300"/>
                    <a:pt x="76200" y="939800"/>
                    <a:pt x="76200" y="901700"/>
                  </a:cubicBezTo>
                  <a:cubicBezTo>
                    <a:pt x="76200" y="863600"/>
                    <a:pt x="50800" y="673100"/>
                    <a:pt x="50800" y="673100"/>
                  </a:cubicBezTo>
                  <a:lnTo>
                    <a:pt x="25400" y="571500"/>
                  </a:lnTo>
                  <a:cubicBezTo>
                    <a:pt x="25400" y="571500"/>
                    <a:pt x="0" y="508000"/>
                    <a:pt x="12700" y="393700"/>
                  </a:cubicBezTo>
                  <a:cubicBezTo>
                    <a:pt x="25400" y="279400"/>
                    <a:pt x="12700" y="279400"/>
                    <a:pt x="12700" y="279400"/>
                  </a:cubicBezTo>
                  <a:lnTo>
                    <a:pt x="215900" y="190500"/>
                  </a:lnTo>
                  <a:cubicBezTo>
                    <a:pt x="215900" y="190500"/>
                    <a:pt x="317500" y="76200"/>
                    <a:pt x="482600" y="76200"/>
                  </a:cubicBezTo>
                  <a:lnTo>
                    <a:pt x="609600" y="114300"/>
                  </a:lnTo>
                  <a:cubicBezTo>
                    <a:pt x="609600" y="114300"/>
                    <a:pt x="660400" y="139700"/>
                    <a:pt x="749300" y="127000"/>
                  </a:cubicBezTo>
                  <a:cubicBezTo>
                    <a:pt x="838200" y="114300"/>
                    <a:pt x="914400" y="88900"/>
                    <a:pt x="914400" y="88900"/>
                  </a:cubicBezTo>
                  <a:cubicBezTo>
                    <a:pt x="914400" y="88900"/>
                    <a:pt x="1003300" y="114300"/>
                    <a:pt x="1066800" y="88900"/>
                  </a:cubicBezTo>
                  <a:lnTo>
                    <a:pt x="1117600" y="76200"/>
                  </a:lnTo>
                  <a:lnTo>
                    <a:pt x="1143000" y="76200"/>
                  </a:lnTo>
                  <a:cubicBezTo>
                    <a:pt x="1143000" y="76200"/>
                    <a:pt x="1181100" y="50800"/>
                    <a:pt x="1206500" y="76200"/>
                  </a:cubicBezTo>
                  <a:cubicBezTo>
                    <a:pt x="1206500" y="76200"/>
                    <a:pt x="1231900" y="50800"/>
                    <a:pt x="1270000" y="63500"/>
                  </a:cubicBezTo>
                  <a:cubicBezTo>
                    <a:pt x="1270000" y="63500"/>
                    <a:pt x="1346200" y="38100"/>
                    <a:pt x="1346200" y="38100"/>
                  </a:cubicBezTo>
                  <a:cubicBezTo>
                    <a:pt x="1346200" y="38100"/>
                    <a:pt x="1435100" y="38100"/>
                    <a:pt x="1435100" y="38100"/>
                  </a:cubicBezTo>
                  <a:lnTo>
                    <a:pt x="1524000" y="63500"/>
                  </a:lnTo>
                  <a:lnTo>
                    <a:pt x="1765300" y="63500"/>
                  </a:lnTo>
                  <a:lnTo>
                    <a:pt x="1892300" y="50800"/>
                  </a:lnTo>
                  <a:lnTo>
                    <a:pt x="1943100" y="76200"/>
                  </a:lnTo>
                  <a:lnTo>
                    <a:pt x="2019300" y="50800"/>
                  </a:lnTo>
                  <a:lnTo>
                    <a:pt x="2171700" y="25400"/>
                  </a:lnTo>
                  <a:close/>
                </a:path>
              </a:pathLst>
            </a:custGeom>
            <a:blipFill>
              <a:blip r:embed="rId9"/>
              <a:stretch>
                <a:fillRect t="-60874" b="-60874"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29" name="Freeform 29"/>
            <p:cNvSpPr/>
            <p:nvPr/>
          </p:nvSpPr>
          <p:spPr>
            <a:xfrm>
              <a:off x="0" y="0"/>
              <a:ext cx="3429000" cy="2374900"/>
            </a:xfrm>
            <a:custGeom>
              <a:avLst/>
              <a:gdLst/>
              <a:ahLst/>
              <a:cxnLst/>
              <a:rect l="l" t="t" r="r" b="b"/>
              <a:pathLst>
                <a:path w="3429000" h="2374900">
                  <a:moveTo>
                    <a:pt x="3429000" y="2374900"/>
                  </a:moveTo>
                  <a:lnTo>
                    <a:pt x="0" y="2374900"/>
                  </a:lnTo>
                  <a:lnTo>
                    <a:pt x="0" y="0"/>
                  </a:lnTo>
                  <a:lnTo>
                    <a:pt x="3429000" y="0"/>
                  </a:lnTo>
                  <a:lnTo>
                    <a:pt x="3429000" y="2374900"/>
                  </a:lnTo>
                  <a:close/>
                </a:path>
              </a:pathLst>
            </a:custGeom>
            <a:blipFill>
              <a:blip r:embed="rId10"/>
              <a:stretch>
                <a:fillRect l="-2902" t="-10996" r="-2492" b="-11124"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sp>
        <p:nvSpPr>
          <p:cNvPr id="30" name="TextBox 30"/>
          <p:cNvSpPr txBox="1"/>
          <p:nvPr/>
        </p:nvSpPr>
        <p:spPr>
          <a:xfrm>
            <a:off x="9708154" y="5212432"/>
            <a:ext cx="1193504" cy="11298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9125"/>
              </a:lnSpc>
            </a:pPr>
            <a:r>
              <a:rPr lang="en-US" sz="6517" spc="423">
                <a:solidFill>
                  <a:srgbClr val="402B2B"/>
                </a:solidFill>
                <a:latin typeface="Sugo Display"/>
              </a:rPr>
              <a:t>06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10882475" y="5605112"/>
            <a:ext cx="5287738" cy="5473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479"/>
              </a:lnSpc>
            </a:pPr>
            <a:r>
              <a:rPr lang="en-US" sz="3199">
                <a:solidFill>
                  <a:srgbClr val="402B2B"/>
                </a:solidFill>
                <a:latin typeface="Amiko Ultra-Bold"/>
              </a:rPr>
              <a:t>Experiencia de usuario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9708154" y="7969814"/>
            <a:ext cx="1193504" cy="11298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9125"/>
              </a:lnSpc>
            </a:pPr>
            <a:r>
              <a:rPr lang="en-US" sz="6517">
                <a:solidFill>
                  <a:srgbClr val="402B2B"/>
                </a:solidFill>
                <a:latin typeface="Sugo Display"/>
              </a:rPr>
              <a:t>09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9708154" y="6112445"/>
            <a:ext cx="1193504" cy="11298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9125"/>
              </a:lnSpc>
            </a:pPr>
            <a:r>
              <a:rPr lang="en-US" sz="6517">
                <a:solidFill>
                  <a:srgbClr val="402B2B"/>
                </a:solidFill>
                <a:latin typeface="Sugo Display"/>
              </a:rPr>
              <a:t>07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9708154" y="7050765"/>
            <a:ext cx="1193504" cy="11298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9125"/>
              </a:lnSpc>
            </a:pPr>
            <a:r>
              <a:rPr lang="en-US" sz="6517">
                <a:solidFill>
                  <a:srgbClr val="402B2B"/>
                </a:solidFill>
                <a:latin typeface="Sugo Display"/>
              </a:rPr>
              <a:t>08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10882475" y="7472929"/>
            <a:ext cx="4471154" cy="5473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479"/>
              </a:lnSpc>
            </a:pPr>
            <a:r>
              <a:rPr lang="en-US" sz="3199">
                <a:solidFill>
                  <a:srgbClr val="402B2B"/>
                </a:solidFill>
                <a:latin typeface="Amiko Ultra-Bold"/>
              </a:rPr>
              <a:t>Marco tecnológico</a:t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10932205" y="8369864"/>
            <a:ext cx="3957872" cy="5473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480"/>
              </a:lnSpc>
            </a:pPr>
            <a:r>
              <a:rPr lang="en-US" sz="3200">
                <a:solidFill>
                  <a:srgbClr val="402B2B"/>
                </a:solidFill>
                <a:latin typeface="Amiko Ultra-Bold"/>
              </a:rPr>
              <a:t>Visión futura: IA</a:t>
            </a:r>
          </a:p>
        </p:txBody>
      </p:sp>
      <p:sp>
        <p:nvSpPr>
          <p:cNvPr id="37" name="TextBox 37"/>
          <p:cNvSpPr txBox="1"/>
          <p:nvPr/>
        </p:nvSpPr>
        <p:spPr>
          <a:xfrm>
            <a:off x="10932205" y="9275536"/>
            <a:ext cx="3957872" cy="5473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480"/>
              </a:lnSpc>
            </a:pPr>
            <a:r>
              <a:rPr lang="en-US" sz="3200">
                <a:solidFill>
                  <a:srgbClr val="402B2B"/>
                </a:solidFill>
                <a:latin typeface="Amiko Ultra-Bold"/>
              </a:rPr>
              <a:t>Conclusiones</a:t>
            </a:r>
          </a:p>
        </p:txBody>
      </p:sp>
      <p:sp>
        <p:nvSpPr>
          <p:cNvPr id="38" name="TextBox 38"/>
          <p:cNvSpPr txBox="1"/>
          <p:nvPr/>
        </p:nvSpPr>
        <p:spPr>
          <a:xfrm>
            <a:off x="10882475" y="6506451"/>
            <a:ext cx="4471154" cy="5473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479"/>
              </a:lnSpc>
            </a:pPr>
            <a:r>
              <a:rPr lang="en-US" sz="3199">
                <a:solidFill>
                  <a:srgbClr val="402B2B"/>
                </a:solidFill>
                <a:latin typeface="Amiko Ultra-Bold"/>
              </a:rPr>
              <a:t>Como publicar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9780835" y="8881530"/>
            <a:ext cx="1193504" cy="11298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9125"/>
              </a:lnSpc>
            </a:pPr>
            <a:r>
              <a:rPr lang="en-US" sz="6517">
                <a:solidFill>
                  <a:srgbClr val="402B2B"/>
                </a:solidFill>
                <a:latin typeface="Sugo Display"/>
              </a:rPr>
              <a:t>10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3238" t="-115756" b="-38888"/>
            </a:stretch>
          </a:blipFill>
        </p:spPr>
        <p:txBody>
          <a:bodyPr/>
          <a:lstStyle/>
          <a:p>
            <a:endParaRPr lang="ca-ES"/>
          </a:p>
        </p:txBody>
      </p:sp>
      <p:grpSp>
        <p:nvGrpSpPr>
          <p:cNvPr id="3" name="Group 3"/>
          <p:cNvGrpSpPr/>
          <p:nvPr/>
        </p:nvGrpSpPr>
        <p:grpSpPr>
          <a:xfrm>
            <a:off x="566834" y="213928"/>
            <a:ext cx="5403900" cy="1384830"/>
            <a:chOff x="0" y="0"/>
            <a:chExt cx="7205200" cy="1846440"/>
          </a:xfrm>
        </p:grpSpPr>
        <p:sp>
          <p:nvSpPr>
            <p:cNvPr id="4" name="Freeform 4"/>
            <p:cNvSpPr/>
            <p:nvPr/>
          </p:nvSpPr>
          <p:spPr>
            <a:xfrm>
              <a:off x="1046780" y="0"/>
              <a:ext cx="6158420" cy="1846440"/>
            </a:xfrm>
            <a:custGeom>
              <a:avLst/>
              <a:gdLst/>
              <a:ahLst/>
              <a:cxnLst/>
              <a:rect l="l" t="t" r="r" b="b"/>
              <a:pathLst>
                <a:path w="6158420" h="1846440">
                  <a:moveTo>
                    <a:pt x="0" y="0"/>
                  </a:moveTo>
                  <a:lnTo>
                    <a:pt x="6158420" y="0"/>
                  </a:lnTo>
                  <a:lnTo>
                    <a:pt x="6158420" y="1846440"/>
                  </a:lnTo>
                  <a:lnTo>
                    <a:pt x="0" y="184644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5" name="Freeform 5"/>
            <p:cNvSpPr/>
            <p:nvPr/>
          </p:nvSpPr>
          <p:spPr>
            <a:xfrm>
              <a:off x="0" y="297056"/>
              <a:ext cx="1216750" cy="1252328"/>
            </a:xfrm>
            <a:custGeom>
              <a:avLst/>
              <a:gdLst/>
              <a:ahLst/>
              <a:cxnLst/>
              <a:rect l="l" t="t" r="r" b="b"/>
              <a:pathLst>
                <a:path w="1216750" h="1252328">
                  <a:moveTo>
                    <a:pt x="0" y="0"/>
                  </a:moveTo>
                  <a:lnTo>
                    <a:pt x="1216750" y="0"/>
                  </a:lnTo>
                  <a:lnTo>
                    <a:pt x="1216750" y="1252328"/>
                  </a:lnTo>
                  <a:lnTo>
                    <a:pt x="0" y="12523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999387" y="6327229"/>
            <a:ext cx="625939" cy="625939"/>
            <a:chOff x="0" y="0"/>
            <a:chExt cx="834586" cy="834586"/>
          </a:xfrm>
        </p:grpSpPr>
        <p:grpSp>
          <p:nvGrpSpPr>
            <p:cNvPr id="7" name="Group 7"/>
            <p:cNvGrpSpPr/>
            <p:nvPr/>
          </p:nvGrpSpPr>
          <p:grpSpPr>
            <a:xfrm>
              <a:off x="0" y="0"/>
              <a:ext cx="834586" cy="834586"/>
              <a:chOff x="0" y="0"/>
              <a:chExt cx="812800" cy="8128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326B4A"/>
              </a:solidFill>
            </p:spPr>
            <p:txBody>
              <a:bodyPr/>
              <a:lstStyle/>
              <a:p>
                <a:endParaRPr lang="ca-ES"/>
              </a:p>
            </p:txBody>
          </p:sp>
          <p:sp>
            <p:nvSpPr>
              <p:cNvPr id="9" name="TextBox 9"/>
              <p:cNvSpPr txBox="1"/>
              <p:nvPr/>
            </p:nvSpPr>
            <p:spPr>
              <a:xfrm>
                <a:off x="76200" y="104775"/>
                <a:ext cx="660400" cy="6318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750"/>
                  </a:lnSpc>
                </a:pPr>
                <a:endParaRPr/>
              </a:p>
            </p:txBody>
          </p:sp>
        </p:grpSp>
        <p:sp>
          <p:nvSpPr>
            <p:cNvPr id="10" name="Freeform 10"/>
            <p:cNvSpPr/>
            <p:nvPr/>
          </p:nvSpPr>
          <p:spPr>
            <a:xfrm>
              <a:off x="131734" y="111793"/>
              <a:ext cx="571119" cy="573203"/>
            </a:xfrm>
            <a:custGeom>
              <a:avLst/>
              <a:gdLst/>
              <a:ahLst/>
              <a:cxnLst/>
              <a:rect l="l" t="t" r="r" b="b"/>
              <a:pathLst>
                <a:path w="571119" h="573203">
                  <a:moveTo>
                    <a:pt x="0" y="0"/>
                  </a:moveTo>
                  <a:lnTo>
                    <a:pt x="571118" y="0"/>
                  </a:lnTo>
                  <a:lnTo>
                    <a:pt x="571118" y="573203"/>
                  </a:lnTo>
                  <a:lnTo>
                    <a:pt x="0" y="5732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990600" y="7194487"/>
            <a:ext cx="625939" cy="625939"/>
            <a:chOff x="0" y="0"/>
            <a:chExt cx="834586" cy="834586"/>
          </a:xfrm>
        </p:grpSpPr>
        <p:grpSp>
          <p:nvGrpSpPr>
            <p:cNvPr id="12" name="Group 12"/>
            <p:cNvGrpSpPr/>
            <p:nvPr/>
          </p:nvGrpSpPr>
          <p:grpSpPr>
            <a:xfrm>
              <a:off x="0" y="0"/>
              <a:ext cx="834586" cy="834586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326B4A"/>
              </a:solidFill>
            </p:spPr>
            <p:txBody>
              <a:bodyPr/>
              <a:lstStyle/>
              <a:p>
                <a:endParaRPr lang="ca-ES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76200" y="104775"/>
                <a:ext cx="660400" cy="6318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750"/>
                  </a:lnSpc>
                </a:pPr>
                <a:endParaRPr/>
              </a:p>
            </p:txBody>
          </p:sp>
        </p:grpSp>
        <p:sp>
          <p:nvSpPr>
            <p:cNvPr id="15" name="Freeform 15"/>
            <p:cNvSpPr/>
            <p:nvPr/>
          </p:nvSpPr>
          <p:spPr>
            <a:xfrm>
              <a:off x="173552" y="206779"/>
              <a:ext cx="514410" cy="395628"/>
            </a:xfrm>
            <a:custGeom>
              <a:avLst/>
              <a:gdLst/>
              <a:ahLst/>
              <a:cxnLst/>
              <a:rect l="l" t="t" r="r" b="b"/>
              <a:pathLst>
                <a:path w="514410" h="395628">
                  <a:moveTo>
                    <a:pt x="0" y="0"/>
                  </a:moveTo>
                  <a:lnTo>
                    <a:pt x="514409" y="0"/>
                  </a:lnTo>
                  <a:lnTo>
                    <a:pt x="514409" y="395628"/>
                  </a:lnTo>
                  <a:lnTo>
                    <a:pt x="0" y="3956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sp>
        <p:nvSpPr>
          <p:cNvPr id="16" name="Freeform 16"/>
          <p:cNvSpPr/>
          <p:nvPr/>
        </p:nvSpPr>
        <p:spPr>
          <a:xfrm>
            <a:off x="7293530" y="0"/>
            <a:ext cx="10994470" cy="10287000"/>
          </a:xfrm>
          <a:custGeom>
            <a:avLst/>
            <a:gdLst/>
            <a:ahLst/>
            <a:cxnLst/>
            <a:rect l="l" t="t" r="r" b="b"/>
            <a:pathLst>
              <a:path w="10994470" h="10287000">
                <a:moveTo>
                  <a:pt x="0" y="0"/>
                </a:moveTo>
                <a:lnTo>
                  <a:pt x="10994470" y="0"/>
                </a:lnTo>
                <a:lnTo>
                  <a:pt x="1099447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17" name="TextBox 17"/>
          <p:cNvSpPr txBox="1"/>
          <p:nvPr/>
        </p:nvSpPr>
        <p:spPr>
          <a:xfrm>
            <a:off x="393715" y="2696600"/>
            <a:ext cx="6572621" cy="20476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318"/>
              </a:lnSpc>
            </a:pPr>
            <a:r>
              <a:rPr lang="en-US" sz="16649" spc="183">
                <a:solidFill>
                  <a:srgbClr val="326B4A"/>
                </a:solidFill>
                <a:latin typeface="Sugo Display"/>
              </a:rPr>
              <a:t>¡Gracias!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857881" y="6439649"/>
            <a:ext cx="4571502" cy="3663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52"/>
              </a:lnSpc>
            </a:pPr>
            <a:r>
              <a:rPr lang="en-US" sz="2593">
                <a:solidFill>
                  <a:srgbClr val="000000"/>
                </a:solidFill>
                <a:latin typeface="Be Vietnam Ultra-Bold"/>
              </a:rPr>
              <a:t>https://apren.upc.edu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857881" y="7308787"/>
            <a:ext cx="4578617" cy="4052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370"/>
              </a:lnSpc>
            </a:pPr>
            <a:r>
              <a:rPr lang="en-US" sz="2593">
                <a:solidFill>
                  <a:srgbClr val="000000"/>
                </a:solidFill>
                <a:latin typeface="Be Vietnam Ultra-Bold"/>
              </a:rPr>
              <a:t>francisco.manez@upc.edu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573769" y="8748633"/>
            <a:ext cx="4212514" cy="9050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341"/>
              </a:lnSpc>
            </a:pPr>
            <a:r>
              <a:rPr lang="en-US" sz="5243">
                <a:solidFill>
                  <a:srgbClr val="326B4A"/>
                </a:solidFill>
                <a:latin typeface="Roboto Bold"/>
              </a:rPr>
              <a:t>APRÈN.</a:t>
            </a:r>
            <a:r>
              <a:rPr lang="en-US" sz="5243">
                <a:solidFill>
                  <a:srgbClr val="1D75BC"/>
                </a:solidFill>
                <a:latin typeface="Roboto Bold"/>
              </a:rPr>
              <a:t> UPC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2072163" y="4972050"/>
            <a:ext cx="3215724" cy="6884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580"/>
              </a:lnSpc>
            </a:pPr>
            <a:r>
              <a:rPr lang="en-US" sz="4292">
                <a:solidFill>
                  <a:srgbClr val="000000"/>
                </a:solidFill>
                <a:latin typeface="Be Vietnam Ultra-Bold"/>
              </a:rPr>
              <a:t>Fran Máñez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3238" t="-115756" b="-38888"/>
            </a:stretch>
          </a:blipFill>
        </p:spPr>
        <p:txBody>
          <a:bodyPr/>
          <a:lstStyle/>
          <a:p>
            <a:endParaRPr lang="ca-ES"/>
          </a:p>
        </p:txBody>
      </p:sp>
      <p:grpSp>
        <p:nvGrpSpPr>
          <p:cNvPr id="3" name="Group 3"/>
          <p:cNvGrpSpPr/>
          <p:nvPr/>
        </p:nvGrpSpPr>
        <p:grpSpPr>
          <a:xfrm>
            <a:off x="566834" y="213928"/>
            <a:ext cx="5403900" cy="1384830"/>
            <a:chOff x="0" y="0"/>
            <a:chExt cx="7205200" cy="1846440"/>
          </a:xfrm>
        </p:grpSpPr>
        <p:sp>
          <p:nvSpPr>
            <p:cNvPr id="4" name="Freeform 4"/>
            <p:cNvSpPr/>
            <p:nvPr/>
          </p:nvSpPr>
          <p:spPr>
            <a:xfrm>
              <a:off x="1046780" y="0"/>
              <a:ext cx="6158420" cy="1846440"/>
            </a:xfrm>
            <a:custGeom>
              <a:avLst/>
              <a:gdLst/>
              <a:ahLst/>
              <a:cxnLst/>
              <a:rect l="l" t="t" r="r" b="b"/>
              <a:pathLst>
                <a:path w="6158420" h="1846440">
                  <a:moveTo>
                    <a:pt x="0" y="0"/>
                  </a:moveTo>
                  <a:lnTo>
                    <a:pt x="6158420" y="0"/>
                  </a:lnTo>
                  <a:lnTo>
                    <a:pt x="6158420" y="1846440"/>
                  </a:lnTo>
                  <a:lnTo>
                    <a:pt x="0" y="184644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5" name="Freeform 5"/>
            <p:cNvSpPr/>
            <p:nvPr/>
          </p:nvSpPr>
          <p:spPr>
            <a:xfrm>
              <a:off x="0" y="297056"/>
              <a:ext cx="1216750" cy="1252328"/>
            </a:xfrm>
            <a:custGeom>
              <a:avLst/>
              <a:gdLst/>
              <a:ahLst/>
              <a:cxnLst/>
              <a:rect l="l" t="t" r="r" b="b"/>
              <a:pathLst>
                <a:path w="1216750" h="1252328">
                  <a:moveTo>
                    <a:pt x="0" y="0"/>
                  </a:moveTo>
                  <a:lnTo>
                    <a:pt x="1216750" y="0"/>
                  </a:lnTo>
                  <a:lnTo>
                    <a:pt x="1216750" y="1252328"/>
                  </a:lnTo>
                  <a:lnTo>
                    <a:pt x="0" y="12523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1246312" y="5541524"/>
            <a:ext cx="2205455" cy="695325"/>
            <a:chOff x="0" y="0"/>
            <a:chExt cx="580861" cy="183131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580861" cy="183131"/>
            </a:xfrm>
            <a:custGeom>
              <a:avLst/>
              <a:gdLst/>
              <a:ahLst/>
              <a:cxnLst/>
              <a:rect l="l" t="t" r="r" b="b"/>
              <a:pathLst>
                <a:path w="580861" h="183131">
                  <a:moveTo>
                    <a:pt x="52655" y="0"/>
                  </a:moveTo>
                  <a:lnTo>
                    <a:pt x="528205" y="0"/>
                  </a:lnTo>
                  <a:cubicBezTo>
                    <a:pt x="542170" y="0"/>
                    <a:pt x="555564" y="5548"/>
                    <a:pt x="565438" y="15422"/>
                  </a:cubicBezTo>
                  <a:cubicBezTo>
                    <a:pt x="575313" y="25297"/>
                    <a:pt x="580861" y="38690"/>
                    <a:pt x="580861" y="52655"/>
                  </a:cubicBezTo>
                  <a:lnTo>
                    <a:pt x="580861" y="130476"/>
                  </a:lnTo>
                  <a:cubicBezTo>
                    <a:pt x="580861" y="144441"/>
                    <a:pt x="575313" y="157834"/>
                    <a:pt x="565438" y="167708"/>
                  </a:cubicBezTo>
                  <a:cubicBezTo>
                    <a:pt x="555564" y="177583"/>
                    <a:pt x="542170" y="183131"/>
                    <a:pt x="528205" y="183131"/>
                  </a:cubicBezTo>
                  <a:lnTo>
                    <a:pt x="52655" y="183131"/>
                  </a:lnTo>
                  <a:cubicBezTo>
                    <a:pt x="38690" y="183131"/>
                    <a:pt x="25297" y="177583"/>
                    <a:pt x="15422" y="167708"/>
                  </a:cubicBezTo>
                  <a:cubicBezTo>
                    <a:pt x="5548" y="157834"/>
                    <a:pt x="0" y="144441"/>
                    <a:pt x="0" y="130476"/>
                  </a:cubicBezTo>
                  <a:lnTo>
                    <a:pt x="0" y="52655"/>
                  </a:lnTo>
                  <a:cubicBezTo>
                    <a:pt x="0" y="38690"/>
                    <a:pt x="5548" y="25297"/>
                    <a:pt x="15422" y="15422"/>
                  </a:cubicBezTo>
                  <a:cubicBezTo>
                    <a:pt x="25297" y="5548"/>
                    <a:pt x="38690" y="0"/>
                    <a:pt x="52655" y="0"/>
                  </a:cubicBezTo>
                  <a:close/>
                </a:path>
              </a:pathLst>
            </a:custGeom>
            <a:solidFill>
              <a:srgbClr val="326B4A"/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ca-ES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47625"/>
              <a:ext cx="580861" cy="23075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FFFFFF"/>
                  </a:solidFill>
                  <a:latin typeface="Amiko Ultra-Bold"/>
                </a:rPr>
                <a:t>Año 2000</a:t>
              </a:r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9294242" y="7026411"/>
            <a:ext cx="3606306" cy="19011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79"/>
              </a:lnSpc>
            </a:pPr>
            <a:r>
              <a:rPr lang="en-US" sz="2999" spc="-65">
                <a:solidFill>
                  <a:srgbClr val="000000"/>
                </a:solidFill>
                <a:latin typeface="Atkinson Hyperlegible"/>
              </a:rPr>
              <a:t>Publicación en acceso abierto de todos los contenidos docentes de las asignaturas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713353" y="7096916"/>
            <a:ext cx="3271373" cy="4541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53"/>
              </a:lnSpc>
            </a:pPr>
            <a:r>
              <a:rPr lang="en-US" sz="2899" spc="-63">
                <a:solidFill>
                  <a:srgbClr val="000000"/>
                </a:solidFill>
                <a:latin typeface="Atkinson Hyperlegible"/>
              </a:rPr>
              <a:t>Campus Virtual UPC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5384655" y="7096916"/>
            <a:ext cx="2372582" cy="14249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79"/>
              </a:lnSpc>
            </a:pPr>
            <a:r>
              <a:rPr lang="en-US" sz="2999" spc="-65">
                <a:solidFill>
                  <a:srgbClr val="000000"/>
                </a:solidFill>
                <a:latin typeface="Atkinson Hyperlegible"/>
              </a:rPr>
              <a:t>Repositorio institucional de la UPC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3121840" y="1913083"/>
            <a:ext cx="9762842" cy="30394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2597407" lvl="1" indent="-1298703" algn="ctr">
              <a:lnSpc>
                <a:spcPts val="11429"/>
              </a:lnSpc>
              <a:buAutoNum type="arabicPeriod"/>
            </a:pPr>
            <a:r>
              <a:rPr lang="en-US" sz="12030" spc="397">
                <a:solidFill>
                  <a:srgbClr val="326B4A"/>
                </a:solidFill>
                <a:latin typeface="Sugo Display"/>
              </a:rPr>
              <a:t>Precedentes y contexto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3900745" y="7016886"/>
            <a:ext cx="3380845" cy="19861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05"/>
              </a:lnSpc>
            </a:pPr>
            <a:r>
              <a:rPr lang="en-US" sz="3099" spc="-68">
                <a:solidFill>
                  <a:srgbClr val="000000"/>
                </a:solidFill>
                <a:latin typeface="Atkinson Hyperlegible"/>
              </a:rPr>
              <a:t>Portal de la producción docente del profesorado de la UPC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965105" y="6431573"/>
            <a:ext cx="2767869" cy="4387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40"/>
              </a:lnSpc>
            </a:pPr>
            <a:r>
              <a:rPr lang="en-US" sz="2600" u="sng">
                <a:solidFill>
                  <a:srgbClr val="000000"/>
                </a:solidFill>
                <a:latin typeface="Amiko Ultra-Bold Italics"/>
              </a:rPr>
              <a:t>Atenea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4679723" y="6431573"/>
            <a:ext cx="3791559" cy="4387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40"/>
              </a:lnSpc>
            </a:pPr>
            <a:r>
              <a:rPr lang="en-US" sz="2600" u="sng">
                <a:solidFill>
                  <a:srgbClr val="000000"/>
                </a:solidFill>
                <a:latin typeface="Amiko Ultra-Bold Italics"/>
              </a:rPr>
              <a:t>UPCommons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8947533" y="6469102"/>
            <a:ext cx="4085472" cy="4387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40"/>
              </a:lnSpc>
            </a:pPr>
            <a:r>
              <a:rPr lang="en-US" sz="2600" u="sng">
                <a:solidFill>
                  <a:srgbClr val="000000"/>
                </a:solidFill>
                <a:latin typeface="Amiko Ultra-Bold Italics"/>
              </a:rPr>
              <a:t>OCW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3572516" y="6431573"/>
            <a:ext cx="3791559" cy="4387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40"/>
              </a:lnSpc>
            </a:pPr>
            <a:r>
              <a:rPr lang="en-US" sz="2600" u="sng">
                <a:solidFill>
                  <a:srgbClr val="000000"/>
                </a:solidFill>
                <a:latin typeface="Amiko Ultra-Bold Italics"/>
              </a:rPr>
              <a:t>Aprèn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3380136" y="394908"/>
            <a:ext cx="4212514" cy="9050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341"/>
              </a:lnSpc>
            </a:pPr>
            <a:r>
              <a:rPr lang="en-US" sz="5243">
                <a:solidFill>
                  <a:srgbClr val="326B4A"/>
                </a:solidFill>
                <a:latin typeface="Roboto Bold"/>
              </a:rPr>
              <a:t>APRÈN.</a:t>
            </a:r>
            <a:r>
              <a:rPr lang="en-US" sz="5243">
                <a:solidFill>
                  <a:srgbClr val="1D75BC"/>
                </a:solidFill>
                <a:latin typeface="Roboto Bold"/>
              </a:rPr>
              <a:t> UPC</a:t>
            </a:r>
          </a:p>
        </p:txBody>
      </p:sp>
      <p:grpSp>
        <p:nvGrpSpPr>
          <p:cNvPr id="19" name="Group 19"/>
          <p:cNvGrpSpPr/>
          <p:nvPr/>
        </p:nvGrpSpPr>
        <p:grpSpPr>
          <a:xfrm>
            <a:off x="5468218" y="5541524"/>
            <a:ext cx="2205455" cy="695325"/>
            <a:chOff x="0" y="0"/>
            <a:chExt cx="580861" cy="183131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580861" cy="183131"/>
            </a:xfrm>
            <a:custGeom>
              <a:avLst/>
              <a:gdLst/>
              <a:ahLst/>
              <a:cxnLst/>
              <a:rect l="l" t="t" r="r" b="b"/>
              <a:pathLst>
                <a:path w="580861" h="183131">
                  <a:moveTo>
                    <a:pt x="52655" y="0"/>
                  </a:moveTo>
                  <a:lnTo>
                    <a:pt x="528205" y="0"/>
                  </a:lnTo>
                  <a:cubicBezTo>
                    <a:pt x="542170" y="0"/>
                    <a:pt x="555564" y="5548"/>
                    <a:pt x="565438" y="15422"/>
                  </a:cubicBezTo>
                  <a:cubicBezTo>
                    <a:pt x="575313" y="25297"/>
                    <a:pt x="580861" y="38690"/>
                    <a:pt x="580861" y="52655"/>
                  </a:cubicBezTo>
                  <a:lnTo>
                    <a:pt x="580861" y="130476"/>
                  </a:lnTo>
                  <a:cubicBezTo>
                    <a:pt x="580861" y="144441"/>
                    <a:pt x="575313" y="157834"/>
                    <a:pt x="565438" y="167708"/>
                  </a:cubicBezTo>
                  <a:cubicBezTo>
                    <a:pt x="555564" y="177583"/>
                    <a:pt x="542170" y="183131"/>
                    <a:pt x="528205" y="183131"/>
                  </a:cubicBezTo>
                  <a:lnTo>
                    <a:pt x="52655" y="183131"/>
                  </a:lnTo>
                  <a:cubicBezTo>
                    <a:pt x="38690" y="183131"/>
                    <a:pt x="25297" y="177583"/>
                    <a:pt x="15422" y="167708"/>
                  </a:cubicBezTo>
                  <a:cubicBezTo>
                    <a:pt x="5548" y="157834"/>
                    <a:pt x="0" y="144441"/>
                    <a:pt x="0" y="130476"/>
                  </a:cubicBezTo>
                  <a:lnTo>
                    <a:pt x="0" y="52655"/>
                  </a:lnTo>
                  <a:cubicBezTo>
                    <a:pt x="0" y="38690"/>
                    <a:pt x="5548" y="25297"/>
                    <a:pt x="15422" y="15422"/>
                  </a:cubicBezTo>
                  <a:cubicBezTo>
                    <a:pt x="25297" y="5548"/>
                    <a:pt x="38690" y="0"/>
                    <a:pt x="52655" y="0"/>
                  </a:cubicBezTo>
                  <a:close/>
                </a:path>
              </a:pathLst>
            </a:custGeom>
            <a:solidFill>
              <a:srgbClr val="326B4A"/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ca-ES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0" y="-47625"/>
              <a:ext cx="580861" cy="23075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FFFFFF"/>
                  </a:solidFill>
                  <a:latin typeface="Amiko Ultra-Bold"/>
                </a:rPr>
                <a:t>Año 2006</a:t>
              </a:r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9916893" y="5534539"/>
            <a:ext cx="2205455" cy="695325"/>
            <a:chOff x="0" y="0"/>
            <a:chExt cx="580861" cy="183131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580861" cy="183131"/>
            </a:xfrm>
            <a:custGeom>
              <a:avLst/>
              <a:gdLst/>
              <a:ahLst/>
              <a:cxnLst/>
              <a:rect l="l" t="t" r="r" b="b"/>
              <a:pathLst>
                <a:path w="580861" h="183131">
                  <a:moveTo>
                    <a:pt x="52655" y="0"/>
                  </a:moveTo>
                  <a:lnTo>
                    <a:pt x="528205" y="0"/>
                  </a:lnTo>
                  <a:cubicBezTo>
                    <a:pt x="542170" y="0"/>
                    <a:pt x="555564" y="5548"/>
                    <a:pt x="565438" y="15422"/>
                  </a:cubicBezTo>
                  <a:cubicBezTo>
                    <a:pt x="575313" y="25297"/>
                    <a:pt x="580861" y="38690"/>
                    <a:pt x="580861" y="52655"/>
                  </a:cubicBezTo>
                  <a:lnTo>
                    <a:pt x="580861" y="130476"/>
                  </a:lnTo>
                  <a:cubicBezTo>
                    <a:pt x="580861" y="144441"/>
                    <a:pt x="575313" y="157834"/>
                    <a:pt x="565438" y="167708"/>
                  </a:cubicBezTo>
                  <a:cubicBezTo>
                    <a:pt x="555564" y="177583"/>
                    <a:pt x="542170" y="183131"/>
                    <a:pt x="528205" y="183131"/>
                  </a:cubicBezTo>
                  <a:lnTo>
                    <a:pt x="52655" y="183131"/>
                  </a:lnTo>
                  <a:cubicBezTo>
                    <a:pt x="38690" y="183131"/>
                    <a:pt x="25297" y="177583"/>
                    <a:pt x="15422" y="167708"/>
                  </a:cubicBezTo>
                  <a:cubicBezTo>
                    <a:pt x="5548" y="157834"/>
                    <a:pt x="0" y="144441"/>
                    <a:pt x="0" y="130476"/>
                  </a:cubicBezTo>
                  <a:lnTo>
                    <a:pt x="0" y="52655"/>
                  </a:lnTo>
                  <a:cubicBezTo>
                    <a:pt x="0" y="38690"/>
                    <a:pt x="5548" y="25297"/>
                    <a:pt x="15422" y="15422"/>
                  </a:cubicBezTo>
                  <a:cubicBezTo>
                    <a:pt x="25297" y="5548"/>
                    <a:pt x="38690" y="0"/>
                    <a:pt x="52655" y="0"/>
                  </a:cubicBezTo>
                  <a:close/>
                </a:path>
              </a:pathLst>
            </a:custGeom>
            <a:solidFill>
              <a:srgbClr val="326B4A"/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ca-ES"/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0" y="-47625"/>
              <a:ext cx="580861" cy="23075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FFFFFF"/>
                  </a:solidFill>
                  <a:latin typeface="Amiko Ultra-Bold"/>
                </a:rPr>
                <a:t>Año 2007</a:t>
              </a:r>
            </a:p>
          </p:txBody>
        </p:sp>
      </p:grpSp>
      <p:grpSp>
        <p:nvGrpSpPr>
          <p:cNvPr id="25" name="Group 25"/>
          <p:cNvGrpSpPr/>
          <p:nvPr/>
        </p:nvGrpSpPr>
        <p:grpSpPr>
          <a:xfrm>
            <a:off x="14365568" y="5534539"/>
            <a:ext cx="2205455" cy="695325"/>
            <a:chOff x="0" y="0"/>
            <a:chExt cx="580861" cy="183131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580861" cy="183131"/>
            </a:xfrm>
            <a:custGeom>
              <a:avLst/>
              <a:gdLst/>
              <a:ahLst/>
              <a:cxnLst/>
              <a:rect l="l" t="t" r="r" b="b"/>
              <a:pathLst>
                <a:path w="580861" h="183131">
                  <a:moveTo>
                    <a:pt x="52655" y="0"/>
                  </a:moveTo>
                  <a:lnTo>
                    <a:pt x="528205" y="0"/>
                  </a:lnTo>
                  <a:cubicBezTo>
                    <a:pt x="542170" y="0"/>
                    <a:pt x="555564" y="5548"/>
                    <a:pt x="565438" y="15422"/>
                  </a:cubicBezTo>
                  <a:cubicBezTo>
                    <a:pt x="575313" y="25297"/>
                    <a:pt x="580861" y="38690"/>
                    <a:pt x="580861" y="52655"/>
                  </a:cubicBezTo>
                  <a:lnTo>
                    <a:pt x="580861" y="130476"/>
                  </a:lnTo>
                  <a:cubicBezTo>
                    <a:pt x="580861" y="144441"/>
                    <a:pt x="575313" y="157834"/>
                    <a:pt x="565438" y="167708"/>
                  </a:cubicBezTo>
                  <a:cubicBezTo>
                    <a:pt x="555564" y="177583"/>
                    <a:pt x="542170" y="183131"/>
                    <a:pt x="528205" y="183131"/>
                  </a:cubicBezTo>
                  <a:lnTo>
                    <a:pt x="52655" y="183131"/>
                  </a:lnTo>
                  <a:cubicBezTo>
                    <a:pt x="38690" y="183131"/>
                    <a:pt x="25297" y="177583"/>
                    <a:pt x="15422" y="167708"/>
                  </a:cubicBezTo>
                  <a:cubicBezTo>
                    <a:pt x="5548" y="157834"/>
                    <a:pt x="0" y="144441"/>
                    <a:pt x="0" y="130476"/>
                  </a:cubicBezTo>
                  <a:lnTo>
                    <a:pt x="0" y="52655"/>
                  </a:lnTo>
                  <a:cubicBezTo>
                    <a:pt x="0" y="38690"/>
                    <a:pt x="5548" y="25297"/>
                    <a:pt x="15422" y="15422"/>
                  </a:cubicBezTo>
                  <a:cubicBezTo>
                    <a:pt x="25297" y="5548"/>
                    <a:pt x="38690" y="0"/>
                    <a:pt x="52655" y="0"/>
                  </a:cubicBezTo>
                  <a:close/>
                </a:path>
              </a:pathLst>
            </a:custGeom>
            <a:solidFill>
              <a:srgbClr val="326B4A"/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ca-ES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-47625"/>
              <a:ext cx="580861" cy="23075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199"/>
                </a:lnSpc>
              </a:pPr>
              <a:r>
                <a:rPr lang="en-US" sz="2999">
                  <a:solidFill>
                    <a:srgbClr val="FFFFFF"/>
                  </a:solidFill>
                  <a:latin typeface="Amiko Ultra-Bold"/>
                </a:rPr>
                <a:t>Año 2021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3238" t="-115756" b="-38888"/>
            </a:stretch>
          </a:blipFill>
        </p:spPr>
        <p:txBody>
          <a:bodyPr/>
          <a:lstStyle/>
          <a:p>
            <a:endParaRPr lang="ca-ES"/>
          </a:p>
        </p:txBody>
      </p:sp>
      <p:grpSp>
        <p:nvGrpSpPr>
          <p:cNvPr id="3" name="Group 3"/>
          <p:cNvGrpSpPr/>
          <p:nvPr/>
        </p:nvGrpSpPr>
        <p:grpSpPr>
          <a:xfrm>
            <a:off x="566834" y="213928"/>
            <a:ext cx="5403900" cy="1384830"/>
            <a:chOff x="0" y="0"/>
            <a:chExt cx="7205200" cy="1846440"/>
          </a:xfrm>
        </p:grpSpPr>
        <p:sp>
          <p:nvSpPr>
            <p:cNvPr id="4" name="Freeform 4"/>
            <p:cNvSpPr/>
            <p:nvPr/>
          </p:nvSpPr>
          <p:spPr>
            <a:xfrm>
              <a:off x="1046780" y="0"/>
              <a:ext cx="6158420" cy="1846440"/>
            </a:xfrm>
            <a:custGeom>
              <a:avLst/>
              <a:gdLst/>
              <a:ahLst/>
              <a:cxnLst/>
              <a:rect l="l" t="t" r="r" b="b"/>
              <a:pathLst>
                <a:path w="6158420" h="1846440">
                  <a:moveTo>
                    <a:pt x="0" y="0"/>
                  </a:moveTo>
                  <a:lnTo>
                    <a:pt x="6158420" y="0"/>
                  </a:lnTo>
                  <a:lnTo>
                    <a:pt x="6158420" y="1846440"/>
                  </a:lnTo>
                  <a:lnTo>
                    <a:pt x="0" y="184644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5" name="Freeform 5"/>
            <p:cNvSpPr/>
            <p:nvPr/>
          </p:nvSpPr>
          <p:spPr>
            <a:xfrm>
              <a:off x="0" y="297056"/>
              <a:ext cx="1216750" cy="1252328"/>
            </a:xfrm>
            <a:custGeom>
              <a:avLst/>
              <a:gdLst/>
              <a:ahLst/>
              <a:cxnLst/>
              <a:rect l="l" t="t" r="r" b="b"/>
              <a:pathLst>
                <a:path w="1216750" h="1252328">
                  <a:moveTo>
                    <a:pt x="0" y="0"/>
                  </a:moveTo>
                  <a:lnTo>
                    <a:pt x="1216750" y="0"/>
                  </a:lnTo>
                  <a:lnTo>
                    <a:pt x="1216750" y="1252328"/>
                  </a:lnTo>
                  <a:lnTo>
                    <a:pt x="0" y="12523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1028700" y="2169167"/>
            <a:ext cx="9823983" cy="15916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429"/>
              </a:lnSpc>
            </a:pPr>
            <a:r>
              <a:rPr lang="en-US" sz="12030" spc="397">
                <a:solidFill>
                  <a:srgbClr val="326B4A"/>
                </a:solidFill>
                <a:latin typeface="Sugo Display"/>
              </a:rPr>
              <a:t>2. Qué es Aprèn?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3380136" y="394908"/>
            <a:ext cx="4212514" cy="9050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341"/>
              </a:lnSpc>
            </a:pPr>
            <a:r>
              <a:rPr lang="en-US" sz="5243">
                <a:solidFill>
                  <a:srgbClr val="326B4A"/>
                </a:solidFill>
                <a:latin typeface="Roboto Bold"/>
              </a:rPr>
              <a:t>APRÈN.</a:t>
            </a:r>
            <a:r>
              <a:rPr lang="en-US" sz="5243">
                <a:solidFill>
                  <a:srgbClr val="1D75BC"/>
                </a:solidFill>
                <a:latin typeface="Roboto Bold"/>
              </a:rPr>
              <a:t> UPC</a:t>
            </a:r>
          </a:p>
        </p:txBody>
      </p:sp>
      <p:sp>
        <p:nvSpPr>
          <p:cNvPr id="8" name="Freeform 8"/>
          <p:cNvSpPr/>
          <p:nvPr/>
        </p:nvSpPr>
        <p:spPr>
          <a:xfrm rot="-5385030" flipH="1" flipV="1">
            <a:off x="-1199082" y="6229023"/>
            <a:ext cx="12025319" cy="8022072"/>
          </a:xfrm>
          <a:custGeom>
            <a:avLst/>
            <a:gdLst/>
            <a:ahLst/>
            <a:cxnLst/>
            <a:rect l="l" t="t" r="r" b="b"/>
            <a:pathLst>
              <a:path w="12025319" h="8022072">
                <a:moveTo>
                  <a:pt x="12025319" y="8022072"/>
                </a:moveTo>
                <a:lnTo>
                  <a:pt x="0" y="8022072"/>
                </a:lnTo>
                <a:lnTo>
                  <a:pt x="0" y="0"/>
                </a:lnTo>
                <a:lnTo>
                  <a:pt x="12025319" y="0"/>
                </a:lnTo>
                <a:lnTo>
                  <a:pt x="12025319" y="8022072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9" name="Freeform 9"/>
          <p:cNvSpPr/>
          <p:nvPr/>
        </p:nvSpPr>
        <p:spPr>
          <a:xfrm rot="5400000" flipH="1" flipV="1">
            <a:off x="7004204" y="6000562"/>
            <a:ext cx="12025319" cy="8022072"/>
          </a:xfrm>
          <a:custGeom>
            <a:avLst/>
            <a:gdLst/>
            <a:ahLst/>
            <a:cxnLst/>
            <a:rect l="l" t="t" r="r" b="b"/>
            <a:pathLst>
              <a:path w="12025319" h="8022072">
                <a:moveTo>
                  <a:pt x="12025319" y="8022072"/>
                </a:moveTo>
                <a:lnTo>
                  <a:pt x="0" y="8022072"/>
                </a:lnTo>
                <a:lnTo>
                  <a:pt x="0" y="0"/>
                </a:lnTo>
                <a:lnTo>
                  <a:pt x="12025319" y="0"/>
                </a:lnTo>
                <a:lnTo>
                  <a:pt x="12025319" y="8022072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10" name="Freeform 10"/>
          <p:cNvSpPr/>
          <p:nvPr/>
        </p:nvSpPr>
        <p:spPr>
          <a:xfrm rot="199622">
            <a:off x="7711400" y="4674969"/>
            <a:ext cx="447385" cy="455933"/>
          </a:xfrm>
          <a:custGeom>
            <a:avLst/>
            <a:gdLst/>
            <a:ahLst/>
            <a:cxnLst/>
            <a:rect l="l" t="t" r="r" b="b"/>
            <a:pathLst>
              <a:path w="447385" h="455933">
                <a:moveTo>
                  <a:pt x="0" y="0"/>
                </a:moveTo>
                <a:lnTo>
                  <a:pt x="447385" y="0"/>
                </a:lnTo>
                <a:lnTo>
                  <a:pt x="447385" y="455933"/>
                </a:lnTo>
                <a:lnTo>
                  <a:pt x="0" y="45593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11" name="Freeform 11"/>
          <p:cNvSpPr/>
          <p:nvPr/>
        </p:nvSpPr>
        <p:spPr>
          <a:xfrm rot="-68087">
            <a:off x="15709688" y="4482068"/>
            <a:ext cx="457404" cy="466145"/>
          </a:xfrm>
          <a:custGeom>
            <a:avLst/>
            <a:gdLst/>
            <a:ahLst/>
            <a:cxnLst/>
            <a:rect l="l" t="t" r="r" b="b"/>
            <a:pathLst>
              <a:path w="457404" h="466145">
                <a:moveTo>
                  <a:pt x="0" y="0"/>
                </a:moveTo>
                <a:lnTo>
                  <a:pt x="457405" y="0"/>
                </a:lnTo>
                <a:lnTo>
                  <a:pt x="457405" y="466145"/>
                </a:lnTo>
                <a:lnTo>
                  <a:pt x="0" y="46614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grpSp>
        <p:nvGrpSpPr>
          <p:cNvPr id="12" name="Group 12"/>
          <p:cNvGrpSpPr/>
          <p:nvPr/>
        </p:nvGrpSpPr>
        <p:grpSpPr>
          <a:xfrm>
            <a:off x="1499812" y="4941355"/>
            <a:ext cx="6030030" cy="164522"/>
            <a:chOff x="0" y="0"/>
            <a:chExt cx="8040039" cy="219362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6164860" cy="190550"/>
            </a:xfrm>
            <a:custGeom>
              <a:avLst/>
              <a:gdLst/>
              <a:ahLst/>
              <a:cxnLst/>
              <a:rect l="l" t="t" r="r" b="b"/>
              <a:pathLst>
                <a:path w="6164860" h="190550">
                  <a:moveTo>
                    <a:pt x="0" y="0"/>
                  </a:moveTo>
                  <a:lnTo>
                    <a:pt x="6164860" y="0"/>
                  </a:lnTo>
                  <a:lnTo>
                    <a:pt x="6164860" y="190550"/>
                  </a:lnTo>
                  <a:lnTo>
                    <a:pt x="0" y="1905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14" name="Freeform 14"/>
            <p:cNvSpPr/>
            <p:nvPr/>
          </p:nvSpPr>
          <p:spPr>
            <a:xfrm>
              <a:off x="5944489" y="28812"/>
              <a:ext cx="2095551" cy="190550"/>
            </a:xfrm>
            <a:custGeom>
              <a:avLst/>
              <a:gdLst/>
              <a:ahLst/>
              <a:cxnLst/>
              <a:rect l="l" t="t" r="r" b="b"/>
              <a:pathLst>
                <a:path w="2095551" h="190550">
                  <a:moveTo>
                    <a:pt x="0" y="0"/>
                  </a:moveTo>
                  <a:lnTo>
                    <a:pt x="2095550" y="0"/>
                  </a:lnTo>
                  <a:lnTo>
                    <a:pt x="2095550" y="190550"/>
                  </a:lnTo>
                  <a:lnTo>
                    <a:pt x="0" y="1905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 r="-194188"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sp>
        <p:nvSpPr>
          <p:cNvPr id="15" name="TextBox 15"/>
          <p:cNvSpPr txBox="1"/>
          <p:nvPr/>
        </p:nvSpPr>
        <p:spPr>
          <a:xfrm>
            <a:off x="1257073" y="5229225"/>
            <a:ext cx="7055346" cy="32137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77242" lvl="1" indent="-388621" algn="l">
              <a:lnSpc>
                <a:spcPts val="5040"/>
              </a:lnSpc>
              <a:buFont typeface="Arial"/>
              <a:buChar char="•"/>
            </a:pPr>
            <a:r>
              <a:rPr lang="en-US" sz="3600">
                <a:solidFill>
                  <a:srgbClr val="000000"/>
                </a:solidFill>
                <a:latin typeface="Atkinson Hyperlegible Bold"/>
              </a:rPr>
              <a:t>Aprende... en castellano</a:t>
            </a:r>
          </a:p>
          <a:p>
            <a:pPr algn="l">
              <a:lnSpc>
                <a:spcPts val="5040"/>
              </a:lnSpc>
            </a:pPr>
            <a:endParaRPr lang="en-US" sz="3600">
              <a:solidFill>
                <a:srgbClr val="000000"/>
              </a:solidFill>
              <a:latin typeface="Atkinson Hyperlegible Bold"/>
            </a:endParaRPr>
          </a:p>
          <a:p>
            <a:pPr marL="777242" lvl="1" indent="-388621" algn="l">
              <a:lnSpc>
                <a:spcPts val="5040"/>
              </a:lnSpc>
              <a:buFont typeface="Arial"/>
              <a:buChar char="•"/>
            </a:pPr>
            <a:r>
              <a:rPr lang="en-US" sz="3600">
                <a:solidFill>
                  <a:srgbClr val="000000"/>
                </a:solidFill>
                <a:latin typeface="Atkinson Hyperlegible Bold"/>
              </a:rPr>
              <a:t>Portal de la producción docente del profesorado de la UPC</a:t>
            </a:r>
          </a:p>
        </p:txBody>
      </p:sp>
      <p:grpSp>
        <p:nvGrpSpPr>
          <p:cNvPr id="16" name="Group 16"/>
          <p:cNvGrpSpPr/>
          <p:nvPr/>
        </p:nvGrpSpPr>
        <p:grpSpPr>
          <a:xfrm>
            <a:off x="10030680" y="5023616"/>
            <a:ext cx="6030030" cy="164522"/>
            <a:chOff x="0" y="0"/>
            <a:chExt cx="8040039" cy="219362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6164860" cy="190550"/>
            </a:xfrm>
            <a:custGeom>
              <a:avLst/>
              <a:gdLst/>
              <a:ahLst/>
              <a:cxnLst/>
              <a:rect l="l" t="t" r="r" b="b"/>
              <a:pathLst>
                <a:path w="6164860" h="190550">
                  <a:moveTo>
                    <a:pt x="0" y="0"/>
                  </a:moveTo>
                  <a:lnTo>
                    <a:pt x="6164860" y="0"/>
                  </a:lnTo>
                  <a:lnTo>
                    <a:pt x="6164860" y="190550"/>
                  </a:lnTo>
                  <a:lnTo>
                    <a:pt x="0" y="1905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18" name="Freeform 18"/>
            <p:cNvSpPr/>
            <p:nvPr/>
          </p:nvSpPr>
          <p:spPr>
            <a:xfrm>
              <a:off x="5944489" y="28812"/>
              <a:ext cx="2095551" cy="190550"/>
            </a:xfrm>
            <a:custGeom>
              <a:avLst/>
              <a:gdLst/>
              <a:ahLst/>
              <a:cxnLst/>
              <a:rect l="l" t="t" r="r" b="b"/>
              <a:pathLst>
                <a:path w="2095551" h="190550">
                  <a:moveTo>
                    <a:pt x="0" y="0"/>
                  </a:moveTo>
                  <a:lnTo>
                    <a:pt x="2095550" y="0"/>
                  </a:lnTo>
                  <a:lnTo>
                    <a:pt x="2095550" y="190550"/>
                  </a:lnTo>
                  <a:lnTo>
                    <a:pt x="0" y="1905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 r="-194188"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sp>
        <p:nvSpPr>
          <p:cNvPr id="19" name="TextBox 19"/>
          <p:cNvSpPr txBox="1"/>
          <p:nvPr/>
        </p:nvSpPr>
        <p:spPr>
          <a:xfrm>
            <a:off x="9518021" y="5216713"/>
            <a:ext cx="7374013" cy="48615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77242" lvl="1" indent="-388621" algn="l">
              <a:lnSpc>
                <a:spcPts val="5040"/>
              </a:lnSpc>
              <a:buFont typeface="Arial"/>
              <a:buChar char="•"/>
            </a:pPr>
            <a:r>
              <a:rPr lang="en-US" sz="3600">
                <a:solidFill>
                  <a:srgbClr val="000000"/>
                </a:solidFill>
                <a:latin typeface="Atkinson Hyperlegible Bold"/>
              </a:rPr>
              <a:t>Facilita el acceso a los contenidos docentes elaborados por el PDI de la universidad</a:t>
            </a:r>
          </a:p>
          <a:p>
            <a:pPr algn="l">
              <a:lnSpc>
                <a:spcPts val="2952"/>
              </a:lnSpc>
            </a:pPr>
            <a:endParaRPr lang="en-US" sz="3600">
              <a:solidFill>
                <a:srgbClr val="000000"/>
              </a:solidFill>
              <a:latin typeface="Atkinson Hyperlegible Bold"/>
            </a:endParaRPr>
          </a:p>
          <a:p>
            <a:pPr marL="777242" lvl="1" indent="-388621" algn="l">
              <a:lnSpc>
                <a:spcPts val="5040"/>
              </a:lnSpc>
              <a:buFont typeface="Arial"/>
              <a:buChar char="•"/>
            </a:pPr>
            <a:r>
              <a:rPr lang="en-US" sz="3600">
                <a:solidFill>
                  <a:srgbClr val="000000"/>
                </a:solidFill>
                <a:latin typeface="Atkinson Hyperlegible Bold"/>
              </a:rPr>
              <a:t>Funciona como herramienta de soporte a la actividad docente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3238" t="-115756" b="-38888"/>
            </a:stretch>
          </a:blipFill>
        </p:spPr>
        <p:txBody>
          <a:bodyPr/>
          <a:lstStyle/>
          <a:p>
            <a:endParaRPr lang="ca-ES"/>
          </a:p>
        </p:txBody>
      </p:sp>
      <p:grpSp>
        <p:nvGrpSpPr>
          <p:cNvPr id="3" name="Group 3"/>
          <p:cNvGrpSpPr/>
          <p:nvPr/>
        </p:nvGrpSpPr>
        <p:grpSpPr>
          <a:xfrm>
            <a:off x="566834" y="213928"/>
            <a:ext cx="5403900" cy="1384830"/>
            <a:chOff x="0" y="0"/>
            <a:chExt cx="7205200" cy="1846440"/>
          </a:xfrm>
        </p:grpSpPr>
        <p:sp>
          <p:nvSpPr>
            <p:cNvPr id="4" name="Freeform 4"/>
            <p:cNvSpPr/>
            <p:nvPr/>
          </p:nvSpPr>
          <p:spPr>
            <a:xfrm>
              <a:off x="1046780" y="0"/>
              <a:ext cx="6158420" cy="1846440"/>
            </a:xfrm>
            <a:custGeom>
              <a:avLst/>
              <a:gdLst/>
              <a:ahLst/>
              <a:cxnLst/>
              <a:rect l="l" t="t" r="r" b="b"/>
              <a:pathLst>
                <a:path w="6158420" h="1846440">
                  <a:moveTo>
                    <a:pt x="0" y="0"/>
                  </a:moveTo>
                  <a:lnTo>
                    <a:pt x="6158420" y="0"/>
                  </a:lnTo>
                  <a:lnTo>
                    <a:pt x="6158420" y="1846440"/>
                  </a:lnTo>
                  <a:lnTo>
                    <a:pt x="0" y="184644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5" name="Freeform 5"/>
            <p:cNvSpPr/>
            <p:nvPr/>
          </p:nvSpPr>
          <p:spPr>
            <a:xfrm>
              <a:off x="0" y="297056"/>
              <a:ext cx="1216750" cy="1252328"/>
            </a:xfrm>
            <a:custGeom>
              <a:avLst/>
              <a:gdLst/>
              <a:ahLst/>
              <a:cxnLst/>
              <a:rect l="l" t="t" r="r" b="b"/>
              <a:pathLst>
                <a:path w="1216750" h="1252328">
                  <a:moveTo>
                    <a:pt x="0" y="0"/>
                  </a:moveTo>
                  <a:lnTo>
                    <a:pt x="1216750" y="0"/>
                  </a:lnTo>
                  <a:lnTo>
                    <a:pt x="1216750" y="1252328"/>
                  </a:lnTo>
                  <a:lnTo>
                    <a:pt x="0" y="12523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sp>
        <p:nvSpPr>
          <p:cNvPr id="6" name="Freeform 6"/>
          <p:cNvSpPr/>
          <p:nvPr/>
        </p:nvSpPr>
        <p:spPr>
          <a:xfrm rot="-9721707">
            <a:off x="13868133" y="2179101"/>
            <a:ext cx="4964622" cy="1333653"/>
          </a:xfrm>
          <a:custGeom>
            <a:avLst/>
            <a:gdLst/>
            <a:ahLst/>
            <a:cxnLst/>
            <a:rect l="l" t="t" r="r" b="b"/>
            <a:pathLst>
              <a:path w="4964622" h="1333653">
                <a:moveTo>
                  <a:pt x="0" y="0"/>
                </a:moveTo>
                <a:lnTo>
                  <a:pt x="4964622" y="0"/>
                </a:lnTo>
                <a:lnTo>
                  <a:pt x="4964622" y="1333653"/>
                </a:lnTo>
                <a:lnTo>
                  <a:pt x="0" y="133365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70000"/>
            </a:blip>
            <a:stretch>
              <a:fillRect l="-52471" t="-5339" b="-5339"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7" name="Freeform 7"/>
          <p:cNvSpPr/>
          <p:nvPr/>
        </p:nvSpPr>
        <p:spPr>
          <a:xfrm>
            <a:off x="462896" y="4337607"/>
            <a:ext cx="5611776" cy="5250671"/>
          </a:xfrm>
          <a:custGeom>
            <a:avLst/>
            <a:gdLst/>
            <a:ahLst/>
            <a:cxnLst/>
            <a:rect l="l" t="t" r="r" b="b"/>
            <a:pathLst>
              <a:path w="5611776" h="5250671">
                <a:moveTo>
                  <a:pt x="0" y="0"/>
                </a:moveTo>
                <a:lnTo>
                  <a:pt x="5611776" y="0"/>
                </a:lnTo>
                <a:lnTo>
                  <a:pt x="5611776" y="5250670"/>
                </a:lnTo>
                <a:lnTo>
                  <a:pt x="0" y="525067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  <a:ln w="9525" cap="sq">
            <a:solidFill>
              <a:srgbClr val="000000"/>
            </a:solidFill>
            <a:prstDash val="solid"/>
            <a:miter/>
          </a:ln>
        </p:spPr>
        <p:txBody>
          <a:bodyPr/>
          <a:lstStyle/>
          <a:p>
            <a:endParaRPr lang="ca-ES"/>
          </a:p>
        </p:txBody>
      </p:sp>
      <p:sp>
        <p:nvSpPr>
          <p:cNvPr id="8" name="Freeform 8"/>
          <p:cNvSpPr/>
          <p:nvPr/>
        </p:nvSpPr>
        <p:spPr>
          <a:xfrm>
            <a:off x="6339742" y="4337607"/>
            <a:ext cx="5611776" cy="5250671"/>
          </a:xfrm>
          <a:custGeom>
            <a:avLst/>
            <a:gdLst/>
            <a:ahLst/>
            <a:cxnLst/>
            <a:rect l="l" t="t" r="r" b="b"/>
            <a:pathLst>
              <a:path w="5611776" h="5250671">
                <a:moveTo>
                  <a:pt x="0" y="0"/>
                </a:moveTo>
                <a:lnTo>
                  <a:pt x="5611776" y="0"/>
                </a:lnTo>
                <a:lnTo>
                  <a:pt x="5611776" y="5250670"/>
                </a:lnTo>
                <a:lnTo>
                  <a:pt x="0" y="525067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  <a:ln w="9525" cap="sq">
            <a:solidFill>
              <a:srgbClr val="000000"/>
            </a:solidFill>
            <a:prstDash val="solid"/>
            <a:miter/>
          </a:ln>
        </p:spPr>
        <p:txBody>
          <a:bodyPr/>
          <a:lstStyle/>
          <a:p>
            <a:endParaRPr lang="ca-ES"/>
          </a:p>
        </p:txBody>
      </p:sp>
      <p:sp>
        <p:nvSpPr>
          <p:cNvPr id="9" name="Freeform 9"/>
          <p:cNvSpPr/>
          <p:nvPr/>
        </p:nvSpPr>
        <p:spPr>
          <a:xfrm>
            <a:off x="12218218" y="4337607"/>
            <a:ext cx="5611776" cy="5250671"/>
          </a:xfrm>
          <a:custGeom>
            <a:avLst/>
            <a:gdLst/>
            <a:ahLst/>
            <a:cxnLst/>
            <a:rect l="l" t="t" r="r" b="b"/>
            <a:pathLst>
              <a:path w="5611776" h="5250671">
                <a:moveTo>
                  <a:pt x="0" y="0"/>
                </a:moveTo>
                <a:lnTo>
                  <a:pt x="5611777" y="0"/>
                </a:lnTo>
                <a:lnTo>
                  <a:pt x="5611777" y="5250670"/>
                </a:lnTo>
                <a:lnTo>
                  <a:pt x="0" y="5250670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  <a:ln w="9525" cap="sq">
            <a:solidFill>
              <a:srgbClr val="000000"/>
            </a:solidFill>
            <a:prstDash val="solid"/>
            <a:miter/>
          </a:ln>
        </p:spPr>
        <p:txBody>
          <a:bodyPr/>
          <a:lstStyle/>
          <a:p>
            <a:endParaRPr lang="ca-ES"/>
          </a:p>
        </p:txBody>
      </p:sp>
      <p:sp>
        <p:nvSpPr>
          <p:cNvPr id="10" name="TextBox 10"/>
          <p:cNvSpPr txBox="1"/>
          <p:nvPr/>
        </p:nvSpPr>
        <p:spPr>
          <a:xfrm>
            <a:off x="1028700" y="2169167"/>
            <a:ext cx="9823983" cy="15916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429"/>
              </a:lnSpc>
            </a:pPr>
            <a:r>
              <a:rPr lang="en-US" sz="12030" spc="397">
                <a:solidFill>
                  <a:srgbClr val="326B4A"/>
                </a:solidFill>
                <a:latin typeface="Sugo Display"/>
              </a:rPr>
              <a:t>2. Qué es Aprèn?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3380136" y="394908"/>
            <a:ext cx="4212514" cy="9050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341"/>
              </a:lnSpc>
            </a:pPr>
            <a:r>
              <a:rPr lang="en-US" sz="5243">
                <a:solidFill>
                  <a:srgbClr val="326B4A"/>
                </a:solidFill>
                <a:latin typeface="Roboto Bold"/>
              </a:rPr>
              <a:t>APRÈN.</a:t>
            </a:r>
            <a:r>
              <a:rPr lang="en-US" sz="5243">
                <a:solidFill>
                  <a:srgbClr val="1D75BC"/>
                </a:solidFill>
                <a:latin typeface="Roboto Bold"/>
              </a:rPr>
              <a:t> UPC</a:t>
            </a:r>
          </a:p>
        </p:txBody>
      </p:sp>
      <p:sp>
        <p:nvSpPr>
          <p:cNvPr id="12" name="TextBox 12"/>
          <p:cNvSpPr txBox="1"/>
          <p:nvPr/>
        </p:nvSpPr>
        <p:spPr>
          <a:xfrm rot="1150784">
            <a:off x="14200562" y="2411027"/>
            <a:ext cx="4330774" cy="6761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40"/>
              </a:lnSpc>
            </a:pPr>
            <a:r>
              <a:rPr lang="en-US" sz="3814">
                <a:solidFill>
                  <a:srgbClr val="402B2B"/>
                </a:solidFill>
                <a:latin typeface="Sugo Display"/>
              </a:rPr>
              <a:t>https://apren.upc.edu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3238" t="-115756" b="-38888"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3" name="Freeform 3"/>
          <p:cNvSpPr/>
          <p:nvPr/>
        </p:nvSpPr>
        <p:spPr>
          <a:xfrm>
            <a:off x="1339116" y="6704709"/>
            <a:ext cx="2269001" cy="2263363"/>
          </a:xfrm>
          <a:custGeom>
            <a:avLst/>
            <a:gdLst/>
            <a:ahLst/>
            <a:cxnLst/>
            <a:rect l="l" t="t" r="r" b="b"/>
            <a:pathLst>
              <a:path w="2269001" h="2263363">
                <a:moveTo>
                  <a:pt x="0" y="0"/>
                </a:moveTo>
                <a:lnTo>
                  <a:pt x="2269001" y="0"/>
                </a:lnTo>
                <a:lnTo>
                  <a:pt x="2269001" y="2263362"/>
                </a:lnTo>
                <a:lnTo>
                  <a:pt x="0" y="226336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4" name="Freeform 4"/>
          <p:cNvSpPr/>
          <p:nvPr/>
        </p:nvSpPr>
        <p:spPr>
          <a:xfrm rot="-1855457">
            <a:off x="17531512" y="3042788"/>
            <a:ext cx="1239885" cy="4001242"/>
          </a:xfrm>
          <a:custGeom>
            <a:avLst/>
            <a:gdLst/>
            <a:ahLst/>
            <a:cxnLst/>
            <a:rect l="l" t="t" r="r" b="b"/>
            <a:pathLst>
              <a:path w="1239885" h="4001242">
                <a:moveTo>
                  <a:pt x="0" y="0"/>
                </a:moveTo>
                <a:lnTo>
                  <a:pt x="1239885" y="0"/>
                </a:lnTo>
                <a:lnTo>
                  <a:pt x="1239885" y="4001243"/>
                </a:lnTo>
                <a:lnTo>
                  <a:pt x="0" y="400124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88000"/>
            </a:blip>
            <a:stretch>
              <a:fillRect l="-12323" r="-12323"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5" name="Freeform 5"/>
          <p:cNvSpPr/>
          <p:nvPr/>
        </p:nvSpPr>
        <p:spPr>
          <a:xfrm rot="-8696648">
            <a:off x="15647007" y="4794111"/>
            <a:ext cx="4137046" cy="1333653"/>
          </a:xfrm>
          <a:custGeom>
            <a:avLst/>
            <a:gdLst/>
            <a:ahLst/>
            <a:cxnLst/>
            <a:rect l="l" t="t" r="r" b="b"/>
            <a:pathLst>
              <a:path w="4137046" h="1333653">
                <a:moveTo>
                  <a:pt x="0" y="0"/>
                </a:moveTo>
                <a:lnTo>
                  <a:pt x="4137046" y="0"/>
                </a:lnTo>
                <a:lnTo>
                  <a:pt x="4137046" y="1333653"/>
                </a:lnTo>
                <a:lnTo>
                  <a:pt x="0" y="133365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alphaModFix amt="70000"/>
            </a:blip>
            <a:stretch>
              <a:fillRect l="-65317"/>
            </a:stretch>
          </a:blipFill>
        </p:spPr>
        <p:txBody>
          <a:bodyPr/>
          <a:lstStyle/>
          <a:p>
            <a:endParaRPr lang="ca-ES"/>
          </a:p>
        </p:txBody>
      </p:sp>
      <p:grpSp>
        <p:nvGrpSpPr>
          <p:cNvPr id="6" name="Group 6"/>
          <p:cNvGrpSpPr/>
          <p:nvPr/>
        </p:nvGrpSpPr>
        <p:grpSpPr>
          <a:xfrm>
            <a:off x="566834" y="213928"/>
            <a:ext cx="5403900" cy="1384830"/>
            <a:chOff x="0" y="0"/>
            <a:chExt cx="7205200" cy="1846440"/>
          </a:xfrm>
        </p:grpSpPr>
        <p:sp>
          <p:nvSpPr>
            <p:cNvPr id="7" name="Freeform 7"/>
            <p:cNvSpPr/>
            <p:nvPr/>
          </p:nvSpPr>
          <p:spPr>
            <a:xfrm>
              <a:off x="1046780" y="0"/>
              <a:ext cx="6158420" cy="1846440"/>
            </a:xfrm>
            <a:custGeom>
              <a:avLst/>
              <a:gdLst/>
              <a:ahLst/>
              <a:cxnLst/>
              <a:rect l="l" t="t" r="r" b="b"/>
              <a:pathLst>
                <a:path w="6158420" h="1846440">
                  <a:moveTo>
                    <a:pt x="0" y="0"/>
                  </a:moveTo>
                  <a:lnTo>
                    <a:pt x="6158420" y="0"/>
                  </a:lnTo>
                  <a:lnTo>
                    <a:pt x="6158420" y="1846440"/>
                  </a:lnTo>
                  <a:lnTo>
                    <a:pt x="0" y="184644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8" name="Freeform 8"/>
            <p:cNvSpPr/>
            <p:nvPr/>
          </p:nvSpPr>
          <p:spPr>
            <a:xfrm>
              <a:off x="0" y="297056"/>
              <a:ext cx="1216750" cy="1252328"/>
            </a:xfrm>
            <a:custGeom>
              <a:avLst/>
              <a:gdLst/>
              <a:ahLst/>
              <a:cxnLst/>
              <a:rect l="l" t="t" r="r" b="b"/>
              <a:pathLst>
                <a:path w="1216750" h="1252328">
                  <a:moveTo>
                    <a:pt x="0" y="0"/>
                  </a:moveTo>
                  <a:lnTo>
                    <a:pt x="1216750" y="0"/>
                  </a:lnTo>
                  <a:lnTo>
                    <a:pt x="1216750" y="1252328"/>
                  </a:lnTo>
                  <a:lnTo>
                    <a:pt x="0" y="12523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/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4061005" y="7495949"/>
            <a:ext cx="11736623" cy="12367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991"/>
              </a:lnSpc>
            </a:pPr>
            <a:r>
              <a:rPr lang="en-US" sz="3899">
                <a:solidFill>
                  <a:srgbClr val="3D2007"/>
                </a:solidFill>
                <a:latin typeface="Atkinson Hyperlegible"/>
              </a:rPr>
              <a:t>Poner en valor esta producción que a menudo pasa desapercibida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4061005" y="6781860"/>
            <a:ext cx="4886626" cy="6241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520"/>
              </a:lnSpc>
            </a:pPr>
            <a:r>
              <a:rPr lang="en-US" sz="4612">
                <a:solidFill>
                  <a:srgbClr val="000000"/>
                </a:solidFill>
                <a:latin typeface="Sugo Display"/>
              </a:rPr>
              <a:t>02. Dar valor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9759777" y="1453670"/>
            <a:ext cx="9626804" cy="15549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11789" spc="389">
                <a:solidFill>
                  <a:srgbClr val="326B4A"/>
                </a:solidFill>
                <a:latin typeface="Sugo Display"/>
              </a:rPr>
              <a:t>3. Objetivos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3380136" y="394908"/>
            <a:ext cx="4212514" cy="9050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341"/>
              </a:lnSpc>
            </a:pPr>
            <a:r>
              <a:rPr lang="en-US" sz="5243">
                <a:solidFill>
                  <a:srgbClr val="326B4A"/>
                </a:solidFill>
                <a:latin typeface="Roboto Bold"/>
              </a:rPr>
              <a:t>APRÈN.</a:t>
            </a:r>
            <a:r>
              <a:rPr lang="en-US" sz="5243">
                <a:solidFill>
                  <a:srgbClr val="1D75BC"/>
                </a:solidFill>
                <a:latin typeface="Roboto Bold"/>
              </a:rPr>
              <a:t> UPC</a:t>
            </a:r>
          </a:p>
        </p:txBody>
      </p:sp>
      <p:sp>
        <p:nvSpPr>
          <p:cNvPr id="13" name="Freeform 13"/>
          <p:cNvSpPr/>
          <p:nvPr/>
        </p:nvSpPr>
        <p:spPr>
          <a:xfrm>
            <a:off x="1339116" y="3726971"/>
            <a:ext cx="2269001" cy="2263363"/>
          </a:xfrm>
          <a:custGeom>
            <a:avLst/>
            <a:gdLst/>
            <a:ahLst/>
            <a:cxnLst/>
            <a:rect l="l" t="t" r="r" b="b"/>
            <a:pathLst>
              <a:path w="2269001" h="2263363">
                <a:moveTo>
                  <a:pt x="0" y="0"/>
                </a:moveTo>
                <a:lnTo>
                  <a:pt x="2269001" y="0"/>
                </a:lnTo>
                <a:lnTo>
                  <a:pt x="2269001" y="2263363"/>
                </a:lnTo>
                <a:lnTo>
                  <a:pt x="0" y="226336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14" name="TextBox 14"/>
          <p:cNvSpPr txBox="1"/>
          <p:nvPr/>
        </p:nvSpPr>
        <p:spPr>
          <a:xfrm>
            <a:off x="4032088" y="4581713"/>
            <a:ext cx="12440207" cy="12367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992"/>
              </a:lnSpc>
            </a:pPr>
            <a:r>
              <a:rPr lang="en-US" sz="3900">
                <a:solidFill>
                  <a:srgbClr val="3D2007"/>
                </a:solidFill>
                <a:latin typeface="Atkinson Hyperlegible"/>
              </a:rPr>
              <a:t>Dar a conocer y mejorar la visibilidad de los contenidos que el profesorado elabora para su actividad docente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4032088" y="3915248"/>
            <a:ext cx="6980701" cy="6241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520"/>
              </a:lnSpc>
            </a:pPr>
            <a:r>
              <a:rPr lang="en-US" sz="4612">
                <a:solidFill>
                  <a:srgbClr val="000000"/>
                </a:solidFill>
                <a:latin typeface="Sugo Display"/>
              </a:rPr>
              <a:t>01. Visibilidad e impacto</a:t>
            </a:r>
          </a:p>
        </p:txBody>
      </p:sp>
      <p:sp>
        <p:nvSpPr>
          <p:cNvPr id="16" name="Freeform 16"/>
          <p:cNvSpPr/>
          <p:nvPr/>
        </p:nvSpPr>
        <p:spPr>
          <a:xfrm>
            <a:off x="1538174" y="3922544"/>
            <a:ext cx="1870886" cy="1872216"/>
          </a:xfrm>
          <a:custGeom>
            <a:avLst/>
            <a:gdLst/>
            <a:ahLst/>
            <a:cxnLst/>
            <a:rect l="l" t="t" r="r" b="b"/>
            <a:pathLst>
              <a:path w="1870886" h="1872216">
                <a:moveTo>
                  <a:pt x="0" y="0"/>
                </a:moveTo>
                <a:lnTo>
                  <a:pt x="1870886" y="0"/>
                </a:lnTo>
                <a:lnTo>
                  <a:pt x="1870886" y="1872216"/>
                </a:lnTo>
                <a:lnTo>
                  <a:pt x="0" y="1872216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-35" r="-35"/>
            </a:stretch>
          </a:blipFill>
        </p:spPr>
        <p:txBody>
          <a:bodyPr/>
          <a:lstStyle/>
          <a:p>
            <a:endParaRPr lang="ca-ES"/>
          </a:p>
        </p:txBody>
      </p:sp>
      <p:grpSp>
        <p:nvGrpSpPr>
          <p:cNvPr id="17" name="Group 17"/>
          <p:cNvGrpSpPr/>
          <p:nvPr/>
        </p:nvGrpSpPr>
        <p:grpSpPr>
          <a:xfrm>
            <a:off x="1339116" y="6705660"/>
            <a:ext cx="2269001" cy="2263363"/>
            <a:chOff x="0" y="0"/>
            <a:chExt cx="3025335" cy="3017817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3025335" cy="3017817"/>
            </a:xfrm>
            <a:custGeom>
              <a:avLst/>
              <a:gdLst/>
              <a:ahLst/>
              <a:cxnLst/>
              <a:rect l="l" t="t" r="r" b="b"/>
              <a:pathLst>
                <a:path w="3025335" h="3017817">
                  <a:moveTo>
                    <a:pt x="0" y="0"/>
                  </a:moveTo>
                  <a:lnTo>
                    <a:pt x="3025335" y="0"/>
                  </a:lnTo>
                  <a:lnTo>
                    <a:pt x="3025335" y="3017817"/>
                  </a:lnTo>
                  <a:lnTo>
                    <a:pt x="0" y="30178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19" name="Freeform 19"/>
            <p:cNvSpPr/>
            <p:nvPr/>
          </p:nvSpPr>
          <p:spPr>
            <a:xfrm>
              <a:off x="257160" y="257627"/>
              <a:ext cx="2494514" cy="2496288"/>
            </a:xfrm>
            <a:custGeom>
              <a:avLst/>
              <a:gdLst/>
              <a:ahLst/>
              <a:cxnLst/>
              <a:rect l="l" t="t" r="r" b="b"/>
              <a:pathLst>
                <a:path w="2494514" h="2496288">
                  <a:moveTo>
                    <a:pt x="0" y="0"/>
                  </a:moveTo>
                  <a:lnTo>
                    <a:pt x="2494515" y="0"/>
                  </a:lnTo>
                  <a:lnTo>
                    <a:pt x="2494515" y="2496288"/>
                  </a:lnTo>
                  <a:lnTo>
                    <a:pt x="0" y="249628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1"/>
              <a:stretch>
                <a:fillRect l="-35" r="-35"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3238" t="-115756" b="-38888"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3" name="Freeform 3"/>
          <p:cNvSpPr/>
          <p:nvPr/>
        </p:nvSpPr>
        <p:spPr>
          <a:xfrm>
            <a:off x="1339116" y="6704709"/>
            <a:ext cx="2269001" cy="2263363"/>
          </a:xfrm>
          <a:custGeom>
            <a:avLst/>
            <a:gdLst/>
            <a:ahLst/>
            <a:cxnLst/>
            <a:rect l="l" t="t" r="r" b="b"/>
            <a:pathLst>
              <a:path w="2269001" h="2263363">
                <a:moveTo>
                  <a:pt x="0" y="0"/>
                </a:moveTo>
                <a:lnTo>
                  <a:pt x="2269001" y="0"/>
                </a:lnTo>
                <a:lnTo>
                  <a:pt x="2269001" y="2263362"/>
                </a:lnTo>
                <a:lnTo>
                  <a:pt x="0" y="226336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4" name="Freeform 4"/>
          <p:cNvSpPr/>
          <p:nvPr/>
        </p:nvSpPr>
        <p:spPr>
          <a:xfrm>
            <a:off x="1531986" y="6897929"/>
            <a:ext cx="1870886" cy="1872216"/>
          </a:xfrm>
          <a:custGeom>
            <a:avLst/>
            <a:gdLst/>
            <a:ahLst/>
            <a:cxnLst/>
            <a:rect l="l" t="t" r="r" b="b"/>
            <a:pathLst>
              <a:path w="1870886" h="1872216">
                <a:moveTo>
                  <a:pt x="0" y="0"/>
                </a:moveTo>
                <a:lnTo>
                  <a:pt x="1870886" y="0"/>
                </a:lnTo>
                <a:lnTo>
                  <a:pt x="1870886" y="1872216"/>
                </a:lnTo>
                <a:lnTo>
                  <a:pt x="0" y="187221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35" r="-35"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5" name="Freeform 5"/>
          <p:cNvSpPr/>
          <p:nvPr/>
        </p:nvSpPr>
        <p:spPr>
          <a:xfrm rot="-1855457">
            <a:off x="17531512" y="3042788"/>
            <a:ext cx="1239885" cy="4001242"/>
          </a:xfrm>
          <a:custGeom>
            <a:avLst/>
            <a:gdLst/>
            <a:ahLst/>
            <a:cxnLst/>
            <a:rect l="l" t="t" r="r" b="b"/>
            <a:pathLst>
              <a:path w="1239885" h="4001242">
                <a:moveTo>
                  <a:pt x="0" y="0"/>
                </a:moveTo>
                <a:lnTo>
                  <a:pt x="1239885" y="0"/>
                </a:lnTo>
                <a:lnTo>
                  <a:pt x="1239885" y="4001243"/>
                </a:lnTo>
                <a:lnTo>
                  <a:pt x="0" y="400124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alphaModFix amt="88000"/>
            </a:blip>
            <a:stretch>
              <a:fillRect l="-12323" r="-12323"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6" name="Freeform 6"/>
          <p:cNvSpPr/>
          <p:nvPr/>
        </p:nvSpPr>
        <p:spPr>
          <a:xfrm rot="-8696648">
            <a:off x="15647007" y="4794111"/>
            <a:ext cx="4137046" cy="1333653"/>
          </a:xfrm>
          <a:custGeom>
            <a:avLst/>
            <a:gdLst/>
            <a:ahLst/>
            <a:cxnLst/>
            <a:rect l="l" t="t" r="r" b="b"/>
            <a:pathLst>
              <a:path w="4137046" h="1333653">
                <a:moveTo>
                  <a:pt x="0" y="0"/>
                </a:moveTo>
                <a:lnTo>
                  <a:pt x="4137046" y="0"/>
                </a:lnTo>
                <a:lnTo>
                  <a:pt x="4137046" y="1333653"/>
                </a:lnTo>
                <a:lnTo>
                  <a:pt x="0" y="133365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alphaModFix amt="70000"/>
            </a:blip>
            <a:stretch>
              <a:fillRect l="-65317"/>
            </a:stretch>
          </a:blipFill>
        </p:spPr>
        <p:txBody>
          <a:bodyPr/>
          <a:lstStyle/>
          <a:p>
            <a:endParaRPr lang="ca-ES"/>
          </a:p>
        </p:txBody>
      </p:sp>
      <p:grpSp>
        <p:nvGrpSpPr>
          <p:cNvPr id="7" name="Group 7"/>
          <p:cNvGrpSpPr/>
          <p:nvPr/>
        </p:nvGrpSpPr>
        <p:grpSpPr>
          <a:xfrm>
            <a:off x="566834" y="213928"/>
            <a:ext cx="5403900" cy="1384830"/>
            <a:chOff x="0" y="0"/>
            <a:chExt cx="7205200" cy="1846440"/>
          </a:xfrm>
        </p:grpSpPr>
        <p:sp>
          <p:nvSpPr>
            <p:cNvPr id="8" name="Freeform 8"/>
            <p:cNvSpPr/>
            <p:nvPr/>
          </p:nvSpPr>
          <p:spPr>
            <a:xfrm>
              <a:off x="1046780" y="0"/>
              <a:ext cx="6158420" cy="1846440"/>
            </a:xfrm>
            <a:custGeom>
              <a:avLst/>
              <a:gdLst/>
              <a:ahLst/>
              <a:cxnLst/>
              <a:rect l="l" t="t" r="r" b="b"/>
              <a:pathLst>
                <a:path w="6158420" h="1846440">
                  <a:moveTo>
                    <a:pt x="0" y="0"/>
                  </a:moveTo>
                  <a:lnTo>
                    <a:pt x="6158420" y="0"/>
                  </a:lnTo>
                  <a:lnTo>
                    <a:pt x="6158420" y="1846440"/>
                  </a:lnTo>
                  <a:lnTo>
                    <a:pt x="0" y="184644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/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9" name="Freeform 9"/>
            <p:cNvSpPr/>
            <p:nvPr/>
          </p:nvSpPr>
          <p:spPr>
            <a:xfrm>
              <a:off x="0" y="297056"/>
              <a:ext cx="1216750" cy="1252328"/>
            </a:xfrm>
            <a:custGeom>
              <a:avLst/>
              <a:gdLst/>
              <a:ahLst/>
              <a:cxnLst/>
              <a:rect l="l" t="t" r="r" b="b"/>
              <a:pathLst>
                <a:path w="1216750" h="1252328">
                  <a:moveTo>
                    <a:pt x="0" y="0"/>
                  </a:moveTo>
                  <a:lnTo>
                    <a:pt x="1216750" y="0"/>
                  </a:lnTo>
                  <a:lnTo>
                    <a:pt x="1216750" y="1252328"/>
                  </a:lnTo>
                  <a:lnTo>
                    <a:pt x="0" y="12523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/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4061005" y="7495949"/>
            <a:ext cx="11090015" cy="12367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991"/>
              </a:lnSpc>
            </a:pPr>
            <a:r>
              <a:rPr lang="en-US" sz="3899">
                <a:solidFill>
                  <a:srgbClr val="3D2007"/>
                </a:solidFill>
                <a:latin typeface="Atkinson Hyperlegible"/>
              </a:rPr>
              <a:t>Ofrece una visión unificada de los contenidos docentes. Más cercana a los estudiantes.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4061005" y="6781860"/>
            <a:ext cx="4886626" cy="6241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520"/>
              </a:lnSpc>
            </a:pPr>
            <a:r>
              <a:rPr lang="en-US" sz="4612">
                <a:solidFill>
                  <a:srgbClr val="000000"/>
                </a:solidFill>
                <a:latin typeface="Sugo Display"/>
              </a:rPr>
              <a:t>04. Visión unificada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9759777" y="1453670"/>
            <a:ext cx="9626804" cy="15549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11789" spc="389">
                <a:solidFill>
                  <a:srgbClr val="326B4A"/>
                </a:solidFill>
                <a:latin typeface="Sugo Display"/>
              </a:rPr>
              <a:t>3. Objetivos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3380136" y="394908"/>
            <a:ext cx="4212514" cy="9050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341"/>
              </a:lnSpc>
            </a:pPr>
            <a:r>
              <a:rPr lang="en-US" sz="5243">
                <a:solidFill>
                  <a:srgbClr val="326B4A"/>
                </a:solidFill>
                <a:latin typeface="Roboto Bold"/>
              </a:rPr>
              <a:t>APRÈN.</a:t>
            </a:r>
            <a:r>
              <a:rPr lang="en-US" sz="5243">
                <a:solidFill>
                  <a:srgbClr val="1D75BC"/>
                </a:solidFill>
                <a:latin typeface="Roboto Bold"/>
              </a:rPr>
              <a:t> UPC</a:t>
            </a:r>
          </a:p>
        </p:txBody>
      </p:sp>
      <p:grpSp>
        <p:nvGrpSpPr>
          <p:cNvPr id="14" name="Group 14"/>
          <p:cNvGrpSpPr/>
          <p:nvPr/>
        </p:nvGrpSpPr>
        <p:grpSpPr>
          <a:xfrm>
            <a:off x="1339116" y="3726971"/>
            <a:ext cx="2269001" cy="2263363"/>
            <a:chOff x="0" y="0"/>
            <a:chExt cx="3025335" cy="301781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3025335" cy="3017817"/>
            </a:xfrm>
            <a:custGeom>
              <a:avLst/>
              <a:gdLst/>
              <a:ahLst/>
              <a:cxnLst/>
              <a:rect l="l" t="t" r="r" b="b"/>
              <a:pathLst>
                <a:path w="3025335" h="3017817">
                  <a:moveTo>
                    <a:pt x="0" y="0"/>
                  </a:moveTo>
                  <a:lnTo>
                    <a:pt x="3025335" y="0"/>
                  </a:lnTo>
                  <a:lnTo>
                    <a:pt x="3025335" y="3017817"/>
                  </a:lnTo>
                  <a:lnTo>
                    <a:pt x="0" y="301781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16" name="Freeform 16"/>
            <p:cNvSpPr/>
            <p:nvPr/>
          </p:nvSpPr>
          <p:spPr>
            <a:xfrm>
              <a:off x="257160" y="257627"/>
              <a:ext cx="2530696" cy="2496288"/>
            </a:xfrm>
            <a:custGeom>
              <a:avLst/>
              <a:gdLst/>
              <a:ahLst/>
              <a:cxnLst/>
              <a:rect l="l" t="t" r="r" b="b"/>
              <a:pathLst>
                <a:path w="2530696" h="2496288">
                  <a:moveTo>
                    <a:pt x="0" y="0"/>
                  </a:moveTo>
                  <a:lnTo>
                    <a:pt x="2530696" y="0"/>
                  </a:lnTo>
                  <a:lnTo>
                    <a:pt x="2530696" y="2496288"/>
                  </a:lnTo>
                  <a:lnTo>
                    <a:pt x="0" y="249628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1"/>
              <a:stretch>
                <a:fillRect t="-689" b="-689"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4032088" y="4581713"/>
            <a:ext cx="11249859" cy="12367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992"/>
              </a:lnSpc>
            </a:pPr>
            <a:r>
              <a:rPr lang="en-US" sz="3900">
                <a:solidFill>
                  <a:srgbClr val="3D2007"/>
                </a:solidFill>
                <a:latin typeface="Atkinson Hyperlegible"/>
              </a:rPr>
              <a:t>Incrementar la publicación en acceso abierto de los contenidos docentes en UPCommons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4032088" y="3915248"/>
            <a:ext cx="6980701" cy="6241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520"/>
              </a:lnSpc>
            </a:pPr>
            <a:r>
              <a:rPr lang="en-US" sz="4612">
                <a:solidFill>
                  <a:srgbClr val="000000"/>
                </a:solidFill>
                <a:latin typeface="Sugo Display"/>
              </a:rPr>
              <a:t>03. Accesso abierto y UPCommons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3238" t="-115756" b="-38888"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3" name="Freeform 3"/>
          <p:cNvSpPr/>
          <p:nvPr/>
        </p:nvSpPr>
        <p:spPr>
          <a:xfrm rot="-6562486">
            <a:off x="1770391" y="7643862"/>
            <a:ext cx="1323072" cy="3228877"/>
          </a:xfrm>
          <a:custGeom>
            <a:avLst/>
            <a:gdLst/>
            <a:ahLst/>
            <a:cxnLst/>
            <a:rect l="l" t="t" r="r" b="b"/>
            <a:pathLst>
              <a:path w="1323072" h="3228877">
                <a:moveTo>
                  <a:pt x="0" y="0"/>
                </a:moveTo>
                <a:lnTo>
                  <a:pt x="1323072" y="0"/>
                </a:lnTo>
                <a:lnTo>
                  <a:pt x="1323072" y="3228876"/>
                </a:lnTo>
                <a:lnTo>
                  <a:pt x="0" y="322887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88000"/>
            </a:blip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4" name="Freeform 4"/>
          <p:cNvSpPr/>
          <p:nvPr/>
        </p:nvSpPr>
        <p:spPr>
          <a:xfrm rot="-68087">
            <a:off x="1483579" y="8308114"/>
            <a:ext cx="706674" cy="720177"/>
          </a:xfrm>
          <a:custGeom>
            <a:avLst/>
            <a:gdLst/>
            <a:ahLst/>
            <a:cxnLst/>
            <a:rect l="l" t="t" r="r" b="b"/>
            <a:pathLst>
              <a:path w="706674" h="720177">
                <a:moveTo>
                  <a:pt x="0" y="0"/>
                </a:moveTo>
                <a:lnTo>
                  <a:pt x="706674" y="0"/>
                </a:lnTo>
                <a:lnTo>
                  <a:pt x="706674" y="720177"/>
                </a:lnTo>
                <a:lnTo>
                  <a:pt x="0" y="72017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grpSp>
        <p:nvGrpSpPr>
          <p:cNvPr id="5" name="Group 5"/>
          <p:cNvGrpSpPr/>
          <p:nvPr/>
        </p:nvGrpSpPr>
        <p:grpSpPr>
          <a:xfrm>
            <a:off x="4131304" y="2833337"/>
            <a:ext cx="10025391" cy="193081"/>
            <a:chOff x="0" y="0"/>
            <a:chExt cx="13367188" cy="257441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255533" cy="197665"/>
            </a:xfrm>
            <a:custGeom>
              <a:avLst/>
              <a:gdLst/>
              <a:ahLst/>
              <a:cxnLst/>
              <a:rect l="l" t="t" r="r" b="b"/>
              <a:pathLst>
                <a:path w="5255533" h="197665">
                  <a:moveTo>
                    <a:pt x="0" y="0"/>
                  </a:moveTo>
                  <a:lnTo>
                    <a:pt x="5255533" y="0"/>
                  </a:lnTo>
                  <a:lnTo>
                    <a:pt x="5255533" y="197665"/>
                  </a:lnTo>
                  <a:lnTo>
                    <a:pt x="0" y="19766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-21682"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7" name="Freeform 7"/>
            <p:cNvSpPr/>
            <p:nvPr/>
          </p:nvSpPr>
          <p:spPr>
            <a:xfrm>
              <a:off x="5026933" y="29888"/>
              <a:ext cx="6395056" cy="197665"/>
            </a:xfrm>
            <a:custGeom>
              <a:avLst/>
              <a:gdLst/>
              <a:ahLst/>
              <a:cxnLst/>
              <a:rect l="l" t="t" r="r" b="b"/>
              <a:pathLst>
                <a:path w="6395056" h="197665">
                  <a:moveTo>
                    <a:pt x="0" y="0"/>
                  </a:moveTo>
                  <a:lnTo>
                    <a:pt x="6395057" y="0"/>
                  </a:lnTo>
                  <a:lnTo>
                    <a:pt x="6395057" y="197665"/>
                  </a:lnTo>
                  <a:lnTo>
                    <a:pt x="0" y="19766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8" name="Freeform 8"/>
            <p:cNvSpPr/>
            <p:nvPr/>
          </p:nvSpPr>
          <p:spPr>
            <a:xfrm>
              <a:off x="11193390" y="59776"/>
              <a:ext cx="2173799" cy="197665"/>
            </a:xfrm>
            <a:custGeom>
              <a:avLst/>
              <a:gdLst/>
              <a:ahLst/>
              <a:cxnLst/>
              <a:rect l="l" t="t" r="r" b="b"/>
              <a:pathLst>
                <a:path w="2173799" h="197665">
                  <a:moveTo>
                    <a:pt x="0" y="0"/>
                  </a:moveTo>
                  <a:lnTo>
                    <a:pt x="2173798" y="0"/>
                  </a:lnTo>
                  <a:lnTo>
                    <a:pt x="2173798" y="197665"/>
                  </a:lnTo>
                  <a:lnTo>
                    <a:pt x="0" y="19766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r="-194188"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grpSp>
        <p:nvGrpSpPr>
          <p:cNvPr id="9" name="Group 9"/>
          <p:cNvGrpSpPr>
            <a:grpSpLocks noChangeAspect="1"/>
          </p:cNvGrpSpPr>
          <p:nvPr/>
        </p:nvGrpSpPr>
        <p:grpSpPr>
          <a:xfrm rot="-6779253">
            <a:off x="-4703552" y="9484859"/>
            <a:ext cx="9902571" cy="6858447"/>
            <a:chOff x="0" y="0"/>
            <a:chExt cx="3429000" cy="2374900"/>
          </a:xfrm>
        </p:grpSpPr>
        <p:sp>
          <p:nvSpPr>
            <p:cNvPr id="10" name="Freeform 10"/>
            <p:cNvSpPr/>
            <p:nvPr/>
          </p:nvSpPr>
          <p:spPr>
            <a:xfrm>
              <a:off x="50800" y="76200"/>
              <a:ext cx="3340100" cy="2235200"/>
            </a:xfrm>
            <a:custGeom>
              <a:avLst/>
              <a:gdLst/>
              <a:ahLst/>
              <a:cxnLst/>
              <a:rect l="l" t="t" r="r" b="b"/>
              <a:pathLst>
                <a:path w="3340100" h="2235200">
                  <a:moveTo>
                    <a:pt x="2171700" y="25400"/>
                  </a:moveTo>
                  <a:lnTo>
                    <a:pt x="2400300" y="0"/>
                  </a:lnTo>
                  <a:lnTo>
                    <a:pt x="2641600" y="38100"/>
                  </a:lnTo>
                  <a:lnTo>
                    <a:pt x="2984500" y="38100"/>
                  </a:lnTo>
                  <a:cubicBezTo>
                    <a:pt x="2984500" y="38100"/>
                    <a:pt x="3086100" y="12700"/>
                    <a:pt x="3098800" y="38100"/>
                  </a:cubicBezTo>
                  <a:cubicBezTo>
                    <a:pt x="3111500" y="63500"/>
                    <a:pt x="3162300" y="228600"/>
                    <a:pt x="3162300" y="228600"/>
                  </a:cubicBezTo>
                  <a:cubicBezTo>
                    <a:pt x="3162300" y="228600"/>
                    <a:pt x="3213100" y="304800"/>
                    <a:pt x="3200400" y="355600"/>
                  </a:cubicBezTo>
                  <a:cubicBezTo>
                    <a:pt x="3187700" y="406400"/>
                    <a:pt x="3225800" y="520700"/>
                    <a:pt x="3225800" y="520700"/>
                  </a:cubicBezTo>
                  <a:cubicBezTo>
                    <a:pt x="3225800" y="520700"/>
                    <a:pt x="3251200" y="571500"/>
                    <a:pt x="3225800" y="622300"/>
                  </a:cubicBezTo>
                  <a:cubicBezTo>
                    <a:pt x="3225800" y="622300"/>
                    <a:pt x="3213100" y="762000"/>
                    <a:pt x="3238500" y="812800"/>
                  </a:cubicBezTo>
                  <a:cubicBezTo>
                    <a:pt x="3238500" y="812800"/>
                    <a:pt x="3276600" y="838200"/>
                    <a:pt x="3251200" y="1003300"/>
                  </a:cubicBezTo>
                  <a:lnTo>
                    <a:pt x="3263900" y="1181100"/>
                  </a:lnTo>
                  <a:cubicBezTo>
                    <a:pt x="3263900" y="1181100"/>
                    <a:pt x="3238500" y="1257300"/>
                    <a:pt x="3251200" y="1308100"/>
                  </a:cubicBezTo>
                  <a:lnTo>
                    <a:pt x="3276600" y="1562100"/>
                  </a:lnTo>
                  <a:lnTo>
                    <a:pt x="3327400" y="1701800"/>
                  </a:lnTo>
                  <a:lnTo>
                    <a:pt x="3327400" y="1854200"/>
                  </a:lnTo>
                  <a:lnTo>
                    <a:pt x="3340100" y="1955800"/>
                  </a:lnTo>
                  <a:cubicBezTo>
                    <a:pt x="3340100" y="1955800"/>
                    <a:pt x="3314700" y="2019300"/>
                    <a:pt x="3213100" y="2044700"/>
                  </a:cubicBezTo>
                  <a:cubicBezTo>
                    <a:pt x="3213100" y="2044700"/>
                    <a:pt x="3149600" y="2044700"/>
                    <a:pt x="3098800" y="2082800"/>
                  </a:cubicBezTo>
                  <a:cubicBezTo>
                    <a:pt x="3048000" y="2120900"/>
                    <a:pt x="2933700" y="2197100"/>
                    <a:pt x="2870200" y="2184400"/>
                  </a:cubicBezTo>
                  <a:cubicBezTo>
                    <a:pt x="2870200" y="2184400"/>
                    <a:pt x="2717800" y="2171700"/>
                    <a:pt x="2692400" y="2146300"/>
                  </a:cubicBezTo>
                  <a:cubicBezTo>
                    <a:pt x="2692400" y="2146300"/>
                    <a:pt x="2590800" y="2133600"/>
                    <a:pt x="2565400" y="2133600"/>
                  </a:cubicBezTo>
                  <a:cubicBezTo>
                    <a:pt x="2540000" y="2133600"/>
                    <a:pt x="2476500" y="2146300"/>
                    <a:pt x="2476500" y="2146300"/>
                  </a:cubicBezTo>
                  <a:cubicBezTo>
                    <a:pt x="2476500" y="2146300"/>
                    <a:pt x="2400300" y="2171700"/>
                    <a:pt x="2362200" y="2159000"/>
                  </a:cubicBezTo>
                  <a:cubicBezTo>
                    <a:pt x="2324100" y="2146300"/>
                    <a:pt x="2298700" y="2146300"/>
                    <a:pt x="2222500" y="2159000"/>
                  </a:cubicBezTo>
                  <a:cubicBezTo>
                    <a:pt x="2222500" y="2159000"/>
                    <a:pt x="2197100" y="2184400"/>
                    <a:pt x="2019300" y="2184400"/>
                  </a:cubicBezTo>
                  <a:cubicBezTo>
                    <a:pt x="2019300" y="2184400"/>
                    <a:pt x="1866900" y="2235200"/>
                    <a:pt x="1790700" y="2184400"/>
                  </a:cubicBezTo>
                  <a:cubicBezTo>
                    <a:pt x="1790700" y="2184400"/>
                    <a:pt x="1765300" y="2146300"/>
                    <a:pt x="1549400" y="2159000"/>
                  </a:cubicBezTo>
                  <a:cubicBezTo>
                    <a:pt x="1549400" y="2159000"/>
                    <a:pt x="1397000" y="2171700"/>
                    <a:pt x="1371600" y="2159000"/>
                  </a:cubicBezTo>
                  <a:lnTo>
                    <a:pt x="1066800" y="2197100"/>
                  </a:lnTo>
                  <a:cubicBezTo>
                    <a:pt x="1066800" y="2197100"/>
                    <a:pt x="723900" y="2184400"/>
                    <a:pt x="673100" y="2171700"/>
                  </a:cubicBezTo>
                  <a:cubicBezTo>
                    <a:pt x="622300" y="2159000"/>
                    <a:pt x="419100" y="2120900"/>
                    <a:pt x="393700" y="2146300"/>
                  </a:cubicBezTo>
                  <a:cubicBezTo>
                    <a:pt x="368300" y="2171700"/>
                    <a:pt x="215900" y="2171700"/>
                    <a:pt x="190500" y="2159000"/>
                  </a:cubicBezTo>
                  <a:cubicBezTo>
                    <a:pt x="165100" y="2146300"/>
                    <a:pt x="127000" y="2044700"/>
                    <a:pt x="114300" y="1993900"/>
                  </a:cubicBezTo>
                  <a:cubicBezTo>
                    <a:pt x="101600" y="1943100"/>
                    <a:pt x="101600" y="1803400"/>
                    <a:pt x="101600" y="1778000"/>
                  </a:cubicBezTo>
                  <a:cubicBezTo>
                    <a:pt x="101600" y="1752600"/>
                    <a:pt x="63500" y="1714500"/>
                    <a:pt x="63500" y="1714500"/>
                  </a:cubicBezTo>
                  <a:lnTo>
                    <a:pt x="88900" y="1562100"/>
                  </a:lnTo>
                  <a:cubicBezTo>
                    <a:pt x="88900" y="1562100"/>
                    <a:pt x="88900" y="1435100"/>
                    <a:pt x="63500" y="1397000"/>
                  </a:cubicBezTo>
                  <a:cubicBezTo>
                    <a:pt x="38100" y="1358900"/>
                    <a:pt x="63500" y="1206500"/>
                    <a:pt x="63500" y="1206500"/>
                  </a:cubicBezTo>
                  <a:cubicBezTo>
                    <a:pt x="63500" y="1206500"/>
                    <a:pt x="38100" y="1079500"/>
                    <a:pt x="50800" y="1041400"/>
                  </a:cubicBezTo>
                  <a:cubicBezTo>
                    <a:pt x="63500" y="1003300"/>
                    <a:pt x="76200" y="939800"/>
                    <a:pt x="76200" y="901700"/>
                  </a:cubicBezTo>
                  <a:cubicBezTo>
                    <a:pt x="76200" y="863600"/>
                    <a:pt x="50800" y="673100"/>
                    <a:pt x="50800" y="673100"/>
                  </a:cubicBezTo>
                  <a:lnTo>
                    <a:pt x="25400" y="571500"/>
                  </a:lnTo>
                  <a:cubicBezTo>
                    <a:pt x="25400" y="571500"/>
                    <a:pt x="0" y="508000"/>
                    <a:pt x="12700" y="393700"/>
                  </a:cubicBezTo>
                  <a:cubicBezTo>
                    <a:pt x="25400" y="279400"/>
                    <a:pt x="12700" y="279400"/>
                    <a:pt x="12700" y="279400"/>
                  </a:cubicBezTo>
                  <a:lnTo>
                    <a:pt x="215900" y="190500"/>
                  </a:lnTo>
                  <a:cubicBezTo>
                    <a:pt x="215900" y="190500"/>
                    <a:pt x="317500" y="76200"/>
                    <a:pt x="482600" y="76200"/>
                  </a:cubicBezTo>
                  <a:lnTo>
                    <a:pt x="609600" y="114300"/>
                  </a:lnTo>
                  <a:cubicBezTo>
                    <a:pt x="609600" y="114300"/>
                    <a:pt x="660400" y="139700"/>
                    <a:pt x="749300" y="127000"/>
                  </a:cubicBezTo>
                  <a:cubicBezTo>
                    <a:pt x="838200" y="114300"/>
                    <a:pt x="914400" y="88900"/>
                    <a:pt x="914400" y="88900"/>
                  </a:cubicBezTo>
                  <a:cubicBezTo>
                    <a:pt x="914400" y="88900"/>
                    <a:pt x="1003300" y="114300"/>
                    <a:pt x="1066800" y="88900"/>
                  </a:cubicBezTo>
                  <a:lnTo>
                    <a:pt x="1117600" y="76200"/>
                  </a:lnTo>
                  <a:lnTo>
                    <a:pt x="1143000" y="76200"/>
                  </a:lnTo>
                  <a:cubicBezTo>
                    <a:pt x="1143000" y="76200"/>
                    <a:pt x="1181100" y="50800"/>
                    <a:pt x="1206500" y="76200"/>
                  </a:cubicBezTo>
                  <a:cubicBezTo>
                    <a:pt x="1206500" y="76200"/>
                    <a:pt x="1231900" y="50800"/>
                    <a:pt x="1270000" y="63500"/>
                  </a:cubicBezTo>
                  <a:cubicBezTo>
                    <a:pt x="1270000" y="63500"/>
                    <a:pt x="1346200" y="38100"/>
                    <a:pt x="1346200" y="38100"/>
                  </a:cubicBezTo>
                  <a:cubicBezTo>
                    <a:pt x="1346200" y="38100"/>
                    <a:pt x="1435100" y="38100"/>
                    <a:pt x="1435100" y="38100"/>
                  </a:cubicBezTo>
                  <a:lnTo>
                    <a:pt x="1524000" y="63500"/>
                  </a:lnTo>
                  <a:lnTo>
                    <a:pt x="1765300" y="63500"/>
                  </a:lnTo>
                  <a:lnTo>
                    <a:pt x="1892300" y="50800"/>
                  </a:lnTo>
                  <a:lnTo>
                    <a:pt x="1943100" y="76200"/>
                  </a:lnTo>
                  <a:lnTo>
                    <a:pt x="2019300" y="50800"/>
                  </a:lnTo>
                  <a:lnTo>
                    <a:pt x="2171700" y="25400"/>
                  </a:lnTo>
                  <a:close/>
                </a:path>
              </a:pathLst>
            </a:custGeom>
            <a:blipFill>
              <a:blip r:embed="rId8"/>
              <a:stretch>
                <a:fillRect t="-60874" b="-60874"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11" name="Freeform 11"/>
            <p:cNvSpPr/>
            <p:nvPr/>
          </p:nvSpPr>
          <p:spPr>
            <a:xfrm>
              <a:off x="0" y="0"/>
              <a:ext cx="3429000" cy="2374900"/>
            </a:xfrm>
            <a:custGeom>
              <a:avLst/>
              <a:gdLst/>
              <a:ahLst/>
              <a:cxnLst/>
              <a:rect l="l" t="t" r="r" b="b"/>
              <a:pathLst>
                <a:path w="3429000" h="2374900">
                  <a:moveTo>
                    <a:pt x="3429000" y="2374900"/>
                  </a:moveTo>
                  <a:lnTo>
                    <a:pt x="0" y="2374900"/>
                  </a:lnTo>
                  <a:lnTo>
                    <a:pt x="0" y="0"/>
                  </a:lnTo>
                  <a:lnTo>
                    <a:pt x="3429000" y="0"/>
                  </a:lnTo>
                  <a:lnTo>
                    <a:pt x="3429000" y="2374900"/>
                  </a:lnTo>
                  <a:close/>
                </a:path>
              </a:pathLst>
            </a:custGeom>
            <a:blipFill>
              <a:blip r:embed="rId9"/>
              <a:stretch>
                <a:fillRect l="-2902" t="-10996" r="-2492" b="-11124"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grpSp>
        <p:nvGrpSpPr>
          <p:cNvPr id="12" name="Group 12"/>
          <p:cNvGrpSpPr>
            <a:grpSpLocks noChangeAspect="1"/>
          </p:cNvGrpSpPr>
          <p:nvPr/>
        </p:nvGrpSpPr>
        <p:grpSpPr>
          <a:xfrm rot="-6779253">
            <a:off x="16430859" y="2818635"/>
            <a:ext cx="8426457" cy="5836102"/>
            <a:chOff x="0" y="0"/>
            <a:chExt cx="3429000" cy="2374900"/>
          </a:xfrm>
        </p:grpSpPr>
        <p:sp>
          <p:nvSpPr>
            <p:cNvPr id="13" name="Freeform 13"/>
            <p:cNvSpPr/>
            <p:nvPr/>
          </p:nvSpPr>
          <p:spPr>
            <a:xfrm>
              <a:off x="50800" y="76200"/>
              <a:ext cx="3340100" cy="2235200"/>
            </a:xfrm>
            <a:custGeom>
              <a:avLst/>
              <a:gdLst/>
              <a:ahLst/>
              <a:cxnLst/>
              <a:rect l="l" t="t" r="r" b="b"/>
              <a:pathLst>
                <a:path w="3340100" h="2235200">
                  <a:moveTo>
                    <a:pt x="2171700" y="25400"/>
                  </a:moveTo>
                  <a:lnTo>
                    <a:pt x="2400300" y="0"/>
                  </a:lnTo>
                  <a:lnTo>
                    <a:pt x="2641600" y="38100"/>
                  </a:lnTo>
                  <a:lnTo>
                    <a:pt x="2984500" y="38100"/>
                  </a:lnTo>
                  <a:cubicBezTo>
                    <a:pt x="2984500" y="38100"/>
                    <a:pt x="3086100" y="12700"/>
                    <a:pt x="3098800" y="38100"/>
                  </a:cubicBezTo>
                  <a:cubicBezTo>
                    <a:pt x="3111500" y="63500"/>
                    <a:pt x="3162300" y="228600"/>
                    <a:pt x="3162300" y="228600"/>
                  </a:cubicBezTo>
                  <a:cubicBezTo>
                    <a:pt x="3162300" y="228600"/>
                    <a:pt x="3213100" y="304800"/>
                    <a:pt x="3200400" y="355600"/>
                  </a:cubicBezTo>
                  <a:cubicBezTo>
                    <a:pt x="3187700" y="406400"/>
                    <a:pt x="3225800" y="520700"/>
                    <a:pt x="3225800" y="520700"/>
                  </a:cubicBezTo>
                  <a:cubicBezTo>
                    <a:pt x="3225800" y="520700"/>
                    <a:pt x="3251200" y="571500"/>
                    <a:pt x="3225800" y="622300"/>
                  </a:cubicBezTo>
                  <a:cubicBezTo>
                    <a:pt x="3225800" y="622300"/>
                    <a:pt x="3213100" y="762000"/>
                    <a:pt x="3238500" y="812800"/>
                  </a:cubicBezTo>
                  <a:cubicBezTo>
                    <a:pt x="3238500" y="812800"/>
                    <a:pt x="3276600" y="838200"/>
                    <a:pt x="3251200" y="1003300"/>
                  </a:cubicBezTo>
                  <a:lnTo>
                    <a:pt x="3263900" y="1181100"/>
                  </a:lnTo>
                  <a:cubicBezTo>
                    <a:pt x="3263900" y="1181100"/>
                    <a:pt x="3238500" y="1257300"/>
                    <a:pt x="3251200" y="1308100"/>
                  </a:cubicBezTo>
                  <a:lnTo>
                    <a:pt x="3276600" y="1562100"/>
                  </a:lnTo>
                  <a:lnTo>
                    <a:pt x="3327400" y="1701800"/>
                  </a:lnTo>
                  <a:lnTo>
                    <a:pt x="3327400" y="1854200"/>
                  </a:lnTo>
                  <a:lnTo>
                    <a:pt x="3340100" y="1955800"/>
                  </a:lnTo>
                  <a:cubicBezTo>
                    <a:pt x="3340100" y="1955800"/>
                    <a:pt x="3314700" y="2019300"/>
                    <a:pt x="3213100" y="2044700"/>
                  </a:cubicBezTo>
                  <a:cubicBezTo>
                    <a:pt x="3213100" y="2044700"/>
                    <a:pt x="3149600" y="2044700"/>
                    <a:pt x="3098800" y="2082800"/>
                  </a:cubicBezTo>
                  <a:cubicBezTo>
                    <a:pt x="3048000" y="2120900"/>
                    <a:pt x="2933700" y="2197100"/>
                    <a:pt x="2870200" y="2184400"/>
                  </a:cubicBezTo>
                  <a:cubicBezTo>
                    <a:pt x="2870200" y="2184400"/>
                    <a:pt x="2717800" y="2171700"/>
                    <a:pt x="2692400" y="2146300"/>
                  </a:cubicBezTo>
                  <a:cubicBezTo>
                    <a:pt x="2692400" y="2146300"/>
                    <a:pt x="2590800" y="2133600"/>
                    <a:pt x="2565400" y="2133600"/>
                  </a:cubicBezTo>
                  <a:cubicBezTo>
                    <a:pt x="2540000" y="2133600"/>
                    <a:pt x="2476500" y="2146300"/>
                    <a:pt x="2476500" y="2146300"/>
                  </a:cubicBezTo>
                  <a:cubicBezTo>
                    <a:pt x="2476500" y="2146300"/>
                    <a:pt x="2400300" y="2171700"/>
                    <a:pt x="2362200" y="2159000"/>
                  </a:cubicBezTo>
                  <a:cubicBezTo>
                    <a:pt x="2324100" y="2146300"/>
                    <a:pt x="2298700" y="2146300"/>
                    <a:pt x="2222500" y="2159000"/>
                  </a:cubicBezTo>
                  <a:cubicBezTo>
                    <a:pt x="2222500" y="2159000"/>
                    <a:pt x="2197100" y="2184400"/>
                    <a:pt x="2019300" y="2184400"/>
                  </a:cubicBezTo>
                  <a:cubicBezTo>
                    <a:pt x="2019300" y="2184400"/>
                    <a:pt x="1866900" y="2235200"/>
                    <a:pt x="1790700" y="2184400"/>
                  </a:cubicBezTo>
                  <a:cubicBezTo>
                    <a:pt x="1790700" y="2184400"/>
                    <a:pt x="1765300" y="2146300"/>
                    <a:pt x="1549400" y="2159000"/>
                  </a:cubicBezTo>
                  <a:cubicBezTo>
                    <a:pt x="1549400" y="2159000"/>
                    <a:pt x="1397000" y="2171700"/>
                    <a:pt x="1371600" y="2159000"/>
                  </a:cubicBezTo>
                  <a:lnTo>
                    <a:pt x="1066800" y="2197100"/>
                  </a:lnTo>
                  <a:cubicBezTo>
                    <a:pt x="1066800" y="2197100"/>
                    <a:pt x="723900" y="2184400"/>
                    <a:pt x="673100" y="2171700"/>
                  </a:cubicBezTo>
                  <a:cubicBezTo>
                    <a:pt x="622300" y="2159000"/>
                    <a:pt x="419100" y="2120900"/>
                    <a:pt x="393700" y="2146300"/>
                  </a:cubicBezTo>
                  <a:cubicBezTo>
                    <a:pt x="368300" y="2171700"/>
                    <a:pt x="215900" y="2171700"/>
                    <a:pt x="190500" y="2159000"/>
                  </a:cubicBezTo>
                  <a:cubicBezTo>
                    <a:pt x="165100" y="2146300"/>
                    <a:pt x="127000" y="2044700"/>
                    <a:pt x="114300" y="1993900"/>
                  </a:cubicBezTo>
                  <a:cubicBezTo>
                    <a:pt x="101600" y="1943100"/>
                    <a:pt x="101600" y="1803400"/>
                    <a:pt x="101600" y="1778000"/>
                  </a:cubicBezTo>
                  <a:cubicBezTo>
                    <a:pt x="101600" y="1752600"/>
                    <a:pt x="63500" y="1714500"/>
                    <a:pt x="63500" y="1714500"/>
                  </a:cubicBezTo>
                  <a:lnTo>
                    <a:pt x="88900" y="1562100"/>
                  </a:lnTo>
                  <a:cubicBezTo>
                    <a:pt x="88900" y="1562100"/>
                    <a:pt x="88900" y="1435100"/>
                    <a:pt x="63500" y="1397000"/>
                  </a:cubicBezTo>
                  <a:cubicBezTo>
                    <a:pt x="38100" y="1358900"/>
                    <a:pt x="63500" y="1206500"/>
                    <a:pt x="63500" y="1206500"/>
                  </a:cubicBezTo>
                  <a:cubicBezTo>
                    <a:pt x="63500" y="1206500"/>
                    <a:pt x="38100" y="1079500"/>
                    <a:pt x="50800" y="1041400"/>
                  </a:cubicBezTo>
                  <a:cubicBezTo>
                    <a:pt x="63500" y="1003300"/>
                    <a:pt x="76200" y="939800"/>
                    <a:pt x="76200" y="901700"/>
                  </a:cubicBezTo>
                  <a:cubicBezTo>
                    <a:pt x="76200" y="863600"/>
                    <a:pt x="50800" y="673100"/>
                    <a:pt x="50800" y="673100"/>
                  </a:cubicBezTo>
                  <a:lnTo>
                    <a:pt x="25400" y="571500"/>
                  </a:lnTo>
                  <a:cubicBezTo>
                    <a:pt x="25400" y="571500"/>
                    <a:pt x="0" y="508000"/>
                    <a:pt x="12700" y="393700"/>
                  </a:cubicBezTo>
                  <a:cubicBezTo>
                    <a:pt x="25400" y="279400"/>
                    <a:pt x="12700" y="279400"/>
                    <a:pt x="12700" y="279400"/>
                  </a:cubicBezTo>
                  <a:lnTo>
                    <a:pt x="215900" y="190500"/>
                  </a:lnTo>
                  <a:cubicBezTo>
                    <a:pt x="215900" y="190500"/>
                    <a:pt x="317500" y="76200"/>
                    <a:pt x="482600" y="76200"/>
                  </a:cubicBezTo>
                  <a:lnTo>
                    <a:pt x="609600" y="114300"/>
                  </a:lnTo>
                  <a:cubicBezTo>
                    <a:pt x="609600" y="114300"/>
                    <a:pt x="660400" y="139700"/>
                    <a:pt x="749300" y="127000"/>
                  </a:cubicBezTo>
                  <a:cubicBezTo>
                    <a:pt x="838200" y="114300"/>
                    <a:pt x="914400" y="88900"/>
                    <a:pt x="914400" y="88900"/>
                  </a:cubicBezTo>
                  <a:cubicBezTo>
                    <a:pt x="914400" y="88900"/>
                    <a:pt x="1003300" y="114300"/>
                    <a:pt x="1066800" y="88900"/>
                  </a:cubicBezTo>
                  <a:lnTo>
                    <a:pt x="1117600" y="76200"/>
                  </a:lnTo>
                  <a:lnTo>
                    <a:pt x="1143000" y="76200"/>
                  </a:lnTo>
                  <a:cubicBezTo>
                    <a:pt x="1143000" y="76200"/>
                    <a:pt x="1181100" y="50800"/>
                    <a:pt x="1206500" y="76200"/>
                  </a:cubicBezTo>
                  <a:cubicBezTo>
                    <a:pt x="1206500" y="76200"/>
                    <a:pt x="1231900" y="50800"/>
                    <a:pt x="1270000" y="63500"/>
                  </a:cubicBezTo>
                  <a:cubicBezTo>
                    <a:pt x="1270000" y="63500"/>
                    <a:pt x="1346200" y="38100"/>
                    <a:pt x="1346200" y="38100"/>
                  </a:cubicBezTo>
                  <a:cubicBezTo>
                    <a:pt x="1346200" y="38100"/>
                    <a:pt x="1435100" y="38100"/>
                    <a:pt x="1435100" y="38100"/>
                  </a:cubicBezTo>
                  <a:lnTo>
                    <a:pt x="1524000" y="63500"/>
                  </a:lnTo>
                  <a:lnTo>
                    <a:pt x="1765300" y="63500"/>
                  </a:lnTo>
                  <a:lnTo>
                    <a:pt x="1892300" y="50800"/>
                  </a:lnTo>
                  <a:lnTo>
                    <a:pt x="1943100" y="76200"/>
                  </a:lnTo>
                  <a:lnTo>
                    <a:pt x="2019300" y="50800"/>
                  </a:lnTo>
                  <a:lnTo>
                    <a:pt x="2171700" y="25400"/>
                  </a:lnTo>
                  <a:close/>
                </a:path>
              </a:pathLst>
            </a:custGeom>
            <a:blipFill>
              <a:blip r:embed="rId8"/>
              <a:stretch>
                <a:fillRect t="-60874" b="-60874"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14" name="Freeform 14"/>
            <p:cNvSpPr/>
            <p:nvPr/>
          </p:nvSpPr>
          <p:spPr>
            <a:xfrm>
              <a:off x="0" y="0"/>
              <a:ext cx="3429000" cy="2374900"/>
            </a:xfrm>
            <a:custGeom>
              <a:avLst/>
              <a:gdLst/>
              <a:ahLst/>
              <a:cxnLst/>
              <a:rect l="l" t="t" r="r" b="b"/>
              <a:pathLst>
                <a:path w="3429000" h="2374900">
                  <a:moveTo>
                    <a:pt x="3429000" y="2374900"/>
                  </a:moveTo>
                  <a:lnTo>
                    <a:pt x="0" y="2374900"/>
                  </a:lnTo>
                  <a:lnTo>
                    <a:pt x="0" y="0"/>
                  </a:lnTo>
                  <a:lnTo>
                    <a:pt x="3429000" y="0"/>
                  </a:lnTo>
                  <a:lnTo>
                    <a:pt x="3429000" y="2374900"/>
                  </a:lnTo>
                  <a:close/>
                </a:path>
              </a:pathLst>
            </a:custGeom>
            <a:blipFill>
              <a:blip r:embed="rId9"/>
              <a:stretch>
                <a:fillRect l="-2902" t="-10996" r="-2492" b="-11124"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566834" y="213928"/>
            <a:ext cx="5403900" cy="1384830"/>
            <a:chOff x="0" y="0"/>
            <a:chExt cx="7205200" cy="1846440"/>
          </a:xfrm>
        </p:grpSpPr>
        <p:sp>
          <p:nvSpPr>
            <p:cNvPr id="16" name="Freeform 16"/>
            <p:cNvSpPr/>
            <p:nvPr/>
          </p:nvSpPr>
          <p:spPr>
            <a:xfrm>
              <a:off x="1046780" y="0"/>
              <a:ext cx="6158420" cy="1846440"/>
            </a:xfrm>
            <a:custGeom>
              <a:avLst/>
              <a:gdLst/>
              <a:ahLst/>
              <a:cxnLst/>
              <a:rect l="l" t="t" r="r" b="b"/>
              <a:pathLst>
                <a:path w="6158420" h="1846440">
                  <a:moveTo>
                    <a:pt x="0" y="0"/>
                  </a:moveTo>
                  <a:lnTo>
                    <a:pt x="6158420" y="0"/>
                  </a:lnTo>
                  <a:lnTo>
                    <a:pt x="6158420" y="1846440"/>
                  </a:lnTo>
                  <a:lnTo>
                    <a:pt x="0" y="184644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/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17" name="Freeform 17"/>
            <p:cNvSpPr/>
            <p:nvPr/>
          </p:nvSpPr>
          <p:spPr>
            <a:xfrm>
              <a:off x="0" y="297056"/>
              <a:ext cx="1216750" cy="1252328"/>
            </a:xfrm>
            <a:custGeom>
              <a:avLst/>
              <a:gdLst/>
              <a:ahLst/>
              <a:cxnLst/>
              <a:rect l="l" t="t" r="r" b="b"/>
              <a:pathLst>
                <a:path w="1216750" h="1252328">
                  <a:moveTo>
                    <a:pt x="0" y="0"/>
                  </a:moveTo>
                  <a:lnTo>
                    <a:pt x="1216750" y="0"/>
                  </a:lnTo>
                  <a:lnTo>
                    <a:pt x="1216750" y="1252328"/>
                  </a:lnTo>
                  <a:lnTo>
                    <a:pt x="0" y="12523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1"/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sp>
        <p:nvSpPr>
          <p:cNvPr id="18" name="Freeform 18"/>
          <p:cNvSpPr/>
          <p:nvPr/>
        </p:nvSpPr>
        <p:spPr>
          <a:xfrm>
            <a:off x="9092577" y="3238121"/>
            <a:ext cx="7257716" cy="6790698"/>
          </a:xfrm>
          <a:custGeom>
            <a:avLst/>
            <a:gdLst/>
            <a:ahLst/>
            <a:cxnLst/>
            <a:rect l="l" t="t" r="r" b="b"/>
            <a:pathLst>
              <a:path w="7257716" h="6790698">
                <a:moveTo>
                  <a:pt x="0" y="0"/>
                </a:moveTo>
                <a:lnTo>
                  <a:pt x="7257716" y="0"/>
                </a:lnTo>
                <a:lnTo>
                  <a:pt x="7257716" y="6790698"/>
                </a:lnTo>
                <a:lnTo>
                  <a:pt x="0" y="6790698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/>
            </a:stretch>
          </a:blipFill>
          <a:ln w="9525" cap="sq">
            <a:solidFill>
              <a:srgbClr val="000000"/>
            </a:solidFill>
            <a:prstDash val="solid"/>
            <a:miter/>
          </a:ln>
        </p:spPr>
        <p:txBody>
          <a:bodyPr/>
          <a:lstStyle/>
          <a:p>
            <a:endParaRPr lang="ca-ES"/>
          </a:p>
        </p:txBody>
      </p:sp>
      <p:sp>
        <p:nvSpPr>
          <p:cNvPr id="19" name="TextBox 19"/>
          <p:cNvSpPr txBox="1"/>
          <p:nvPr/>
        </p:nvSpPr>
        <p:spPr>
          <a:xfrm>
            <a:off x="566834" y="3639926"/>
            <a:ext cx="8044528" cy="7684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44"/>
              </a:lnSpc>
            </a:pPr>
            <a:r>
              <a:rPr lang="en-US" sz="6600" spc="178">
                <a:solidFill>
                  <a:srgbClr val="000000"/>
                </a:solidFill>
                <a:latin typeface="Atkinson Hyperlegible Bold Italics"/>
              </a:rPr>
              <a:t>UPCommons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4174400" y="1423768"/>
            <a:ext cx="10204388" cy="15549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11789" spc="389">
                <a:solidFill>
                  <a:srgbClr val="326B4A"/>
                </a:solidFill>
                <a:latin typeface="Sugo Display"/>
              </a:rPr>
              <a:t>4. Fuente de datos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3380136" y="394908"/>
            <a:ext cx="4212514" cy="9050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341"/>
              </a:lnSpc>
            </a:pPr>
            <a:r>
              <a:rPr lang="en-US" sz="5243">
                <a:solidFill>
                  <a:srgbClr val="326B4A"/>
                </a:solidFill>
                <a:latin typeface="Roboto Bold"/>
              </a:rPr>
              <a:t>APRÈN.</a:t>
            </a:r>
            <a:r>
              <a:rPr lang="en-US" sz="5243">
                <a:solidFill>
                  <a:srgbClr val="1D75BC"/>
                </a:solidFill>
                <a:latin typeface="Roboto Bold"/>
              </a:rPr>
              <a:t> UPC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566834" y="4580376"/>
            <a:ext cx="8044528" cy="44548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515"/>
              </a:lnSpc>
            </a:pPr>
            <a:r>
              <a:rPr lang="en-US" sz="4500" spc="121">
                <a:solidFill>
                  <a:srgbClr val="000000"/>
                </a:solidFill>
                <a:latin typeface="Atkinson Hyperlegible"/>
              </a:rPr>
              <a:t>Repositorio institucional</a:t>
            </a:r>
          </a:p>
          <a:p>
            <a:pPr algn="ctr">
              <a:lnSpc>
                <a:spcPts val="7515"/>
              </a:lnSpc>
            </a:pPr>
            <a:r>
              <a:rPr lang="en-US" sz="4500" spc="121">
                <a:solidFill>
                  <a:srgbClr val="000000"/>
                </a:solidFill>
                <a:latin typeface="Atkinson Hyperlegible"/>
              </a:rPr>
              <a:t>Materiales depositados</a:t>
            </a:r>
          </a:p>
          <a:p>
            <a:pPr algn="ctr">
              <a:lnSpc>
                <a:spcPts val="7515"/>
              </a:lnSpc>
            </a:pPr>
            <a:r>
              <a:rPr lang="en-US" sz="4500" spc="121">
                <a:solidFill>
                  <a:srgbClr val="000000"/>
                </a:solidFill>
                <a:latin typeface="Atkinson Hyperlegible"/>
              </a:rPr>
              <a:t>Interoperabilidad (OAI-PMH)</a:t>
            </a:r>
          </a:p>
          <a:p>
            <a:pPr algn="ctr">
              <a:lnSpc>
                <a:spcPts val="7515"/>
              </a:lnSpc>
            </a:pPr>
            <a:r>
              <a:rPr lang="en-US" sz="4500" spc="121">
                <a:solidFill>
                  <a:srgbClr val="000000"/>
                </a:solidFill>
                <a:latin typeface="Atkinson Hyperlegible"/>
              </a:rPr>
              <a:t>Actualizaciones semanales</a:t>
            </a:r>
          </a:p>
          <a:p>
            <a:pPr algn="ctr">
              <a:lnSpc>
                <a:spcPts val="3780"/>
              </a:lnSpc>
            </a:pPr>
            <a:endParaRPr lang="en-US" sz="4500" spc="121">
              <a:solidFill>
                <a:srgbClr val="000000"/>
              </a:solidFill>
              <a:latin typeface="Atkinson Hyperlegibl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3238" t="-115756" b="-38888"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3" name="Freeform 3"/>
          <p:cNvSpPr/>
          <p:nvPr/>
        </p:nvSpPr>
        <p:spPr>
          <a:xfrm rot="-6562486">
            <a:off x="1770391" y="7643862"/>
            <a:ext cx="1323072" cy="3228877"/>
          </a:xfrm>
          <a:custGeom>
            <a:avLst/>
            <a:gdLst/>
            <a:ahLst/>
            <a:cxnLst/>
            <a:rect l="l" t="t" r="r" b="b"/>
            <a:pathLst>
              <a:path w="1323072" h="3228877">
                <a:moveTo>
                  <a:pt x="0" y="0"/>
                </a:moveTo>
                <a:lnTo>
                  <a:pt x="1323072" y="0"/>
                </a:lnTo>
                <a:lnTo>
                  <a:pt x="1323072" y="3228876"/>
                </a:lnTo>
                <a:lnTo>
                  <a:pt x="0" y="322887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88000"/>
            </a:blip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sp>
        <p:nvSpPr>
          <p:cNvPr id="4" name="Freeform 4"/>
          <p:cNvSpPr/>
          <p:nvPr/>
        </p:nvSpPr>
        <p:spPr>
          <a:xfrm rot="-68087">
            <a:off x="1483579" y="8308114"/>
            <a:ext cx="706674" cy="720177"/>
          </a:xfrm>
          <a:custGeom>
            <a:avLst/>
            <a:gdLst/>
            <a:ahLst/>
            <a:cxnLst/>
            <a:rect l="l" t="t" r="r" b="b"/>
            <a:pathLst>
              <a:path w="706674" h="720177">
                <a:moveTo>
                  <a:pt x="0" y="0"/>
                </a:moveTo>
                <a:lnTo>
                  <a:pt x="706674" y="0"/>
                </a:lnTo>
                <a:lnTo>
                  <a:pt x="706674" y="720177"/>
                </a:lnTo>
                <a:lnTo>
                  <a:pt x="0" y="72017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ca-ES"/>
          </a:p>
        </p:txBody>
      </p:sp>
      <p:grpSp>
        <p:nvGrpSpPr>
          <p:cNvPr id="5" name="Group 5"/>
          <p:cNvGrpSpPr/>
          <p:nvPr/>
        </p:nvGrpSpPr>
        <p:grpSpPr>
          <a:xfrm>
            <a:off x="4131304" y="2833337"/>
            <a:ext cx="10025391" cy="193081"/>
            <a:chOff x="0" y="0"/>
            <a:chExt cx="13367188" cy="257441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255533" cy="197665"/>
            </a:xfrm>
            <a:custGeom>
              <a:avLst/>
              <a:gdLst/>
              <a:ahLst/>
              <a:cxnLst/>
              <a:rect l="l" t="t" r="r" b="b"/>
              <a:pathLst>
                <a:path w="5255533" h="197665">
                  <a:moveTo>
                    <a:pt x="0" y="0"/>
                  </a:moveTo>
                  <a:lnTo>
                    <a:pt x="5255533" y="0"/>
                  </a:lnTo>
                  <a:lnTo>
                    <a:pt x="5255533" y="197665"/>
                  </a:lnTo>
                  <a:lnTo>
                    <a:pt x="0" y="19766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-21682"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7" name="Freeform 7"/>
            <p:cNvSpPr/>
            <p:nvPr/>
          </p:nvSpPr>
          <p:spPr>
            <a:xfrm>
              <a:off x="5026933" y="29888"/>
              <a:ext cx="6395056" cy="197665"/>
            </a:xfrm>
            <a:custGeom>
              <a:avLst/>
              <a:gdLst/>
              <a:ahLst/>
              <a:cxnLst/>
              <a:rect l="l" t="t" r="r" b="b"/>
              <a:pathLst>
                <a:path w="6395056" h="197665">
                  <a:moveTo>
                    <a:pt x="0" y="0"/>
                  </a:moveTo>
                  <a:lnTo>
                    <a:pt x="6395057" y="0"/>
                  </a:lnTo>
                  <a:lnTo>
                    <a:pt x="6395057" y="197665"/>
                  </a:lnTo>
                  <a:lnTo>
                    <a:pt x="0" y="19766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8" name="Freeform 8"/>
            <p:cNvSpPr/>
            <p:nvPr/>
          </p:nvSpPr>
          <p:spPr>
            <a:xfrm>
              <a:off x="11193390" y="59776"/>
              <a:ext cx="2173799" cy="197665"/>
            </a:xfrm>
            <a:custGeom>
              <a:avLst/>
              <a:gdLst/>
              <a:ahLst/>
              <a:cxnLst/>
              <a:rect l="l" t="t" r="r" b="b"/>
              <a:pathLst>
                <a:path w="2173799" h="197665">
                  <a:moveTo>
                    <a:pt x="0" y="0"/>
                  </a:moveTo>
                  <a:lnTo>
                    <a:pt x="2173798" y="0"/>
                  </a:lnTo>
                  <a:lnTo>
                    <a:pt x="2173798" y="197665"/>
                  </a:lnTo>
                  <a:lnTo>
                    <a:pt x="0" y="19766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r="-194188"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grpSp>
        <p:nvGrpSpPr>
          <p:cNvPr id="9" name="Group 9"/>
          <p:cNvGrpSpPr>
            <a:grpSpLocks noChangeAspect="1"/>
          </p:cNvGrpSpPr>
          <p:nvPr/>
        </p:nvGrpSpPr>
        <p:grpSpPr>
          <a:xfrm rot="-6779253">
            <a:off x="-4703552" y="9484859"/>
            <a:ext cx="9902571" cy="6858447"/>
            <a:chOff x="0" y="0"/>
            <a:chExt cx="3429000" cy="2374900"/>
          </a:xfrm>
        </p:grpSpPr>
        <p:sp>
          <p:nvSpPr>
            <p:cNvPr id="10" name="Freeform 10"/>
            <p:cNvSpPr/>
            <p:nvPr/>
          </p:nvSpPr>
          <p:spPr>
            <a:xfrm>
              <a:off x="50800" y="76200"/>
              <a:ext cx="3340100" cy="2235200"/>
            </a:xfrm>
            <a:custGeom>
              <a:avLst/>
              <a:gdLst/>
              <a:ahLst/>
              <a:cxnLst/>
              <a:rect l="l" t="t" r="r" b="b"/>
              <a:pathLst>
                <a:path w="3340100" h="2235200">
                  <a:moveTo>
                    <a:pt x="2171700" y="25400"/>
                  </a:moveTo>
                  <a:lnTo>
                    <a:pt x="2400300" y="0"/>
                  </a:lnTo>
                  <a:lnTo>
                    <a:pt x="2641600" y="38100"/>
                  </a:lnTo>
                  <a:lnTo>
                    <a:pt x="2984500" y="38100"/>
                  </a:lnTo>
                  <a:cubicBezTo>
                    <a:pt x="2984500" y="38100"/>
                    <a:pt x="3086100" y="12700"/>
                    <a:pt x="3098800" y="38100"/>
                  </a:cubicBezTo>
                  <a:cubicBezTo>
                    <a:pt x="3111500" y="63500"/>
                    <a:pt x="3162300" y="228600"/>
                    <a:pt x="3162300" y="228600"/>
                  </a:cubicBezTo>
                  <a:cubicBezTo>
                    <a:pt x="3162300" y="228600"/>
                    <a:pt x="3213100" y="304800"/>
                    <a:pt x="3200400" y="355600"/>
                  </a:cubicBezTo>
                  <a:cubicBezTo>
                    <a:pt x="3187700" y="406400"/>
                    <a:pt x="3225800" y="520700"/>
                    <a:pt x="3225800" y="520700"/>
                  </a:cubicBezTo>
                  <a:cubicBezTo>
                    <a:pt x="3225800" y="520700"/>
                    <a:pt x="3251200" y="571500"/>
                    <a:pt x="3225800" y="622300"/>
                  </a:cubicBezTo>
                  <a:cubicBezTo>
                    <a:pt x="3225800" y="622300"/>
                    <a:pt x="3213100" y="762000"/>
                    <a:pt x="3238500" y="812800"/>
                  </a:cubicBezTo>
                  <a:cubicBezTo>
                    <a:pt x="3238500" y="812800"/>
                    <a:pt x="3276600" y="838200"/>
                    <a:pt x="3251200" y="1003300"/>
                  </a:cubicBezTo>
                  <a:lnTo>
                    <a:pt x="3263900" y="1181100"/>
                  </a:lnTo>
                  <a:cubicBezTo>
                    <a:pt x="3263900" y="1181100"/>
                    <a:pt x="3238500" y="1257300"/>
                    <a:pt x="3251200" y="1308100"/>
                  </a:cubicBezTo>
                  <a:lnTo>
                    <a:pt x="3276600" y="1562100"/>
                  </a:lnTo>
                  <a:lnTo>
                    <a:pt x="3327400" y="1701800"/>
                  </a:lnTo>
                  <a:lnTo>
                    <a:pt x="3327400" y="1854200"/>
                  </a:lnTo>
                  <a:lnTo>
                    <a:pt x="3340100" y="1955800"/>
                  </a:lnTo>
                  <a:cubicBezTo>
                    <a:pt x="3340100" y="1955800"/>
                    <a:pt x="3314700" y="2019300"/>
                    <a:pt x="3213100" y="2044700"/>
                  </a:cubicBezTo>
                  <a:cubicBezTo>
                    <a:pt x="3213100" y="2044700"/>
                    <a:pt x="3149600" y="2044700"/>
                    <a:pt x="3098800" y="2082800"/>
                  </a:cubicBezTo>
                  <a:cubicBezTo>
                    <a:pt x="3048000" y="2120900"/>
                    <a:pt x="2933700" y="2197100"/>
                    <a:pt x="2870200" y="2184400"/>
                  </a:cubicBezTo>
                  <a:cubicBezTo>
                    <a:pt x="2870200" y="2184400"/>
                    <a:pt x="2717800" y="2171700"/>
                    <a:pt x="2692400" y="2146300"/>
                  </a:cubicBezTo>
                  <a:cubicBezTo>
                    <a:pt x="2692400" y="2146300"/>
                    <a:pt x="2590800" y="2133600"/>
                    <a:pt x="2565400" y="2133600"/>
                  </a:cubicBezTo>
                  <a:cubicBezTo>
                    <a:pt x="2540000" y="2133600"/>
                    <a:pt x="2476500" y="2146300"/>
                    <a:pt x="2476500" y="2146300"/>
                  </a:cubicBezTo>
                  <a:cubicBezTo>
                    <a:pt x="2476500" y="2146300"/>
                    <a:pt x="2400300" y="2171700"/>
                    <a:pt x="2362200" y="2159000"/>
                  </a:cubicBezTo>
                  <a:cubicBezTo>
                    <a:pt x="2324100" y="2146300"/>
                    <a:pt x="2298700" y="2146300"/>
                    <a:pt x="2222500" y="2159000"/>
                  </a:cubicBezTo>
                  <a:cubicBezTo>
                    <a:pt x="2222500" y="2159000"/>
                    <a:pt x="2197100" y="2184400"/>
                    <a:pt x="2019300" y="2184400"/>
                  </a:cubicBezTo>
                  <a:cubicBezTo>
                    <a:pt x="2019300" y="2184400"/>
                    <a:pt x="1866900" y="2235200"/>
                    <a:pt x="1790700" y="2184400"/>
                  </a:cubicBezTo>
                  <a:cubicBezTo>
                    <a:pt x="1790700" y="2184400"/>
                    <a:pt x="1765300" y="2146300"/>
                    <a:pt x="1549400" y="2159000"/>
                  </a:cubicBezTo>
                  <a:cubicBezTo>
                    <a:pt x="1549400" y="2159000"/>
                    <a:pt x="1397000" y="2171700"/>
                    <a:pt x="1371600" y="2159000"/>
                  </a:cubicBezTo>
                  <a:lnTo>
                    <a:pt x="1066800" y="2197100"/>
                  </a:lnTo>
                  <a:cubicBezTo>
                    <a:pt x="1066800" y="2197100"/>
                    <a:pt x="723900" y="2184400"/>
                    <a:pt x="673100" y="2171700"/>
                  </a:cubicBezTo>
                  <a:cubicBezTo>
                    <a:pt x="622300" y="2159000"/>
                    <a:pt x="419100" y="2120900"/>
                    <a:pt x="393700" y="2146300"/>
                  </a:cubicBezTo>
                  <a:cubicBezTo>
                    <a:pt x="368300" y="2171700"/>
                    <a:pt x="215900" y="2171700"/>
                    <a:pt x="190500" y="2159000"/>
                  </a:cubicBezTo>
                  <a:cubicBezTo>
                    <a:pt x="165100" y="2146300"/>
                    <a:pt x="127000" y="2044700"/>
                    <a:pt x="114300" y="1993900"/>
                  </a:cubicBezTo>
                  <a:cubicBezTo>
                    <a:pt x="101600" y="1943100"/>
                    <a:pt x="101600" y="1803400"/>
                    <a:pt x="101600" y="1778000"/>
                  </a:cubicBezTo>
                  <a:cubicBezTo>
                    <a:pt x="101600" y="1752600"/>
                    <a:pt x="63500" y="1714500"/>
                    <a:pt x="63500" y="1714500"/>
                  </a:cubicBezTo>
                  <a:lnTo>
                    <a:pt x="88900" y="1562100"/>
                  </a:lnTo>
                  <a:cubicBezTo>
                    <a:pt x="88900" y="1562100"/>
                    <a:pt x="88900" y="1435100"/>
                    <a:pt x="63500" y="1397000"/>
                  </a:cubicBezTo>
                  <a:cubicBezTo>
                    <a:pt x="38100" y="1358900"/>
                    <a:pt x="63500" y="1206500"/>
                    <a:pt x="63500" y="1206500"/>
                  </a:cubicBezTo>
                  <a:cubicBezTo>
                    <a:pt x="63500" y="1206500"/>
                    <a:pt x="38100" y="1079500"/>
                    <a:pt x="50800" y="1041400"/>
                  </a:cubicBezTo>
                  <a:cubicBezTo>
                    <a:pt x="63500" y="1003300"/>
                    <a:pt x="76200" y="939800"/>
                    <a:pt x="76200" y="901700"/>
                  </a:cubicBezTo>
                  <a:cubicBezTo>
                    <a:pt x="76200" y="863600"/>
                    <a:pt x="50800" y="673100"/>
                    <a:pt x="50800" y="673100"/>
                  </a:cubicBezTo>
                  <a:lnTo>
                    <a:pt x="25400" y="571500"/>
                  </a:lnTo>
                  <a:cubicBezTo>
                    <a:pt x="25400" y="571500"/>
                    <a:pt x="0" y="508000"/>
                    <a:pt x="12700" y="393700"/>
                  </a:cubicBezTo>
                  <a:cubicBezTo>
                    <a:pt x="25400" y="279400"/>
                    <a:pt x="12700" y="279400"/>
                    <a:pt x="12700" y="279400"/>
                  </a:cubicBezTo>
                  <a:lnTo>
                    <a:pt x="215900" y="190500"/>
                  </a:lnTo>
                  <a:cubicBezTo>
                    <a:pt x="215900" y="190500"/>
                    <a:pt x="317500" y="76200"/>
                    <a:pt x="482600" y="76200"/>
                  </a:cubicBezTo>
                  <a:lnTo>
                    <a:pt x="609600" y="114300"/>
                  </a:lnTo>
                  <a:cubicBezTo>
                    <a:pt x="609600" y="114300"/>
                    <a:pt x="660400" y="139700"/>
                    <a:pt x="749300" y="127000"/>
                  </a:cubicBezTo>
                  <a:cubicBezTo>
                    <a:pt x="838200" y="114300"/>
                    <a:pt x="914400" y="88900"/>
                    <a:pt x="914400" y="88900"/>
                  </a:cubicBezTo>
                  <a:cubicBezTo>
                    <a:pt x="914400" y="88900"/>
                    <a:pt x="1003300" y="114300"/>
                    <a:pt x="1066800" y="88900"/>
                  </a:cubicBezTo>
                  <a:lnTo>
                    <a:pt x="1117600" y="76200"/>
                  </a:lnTo>
                  <a:lnTo>
                    <a:pt x="1143000" y="76200"/>
                  </a:lnTo>
                  <a:cubicBezTo>
                    <a:pt x="1143000" y="76200"/>
                    <a:pt x="1181100" y="50800"/>
                    <a:pt x="1206500" y="76200"/>
                  </a:cubicBezTo>
                  <a:cubicBezTo>
                    <a:pt x="1206500" y="76200"/>
                    <a:pt x="1231900" y="50800"/>
                    <a:pt x="1270000" y="63500"/>
                  </a:cubicBezTo>
                  <a:cubicBezTo>
                    <a:pt x="1270000" y="63500"/>
                    <a:pt x="1346200" y="38100"/>
                    <a:pt x="1346200" y="38100"/>
                  </a:cubicBezTo>
                  <a:cubicBezTo>
                    <a:pt x="1346200" y="38100"/>
                    <a:pt x="1435100" y="38100"/>
                    <a:pt x="1435100" y="38100"/>
                  </a:cubicBezTo>
                  <a:lnTo>
                    <a:pt x="1524000" y="63500"/>
                  </a:lnTo>
                  <a:lnTo>
                    <a:pt x="1765300" y="63500"/>
                  </a:lnTo>
                  <a:lnTo>
                    <a:pt x="1892300" y="50800"/>
                  </a:lnTo>
                  <a:lnTo>
                    <a:pt x="1943100" y="76200"/>
                  </a:lnTo>
                  <a:lnTo>
                    <a:pt x="2019300" y="50800"/>
                  </a:lnTo>
                  <a:lnTo>
                    <a:pt x="2171700" y="25400"/>
                  </a:lnTo>
                  <a:close/>
                </a:path>
              </a:pathLst>
            </a:custGeom>
            <a:blipFill>
              <a:blip r:embed="rId8"/>
              <a:stretch>
                <a:fillRect t="-60874" b="-60874"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11" name="Freeform 11"/>
            <p:cNvSpPr/>
            <p:nvPr/>
          </p:nvSpPr>
          <p:spPr>
            <a:xfrm>
              <a:off x="0" y="0"/>
              <a:ext cx="3429000" cy="2374900"/>
            </a:xfrm>
            <a:custGeom>
              <a:avLst/>
              <a:gdLst/>
              <a:ahLst/>
              <a:cxnLst/>
              <a:rect l="l" t="t" r="r" b="b"/>
              <a:pathLst>
                <a:path w="3429000" h="2374900">
                  <a:moveTo>
                    <a:pt x="3429000" y="2374900"/>
                  </a:moveTo>
                  <a:lnTo>
                    <a:pt x="0" y="2374900"/>
                  </a:lnTo>
                  <a:lnTo>
                    <a:pt x="0" y="0"/>
                  </a:lnTo>
                  <a:lnTo>
                    <a:pt x="3429000" y="0"/>
                  </a:lnTo>
                  <a:lnTo>
                    <a:pt x="3429000" y="2374900"/>
                  </a:lnTo>
                  <a:close/>
                </a:path>
              </a:pathLst>
            </a:custGeom>
            <a:blipFill>
              <a:blip r:embed="rId9"/>
              <a:stretch>
                <a:fillRect l="-2902" t="-10996" r="-2492" b="-11124"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grpSp>
        <p:nvGrpSpPr>
          <p:cNvPr id="12" name="Group 12"/>
          <p:cNvGrpSpPr>
            <a:grpSpLocks noChangeAspect="1"/>
          </p:cNvGrpSpPr>
          <p:nvPr/>
        </p:nvGrpSpPr>
        <p:grpSpPr>
          <a:xfrm rot="-6779253">
            <a:off x="16493721" y="3200722"/>
            <a:ext cx="8426457" cy="5836102"/>
            <a:chOff x="0" y="0"/>
            <a:chExt cx="3429000" cy="2374900"/>
          </a:xfrm>
        </p:grpSpPr>
        <p:sp>
          <p:nvSpPr>
            <p:cNvPr id="13" name="Freeform 13"/>
            <p:cNvSpPr/>
            <p:nvPr/>
          </p:nvSpPr>
          <p:spPr>
            <a:xfrm>
              <a:off x="50800" y="76200"/>
              <a:ext cx="3340100" cy="2235200"/>
            </a:xfrm>
            <a:custGeom>
              <a:avLst/>
              <a:gdLst/>
              <a:ahLst/>
              <a:cxnLst/>
              <a:rect l="l" t="t" r="r" b="b"/>
              <a:pathLst>
                <a:path w="3340100" h="2235200">
                  <a:moveTo>
                    <a:pt x="2171700" y="25400"/>
                  </a:moveTo>
                  <a:lnTo>
                    <a:pt x="2400300" y="0"/>
                  </a:lnTo>
                  <a:lnTo>
                    <a:pt x="2641600" y="38100"/>
                  </a:lnTo>
                  <a:lnTo>
                    <a:pt x="2984500" y="38100"/>
                  </a:lnTo>
                  <a:cubicBezTo>
                    <a:pt x="2984500" y="38100"/>
                    <a:pt x="3086100" y="12700"/>
                    <a:pt x="3098800" y="38100"/>
                  </a:cubicBezTo>
                  <a:cubicBezTo>
                    <a:pt x="3111500" y="63500"/>
                    <a:pt x="3162300" y="228600"/>
                    <a:pt x="3162300" y="228600"/>
                  </a:cubicBezTo>
                  <a:cubicBezTo>
                    <a:pt x="3162300" y="228600"/>
                    <a:pt x="3213100" y="304800"/>
                    <a:pt x="3200400" y="355600"/>
                  </a:cubicBezTo>
                  <a:cubicBezTo>
                    <a:pt x="3187700" y="406400"/>
                    <a:pt x="3225800" y="520700"/>
                    <a:pt x="3225800" y="520700"/>
                  </a:cubicBezTo>
                  <a:cubicBezTo>
                    <a:pt x="3225800" y="520700"/>
                    <a:pt x="3251200" y="571500"/>
                    <a:pt x="3225800" y="622300"/>
                  </a:cubicBezTo>
                  <a:cubicBezTo>
                    <a:pt x="3225800" y="622300"/>
                    <a:pt x="3213100" y="762000"/>
                    <a:pt x="3238500" y="812800"/>
                  </a:cubicBezTo>
                  <a:cubicBezTo>
                    <a:pt x="3238500" y="812800"/>
                    <a:pt x="3276600" y="838200"/>
                    <a:pt x="3251200" y="1003300"/>
                  </a:cubicBezTo>
                  <a:lnTo>
                    <a:pt x="3263900" y="1181100"/>
                  </a:lnTo>
                  <a:cubicBezTo>
                    <a:pt x="3263900" y="1181100"/>
                    <a:pt x="3238500" y="1257300"/>
                    <a:pt x="3251200" y="1308100"/>
                  </a:cubicBezTo>
                  <a:lnTo>
                    <a:pt x="3276600" y="1562100"/>
                  </a:lnTo>
                  <a:lnTo>
                    <a:pt x="3327400" y="1701800"/>
                  </a:lnTo>
                  <a:lnTo>
                    <a:pt x="3327400" y="1854200"/>
                  </a:lnTo>
                  <a:lnTo>
                    <a:pt x="3340100" y="1955800"/>
                  </a:lnTo>
                  <a:cubicBezTo>
                    <a:pt x="3340100" y="1955800"/>
                    <a:pt x="3314700" y="2019300"/>
                    <a:pt x="3213100" y="2044700"/>
                  </a:cubicBezTo>
                  <a:cubicBezTo>
                    <a:pt x="3213100" y="2044700"/>
                    <a:pt x="3149600" y="2044700"/>
                    <a:pt x="3098800" y="2082800"/>
                  </a:cubicBezTo>
                  <a:cubicBezTo>
                    <a:pt x="3048000" y="2120900"/>
                    <a:pt x="2933700" y="2197100"/>
                    <a:pt x="2870200" y="2184400"/>
                  </a:cubicBezTo>
                  <a:cubicBezTo>
                    <a:pt x="2870200" y="2184400"/>
                    <a:pt x="2717800" y="2171700"/>
                    <a:pt x="2692400" y="2146300"/>
                  </a:cubicBezTo>
                  <a:cubicBezTo>
                    <a:pt x="2692400" y="2146300"/>
                    <a:pt x="2590800" y="2133600"/>
                    <a:pt x="2565400" y="2133600"/>
                  </a:cubicBezTo>
                  <a:cubicBezTo>
                    <a:pt x="2540000" y="2133600"/>
                    <a:pt x="2476500" y="2146300"/>
                    <a:pt x="2476500" y="2146300"/>
                  </a:cubicBezTo>
                  <a:cubicBezTo>
                    <a:pt x="2476500" y="2146300"/>
                    <a:pt x="2400300" y="2171700"/>
                    <a:pt x="2362200" y="2159000"/>
                  </a:cubicBezTo>
                  <a:cubicBezTo>
                    <a:pt x="2324100" y="2146300"/>
                    <a:pt x="2298700" y="2146300"/>
                    <a:pt x="2222500" y="2159000"/>
                  </a:cubicBezTo>
                  <a:cubicBezTo>
                    <a:pt x="2222500" y="2159000"/>
                    <a:pt x="2197100" y="2184400"/>
                    <a:pt x="2019300" y="2184400"/>
                  </a:cubicBezTo>
                  <a:cubicBezTo>
                    <a:pt x="2019300" y="2184400"/>
                    <a:pt x="1866900" y="2235200"/>
                    <a:pt x="1790700" y="2184400"/>
                  </a:cubicBezTo>
                  <a:cubicBezTo>
                    <a:pt x="1790700" y="2184400"/>
                    <a:pt x="1765300" y="2146300"/>
                    <a:pt x="1549400" y="2159000"/>
                  </a:cubicBezTo>
                  <a:cubicBezTo>
                    <a:pt x="1549400" y="2159000"/>
                    <a:pt x="1397000" y="2171700"/>
                    <a:pt x="1371600" y="2159000"/>
                  </a:cubicBezTo>
                  <a:lnTo>
                    <a:pt x="1066800" y="2197100"/>
                  </a:lnTo>
                  <a:cubicBezTo>
                    <a:pt x="1066800" y="2197100"/>
                    <a:pt x="723900" y="2184400"/>
                    <a:pt x="673100" y="2171700"/>
                  </a:cubicBezTo>
                  <a:cubicBezTo>
                    <a:pt x="622300" y="2159000"/>
                    <a:pt x="419100" y="2120900"/>
                    <a:pt x="393700" y="2146300"/>
                  </a:cubicBezTo>
                  <a:cubicBezTo>
                    <a:pt x="368300" y="2171700"/>
                    <a:pt x="215900" y="2171700"/>
                    <a:pt x="190500" y="2159000"/>
                  </a:cubicBezTo>
                  <a:cubicBezTo>
                    <a:pt x="165100" y="2146300"/>
                    <a:pt x="127000" y="2044700"/>
                    <a:pt x="114300" y="1993900"/>
                  </a:cubicBezTo>
                  <a:cubicBezTo>
                    <a:pt x="101600" y="1943100"/>
                    <a:pt x="101600" y="1803400"/>
                    <a:pt x="101600" y="1778000"/>
                  </a:cubicBezTo>
                  <a:cubicBezTo>
                    <a:pt x="101600" y="1752600"/>
                    <a:pt x="63500" y="1714500"/>
                    <a:pt x="63500" y="1714500"/>
                  </a:cubicBezTo>
                  <a:lnTo>
                    <a:pt x="88900" y="1562100"/>
                  </a:lnTo>
                  <a:cubicBezTo>
                    <a:pt x="88900" y="1562100"/>
                    <a:pt x="88900" y="1435100"/>
                    <a:pt x="63500" y="1397000"/>
                  </a:cubicBezTo>
                  <a:cubicBezTo>
                    <a:pt x="38100" y="1358900"/>
                    <a:pt x="63500" y="1206500"/>
                    <a:pt x="63500" y="1206500"/>
                  </a:cubicBezTo>
                  <a:cubicBezTo>
                    <a:pt x="63500" y="1206500"/>
                    <a:pt x="38100" y="1079500"/>
                    <a:pt x="50800" y="1041400"/>
                  </a:cubicBezTo>
                  <a:cubicBezTo>
                    <a:pt x="63500" y="1003300"/>
                    <a:pt x="76200" y="939800"/>
                    <a:pt x="76200" y="901700"/>
                  </a:cubicBezTo>
                  <a:cubicBezTo>
                    <a:pt x="76200" y="863600"/>
                    <a:pt x="50800" y="673100"/>
                    <a:pt x="50800" y="673100"/>
                  </a:cubicBezTo>
                  <a:lnTo>
                    <a:pt x="25400" y="571500"/>
                  </a:lnTo>
                  <a:cubicBezTo>
                    <a:pt x="25400" y="571500"/>
                    <a:pt x="0" y="508000"/>
                    <a:pt x="12700" y="393700"/>
                  </a:cubicBezTo>
                  <a:cubicBezTo>
                    <a:pt x="25400" y="279400"/>
                    <a:pt x="12700" y="279400"/>
                    <a:pt x="12700" y="279400"/>
                  </a:cubicBezTo>
                  <a:lnTo>
                    <a:pt x="215900" y="190500"/>
                  </a:lnTo>
                  <a:cubicBezTo>
                    <a:pt x="215900" y="190500"/>
                    <a:pt x="317500" y="76200"/>
                    <a:pt x="482600" y="76200"/>
                  </a:cubicBezTo>
                  <a:lnTo>
                    <a:pt x="609600" y="114300"/>
                  </a:lnTo>
                  <a:cubicBezTo>
                    <a:pt x="609600" y="114300"/>
                    <a:pt x="660400" y="139700"/>
                    <a:pt x="749300" y="127000"/>
                  </a:cubicBezTo>
                  <a:cubicBezTo>
                    <a:pt x="838200" y="114300"/>
                    <a:pt x="914400" y="88900"/>
                    <a:pt x="914400" y="88900"/>
                  </a:cubicBezTo>
                  <a:cubicBezTo>
                    <a:pt x="914400" y="88900"/>
                    <a:pt x="1003300" y="114300"/>
                    <a:pt x="1066800" y="88900"/>
                  </a:cubicBezTo>
                  <a:lnTo>
                    <a:pt x="1117600" y="76200"/>
                  </a:lnTo>
                  <a:lnTo>
                    <a:pt x="1143000" y="76200"/>
                  </a:lnTo>
                  <a:cubicBezTo>
                    <a:pt x="1143000" y="76200"/>
                    <a:pt x="1181100" y="50800"/>
                    <a:pt x="1206500" y="76200"/>
                  </a:cubicBezTo>
                  <a:cubicBezTo>
                    <a:pt x="1206500" y="76200"/>
                    <a:pt x="1231900" y="50800"/>
                    <a:pt x="1270000" y="63500"/>
                  </a:cubicBezTo>
                  <a:cubicBezTo>
                    <a:pt x="1270000" y="63500"/>
                    <a:pt x="1346200" y="38100"/>
                    <a:pt x="1346200" y="38100"/>
                  </a:cubicBezTo>
                  <a:cubicBezTo>
                    <a:pt x="1346200" y="38100"/>
                    <a:pt x="1435100" y="38100"/>
                    <a:pt x="1435100" y="38100"/>
                  </a:cubicBezTo>
                  <a:lnTo>
                    <a:pt x="1524000" y="63500"/>
                  </a:lnTo>
                  <a:lnTo>
                    <a:pt x="1765300" y="63500"/>
                  </a:lnTo>
                  <a:lnTo>
                    <a:pt x="1892300" y="50800"/>
                  </a:lnTo>
                  <a:lnTo>
                    <a:pt x="1943100" y="76200"/>
                  </a:lnTo>
                  <a:lnTo>
                    <a:pt x="2019300" y="50800"/>
                  </a:lnTo>
                  <a:lnTo>
                    <a:pt x="2171700" y="25400"/>
                  </a:lnTo>
                  <a:close/>
                </a:path>
              </a:pathLst>
            </a:custGeom>
            <a:blipFill>
              <a:blip r:embed="rId8"/>
              <a:stretch>
                <a:fillRect t="-60874" b="-60874"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14" name="Freeform 14"/>
            <p:cNvSpPr/>
            <p:nvPr/>
          </p:nvSpPr>
          <p:spPr>
            <a:xfrm>
              <a:off x="0" y="0"/>
              <a:ext cx="3429000" cy="2374900"/>
            </a:xfrm>
            <a:custGeom>
              <a:avLst/>
              <a:gdLst/>
              <a:ahLst/>
              <a:cxnLst/>
              <a:rect l="l" t="t" r="r" b="b"/>
              <a:pathLst>
                <a:path w="3429000" h="2374900">
                  <a:moveTo>
                    <a:pt x="3429000" y="2374900"/>
                  </a:moveTo>
                  <a:lnTo>
                    <a:pt x="0" y="2374900"/>
                  </a:lnTo>
                  <a:lnTo>
                    <a:pt x="0" y="0"/>
                  </a:lnTo>
                  <a:lnTo>
                    <a:pt x="3429000" y="0"/>
                  </a:lnTo>
                  <a:lnTo>
                    <a:pt x="3429000" y="2374900"/>
                  </a:lnTo>
                  <a:close/>
                </a:path>
              </a:pathLst>
            </a:custGeom>
            <a:blipFill>
              <a:blip r:embed="rId9"/>
              <a:stretch>
                <a:fillRect l="-2902" t="-10996" r="-2492" b="-11124"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566834" y="213928"/>
            <a:ext cx="5403900" cy="1384830"/>
            <a:chOff x="0" y="0"/>
            <a:chExt cx="7205200" cy="1846440"/>
          </a:xfrm>
        </p:grpSpPr>
        <p:sp>
          <p:nvSpPr>
            <p:cNvPr id="16" name="Freeform 16"/>
            <p:cNvSpPr/>
            <p:nvPr/>
          </p:nvSpPr>
          <p:spPr>
            <a:xfrm>
              <a:off x="1046780" y="0"/>
              <a:ext cx="6158420" cy="1846440"/>
            </a:xfrm>
            <a:custGeom>
              <a:avLst/>
              <a:gdLst/>
              <a:ahLst/>
              <a:cxnLst/>
              <a:rect l="l" t="t" r="r" b="b"/>
              <a:pathLst>
                <a:path w="6158420" h="1846440">
                  <a:moveTo>
                    <a:pt x="0" y="0"/>
                  </a:moveTo>
                  <a:lnTo>
                    <a:pt x="6158420" y="0"/>
                  </a:lnTo>
                  <a:lnTo>
                    <a:pt x="6158420" y="1846440"/>
                  </a:lnTo>
                  <a:lnTo>
                    <a:pt x="0" y="184644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/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  <p:sp>
          <p:nvSpPr>
            <p:cNvPr id="17" name="Freeform 17"/>
            <p:cNvSpPr/>
            <p:nvPr/>
          </p:nvSpPr>
          <p:spPr>
            <a:xfrm>
              <a:off x="0" y="297056"/>
              <a:ext cx="1216750" cy="1252328"/>
            </a:xfrm>
            <a:custGeom>
              <a:avLst/>
              <a:gdLst/>
              <a:ahLst/>
              <a:cxnLst/>
              <a:rect l="l" t="t" r="r" b="b"/>
              <a:pathLst>
                <a:path w="1216750" h="1252328">
                  <a:moveTo>
                    <a:pt x="0" y="0"/>
                  </a:moveTo>
                  <a:lnTo>
                    <a:pt x="1216750" y="0"/>
                  </a:lnTo>
                  <a:lnTo>
                    <a:pt x="1216750" y="1252328"/>
                  </a:lnTo>
                  <a:lnTo>
                    <a:pt x="0" y="12523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1"/>
              <a:stretch>
                <a:fillRect/>
              </a:stretch>
            </a:blipFill>
          </p:spPr>
          <p:txBody>
            <a:bodyPr/>
            <a:lstStyle/>
            <a:p>
              <a:endParaRPr lang="ca-ES"/>
            </a:p>
          </p:txBody>
        </p:sp>
      </p:grpSp>
      <p:sp>
        <p:nvSpPr>
          <p:cNvPr id="18" name="Freeform 18"/>
          <p:cNvSpPr/>
          <p:nvPr/>
        </p:nvSpPr>
        <p:spPr>
          <a:xfrm>
            <a:off x="11666531" y="3551646"/>
            <a:ext cx="6140989" cy="5483572"/>
          </a:xfrm>
          <a:custGeom>
            <a:avLst/>
            <a:gdLst/>
            <a:ahLst/>
            <a:cxnLst/>
            <a:rect l="l" t="t" r="r" b="b"/>
            <a:pathLst>
              <a:path w="6140989" h="5483572">
                <a:moveTo>
                  <a:pt x="0" y="0"/>
                </a:moveTo>
                <a:lnTo>
                  <a:pt x="6140989" y="0"/>
                </a:lnTo>
                <a:lnTo>
                  <a:pt x="6140989" y="5483572"/>
                </a:lnTo>
                <a:lnTo>
                  <a:pt x="0" y="5483572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/>
            </a:stretch>
          </a:blipFill>
          <a:ln w="9525" cap="sq">
            <a:solidFill>
              <a:srgbClr val="000000"/>
            </a:solidFill>
            <a:prstDash val="solid"/>
            <a:miter/>
          </a:ln>
        </p:spPr>
        <p:txBody>
          <a:bodyPr/>
          <a:lstStyle/>
          <a:p>
            <a:endParaRPr lang="ca-ES"/>
          </a:p>
        </p:txBody>
      </p:sp>
      <p:sp>
        <p:nvSpPr>
          <p:cNvPr id="19" name="TextBox 19"/>
          <p:cNvSpPr txBox="1"/>
          <p:nvPr/>
        </p:nvSpPr>
        <p:spPr>
          <a:xfrm>
            <a:off x="2197315" y="4375023"/>
            <a:ext cx="8044528" cy="7684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44"/>
              </a:lnSpc>
            </a:pPr>
            <a:r>
              <a:rPr lang="en-US" sz="6600" spc="178">
                <a:solidFill>
                  <a:srgbClr val="000000"/>
                </a:solidFill>
                <a:latin typeface="Atkinson Hyperlegible Bold Italics"/>
              </a:rPr>
              <a:t>Zonavideo UPC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4174400" y="1423768"/>
            <a:ext cx="9816013" cy="15549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11789" spc="389">
                <a:solidFill>
                  <a:srgbClr val="326B4A"/>
                </a:solidFill>
                <a:latin typeface="Sugo Display"/>
              </a:rPr>
              <a:t>4. Fuente de datos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3380136" y="394908"/>
            <a:ext cx="4212514" cy="9050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341"/>
              </a:lnSpc>
            </a:pPr>
            <a:r>
              <a:rPr lang="en-US" sz="5243">
                <a:solidFill>
                  <a:srgbClr val="326B4A"/>
                </a:solidFill>
                <a:latin typeface="Roboto Bold"/>
              </a:rPr>
              <a:t>APRÈN.</a:t>
            </a:r>
            <a:r>
              <a:rPr lang="en-US" sz="5243">
                <a:solidFill>
                  <a:srgbClr val="1D75BC"/>
                </a:solidFill>
                <a:latin typeface="Roboto Bold"/>
              </a:rPr>
              <a:t> UPC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566834" y="5486753"/>
            <a:ext cx="10807310" cy="35023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515"/>
              </a:lnSpc>
            </a:pPr>
            <a:r>
              <a:rPr lang="en-US" sz="4500" spc="121">
                <a:solidFill>
                  <a:srgbClr val="000000"/>
                </a:solidFill>
                <a:latin typeface="Atkinson Hyperlegible"/>
              </a:rPr>
              <a:t>Plataforma de contenidos audiovisuales </a:t>
            </a:r>
          </a:p>
          <a:p>
            <a:pPr algn="ctr">
              <a:lnSpc>
                <a:spcPts val="7515"/>
              </a:lnSpc>
            </a:pPr>
            <a:r>
              <a:rPr lang="en-US" sz="4500" spc="121">
                <a:solidFill>
                  <a:srgbClr val="000000"/>
                </a:solidFill>
                <a:latin typeface="Atkinson Hyperlegible"/>
              </a:rPr>
              <a:t>“Videos docentes”</a:t>
            </a:r>
          </a:p>
          <a:p>
            <a:pPr algn="ctr">
              <a:lnSpc>
                <a:spcPts val="7515"/>
              </a:lnSpc>
            </a:pPr>
            <a:r>
              <a:rPr lang="en-US" sz="4500" spc="121">
                <a:solidFill>
                  <a:srgbClr val="000000"/>
                </a:solidFill>
                <a:latin typeface="Atkinson Hyperlegible Bold"/>
              </a:rPr>
              <a:t>*A través de UPCommons</a:t>
            </a:r>
          </a:p>
          <a:p>
            <a:pPr algn="ctr">
              <a:lnSpc>
                <a:spcPts val="3780"/>
              </a:lnSpc>
            </a:pPr>
            <a:endParaRPr lang="en-US" sz="4500" spc="121">
              <a:solidFill>
                <a:srgbClr val="000000"/>
              </a:solidFill>
              <a:latin typeface="Atkinson Hyperlegible 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463947BCB75824E8707DD34D752D9F3" ma:contentTypeVersion="16" ma:contentTypeDescription="Crear nuevo documento." ma:contentTypeScope="" ma:versionID="4368cb7a54e2b34c5bacdc21f3638778">
  <xsd:schema xmlns:xsd="http://www.w3.org/2001/XMLSchema" xmlns:xs="http://www.w3.org/2001/XMLSchema" xmlns:p="http://schemas.microsoft.com/office/2006/metadata/properties" xmlns:ns2="d1f56cb3-888f-46ac-ab5e-43ad8eda9a6b" xmlns:ns3="f1251364-07dc-4db6-8cfa-9f1033c3d327" targetNamespace="http://schemas.microsoft.com/office/2006/metadata/properties" ma:root="true" ma:fieldsID="ce3d5c03c821c9232d9a689294eeffb1" ns2:_="" ns3:_="">
    <xsd:import namespace="d1f56cb3-888f-46ac-ab5e-43ad8eda9a6b"/>
    <xsd:import namespace="f1251364-07dc-4db6-8cfa-9f1033c3d32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f56cb3-888f-46ac-ab5e-43ad8eda9a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Etiquetas de imagen" ma:readOnly="false" ma:fieldId="{5cf76f15-5ced-4ddc-b409-7134ff3c332f}" ma:taxonomyMulti="true" ma:sspId="8a698e60-3d8f-4b30-b92a-bdf31bd9d27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251364-07dc-4db6-8cfa-9f1033c3d327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bc74f4a4-ada9-46e7-8d08-2948b23069bc}" ma:internalName="TaxCatchAll" ma:showField="CatchAllData" ma:web="f1251364-07dc-4db6-8cfa-9f1033c3d3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1f56cb3-888f-46ac-ab5e-43ad8eda9a6b">
      <Terms xmlns="http://schemas.microsoft.com/office/infopath/2007/PartnerControls"/>
    </lcf76f155ced4ddcb4097134ff3c332f>
    <TaxCatchAll xmlns="f1251364-07dc-4db6-8cfa-9f1033c3d327" xsi:nil="true"/>
  </documentManagement>
</p:properties>
</file>

<file path=customXml/itemProps1.xml><?xml version="1.0" encoding="utf-8"?>
<ds:datastoreItem xmlns:ds="http://schemas.openxmlformats.org/officeDocument/2006/customXml" ds:itemID="{C2EFABC6-EAC0-4699-A60D-F1E13561E7C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BE30FBA-786B-45EA-80A7-85537E60F12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1f56cb3-888f-46ac-ab5e-43ad8eda9a6b"/>
    <ds:schemaRef ds:uri="f1251364-07dc-4db6-8cfa-9f1033c3d3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0C6DD5B-6E47-4800-90E2-277CB7541EF1}">
  <ds:schemaRefs>
    <ds:schemaRef ds:uri="http://schemas.microsoft.com/office/2006/metadata/properties"/>
    <ds:schemaRef ds:uri="http://schemas.microsoft.com/office/infopath/2007/PartnerControls"/>
    <ds:schemaRef ds:uri="d1f56cb3-888f-46ac-ab5e-43ad8eda9a6b"/>
    <ds:schemaRef ds:uri="f1251364-07dc-4db6-8cfa-9f1033c3d32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635</Words>
  <Application>Microsoft Office PowerPoint</Application>
  <PresentationFormat>Personalitzat</PresentationFormat>
  <Paragraphs>187</Paragraphs>
  <Slides>20</Slides>
  <Notes>20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14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20</vt:i4>
      </vt:variant>
    </vt:vector>
  </HeadingPairs>
  <TitlesOfParts>
    <vt:vector size="35" baseType="lpstr">
      <vt:lpstr>Atkinson Hyperlegible Bold</vt:lpstr>
      <vt:lpstr>Amiko Bold</vt:lpstr>
      <vt:lpstr>Roboto Bold</vt:lpstr>
      <vt:lpstr>Amiko Ultra-Bold Italics</vt:lpstr>
      <vt:lpstr>Amiko Ultra-Bold</vt:lpstr>
      <vt:lpstr>Sugo Display</vt:lpstr>
      <vt:lpstr>Arial</vt:lpstr>
      <vt:lpstr>Sugo Display Bold Italics</vt:lpstr>
      <vt:lpstr>Amiko</vt:lpstr>
      <vt:lpstr>Be Vietnam Ultra-Bold</vt:lpstr>
      <vt:lpstr>Atkinson Hyperlegible</vt:lpstr>
      <vt:lpstr>Atkinson Hyperlegible Bold Italics</vt:lpstr>
      <vt:lpstr>Calibri</vt:lpstr>
      <vt:lpstr>Sugo Display Italics</vt:lpstr>
      <vt:lpstr>Office Theme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Apren - REBIUN 2024</dc:title>
  <dc:creator>Núria Casaldaliga Rojas</dc:creator>
  <cp:lastModifiedBy>Núria Casaldaliga Rojas</cp:lastModifiedBy>
  <cp:revision>2</cp:revision>
  <dcterms:created xsi:type="dcterms:W3CDTF">2006-08-16T00:00:00Z</dcterms:created>
  <dcterms:modified xsi:type="dcterms:W3CDTF">2024-06-22T07:44:41Z</dcterms:modified>
  <dc:identifier>DAF-igY_ktc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0x0101002463947BCB75824E8707DD34D752D9F3</vt:lpwstr>
  </property>
</Properties>
</file>