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9"/>
  </p:notesMasterIdLst>
  <p:sldIdLst>
    <p:sldId id="273" r:id="rId2"/>
    <p:sldId id="272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5143500" type="screen16x9"/>
  <p:notesSz cx="6858000" cy="9144000"/>
  <p:embeddedFontLst>
    <p:embeddedFont>
      <p:font typeface="Franklin Gothic" panose="020B0604020202020204" charset="0"/>
      <p:bold r:id="rId20"/>
    </p:embeddedFont>
    <p:embeddedFont>
      <p:font typeface="Cambria" panose="02040503050406030204" pitchFamily="18" charset="0"/>
      <p:regular r:id="rId21"/>
      <p:bold r:id="rId22"/>
      <p:italic r:id="rId23"/>
      <p:boldItalic r:id="rId24"/>
    </p:embeddedFon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Verdana" panose="020B0604030504040204" pitchFamily="34" charset="0"/>
      <p:regular r:id="rId29"/>
      <p:bold r:id="rId30"/>
      <p:italic r:id="rId31"/>
      <p:boldItalic r:id="rId32"/>
    </p:embeddedFont>
    <p:embeddedFont>
      <p:font typeface="Candara" panose="020E0502030303020204" pitchFamily="34" charset="0"/>
      <p:regular r:id="rId33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DAD1D57-D608-48B2-B46D-C30C2C0A5423}">
  <a:tblStyle styleId="{0DAD1D57-D608-48B2-B46D-C30C2C0A542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6" d="100"/>
          <a:sy n="146" d="100"/>
        </p:scale>
        <p:origin x="600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font" Target="fonts/font1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font" Target="fonts/font14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font" Target="fonts/font17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d7f784622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1d7f784622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d7f784622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1d7f784622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1d7f784622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1d7f784622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d7f784622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1d7f784622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1d7f784622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1d7f784622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2056220fde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2056220fde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1e3d3b3f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1e3d3b3f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d713825a5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d713825a5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1e3d3b3f5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1e3d3b3f5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1e3d3b3f5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1e3d3b3f5_0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1e4b9cf54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1e4b9cf54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262fe5d3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2262fe5d3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1e4b9cf54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1e4b9cf54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1ea063f5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1ea063f5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ataleg.upf.edu/screens*spi/tutorial_spi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hyperlink" Target="https://www.upf.edu/bibtic/es/recursos/acces_upf.html" TargetMode="External"/><Relationship Id="rId4" Type="http://schemas.openxmlformats.org/officeDocument/2006/relationships/hyperlink" Target="https://www.upf.edu/bibtic/es/guiesiajudes/eines/trobar/com_art.htm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lvOJBR3Q00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cataleg.upf.edu/screens*spi/ajuda_spi.htm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cataleg.upf.edu/screens*spi/tutorial_spi.html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pf.edu/bibtic/es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guiesbibtic.upf.edu/diccionaris" TargetMode="Externa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cataleg.upf.edu/*spi" TargetMode="External"/><Relationship Id="rId5" Type="http://schemas.openxmlformats.org/officeDocument/2006/relationships/hyperlink" Target="https://www.upf.edu/bibtic/es/" TargetMode="External"/><Relationship Id="rId4" Type="http://schemas.openxmlformats.org/officeDocument/2006/relationships/hyperlink" Target="http://guiesbibtic.upf.edu/enciclopedie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guiesbibtic.upf.edu/dret/diaris_oficials" TargetMode="Externa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cataleg.upf.edu/*spi" TargetMode="External"/><Relationship Id="rId5" Type="http://schemas.openxmlformats.org/officeDocument/2006/relationships/image" Target="../media/image10.png"/><Relationship Id="rId4" Type="http://schemas.openxmlformats.org/officeDocument/2006/relationships/hyperlink" Target="http://guiesbibtic.upf.edu/prems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ataleg.upf.edu/search*spi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546172" y="2850541"/>
            <a:ext cx="5576271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1. Información y tratamiento de datos: 1.1. Navegación, búsqueda y filtrado de información, datos y contenidos digitales: 2. El catálogo de la biblioteca</a:t>
            </a:r>
            <a:r>
              <a:rPr lang="es-ES" sz="1100" dirty="0">
                <a:latin typeface="Bliss Pro" panose="02000506050000020004" pitchFamily="50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0067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0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20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20"/>
          <p:cNvSpPr txBox="1"/>
          <p:nvPr/>
        </p:nvSpPr>
        <p:spPr>
          <a:xfrm>
            <a:off x="145725" y="1091225"/>
            <a:ext cx="3942600" cy="21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Además de libros, en el catálogo puedes encontrar revistas, tesis, films, etc. También encontrarás información en diferentes soportes (papel, DVDs, CD-Roms, electrónicos, etc.)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6" name="Google Shape;136;p20"/>
          <p:cNvSpPr/>
          <p:nvPr/>
        </p:nvSpPr>
        <p:spPr>
          <a:xfrm>
            <a:off x="8900" y="4144325"/>
            <a:ext cx="9188700" cy="704100"/>
          </a:xfrm>
          <a:prstGeom prst="rect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37" name="Google Shape;137;p20"/>
          <p:cNvSpPr txBox="1"/>
          <p:nvPr/>
        </p:nvSpPr>
        <p:spPr>
          <a:xfrm>
            <a:off x="1955775" y="4098725"/>
            <a:ext cx="6938100" cy="7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¡Encontrarás más información en el </a:t>
            </a:r>
            <a:r>
              <a:rPr lang="es" sz="1800" u="sng">
                <a:solidFill>
                  <a:srgbClr val="65C1B0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3"/>
              </a:rPr>
              <a:t>tutorial</a:t>
            </a:r>
            <a:r>
              <a:rPr lang="es" sz="1800">
                <a:solidFill>
                  <a:srgbClr val="65C1B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r>
              <a:rPr lang="es" sz="18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del catálogo! </a:t>
            </a:r>
            <a:endParaRPr sz="180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>
                <a:solidFill>
                  <a:srgbClr val="FFFF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b="1">
              <a:solidFill>
                <a:srgbClr val="FFFF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endParaRPr/>
          </a:p>
        </p:txBody>
      </p:sp>
      <p:sp>
        <p:nvSpPr>
          <p:cNvPr id="138" name="Google Shape;138;p20"/>
          <p:cNvSpPr txBox="1"/>
          <p:nvPr/>
        </p:nvSpPr>
        <p:spPr>
          <a:xfrm>
            <a:off x="4300175" y="1091225"/>
            <a:ext cx="4112400" cy="202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El </a:t>
            </a: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catálogo 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permite buscar por:</a:t>
            </a:r>
            <a:br>
              <a:rPr lang="es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b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TÍTULO: </a:t>
            </a:r>
            <a:r>
              <a:rPr lang="es" i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plaça del diamant</a:t>
            </a:r>
            <a:r>
              <a:rPr lang="es" b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...</a:t>
            </a:r>
            <a:br>
              <a:rPr lang="es" b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AUTOR: </a:t>
            </a:r>
            <a:r>
              <a:rPr lang="es" i="1">
                <a:latin typeface="Franklin Gothic"/>
                <a:ea typeface="Franklin Gothic"/>
                <a:cs typeface="Franklin Gothic"/>
                <a:sym typeface="Franklin Gothic"/>
              </a:rPr>
              <a:t>Fontana, Josep</a:t>
            </a:r>
            <a:endParaRPr i="1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PALABRA CLAVE: </a:t>
            </a:r>
            <a:r>
              <a:rPr lang="es" i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derecho penal, economía, ...</a:t>
            </a:r>
            <a:r>
              <a:rPr lang="es" b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b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MATERIA </a:t>
            </a:r>
            <a:r>
              <a:rPr lang="es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[en catalán]</a:t>
            </a: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:</a:t>
            </a:r>
            <a:r>
              <a:rPr lang="es" i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Catalunya història </a:t>
            </a:r>
            <a:endParaRPr sz="12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chemeClr val="dk1"/>
                </a:solidFill>
              </a:rPr>
              <a:t> </a:t>
            </a:r>
            <a:endParaRPr sz="12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9" name="Google Shape;139;p20"/>
          <p:cNvSpPr txBox="1"/>
          <p:nvPr/>
        </p:nvSpPr>
        <p:spPr>
          <a:xfrm>
            <a:off x="4361900" y="2835425"/>
            <a:ext cx="4258200" cy="9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Las materias son como las “tags” de los recursos que encontramos en Internet, tenemos unas listas controladas de materias y las ponemos cuando catalogamos los documentos.</a:t>
            </a:r>
            <a:endParaRPr sz="12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>
                <a:solidFill>
                  <a:schemeClr val="dk1"/>
                </a:solidFill>
              </a:rPr>
              <a:t> 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20"/>
          <p:cNvSpPr txBox="1"/>
          <p:nvPr/>
        </p:nvSpPr>
        <p:spPr>
          <a:xfrm>
            <a:off x="0" y="457200"/>
            <a:ext cx="3983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EL CATÁLOGO</a:t>
            </a:r>
            <a:endParaRPr sz="2900" b="1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41" name="Google Shape;14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5300" y="3114725"/>
            <a:ext cx="1428750" cy="142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1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21"/>
          <p:cNvSpPr txBox="1"/>
          <p:nvPr/>
        </p:nvSpPr>
        <p:spPr>
          <a:xfrm>
            <a:off x="739650" y="303925"/>
            <a:ext cx="3288600" cy="10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900" b="1">
                <a:latin typeface="Franklin Gothic"/>
                <a:ea typeface="Franklin Gothic"/>
                <a:cs typeface="Franklin Gothic"/>
                <a:sym typeface="Franklin Gothic"/>
              </a:rPr>
              <a:t>EL CATÁLOGO</a:t>
            </a:r>
            <a:endParaRPr sz="1900" b="1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b="1">
                <a:latin typeface="Franklin Gothic"/>
                <a:ea typeface="Franklin Gothic"/>
                <a:cs typeface="Franklin Gothic"/>
                <a:sym typeface="Franklin Gothic"/>
              </a:rPr>
              <a:t>BÚSQUEDA POR AUTOR</a:t>
            </a:r>
            <a:endParaRPr sz="19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48" name="Google Shape;14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331" y="178053"/>
            <a:ext cx="661644" cy="667461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1"/>
          <p:cNvSpPr/>
          <p:nvPr/>
        </p:nvSpPr>
        <p:spPr>
          <a:xfrm>
            <a:off x="8900" y="1227725"/>
            <a:ext cx="9161700" cy="11784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21"/>
          <p:cNvSpPr txBox="1"/>
          <p:nvPr/>
        </p:nvSpPr>
        <p:spPr>
          <a:xfrm>
            <a:off x="1546075" y="1227725"/>
            <a:ext cx="5944500" cy="120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Tengo que visionar toda la filmografía de </a:t>
            </a:r>
            <a:r>
              <a:rPr lang="es" sz="1800" b="1" u="sng">
                <a:latin typeface="Franklin Gothic"/>
                <a:ea typeface="Franklin Gothic"/>
                <a:cs typeface="Franklin Gothic"/>
                <a:sym typeface="Franklin Gothic"/>
              </a:rPr>
              <a:t>John Ford</a:t>
            </a: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 para una asignatura. ¿Cómo puedo saber qué hay en la Biblioteca/CRAI de este director?</a:t>
            </a:r>
            <a:endParaRPr sz="28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51" name="Google Shape;151;p21"/>
          <p:cNvSpPr/>
          <p:nvPr/>
        </p:nvSpPr>
        <p:spPr>
          <a:xfrm>
            <a:off x="1641925" y="4248800"/>
            <a:ext cx="5752800" cy="588300"/>
          </a:xfrm>
          <a:prstGeom prst="rect">
            <a:avLst/>
          </a:prstGeom>
          <a:solidFill>
            <a:srgbClr val="EEEEEE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Introduce el nombre del autor de </a:t>
            </a:r>
            <a:r>
              <a:rPr lang="es" b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forma inversa</a:t>
            </a:r>
            <a:r>
              <a:rPr lang="es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(Apellido, Nombre).</a:t>
            </a:r>
            <a:endParaRPr/>
          </a:p>
        </p:txBody>
      </p:sp>
      <p:pic>
        <p:nvPicPr>
          <p:cNvPr id="152" name="Google Shape;152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7050" y="2558863"/>
            <a:ext cx="7429500" cy="15621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1"/>
          <p:cNvSpPr/>
          <p:nvPr/>
        </p:nvSpPr>
        <p:spPr>
          <a:xfrm>
            <a:off x="1189800" y="3089225"/>
            <a:ext cx="4313700" cy="511500"/>
          </a:xfrm>
          <a:prstGeom prst="rect">
            <a:avLst/>
          </a:prstGeom>
          <a:noFill/>
          <a:ln w="1905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2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22"/>
          <p:cNvSpPr txBox="1"/>
          <p:nvPr/>
        </p:nvSpPr>
        <p:spPr>
          <a:xfrm>
            <a:off x="288025" y="303925"/>
            <a:ext cx="3740400" cy="10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900" b="1">
                <a:latin typeface="Franklin Gothic"/>
                <a:ea typeface="Franklin Gothic"/>
                <a:cs typeface="Franklin Gothic"/>
                <a:sym typeface="Franklin Gothic"/>
              </a:rPr>
              <a:t>EL CATÁLOGO</a:t>
            </a:r>
            <a:endParaRPr sz="1900" b="1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b="1">
                <a:latin typeface="Franklin Gothic"/>
                <a:ea typeface="Franklin Gothic"/>
                <a:cs typeface="Franklin Gothic"/>
                <a:sym typeface="Franklin Gothic"/>
              </a:rPr>
              <a:t>BÚSQUEDA POR PALABRA CLAVE</a:t>
            </a:r>
            <a:r>
              <a:rPr lang="es" sz="1900" b="1"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endParaRPr sz="19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60" name="Google Shape;16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700" y="174314"/>
            <a:ext cx="661644" cy="667461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2"/>
          <p:cNvSpPr/>
          <p:nvPr/>
        </p:nvSpPr>
        <p:spPr>
          <a:xfrm>
            <a:off x="8900" y="1227725"/>
            <a:ext cx="9161700" cy="11784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22"/>
          <p:cNvSpPr txBox="1"/>
          <p:nvPr/>
        </p:nvSpPr>
        <p:spPr>
          <a:xfrm>
            <a:off x="1546075" y="1227725"/>
            <a:ext cx="5944500" cy="120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Me han hablado de un libro de un autor apellidado </a:t>
            </a:r>
            <a:r>
              <a:rPr lang="es" sz="1800" b="1" u="sng">
                <a:latin typeface="Franklin Gothic"/>
                <a:ea typeface="Franklin Gothic"/>
                <a:cs typeface="Franklin Gothic"/>
                <a:sym typeface="Franklin Gothic"/>
              </a:rPr>
              <a:t>Pérez</a:t>
            </a: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 y que en el título aparece algo de una </a:t>
            </a:r>
            <a:r>
              <a:rPr lang="es" sz="1800" b="1" u="sng">
                <a:latin typeface="Franklin Gothic"/>
                <a:ea typeface="Franklin Gothic"/>
                <a:cs typeface="Franklin Gothic"/>
                <a:sym typeface="Franklin Gothic"/>
              </a:rPr>
              <a:t>semilla</a:t>
            </a: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, ¿cómo puedo saber si está disponible en la Biblioteca/CRAI?</a:t>
            </a:r>
            <a:endParaRPr sz="28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63" name="Google Shape;163;p22"/>
          <p:cNvSpPr/>
          <p:nvPr/>
        </p:nvSpPr>
        <p:spPr>
          <a:xfrm>
            <a:off x="1641925" y="4149850"/>
            <a:ext cx="5752800" cy="738900"/>
          </a:xfrm>
          <a:prstGeom prst="rect">
            <a:avLst/>
          </a:prstGeom>
          <a:solidFill>
            <a:srgbClr val="EEEEEE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Cuando no tengas toda la información del libro, DVD, etc., que estás buscando, tendrás que utilizar la búsqueda por</a:t>
            </a:r>
            <a:r>
              <a:rPr lang="es" sz="1200">
                <a:solidFill>
                  <a:srgbClr val="333333"/>
                </a:solidFill>
                <a:highlight>
                  <a:srgbClr val="F5F5F5"/>
                </a:highlight>
              </a:rPr>
              <a:t> </a:t>
            </a:r>
            <a:r>
              <a:rPr lang="es" b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palabra clave.</a:t>
            </a:r>
            <a:endParaRPr b="1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64" name="Google Shape;16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98813" y="2533188"/>
            <a:ext cx="7381875" cy="1514475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2"/>
          <p:cNvSpPr/>
          <p:nvPr/>
        </p:nvSpPr>
        <p:spPr>
          <a:xfrm>
            <a:off x="1148650" y="3078050"/>
            <a:ext cx="4334400" cy="424800"/>
          </a:xfrm>
          <a:prstGeom prst="rect">
            <a:avLst/>
          </a:prstGeom>
          <a:noFill/>
          <a:ln w="1905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3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23"/>
          <p:cNvSpPr txBox="1"/>
          <p:nvPr/>
        </p:nvSpPr>
        <p:spPr>
          <a:xfrm>
            <a:off x="739650" y="303925"/>
            <a:ext cx="3288600" cy="10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900" b="1">
                <a:latin typeface="Franklin Gothic"/>
                <a:ea typeface="Franklin Gothic"/>
                <a:cs typeface="Franklin Gothic"/>
                <a:sym typeface="Franklin Gothic"/>
              </a:rPr>
              <a:t>EL CATÁLOGO</a:t>
            </a:r>
            <a:endParaRPr sz="1900" b="1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b="1">
                <a:latin typeface="Franklin Gothic"/>
                <a:ea typeface="Franklin Gothic"/>
                <a:cs typeface="Franklin Gothic"/>
                <a:sym typeface="Franklin Gothic"/>
              </a:rPr>
              <a:t>BÚSQUEDA DE ARTÍCULOS</a:t>
            </a:r>
            <a:endParaRPr sz="16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72" name="Google Shape;17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849" y="174313"/>
            <a:ext cx="661644" cy="667461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3"/>
          <p:cNvSpPr/>
          <p:nvPr/>
        </p:nvSpPr>
        <p:spPr>
          <a:xfrm>
            <a:off x="-8900" y="3918225"/>
            <a:ext cx="9189300" cy="1060500"/>
          </a:xfrm>
          <a:prstGeom prst="rect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23"/>
          <p:cNvSpPr txBox="1"/>
          <p:nvPr/>
        </p:nvSpPr>
        <p:spPr>
          <a:xfrm>
            <a:off x="-107150" y="3722850"/>
            <a:ext cx="9161700" cy="137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6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Consulta el tutorial </a:t>
            </a:r>
            <a:r>
              <a:rPr lang="es" sz="1600" u="sng">
                <a:solidFill>
                  <a:srgbClr val="65C1B0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4"/>
              </a:rPr>
              <a:t>Cómo encontrar artículos de revista</a:t>
            </a:r>
            <a:r>
              <a:rPr lang="es" sz="16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.</a:t>
            </a:r>
            <a:endParaRPr sz="160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Los recursos electrónicos contratados por la Biblioteca de la UPF se pueden consultar desde fuera de la UPF por medio del </a:t>
            </a:r>
            <a:r>
              <a:rPr lang="es" sz="1600" u="sng">
                <a:solidFill>
                  <a:srgbClr val="65C1B0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5"/>
              </a:rPr>
              <a:t>Servicio de Acceso a los Recursos Electrónicos </a:t>
            </a:r>
            <a:r>
              <a:rPr lang="es" sz="16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(SARE).</a:t>
            </a:r>
            <a:r>
              <a:rPr lang="es" sz="1600"/>
              <a:t> </a:t>
            </a:r>
            <a:r>
              <a:rPr lang="es" sz="1800" b="1">
                <a:solidFill>
                  <a:srgbClr val="FFFF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b="1">
              <a:solidFill>
                <a:srgbClr val="FFFF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175" name="Google Shape;175;p23"/>
          <p:cNvSpPr/>
          <p:nvPr/>
        </p:nvSpPr>
        <p:spPr>
          <a:xfrm>
            <a:off x="8900" y="1227725"/>
            <a:ext cx="9161700" cy="11784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3"/>
          <p:cNvSpPr txBox="1"/>
          <p:nvPr/>
        </p:nvSpPr>
        <p:spPr>
          <a:xfrm>
            <a:off x="1183000" y="1207350"/>
            <a:ext cx="6491100" cy="120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 Necesito leer el artículo siguiente: Michelle, M. (2009). New York City’s War on Fat. </a:t>
            </a:r>
            <a:r>
              <a:rPr lang="es" sz="1800" i="1">
                <a:latin typeface="Franklin Gothic"/>
                <a:ea typeface="Franklin Gothic"/>
                <a:cs typeface="Franklin Gothic"/>
                <a:sym typeface="Franklin Gothic"/>
              </a:rPr>
              <a:t>New England Journal of Medicine</a:t>
            </a: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,  360(19):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77" name="Google Shape;177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24850" y="2571750"/>
            <a:ext cx="1651400" cy="165140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3"/>
          <p:cNvSpPr/>
          <p:nvPr/>
        </p:nvSpPr>
        <p:spPr>
          <a:xfrm>
            <a:off x="1718525" y="2772150"/>
            <a:ext cx="6967800" cy="950700"/>
          </a:xfrm>
          <a:prstGeom prst="rect">
            <a:avLst/>
          </a:prstGeom>
          <a:solidFill>
            <a:srgbClr val="EEEEEE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23"/>
          <p:cNvSpPr txBox="1"/>
          <p:nvPr/>
        </p:nvSpPr>
        <p:spPr>
          <a:xfrm>
            <a:off x="1718525" y="2772150"/>
            <a:ext cx="6762000" cy="95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encontrar un artículo de revista del cual tengas la referencia, tendrás que hacer una búsqueda en el catálogo por el </a:t>
            </a:r>
            <a:r>
              <a:rPr lang="es" b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título de la revista</a:t>
            </a:r>
            <a:r>
              <a:rPr lang="es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no por el título del artículo, y comprobar si tenemos el número que te interesa.</a:t>
            </a:r>
            <a:endParaRPr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>
                <a:latin typeface="Franklin Gothic"/>
                <a:ea typeface="Franklin Gothic"/>
                <a:cs typeface="Franklin Gothic"/>
                <a:sym typeface="Franklin Gothic"/>
              </a:rPr>
            </a:b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4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24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24"/>
          <p:cNvSpPr txBox="1"/>
          <p:nvPr/>
        </p:nvSpPr>
        <p:spPr>
          <a:xfrm>
            <a:off x="365800" y="1016100"/>
            <a:ext cx="80136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900">
                <a:latin typeface="Cambria"/>
                <a:ea typeface="Cambria"/>
                <a:cs typeface="Cambria"/>
                <a:sym typeface="Cambria"/>
              </a:rPr>
              <a:t>Para buscar un libro en la estantería, anota el </a:t>
            </a:r>
            <a:r>
              <a:rPr lang="es" sz="1900" b="1">
                <a:latin typeface="Cambria"/>
                <a:ea typeface="Cambria"/>
                <a:cs typeface="Cambria"/>
                <a:sym typeface="Cambria"/>
              </a:rPr>
              <a:t>topográfico</a:t>
            </a:r>
            <a:r>
              <a:rPr lang="es" sz="1900">
                <a:latin typeface="Cambria"/>
                <a:ea typeface="Cambria"/>
                <a:cs typeface="Cambria"/>
                <a:sym typeface="Cambria"/>
              </a:rPr>
              <a:t> !</a:t>
            </a:r>
            <a:endParaRPr sz="1900"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187" name="Google Shape;187;p24"/>
          <p:cNvCxnSpPr/>
          <p:nvPr/>
        </p:nvCxnSpPr>
        <p:spPr>
          <a:xfrm>
            <a:off x="6042000" y="1447249"/>
            <a:ext cx="1218000" cy="3900"/>
          </a:xfrm>
          <a:prstGeom prst="straightConnector1">
            <a:avLst/>
          </a:prstGeom>
          <a:noFill/>
          <a:ln w="76200" cap="flat" cmpd="sng">
            <a:solidFill>
              <a:srgbClr val="65C1B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8" name="Google Shape;188;p24"/>
          <p:cNvSpPr/>
          <p:nvPr/>
        </p:nvSpPr>
        <p:spPr>
          <a:xfrm>
            <a:off x="365800" y="4384250"/>
            <a:ext cx="2370300" cy="4917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24"/>
          <p:cNvSpPr txBox="1"/>
          <p:nvPr/>
        </p:nvSpPr>
        <p:spPr>
          <a:xfrm>
            <a:off x="365800" y="4368250"/>
            <a:ext cx="23256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1">
                <a:latin typeface="Franklin Gothic"/>
                <a:ea typeface="Franklin Gothic"/>
                <a:cs typeface="Franklin Gothic"/>
                <a:sym typeface="Franklin Gothic"/>
              </a:rPr>
              <a:t>Dónde se encuentra el documento (sede, sección, etc.)</a:t>
            </a:r>
            <a:endParaRPr sz="12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90" name="Google Shape;190;p24"/>
          <p:cNvSpPr/>
          <p:nvPr/>
        </p:nvSpPr>
        <p:spPr>
          <a:xfrm>
            <a:off x="6097075" y="4366550"/>
            <a:ext cx="1488300" cy="4917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24"/>
          <p:cNvSpPr txBox="1"/>
          <p:nvPr/>
        </p:nvSpPr>
        <p:spPr>
          <a:xfrm>
            <a:off x="6097075" y="4437225"/>
            <a:ext cx="1450500" cy="4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1">
                <a:latin typeface="Franklin Gothic"/>
                <a:ea typeface="Franklin Gothic"/>
                <a:cs typeface="Franklin Gothic"/>
                <a:sym typeface="Franklin Gothic"/>
              </a:rPr>
              <a:t>Días de préstamo</a:t>
            </a:r>
            <a:endParaRPr sz="12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92" name="Google Shape;192;p24"/>
          <p:cNvSpPr/>
          <p:nvPr/>
        </p:nvSpPr>
        <p:spPr>
          <a:xfrm>
            <a:off x="4068125" y="4338800"/>
            <a:ext cx="1879800" cy="5472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24"/>
          <p:cNvSpPr txBox="1"/>
          <p:nvPr/>
        </p:nvSpPr>
        <p:spPr>
          <a:xfrm>
            <a:off x="4068125" y="4349413"/>
            <a:ext cx="1879800" cy="2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1">
                <a:latin typeface="Franklin Gothic"/>
                <a:ea typeface="Franklin Gothic"/>
                <a:cs typeface="Franklin Gothic"/>
                <a:sym typeface="Franklin Gothic"/>
              </a:rPr>
              <a:t>Disponible, en préstamo, reservado, etc. </a:t>
            </a:r>
            <a:endParaRPr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94" name="Google Shape;19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2250" y="1522025"/>
            <a:ext cx="8269825" cy="2808675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4"/>
          <p:cNvSpPr/>
          <p:nvPr/>
        </p:nvSpPr>
        <p:spPr>
          <a:xfrm>
            <a:off x="1800050" y="1632725"/>
            <a:ext cx="1879800" cy="179700"/>
          </a:xfrm>
          <a:prstGeom prst="rect">
            <a:avLst/>
          </a:prstGeom>
          <a:noFill/>
          <a:ln w="1905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24"/>
          <p:cNvSpPr/>
          <p:nvPr/>
        </p:nvSpPr>
        <p:spPr>
          <a:xfrm>
            <a:off x="1243450" y="4197713"/>
            <a:ext cx="615000" cy="2763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CB5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24"/>
          <p:cNvSpPr/>
          <p:nvPr/>
        </p:nvSpPr>
        <p:spPr>
          <a:xfrm>
            <a:off x="5161900" y="4107938"/>
            <a:ext cx="615000" cy="2763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CB5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24"/>
          <p:cNvSpPr/>
          <p:nvPr/>
        </p:nvSpPr>
        <p:spPr>
          <a:xfrm>
            <a:off x="6195075" y="4107938"/>
            <a:ext cx="615000" cy="2763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CB5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24"/>
          <p:cNvSpPr/>
          <p:nvPr/>
        </p:nvSpPr>
        <p:spPr>
          <a:xfrm>
            <a:off x="659500" y="3469537"/>
            <a:ext cx="882600" cy="179700"/>
          </a:xfrm>
          <a:prstGeom prst="rect">
            <a:avLst/>
          </a:prstGeom>
          <a:noFill/>
          <a:ln w="19050" cap="flat" cmpd="sng">
            <a:solidFill>
              <a:srgbClr val="E54B4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24"/>
          <p:cNvSpPr/>
          <p:nvPr/>
        </p:nvSpPr>
        <p:spPr>
          <a:xfrm>
            <a:off x="5094800" y="3460625"/>
            <a:ext cx="615000" cy="179700"/>
          </a:xfrm>
          <a:prstGeom prst="rect">
            <a:avLst/>
          </a:prstGeom>
          <a:noFill/>
          <a:ln w="19050" cap="flat" cmpd="sng">
            <a:solidFill>
              <a:srgbClr val="E54B4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24"/>
          <p:cNvSpPr/>
          <p:nvPr/>
        </p:nvSpPr>
        <p:spPr>
          <a:xfrm>
            <a:off x="6206200" y="3460625"/>
            <a:ext cx="1053900" cy="179700"/>
          </a:xfrm>
          <a:prstGeom prst="rect">
            <a:avLst/>
          </a:prstGeom>
          <a:noFill/>
          <a:ln w="19050" cap="flat" cmpd="sng">
            <a:solidFill>
              <a:srgbClr val="E54B4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24"/>
          <p:cNvSpPr txBox="1"/>
          <p:nvPr/>
        </p:nvSpPr>
        <p:spPr>
          <a:xfrm>
            <a:off x="26750" y="48575"/>
            <a:ext cx="3983700" cy="7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0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CÓMO ENCONTRAR LOS DOCUMENTOS EN LA ESTANTERÍA</a:t>
            </a:r>
            <a:endParaRPr sz="2400" b="1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5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25"/>
          <p:cNvSpPr txBox="1"/>
          <p:nvPr/>
        </p:nvSpPr>
        <p:spPr>
          <a:xfrm>
            <a:off x="26750" y="48575"/>
            <a:ext cx="3983700" cy="7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0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CÓMO ENCONTRAR LOS DOCUMENTOS EN LA ESTANTERÍA</a:t>
            </a:r>
            <a:endParaRPr sz="2400" b="1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09" name="Google Shape;209;p25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25"/>
          <p:cNvSpPr/>
          <p:nvPr/>
        </p:nvSpPr>
        <p:spPr>
          <a:xfrm>
            <a:off x="-22350" y="4168250"/>
            <a:ext cx="9188700" cy="860700"/>
          </a:xfrm>
          <a:prstGeom prst="rect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25"/>
          <p:cNvSpPr txBox="1"/>
          <p:nvPr/>
        </p:nvSpPr>
        <p:spPr>
          <a:xfrm>
            <a:off x="610875" y="4476000"/>
            <a:ext cx="7193400" cy="6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 més, si no trobes els documents que necessites, pots fer una </a:t>
            </a:r>
            <a:endParaRPr/>
          </a:p>
        </p:txBody>
      </p:sp>
      <p:sp>
        <p:nvSpPr>
          <p:cNvPr id="212" name="Google Shape;212;p25"/>
          <p:cNvSpPr txBox="1"/>
          <p:nvPr/>
        </p:nvSpPr>
        <p:spPr>
          <a:xfrm>
            <a:off x="4103575" y="405499"/>
            <a:ext cx="4772400" cy="6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700" b="1">
                <a:latin typeface="Cambria"/>
                <a:ea typeface="Cambria"/>
                <a:cs typeface="Cambria"/>
                <a:sym typeface="Cambria"/>
              </a:rPr>
              <a:t>Los resultados de una búsqueda muestran cuatro tipos de datos:</a:t>
            </a:r>
            <a:endParaRPr sz="1200">
              <a:solidFill>
                <a:schemeClr val="accent2"/>
              </a:solidFill>
              <a:highlight>
                <a:srgbClr val="FFFFFF"/>
              </a:highlight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b="1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     </a:t>
            </a:r>
            <a:endParaRPr b="1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aphicFrame>
        <p:nvGraphicFramePr>
          <p:cNvPr id="213" name="Google Shape;213;p25"/>
          <p:cNvGraphicFramePr/>
          <p:nvPr/>
        </p:nvGraphicFramePr>
        <p:xfrm>
          <a:off x="61975" y="1397675"/>
          <a:ext cx="8860775" cy="2076650"/>
        </p:xfrm>
        <a:graphic>
          <a:graphicData uri="http://schemas.openxmlformats.org/drawingml/2006/table">
            <a:tbl>
              <a:tblPr>
                <a:noFill/>
                <a:tableStyleId>{0DAD1D57-D608-48B2-B46D-C30C2C0A5423}</a:tableStyleId>
              </a:tblPr>
              <a:tblGrid>
                <a:gridCol w="1357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6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57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5850"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BIBLIOGRÀFIQUES</a:t>
                      </a:r>
                      <a:endParaRPr b="1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77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s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Autor, títol, publicació, matèries, etc.</a:t>
                      </a:r>
                      <a:endParaRPr i="1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A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1525"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LOCALITZACIÓ</a:t>
                      </a:r>
                      <a:endParaRPr b="1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77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s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Topogràfic, seu, secció, etc., i en el cas dels recursos electrònics, hi ha l’accés a través del botó “Consulta’l” o bé a través d’un enllaç.</a:t>
                      </a:r>
                      <a:endParaRPr i="1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A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5850"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ESTAT</a:t>
                      </a:r>
                      <a:endParaRPr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77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s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Disponible, en préstec, reservat, etc.</a:t>
                      </a:r>
                      <a:endParaRPr>
                        <a:solidFill>
                          <a:schemeClr val="dk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A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3425"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TIPUS DE PRÉSTEC</a:t>
                      </a:r>
                      <a:endParaRPr b="1">
                        <a:solidFill>
                          <a:schemeClr val="dk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77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s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14 dies, 7 dies, 5 dies, 1 dia, exclòs.</a:t>
                      </a:r>
                      <a:endParaRPr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A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4" name="Google Shape;214;p25"/>
          <p:cNvSpPr/>
          <p:nvPr/>
        </p:nvSpPr>
        <p:spPr>
          <a:xfrm>
            <a:off x="-22350" y="4346450"/>
            <a:ext cx="9188700" cy="507900"/>
          </a:xfrm>
          <a:prstGeom prst="rect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215" name="Google Shape;215;p25"/>
          <p:cNvGraphicFramePr/>
          <p:nvPr/>
        </p:nvGraphicFramePr>
        <p:xfrm>
          <a:off x="61975" y="1213213"/>
          <a:ext cx="8860775" cy="2526850"/>
        </p:xfrm>
        <a:graphic>
          <a:graphicData uri="http://schemas.openxmlformats.org/drawingml/2006/table">
            <a:tbl>
              <a:tblPr>
                <a:noFill/>
                <a:tableStyleId>{0DAD1D57-D608-48B2-B46D-C30C2C0A5423}</a:tableStyleId>
              </a:tblPr>
              <a:tblGrid>
                <a:gridCol w="1357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6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57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6825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BIBLIOGRÁFICOS</a:t>
                      </a:r>
                      <a:endParaRPr b="1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AB6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s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Autor, título, publicación, materias, etc.</a:t>
                      </a:r>
                      <a:endParaRPr i="1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375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LOCALIZACIÓN</a:t>
                      </a:r>
                      <a:endParaRPr b="1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AB6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s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Topográfico, sede, sección, etc., y en el caso de los recursos electrónicos, el acceso es a través del botón                o bien a través de un enlace.</a:t>
                      </a:r>
                      <a:endParaRPr i="1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6825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ESTADO</a:t>
                      </a:r>
                      <a:endParaRPr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AB6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s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Disponible, en préstamo, reservado, etc.</a:t>
                      </a:r>
                      <a:endParaRPr>
                        <a:solidFill>
                          <a:schemeClr val="dk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6825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TIPO DE PRÉSTAMO</a:t>
                      </a:r>
                      <a:endParaRPr b="1">
                        <a:solidFill>
                          <a:schemeClr val="dk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AB6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s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14 días, 7 días, 5 días, 1 día, excluido.</a:t>
                      </a:r>
                      <a:endParaRPr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6" name="Google Shape;216;p25"/>
          <p:cNvSpPr/>
          <p:nvPr/>
        </p:nvSpPr>
        <p:spPr>
          <a:xfrm>
            <a:off x="-22350" y="4391600"/>
            <a:ext cx="9188700" cy="507900"/>
          </a:xfrm>
          <a:prstGeom prst="rect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25"/>
          <p:cNvSpPr txBox="1"/>
          <p:nvPr/>
        </p:nvSpPr>
        <p:spPr>
          <a:xfrm>
            <a:off x="61975" y="4294250"/>
            <a:ext cx="73614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Consulta el vídeo “</a:t>
            </a:r>
            <a:r>
              <a:rPr lang="es" sz="1700" u="sng">
                <a:solidFill>
                  <a:srgbClr val="65C1B0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3"/>
              </a:rPr>
              <a:t>Cómo encontrar los documentos en la estantería</a:t>
            </a:r>
            <a:r>
              <a:rPr lang="es" sz="17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”.</a:t>
            </a:r>
            <a:endParaRPr sz="170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>
                <a:solidFill>
                  <a:srgbClr val="FFFF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b="1">
              <a:solidFill>
                <a:srgbClr val="FFFF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700"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170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18" name="Google Shape;218;p25"/>
          <p:cNvSpPr/>
          <p:nvPr/>
        </p:nvSpPr>
        <p:spPr>
          <a:xfrm>
            <a:off x="6803850" y="2995400"/>
            <a:ext cx="2233200" cy="2076600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25"/>
          <p:cNvSpPr txBox="1"/>
          <p:nvPr/>
        </p:nvSpPr>
        <p:spPr>
          <a:xfrm>
            <a:off x="6950700" y="3334225"/>
            <a:ext cx="1939500" cy="164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3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El </a:t>
            </a:r>
            <a:r>
              <a:rPr lang="es" sz="1300" b="1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código de barras</a:t>
            </a:r>
            <a:r>
              <a:rPr lang="es" sz="13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no se debe anotar, sólo  sirve para prestar los libros con la aplicación que tenemos en la Biblioteca/CRAI.</a:t>
            </a:r>
            <a:endParaRPr sz="130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20" name="Google Shape;220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33326" y="2100100"/>
            <a:ext cx="748500" cy="221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6"/>
          <p:cNvSpPr/>
          <p:nvPr/>
        </p:nvSpPr>
        <p:spPr>
          <a:xfrm>
            <a:off x="1359150" y="954125"/>
            <a:ext cx="6425700" cy="7569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26"/>
          <p:cNvSpPr/>
          <p:nvPr/>
        </p:nvSpPr>
        <p:spPr>
          <a:xfrm>
            <a:off x="1359150" y="1711025"/>
            <a:ext cx="6425700" cy="2478300"/>
          </a:xfrm>
          <a:prstGeom prst="rect">
            <a:avLst/>
          </a:prstGeom>
          <a:solidFill>
            <a:srgbClr val="DDE4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26"/>
          <p:cNvSpPr txBox="1"/>
          <p:nvPr/>
        </p:nvSpPr>
        <p:spPr>
          <a:xfrm>
            <a:off x="2780625" y="1015775"/>
            <a:ext cx="42423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3000" b="1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28" name="Google Shape;228;p26"/>
          <p:cNvSpPr txBox="1"/>
          <p:nvPr/>
        </p:nvSpPr>
        <p:spPr>
          <a:xfrm>
            <a:off x="1461750" y="1936700"/>
            <a:ext cx="6131700" cy="14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Echa un vistazo a la </a:t>
            </a:r>
            <a:r>
              <a:rPr lang="es" sz="1800" b="1" u="sng">
                <a:latin typeface="Cambria"/>
                <a:ea typeface="Cambria"/>
                <a:cs typeface="Cambria"/>
                <a:sym typeface="Cambria"/>
                <a:hlinkClick r:id="rId3"/>
              </a:rPr>
              <a:t>ayuda del catálogo</a:t>
            </a:r>
            <a:r>
              <a:rPr lang="es" sz="1800" b="1">
                <a:latin typeface="Cambria"/>
                <a:ea typeface="Cambria"/>
                <a:cs typeface="Cambria"/>
                <a:sym typeface="Cambria"/>
              </a:rPr>
              <a:t>. </a:t>
            </a:r>
            <a:endParaRPr sz="1800" b="1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Consulta la página del </a:t>
            </a:r>
            <a:r>
              <a:rPr lang="es" sz="1800" b="1" u="sng">
                <a:latin typeface="Cambria"/>
                <a:ea typeface="Cambria"/>
                <a:cs typeface="Cambria"/>
                <a:sym typeface="Cambria"/>
                <a:hlinkClick r:id="rId4"/>
              </a:rPr>
              <a:t>tutorial del catálogo</a:t>
            </a: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.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>
                <a:solidFill>
                  <a:srgbClr val="FFFF00"/>
                </a:solidFill>
                <a:highlight>
                  <a:srgbClr val="B7B7B7"/>
                </a:highlight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b="1">
              <a:solidFill>
                <a:srgbClr val="FFFF00"/>
              </a:solidFill>
              <a:highlight>
                <a:srgbClr val="B7B7B7"/>
              </a:highlight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7"/>
          <p:cNvSpPr/>
          <p:nvPr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27"/>
          <p:cNvSpPr/>
          <p:nvPr/>
        </p:nvSpPr>
        <p:spPr>
          <a:xfrm>
            <a:off x="2958875" y="3163850"/>
            <a:ext cx="3609600" cy="499200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35" name="Google Shape;23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17" y="3163850"/>
            <a:ext cx="2841158" cy="4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1. Información y tratamiento de datos: 1.1. Navegación, búsqueda y filtrado de información, datos y contenidos digitales: 2. El catálogo de la biblioteca</a:t>
            </a:r>
            <a:r>
              <a:rPr lang="es-ES" sz="1200" dirty="0"/>
              <a:t> </a:t>
            </a:r>
          </a:p>
          <a:p>
            <a:pPr algn="ctr"/>
            <a:endParaRPr lang="es-ES" sz="1200" dirty="0"/>
          </a:p>
          <a:p>
            <a:pPr algn="ctr"/>
            <a:r>
              <a:rPr lang="es-ES" sz="1200" dirty="0"/>
              <a:t> </a:t>
            </a:r>
          </a:p>
          <a:p>
            <a:pPr algn="ctr"/>
            <a:endParaRPr lang="es-ES" sz="1200" dirty="0"/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116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-8900" y="0"/>
            <a:ext cx="2932200" cy="51435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3"/>
          <p:cNvSpPr/>
          <p:nvPr/>
        </p:nvSpPr>
        <p:spPr>
          <a:xfrm>
            <a:off x="2923300" y="1069475"/>
            <a:ext cx="5659200" cy="9624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3"/>
          <p:cNvSpPr/>
          <p:nvPr/>
        </p:nvSpPr>
        <p:spPr>
          <a:xfrm>
            <a:off x="175275" y="1069475"/>
            <a:ext cx="2748000" cy="1871700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2985625" y="993275"/>
            <a:ext cx="5409900" cy="65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 b="1">
                <a:solidFill>
                  <a:srgbClr val="2B726D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EL CATÁLOGO DE LA BIBLIOTECA</a:t>
            </a:r>
            <a:endParaRPr sz="3000" b="1">
              <a:solidFill>
                <a:srgbClr val="2B726D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75275" y="1069475"/>
            <a:ext cx="2748000" cy="10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Información y tratamiento de datos. </a:t>
            </a:r>
            <a:endParaRPr sz="180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Navegación, búsqueda y filtrado de la información, datos y contenidos digitales</a:t>
            </a:r>
            <a:endParaRPr sz="180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14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000">
                <a:latin typeface="Cambria"/>
                <a:ea typeface="Cambria"/>
                <a:cs typeface="Cambria"/>
                <a:sym typeface="Cambria"/>
              </a:rPr>
              <a:t>Al finalizar esta actividad debes ser capaz de:</a:t>
            </a:r>
            <a:endParaRPr sz="20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3140225" y="2210250"/>
            <a:ext cx="5240400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Identificar las principales fuentes de información</a:t>
            </a: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Saber si la Biblioteca/CRAI tiene un documento y cómo encontrarlo.</a:t>
            </a: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68" name="Google Shape;68;p14" descr="Ma_2.png"/>
          <p:cNvPicPr preferRelativeResize="0"/>
          <p:nvPr/>
        </p:nvPicPr>
        <p:blipFill rotWithShape="1">
          <a:blip r:embed="rId3">
            <a:alphaModFix/>
          </a:blip>
          <a:srcRect t="12969" b="17489"/>
          <a:stretch/>
        </p:blipFill>
        <p:spPr>
          <a:xfrm>
            <a:off x="0" y="2174000"/>
            <a:ext cx="3204150" cy="1905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/>
          <p:nvPr/>
        </p:nvSpPr>
        <p:spPr>
          <a:xfrm>
            <a:off x="1506200" y="1263875"/>
            <a:ext cx="6176100" cy="27735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15"/>
          <p:cNvSpPr/>
          <p:nvPr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14656"/>
              </a:solidFill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1644750" y="844875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1800" b="1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1720075" y="1308325"/>
            <a:ext cx="5793000" cy="25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     La información: qué y dónde buscamos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     El catálogo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              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Búsqueda por autor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 Búsqueda por palabra clave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 Búsqueda de artículos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      Cómo encontrar los documentos en la estantería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      Para saber más...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7" name="Google Shape;77;p15"/>
          <p:cNvSpPr/>
          <p:nvPr/>
        </p:nvSpPr>
        <p:spPr>
          <a:xfrm>
            <a:off x="1906900" y="1470500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15"/>
          <p:cNvSpPr/>
          <p:nvPr/>
        </p:nvSpPr>
        <p:spPr>
          <a:xfrm>
            <a:off x="1906900" y="1891225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5"/>
          <p:cNvSpPr/>
          <p:nvPr/>
        </p:nvSpPr>
        <p:spPr>
          <a:xfrm>
            <a:off x="2597300" y="2387475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15"/>
          <p:cNvSpPr/>
          <p:nvPr/>
        </p:nvSpPr>
        <p:spPr>
          <a:xfrm>
            <a:off x="1906900" y="2991488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5"/>
          <p:cNvSpPr/>
          <p:nvPr/>
        </p:nvSpPr>
        <p:spPr>
          <a:xfrm>
            <a:off x="2597300" y="2597300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5"/>
          <p:cNvSpPr/>
          <p:nvPr/>
        </p:nvSpPr>
        <p:spPr>
          <a:xfrm>
            <a:off x="1906900" y="3427350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16"/>
          <p:cNvSpPr txBox="1"/>
          <p:nvPr/>
        </p:nvSpPr>
        <p:spPr>
          <a:xfrm>
            <a:off x="0" y="0"/>
            <a:ext cx="3983700" cy="95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 INFORMACIÓN: QUÉ Y DÓNDE BUSCAMOS</a:t>
            </a:r>
            <a:endParaRPr sz="2900" b="1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89" name="Google Shape;89;p16"/>
          <p:cNvSpPr txBox="1"/>
          <p:nvPr/>
        </p:nvSpPr>
        <p:spPr>
          <a:xfrm>
            <a:off x="379850" y="1259575"/>
            <a:ext cx="5551800" cy="24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latin typeface="Cambria"/>
                <a:ea typeface="Cambria"/>
                <a:cs typeface="Cambria"/>
                <a:sym typeface="Cambria"/>
              </a:rPr>
              <a:t>A menudo, cuando se necesita información, se busca en </a:t>
            </a:r>
            <a:r>
              <a:rPr lang="es" sz="1700" b="1">
                <a:latin typeface="Cambria"/>
                <a:ea typeface="Cambria"/>
                <a:cs typeface="Cambria"/>
                <a:sym typeface="Cambria"/>
              </a:rPr>
              <a:t>Google</a:t>
            </a:r>
            <a:r>
              <a:rPr lang="es" sz="1700">
                <a:latin typeface="Cambria"/>
                <a:ea typeface="Cambria"/>
                <a:cs typeface="Cambria"/>
                <a:sym typeface="Cambria"/>
              </a:rPr>
              <a:t>. No obstante, tienes que tener en cuenta que:</a:t>
            </a:r>
            <a:endParaRPr sz="17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latin typeface="Cambria"/>
                <a:ea typeface="Cambria"/>
                <a:cs typeface="Cambria"/>
                <a:sym typeface="Cambria"/>
              </a:rPr>
              <a:t>             Google no incluye todos los sitios web ni  </a:t>
            </a:r>
            <a:endParaRPr sz="1700"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latin typeface="Cambria"/>
                <a:ea typeface="Cambria"/>
                <a:cs typeface="Cambria"/>
                <a:sym typeface="Cambria"/>
              </a:rPr>
              <a:t>   recursos que existen.</a:t>
            </a:r>
            <a:endParaRPr sz="17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Cambria"/>
              <a:ea typeface="Cambria"/>
              <a:cs typeface="Cambria"/>
              <a:sym typeface="Cambria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latin typeface="Cambria"/>
                <a:ea typeface="Cambria"/>
                <a:cs typeface="Cambria"/>
                <a:sym typeface="Cambria"/>
              </a:rPr>
              <a:t>    Es un error pensar que si no encuentras la  </a:t>
            </a:r>
            <a:endParaRPr sz="1700">
              <a:latin typeface="Cambria"/>
              <a:ea typeface="Cambria"/>
              <a:cs typeface="Cambria"/>
              <a:sym typeface="Cambria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latin typeface="Cambria"/>
                <a:ea typeface="Cambria"/>
                <a:cs typeface="Cambria"/>
                <a:sym typeface="Cambria"/>
              </a:rPr>
              <a:t>    información en Google es que no existe. </a:t>
            </a:r>
            <a:endParaRPr sz="17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                 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0" name="Google Shape;90;p16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6"/>
          <p:cNvSpPr/>
          <p:nvPr/>
        </p:nvSpPr>
        <p:spPr>
          <a:xfrm>
            <a:off x="8900" y="4088075"/>
            <a:ext cx="9188700" cy="873300"/>
          </a:xfrm>
          <a:prstGeom prst="rect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92" name="Google Shape;92;p16"/>
          <p:cNvSpPr txBox="1"/>
          <p:nvPr/>
        </p:nvSpPr>
        <p:spPr>
          <a:xfrm>
            <a:off x="206125" y="4225325"/>
            <a:ext cx="8857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En la página web de la </a:t>
            </a:r>
            <a:r>
              <a:rPr lang="es" sz="1800" b="1" u="sng">
                <a:solidFill>
                  <a:srgbClr val="65C1B0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3"/>
              </a:rPr>
              <a:t>Biblioteca e Informática</a:t>
            </a:r>
            <a:r>
              <a:rPr lang="es" sz="18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encontrarás diferentes recursos. Elige los que más se ajusten a tus necesidades. </a:t>
            </a:r>
            <a:r>
              <a:rPr lang="es" sz="1800" b="1">
                <a:solidFill>
                  <a:srgbClr val="FFFF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b="1">
              <a:solidFill>
                <a:srgbClr val="FFFF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6"/>
          <p:cNvSpPr txBox="1"/>
          <p:nvPr/>
        </p:nvSpPr>
        <p:spPr>
          <a:xfrm>
            <a:off x="5931650" y="1469125"/>
            <a:ext cx="2351700" cy="12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 l’hora de cercar informació, disposes de diferents </a:t>
            </a:r>
            <a:r>
              <a:rPr lang="es" sz="1800" b="1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recursos d’informació</a:t>
            </a:r>
            <a:r>
              <a:rPr lang="es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endParaRPr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94" name="Google Shape;94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925" y="2046362"/>
            <a:ext cx="498859" cy="503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0925" y="2877659"/>
            <a:ext cx="498850" cy="503241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6"/>
          <p:cNvSpPr/>
          <p:nvPr/>
        </p:nvSpPr>
        <p:spPr>
          <a:xfrm>
            <a:off x="6053675" y="900150"/>
            <a:ext cx="2529600" cy="2427000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97" name="Google Shape;97;p16"/>
          <p:cNvSpPr txBox="1"/>
          <p:nvPr/>
        </p:nvSpPr>
        <p:spPr>
          <a:xfrm>
            <a:off x="6142625" y="1469125"/>
            <a:ext cx="2351700" cy="15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En el momento de buscar información, dispones de diferentes </a:t>
            </a:r>
            <a:r>
              <a:rPr lang="es" sz="1800" b="1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recursos </a:t>
            </a:r>
            <a:endParaRPr sz="1800" b="1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17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104" name="Google Shape;104;p17"/>
          <p:cNvGraphicFramePr/>
          <p:nvPr/>
        </p:nvGraphicFramePr>
        <p:xfrm>
          <a:off x="114150" y="1177950"/>
          <a:ext cx="8731750" cy="3890302"/>
        </p:xfrm>
        <a:graphic>
          <a:graphicData uri="http://schemas.openxmlformats.org/drawingml/2006/table">
            <a:tbl>
              <a:tblPr>
                <a:noFill/>
                <a:tableStyleId>{0DAD1D57-D608-48B2-B46D-C30C2C0A5423}</a:tableStyleId>
              </a:tblPr>
              <a:tblGrid>
                <a:gridCol w="1118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1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71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30500"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/>
                        <a:t>DICCIONARIOS O ENCICLOPEDIAS</a:t>
                      </a:r>
                      <a:endParaRPr b="1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AB6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Para </a:t>
                      </a:r>
                      <a:r>
                        <a:rPr lang="es" sz="1300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datos concretos</a:t>
                      </a:r>
                      <a:r>
                        <a:rPr lang="es" sz="13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o como </a:t>
                      </a:r>
                      <a:r>
                        <a:rPr lang="es" sz="1300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punto de partida</a:t>
                      </a:r>
                      <a:r>
                        <a:rPr lang="es" sz="13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para conocer un tema.</a:t>
                      </a:r>
                      <a:endParaRPr sz="1300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l" rtl="0">
                        <a:spcBef>
                          <a:spcPts val="10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s" sz="1100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Para saber qué diccionarios y enciclopedias te ofrece la Biblioteca/CRAI de la UPF puedes clicar en los enlaces de la busca integrada “</a:t>
                      </a:r>
                      <a:r>
                        <a:rPr lang="es" sz="1100" b="1" i="1" u="sng">
                          <a:solidFill>
                            <a:schemeClr val="hlink"/>
                          </a:solidFill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3"/>
                        </a:rPr>
                        <a:t>Diccionarios</a:t>
                      </a:r>
                      <a:r>
                        <a:rPr lang="es" sz="1100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” y “</a:t>
                      </a:r>
                      <a:r>
                        <a:rPr lang="es" sz="1100" b="1" i="1" u="sng">
                          <a:solidFill>
                            <a:schemeClr val="hlink"/>
                          </a:solidFill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4"/>
                        </a:rPr>
                        <a:t>Enciclopedias</a:t>
                      </a:r>
                      <a:r>
                        <a:rPr lang="es" sz="1100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”.</a:t>
                      </a:r>
                      <a:endParaRPr sz="1100" i="1">
                        <a:highlight>
                          <a:srgbClr val="FFFF00"/>
                        </a:highlight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86050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/>
                        <a:t>REVISTAS CIENTÍFICAS</a:t>
                      </a:r>
                      <a:endParaRPr b="1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AB6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Para conocer los </a:t>
                      </a:r>
                      <a:r>
                        <a:rPr lang="es" sz="1300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últimos estudios</a:t>
                      </a:r>
                      <a:r>
                        <a:rPr lang="es" sz="13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. Muchas revistas ya se encuentran en digital, y algunas en acceso libre (Open Access).</a:t>
                      </a:r>
                      <a:endParaRPr sz="1300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just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Para saber qué revistas tiene contratadas la Biblioteca/CRAI de la UPF puedes ir a la pestaña “</a:t>
                      </a:r>
                      <a:r>
                        <a:rPr lang="es" sz="1100" b="1" i="1" u="sng">
                          <a:solidFill>
                            <a:schemeClr val="hlink"/>
                          </a:solidFill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5"/>
                        </a:rPr>
                        <a:t>Revistas-e</a:t>
                      </a:r>
                      <a:r>
                        <a:rPr lang="es" sz="1100" b="1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”</a:t>
                      </a:r>
                      <a:r>
                        <a:rPr lang="es" sz="1100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de la busca integrada. Aquí sólo encontrarás las revistas electrónicas, pero ten en cuenta que si quieres saber qué revistas tenemos en papel, tendrás que consultar el </a:t>
                      </a:r>
                      <a:r>
                        <a:rPr lang="es" sz="1100" i="1" u="sng">
                          <a:solidFill>
                            <a:schemeClr val="hlink"/>
                          </a:solidFill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6"/>
                        </a:rPr>
                        <a:t>catálogo</a:t>
                      </a:r>
                      <a:r>
                        <a:rPr lang="es" sz="1100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. Si necesitas saber qué se ha publicado sobre un tema, puedes hacer una busca por materia desde la pestaña “</a:t>
                      </a:r>
                      <a:r>
                        <a:rPr lang="es" sz="1100" b="1" i="1" u="sng">
                          <a:solidFill>
                            <a:schemeClr val="hlink"/>
                          </a:solidFill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5"/>
                        </a:rPr>
                        <a:t>Artículos</a:t>
                      </a:r>
                      <a:r>
                        <a:rPr lang="es" sz="1100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.”</a:t>
                      </a:r>
                      <a:endParaRPr sz="1100" i="1">
                        <a:highlight>
                          <a:srgbClr val="FFFF00"/>
                        </a:highlight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0000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/>
                        <a:t>BASES DE DATOS</a:t>
                      </a: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AB6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Recogen </a:t>
                      </a:r>
                      <a:r>
                        <a:rPr lang="es" sz="1300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información de diferentes fuentes</a:t>
                      </a:r>
                      <a:r>
                        <a:rPr lang="es" sz="13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(leyes, libros, artículos de revistas, estadísticas, etc.) y ofrecen los datos del documento y a menudo el acceso al texto completo.</a:t>
                      </a:r>
                      <a:endParaRPr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just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Para saber qué bases de datos tiene contratadas la Biblioteca/CRAI de la UPF clica la pestaña “</a:t>
                      </a:r>
                      <a:r>
                        <a:rPr lang="es" sz="1100" b="1" i="1" u="sng">
                          <a:solidFill>
                            <a:schemeClr val="hlink"/>
                          </a:solidFill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5"/>
                        </a:rPr>
                        <a:t>Bases de datos</a:t>
                      </a:r>
                      <a:r>
                        <a:rPr lang="es" sz="1100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” de la busca integrada y selecciona tu ámbito temático.</a:t>
                      </a:r>
                      <a:endParaRPr sz="1200">
                        <a:solidFill>
                          <a:schemeClr val="dk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5" name="Google Shape;105;p17"/>
          <p:cNvSpPr txBox="1"/>
          <p:nvPr/>
        </p:nvSpPr>
        <p:spPr>
          <a:xfrm>
            <a:off x="0" y="0"/>
            <a:ext cx="3983700" cy="95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 INFORMACIÓN: QUÉ Y DÓNDE BUSCAMOS</a:t>
            </a:r>
            <a:endParaRPr sz="2900" b="1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06" name="Google Shape;106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800075" y="-21826"/>
            <a:ext cx="2174575" cy="2174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8"/>
          <p:cNvSpPr txBox="1"/>
          <p:nvPr/>
        </p:nvSpPr>
        <p:spPr>
          <a:xfrm>
            <a:off x="0" y="0"/>
            <a:ext cx="3983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9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 INFORMACIÓN: QUÉ Y DÓNDE BUSCAMOS</a:t>
            </a:r>
            <a:endParaRPr sz="2900" b="1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3" name="Google Shape;113;p18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114" name="Google Shape;114;p18"/>
          <p:cNvGraphicFramePr/>
          <p:nvPr/>
        </p:nvGraphicFramePr>
        <p:xfrm>
          <a:off x="200050" y="1113275"/>
          <a:ext cx="8731750" cy="1743850"/>
        </p:xfrm>
        <a:graphic>
          <a:graphicData uri="http://schemas.openxmlformats.org/drawingml/2006/table">
            <a:tbl>
              <a:tblPr>
                <a:noFill/>
                <a:tableStyleId>{0DAD1D57-D608-48B2-B46D-C30C2C0A5423}</a:tableStyleId>
              </a:tblPr>
              <a:tblGrid>
                <a:gridCol w="1118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1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71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39725"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/>
                        <a:t>DIARIOS OFICIALES</a:t>
                      </a:r>
                      <a:endParaRPr b="1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AB6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Per acceder al </a:t>
                      </a:r>
                      <a:r>
                        <a:rPr lang="es" sz="1300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DOGC, </a:t>
                      </a:r>
                      <a:r>
                        <a:rPr lang="es" sz="13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al</a:t>
                      </a:r>
                      <a:r>
                        <a:rPr lang="es" sz="1300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BOE</a:t>
                      </a:r>
                      <a:r>
                        <a:rPr lang="es" sz="13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y a </a:t>
                      </a:r>
                      <a:r>
                        <a:rPr lang="es" sz="1300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otros diarios oficiales.</a:t>
                      </a:r>
                      <a:endParaRPr sz="1300" b="1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l" rtl="0">
                        <a:spcBef>
                          <a:spcPts val="10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s" sz="1100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Para acceder a los diarios oficiales puedes clicar en el enlace </a:t>
                      </a:r>
                      <a:r>
                        <a:rPr lang="es" sz="1100" b="1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“</a:t>
                      </a:r>
                      <a:r>
                        <a:rPr lang="es" sz="1100" b="1" i="1" u="sng">
                          <a:solidFill>
                            <a:schemeClr val="hlink"/>
                          </a:solidFill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3"/>
                        </a:rPr>
                        <a:t>Diarios oficiales</a:t>
                      </a:r>
                      <a:r>
                        <a:rPr lang="es" sz="1100" b="1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” </a:t>
                      </a:r>
                      <a:r>
                        <a:rPr lang="es" sz="1100" i="1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de la búsqueda integrada.</a:t>
                      </a:r>
                      <a:r>
                        <a:rPr lang="es" sz="1100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</a:t>
                      </a:r>
                      <a:endParaRPr sz="1100" i="1">
                        <a:highlight>
                          <a:srgbClr val="FFFF00"/>
                        </a:highlight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0600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/>
                        <a:t>PRENSA</a:t>
                      </a:r>
                      <a:endParaRPr b="1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AB6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Para conocer la </a:t>
                      </a:r>
                      <a:r>
                        <a:rPr lang="es" sz="1300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información más actual</a:t>
                      </a:r>
                      <a:r>
                        <a:rPr lang="es" sz="13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. </a:t>
                      </a:r>
                      <a:endParaRPr sz="1300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l" rtl="0">
                        <a:spcBef>
                          <a:spcPts val="1000"/>
                        </a:spcBef>
                        <a:spcAft>
                          <a:spcPts val="10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 sz="1100" i="1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Para acceder a la prensa de difusión general, local e internacional puedes clicar sobre el enlace “</a:t>
                      </a:r>
                      <a:r>
                        <a:rPr lang="es" sz="1100" b="1" i="1" u="sng">
                          <a:solidFill>
                            <a:schemeClr val="hlink"/>
                          </a:solidFill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4"/>
                        </a:rPr>
                        <a:t>prensa</a:t>
                      </a:r>
                      <a:r>
                        <a:rPr lang="es" sz="1100" i="1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” de la búsqueda integrada.</a:t>
                      </a:r>
                      <a:endParaRPr sz="1100" i="1">
                        <a:solidFill>
                          <a:schemeClr val="dk1"/>
                        </a:solidFill>
                        <a:highlight>
                          <a:srgbClr val="FFFF00"/>
                        </a:highlight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15" name="Google Shape;115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55313" y="3225327"/>
            <a:ext cx="3573268" cy="885862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8"/>
          <p:cNvSpPr/>
          <p:nvPr/>
        </p:nvSpPr>
        <p:spPr>
          <a:xfrm>
            <a:off x="160425" y="4200200"/>
            <a:ext cx="8658600" cy="7308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8"/>
          <p:cNvSpPr txBox="1"/>
          <p:nvPr/>
        </p:nvSpPr>
        <p:spPr>
          <a:xfrm>
            <a:off x="67525" y="4286825"/>
            <a:ext cx="8575500" cy="7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Desde la página de Biblioteca e Informática también puedes acceder al </a:t>
            </a:r>
            <a:r>
              <a:rPr lang="es" sz="1800" u="sng">
                <a:solidFill>
                  <a:schemeClr val="hlink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6"/>
              </a:rPr>
              <a:t>catálogo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18" name="Google Shape;118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311420">
            <a:off x="8427696" y="3985420"/>
            <a:ext cx="478455" cy="9258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9"/>
          <p:cNvSpPr txBox="1"/>
          <p:nvPr/>
        </p:nvSpPr>
        <p:spPr>
          <a:xfrm>
            <a:off x="0" y="457200"/>
            <a:ext cx="3983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EL CATÁLOGO</a:t>
            </a:r>
            <a:endParaRPr sz="2900" b="1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25" name="Google Shape;125;p19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19"/>
          <p:cNvSpPr txBox="1"/>
          <p:nvPr/>
        </p:nvSpPr>
        <p:spPr>
          <a:xfrm>
            <a:off x="67600" y="1238438"/>
            <a:ext cx="8808900" cy="10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El </a:t>
            </a:r>
            <a:r>
              <a:rPr lang="es" sz="1800" b="1" u="sng">
                <a:solidFill>
                  <a:schemeClr val="accent5"/>
                </a:solidFill>
                <a:highlight>
                  <a:srgbClr val="FFFF00"/>
                </a:highlight>
                <a:latin typeface="Cambria"/>
                <a:ea typeface="Cambria"/>
                <a:cs typeface="Cambria"/>
                <a:sym typeface="Cambria"/>
                <a:hlinkClick r:id="rId3"/>
              </a:rPr>
              <a:t>catálogo</a:t>
            </a:r>
            <a:r>
              <a:rPr lang="es" sz="1800">
                <a:solidFill>
                  <a:schemeClr val="dk1"/>
                </a:solidFill>
                <a:highlight>
                  <a:srgbClr val="FFFF00"/>
                </a:highlight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es una base de datos donde podrás buscar y encontrar los documentos disponibles en la Biblioteca, desde el mismo momento en que se solicita la compra.  </a:t>
            </a: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" sz="1800">
                <a:latin typeface="Cambria"/>
                <a:ea typeface="Cambria"/>
                <a:cs typeface="Cambria"/>
                <a:sym typeface="Cambria"/>
              </a:rPr>
            </a:b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7" name="Google Shape;12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7125" y="2388501"/>
            <a:ext cx="7214926" cy="2068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9"/>
          <p:cNvSpPr/>
          <p:nvPr/>
        </p:nvSpPr>
        <p:spPr>
          <a:xfrm>
            <a:off x="648000" y="2344500"/>
            <a:ext cx="944700" cy="454500"/>
          </a:xfrm>
          <a:prstGeom prst="rect">
            <a:avLst/>
          </a:prstGeom>
          <a:noFill/>
          <a:ln w="38100" cap="flat" cmpd="sng">
            <a:solidFill>
              <a:srgbClr val="E54B4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1201</Words>
  <Application>Microsoft Office PowerPoint</Application>
  <PresentationFormat>Presentación en pantalla (16:9)</PresentationFormat>
  <Paragraphs>140</Paragraphs>
  <Slides>17</Slides>
  <Notes>15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5" baseType="lpstr">
      <vt:lpstr>Franklin Gothic</vt:lpstr>
      <vt:lpstr>Cambria</vt:lpstr>
      <vt:lpstr>Arial</vt:lpstr>
      <vt:lpstr>Bliss Pro</vt:lpstr>
      <vt:lpstr>Calibri</vt:lpstr>
      <vt:lpstr>Verdana</vt:lpstr>
      <vt:lpstr>Candara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Garbiñe Ustarroz</dc:creator>
  <cp:lastModifiedBy>Garbiñe Ustarroz</cp:lastModifiedBy>
  <cp:revision>5</cp:revision>
  <dcterms:modified xsi:type="dcterms:W3CDTF">2019-07-18T13:35:40Z</dcterms:modified>
</cp:coreProperties>
</file>