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81" r:id="rId5"/>
    <p:sldId id="257" r:id="rId6"/>
    <p:sldId id="258" r:id="rId7"/>
    <p:sldId id="259" r:id="rId8"/>
    <p:sldId id="260" r:id="rId9"/>
    <p:sldId id="284" r:id="rId10"/>
    <p:sldId id="262" r:id="rId11"/>
    <p:sldId id="282" r:id="rId12"/>
    <p:sldId id="263" r:id="rId13"/>
    <p:sldId id="278" r:id="rId14"/>
    <p:sldId id="265" r:id="rId15"/>
    <p:sldId id="266" r:id="rId16"/>
    <p:sldId id="267" r:id="rId17"/>
    <p:sldId id="283" r:id="rId18"/>
    <p:sldId id="270" r:id="rId19"/>
    <p:sldId id="271" r:id="rId20"/>
    <p:sldId id="272" r:id="rId21"/>
    <p:sldId id="273" r:id="rId22"/>
    <p:sldId id="274" r:id="rId23"/>
    <p:sldId id="276" r:id="rId2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DF3966-2AA4-2EF2-60EA-04F0FD3A26F7}" v="4" dt="2024-06-12T06:59:59.9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1"/>
    <p:restoredTop sz="94650"/>
  </p:normalViewPr>
  <p:slideViewPr>
    <p:cSldViewPr snapToGrid="0">
      <p:cViewPr>
        <p:scale>
          <a:sx n="75" d="100"/>
          <a:sy n="75" d="100"/>
        </p:scale>
        <p:origin x="2160" y="1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OneDrive%20-%20Universitat%20de%20Valencia\Escritorio\Dropbox\ESCRITORIO\Congresos\Workshop%20Ja&#233;n\Resultados%20en%20gr&#225;fic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eliamartinezcordoba\Dropbox\ESCRITORIO\Congresos\Workshop%20Jae&#769;n\Resultados%20en%20gra&#769;fica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eliamartinezcordoba\Dropbox\ESCRITORIO\Congresos\Workshop%20Jae&#769;n\Resultados%20en%20gra&#769;fica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OneDrive%20-%20Universitat%20de%20Valencia\Escritorio\Dropbox\ESCRITORIO\Congresos\Workshop%20Ja&#233;n\Resultados%20en%20gr&#225;fica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eliamartinezcordoba\Dropbox\ESCRITORIO\Congresos\Workshop%20Jae&#769;n\Resultados%20en%20gra&#769;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eliamartinezcordoba\Dropbox\ESCRITORIO\Congresos\Workshop%20Jae&#769;n\Resultados%20en%20gra&#769;fica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eliamartinezcordoba\Dropbox\ESCRITORIO\Congresos\Workshop%20Jae&#769;n\Resultados%20en%20gra&#769;fica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eliamartinezcordoba\Dropbox\ESCRITORIO\Congresos\Workshop%20Jae&#769;n\Resultados%20en%20gra&#769;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eliamartinezcordoba\Dropbox\ESCRITORIO\Congresos\Workshop%20Jae&#769;n\Resultados%20en%20gra&#769;fica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OneDrive%20-%20Universitat%20de%20Valencia\Escritorio\Dropbox\ESCRITORIO\Congresos\Workshop%20Ja&#233;n\Resultados%20en%20gr&#225;fica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OneDrive%20-%20Universitat%20de%20Valencia\Escritorio\Dropbox\ESCRITORIO\Congresos\Workshop%20Ja&#233;n\Resultados%20en%20gr&#225;fica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66081703834132E-2"/>
          <c:y val="5.4837210026012252E-2"/>
          <c:w val="0.88853635727945934"/>
          <c:h val="0.702585148069967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0C58328-4992-4796-869E-62A36EE1427C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(13,65%)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1F9-4E45-8D28-547F565B3C4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50C7CC4-6CD2-4A01-B574-A8B10FFF6436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(26,96%)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1F9-4E45-8D28-547F565B3C4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6545AA4-1176-4AEE-814B-FCBF86E50024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(30,89%)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1F9-4E45-8D28-547F565B3C4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DA8928F-147A-49E0-AFA2-72890E86F6B0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(14,32%)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1F9-4E45-8D28-547F565B3C4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2A34CA9-F684-410E-913E-150CBBF62AB0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(25,56%)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1F9-4E45-8D28-547F565B3C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'P10'!$A$3:$A$7</c:f>
              <c:strCache>
                <c:ptCount val="5"/>
                <c:pt idx="0">
                  <c:v>No sabe / No contesta</c:v>
                </c:pt>
                <c:pt idx="1">
                  <c:v>Ordenadores locales</c:v>
                </c:pt>
                <c:pt idx="2">
                  <c:v>Servicio de almacenamiento externo en la nube</c:v>
                </c:pt>
                <c:pt idx="3">
                  <c:v>Servidor de red institucional</c:v>
                </c:pt>
                <c:pt idx="4">
                  <c:v>Unidades de almacenamiento portables</c:v>
                </c:pt>
              </c:strCache>
            </c:strRef>
          </c:cat>
          <c:val>
            <c:numRef>
              <c:f>'P10'!$B$3:$B$7</c:f>
              <c:numCache>
                <c:formatCode>General</c:formatCode>
                <c:ptCount val="5"/>
                <c:pt idx="0">
                  <c:v>13</c:v>
                </c:pt>
                <c:pt idx="1">
                  <c:v>96</c:v>
                </c:pt>
                <c:pt idx="2">
                  <c:v>110</c:v>
                </c:pt>
                <c:pt idx="3">
                  <c:v>51</c:v>
                </c:pt>
                <c:pt idx="4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1F9-4E45-8D28-547F565B3C4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13071392"/>
        <c:axId val="713072352"/>
      </c:barChart>
      <c:catAx>
        <c:axId val="713071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13072352"/>
        <c:crosses val="autoZero"/>
        <c:auto val="1"/>
        <c:lblAlgn val="ctr"/>
        <c:lblOffset val="100"/>
        <c:noMultiLvlLbl val="0"/>
      </c:catAx>
      <c:valAx>
        <c:axId val="713072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1307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829-C948-BF49-0C5EAB9A1CB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829-C948-BF49-0C5EAB9A1CB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829-C948-BF49-0C5EAB9A1CB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B829-C948-BF49-0C5EAB9A1CB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B829-C948-BF49-0C5EAB9A1CB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B829-C948-BF49-0C5EAB9A1CB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'P33'!$A$3:$A$5</c:f>
              <c:strCache>
                <c:ptCount val="3"/>
                <c:pt idx="0">
                  <c:v>Me suenan, pero no sabría decir de qué</c:v>
                </c:pt>
                <c:pt idx="1">
                  <c:v>No</c:v>
                </c:pt>
                <c:pt idx="2">
                  <c:v>Sí</c:v>
                </c:pt>
              </c:strCache>
            </c:strRef>
          </c:cat>
          <c:val>
            <c:numRef>
              <c:f>'P33'!$B$3:$B$5</c:f>
              <c:numCache>
                <c:formatCode>General</c:formatCode>
                <c:ptCount val="3"/>
                <c:pt idx="0">
                  <c:v>69</c:v>
                </c:pt>
                <c:pt idx="1">
                  <c:v>209</c:v>
                </c:pt>
                <c:pt idx="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829-C948-BF49-0C5EAB9A1CB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108106895515167E-2"/>
          <c:y val="0.12987200674706223"/>
          <c:w val="0.95090011726874413"/>
          <c:h val="0.472034087528832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'P34'!$B$2</c:f>
              <c:strCache>
                <c:ptCount val="1"/>
                <c:pt idx="0">
                  <c:v>Si la investigación está financiada públicamente, resultados deberían ser públicos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'P34'!$C$1:$L$1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'P34'!$C$2:$L$2</c:f>
              <c:numCache>
                <c:formatCode>General</c:formatCode>
                <c:ptCount val="10"/>
                <c:pt idx="0">
                  <c:v>7</c:v>
                </c:pt>
                <c:pt idx="1">
                  <c:v>4</c:v>
                </c:pt>
                <c:pt idx="2">
                  <c:v>1</c:v>
                </c:pt>
                <c:pt idx="3">
                  <c:v>5</c:v>
                </c:pt>
                <c:pt idx="4">
                  <c:v>14</c:v>
                </c:pt>
                <c:pt idx="5">
                  <c:v>7</c:v>
                </c:pt>
                <c:pt idx="6">
                  <c:v>23</c:v>
                </c:pt>
                <c:pt idx="7">
                  <c:v>40</c:v>
                </c:pt>
                <c:pt idx="8">
                  <c:v>50</c:v>
                </c:pt>
                <c:pt idx="9">
                  <c:v>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71-5645-A0C2-24A3010071E2}"/>
            </c:ext>
          </c:extLst>
        </c:ser>
        <c:ser>
          <c:idx val="1"/>
          <c:order val="1"/>
          <c:tx>
            <c:strRef>
              <c:f>'P34'!$B$3</c:f>
              <c:strCache>
                <c:ptCount val="1"/>
                <c:pt idx="0">
                  <c:v>Impulsa la innovación educativa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'P34'!$C$1:$L$1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'P34'!$C$3:$L$3</c:f>
              <c:numCache>
                <c:formatCode>General</c:formatCode>
                <c:ptCount val="10"/>
                <c:pt idx="0">
                  <c:v>4</c:v>
                </c:pt>
                <c:pt idx="1">
                  <c:v>6</c:v>
                </c:pt>
                <c:pt idx="2">
                  <c:v>6</c:v>
                </c:pt>
                <c:pt idx="3">
                  <c:v>4</c:v>
                </c:pt>
                <c:pt idx="4">
                  <c:v>18</c:v>
                </c:pt>
                <c:pt idx="5">
                  <c:v>18</c:v>
                </c:pt>
                <c:pt idx="6">
                  <c:v>30</c:v>
                </c:pt>
                <c:pt idx="7">
                  <c:v>48</c:v>
                </c:pt>
                <c:pt idx="8">
                  <c:v>66</c:v>
                </c:pt>
                <c:pt idx="9">
                  <c:v>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71-5645-A0C2-24A3010071E2}"/>
            </c:ext>
          </c:extLst>
        </c:ser>
        <c:ser>
          <c:idx val="2"/>
          <c:order val="2"/>
          <c:tx>
            <c:strRef>
              <c:f>'P34'!$B$4</c:f>
              <c:strCache>
                <c:ptCount val="1"/>
                <c:pt idx="0">
                  <c:v>Sirve para validar las investigaciones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'P34'!$C$1:$L$1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'P34'!$C$4:$L$4</c:f>
              <c:numCache>
                <c:formatCode>General</c:formatCode>
                <c:ptCount val="10"/>
                <c:pt idx="0">
                  <c:v>2</c:v>
                </c:pt>
                <c:pt idx="1">
                  <c:v>4</c:v>
                </c:pt>
                <c:pt idx="2">
                  <c:v>9</c:v>
                </c:pt>
                <c:pt idx="3">
                  <c:v>3</c:v>
                </c:pt>
                <c:pt idx="4">
                  <c:v>8</c:v>
                </c:pt>
                <c:pt idx="5">
                  <c:v>12</c:v>
                </c:pt>
                <c:pt idx="6">
                  <c:v>20</c:v>
                </c:pt>
                <c:pt idx="7">
                  <c:v>59</c:v>
                </c:pt>
                <c:pt idx="8">
                  <c:v>69</c:v>
                </c:pt>
                <c:pt idx="9">
                  <c:v>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71-5645-A0C2-24A3010071E2}"/>
            </c:ext>
          </c:extLst>
        </c:ser>
        <c:ser>
          <c:idx val="3"/>
          <c:order val="3"/>
          <c:tx>
            <c:strRef>
              <c:f>'P34'!$B$5</c:f>
              <c:strCache>
                <c:ptCount val="1"/>
                <c:pt idx="0">
                  <c:v>Permite el re-análisis de datos existentes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'P34'!$C$1:$L$1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'P34'!$C$5:$L$5</c:f>
              <c:numCache>
                <c:formatCode>General</c:formatCode>
                <c:ptCount val="10"/>
                <c:pt idx="0">
                  <c:v>3</c:v>
                </c:pt>
                <c:pt idx="1">
                  <c:v>1</c:v>
                </c:pt>
                <c:pt idx="2">
                  <c:v>4</c:v>
                </c:pt>
                <c:pt idx="3">
                  <c:v>3</c:v>
                </c:pt>
                <c:pt idx="4">
                  <c:v>18</c:v>
                </c:pt>
                <c:pt idx="5">
                  <c:v>11</c:v>
                </c:pt>
                <c:pt idx="6">
                  <c:v>25</c:v>
                </c:pt>
                <c:pt idx="7">
                  <c:v>54</c:v>
                </c:pt>
                <c:pt idx="8">
                  <c:v>73</c:v>
                </c:pt>
                <c:pt idx="9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271-5645-A0C2-24A3010071E2}"/>
            </c:ext>
          </c:extLst>
        </c:ser>
        <c:ser>
          <c:idx val="4"/>
          <c:order val="4"/>
          <c:tx>
            <c:strRef>
              <c:f>'P34'!$B$6</c:f>
              <c:strCache>
                <c:ptCount val="1"/>
                <c:pt idx="0">
                  <c:v>Puede estimular colaboraciones interdisciplinares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'P34'!$C$1:$L$1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'P34'!$C$6:$L$6</c:f>
              <c:numCache>
                <c:formatCode>General</c:formatCode>
                <c:ptCount val="10"/>
                <c:pt idx="0">
                  <c:v>3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15</c:v>
                </c:pt>
                <c:pt idx="5">
                  <c:v>12</c:v>
                </c:pt>
                <c:pt idx="6">
                  <c:v>23</c:v>
                </c:pt>
                <c:pt idx="7">
                  <c:v>56</c:v>
                </c:pt>
                <c:pt idx="8">
                  <c:v>81</c:v>
                </c:pt>
                <c:pt idx="9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271-5645-A0C2-24A3010071E2}"/>
            </c:ext>
          </c:extLst>
        </c:ser>
        <c:ser>
          <c:idx val="5"/>
          <c:order val="5"/>
          <c:tx>
            <c:strRef>
              <c:f>'P34'!$B$7</c:f>
              <c:strCache>
                <c:ptCount val="1"/>
                <c:pt idx="0">
                  <c:v>Se previenen problemas de obsolescencia de los datos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'P34'!$C$1:$L$1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'P34'!$C$7:$L$7</c:f>
              <c:numCache>
                <c:formatCode>General</c:formatCode>
                <c:ptCount val="10"/>
                <c:pt idx="0">
                  <c:v>8</c:v>
                </c:pt>
                <c:pt idx="1">
                  <c:v>11</c:v>
                </c:pt>
                <c:pt idx="2">
                  <c:v>6</c:v>
                </c:pt>
                <c:pt idx="3">
                  <c:v>6</c:v>
                </c:pt>
                <c:pt idx="4">
                  <c:v>38</c:v>
                </c:pt>
                <c:pt idx="5">
                  <c:v>28</c:v>
                </c:pt>
                <c:pt idx="6">
                  <c:v>35</c:v>
                </c:pt>
                <c:pt idx="7">
                  <c:v>62</c:v>
                </c:pt>
                <c:pt idx="8">
                  <c:v>48</c:v>
                </c:pt>
                <c:pt idx="9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271-5645-A0C2-24A3010071E2}"/>
            </c:ext>
          </c:extLst>
        </c:ser>
        <c:ser>
          <c:idx val="6"/>
          <c:order val="6"/>
          <c:tx>
            <c:strRef>
              <c:f>'P34'!$B$8</c:f>
              <c:strCache>
                <c:ptCount val="1"/>
                <c:pt idx="0">
                  <c:v>Tiene valor económico potencial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'P34'!$C$1:$L$1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'P34'!$C$8:$L$8</c:f>
              <c:numCache>
                <c:formatCode>General</c:formatCode>
                <c:ptCount val="10"/>
                <c:pt idx="0">
                  <c:v>39</c:v>
                </c:pt>
                <c:pt idx="1">
                  <c:v>28</c:v>
                </c:pt>
                <c:pt idx="2">
                  <c:v>26</c:v>
                </c:pt>
                <c:pt idx="3">
                  <c:v>19</c:v>
                </c:pt>
                <c:pt idx="4">
                  <c:v>54</c:v>
                </c:pt>
                <c:pt idx="5">
                  <c:v>35</c:v>
                </c:pt>
                <c:pt idx="6">
                  <c:v>26</c:v>
                </c:pt>
                <c:pt idx="7">
                  <c:v>41</c:v>
                </c:pt>
                <c:pt idx="8">
                  <c:v>24</c:v>
                </c:pt>
                <c:pt idx="9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71-5645-A0C2-24A3010071E2}"/>
            </c:ext>
          </c:extLst>
        </c:ser>
        <c:ser>
          <c:idx val="7"/>
          <c:order val="7"/>
          <c:tx>
            <c:strRef>
              <c:f>'P34'!$B$9</c:f>
              <c:strCache>
                <c:ptCount val="1"/>
                <c:pt idx="0">
                  <c:v>Son únicos e irremplazables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'P34'!$C$1:$L$1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'P34'!$C$9:$L$9</c:f>
              <c:numCache>
                <c:formatCode>General</c:formatCode>
                <c:ptCount val="10"/>
                <c:pt idx="0">
                  <c:v>15</c:v>
                </c:pt>
                <c:pt idx="1">
                  <c:v>12</c:v>
                </c:pt>
                <c:pt idx="2">
                  <c:v>15</c:v>
                </c:pt>
                <c:pt idx="3">
                  <c:v>19</c:v>
                </c:pt>
                <c:pt idx="4">
                  <c:v>53</c:v>
                </c:pt>
                <c:pt idx="5">
                  <c:v>35</c:v>
                </c:pt>
                <c:pt idx="6">
                  <c:v>36</c:v>
                </c:pt>
                <c:pt idx="7">
                  <c:v>42</c:v>
                </c:pt>
                <c:pt idx="8">
                  <c:v>39</c:v>
                </c:pt>
                <c:pt idx="9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271-5645-A0C2-24A3010071E2}"/>
            </c:ext>
          </c:extLst>
        </c:ser>
        <c:ser>
          <c:idx val="8"/>
          <c:order val="8"/>
          <c:tx>
            <c:strRef>
              <c:f>'P34'!$B$10</c:f>
              <c:strCache>
                <c:ptCount val="1"/>
                <c:pt idx="0">
                  <c:v>Se reduce el esfuerzo en la búsqueda de datos en páginas individuales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'P34'!$C$1:$L$1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'P34'!$C$10:$L$10</c:f>
              <c:numCache>
                <c:formatCode>General</c:formatCode>
                <c:ptCount val="10"/>
                <c:pt idx="0">
                  <c:v>11</c:v>
                </c:pt>
                <c:pt idx="1">
                  <c:v>6</c:v>
                </c:pt>
                <c:pt idx="2">
                  <c:v>5</c:v>
                </c:pt>
                <c:pt idx="3">
                  <c:v>11</c:v>
                </c:pt>
                <c:pt idx="4">
                  <c:v>37</c:v>
                </c:pt>
                <c:pt idx="5">
                  <c:v>22</c:v>
                </c:pt>
                <c:pt idx="6">
                  <c:v>39</c:v>
                </c:pt>
                <c:pt idx="7">
                  <c:v>51</c:v>
                </c:pt>
                <c:pt idx="8">
                  <c:v>56</c:v>
                </c:pt>
                <c:pt idx="9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71-5645-A0C2-24A3010071E2}"/>
            </c:ext>
          </c:extLst>
        </c:ser>
        <c:ser>
          <c:idx val="9"/>
          <c:order val="9"/>
          <c:tx>
            <c:strRef>
              <c:f>'P34'!$B$11</c:f>
              <c:strCache>
                <c:ptCount val="1"/>
                <c:pt idx="0">
                  <c:v>Evitar el fraude científico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'P34'!$C$1:$L$1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'P34'!$C$11:$L$11</c:f>
              <c:numCache>
                <c:formatCode>General</c:formatCode>
                <c:ptCount val="10"/>
                <c:pt idx="0">
                  <c:v>6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16</c:v>
                </c:pt>
                <c:pt idx="5">
                  <c:v>17</c:v>
                </c:pt>
                <c:pt idx="6">
                  <c:v>26</c:v>
                </c:pt>
                <c:pt idx="7">
                  <c:v>46</c:v>
                </c:pt>
                <c:pt idx="8">
                  <c:v>66</c:v>
                </c:pt>
                <c:pt idx="9">
                  <c:v>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271-5645-A0C2-24A3010071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6012080"/>
        <c:axId val="2016025232"/>
      </c:barChart>
      <c:catAx>
        <c:axId val="201601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016025232"/>
        <c:crosses val="autoZero"/>
        <c:auto val="1"/>
        <c:lblAlgn val="ctr"/>
        <c:lblOffset val="100"/>
        <c:noMultiLvlLbl val="0"/>
      </c:catAx>
      <c:valAx>
        <c:axId val="201602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01601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defRPr>
            </a:pPr>
            <a:endParaRPr lang="es-E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defRPr>
            </a:pPr>
            <a:endParaRPr lang="es-ES"/>
          </a:p>
        </c:txPr>
      </c:legendEntry>
      <c:legendEntry>
        <c:idx val="9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defRPr>
            </a:pPr>
            <a:endParaRPr lang="es-ES"/>
          </a:p>
        </c:txPr>
      </c:legendEntry>
      <c:layout>
        <c:manualLayout>
          <c:xMode val="edge"/>
          <c:yMode val="edge"/>
          <c:x val="0"/>
          <c:y val="0.66457181092229467"/>
          <c:w val="0.58816993906170134"/>
          <c:h val="0.306524284319485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b="1"/>
                      <a:t>181 </a:t>
                    </a:r>
                  </a:p>
                  <a:p>
                    <a:r>
                      <a:rPr lang="en-US" b="1"/>
                      <a:t>(50,55%)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3EC-1F46-A07E-6199D253087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CB54BF9-1D8F-428D-8EF9-3C3B10107F5C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(48,88%)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3EC-1F46-A07E-6199D253087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585B0A7A-4739-4FBA-AE4D-F5177BDD5E1B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(39,10%)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3EC-1F46-A07E-6199D25308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'P17'!$A$3:$A$13</c:f>
              <c:strCache>
                <c:ptCount val="11"/>
                <c:pt idx="0">
                  <c:v>pdf</c:v>
                </c:pt>
                <c:pt idx="1">
                  <c:v>html</c:v>
                </c:pt>
                <c:pt idx="2">
                  <c:v>png</c:v>
                </c:pt>
                <c:pt idx="3">
                  <c:v>jpg</c:v>
                </c:pt>
                <c:pt idx="4">
                  <c:v>zip</c:v>
                </c:pt>
                <c:pt idx="5">
                  <c:v>xls/xlsx</c:v>
                </c:pt>
                <c:pt idx="6">
                  <c:v>txt</c:v>
                </c:pt>
                <c:pt idx="7">
                  <c:v>doc/docx</c:v>
                </c:pt>
                <c:pt idx="8">
                  <c:v>csv</c:v>
                </c:pt>
                <c:pt idx="9">
                  <c:v>xml</c:v>
                </c:pt>
                <c:pt idx="10">
                  <c:v>Otro</c:v>
                </c:pt>
              </c:strCache>
            </c:strRef>
          </c:cat>
          <c:val>
            <c:numRef>
              <c:f>'P17'!$B$3:$B$13</c:f>
              <c:numCache>
                <c:formatCode>General</c:formatCode>
                <c:ptCount val="11"/>
                <c:pt idx="0">
                  <c:v>181</c:v>
                </c:pt>
                <c:pt idx="1">
                  <c:v>30</c:v>
                </c:pt>
                <c:pt idx="2">
                  <c:v>12</c:v>
                </c:pt>
                <c:pt idx="3">
                  <c:v>44</c:v>
                </c:pt>
                <c:pt idx="4">
                  <c:v>41</c:v>
                </c:pt>
                <c:pt idx="5">
                  <c:v>175</c:v>
                </c:pt>
                <c:pt idx="6">
                  <c:v>30</c:v>
                </c:pt>
                <c:pt idx="7">
                  <c:v>140</c:v>
                </c:pt>
                <c:pt idx="8">
                  <c:v>83</c:v>
                </c:pt>
                <c:pt idx="9">
                  <c:v>37</c:v>
                </c:pt>
                <c:pt idx="10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EC-1F46-A07E-6199D25308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1217119"/>
        <c:axId val="16843263"/>
      </c:barChart>
      <c:catAx>
        <c:axId val="9112171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6843263"/>
        <c:crosses val="autoZero"/>
        <c:auto val="1"/>
        <c:lblAlgn val="ctr"/>
        <c:lblOffset val="100"/>
        <c:noMultiLvlLbl val="0"/>
      </c:catAx>
      <c:valAx>
        <c:axId val="16843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112171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FD8-D843-B881-E167260363B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FD8-D843-B881-E167260363B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FD8-D843-B881-E167260363B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FD8-D843-B881-E167260363BB}"/>
              </c:ext>
            </c:extLst>
          </c:dPt>
          <c:dLbls>
            <c:dLbl>
              <c:idx val="0"/>
              <c:layout>
                <c:manualLayout>
                  <c:x val="-3.5077459135395492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NS/NC</a:t>
                    </a:r>
                    <a:r>
                      <a:rPr lang="en-US" baseline="0"/>
                      <a:t>
</a:t>
                    </a:r>
                    <a:fld id="{1AB746EC-84C8-DE46-BBBF-862050D8273F}" type="PERCENTAGE">
                      <a:rPr lang="en-US" baseline="0"/>
                      <a:pPr>
                        <a:defRPr/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FD8-D843-B881-E167260363BB}"/>
                </c:ext>
              </c:extLst>
            </c:dLbl>
            <c:dLbl>
              <c:idx val="1"/>
              <c:layout>
                <c:manualLayout>
                  <c:x val="3.4707158351409979E-2"/>
                  <c:y val="4.217926186291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D8-D843-B881-E167260363BB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4FD8-D843-B881-E167260363B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4FD8-D843-B881-E167260363BB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'P12'!$A$3:$A$6</c:f>
              <c:strCache>
                <c:ptCount val="4"/>
                <c:pt idx="0">
                  <c:v>No sabe / No contesta</c:v>
                </c:pt>
                <c:pt idx="1">
                  <c:v>Otro</c:v>
                </c:pt>
                <c:pt idx="2">
                  <c:v>Principalmente formatos libres </c:v>
                </c:pt>
                <c:pt idx="3">
                  <c:v>Principalmente formatos propietarios</c:v>
                </c:pt>
              </c:strCache>
            </c:strRef>
          </c:cat>
          <c:val>
            <c:numRef>
              <c:f>'P12'!$C$3:$C$6</c:f>
              <c:numCache>
                <c:formatCode>0.00%</c:formatCode>
                <c:ptCount val="4"/>
                <c:pt idx="0">
                  <c:v>3.3700000000000001E-2</c:v>
                </c:pt>
                <c:pt idx="1">
                  <c:v>2.24E-2</c:v>
                </c:pt>
                <c:pt idx="2">
                  <c:v>0.12920000000000001</c:v>
                </c:pt>
                <c:pt idx="3">
                  <c:v>0.81459999999999999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FD8-D843-B881-E167260363B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102517747700446E-2"/>
          <c:y val="3.7816936790221842E-2"/>
          <c:w val="0.94815821537839973"/>
          <c:h val="0.5774816789528850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'P18'!$A$3:$A$11</c:f>
              <c:strCache>
                <c:ptCount val="9"/>
                <c:pt idx="0">
                  <c:v>Transcripciones de entrevistas</c:v>
                </c:pt>
                <c:pt idx="1">
                  <c:v>Transcripciones de grupos de discusión </c:v>
                </c:pt>
                <c:pt idx="2">
                  <c:v>Vídeos</c:v>
                </c:pt>
                <c:pt idx="3">
                  <c:v>Imágenes</c:v>
                </c:pt>
                <c:pt idx="4">
                  <c:v>Datos cualitativos codificados </c:v>
                </c:pt>
                <c:pt idx="5">
                  <c:v>Datos cuantitativos (procedentes de encuestas)</c:v>
                </c:pt>
                <c:pt idx="6">
                  <c:v>Datos cuantitativos con las variables codificadas</c:v>
                </c:pt>
                <c:pt idx="7">
                  <c:v>Material pedagógico reutilizable</c:v>
                </c:pt>
                <c:pt idx="8">
                  <c:v>Otro</c:v>
                </c:pt>
              </c:strCache>
            </c:strRef>
          </c:cat>
          <c:val>
            <c:numRef>
              <c:f>'P18'!$B$3:$B$11</c:f>
              <c:numCache>
                <c:formatCode>General</c:formatCode>
                <c:ptCount val="9"/>
                <c:pt idx="0">
                  <c:v>158</c:v>
                </c:pt>
                <c:pt idx="1">
                  <c:v>99</c:v>
                </c:pt>
                <c:pt idx="2">
                  <c:v>68</c:v>
                </c:pt>
                <c:pt idx="3">
                  <c:v>75</c:v>
                </c:pt>
                <c:pt idx="4">
                  <c:v>128</c:v>
                </c:pt>
                <c:pt idx="5">
                  <c:v>246</c:v>
                </c:pt>
                <c:pt idx="6">
                  <c:v>137</c:v>
                </c:pt>
                <c:pt idx="7">
                  <c:v>106</c:v>
                </c:pt>
                <c:pt idx="8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49-7240-8E8E-0005D4BA6A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87399919"/>
        <c:axId val="123413919"/>
      </c:barChart>
      <c:catAx>
        <c:axId val="198739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3413919"/>
        <c:crosses val="autoZero"/>
        <c:auto val="1"/>
        <c:lblAlgn val="ctr"/>
        <c:lblOffset val="100"/>
        <c:noMultiLvlLbl val="0"/>
      </c:catAx>
      <c:valAx>
        <c:axId val="123413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987399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93531141789213"/>
          <c:y val="0.17310538075027079"/>
          <c:w val="0.61054783950471747"/>
          <c:h val="0.8054767244560487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AE4-5B41-B6AB-8F3B0E269B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AE4-5B41-B6AB-8F3B0E269B64}"/>
              </c:ext>
            </c:extLst>
          </c:dPt>
          <c:dPt>
            <c:idx val="2"/>
            <c:bubble3D val="0"/>
            <c:explosion val="27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AE4-5B41-B6AB-8F3B0E269B6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AAE4-5B41-B6AB-8F3B0E269B6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AAE4-5B41-B6AB-8F3B0E269B64}"/>
                </c:ext>
              </c:extLst>
            </c:dLbl>
            <c:dLbl>
              <c:idx val="2"/>
              <c:layout>
                <c:manualLayout>
                  <c:x val="-3.5930766223118173E-2"/>
                  <c:y val="1.69034480372035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E4-5B41-B6AB-8F3B0E269B6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'P30'!$A$3:$A$5</c:f>
              <c:strCache>
                <c:ptCount val="3"/>
                <c:pt idx="0">
                  <c:v>No</c:v>
                </c:pt>
                <c:pt idx="1">
                  <c:v>No sabe / No contesta</c:v>
                </c:pt>
                <c:pt idx="2">
                  <c:v>Sí</c:v>
                </c:pt>
              </c:strCache>
            </c:strRef>
          </c:cat>
          <c:val>
            <c:numRef>
              <c:f>'P30'!$B$3:$B$5</c:f>
              <c:numCache>
                <c:formatCode>General</c:formatCode>
                <c:ptCount val="3"/>
                <c:pt idx="0">
                  <c:v>207</c:v>
                </c:pt>
                <c:pt idx="1">
                  <c:v>81</c:v>
                </c:pt>
                <c:pt idx="2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AE4-5B41-B6AB-8F3B0E269B6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91622341114367"/>
          <c:y val="0.18261611690288906"/>
          <c:w val="0.57101425656396043"/>
          <c:h val="0.7972781595433685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10A-E24F-9B00-7BE97655AB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10A-E24F-9B00-7BE97655ABEF}"/>
              </c:ext>
            </c:extLst>
          </c:dPt>
          <c:dPt>
            <c:idx val="2"/>
            <c:bubble3D val="0"/>
            <c:explosion val="44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10A-E24F-9B00-7BE97655ABE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310A-E24F-9B00-7BE97655ABE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310A-E24F-9B00-7BE97655ABEF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310A-E24F-9B00-7BE97655ABEF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'P31'!$A$3:$A$5</c:f>
              <c:strCache>
                <c:ptCount val="3"/>
                <c:pt idx="0">
                  <c:v>No</c:v>
                </c:pt>
                <c:pt idx="1">
                  <c:v>No sabe / No contesta</c:v>
                </c:pt>
                <c:pt idx="2">
                  <c:v>Sí</c:v>
                </c:pt>
              </c:strCache>
            </c:strRef>
          </c:cat>
          <c:val>
            <c:numRef>
              <c:f>'P31'!$B$3:$B$5</c:f>
              <c:numCache>
                <c:formatCode>General</c:formatCode>
                <c:ptCount val="3"/>
                <c:pt idx="0">
                  <c:v>193</c:v>
                </c:pt>
                <c:pt idx="1">
                  <c:v>120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10A-E24F-9B00-7BE97655ABE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169920332854789E-2"/>
          <c:y val="5.6900310767543746E-2"/>
          <c:w val="0.92061688010983922"/>
          <c:h val="0.711864610862918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F6D0C204-4143-884D-B183-82431AA14D23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(39,27%)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E5A-7C48-ABE2-3F897ABF054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07030A5-3FDA-4F45-A74C-0589AF998D54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(19,93%)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E5A-7C48-ABE2-3F897ABF054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FDDA750-29D0-3544-B68D-51C001E2945E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(24,77%)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E5A-7C48-ABE2-3F897ABF05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'P28'!$A$3:$A$7</c:f>
              <c:strCache>
                <c:ptCount val="5"/>
                <c:pt idx="0">
                  <c:v>Editorial (datos incluidos con un artículo científico)</c:v>
                </c:pt>
                <c:pt idx="1">
                  <c:v>Repositorio</c:v>
                </c:pt>
                <c:pt idx="2">
                  <c:v>Servicio de alojamiento de archivos en la nube</c:v>
                </c:pt>
                <c:pt idx="3">
                  <c:v>Servicio externo especializado en mi disciplina</c:v>
                </c:pt>
                <c:pt idx="4">
                  <c:v>Otro</c:v>
                </c:pt>
              </c:strCache>
            </c:strRef>
          </c:cat>
          <c:val>
            <c:numRef>
              <c:f>'P28'!$B$3:$B$7</c:f>
              <c:numCache>
                <c:formatCode>General</c:formatCode>
                <c:ptCount val="5"/>
                <c:pt idx="0">
                  <c:v>43</c:v>
                </c:pt>
                <c:pt idx="1">
                  <c:v>130</c:v>
                </c:pt>
                <c:pt idx="2">
                  <c:v>66</c:v>
                </c:pt>
                <c:pt idx="3">
                  <c:v>82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5A-7C48-ABE2-3F897ABF054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42927216"/>
        <c:axId val="305581072"/>
      </c:barChart>
      <c:catAx>
        <c:axId val="24292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5581072"/>
        <c:crosses val="autoZero"/>
        <c:auto val="1"/>
        <c:lblAlgn val="ctr"/>
        <c:lblOffset val="100"/>
        <c:noMultiLvlLbl val="0"/>
      </c:catAx>
      <c:valAx>
        <c:axId val="305581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2927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875710833498291E-2"/>
          <c:y val="2.5010611481189524E-2"/>
          <c:w val="0.92029581161363661"/>
          <c:h val="0.5629501758474025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C4E8340-F07B-2D4C-B240-E200444608A1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(7,65%)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E60-4440-9035-68505D6743E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20FE847-C1A1-DB4A-83F5-D6411CF98ECB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(26,39%)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E60-4440-9035-68505D6743E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5C3094B-AF2D-424F-B607-D07D306FC70D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(55,41%)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E60-4440-9035-68505D6743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('P32'!$A$3,'P32'!$A$14,'P32'!$A$75,'P32'!$A$85,'P32'!$A$91,'P32'!$A$95,'P32'!$A$99)</c:f>
              <c:strCache>
                <c:ptCount val="7"/>
                <c:pt idx="0">
                  <c:v>Sociedades científicas / Asociaciones o colegios profesionales</c:v>
                </c:pt>
                <c:pt idx="1">
                  <c:v>Mi propia organización</c:v>
                </c:pt>
                <c:pt idx="2">
                  <c:v>Editoriales (revistas)</c:v>
                </c:pt>
                <c:pt idx="3">
                  <c:v>Organizaciones financiadoras</c:v>
                </c:pt>
                <c:pt idx="4">
                  <c:v>Gobierno</c:v>
                </c:pt>
                <c:pt idx="5">
                  <c:v>Otro</c:v>
                </c:pt>
                <c:pt idx="6">
                  <c:v>No lo sé</c:v>
                </c:pt>
              </c:strCache>
            </c:strRef>
          </c:cat>
          <c:val>
            <c:numRef>
              <c:f>('P32'!$B$3,'P32'!$B$14,'P32'!$B$75,'P32'!$B$85,'P32'!$B$91,'P32'!$B$95,'P32'!$B$99)</c:f>
              <c:numCache>
                <c:formatCode>General</c:formatCode>
                <c:ptCount val="7"/>
                <c:pt idx="0">
                  <c:v>29</c:v>
                </c:pt>
                <c:pt idx="1">
                  <c:v>100</c:v>
                </c:pt>
                <c:pt idx="2">
                  <c:v>23</c:v>
                </c:pt>
                <c:pt idx="3">
                  <c:v>6</c:v>
                </c:pt>
                <c:pt idx="4">
                  <c:v>7</c:v>
                </c:pt>
                <c:pt idx="5">
                  <c:v>4</c:v>
                </c:pt>
                <c:pt idx="6">
                  <c:v>210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60-4440-9035-68505D6743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44044144"/>
        <c:axId val="239123840"/>
      </c:barChart>
      <c:catAx>
        <c:axId val="244044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9123840"/>
        <c:crosses val="autoZero"/>
        <c:auto val="1"/>
        <c:lblAlgn val="ctr"/>
        <c:lblOffset val="100"/>
        <c:noMultiLvlLbl val="0"/>
      </c:catAx>
      <c:valAx>
        <c:axId val="239123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404414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A89A96-82FF-4DEE-9C8D-7AE831487A0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2" csCatId="colorful" phldr="1"/>
      <dgm:spPr/>
      <dgm:t>
        <a:bodyPr/>
        <a:lstStyle/>
        <a:p>
          <a:endParaRPr lang="en-US"/>
        </a:p>
      </dgm:t>
    </dgm:pt>
    <dgm:pt modelId="{13A86C0D-61E4-4A05-8C41-7913D7D0D66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600" b="1" dirty="0"/>
            <a:t>Encuesta anónima </a:t>
          </a:r>
          <a:r>
            <a:rPr lang="es-ES" sz="1600" dirty="0"/>
            <a:t>a </a:t>
          </a:r>
          <a:r>
            <a:rPr lang="es-ES" sz="1600" b="1" dirty="0"/>
            <a:t>docentes e investigadores </a:t>
          </a:r>
          <a:r>
            <a:rPr lang="es-ES" sz="1600" dirty="0"/>
            <a:t>del área de </a:t>
          </a:r>
          <a:r>
            <a:rPr lang="es-ES" sz="1600" b="1" dirty="0"/>
            <a:t>Ciencias de la Educación </a:t>
          </a:r>
          <a:r>
            <a:rPr lang="es-ES" sz="1600" dirty="0"/>
            <a:t>en </a:t>
          </a:r>
          <a:r>
            <a:rPr lang="es-ES" sz="1600" b="1" dirty="0"/>
            <a:t>universidades públicas españolas</a:t>
          </a:r>
          <a:r>
            <a:rPr lang="es-ES" sz="1600" dirty="0"/>
            <a:t>. </a:t>
          </a:r>
          <a:endParaRPr lang="en-US" sz="1600" dirty="0"/>
        </a:p>
      </dgm:t>
    </dgm:pt>
    <dgm:pt modelId="{C74D8204-A1D0-429B-BDFC-429DAAF065CA}" type="parTrans" cxnId="{5C0C9A26-67AB-41F7-A15D-C832EFAA9766}">
      <dgm:prSet/>
      <dgm:spPr/>
      <dgm:t>
        <a:bodyPr/>
        <a:lstStyle/>
        <a:p>
          <a:endParaRPr lang="en-US"/>
        </a:p>
      </dgm:t>
    </dgm:pt>
    <dgm:pt modelId="{228A6160-6F1D-46AD-9D9F-136847B54B1C}" type="sibTrans" cxnId="{5C0C9A26-67AB-41F7-A15D-C832EFAA9766}">
      <dgm:prSet/>
      <dgm:spPr/>
      <dgm:t>
        <a:bodyPr/>
        <a:lstStyle/>
        <a:p>
          <a:endParaRPr lang="en-US"/>
        </a:p>
      </dgm:t>
    </dgm:pt>
    <dgm:pt modelId="{9E730646-2E58-49DD-8618-F5DD9BFE121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800" b="1" dirty="0"/>
            <a:t>Total</a:t>
          </a:r>
          <a:r>
            <a:rPr lang="es-ES" sz="1800" dirty="0"/>
            <a:t>: 356 </a:t>
          </a:r>
          <a:r>
            <a:rPr lang="es-ES" sz="2000" dirty="0"/>
            <a:t>encuestas</a:t>
          </a:r>
          <a:r>
            <a:rPr lang="es-ES" sz="1800" dirty="0"/>
            <a:t> recibidas.</a:t>
          </a:r>
          <a:endParaRPr lang="en-US" sz="1800" dirty="0"/>
        </a:p>
      </dgm:t>
    </dgm:pt>
    <dgm:pt modelId="{21C37D47-9532-4D12-BA39-127E0790383F}" type="parTrans" cxnId="{436C0D3E-1E39-43C9-8988-99DAADC75BA4}">
      <dgm:prSet/>
      <dgm:spPr/>
      <dgm:t>
        <a:bodyPr/>
        <a:lstStyle/>
        <a:p>
          <a:endParaRPr lang="en-US"/>
        </a:p>
      </dgm:t>
    </dgm:pt>
    <dgm:pt modelId="{FC208FE9-2E35-4B3B-81F1-F3AAF5EDB5FD}" type="sibTrans" cxnId="{436C0D3E-1E39-43C9-8988-99DAADC75BA4}">
      <dgm:prSet/>
      <dgm:spPr/>
      <dgm:t>
        <a:bodyPr/>
        <a:lstStyle/>
        <a:p>
          <a:endParaRPr lang="en-US"/>
        </a:p>
      </dgm:t>
    </dgm:pt>
    <dgm:pt modelId="{DAE9DF58-ECB5-4BB3-BA12-6D30DC356258}" type="pres">
      <dgm:prSet presAssocID="{56A89A96-82FF-4DEE-9C8D-7AE831487A07}" presName="root" presStyleCnt="0">
        <dgm:presLayoutVars>
          <dgm:dir/>
          <dgm:resizeHandles val="exact"/>
        </dgm:presLayoutVars>
      </dgm:prSet>
      <dgm:spPr/>
    </dgm:pt>
    <dgm:pt modelId="{5CFB9264-5CFD-42B3-8170-A2441456FD0E}" type="pres">
      <dgm:prSet presAssocID="{13A86C0D-61E4-4A05-8C41-7913D7D0D66E}" presName="compNode" presStyleCnt="0"/>
      <dgm:spPr/>
    </dgm:pt>
    <dgm:pt modelId="{F3B9ADE7-ADDE-4B5A-9343-5224388F0867}" type="pres">
      <dgm:prSet presAssocID="{13A86C0D-61E4-4A05-8C41-7913D7D0D66E}" presName="bgRect" presStyleLbl="bgShp" presStyleIdx="0" presStyleCnt="2"/>
      <dgm:spPr/>
    </dgm:pt>
    <dgm:pt modelId="{DE00C707-4284-45BC-9864-9A992AE9C508}" type="pres">
      <dgm:prSet presAssocID="{13A86C0D-61E4-4A05-8C41-7913D7D0D66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DAD59D94-DF64-452E-BB02-7C42C8D79038}" type="pres">
      <dgm:prSet presAssocID="{13A86C0D-61E4-4A05-8C41-7913D7D0D66E}" presName="spaceRect" presStyleCnt="0"/>
      <dgm:spPr/>
    </dgm:pt>
    <dgm:pt modelId="{B6FF305F-386F-4378-8CAC-615F0561FBEF}" type="pres">
      <dgm:prSet presAssocID="{13A86C0D-61E4-4A05-8C41-7913D7D0D66E}" presName="parTx" presStyleLbl="revTx" presStyleIdx="0" presStyleCnt="2">
        <dgm:presLayoutVars>
          <dgm:chMax val="0"/>
          <dgm:chPref val="0"/>
        </dgm:presLayoutVars>
      </dgm:prSet>
      <dgm:spPr/>
    </dgm:pt>
    <dgm:pt modelId="{A2C0B315-FD45-4EEE-B3A6-54FE80992466}" type="pres">
      <dgm:prSet presAssocID="{228A6160-6F1D-46AD-9D9F-136847B54B1C}" presName="sibTrans" presStyleCnt="0"/>
      <dgm:spPr/>
    </dgm:pt>
    <dgm:pt modelId="{6CAED96A-22B4-4F55-A88A-F1972E192F93}" type="pres">
      <dgm:prSet presAssocID="{9E730646-2E58-49DD-8618-F5DD9BFE1216}" presName="compNode" presStyleCnt="0"/>
      <dgm:spPr/>
    </dgm:pt>
    <dgm:pt modelId="{30F91F6E-DEF0-41CC-8329-DCD3672C846A}" type="pres">
      <dgm:prSet presAssocID="{9E730646-2E58-49DD-8618-F5DD9BFE1216}" presName="bgRect" presStyleLbl="bgShp" presStyleIdx="1" presStyleCnt="2"/>
      <dgm:spPr/>
    </dgm:pt>
    <dgm:pt modelId="{B3DDDC06-614A-4141-9A1E-F0D86391DEFA}" type="pres">
      <dgm:prSet presAssocID="{9E730646-2E58-49DD-8618-F5DD9BFE121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C80FAD4D-C196-45EB-A4A1-758360FF7670}" type="pres">
      <dgm:prSet presAssocID="{9E730646-2E58-49DD-8618-F5DD9BFE1216}" presName="spaceRect" presStyleCnt="0"/>
      <dgm:spPr/>
    </dgm:pt>
    <dgm:pt modelId="{7C20F204-A6A9-4CDF-B85A-E6AD76C7E5BC}" type="pres">
      <dgm:prSet presAssocID="{9E730646-2E58-49DD-8618-F5DD9BFE121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C0C9A26-67AB-41F7-A15D-C832EFAA9766}" srcId="{56A89A96-82FF-4DEE-9C8D-7AE831487A07}" destId="{13A86C0D-61E4-4A05-8C41-7913D7D0D66E}" srcOrd="0" destOrd="0" parTransId="{C74D8204-A1D0-429B-BDFC-429DAAF065CA}" sibTransId="{228A6160-6F1D-46AD-9D9F-136847B54B1C}"/>
    <dgm:cxn modelId="{436C0D3E-1E39-43C9-8988-99DAADC75BA4}" srcId="{56A89A96-82FF-4DEE-9C8D-7AE831487A07}" destId="{9E730646-2E58-49DD-8618-F5DD9BFE1216}" srcOrd="1" destOrd="0" parTransId="{21C37D47-9532-4D12-BA39-127E0790383F}" sibTransId="{FC208FE9-2E35-4B3B-81F1-F3AAF5EDB5FD}"/>
    <dgm:cxn modelId="{89FE055A-3758-014D-8A95-9BA58663632A}" type="presOf" srcId="{13A86C0D-61E4-4A05-8C41-7913D7D0D66E}" destId="{B6FF305F-386F-4378-8CAC-615F0561FBEF}" srcOrd="0" destOrd="0" presId="urn:microsoft.com/office/officeart/2018/2/layout/IconVerticalSolidList"/>
    <dgm:cxn modelId="{CB12959A-AB48-0B4F-8DBC-749EC5CD9B90}" type="presOf" srcId="{9E730646-2E58-49DD-8618-F5DD9BFE1216}" destId="{7C20F204-A6A9-4CDF-B85A-E6AD76C7E5BC}" srcOrd="0" destOrd="0" presId="urn:microsoft.com/office/officeart/2018/2/layout/IconVerticalSolidList"/>
    <dgm:cxn modelId="{040475E2-14BE-CD43-AE32-31C23CAC71FB}" type="presOf" srcId="{56A89A96-82FF-4DEE-9C8D-7AE831487A07}" destId="{DAE9DF58-ECB5-4BB3-BA12-6D30DC356258}" srcOrd="0" destOrd="0" presId="urn:microsoft.com/office/officeart/2018/2/layout/IconVerticalSolidList"/>
    <dgm:cxn modelId="{013CAB0B-3EEF-FD40-8A65-E108613EF5C7}" type="presParOf" srcId="{DAE9DF58-ECB5-4BB3-BA12-6D30DC356258}" destId="{5CFB9264-5CFD-42B3-8170-A2441456FD0E}" srcOrd="0" destOrd="0" presId="urn:microsoft.com/office/officeart/2018/2/layout/IconVerticalSolidList"/>
    <dgm:cxn modelId="{08C037EA-ABC9-984D-AF46-699E72B48314}" type="presParOf" srcId="{5CFB9264-5CFD-42B3-8170-A2441456FD0E}" destId="{F3B9ADE7-ADDE-4B5A-9343-5224388F0867}" srcOrd="0" destOrd="0" presId="urn:microsoft.com/office/officeart/2018/2/layout/IconVerticalSolidList"/>
    <dgm:cxn modelId="{B43529AA-3DB5-CC41-AB47-F9BB649E5356}" type="presParOf" srcId="{5CFB9264-5CFD-42B3-8170-A2441456FD0E}" destId="{DE00C707-4284-45BC-9864-9A992AE9C508}" srcOrd="1" destOrd="0" presId="urn:microsoft.com/office/officeart/2018/2/layout/IconVerticalSolidList"/>
    <dgm:cxn modelId="{3C5AE325-EA14-2A43-BE65-9EAECFC512DC}" type="presParOf" srcId="{5CFB9264-5CFD-42B3-8170-A2441456FD0E}" destId="{DAD59D94-DF64-452E-BB02-7C42C8D79038}" srcOrd="2" destOrd="0" presId="urn:microsoft.com/office/officeart/2018/2/layout/IconVerticalSolidList"/>
    <dgm:cxn modelId="{4556F408-BB10-264C-BD89-377773B1E6D9}" type="presParOf" srcId="{5CFB9264-5CFD-42B3-8170-A2441456FD0E}" destId="{B6FF305F-386F-4378-8CAC-615F0561FBEF}" srcOrd="3" destOrd="0" presId="urn:microsoft.com/office/officeart/2018/2/layout/IconVerticalSolidList"/>
    <dgm:cxn modelId="{1CCC7EB9-ACED-AB44-8F1A-96C01540A2C0}" type="presParOf" srcId="{DAE9DF58-ECB5-4BB3-BA12-6D30DC356258}" destId="{A2C0B315-FD45-4EEE-B3A6-54FE80992466}" srcOrd="1" destOrd="0" presId="urn:microsoft.com/office/officeart/2018/2/layout/IconVerticalSolidList"/>
    <dgm:cxn modelId="{86248705-43E7-3047-90E7-286DA6D696C0}" type="presParOf" srcId="{DAE9DF58-ECB5-4BB3-BA12-6D30DC356258}" destId="{6CAED96A-22B4-4F55-A88A-F1972E192F93}" srcOrd="2" destOrd="0" presId="urn:microsoft.com/office/officeart/2018/2/layout/IconVerticalSolidList"/>
    <dgm:cxn modelId="{E7F392B2-7150-864C-9437-0FE42B97F26B}" type="presParOf" srcId="{6CAED96A-22B4-4F55-A88A-F1972E192F93}" destId="{30F91F6E-DEF0-41CC-8329-DCD3672C846A}" srcOrd="0" destOrd="0" presId="urn:microsoft.com/office/officeart/2018/2/layout/IconVerticalSolidList"/>
    <dgm:cxn modelId="{F98CA50D-E588-1D4C-BEC6-2B554449E0CE}" type="presParOf" srcId="{6CAED96A-22B4-4F55-A88A-F1972E192F93}" destId="{B3DDDC06-614A-4141-9A1E-F0D86391DEFA}" srcOrd="1" destOrd="0" presId="urn:microsoft.com/office/officeart/2018/2/layout/IconVerticalSolidList"/>
    <dgm:cxn modelId="{82737189-181D-3548-A60F-8F18BB3CA18B}" type="presParOf" srcId="{6CAED96A-22B4-4F55-A88A-F1972E192F93}" destId="{C80FAD4D-C196-45EB-A4A1-758360FF7670}" srcOrd="2" destOrd="0" presId="urn:microsoft.com/office/officeart/2018/2/layout/IconVerticalSolidList"/>
    <dgm:cxn modelId="{3243B14D-0ED7-E944-ABBE-D7CCA2CEBB01}" type="presParOf" srcId="{6CAED96A-22B4-4F55-A88A-F1972E192F93}" destId="{7C20F204-A6A9-4CDF-B85A-E6AD76C7E5B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E42212-F46C-415E-87E1-5A0A480F9E78}" type="doc">
      <dgm:prSet loTypeId="urn:microsoft.com/office/officeart/2005/8/layout/vList2" loCatId="list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D4122FA5-BC3F-4700-BBE9-A8B733BF409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s-ES" b="1" dirty="0"/>
            <a:t>Acercamiento a las prácticas actuales </a:t>
          </a:r>
          <a:r>
            <a:rPr lang="es-ES" dirty="0"/>
            <a:t>de almacenamiento, gestión y preservación de datos de investigación.</a:t>
          </a:r>
          <a:endParaRPr lang="en-US" dirty="0"/>
        </a:p>
      </dgm:t>
    </dgm:pt>
    <dgm:pt modelId="{AEA53EC5-7E0B-489F-962B-E9D7A351192F}" type="parTrans" cxnId="{279FC398-C3C3-4426-8962-D1480B7B4BED}">
      <dgm:prSet/>
      <dgm:spPr/>
      <dgm:t>
        <a:bodyPr/>
        <a:lstStyle/>
        <a:p>
          <a:endParaRPr lang="en-US"/>
        </a:p>
      </dgm:t>
    </dgm:pt>
    <dgm:pt modelId="{41B40710-5C18-4FE0-A43C-C8BFC8F84E5E}" type="sibTrans" cxnId="{279FC398-C3C3-4426-8962-D1480B7B4BED}">
      <dgm:prSet/>
      <dgm:spPr/>
      <dgm:t>
        <a:bodyPr/>
        <a:lstStyle/>
        <a:p>
          <a:endParaRPr lang="en-US"/>
        </a:p>
      </dgm:t>
    </dgm:pt>
    <dgm:pt modelId="{DB247B61-80CD-4892-A5E4-D7846E2AE5EF}">
      <dgm:prSet/>
      <dgm:spPr>
        <a:solidFill>
          <a:schemeClr val="accent4"/>
        </a:solidFill>
      </dgm:spPr>
      <dgm:t>
        <a:bodyPr/>
        <a:lstStyle/>
        <a:p>
          <a:r>
            <a:rPr lang="es-ES" b="1" dirty="0"/>
            <a:t>Comprender el panorama actual </a:t>
          </a:r>
          <a:r>
            <a:rPr lang="es-ES" dirty="0"/>
            <a:t>de la gestión de datos de investigación.</a:t>
          </a:r>
          <a:endParaRPr lang="en-US" dirty="0"/>
        </a:p>
      </dgm:t>
    </dgm:pt>
    <dgm:pt modelId="{6A80F844-FEB8-4B0F-8EAA-9B9E722930A4}" type="parTrans" cxnId="{F7DE1F91-6880-416F-BE91-3D05854F320D}">
      <dgm:prSet/>
      <dgm:spPr/>
      <dgm:t>
        <a:bodyPr/>
        <a:lstStyle/>
        <a:p>
          <a:endParaRPr lang="en-US"/>
        </a:p>
      </dgm:t>
    </dgm:pt>
    <dgm:pt modelId="{E76935B1-81D8-4801-8B14-106C80E262F9}" type="sibTrans" cxnId="{F7DE1F91-6880-416F-BE91-3D05854F320D}">
      <dgm:prSet/>
      <dgm:spPr/>
      <dgm:t>
        <a:bodyPr/>
        <a:lstStyle/>
        <a:p>
          <a:endParaRPr lang="en-US"/>
        </a:p>
      </dgm:t>
    </dgm:pt>
    <dgm:pt modelId="{75C6D33A-FE15-4357-B0DE-27FD096B42AD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s-ES" b="1" dirty="0"/>
            <a:t>Detectar</a:t>
          </a:r>
          <a:r>
            <a:rPr lang="es-ES" dirty="0"/>
            <a:t> importantes </a:t>
          </a:r>
          <a:r>
            <a:rPr lang="es-ES" b="1" dirty="0"/>
            <a:t>barreras y desafíos.</a:t>
          </a:r>
          <a:endParaRPr lang="en-US" b="1" dirty="0"/>
        </a:p>
      </dgm:t>
    </dgm:pt>
    <dgm:pt modelId="{BF66EF44-39B1-4850-BED9-A722D767E053}" type="parTrans" cxnId="{08302787-FA55-4C80-9768-83C8CBFBD710}">
      <dgm:prSet/>
      <dgm:spPr/>
      <dgm:t>
        <a:bodyPr/>
        <a:lstStyle/>
        <a:p>
          <a:endParaRPr lang="en-US"/>
        </a:p>
      </dgm:t>
    </dgm:pt>
    <dgm:pt modelId="{D80ADD37-0D80-4D49-A345-9503130509AB}" type="sibTrans" cxnId="{08302787-FA55-4C80-9768-83C8CBFBD710}">
      <dgm:prSet/>
      <dgm:spPr/>
      <dgm:t>
        <a:bodyPr/>
        <a:lstStyle/>
        <a:p>
          <a:endParaRPr lang="en-US"/>
        </a:p>
      </dgm:t>
    </dgm:pt>
    <dgm:pt modelId="{EF5418F1-04F0-4935-B4CD-C25F15431B48}">
      <dgm:prSet/>
      <dgm:spPr>
        <a:solidFill>
          <a:schemeClr val="accent4"/>
        </a:solidFill>
      </dgm:spPr>
      <dgm:t>
        <a:bodyPr/>
        <a:lstStyle/>
        <a:p>
          <a:r>
            <a:rPr lang="es-ES" dirty="0"/>
            <a:t>Identificar </a:t>
          </a:r>
          <a:r>
            <a:rPr lang="es-ES" b="1" dirty="0"/>
            <a:t>áreas</a:t>
          </a:r>
          <a:r>
            <a:rPr lang="es-ES" dirty="0"/>
            <a:t> que requieren </a:t>
          </a:r>
          <a:r>
            <a:rPr lang="es-ES" b="1" dirty="0"/>
            <a:t>atención y mejora.</a:t>
          </a:r>
          <a:endParaRPr lang="en-US" b="1" dirty="0"/>
        </a:p>
      </dgm:t>
    </dgm:pt>
    <dgm:pt modelId="{37D0D594-B5CA-4323-BC22-01043CD3BC51}" type="parTrans" cxnId="{3DF0BCAF-CE87-49E5-80F9-EC604BC53229}">
      <dgm:prSet/>
      <dgm:spPr/>
      <dgm:t>
        <a:bodyPr/>
        <a:lstStyle/>
        <a:p>
          <a:endParaRPr lang="en-US"/>
        </a:p>
      </dgm:t>
    </dgm:pt>
    <dgm:pt modelId="{A03320E1-76F2-4452-BB91-262FB314877F}" type="sibTrans" cxnId="{3DF0BCAF-CE87-49E5-80F9-EC604BC53229}">
      <dgm:prSet/>
      <dgm:spPr/>
      <dgm:t>
        <a:bodyPr/>
        <a:lstStyle/>
        <a:p>
          <a:endParaRPr lang="en-US"/>
        </a:p>
      </dgm:t>
    </dgm:pt>
    <dgm:pt modelId="{16565AAE-B2E8-604A-882D-EFA080827FB3}" type="pres">
      <dgm:prSet presAssocID="{BEE42212-F46C-415E-87E1-5A0A480F9E78}" presName="linear" presStyleCnt="0">
        <dgm:presLayoutVars>
          <dgm:animLvl val="lvl"/>
          <dgm:resizeHandles val="exact"/>
        </dgm:presLayoutVars>
      </dgm:prSet>
      <dgm:spPr/>
    </dgm:pt>
    <dgm:pt modelId="{7728207F-86E7-AC4E-B328-BAA579948946}" type="pres">
      <dgm:prSet presAssocID="{D4122FA5-BC3F-4700-BBE9-A8B733BF409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710D573-47F6-CD4C-8F63-21B3190A27AC}" type="pres">
      <dgm:prSet presAssocID="{41B40710-5C18-4FE0-A43C-C8BFC8F84E5E}" presName="spacer" presStyleCnt="0"/>
      <dgm:spPr/>
    </dgm:pt>
    <dgm:pt modelId="{2064EE87-117D-D849-AA57-08B7445F36F6}" type="pres">
      <dgm:prSet presAssocID="{DB247B61-80CD-4892-A5E4-D7846E2AE5E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8449DDE-0E1C-8C43-8114-F365FAB12341}" type="pres">
      <dgm:prSet presAssocID="{E76935B1-81D8-4801-8B14-106C80E262F9}" presName="spacer" presStyleCnt="0"/>
      <dgm:spPr/>
    </dgm:pt>
    <dgm:pt modelId="{1E3E2682-9DBF-9845-8597-94D46D8733E8}" type="pres">
      <dgm:prSet presAssocID="{75C6D33A-FE15-4357-B0DE-27FD096B42A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F8B1166-4AD5-E94E-9F11-11FC37A4289B}" type="pres">
      <dgm:prSet presAssocID="{D80ADD37-0D80-4D49-A345-9503130509AB}" presName="spacer" presStyleCnt="0"/>
      <dgm:spPr/>
    </dgm:pt>
    <dgm:pt modelId="{CD6A77CA-7BFA-8344-8E9F-0C818F75840C}" type="pres">
      <dgm:prSet presAssocID="{EF5418F1-04F0-4935-B4CD-C25F15431B4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4225735-C77C-BA42-8C02-65D5BEADF448}" type="presOf" srcId="{DB247B61-80CD-4892-A5E4-D7846E2AE5EF}" destId="{2064EE87-117D-D849-AA57-08B7445F36F6}" srcOrd="0" destOrd="0" presId="urn:microsoft.com/office/officeart/2005/8/layout/vList2"/>
    <dgm:cxn modelId="{40BC4839-C47A-0C43-B5FB-FAC151455EA6}" type="presOf" srcId="{D4122FA5-BC3F-4700-BBE9-A8B733BF4099}" destId="{7728207F-86E7-AC4E-B328-BAA579948946}" srcOrd="0" destOrd="0" presId="urn:microsoft.com/office/officeart/2005/8/layout/vList2"/>
    <dgm:cxn modelId="{735F0079-CE73-7041-86E7-4F3BB02A7E1E}" type="presOf" srcId="{BEE42212-F46C-415E-87E1-5A0A480F9E78}" destId="{16565AAE-B2E8-604A-882D-EFA080827FB3}" srcOrd="0" destOrd="0" presId="urn:microsoft.com/office/officeart/2005/8/layout/vList2"/>
    <dgm:cxn modelId="{28EC0986-B8E0-EC4E-B42F-EC86EB32E637}" type="presOf" srcId="{75C6D33A-FE15-4357-B0DE-27FD096B42AD}" destId="{1E3E2682-9DBF-9845-8597-94D46D8733E8}" srcOrd="0" destOrd="0" presId="urn:microsoft.com/office/officeart/2005/8/layout/vList2"/>
    <dgm:cxn modelId="{08302787-FA55-4C80-9768-83C8CBFBD710}" srcId="{BEE42212-F46C-415E-87E1-5A0A480F9E78}" destId="{75C6D33A-FE15-4357-B0DE-27FD096B42AD}" srcOrd="2" destOrd="0" parTransId="{BF66EF44-39B1-4850-BED9-A722D767E053}" sibTransId="{D80ADD37-0D80-4D49-A345-9503130509AB}"/>
    <dgm:cxn modelId="{F7DE1F91-6880-416F-BE91-3D05854F320D}" srcId="{BEE42212-F46C-415E-87E1-5A0A480F9E78}" destId="{DB247B61-80CD-4892-A5E4-D7846E2AE5EF}" srcOrd="1" destOrd="0" parTransId="{6A80F844-FEB8-4B0F-8EAA-9B9E722930A4}" sibTransId="{E76935B1-81D8-4801-8B14-106C80E262F9}"/>
    <dgm:cxn modelId="{279FC398-C3C3-4426-8962-D1480B7B4BED}" srcId="{BEE42212-F46C-415E-87E1-5A0A480F9E78}" destId="{D4122FA5-BC3F-4700-BBE9-A8B733BF4099}" srcOrd="0" destOrd="0" parTransId="{AEA53EC5-7E0B-489F-962B-E9D7A351192F}" sibTransId="{41B40710-5C18-4FE0-A43C-C8BFC8F84E5E}"/>
    <dgm:cxn modelId="{3DF0BCAF-CE87-49E5-80F9-EC604BC53229}" srcId="{BEE42212-F46C-415E-87E1-5A0A480F9E78}" destId="{EF5418F1-04F0-4935-B4CD-C25F15431B48}" srcOrd="3" destOrd="0" parTransId="{37D0D594-B5CA-4323-BC22-01043CD3BC51}" sibTransId="{A03320E1-76F2-4452-BB91-262FB314877F}"/>
    <dgm:cxn modelId="{5CA110E6-4583-E84D-8EEB-25F7B1C89DAC}" type="presOf" srcId="{EF5418F1-04F0-4935-B4CD-C25F15431B48}" destId="{CD6A77CA-7BFA-8344-8E9F-0C818F75840C}" srcOrd="0" destOrd="0" presId="urn:microsoft.com/office/officeart/2005/8/layout/vList2"/>
    <dgm:cxn modelId="{789AD13E-0B5E-EA49-83B0-B854E72CE129}" type="presParOf" srcId="{16565AAE-B2E8-604A-882D-EFA080827FB3}" destId="{7728207F-86E7-AC4E-B328-BAA579948946}" srcOrd="0" destOrd="0" presId="urn:microsoft.com/office/officeart/2005/8/layout/vList2"/>
    <dgm:cxn modelId="{FD9C79BF-90CE-A749-A9A0-F336D1CDEE26}" type="presParOf" srcId="{16565AAE-B2E8-604A-882D-EFA080827FB3}" destId="{6710D573-47F6-CD4C-8F63-21B3190A27AC}" srcOrd="1" destOrd="0" presId="urn:microsoft.com/office/officeart/2005/8/layout/vList2"/>
    <dgm:cxn modelId="{3C4C52DA-7C31-1945-9FCE-47D88A5C7407}" type="presParOf" srcId="{16565AAE-B2E8-604A-882D-EFA080827FB3}" destId="{2064EE87-117D-D849-AA57-08B7445F36F6}" srcOrd="2" destOrd="0" presId="urn:microsoft.com/office/officeart/2005/8/layout/vList2"/>
    <dgm:cxn modelId="{28404B32-768B-864D-BE4A-7194C0C2EECE}" type="presParOf" srcId="{16565AAE-B2E8-604A-882D-EFA080827FB3}" destId="{F8449DDE-0E1C-8C43-8114-F365FAB12341}" srcOrd="3" destOrd="0" presId="urn:microsoft.com/office/officeart/2005/8/layout/vList2"/>
    <dgm:cxn modelId="{2E810BB2-0E05-9049-9732-17C3927A0871}" type="presParOf" srcId="{16565AAE-B2E8-604A-882D-EFA080827FB3}" destId="{1E3E2682-9DBF-9845-8597-94D46D8733E8}" srcOrd="4" destOrd="0" presId="urn:microsoft.com/office/officeart/2005/8/layout/vList2"/>
    <dgm:cxn modelId="{DA6FA37E-8318-E84D-960E-E3CA84FF4BEE}" type="presParOf" srcId="{16565AAE-B2E8-604A-882D-EFA080827FB3}" destId="{4F8B1166-4AD5-E94E-9F11-11FC37A4289B}" srcOrd="5" destOrd="0" presId="urn:microsoft.com/office/officeart/2005/8/layout/vList2"/>
    <dgm:cxn modelId="{6828BCA3-7370-144B-B701-D168A31E3F98}" type="presParOf" srcId="{16565AAE-B2E8-604A-882D-EFA080827FB3}" destId="{CD6A77CA-7BFA-8344-8E9F-0C818F75840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53F3F5-1B9A-4BB6-921C-A37DA6874D0A}" type="doc">
      <dgm:prSet loTypeId="urn:microsoft.com/office/officeart/2005/8/layout/arrow5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B19AB89-6171-4DF3-B9AE-B90919B95184}">
      <dgm:prSet/>
      <dgm:spPr>
        <a:solidFill>
          <a:schemeClr val="accent1"/>
        </a:solidFill>
      </dgm:spPr>
      <dgm:t>
        <a:bodyPr/>
        <a:lstStyle/>
        <a:p>
          <a:r>
            <a:rPr lang="es-ES" dirty="0"/>
            <a:t>Barreras </a:t>
          </a:r>
          <a:r>
            <a:rPr lang="es-ES" b="1" dirty="0"/>
            <a:t>técnicas</a:t>
          </a:r>
          <a:r>
            <a:rPr lang="es-ES" dirty="0"/>
            <a:t>, </a:t>
          </a:r>
          <a:r>
            <a:rPr lang="es-ES" b="1" dirty="0"/>
            <a:t>económicas</a:t>
          </a:r>
          <a:r>
            <a:rPr lang="es-ES" dirty="0"/>
            <a:t>, </a:t>
          </a:r>
          <a:r>
            <a:rPr lang="es-ES" b="1" dirty="0"/>
            <a:t>éticas</a:t>
          </a:r>
          <a:r>
            <a:rPr lang="es-ES" dirty="0"/>
            <a:t>, </a:t>
          </a:r>
          <a:r>
            <a:rPr lang="es-ES" b="1" dirty="0"/>
            <a:t>legales</a:t>
          </a:r>
          <a:r>
            <a:rPr lang="es-ES" dirty="0"/>
            <a:t> y </a:t>
          </a:r>
          <a:r>
            <a:rPr lang="es-ES" b="1" dirty="0"/>
            <a:t>motivacionales</a:t>
          </a:r>
          <a:endParaRPr lang="en-US" dirty="0"/>
        </a:p>
      </dgm:t>
    </dgm:pt>
    <dgm:pt modelId="{7C1CB3F1-DD48-495D-8045-9CDCCA844021}" type="parTrans" cxnId="{329FBB2F-E5E1-476D-8C20-ADE37987095F}">
      <dgm:prSet/>
      <dgm:spPr/>
      <dgm:t>
        <a:bodyPr/>
        <a:lstStyle/>
        <a:p>
          <a:endParaRPr lang="en-US"/>
        </a:p>
      </dgm:t>
    </dgm:pt>
    <dgm:pt modelId="{66F8D817-E0FF-4DD9-8BFF-1D34FFCD100B}" type="sibTrans" cxnId="{329FBB2F-E5E1-476D-8C20-ADE37987095F}">
      <dgm:prSet/>
      <dgm:spPr/>
      <dgm:t>
        <a:bodyPr/>
        <a:lstStyle/>
        <a:p>
          <a:endParaRPr lang="en-US"/>
        </a:p>
      </dgm:t>
    </dgm:pt>
    <dgm:pt modelId="{EE4718B8-0DD1-4A88-95CC-4F4699BFE70F}">
      <dgm:prSet/>
      <dgm:spPr/>
      <dgm:t>
        <a:bodyPr/>
        <a:lstStyle/>
        <a:p>
          <a:r>
            <a:rPr lang="es-ES" b="1" dirty="0"/>
            <a:t>Medidas</a:t>
          </a:r>
          <a:r>
            <a:rPr lang="es-ES" dirty="0"/>
            <a:t> complementarias para </a:t>
          </a:r>
          <a:r>
            <a:rPr lang="es-ES" b="1" dirty="0"/>
            <a:t>superar</a:t>
          </a:r>
          <a:r>
            <a:rPr lang="es-ES" dirty="0"/>
            <a:t> estas </a:t>
          </a:r>
          <a:r>
            <a:rPr lang="es-ES" b="1" dirty="0"/>
            <a:t>barreras</a:t>
          </a:r>
          <a:r>
            <a:rPr lang="es-ES" dirty="0"/>
            <a:t> y </a:t>
          </a:r>
          <a:r>
            <a:rPr lang="es-ES" b="1" dirty="0"/>
            <a:t>fomentar</a:t>
          </a:r>
          <a:r>
            <a:rPr lang="es-ES" dirty="0"/>
            <a:t> la cultura de </a:t>
          </a:r>
          <a:r>
            <a:rPr lang="es-ES" b="1" dirty="0"/>
            <a:t>apertura</a:t>
          </a:r>
          <a:r>
            <a:rPr lang="es-ES" dirty="0"/>
            <a:t> y </a:t>
          </a:r>
          <a:r>
            <a:rPr lang="es-ES" b="1" dirty="0"/>
            <a:t>colaboración</a:t>
          </a:r>
          <a:r>
            <a:rPr lang="es-ES" dirty="0"/>
            <a:t> en torno a los datos.</a:t>
          </a:r>
          <a:endParaRPr lang="en-US" dirty="0"/>
        </a:p>
      </dgm:t>
    </dgm:pt>
    <dgm:pt modelId="{4E96D026-E129-4620-802D-16848C871633}" type="parTrans" cxnId="{0EC723BE-632E-49D8-96F9-56A11EE3D28F}">
      <dgm:prSet/>
      <dgm:spPr/>
      <dgm:t>
        <a:bodyPr/>
        <a:lstStyle/>
        <a:p>
          <a:endParaRPr lang="en-US"/>
        </a:p>
      </dgm:t>
    </dgm:pt>
    <dgm:pt modelId="{7DF082BD-87DC-4561-AF89-C516D7ED2C16}" type="sibTrans" cxnId="{0EC723BE-632E-49D8-96F9-56A11EE3D28F}">
      <dgm:prSet/>
      <dgm:spPr/>
      <dgm:t>
        <a:bodyPr/>
        <a:lstStyle/>
        <a:p>
          <a:endParaRPr lang="en-US"/>
        </a:p>
      </dgm:t>
    </dgm:pt>
    <dgm:pt modelId="{C5B6BB0B-7FA4-C44D-84E7-6ADBB3E546B9}" type="pres">
      <dgm:prSet presAssocID="{0953F3F5-1B9A-4BB6-921C-A37DA6874D0A}" presName="diagram" presStyleCnt="0">
        <dgm:presLayoutVars>
          <dgm:dir/>
          <dgm:resizeHandles val="exact"/>
        </dgm:presLayoutVars>
      </dgm:prSet>
      <dgm:spPr/>
    </dgm:pt>
    <dgm:pt modelId="{DB63FF3A-2C27-2D49-98C6-CEE1979D8993}" type="pres">
      <dgm:prSet presAssocID="{4B19AB89-6171-4DF3-B9AE-B90919B95184}" presName="arrow" presStyleLbl="node1" presStyleIdx="0" presStyleCnt="2">
        <dgm:presLayoutVars>
          <dgm:bulletEnabled val="1"/>
        </dgm:presLayoutVars>
      </dgm:prSet>
      <dgm:spPr/>
    </dgm:pt>
    <dgm:pt modelId="{764B2DD9-7E9F-5141-8193-CB5BD12AF903}" type="pres">
      <dgm:prSet presAssocID="{EE4718B8-0DD1-4A88-95CC-4F4699BFE70F}" presName="arrow" presStyleLbl="node1" presStyleIdx="1" presStyleCnt="2">
        <dgm:presLayoutVars>
          <dgm:bulletEnabled val="1"/>
        </dgm:presLayoutVars>
      </dgm:prSet>
      <dgm:spPr/>
    </dgm:pt>
  </dgm:ptLst>
  <dgm:cxnLst>
    <dgm:cxn modelId="{EA24C204-9710-124D-9FCC-E7292BB32828}" type="presOf" srcId="{4B19AB89-6171-4DF3-B9AE-B90919B95184}" destId="{DB63FF3A-2C27-2D49-98C6-CEE1979D8993}" srcOrd="0" destOrd="0" presId="urn:microsoft.com/office/officeart/2005/8/layout/arrow5"/>
    <dgm:cxn modelId="{329FBB2F-E5E1-476D-8C20-ADE37987095F}" srcId="{0953F3F5-1B9A-4BB6-921C-A37DA6874D0A}" destId="{4B19AB89-6171-4DF3-B9AE-B90919B95184}" srcOrd="0" destOrd="0" parTransId="{7C1CB3F1-DD48-495D-8045-9CDCCA844021}" sibTransId="{66F8D817-E0FF-4DD9-8BFF-1D34FFCD100B}"/>
    <dgm:cxn modelId="{90FD3558-EDAC-194A-A470-1D9EFFD7150D}" type="presOf" srcId="{EE4718B8-0DD1-4A88-95CC-4F4699BFE70F}" destId="{764B2DD9-7E9F-5141-8193-CB5BD12AF903}" srcOrd="0" destOrd="0" presId="urn:microsoft.com/office/officeart/2005/8/layout/arrow5"/>
    <dgm:cxn modelId="{0A1F8E90-4589-6B4D-B0FD-D7DAD8B7D461}" type="presOf" srcId="{0953F3F5-1B9A-4BB6-921C-A37DA6874D0A}" destId="{C5B6BB0B-7FA4-C44D-84E7-6ADBB3E546B9}" srcOrd="0" destOrd="0" presId="urn:microsoft.com/office/officeart/2005/8/layout/arrow5"/>
    <dgm:cxn modelId="{0EC723BE-632E-49D8-96F9-56A11EE3D28F}" srcId="{0953F3F5-1B9A-4BB6-921C-A37DA6874D0A}" destId="{EE4718B8-0DD1-4A88-95CC-4F4699BFE70F}" srcOrd="1" destOrd="0" parTransId="{4E96D026-E129-4620-802D-16848C871633}" sibTransId="{7DF082BD-87DC-4561-AF89-C516D7ED2C16}"/>
    <dgm:cxn modelId="{C890465D-DC07-5848-B6D5-431D38D06E57}" type="presParOf" srcId="{C5B6BB0B-7FA4-C44D-84E7-6ADBB3E546B9}" destId="{DB63FF3A-2C27-2D49-98C6-CEE1979D8993}" srcOrd="0" destOrd="0" presId="urn:microsoft.com/office/officeart/2005/8/layout/arrow5"/>
    <dgm:cxn modelId="{3170314B-65E0-654F-B8CB-7E0A17C1C90F}" type="presParOf" srcId="{C5B6BB0B-7FA4-C44D-84E7-6ADBB3E546B9}" destId="{764B2DD9-7E9F-5141-8193-CB5BD12AF90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B9ADE7-ADDE-4B5A-9343-5224388F0867}">
      <dsp:nvSpPr>
        <dsp:cNvPr id="0" name=""/>
        <dsp:cNvSpPr/>
      </dsp:nvSpPr>
      <dsp:spPr>
        <a:xfrm>
          <a:off x="0" y="353186"/>
          <a:ext cx="6272784" cy="9536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00C707-4284-45BC-9864-9A992AE9C508}">
      <dsp:nvSpPr>
        <dsp:cNvPr id="0" name=""/>
        <dsp:cNvSpPr/>
      </dsp:nvSpPr>
      <dsp:spPr>
        <a:xfrm>
          <a:off x="288465" y="567748"/>
          <a:ext cx="524482" cy="5244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F305F-386F-4378-8CAC-615F0561FBEF}">
      <dsp:nvSpPr>
        <dsp:cNvPr id="0" name=""/>
        <dsp:cNvSpPr/>
      </dsp:nvSpPr>
      <dsp:spPr>
        <a:xfrm>
          <a:off x="1101413" y="353186"/>
          <a:ext cx="5171370" cy="953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923" tIns="100923" rIns="100923" bIns="10092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Encuesta anónima </a:t>
          </a:r>
          <a:r>
            <a:rPr lang="es-ES" sz="1600" kern="1200" dirty="0"/>
            <a:t>a </a:t>
          </a:r>
          <a:r>
            <a:rPr lang="es-ES" sz="1600" b="1" kern="1200" dirty="0"/>
            <a:t>docentes e investigadores </a:t>
          </a:r>
          <a:r>
            <a:rPr lang="es-ES" sz="1600" kern="1200" dirty="0"/>
            <a:t>del área de </a:t>
          </a:r>
          <a:r>
            <a:rPr lang="es-ES" sz="1600" b="1" kern="1200" dirty="0"/>
            <a:t>Ciencias de la Educación </a:t>
          </a:r>
          <a:r>
            <a:rPr lang="es-ES" sz="1600" kern="1200" dirty="0"/>
            <a:t>en </a:t>
          </a:r>
          <a:r>
            <a:rPr lang="es-ES" sz="1600" b="1" kern="1200" dirty="0"/>
            <a:t>universidades públicas españolas</a:t>
          </a:r>
          <a:r>
            <a:rPr lang="es-ES" sz="1600" kern="1200" dirty="0"/>
            <a:t>. </a:t>
          </a:r>
          <a:endParaRPr lang="en-US" sz="1600" kern="1200" dirty="0"/>
        </a:p>
      </dsp:txBody>
      <dsp:txXfrm>
        <a:off x="1101413" y="353186"/>
        <a:ext cx="5171370" cy="953604"/>
      </dsp:txXfrm>
    </dsp:sp>
    <dsp:sp modelId="{30F91F6E-DEF0-41CC-8329-DCD3672C846A}">
      <dsp:nvSpPr>
        <dsp:cNvPr id="0" name=""/>
        <dsp:cNvSpPr/>
      </dsp:nvSpPr>
      <dsp:spPr>
        <a:xfrm>
          <a:off x="0" y="1518704"/>
          <a:ext cx="6272784" cy="953604"/>
        </a:xfrm>
        <a:prstGeom prst="roundRect">
          <a:avLst>
            <a:gd name="adj" fmla="val 10000"/>
          </a:avLst>
        </a:prstGeom>
        <a:solidFill>
          <a:schemeClr val="accent2">
            <a:hueOff val="2999665"/>
            <a:satOff val="-10248"/>
            <a:lumOff val="-107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DDDC06-614A-4141-9A1E-F0D86391DEFA}">
      <dsp:nvSpPr>
        <dsp:cNvPr id="0" name=""/>
        <dsp:cNvSpPr/>
      </dsp:nvSpPr>
      <dsp:spPr>
        <a:xfrm>
          <a:off x="288465" y="1733265"/>
          <a:ext cx="524482" cy="5244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20F204-A6A9-4CDF-B85A-E6AD76C7E5BC}">
      <dsp:nvSpPr>
        <dsp:cNvPr id="0" name=""/>
        <dsp:cNvSpPr/>
      </dsp:nvSpPr>
      <dsp:spPr>
        <a:xfrm>
          <a:off x="1101413" y="1518704"/>
          <a:ext cx="5171370" cy="953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923" tIns="100923" rIns="100923" bIns="100923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Total</a:t>
          </a:r>
          <a:r>
            <a:rPr lang="es-ES" sz="1800" kern="1200" dirty="0"/>
            <a:t>: 356 </a:t>
          </a:r>
          <a:r>
            <a:rPr lang="es-ES" sz="2000" kern="1200" dirty="0"/>
            <a:t>encuestas</a:t>
          </a:r>
          <a:r>
            <a:rPr lang="es-ES" sz="1800" kern="1200" dirty="0"/>
            <a:t> recibidas.</a:t>
          </a:r>
          <a:endParaRPr lang="en-US" sz="1800" kern="1200" dirty="0"/>
        </a:p>
      </dsp:txBody>
      <dsp:txXfrm>
        <a:off x="1101413" y="1518704"/>
        <a:ext cx="5171370" cy="9536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28207F-86E7-AC4E-B328-BAA579948946}">
      <dsp:nvSpPr>
        <dsp:cNvPr id="0" name=""/>
        <dsp:cNvSpPr/>
      </dsp:nvSpPr>
      <dsp:spPr>
        <a:xfrm>
          <a:off x="0" y="70763"/>
          <a:ext cx="6272784" cy="63648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Acercamiento a las prácticas actuales </a:t>
          </a:r>
          <a:r>
            <a:rPr lang="es-ES" sz="1600" kern="1200" dirty="0"/>
            <a:t>de almacenamiento, gestión y preservación de datos de investigación.</a:t>
          </a:r>
          <a:endParaRPr lang="en-US" sz="1600" kern="1200" dirty="0"/>
        </a:p>
      </dsp:txBody>
      <dsp:txXfrm>
        <a:off x="31070" y="101833"/>
        <a:ext cx="6210644" cy="574340"/>
      </dsp:txXfrm>
    </dsp:sp>
    <dsp:sp modelId="{2064EE87-117D-D849-AA57-08B7445F36F6}">
      <dsp:nvSpPr>
        <dsp:cNvPr id="0" name=""/>
        <dsp:cNvSpPr/>
      </dsp:nvSpPr>
      <dsp:spPr>
        <a:xfrm>
          <a:off x="0" y="753323"/>
          <a:ext cx="6272784" cy="636480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Comprender el panorama actual </a:t>
          </a:r>
          <a:r>
            <a:rPr lang="es-ES" sz="1600" kern="1200" dirty="0"/>
            <a:t>de la gestión de datos de investigación.</a:t>
          </a:r>
          <a:endParaRPr lang="en-US" sz="1600" kern="1200" dirty="0"/>
        </a:p>
      </dsp:txBody>
      <dsp:txXfrm>
        <a:off x="31070" y="784393"/>
        <a:ext cx="6210644" cy="574340"/>
      </dsp:txXfrm>
    </dsp:sp>
    <dsp:sp modelId="{1E3E2682-9DBF-9845-8597-94D46D8733E8}">
      <dsp:nvSpPr>
        <dsp:cNvPr id="0" name=""/>
        <dsp:cNvSpPr/>
      </dsp:nvSpPr>
      <dsp:spPr>
        <a:xfrm>
          <a:off x="0" y="1435883"/>
          <a:ext cx="6272784" cy="63648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Detectar</a:t>
          </a:r>
          <a:r>
            <a:rPr lang="es-ES" sz="1600" kern="1200" dirty="0"/>
            <a:t> importantes </a:t>
          </a:r>
          <a:r>
            <a:rPr lang="es-ES" sz="1600" b="1" kern="1200" dirty="0"/>
            <a:t>barreras y desafíos.</a:t>
          </a:r>
          <a:endParaRPr lang="en-US" sz="1600" b="1" kern="1200" dirty="0"/>
        </a:p>
      </dsp:txBody>
      <dsp:txXfrm>
        <a:off x="31070" y="1466953"/>
        <a:ext cx="6210644" cy="574340"/>
      </dsp:txXfrm>
    </dsp:sp>
    <dsp:sp modelId="{CD6A77CA-7BFA-8344-8E9F-0C818F75840C}">
      <dsp:nvSpPr>
        <dsp:cNvPr id="0" name=""/>
        <dsp:cNvSpPr/>
      </dsp:nvSpPr>
      <dsp:spPr>
        <a:xfrm>
          <a:off x="0" y="2118443"/>
          <a:ext cx="6272784" cy="636480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Identificar </a:t>
          </a:r>
          <a:r>
            <a:rPr lang="es-ES" sz="1600" b="1" kern="1200" dirty="0"/>
            <a:t>áreas</a:t>
          </a:r>
          <a:r>
            <a:rPr lang="es-ES" sz="1600" kern="1200" dirty="0"/>
            <a:t> que requieren </a:t>
          </a:r>
          <a:r>
            <a:rPr lang="es-ES" sz="1600" b="1" kern="1200" dirty="0"/>
            <a:t>atención y mejora.</a:t>
          </a:r>
          <a:endParaRPr lang="en-US" sz="1600" b="1" kern="1200" dirty="0"/>
        </a:p>
      </dsp:txBody>
      <dsp:txXfrm>
        <a:off x="31070" y="2149513"/>
        <a:ext cx="6210644" cy="5743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63FF3A-2C27-2D49-98C6-CEE1979D8993}">
      <dsp:nvSpPr>
        <dsp:cNvPr id="0" name=""/>
        <dsp:cNvSpPr/>
      </dsp:nvSpPr>
      <dsp:spPr>
        <a:xfrm rot="16200000">
          <a:off x="1111" y="643"/>
          <a:ext cx="3108200" cy="310820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Barreras </a:t>
          </a:r>
          <a:r>
            <a:rPr lang="es-ES" sz="1500" b="1" kern="1200" dirty="0"/>
            <a:t>técnicas</a:t>
          </a:r>
          <a:r>
            <a:rPr lang="es-ES" sz="1500" kern="1200" dirty="0"/>
            <a:t>, </a:t>
          </a:r>
          <a:r>
            <a:rPr lang="es-ES" sz="1500" b="1" kern="1200" dirty="0"/>
            <a:t>económicas</a:t>
          </a:r>
          <a:r>
            <a:rPr lang="es-ES" sz="1500" kern="1200" dirty="0"/>
            <a:t>, </a:t>
          </a:r>
          <a:r>
            <a:rPr lang="es-ES" sz="1500" b="1" kern="1200" dirty="0"/>
            <a:t>éticas</a:t>
          </a:r>
          <a:r>
            <a:rPr lang="es-ES" sz="1500" kern="1200" dirty="0"/>
            <a:t>, </a:t>
          </a:r>
          <a:r>
            <a:rPr lang="es-ES" sz="1500" b="1" kern="1200" dirty="0"/>
            <a:t>legales</a:t>
          </a:r>
          <a:r>
            <a:rPr lang="es-ES" sz="1500" kern="1200" dirty="0"/>
            <a:t> y </a:t>
          </a:r>
          <a:r>
            <a:rPr lang="es-ES" sz="1500" b="1" kern="1200" dirty="0"/>
            <a:t>motivacionales</a:t>
          </a:r>
          <a:endParaRPr lang="en-US" sz="1500" kern="1200" dirty="0"/>
        </a:p>
      </dsp:txBody>
      <dsp:txXfrm rot="5400000">
        <a:off x="1112" y="777692"/>
        <a:ext cx="2564265" cy="1554100"/>
      </dsp:txXfrm>
    </dsp:sp>
    <dsp:sp modelId="{764B2DD9-7E9F-5141-8193-CB5BD12AF903}">
      <dsp:nvSpPr>
        <dsp:cNvPr id="0" name=""/>
        <dsp:cNvSpPr/>
      </dsp:nvSpPr>
      <dsp:spPr>
        <a:xfrm rot="5400000">
          <a:off x="3824887" y="643"/>
          <a:ext cx="3108200" cy="3108200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2999665"/>
            <a:satOff val="-10248"/>
            <a:lumOff val="-10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dirty="0"/>
            <a:t>Medidas</a:t>
          </a:r>
          <a:r>
            <a:rPr lang="es-ES" sz="1500" kern="1200" dirty="0"/>
            <a:t> complementarias para </a:t>
          </a:r>
          <a:r>
            <a:rPr lang="es-ES" sz="1500" b="1" kern="1200" dirty="0"/>
            <a:t>superar</a:t>
          </a:r>
          <a:r>
            <a:rPr lang="es-ES" sz="1500" kern="1200" dirty="0"/>
            <a:t> estas </a:t>
          </a:r>
          <a:r>
            <a:rPr lang="es-ES" sz="1500" b="1" kern="1200" dirty="0"/>
            <a:t>barreras</a:t>
          </a:r>
          <a:r>
            <a:rPr lang="es-ES" sz="1500" kern="1200" dirty="0"/>
            <a:t> y </a:t>
          </a:r>
          <a:r>
            <a:rPr lang="es-ES" sz="1500" b="1" kern="1200" dirty="0"/>
            <a:t>fomentar</a:t>
          </a:r>
          <a:r>
            <a:rPr lang="es-ES" sz="1500" kern="1200" dirty="0"/>
            <a:t> la cultura de </a:t>
          </a:r>
          <a:r>
            <a:rPr lang="es-ES" sz="1500" b="1" kern="1200" dirty="0"/>
            <a:t>apertura</a:t>
          </a:r>
          <a:r>
            <a:rPr lang="es-ES" sz="1500" kern="1200" dirty="0"/>
            <a:t> y </a:t>
          </a:r>
          <a:r>
            <a:rPr lang="es-ES" sz="1500" b="1" kern="1200" dirty="0"/>
            <a:t>colaboración</a:t>
          </a:r>
          <a:r>
            <a:rPr lang="es-ES" sz="1500" kern="1200" dirty="0"/>
            <a:t> en torno a los datos.</a:t>
          </a:r>
          <a:endParaRPr lang="en-US" sz="1500" kern="1200" dirty="0"/>
        </a:p>
      </dsp:txBody>
      <dsp:txXfrm rot="-5400000">
        <a:off x="4368823" y="777693"/>
        <a:ext cx="2564265" cy="1554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0.72019</cdr:x>
      <cdr:y>0.16614</cdr:y>
    </cdr:from>
    <cdr:to>
      <cdr:x>0.72019</cdr:x>
      <cdr:y>0.3155</cdr:y>
    </cdr:to>
    <cdr:cxnSp macro="">
      <cdr:nvCxnSpPr>
        <cdr:cNvPr id="3" name="Conector recto 2">
          <a:extLst xmlns:a="http://schemas.openxmlformats.org/drawingml/2006/main">
            <a:ext uri="{FF2B5EF4-FFF2-40B4-BE49-F238E27FC236}">
              <a16:creationId xmlns:a16="http://schemas.microsoft.com/office/drawing/2014/main" id="{396CAAAF-1893-3B9E-3CF5-5EB6A902D389}"/>
            </a:ext>
          </a:extLst>
        </cdr:cNvPr>
        <cdr:cNvCxnSpPr/>
      </cdr:nvCxnSpPr>
      <cdr:spPr>
        <a:xfrm xmlns:a="http://schemas.openxmlformats.org/drawingml/2006/main" flipV="1">
          <a:off x="8560261" y="961077"/>
          <a:ext cx="0" cy="86398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734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579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18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4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55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8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237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93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9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282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536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8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43.png"/><Relationship Id="rId3" Type="http://schemas.openxmlformats.org/officeDocument/2006/relationships/hyperlink" Target="http://www.uv.es/uisys" TargetMode="External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hyperlink" Target="mailto:info@uisys.es" TargetMode="Externa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jpeg"/><Relationship Id="rId15" Type="http://schemas.openxmlformats.org/officeDocument/2006/relationships/image" Target="../media/image45.png"/><Relationship Id="rId10" Type="http://schemas.openxmlformats.org/officeDocument/2006/relationships/image" Target="../media/image40.sv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1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3736" y="0"/>
            <a:ext cx="12195735" cy="7027297"/>
            <a:chOff x="-3736" y="-43181"/>
            <a:chExt cx="12195735" cy="7027297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694944" y="-43181"/>
              <a:ext cx="10753344" cy="7027297"/>
              <a:chOff x="-2200068" y="0"/>
              <a:chExt cx="14246617" cy="11218098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-332252" y="0"/>
                <a:ext cx="7560057" cy="10692003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id="{5CE865C2-BB42-43DB-82F7-B26E0C350139}"/>
                  </a:ext>
                </a:extLst>
              </p:cNvPr>
              <p:cNvSpPr/>
              <p:nvPr/>
            </p:nvSpPr>
            <p:spPr>
              <a:xfrm>
                <a:off x="-106752" y="201327"/>
                <a:ext cx="8107658" cy="11016771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dirty="0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id="{6CAD875F-2B88-432F-AF55-242413B51BDD}"/>
                  </a:ext>
                </a:extLst>
              </p:cNvPr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id="{6C7F35E3-A36F-46FB-BFB8-C0DA83C6DEAF}"/>
                  </a:ext>
                </a:extLst>
              </p:cNvPr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id="{FD080FE7-A366-4D37-983A-258ACF101A27}"/>
                  </a:ext>
                </a:extLst>
              </p:cNvPr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id="{5FC7E2AC-8D35-4B58-8D8B-0CC863DB9633}"/>
                  </a:ext>
                </a:extLst>
              </p:cNvPr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415130" y="1175416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>
                    <a:solidFill>
                      <a:srgbClr val="922D54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2024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2200068" y="8029903"/>
                <a:ext cx="14246617" cy="151340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 fontAlgn="base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800" kern="0" dirty="0">
                    <a:effectLst/>
                    <a:latin typeface="Bell MT" panose="02020503060305020303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PERCEPCIONES DE LOS INVESTIGADORES DEL ÁREA DE EDUCACIÓN SOBRE EL DEPÓSITO DE DATOS EN REPOSITORIOS</a:t>
                </a:r>
              </a:p>
              <a:p>
                <a:pPr algn="ctr"/>
                <a:r>
                  <a:rPr lang="es-ES_tradnl" sz="1200" kern="100" dirty="0">
                    <a:effectLst/>
                    <a:latin typeface="Bell MT" panose="02020503060305020303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Celia Martínez-Córdoba; </a:t>
                </a:r>
                <a:r>
                  <a:rPr lang="es-ES" sz="1200" kern="100" dirty="0" err="1">
                    <a:effectLst/>
                    <a:latin typeface="Bell MT" panose="02020503060305020303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Lidya</a:t>
                </a:r>
                <a:r>
                  <a:rPr lang="es-ES" sz="1200" kern="100" dirty="0">
                    <a:effectLst/>
                    <a:latin typeface="Bell MT" panose="02020503060305020303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200" kern="100" dirty="0" err="1">
                    <a:effectLst/>
                    <a:latin typeface="Bell MT" panose="02020503060305020303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Groppi</a:t>
                </a:r>
                <a:r>
                  <a:rPr lang="es-ES" sz="1200" kern="100" dirty="0">
                    <a:effectLst/>
                    <a:latin typeface="Bell MT" panose="02020503060305020303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-Bosch; Rafael Aleixandre-Benavent; Andrea Sixto-Costoya; </a:t>
                </a:r>
                <a:r>
                  <a:rPr lang="es-ES_tradnl" sz="1200" kern="100" dirty="0">
                    <a:effectLst/>
                    <a:latin typeface="Bell MT" panose="02020503060305020303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Inmaculada Chiva-Sanchís; </a:t>
                </a:r>
                <a:r>
                  <a:rPr lang="es-ES" sz="1200" kern="100" dirty="0">
                    <a:effectLst/>
                    <a:latin typeface="Bell MT" panose="02020503060305020303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Adolfo Alonso-Arroyo</a:t>
                </a:r>
              </a:p>
              <a:p>
                <a:pPr algn="ctr" fontAlgn="base">
                  <a:lnSpc>
                    <a:spcPct val="107000"/>
                  </a:lnSpc>
                  <a:spcAft>
                    <a:spcPts val="800"/>
                  </a:spcAft>
                </a:pPr>
                <a:endParaRPr lang="es-ES" sz="1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id="{841B3A50-D219-48B1-B2B9-8D95ECB8C761}"/>
                  </a:ext>
                </a:extLst>
              </p:cNvPr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980377" y="1774503"/>
                <a:ext cx="5245762" cy="51730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 anchor="t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dirty="0">
                    <a:solidFill>
                      <a:schemeClr val="bg2">
                        <a:lumMod val="50000"/>
                      </a:schemeClr>
                    </a:solidFill>
                    <a:ea typeface="+mn-lt"/>
                    <a:cs typeface="+mn-lt"/>
                  </a:rPr>
                  <a:t>XX Workshop de Proyectos Digitales</a:t>
                </a:r>
                <a:endParaRPr lang="es-ES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s-ES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32" y="5966677"/>
            <a:ext cx="2059004" cy="77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78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9C40E0-436D-97DC-C9AE-3FA05DC85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Resultados – Preferencias de depósito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22E0B63-2B40-13E3-28FE-FF721069EB3C}"/>
              </a:ext>
            </a:extLst>
          </p:cNvPr>
          <p:cNvSpPr txBox="1"/>
          <p:nvPr/>
        </p:nvSpPr>
        <p:spPr>
          <a:xfrm>
            <a:off x="1340887" y="2033154"/>
            <a:ext cx="9510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¿Dónde consideras más adecuado que se </a:t>
            </a:r>
            <a:r>
              <a:rPr lang="es-ES" sz="2000" b="1" dirty="0">
                <a:highlight>
                  <a:srgbClr val="C6E7BD"/>
                </a:highlight>
              </a:rPr>
              <a:t>preserven</a:t>
            </a:r>
            <a:r>
              <a:rPr lang="es-ES" sz="2000" dirty="0"/>
              <a:t> y </a:t>
            </a:r>
            <a:r>
              <a:rPr lang="es-ES" sz="2000" b="1" dirty="0">
                <a:highlight>
                  <a:srgbClr val="C6E7BD"/>
                </a:highlight>
              </a:rPr>
              <a:t>compartan</a:t>
            </a:r>
            <a:r>
              <a:rPr lang="es-ES" sz="2000" dirty="0"/>
              <a:t> los </a:t>
            </a:r>
            <a:r>
              <a:rPr lang="es-ES" sz="2000" b="1" dirty="0">
                <a:highlight>
                  <a:srgbClr val="C6E7BD"/>
                </a:highlight>
              </a:rPr>
              <a:t>datos</a:t>
            </a:r>
            <a:r>
              <a:rPr lang="es-ES" sz="2000" dirty="0"/>
              <a:t>?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9EEA68B-8032-8EA6-1E53-94C2BB6BE2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4530447"/>
              </p:ext>
            </p:extLst>
          </p:nvPr>
        </p:nvGraphicFramePr>
        <p:xfrm>
          <a:off x="1241298" y="3170002"/>
          <a:ext cx="9709404" cy="3571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074" name="Picture 2" descr="15,362 imágenes, fotos de stock, objetos en 3D y vectores ...">
            <a:extLst>
              <a:ext uri="{FF2B5EF4-FFF2-40B4-BE49-F238E27FC236}">
                <a16:creationId xmlns:a16="http://schemas.microsoft.com/office/drawing/2014/main" id="{A5AA47D6-D6FA-6BAE-6419-1882A4A01E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8" t="12829" r="14230" b="17527"/>
          <a:stretch/>
        </p:blipFill>
        <p:spPr bwMode="auto">
          <a:xfrm>
            <a:off x="4152900" y="2399688"/>
            <a:ext cx="787400" cy="80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 descr="Diagrama, Icono&#10;&#10;Descripción generada automáticamente">
            <a:extLst>
              <a:ext uri="{FF2B5EF4-FFF2-40B4-BE49-F238E27FC236}">
                <a16:creationId xmlns:a16="http://schemas.microsoft.com/office/drawing/2014/main" id="{0486B291-C4F0-5A50-8DF7-729DB3DBD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6300" y="3473105"/>
            <a:ext cx="709072" cy="803890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28F05445-8C56-3C09-096B-3EAD6340B5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0530" y="3203578"/>
            <a:ext cx="597830" cy="80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97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5F2AB-751A-E66C-01A4-3058C1F91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368" y="565100"/>
            <a:ext cx="10168128" cy="1179576"/>
          </a:xfrm>
        </p:spPr>
        <p:txBody>
          <a:bodyPr/>
          <a:lstStyle/>
          <a:p>
            <a:r>
              <a:rPr lang="es-ES" dirty="0"/>
              <a:t>Resultados – Guías y apoyo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D32919C-C9CD-3803-2D33-016F055025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5618810"/>
              </p:ext>
            </p:extLst>
          </p:nvPr>
        </p:nvGraphicFramePr>
        <p:xfrm>
          <a:off x="161009" y="3177628"/>
          <a:ext cx="8047419" cy="3846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Marcador de contenido 3">
            <a:extLst>
              <a:ext uri="{FF2B5EF4-FFF2-40B4-BE49-F238E27FC236}">
                <a16:creationId xmlns:a16="http://schemas.microsoft.com/office/drawing/2014/main" id="{716C7DCE-25D7-8C79-F0F7-C647B42041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3863409"/>
              </p:ext>
            </p:extLst>
          </p:nvPr>
        </p:nvGraphicFramePr>
        <p:xfrm>
          <a:off x="7203172" y="2940712"/>
          <a:ext cx="5687327" cy="384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447002D-AE4E-EB80-21AB-C6C5B7D1BF62}"/>
              </a:ext>
            </a:extLst>
          </p:cNvPr>
          <p:cNvSpPr txBox="1"/>
          <p:nvPr/>
        </p:nvSpPr>
        <p:spPr>
          <a:xfrm>
            <a:off x="288949" y="2381524"/>
            <a:ext cx="7052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¿Quién proporciona </a:t>
            </a:r>
            <a:r>
              <a:rPr lang="es-ES" b="1" dirty="0">
                <a:highlight>
                  <a:srgbClr val="C6E7BD"/>
                </a:highlight>
              </a:rPr>
              <a:t>guías</a:t>
            </a:r>
            <a:r>
              <a:rPr lang="es-ES" dirty="0"/>
              <a:t> o </a:t>
            </a:r>
            <a:r>
              <a:rPr lang="es-ES" b="1" dirty="0">
                <a:highlight>
                  <a:srgbClr val="C6E7BD"/>
                </a:highlight>
              </a:rPr>
              <a:t>recomendaciones</a:t>
            </a:r>
            <a:r>
              <a:rPr lang="es-ES" dirty="0"/>
              <a:t> para preservar datos en tu disciplina?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8D7B528-A11B-C196-FDA8-BABCEF889B27}"/>
              </a:ext>
            </a:extLst>
          </p:cNvPr>
          <p:cNvSpPr txBox="1"/>
          <p:nvPr/>
        </p:nvSpPr>
        <p:spPr>
          <a:xfrm>
            <a:off x="7571473" y="2366977"/>
            <a:ext cx="4212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¿Conoces el término </a:t>
            </a:r>
            <a:r>
              <a:rPr lang="es-ES" b="1" dirty="0">
                <a:highlight>
                  <a:srgbClr val="C6E7BD"/>
                </a:highlight>
              </a:rPr>
              <a:t>principios FAIR</a:t>
            </a:r>
            <a:r>
              <a:rPr lang="es-ES" dirty="0"/>
              <a:t>?</a:t>
            </a:r>
          </a:p>
        </p:txBody>
      </p:sp>
      <p:pic>
        <p:nvPicPr>
          <p:cNvPr id="4100" name="Picture 4" descr="Aprende a decir &quot;no lo sé&quot;">
            <a:extLst>
              <a:ext uri="{FF2B5EF4-FFF2-40B4-BE49-F238E27FC236}">
                <a16:creationId xmlns:a16="http://schemas.microsoft.com/office/drawing/2014/main" id="{1DF6CB09-D089-09DD-1A9F-083B7BEE6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295" y="2720199"/>
            <a:ext cx="489013" cy="48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OVA - Organización">
            <a:extLst>
              <a:ext uri="{FF2B5EF4-FFF2-40B4-BE49-F238E27FC236}">
                <a16:creationId xmlns:a16="http://schemas.microsoft.com/office/drawing/2014/main" id="{6064EB41-E869-2235-6AEF-7D32D2448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932" y="3694328"/>
            <a:ext cx="1104900" cy="61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Sociedad cientifica by Sergio Castro on Prezi">
            <a:extLst>
              <a:ext uri="{FF2B5EF4-FFF2-40B4-BE49-F238E27FC236}">
                <a16:creationId xmlns:a16="http://schemas.microsoft.com/office/drawing/2014/main" id="{44F18BB5-7A64-DF1B-4530-854EDD5FE3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0" r="22782" b="28014"/>
          <a:stretch/>
        </p:blipFill>
        <p:spPr bwMode="auto">
          <a:xfrm>
            <a:off x="762001" y="4470529"/>
            <a:ext cx="711199" cy="55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426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1863BD-CB50-DCD1-2B79-C2DAA5B07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936" y="520700"/>
            <a:ext cx="10168128" cy="1179576"/>
          </a:xfrm>
        </p:spPr>
        <p:txBody>
          <a:bodyPr>
            <a:normAutofit fontScale="90000"/>
          </a:bodyPr>
          <a:lstStyle/>
          <a:p>
            <a:r>
              <a:rPr lang="es-ES" dirty="0"/>
              <a:t>Resultados – Razones para la preservación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7BADCDF5-5676-51BE-0CF6-B835763F77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755011"/>
              </p:ext>
            </p:extLst>
          </p:nvPr>
        </p:nvGraphicFramePr>
        <p:xfrm>
          <a:off x="127000" y="851426"/>
          <a:ext cx="11590084" cy="6151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146" name="Picture 2" descr="Imagen que represente almacenamiento de datos brutos y las copias de seguridad">
            <a:extLst>
              <a:ext uri="{FF2B5EF4-FFF2-40B4-BE49-F238E27FC236}">
                <a16:creationId xmlns:a16="http://schemas.microsoft.com/office/drawing/2014/main" id="{F135922C-7F0A-3D42-9F42-1F5CE346E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608" y="4914900"/>
            <a:ext cx="1788160" cy="178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095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8380AD67-C5CA-4918-B4BB-C359BB03E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8649AD4-EF5B-40F1-56F8-7580A8720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216" y="1076324"/>
            <a:ext cx="6272784" cy="1535051"/>
          </a:xfrm>
        </p:spPr>
        <p:txBody>
          <a:bodyPr anchor="b">
            <a:normAutofit/>
          </a:bodyPr>
          <a:lstStyle/>
          <a:p>
            <a:r>
              <a:rPr lang="es-ES" sz="5200" dirty="0"/>
              <a:t>Conclusiones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753FC62E-0D84-2139-2F39-9183968083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</a14:imgLayer>
                </a14:imgProps>
              </a:ext>
            </a:extLst>
          </a:blip>
          <a:srcRect l="17254" r="17052"/>
          <a:stretch/>
        </p:blipFill>
        <p:spPr>
          <a:xfrm>
            <a:off x="20" y="10"/>
            <a:ext cx="4505305" cy="6857990"/>
          </a:xfrm>
          <a:prstGeom prst="rect">
            <a:avLst/>
          </a:prstGeom>
        </p:spPr>
      </p:pic>
      <p:sp>
        <p:nvSpPr>
          <p:cNvPr id="62" name="!!accent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6" name="Marcador de contenido 29">
            <a:extLst>
              <a:ext uri="{FF2B5EF4-FFF2-40B4-BE49-F238E27FC236}">
                <a16:creationId xmlns:a16="http://schemas.microsoft.com/office/drawing/2014/main" id="{3787B30A-C02D-D3CD-FE7F-184F1DC66B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2459682"/>
              </p:ext>
            </p:extLst>
          </p:nvPr>
        </p:nvGraphicFramePr>
        <p:xfrm>
          <a:off x="5080216" y="3351276"/>
          <a:ext cx="6272784" cy="2825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78389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380AD67-C5CA-4918-B4BB-C359BB03E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1D51975-AB90-4D08-D3A6-D14BDB979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216" y="1076324"/>
            <a:ext cx="6272784" cy="1535051"/>
          </a:xfrm>
        </p:spPr>
        <p:txBody>
          <a:bodyPr anchor="b">
            <a:normAutofit/>
          </a:bodyPr>
          <a:lstStyle/>
          <a:p>
            <a:r>
              <a:rPr lang="es-ES" sz="5200" dirty="0"/>
              <a:t>Conclusiones</a:t>
            </a:r>
          </a:p>
        </p:txBody>
      </p:sp>
      <p:pic>
        <p:nvPicPr>
          <p:cNvPr id="9" name="Marcador de contenido 4">
            <a:extLst>
              <a:ext uri="{FF2B5EF4-FFF2-40B4-BE49-F238E27FC236}">
                <a16:creationId xmlns:a16="http://schemas.microsoft.com/office/drawing/2014/main" id="{0307406A-6EB3-3B03-98FA-D3BA4A6587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51" r="24454"/>
          <a:stretch/>
        </p:blipFill>
        <p:spPr>
          <a:xfrm>
            <a:off x="-175189" y="0"/>
            <a:ext cx="4505305" cy="6857990"/>
          </a:xfrm>
          <a:prstGeom prst="rect">
            <a:avLst/>
          </a:prstGeom>
        </p:spPr>
      </p:pic>
      <p:sp>
        <p:nvSpPr>
          <p:cNvPr id="16" name="!!accent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56BA24A-0F7F-37D8-1AD2-14CEE22C6FC5}"/>
              </a:ext>
            </a:extLst>
          </p:cNvPr>
          <p:cNvSpPr txBox="1"/>
          <p:nvPr/>
        </p:nvSpPr>
        <p:spPr>
          <a:xfrm>
            <a:off x="4563177" y="3132299"/>
            <a:ext cx="7628823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000" b="1" dirty="0">
                <a:solidFill>
                  <a:schemeClr val="accent3"/>
                </a:solidFill>
              </a:rPr>
              <a:t>· La mayoría:</a:t>
            </a:r>
          </a:p>
          <a:p>
            <a:pPr marL="285750" lvl="0" indent="-285750">
              <a:buFontTx/>
              <a:buChar char="-"/>
            </a:pPr>
            <a:r>
              <a:rPr lang="es-ES" sz="2000" b="1" dirty="0">
                <a:solidFill>
                  <a:schemeClr val="accent3"/>
                </a:solidFill>
              </a:rPr>
              <a:t>Conoce la existencia de repositorios institucionales.</a:t>
            </a:r>
          </a:p>
          <a:p>
            <a:pPr marL="285750" lvl="0" indent="-285750">
              <a:buFontTx/>
              <a:buChar char="-"/>
            </a:pPr>
            <a:r>
              <a:rPr lang="es-ES" sz="2000" b="1" dirty="0">
                <a:solidFill>
                  <a:schemeClr val="accent3"/>
                </a:solidFill>
              </a:rPr>
              <a:t>Comprende la importancia de depositar datos.</a:t>
            </a:r>
          </a:p>
          <a:p>
            <a:pPr lvl="0"/>
            <a:endParaRPr lang="es-ES" sz="2000" b="1" dirty="0">
              <a:solidFill>
                <a:schemeClr val="accent3"/>
              </a:solidFill>
            </a:endParaRPr>
          </a:p>
          <a:p>
            <a:pPr lvl="0"/>
            <a:r>
              <a:rPr lang="es-ES" sz="2000" b="1" dirty="0">
                <a:solidFill>
                  <a:schemeClr val="accent1"/>
                </a:solidFill>
              </a:rPr>
              <a:t>· Pocos:</a:t>
            </a:r>
          </a:p>
          <a:p>
            <a:pPr marL="285750" lvl="0" indent="-285750">
              <a:buFontTx/>
              <a:buChar char="-"/>
            </a:pPr>
            <a:r>
              <a:rPr lang="es-ES" sz="2000" b="1" dirty="0">
                <a:solidFill>
                  <a:schemeClr val="accent1"/>
                </a:solidFill>
              </a:rPr>
              <a:t>Conocen la existencia de repositorios especializados en el depósito de datos.</a:t>
            </a:r>
          </a:p>
          <a:p>
            <a:pPr marL="285750" lvl="0" indent="-285750">
              <a:buFontTx/>
              <a:buChar char="-"/>
            </a:pPr>
            <a:r>
              <a:rPr lang="es-ES" sz="2000" b="1" dirty="0">
                <a:solidFill>
                  <a:schemeClr val="accent1"/>
                </a:solidFill>
              </a:rPr>
              <a:t>Conocen planes de sus instituciones respecto al depósito y gestión de datos.</a:t>
            </a:r>
          </a:p>
          <a:p>
            <a:pPr marL="285750" lvl="0" indent="-285750">
              <a:buFontTx/>
              <a:buChar char="-"/>
            </a:pPr>
            <a:r>
              <a:rPr lang="es-ES" sz="2000" b="1" dirty="0">
                <a:solidFill>
                  <a:schemeClr val="accent1"/>
                </a:solidFill>
              </a:rPr>
              <a:t>Conocen los principios FAIR.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5756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6" name="Rectangle 85">
            <a:extLst>
              <a:ext uri="{FF2B5EF4-FFF2-40B4-BE49-F238E27FC236}">
                <a16:creationId xmlns:a16="http://schemas.microsoft.com/office/drawing/2014/main" id="{633D240C-2220-494F-90F6-2A8A57C05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C146ACC-A9E6-D559-8338-3822F6E59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0952" y="1078992"/>
            <a:ext cx="6272784" cy="1536192"/>
          </a:xfrm>
        </p:spPr>
        <p:txBody>
          <a:bodyPr anchor="b">
            <a:normAutofit/>
          </a:bodyPr>
          <a:lstStyle/>
          <a:p>
            <a:r>
              <a:rPr lang="es-ES" sz="5200"/>
              <a:t>Recomendaciones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EE6259-2297-6B14-6F24-5151CAE3BC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052" r="2" b="7664"/>
          <a:stretch/>
        </p:blipFill>
        <p:spPr>
          <a:xfrm>
            <a:off x="23" y="18288"/>
            <a:ext cx="4711516" cy="3035280"/>
          </a:xfrm>
          <a:prstGeom prst="rect">
            <a:avLst/>
          </a:prstGeom>
        </p:spPr>
      </p:pic>
      <p:sp>
        <p:nvSpPr>
          <p:cNvPr id="88" name="Rectangle 87">
            <a:extLst>
              <a:ext uri="{FF2B5EF4-FFF2-40B4-BE49-F238E27FC236}">
                <a16:creationId xmlns:a16="http://schemas.microsoft.com/office/drawing/2014/main" id="{82F8B5D5-EDD3-466C-9CFA-C8A8B1C7F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70840" y="361188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FC6858B-B383-4FB7-AAFA-9CBB9215D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0952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75A8F9C5-3503-C1E9-DAD5-1A81D0795D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24" r="2" b="12559"/>
          <a:stretch/>
        </p:blipFill>
        <p:spPr>
          <a:xfrm>
            <a:off x="24" y="3172569"/>
            <a:ext cx="4711515" cy="3685430"/>
          </a:xfrm>
          <a:prstGeom prst="rect">
            <a:avLst/>
          </a:prstGeom>
        </p:spPr>
      </p:pic>
      <p:graphicFrame>
        <p:nvGraphicFramePr>
          <p:cNvPr id="35" name="Marcador de contenido 2">
            <a:extLst>
              <a:ext uri="{FF2B5EF4-FFF2-40B4-BE49-F238E27FC236}">
                <a16:creationId xmlns:a16="http://schemas.microsoft.com/office/drawing/2014/main" id="{2D185CFD-738B-4A6B-E045-837FCF5EBA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8437476"/>
              </p:ext>
            </p:extLst>
          </p:nvPr>
        </p:nvGraphicFramePr>
        <p:xfrm>
          <a:off x="5041900" y="3071856"/>
          <a:ext cx="6934200" cy="3109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85940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7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E14DDBE-BA0C-165C-C646-DAE0C2118E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46" r="-1" b="12139"/>
          <a:stretch/>
        </p:blipFill>
        <p:spPr>
          <a:xfrm>
            <a:off x="3503210" y="0"/>
            <a:ext cx="8668512" cy="6857990"/>
          </a:xfrm>
          <a:prstGeom prst="rect">
            <a:avLst/>
          </a:prstGeom>
        </p:spPr>
      </p:pic>
      <p:sp>
        <p:nvSpPr>
          <p:cNvPr id="26" name="Rectangle 19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B8D24D-75EA-B232-A02A-98FF6D0D8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1161288"/>
            <a:ext cx="7517543" cy="1124712"/>
          </a:xfrm>
        </p:spPr>
        <p:txBody>
          <a:bodyPr anchor="b">
            <a:normAutofit/>
          </a:bodyPr>
          <a:lstStyle/>
          <a:p>
            <a:r>
              <a:rPr lang="es-ES" sz="3600" dirty="0"/>
              <a:t>Recomendaciones: </a:t>
            </a:r>
            <a:br>
              <a:rPr lang="es-ES" sz="3600" dirty="0"/>
            </a:br>
            <a:r>
              <a:rPr lang="es-ES" sz="3600" dirty="0"/>
              <a:t>Campañas de formación</a:t>
            </a:r>
          </a:p>
        </p:txBody>
      </p:sp>
      <p:sp>
        <p:nvSpPr>
          <p:cNvPr id="27" name="Rectangle 2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B65BE1-9EB0-DFD6-7151-F57290853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393" y="2968372"/>
            <a:ext cx="9141207" cy="3207258"/>
          </a:xfrm>
        </p:spPr>
        <p:txBody>
          <a:bodyPr anchor="t">
            <a:normAutofit fontScale="92500"/>
          </a:bodyPr>
          <a:lstStyle/>
          <a:p>
            <a:r>
              <a:rPr lang="es-ES" sz="2400" dirty="0"/>
              <a:t>Informar sobre las </a:t>
            </a:r>
            <a:r>
              <a:rPr lang="es-ES" sz="2400" b="1" dirty="0">
                <a:highlight>
                  <a:srgbClr val="C6E7BD"/>
                </a:highlight>
              </a:rPr>
              <a:t>ventajas</a:t>
            </a:r>
            <a:r>
              <a:rPr lang="es-ES" sz="2400" dirty="0"/>
              <a:t> y </a:t>
            </a:r>
            <a:r>
              <a:rPr lang="es-ES" sz="2400" b="1" dirty="0">
                <a:highlight>
                  <a:srgbClr val="C6E7BD"/>
                </a:highlight>
              </a:rPr>
              <a:t>oportunidades</a:t>
            </a:r>
            <a:r>
              <a:rPr lang="es-ES" sz="2400" dirty="0"/>
              <a:t> del intercambio de datos. </a:t>
            </a:r>
          </a:p>
          <a:p>
            <a:endParaRPr lang="es-ES" sz="2400" dirty="0"/>
          </a:p>
          <a:p>
            <a:r>
              <a:rPr lang="es-ES" sz="2400" b="0" i="0" u="none" strike="noStrike" dirty="0">
                <a:effectLst/>
              </a:rPr>
              <a:t>Abordar </a:t>
            </a:r>
            <a:r>
              <a:rPr lang="es-ES" sz="2400" b="1" i="0" u="none" strike="noStrike" dirty="0">
                <a:effectLst/>
                <a:highlight>
                  <a:srgbClr val="C6E7BD"/>
                </a:highlight>
              </a:rPr>
              <a:t>preocupaciones legales </a:t>
            </a:r>
            <a:r>
              <a:rPr lang="es-ES" sz="2400" b="0" i="0" u="none" strike="noStrike" dirty="0">
                <a:effectLst/>
              </a:rPr>
              <a:t>y de </a:t>
            </a:r>
            <a:r>
              <a:rPr lang="es-ES" sz="2400" b="1" i="0" u="none" strike="noStrike" dirty="0">
                <a:effectLst/>
                <a:highlight>
                  <a:srgbClr val="C6E7BD"/>
                </a:highlight>
              </a:rPr>
              <a:t>propiedad intelectual.</a:t>
            </a:r>
          </a:p>
          <a:p>
            <a:endParaRPr lang="es-ES" sz="2400" b="1" i="0" u="none" strike="noStrike" dirty="0">
              <a:effectLst/>
              <a:highlight>
                <a:srgbClr val="C6E7BD"/>
              </a:highlight>
            </a:endParaRPr>
          </a:p>
          <a:p>
            <a:r>
              <a:rPr lang="es-ES" sz="2400" b="0" i="0" u="none" strike="noStrike" dirty="0">
                <a:effectLst/>
              </a:rPr>
              <a:t>Brindar </a:t>
            </a:r>
            <a:r>
              <a:rPr lang="es-ES" sz="2400" b="1" i="0" u="none" strike="noStrike" dirty="0">
                <a:effectLst/>
                <a:highlight>
                  <a:srgbClr val="C6E7BD"/>
                </a:highlight>
              </a:rPr>
              <a:t>formación técnica básica</a:t>
            </a:r>
            <a:r>
              <a:rPr lang="es-ES" sz="2400" b="0" i="0" u="none" strike="noStrike" dirty="0">
                <a:effectLst/>
              </a:rPr>
              <a:t> sobre tipos de datos y formatos adecuados para el depósito.</a:t>
            </a:r>
          </a:p>
          <a:p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288468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E8940BA3-81D7-A998-F508-3A4B2A9ADB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47" r="-1" b="9612"/>
          <a:stretch/>
        </p:blipFill>
        <p:spPr>
          <a:xfrm>
            <a:off x="3514880" y="0"/>
            <a:ext cx="866851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4CED03-1FCF-EA66-A822-70539AC88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4620006" cy="1124712"/>
          </a:xfrm>
        </p:spPr>
        <p:txBody>
          <a:bodyPr anchor="b">
            <a:normAutofit/>
          </a:bodyPr>
          <a:lstStyle/>
          <a:p>
            <a:r>
              <a:rPr lang="es-ES" sz="3600" dirty="0"/>
              <a:t>Recomendaciones: Apoyo técnico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87F11-06B2-D171-4B5A-CFD24CDA9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244" y="2610104"/>
            <a:ext cx="8818630" cy="3207258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sz="2400" b="0" i="0" u="none" strike="noStrike" dirty="0">
                <a:effectLst/>
              </a:rPr>
              <a:t>Implementación de </a:t>
            </a:r>
            <a:r>
              <a:rPr lang="es-ES" sz="2400" b="1" i="0" u="none" strike="noStrike" dirty="0">
                <a:effectLst/>
                <a:highlight>
                  <a:srgbClr val="C6E7BD"/>
                </a:highlight>
              </a:rPr>
              <a:t>planes de gestión </a:t>
            </a:r>
            <a:r>
              <a:rPr lang="es-ES" sz="2400" b="0" i="0" u="none" strike="noStrike" dirty="0">
                <a:effectLst/>
              </a:rPr>
              <a:t>de datos.</a:t>
            </a:r>
          </a:p>
          <a:p>
            <a:pPr>
              <a:buFont typeface="Arial" panose="020B0604020202020204" pitchFamily="34" charset="0"/>
              <a:buChar char="•"/>
            </a:pPr>
            <a:endParaRPr lang="es-ES" sz="2400" b="0" i="0" u="none" strike="noStrik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2400" b="1" i="0" u="none" strike="noStrike" dirty="0">
                <a:effectLst/>
                <a:highlight>
                  <a:srgbClr val="C6E7BD"/>
                </a:highlight>
              </a:rPr>
              <a:t>Selección de repositorios </a:t>
            </a:r>
            <a:r>
              <a:rPr lang="es-ES" sz="2400" b="0" i="0" u="none" strike="noStrike" dirty="0">
                <a:effectLst/>
              </a:rPr>
              <a:t>adecuados.</a:t>
            </a:r>
          </a:p>
          <a:p>
            <a:pPr>
              <a:buFont typeface="Arial" panose="020B0604020202020204" pitchFamily="34" charset="0"/>
              <a:buChar char="•"/>
            </a:pPr>
            <a:endParaRPr lang="es-ES" sz="2400" b="0" i="0" u="none" strike="noStrik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2400" b="0" i="0" u="none" strike="noStrike" dirty="0">
                <a:effectLst/>
              </a:rPr>
              <a:t>Cumplimiento de </a:t>
            </a:r>
            <a:r>
              <a:rPr lang="es-ES" sz="2400" b="1" i="0" u="none" strike="noStrike" dirty="0">
                <a:effectLst/>
                <a:highlight>
                  <a:srgbClr val="C6E7BD"/>
                </a:highlight>
              </a:rPr>
              <a:t>principios FAIR.</a:t>
            </a:r>
            <a:endParaRPr lang="es-ES" sz="2400" b="1" dirty="0">
              <a:highlight>
                <a:srgbClr val="C6E7BD"/>
              </a:highligh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608FBCC-300E-01A1-4C3B-941D70640873}"/>
              </a:ext>
            </a:extLst>
          </p:cNvPr>
          <p:cNvSpPr txBox="1"/>
          <p:nvPr/>
        </p:nvSpPr>
        <p:spPr>
          <a:xfrm>
            <a:off x="3049292" y="3232710"/>
            <a:ext cx="6098582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s-ES" b="0" i="0" u="none" strike="noStrike">
              <a:solidFill>
                <a:srgbClr val="000000"/>
              </a:solidFill>
              <a:effectLst/>
            </a:endParaRPr>
          </a:p>
          <a:p>
            <a:pPr algn="l">
              <a:spcAft>
                <a:spcPts val="600"/>
              </a:spcAft>
            </a:pPr>
            <a:endParaRPr lang="es-ES" b="0" i="0" u="none" strike="noStrike">
              <a:solidFill>
                <a:srgbClr val="000000"/>
              </a:solidFill>
              <a:effectLst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396EC71-9119-E690-CC04-C791E5D37DEF}"/>
              </a:ext>
            </a:extLst>
          </p:cNvPr>
          <p:cNvSpPr txBox="1"/>
          <p:nvPr/>
        </p:nvSpPr>
        <p:spPr>
          <a:xfrm>
            <a:off x="3049292" y="3232710"/>
            <a:ext cx="6098582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s-ES" b="0" i="0" u="none" strike="noStrike">
              <a:solidFill>
                <a:srgbClr val="000000"/>
              </a:solidFill>
              <a:effectLst/>
            </a:endParaRPr>
          </a:p>
          <a:p>
            <a:pPr algn="l">
              <a:spcAft>
                <a:spcPts val="600"/>
              </a:spcAft>
            </a:pPr>
            <a:endParaRPr lang="es-ES" b="0" i="0" u="none" strike="noStrike">
              <a:solidFill>
                <a:srgbClr val="000000"/>
              </a:solidFill>
              <a:effectLst/>
            </a:endParaRPr>
          </a:p>
        </p:txBody>
      </p:sp>
      <p:pic>
        <p:nvPicPr>
          <p:cNvPr id="4" name="Picture 2" descr="Principios FAIR: qué son y por qué son importantes - javima.info">
            <a:extLst>
              <a:ext uri="{FF2B5EF4-FFF2-40B4-BE49-F238E27FC236}">
                <a16:creationId xmlns:a16="http://schemas.microsoft.com/office/drawing/2014/main" id="{72FFC410-BA29-5244-25B1-0874E46F8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0" y="5468402"/>
            <a:ext cx="4212306" cy="138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079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D8DD4EE-06E4-8032-97EB-D91171A7DE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31" r="-1" b="1025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F855FC6-DC46-3414-71FA-32C3774E9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4480306" cy="1124712"/>
          </a:xfrm>
        </p:spPr>
        <p:txBody>
          <a:bodyPr anchor="b">
            <a:normAutofit/>
          </a:bodyPr>
          <a:lstStyle/>
          <a:p>
            <a:r>
              <a:rPr lang="es-ES" sz="3600" dirty="0"/>
              <a:t>Recomendaciones: Financiación 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D41078-1AD1-0825-EF32-E6A42CFCA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5806" y="2885059"/>
            <a:ext cx="9090406" cy="3207258"/>
          </a:xfrm>
        </p:spPr>
        <p:txBody>
          <a:bodyPr anchor="t">
            <a:norm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i="0" u="none" strike="noStrike" dirty="0">
                <a:effectLst/>
                <a:highlight>
                  <a:srgbClr val="C6E7BD"/>
                </a:highlight>
              </a:rPr>
              <a:t>Ayudas específicas </a:t>
            </a:r>
            <a:r>
              <a:rPr lang="es-ES" b="0" i="0" u="none" strike="noStrike" dirty="0">
                <a:effectLst/>
              </a:rPr>
              <a:t>para subvencionar planes de gestión de datos.</a:t>
            </a:r>
          </a:p>
          <a:p>
            <a:pPr marL="457200" lvl="1" indent="0">
              <a:buNone/>
            </a:pPr>
            <a:endParaRPr lang="es-ES" b="0" i="0" u="none" strike="noStrike" dirty="0"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>
                <a:highlight>
                  <a:srgbClr val="C6E7BD"/>
                </a:highlight>
              </a:rPr>
              <a:t>D</a:t>
            </a:r>
            <a:r>
              <a:rPr lang="es-ES" b="1" i="0" u="none" strike="noStrike" dirty="0">
                <a:effectLst/>
                <a:highlight>
                  <a:srgbClr val="C6E7BD"/>
                </a:highlight>
              </a:rPr>
              <a:t>otación presupuestaria </a:t>
            </a:r>
            <a:r>
              <a:rPr lang="es-ES" b="0" i="0" u="none" strike="noStrike" dirty="0">
                <a:effectLst/>
              </a:rPr>
              <a:t>para gestión de datos en </a:t>
            </a:r>
            <a:r>
              <a:rPr lang="es-ES" b="1" i="0" u="none" strike="noStrike" dirty="0">
                <a:effectLst/>
                <a:highlight>
                  <a:srgbClr val="C6E7BD"/>
                </a:highlight>
              </a:rPr>
              <a:t>convocatorias de proyectos.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330670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0DF4D1ED-9317-7C01-0254-2991D8B9B9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4239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E6845C-E18E-A30E-7142-780404F3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7007606" cy="1124712"/>
          </a:xfrm>
        </p:spPr>
        <p:txBody>
          <a:bodyPr anchor="b">
            <a:normAutofit/>
          </a:bodyPr>
          <a:lstStyle/>
          <a:p>
            <a:r>
              <a:rPr lang="es-ES" sz="3600" dirty="0"/>
              <a:t>Recomendaciones: Reconocimiento e incentivos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6BB8FA-323D-F05A-6D93-09AF87161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094" y="3264154"/>
            <a:ext cx="8176006" cy="3207258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sz="2400" b="1" i="0" u="none" strike="noStrike" dirty="0">
                <a:effectLst/>
                <a:highlight>
                  <a:srgbClr val="C6E7BD"/>
                </a:highlight>
              </a:rPr>
              <a:t>Créditos curriculares </a:t>
            </a:r>
            <a:r>
              <a:rPr lang="es-ES" sz="2400" b="0" i="0" u="none" strike="noStrike" dirty="0">
                <a:effectLst/>
              </a:rPr>
              <a:t>y </a:t>
            </a:r>
            <a:r>
              <a:rPr lang="es-ES" sz="2400" b="1" i="0" u="none" strike="noStrike" dirty="0">
                <a:effectLst/>
                <a:highlight>
                  <a:srgbClr val="C6E7BD"/>
                </a:highlight>
              </a:rPr>
              <a:t>recompensas académicas.</a:t>
            </a:r>
          </a:p>
          <a:p>
            <a:pPr>
              <a:buFont typeface="Arial" panose="020B0604020202020204" pitchFamily="34" charset="0"/>
              <a:buChar char="•"/>
            </a:pPr>
            <a:endParaRPr lang="es-ES" sz="2400" b="0" i="0" u="none" strike="noStrik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2400" b="1" i="0" u="none" strike="noStrike" dirty="0">
                <a:effectLst/>
                <a:highlight>
                  <a:srgbClr val="C6E7BD"/>
                </a:highlight>
              </a:rPr>
              <a:t>Incentivos económicos </a:t>
            </a:r>
            <a:r>
              <a:rPr lang="es-ES" sz="2400" b="0" i="0" u="none" strike="noStrike" dirty="0">
                <a:effectLst/>
              </a:rPr>
              <a:t>para fomentar buenas prácticas.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795059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7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 descr="Un pastel de cumpleaños&#10;&#10;Descripción generada automáticamente con confianza media">
            <a:extLst>
              <a:ext uri="{FF2B5EF4-FFF2-40B4-BE49-F238E27FC236}">
                <a16:creationId xmlns:a16="http://schemas.microsoft.com/office/drawing/2014/main" id="{DB06DE0E-C2A3-F51E-CD2D-87314B4898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6168"/>
          <a:stretch/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48" name="Freeform: Shape 39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9" name="Freeform: Shape 41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0FAE83A-1F96-A293-3AAE-3640C937D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anchor="ctr">
            <a:normAutofit/>
          </a:bodyPr>
          <a:lstStyle/>
          <a:p>
            <a:r>
              <a:rPr lang="es-ES" sz="3400"/>
              <a:t>Introducción</a:t>
            </a:r>
            <a:endParaRPr lang="es-ES" sz="3400" dirty="0"/>
          </a:p>
        </p:txBody>
      </p:sp>
      <p:sp>
        <p:nvSpPr>
          <p:cNvPr id="50" name="Rectangle 43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32A93D-FB82-B742-D393-ED1563DE5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2512317"/>
            <a:ext cx="5441105" cy="3402363"/>
          </a:xfrm>
        </p:spPr>
        <p:txBody>
          <a:bodyPr anchor="t">
            <a:normAutofit/>
          </a:bodyPr>
          <a:lstStyle/>
          <a:p>
            <a:r>
              <a:rPr lang="es-ES" sz="1800" b="1" dirty="0">
                <a:highlight>
                  <a:srgbClr val="C6E7BD"/>
                </a:highlight>
              </a:rPr>
              <a:t>Creciente cantidad </a:t>
            </a:r>
            <a:r>
              <a:rPr lang="es-ES" sz="1800" dirty="0"/>
              <a:t>de </a:t>
            </a:r>
            <a:r>
              <a:rPr lang="es-ES" sz="1800" b="1" dirty="0">
                <a:highlight>
                  <a:srgbClr val="C6E7BD"/>
                </a:highlight>
              </a:rPr>
              <a:t>datos de investigación</a:t>
            </a:r>
            <a:r>
              <a:rPr lang="es-ES" sz="1800" dirty="0"/>
              <a:t>.</a:t>
            </a:r>
          </a:p>
          <a:p>
            <a:r>
              <a:rPr lang="es-ES" sz="1800" dirty="0"/>
              <a:t>Muchos permanecen </a:t>
            </a:r>
            <a:r>
              <a:rPr lang="es-ES" sz="1800" b="1" dirty="0">
                <a:highlight>
                  <a:srgbClr val="C6E7BD"/>
                </a:highlight>
              </a:rPr>
              <a:t>ocultos</a:t>
            </a:r>
            <a:r>
              <a:rPr lang="es-ES" sz="1800" dirty="0"/>
              <a:t> y </a:t>
            </a:r>
            <a:r>
              <a:rPr lang="es-ES" sz="1800" b="1" dirty="0">
                <a:highlight>
                  <a:srgbClr val="C6E7BD"/>
                </a:highlight>
              </a:rPr>
              <a:t>sin utilizar</a:t>
            </a:r>
            <a:r>
              <a:rPr lang="es-ES" sz="1800" dirty="0"/>
              <a:t>.</a:t>
            </a:r>
          </a:p>
          <a:p>
            <a:r>
              <a:rPr lang="es-ES" sz="1800" dirty="0"/>
              <a:t>El </a:t>
            </a:r>
            <a:r>
              <a:rPr lang="es-ES" sz="1800" b="1" dirty="0">
                <a:highlight>
                  <a:srgbClr val="C6E7BD"/>
                </a:highlight>
              </a:rPr>
              <a:t>acceso abierto </a:t>
            </a:r>
            <a:r>
              <a:rPr lang="es-ES" sz="1800" dirty="0"/>
              <a:t>a estos datos es </a:t>
            </a:r>
            <a:r>
              <a:rPr lang="es-ES" sz="1800" b="1" dirty="0">
                <a:highlight>
                  <a:srgbClr val="C6E7BD"/>
                </a:highlight>
              </a:rPr>
              <a:t>crucial</a:t>
            </a:r>
            <a:r>
              <a:rPr lang="es-ES" sz="1800" dirty="0"/>
              <a:t> para el </a:t>
            </a:r>
            <a:r>
              <a:rPr lang="es-ES" sz="1800" b="1" dirty="0">
                <a:highlight>
                  <a:srgbClr val="C6E7BD"/>
                </a:highlight>
              </a:rPr>
              <a:t>avance científico</a:t>
            </a:r>
            <a:r>
              <a:rPr lang="es-ES" sz="1800" dirty="0"/>
              <a:t>.</a:t>
            </a:r>
          </a:p>
          <a:p>
            <a:r>
              <a:rPr lang="es-ES" sz="1800" b="1" dirty="0">
                <a:highlight>
                  <a:srgbClr val="C6E7BD"/>
                </a:highlight>
              </a:rPr>
              <a:t>Potencial</a:t>
            </a:r>
            <a:r>
              <a:rPr lang="es-ES" sz="1800" dirty="0"/>
              <a:t> de investigación </a:t>
            </a:r>
            <a:r>
              <a:rPr lang="es-ES" sz="1800" b="1" dirty="0">
                <a:highlight>
                  <a:srgbClr val="C6E7BD"/>
                </a:highlight>
              </a:rPr>
              <a:t>limitado</a:t>
            </a:r>
            <a:r>
              <a:rPr lang="es-ES" sz="1800" dirty="0"/>
              <a:t>.</a:t>
            </a:r>
          </a:p>
          <a:p>
            <a:r>
              <a:rPr lang="es-ES" sz="1800" dirty="0"/>
              <a:t>Esencial </a:t>
            </a:r>
            <a:r>
              <a:rPr lang="es-ES" sz="1800" b="1" dirty="0">
                <a:highlight>
                  <a:srgbClr val="C6E7BD"/>
                </a:highlight>
              </a:rPr>
              <a:t>comprender las prácticas </a:t>
            </a:r>
            <a:r>
              <a:rPr lang="es-ES" sz="1800" dirty="0"/>
              <a:t>de intercambio de datos y </a:t>
            </a:r>
            <a:r>
              <a:rPr lang="es-ES" sz="1800" b="1" dirty="0">
                <a:highlight>
                  <a:srgbClr val="C6E7BD"/>
                </a:highlight>
              </a:rPr>
              <a:t>desarrollar estrategias para mejorarlas.</a:t>
            </a:r>
          </a:p>
        </p:txBody>
      </p:sp>
    </p:spTree>
    <p:extLst>
      <p:ext uri="{BB962C8B-B14F-4D97-AF65-F5344CB8AC3E}">
        <p14:creationId xmlns:p14="http://schemas.microsoft.com/office/powerpoint/2010/main" val="3314802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9" name="Freeform: Shape 68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1" name="Freeform: Shape 70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89BCB3-3922-6486-B0AF-8C163400B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001" y="3722116"/>
            <a:ext cx="4023360" cy="8339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¡GRACIAS!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D3F2B99-E387-D6A4-8C63-1D76E6DC472E}"/>
              </a:ext>
            </a:extLst>
          </p:cNvPr>
          <p:cNvSpPr txBox="1"/>
          <p:nvPr/>
        </p:nvSpPr>
        <p:spPr>
          <a:xfrm>
            <a:off x="815629" y="1359738"/>
            <a:ext cx="3860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@</a:t>
            </a:r>
            <a:r>
              <a:rPr lang="es-ES" dirty="0" err="1"/>
              <a:t>grupouisys</a:t>
            </a:r>
            <a:endParaRPr lang="es-ES" dirty="0"/>
          </a:p>
          <a:p>
            <a:endParaRPr lang="es-ES" dirty="0"/>
          </a:p>
          <a:p>
            <a:r>
              <a:rPr lang="es-ES" dirty="0"/>
              <a:t>@</a:t>
            </a:r>
            <a:r>
              <a:rPr lang="es-ES" dirty="0" err="1"/>
              <a:t>UisysUV</a:t>
            </a:r>
            <a:endParaRPr lang="es-ES" dirty="0"/>
          </a:p>
          <a:p>
            <a:endParaRPr lang="es-ES" dirty="0"/>
          </a:p>
          <a:p>
            <a:r>
              <a:rPr lang="es-ES" dirty="0">
                <a:hlinkClick r:id="rId2"/>
              </a:rPr>
              <a:t>info@uisys.es</a:t>
            </a:r>
            <a:endParaRPr lang="es-ES" dirty="0"/>
          </a:p>
          <a:p>
            <a:endParaRPr lang="es-ES" dirty="0"/>
          </a:p>
          <a:p>
            <a:r>
              <a:rPr lang="es-ES" dirty="0">
                <a:hlinkClick r:id="rId3"/>
              </a:rPr>
              <a:t>www.uv.es/uisys</a:t>
            </a:r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48DC7D49-3631-652A-1BA2-B42D78D43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94" y="1967226"/>
            <a:ext cx="304834" cy="28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Nuevo y sencillo icono del logotipo de Instagram PNG transparente - StickPNG">
            <a:extLst>
              <a:ext uri="{FF2B5EF4-FFF2-40B4-BE49-F238E27FC236}">
                <a16:creationId xmlns:a16="http://schemas.microsoft.com/office/drawing/2014/main" id="{D6C19B5C-F970-FCC1-D62E-44F387A66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92" y="1345028"/>
            <a:ext cx="427037" cy="42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Unidad asociada – INAECU">
            <a:extLst>
              <a:ext uri="{FF2B5EF4-FFF2-40B4-BE49-F238E27FC236}">
                <a16:creationId xmlns:a16="http://schemas.microsoft.com/office/drawing/2014/main" id="{01718D7B-2851-9635-7040-4A06974A7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67" y="4739912"/>
            <a:ext cx="3810000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áfico 3" descr="Sobre con relleno sólido">
            <a:extLst>
              <a:ext uri="{FF2B5EF4-FFF2-40B4-BE49-F238E27FC236}">
                <a16:creationId xmlns:a16="http://schemas.microsoft.com/office/drawing/2014/main" id="{6A7C1684-EBE1-FBA0-77E4-A0B9677F9C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6768" y="2457056"/>
            <a:ext cx="390686" cy="390686"/>
          </a:xfrm>
          <a:prstGeom prst="rect">
            <a:avLst/>
          </a:prstGeom>
        </p:spPr>
      </p:pic>
      <p:pic>
        <p:nvPicPr>
          <p:cNvPr id="6" name="Gráfico 5" descr="Diseño web con relleno sólido">
            <a:extLst>
              <a:ext uri="{FF2B5EF4-FFF2-40B4-BE49-F238E27FC236}">
                <a16:creationId xmlns:a16="http://schemas.microsoft.com/office/drawing/2014/main" id="{BE8600AD-486B-0F15-FF09-6247C2EC02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4943" y="3034838"/>
            <a:ext cx="390686" cy="39068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3CBD7F-B833-E676-BB4E-CF97EE2FB466}"/>
              </a:ext>
            </a:extLst>
          </p:cNvPr>
          <p:cNvSpPr txBox="1"/>
          <p:nvPr/>
        </p:nvSpPr>
        <p:spPr>
          <a:xfrm>
            <a:off x="7752199" y="5770132"/>
            <a:ext cx="4327025" cy="871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12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Este trabajo se ha beneficiado de una ayuda del Ministerio de Ciencia e Innovación del Gobierno de España. Agencia Estatal de Investigación. Proyectos de Transición Ecológica y Digital 2021.  TED2021-131057B-I00</a:t>
            </a:r>
            <a:endParaRPr lang="es-ES" sz="12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8E362946-9A4C-C385-6021-2E8F3C5B78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63653" y="5902767"/>
            <a:ext cx="3075770" cy="606249"/>
          </a:xfrm>
          <a:prstGeom prst="rect">
            <a:avLst/>
          </a:prstGeom>
        </p:spPr>
      </p:pic>
      <p:pic>
        <p:nvPicPr>
          <p:cNvPr id="7" name="Imagen 6" descr="Un hombre sonriendo&#10;&#10;Descripción generada automáticamente">
            <a:extLst>
              <a:ext uri="{FF2B5EF4-FFF2-40B4-BE49-F238E27FC236}">
                <a16:creationId xmlns:a16="http://schemas.microsoft.com/office/drawing/2014/main" id="{7156604A-1B31-4292-057A-4FF0200AA0A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1210" r="9328"/>
          <a:stretch/>
        </p:blipFill>
        <p:spPr>
          <a:xfrm>
            <a:off x="5582024" y="245774"/>
            <a:ext cx="2023760" cy="2129966"/>
          </a:xfrm>
          <a:prstGeom prst="rect">
            <a:avLst/>
          </a:prstGeom>
        </p:spPr>
      </p:pic>
      <p:pic>
        <p:nvPicPr>
          <p:cNvPr id="10" name="Imagen 9" descr="Hombre con camisa de cuadros&#10;&#10;Descripción generada automáticamente">
            <a:extLst>
              <a:ext uri="{FF2B5EF4-FFF2-40B4-BE49-F238E27FC236}">
                <a16:creationId xmlns:a16="http://schemas.microsoft.com/office/drawing/2014/main" id="{6A178273-9A3D-05C8-F29A-E4D285A4615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29544" y="2339569"/>
            <a:ext cx="2112761" cy="2270661"/>
          </a:xfrm>
          <a:prstGeom prst="rect">
            <a:avLst/>
          </a:prstGeom>
        </p:spPr>
      </p:pic>
      <p:pic>
        <p:nvPicPr>
          <p:cNvPr id="12" name="Imagen 11" descr="Mujer sonriendo con pelo largo&#10;&#10;Descripción generada automáticamente">
            <a:extLst>
              <a:ext uri="{FF2B5EF4-FFF2-40B4-BE49-F238E27FC236}">
                <a16:creationId xmlns:a16="http://schemas.microsoft.com/office/drawing/2014/main" id="{90A48688-5CC1-6F32-9D54-6E8C0CA7E3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76867" y="2375741"/>
            <a:ext cx="2041652" cy="2215392"/>
          </a:xfrm>
          <a:prstGeom prst="rect">
            <a:avLst/>
          </a:prstGeom>
        </p:spPr>
      </p:pic>
      <p:pic>
        <p:nvPicPr>
          <p:cNvPr id="14" name="Imagen 13" descr="Mujer sonriendo para la cámara con una chaqueta negra&#10;&#10;Descripción generada automáticamente">
            <a:extLst>
              <a:ext uri="{FF2B5EF4-FFF2-40B4-BE49-F238E27FC236}">
                <a16:creationId xmlns:a16="http://schemas.microsoft.com/office/drawing/2014/main" id="{59EF8240-9E45-A122-FC13-F8A49E278FB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6235" t="12440" r="4576"/>
          <a:stretch/>
        </p:blipFill>
        <p:spPr>
          <a:xfrm>
            <a:off x="7594417" y="2320470"/>
            <a:ext cx="2061209" cy="2270662"/>
          </a:xfrm>
          <a:prstGeom prst="rect">
            <a:avLst/>
          </a:prstGeom>
        </p:spPr>
      </p:pic>
      <p:pic>
        <p:nvPicPr>
          <p:cNvPr id="17" name="Imagen 16" descr="Mujer de cabello largo sonriendo&#10;&#10;Descripción generada automáticamente">
            <a:extLst>
              <a:ext uri="{FF2B5EF4-FFF2-40B4-BE49-F238E27FC236}">
                <a16:creationId xmlns:a16="http://schemas.microsoft.com/office/drawing/2014/main" id="{5F262388-55C0-2B3C-68C1-53CD6657766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05784" y="237643"/>
            <a:ext cx="2061209" cy="2142601"/>
          </a:xfrm>
          <a:prstGeom prst="rect">
            <a:avLst/>
          </a:prstGeom>
        </p:spPr>
      </p:pic>
      <p:pic>
        <p:nvPicPr>
          <p:cNvPr id="19" name="Imagen 18" descr="Una persona sonriendo&#10;&#10;Descripción generada automáticamente">
            <a:extLst>
              <a:ext uri="{FF2B5EF4-FFF2-40B4-BE49-F238E27FC236}">
                <a16:creationId xmlns:a16="http://schemas.microsoft.com/office/drawing/2014/main" id="{0BD8FB99-3B7B-4E02-D499-84B7A33EFB5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49760" y="249365"/>
            <a:ext cx="2092545" cy="21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614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!!Rectangle">
            <a:extLst>
              <a:ext uri="{FF2B5EF4-FFF2-40B4-BE49-F238E27FC236}">
                <a16:creationId xmlns:a16="http://schemas.microsoft.com/office/drawing/2014/main" id="{D5997EA8-5EFC-40CD-A85F-C3C3BC5F9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88D71D57-E704-54EF-8C68-C15C15A546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406" b="20203"/>
          <a:stretch/>
        </p:blipFill>
        <p:spPr>
          <a:xfrm>
            <a:off x="0" y="0"/>
            <a:ext cx="12191979" cy="6857990"/>
          </a:xfrm>
          <a:prstGeom prst="rect">
            <a:avLst/>
          </a:prstGeom>
        </p:spPr>
      </p:pic>
      <p:sp>
        <p:nvSpPr>
          <p:cNvPr id="50" name="Rectangle 42">
            <a:extLst>
              <a:ext uri="{FF2B5EF4-FFF2-40B4-BE49-F238E27FC236}">
                <a16:creationId xmlns:a16="http://schemas.microsoft.com/office/drawing/2014/main" id="{1CF6A1EC-BD15-42D9-A339-A3970CF7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3AA4763-C6B6-731B-D3FC-41A0CEB3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4498848"/>
            <a:ext cx="3538728" cy="1536192"/>
          </a:xfrm>
        </p:spPr>
        <p:txBody>
          <a:bodyPr>
            <a:normAutofit/>
          </a:bodyPr>
          <a:lstStyle/>
          <a:p>
            <a:r>
              <a:rPr lang="es-ES" sz="4400" dirty="0"/>
              <a:t>Objetivo</a:t>
            </a:r>
            <a:endParaRPr lang="es-ES" dirty="0"/>
          </a:p>
        </p:txBody>
      </p:sp>
      <p:sp>
        <p:nvSpPr>
          <p:cNvPr id="51" name="Rectangle 44">
            <a:extLst>
              <a:ext uri="{FF2B5EF4-FFF2-40B4-BE49-F238E27FC236}">
                <a16:creationId xmlns:a16="http://schemas.microsoft.com/office/drawing/2014/main" id="{A720C27D-5C39-492B-BD68-C220C0F83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46">
            <a:extLst>
              <a:ext uri="{FF2B5EF4-FFF2-40B4-BE49-F238E27FC236}">
                <a16:creationId xmlns:a16="http://schemas.microsoft.com/office/drawing/2014/main" id="{A4F3394A-A959-460A-ACF9-5FA682C76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8113" y="5258990"/>
            <a:ext cx="146304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31E6B1-7B71-E975-75E9-8064FF47D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4683" y="4507023"/>
            <a:ext cx="6577179" cy="18127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2400" b="0" i="0" u="none" strike="noStrike" dirty="0">
                <a:effectLst/>
                <a:latin typeface="Söhne"/>
              </a:rPr>
              <a:t>Investigar </a:t>
            </a:r>
            <a:r>
              <a:rPr lang="es-ES" sz="2400" b="1" i="0" u="none" strike="noStrike" dirty="0">
                <a:effectLst/>
                <a:latin typeface="Söhne"/>
              </a:rPr>
              <a:t>percepciones sobre el conocimiento y uso de repositorios</a:t>
            </a:r>
            <a:r>
              <a:rPr lang="es-ES" sz="2400" b="0" i="0" u="none" strike="noStrike" dirty="0">
                <a:effectLst/>
                <a:latin typeface="Söhne"/>
              </a:rPr>
              <a:t> para el depósito y uso compartido de datos en </a:t>
            </a:r>
            <a:r>
              <a:rPr lang="es-ES" sz="2400" b="1" i="0" u="none" strike="noStrike" dirty="0">
                <a:effectLst/>
                <a:latin typeface="Söhne"/>
              </a:rPr>
              <a:t>Ciencias de la Educación.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11715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3" name="Rectangle 1116">
            <a:extLst>
              <a:ext uri="{FF2B5EF4-FFF2-40B4-BE49-F238E27FC236}">
                <a16:creationId xmlns:a16="http://schemas.microsoft.com/office/drawing/2014/main" id="{633D240C-2220-494F-90F6-2A8A57C05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583A8B5-2B38-ABD6-B31B-7EA18E4C4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0952" y="1078992"/>
            <a:ext cx="6272784" cy="1536192"/>
          </a:xfrm>
        </p:spPr>
        <p:txBody>
          <a:bodyPr anchor="b">
            <a:normAutofit/>
          </a:bodyPr>
          <a:lstStyle/>
          <a:p>
            <a:r>
              <a:rPr lang="es-ES" sz="5200" dirty="0"/>
              <a:t>Metodología</a:t>
            </a:r>
          </a:p>
        </p:txBody>
      </p:sp>
      <p:pic>
        <p:nvPicPr>
          <p:cNvPr id="5" name="Imagen 4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5B5BA27-5639-1189-1913-A763756B9F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784" r="2" b="16932"/>
          <a:stretch/>
        </p:blipFill>
        <p:spPr>
          <a:xfrm>
            <a:off x="-4" y="21"/>
            <a:ext cx="4711516" cy="2934566"/>
          </a:xfrm>
          <a:prstGeom prst="rect">
            <a:avLst/>
          </a:prstGeom>
        </p:spPr>
      </p:pic>
      <p:sp>
        <p:nvSpPr>
          <p:cNvPr id="1124" name="Rectangle 1118">
            <a:extLst>
              <a:ext uri="{FF2B5EF4-FFF2-40B4-BE49-F238E27FC236}">
                <a16:creationId xmlns:a16="http://schemas.microsoft.com/office/drawing/2014/main" id="{82F8B5D5-EDD3-466C-9CFA-C8A8B1C7F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70840" y="361188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5" name="Rectangle 1120">
            <a:extLst>
              <a:ext uri="{FF2B5EF4-FFF2-40B4-BE49-F238E27FC236}">
                <a16:creationId xmlns:a16="http://schemas.microsoft.com/office/drawing/2014/main" id="{9FC6858B-B383-4FB7-AAFA-9CBB9215D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0952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 descr="Imagen que contiene aparato&#10;&#10;Descripción generada automáticamente">
            <a:extLst>
              <a:ext uri="{FF2B5EF4-FFF2-40B4-BE49-F238E27FC236}">
                <a16:creationId xmlns:a16="http://schemas.microsoft.com/office/drawing/2014/main" id="{2A18106D-5457-EDB8-E82A-3FD5BBDAE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809" r="2" b="7199"/>
          <a:stretch/>
        </p:blipFill>
        <p:spPr>
          <a:xfrm>
            <a:off x="24" y="3172569"/>
            <a:ext cx="4711515" cy="3685430"/>
          </a:xfrm>
          <a:prstGeom prst="rect">
            <a:avLst/>
          </a:prstGeom>
        </p:spPr>
      </p:pic>
      <p:graphicFrame>
        <p:nvGraphicFramePr>
          <p:cNvPr id="23" name="Marcador de contenido 2">
            <a:extLst>
              <a:ext uri="{FF2B5EF4-FFF2-40B4-BE49-F238E27FC236}">
                <a16:creationId xmlns:a16="http://schemas.microsoft.com/office/drawing/2014/main" id="{BE87DCCE-EDB8-5CEC-8798-6234E610E8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0980033"/>
              </p:ext>
            </p:extLst>
          </p:nvPr>
        </p:nvGraphicFramePr>
        <p:xfrm>
          <a:off x="5330952" y="3355848"/>
          <a:ext cx="6272784" cy="2825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56045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F915A8A-25BF-A233-DEAC-A0FFAA3EB0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4944222"/>
              </p:ext>
            </p:extLst>
          </p:nvPr>
        </p:nvGraphicFramePr>
        <p:xfrm>
          <a:off x="2081084" y="2616154"/>
          <a:ext cx="7419532" cy="4241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33139AD2-7545-5D3C-26B4-C240FBABF676}"/>
              </a:ext>
            </a:extLst>
          </p:cNvPr>
          <p:cNvSpPr txBox="1"/>
          <p:nvPr/>
        </p:nvSpPr>
        <p:spPr>
          <a:xfrm>
            <a:off x="1267968" y="2246822"/>
            <a:ext cx="4159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¿Dónde suele </a:t>
            </a:r>
            <a:r>
              <a:rPr lang="es-ES" b="1" dirty="0">
                <a:highlight>
                  <a:srgbClr val="C6E7BD"/>
                </a:highlight>
              </a:rPr>
              <a:t>almacenar</a:t>
            </a:r>
            <a:r>
              <a:rPr lang="es-ES" b="1" dirty="0"/>
              <a:t> </a:t>
            </a:r>
            <a:r>
              <a:rPr lang="es-ES" dirty="0"/>
              <a:t>sus datos?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848992E-3E48-9D14-F043-7FE84F29EE6C}"/>
              </a:ext>
            </a:extLst>
          </p:cNvPr>
          <p:cNvSpPr txBox="1">
            <a:spLocks/>
          </p:cNvSpPr>
          <p:nvPr/>
        </p:nvSpPr>
        <p:spPr>
          <a:xfrm>
            <a:off x="1267968" y="701040"/>
            <a:ext cx="10168128" cy="1179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Resultados – Almacenamiento de datos</a:t>
            </a:r>
          </a:p>
        </p:txBody>
      </p:sp>
      <p:pic>
        <p:nvPicPr>
          <p:cNvPr id="2" name="Imagen 1" descr="Diagrama, Icono&#10;&#10;Descripción generada automáticamente">
            <a:extLst>
              <a:ext uri="{FF2B5EF4-FFF2-40B4-BE49-F238E27FC236}">
                <a16:creationId xmlns:a16="http://schemas.microsoft.com/office/drawing/2014/main" id="{0C2815E6-DF0A-47DE-5EC9-B1477EBB1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6459" y="2024541"/>
            <a:ext cx="648782" cy="73553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30F7611-50D9-24C9-E45B-758671D61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215" y="2616154"/>
            <a:ext cx="648782" cy="54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denador portátil Asus ZenBook 14'' 8GB 512GB - Avisual PRO">
            <a:extLst>
              <a:ext uri="{FF2B5EF4-FFF2-40B4-BE49-F238E27FC236}">
                <a16:creationId xmlns:a16="http://schemas.microsoft.com/office/drawing/2014/main" id="{6B66C9A5-8F04-9D80-0C6C-B52D55422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170" y="2599089"/>
            <a:ext cx="648782" cy="48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134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Gráfico, Gráfico circular&#10;&#10;Descripción generada automáticamente">
            <a:extLst>
              <a:ext uri="{FF2B5EF4-FFF2-40B4-BE49-F238E27FC236}">
                <a16:creationId xmlns:a16="http://schemas.microsoft.com/office/drawing/2014/main" id="{ADA48294-43F9-EC8D-20F5-17F21177A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9779" y="2121408"/>
            <a:ext cx="6846173" cy="45645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CA40094-D3CC-33C1-7FE8-13401D9421AC}"/>
              </a:ext>
            </a:extLst>
          </p:cNvPr>
          <p:cNvSpPr txBox="1"/>
          <p:nvPr/>
        </p:nvSpPr>
        <p:spPr>
          <a:xfrm>
            <a:off x="734385" y="3759070"/>
            <a:ext cx="3142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¿Con qué frecuencia realiza </a:t>
            </a:r>
            <a:r>
              <a:rPr lang="es-ES" b="1" dirty="0">
                <a:highlight>
                  <a:srgbClr val="C6E7BD"/>
                </a:highlight>
              </a:rPr>
              <a:t>copias de seguridad</a:t>
            </a:r>
            <a:r>
              <a:rPr lang="es-ES" b="1" dirty="0"/>
              <a:t> </a:t>
            </a:r>
            <a:r>
              <a:rPr lang="es-ES" dirty="0"/>
              <a:t>de sus datos?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848992E-3E48-9D14-F043-7FE84F29EE6C}"/>
              </a:ext>
            </a:extLst>
          </p:cNvPr>
          <p:cNvSpPr txBox="1">
            <a:spLocks/>
          </p:cNvSpPr>
          <p:nvPr/>
        </p:nvSpPr>
        <p:spPr>
          <a:xfrm>
            <a:off x="1267968" y="701040"/>
            <a:ext cx="10168128" cy="1179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Resultados – Copias de seguridad</a:t>
            </a:r>
          </a:p>
        </p:txBody>
      </p:sp>
    </p:spTree>
    <p:extLst>
      <p:ext uri="{BB962C8B-B14F-4D97-AF65-F5344CB8AC3E}">
        <p14:creationId xmlns:p14="http://schemas.microsoft.com/office/powerpoint/2010/main" val="1033750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0E1345-5F0C-A668-ACE7-F1B5514B7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Resultados – Tratamiento de datos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E11DEE03-8AD7-AFF7-DDF7-D20C9975C5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7338597"/>
              </p:ext>
            </p:extLst>
          </p:nvPr>
        </p:nvGraphicFramePr>
        <p:xfrm>
          <a:off x="4935714" y="2433497"/>
          <a:ext cx="7256285" cy="4238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B80E77C5-FC23-3D90-EF83-49739B619A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114449"/>
              </p:ext>
            </p:extLst>
          </p:nvPr>
        </p:nvGraphicFramePr>
        <p:xfrm>
          <a:off x="-1046983" y="2653163"/>
          <a:ext cx="5960916" cy="390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31B718B0-1EAB-E219-4AC7-7519C4BA03F8}"/>
              </a:ext>
            </a:extLst>
          </p:cNvPr>
          <p:cNvSpPr txBox="1"/>
          <p:nvPr/>
        </p:nvSpPr>
        <p:spPr>
          <a:xfrm>
            <a:off x="630339" y="2167300"/>
            <a:ext cx="3404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¿Qué tipo de </a:t>
            </a:r>
            <a:r>
              <a:rPr lang="es-ES" b="1" dirty="0">
                <a:highlight>
                  <a:srgbClr val="C6E7BD"/>
                </a:highlight>
              </a:rPr>
              <a:t>formatos</a:t>
            </a:r>
            <a:r>
              <a:rPr lang="es-ES" b="1" dirty="0"/>
              <a:t> </a:t>
            </a:r>
            <a:r>
              <a:rPr lang="es-ES" dirty="0"/>
              <a:t>utiliza?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56964FC-FA31-23D4-7121-DA2F423D56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7412186"/>
              </p:ext>
            </p:extLst>
          </p:nvPr>
        </p:nvGraphicFramePr>
        <p:xfrm>
          <a:off x="-509823" y="2653163"/>
          <a:ext cx="5854700" cy="4019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26" name="Picture 2" descr="Adobe PDF Logo PNG vector in SVG, PDF, AI, CDR format">
            <a:extLst>
              <a:ext uri="{FF2B5EF4-FFF2-40B4-BE49-F238E27FC236}">
                <a16:creationId xmlns:a16="http://schemas.microsoft.com/office/drawing/2014/main" id="{12529754-4149-48E7-5E49-E344CB47C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118" y="1678501"/>
            <a:ext cx="918882" cy="86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9A24A11-663B-8EAC-77E8-428CD0B02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399" y="2137850"/>
            <a:ext cx="542728" cy="51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oogle docs icono logo símbolo 27179381 PNG">
            <a:extLst>
              <a:ext uri="{FF2B5EF4-FFF2-40B4-BE49-F238E27FC236}">
                <a16:creationId xmlns:a16="http://schemas.microsoft.com/office/drawing/2014/main" id="{A4E6FCA3-1066-48B4-5EC3-D98699B0E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941" y="2364938"/>
            <a:ext cx="897530" cy="89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809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4E1719A-71AF-235F-AC48-9C2C74F946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774430"/>
              </p:ext>
            </p:extLst>
          </p:nvPr>
        </p:nvGraphicFramePr>
        <p:xfrm>
          <a:off x="431339" y="2277035"/>
          <a:ext cx="11886167" cy="5784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25587FDA-AF27-6E59-7CAF-2A90143550E4}"/>
              </a:ext>
            </a:extLst>
          </p:cNvPr>
          <p:cNvSpPr txBox="1"/>
          <p:nvPr/>
        </p:nvSpPr>
        <p:spPr>
          <a:xfrm>
            <a:off x="3993726" y="2092369"/>
            <a:ext cx="3359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¿Qué </a:t>
            </a:r>
            <a:r>
              <a:rPr lang="es-ES" b="1" dirty="0">
                <a:highlight>
                  <a:srgbClr val="C6E7BD"/>
                </a:highlight>
              </a:rPr>
              <a:t>tipología</a:t>
            </a:r>
            <a:r>
              <a:rPr lang="es-ES" dirty="0"/>
              <a:t> de datos son?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FE13744-BD19-8567-A46D-8A08BD2C3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Resultados – Tratamiento de datos</a:t>
            </a:r>
          </a:p>
        </p:txBody>
      </p:sp>
      <p:pic>
        <p:nvPicPr>
          <p:cNvPr id="10" name="Imagen 9" descr="Diagrama&#10;&#10;Descripción generada automáticamente">
            <a:extLst>
              <a:ext uri="{FF2B5EF4-FFF2-40B4-BE49-F238E27FC236}">
                <a16:creationId xmlns:a16="http://schemas.microsoft.com/office/drawing/2014/main" id="{4EE83DF2-CC28-F93B-D91A-7ECB9468F5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50" t="20813" r="23371" b="19672"/>
          <a:stretch/>
        </p:blipFill>
        <p:spPr>
          <a:xfrm>
            <a:off x="8529581" y="2157925"/>
            <a:ext cx="946748" cy="976884"/>
          </a:xfrm>
          <a:prstGeom prst="rect">
            <a:avLst/>
          </a:prstGeom>
        </p:spPr>
      </p:pic>
      <p:pic>
        <p:nvPicPr>
          <p:cNvPr id="2056" name="Picture 8" descr="Imagen que represente entrevistas transcritas. Imagen 4 de 4">
            <a:extLst>
              <a:ext uri="{FF2B5EF4-FFF2-40B4-BE49-F238E27FC236}">
                <a16:creationId xmlns:a16="http://schemas.microsoft.com/office/drawing/2014/main" id="{7899659F-9D1C-024A-40DB-7064FFE0C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68" y="2583046"/>
            <a:ext cx="1310132" cy="131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79F4E470-4FBB-8C0B-CC86-278DBDE9E563}"/>
              </a:ext>
            </a:extLst>
          </p:cNvPr>
          <p:cNvCxnSpPr/>
          <p:nvPr/>
        </p:nvCxnSpPr>
        <p:spPr>
          <a:xfrm flipV="1">
            <a:off x="7950200" y="2646367"/>
            <a:ext cx="465081" cy="2610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209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A6DD396A-60E1-F679-64C6-7D452FFE3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Resultados – Preferencias de depósito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34978F66-D573-55C1-68F4-DC1218AE1E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1685463"/>
              </p:ext>
            </p:extLst>
          </p:nvPr>
        </p:nvGraphicFramePr>
        <p:xfrm>
          <a:off x="7317737" y="2684252"/>
          <a:ext cx="5301863" cy="4133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306412F2-0D11-F0A4-04DC-E6AFFAC89D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2102147"/>
              </p:ext>
            </p:extLst>
          </p:nvPr>
        </p:nvGraphicFramePr>
        <p:xfrm>
          <a:off x="58098" y="2664791"/>
          <a:ext cx="5301863" cy="4341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E082F60-8423-E2C6-00DF-FE0705E7A064}"/>
              </a:ext>
            </a:extLst>
          </p:cNvPr>
          <p:cNvSpPr txBox="1"/>
          <p:nvPr/>
        </p:nvSpPr>
        <p:spPr>
          <a:xfrm>
            <a:off x="7190002" y="2023339"/>
            <a:ext cx="4416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/>
              <a:t>¿Conoce algún </a:t>
            </a:r>
            <a:r>
              <a:rPr lang="es-ES" b="1" dirty="0">
                <a:highlight>
                  <a:srgbClr val="C6E7BD"/>
                </a:highlight>
              </a:rPr>
              <a:t>repositorio</a:t>
            </a:r>
            <a:r>
              <a:rPr lang="es-ES" dirty="0"/>
              <a:t> para la </a:t>
            </a:r>
            <a:r>
              <a:rPr lang="es-ES" b="1" dirty="0">
                <a:highlight>
                  <a:srgbClr val="C6E7BD"/>
                </a:highlight>
              </a:rPr>
              <a:t>preservación de datos</a:t>
            </a:r>
            <a:r>
              <a:rPr lang="es-ES" dirty="0">
                <a:highlight>
                  <a:srgbClr val="C6E7BD"/>
                </a:highlight>
              </a:rPr>
              <a:t> </a:t>
            </a:r>
            <a:r>
              <a:rPr lang="es-ES" dirty="0"/>
              <a:t>en su disciplina?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C66BDD-C063-8F1B-6A0F-9535B623092E}"/>
              </a:ext>
            </a:extLst>
          </p:cNvPr>
          <p:cNvSpPr txBox="1"/>
          <p:nvPr/>
        </p:nvSpPr>
        <p:spPr>
          <a:xfrm>
            <a:off x="620458" y="2023339"/>
            <a:ext cx="417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¿Conoce </a:t>
            </a:r>
            <a:r>
              <a:rPr lang="es-ES" b="1" dirty="0">
                <a:highlight>
                  <a:srgbClr val="C6E7BD"/>
                </a:highlight>
              </a:rPr>
              <a:t>planes</a:t>
            </a:r>
            <a:r>
              <a:rPr lang="es-ES" dirty="0"/>
              <a:t> para la </a:t>
            </a:r>
            <a:r>
              <a:rPr lang="es-ES" b="1" dirty="0"/>
              <a:t>creación de un repositorio</a:t>
            </a:r>
            <a:r>
              <a:rPr lang="es-ES" dirty="0"/>
              <a:t> en tu comunidad?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0469549-8FEE-B8CE-BF27-175E0218C21B}"/>
              </a:ext>
            </a:extLst>
          </p:cNvPr>
          <p:cNvSpPr txBox="1"/>
          <p:nvPr/>
        </p:nvSpPr>
        <p:spPr>
          <a:xfrm>
            <a:off x="2934583" y="2578571"/>
            <a:ext cx="33426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accent3"/>
                </a:solidFill>
              </a:rPr>
              <a:t>OSF</a:t>
            </a:r>
          </a:p>
          <a:p>
            <a:r>
              <a:rPr lang="es-ES" sz="1100" b="1" dirty="0">
                <a:solidFill>
                  <a:schemeClr val="accent3"/>
                </a:solidFill>
              </a:rPr>
              <a:t>RIUMA</a:t>
            </a:r>
          </a:p>
          <a:p>
            <a:r>
              <a:rPr lang="es-ES" sz="1100" b="1" dirty="0" err="1">
                <a:solidFill>
                  <a:schemeClr val="accent3"/>
                </a:solidFill>
              </a:rPr>
              <a:t>Padlet</a:t>
            </a:r>
            <a:endParaRPr lang="es-ES" sz="1100" b="1" dirty="0">
              <a:solidFill>
                <a:schemeClr val="accent3"/>
              </a:solidFill>
            </a:endParaRPr>
          </a:p>
          <a:p>
            <a:r>
              <a:rPr lang="es-ES" sz="1100" b="1" dirty="0">
                <a:solidFill>
                  <a:schemeClr val="accent3"/>
                </a:solidFill>
              </a:rPr>
              <a:t>IRIS </a:t>
            </a:r>
            <a:r>
              <a:rPr lang="es-ES" sz="1100" b="1" dirty="0" err="1">
                <a:solidFill>
                  <a:schemeClr val="accent3"/>
                </a:solidFill>
              </a:rPr>
              <a:t>Database</a:t>
            </a:r>
            <a:endParaRPr lang="es-ES" sz="1100" b="1" dirty="0">
              <a:solidFill>
                <a:schemeClr val="accent3"/>
              </a:solidFill>
            </a:endParaRPr>
          </a:p>
          <a:p>
            <a:r>
              <a:rPr lang="es-ES" sz="1100" b="1" dirty="0">
                <a:solidFill>
                  <a:schemeClr val="accent3"/>
                </a:solidFill>
              </a:rPr>
              <a:t>Ruidera</a:t>
            </a:r>
          </a:p>
          <a:p>
            <a:r>
              <a:rPr lang="es-ES" sz="1100" b="1" dirty="0">
                <a:solidFill>
                  <a:schemeClr val="accent3"/>
                </a:solidFill>
              </a:rPr>
              <a:t>Rep. digitales de su universidad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F8DA43-745C-CA8D-68A8-30EF8AFAD4F4}"/>
              </a:ext>
            </a:extLst>
          </p:cNvPr>
          <p:cNvSpPr txBox="1"/>
          <p:nvPr/>
        </p:nvSpPr>
        <p:spPr>
          <a:xfrm>
            <a:off x="5967253" y="2684252"/>
            <a:ext cx="24454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050" b="1" dirty="0">
                <a:solidFill>
                  <a:schemeClr val="accent3"/>
                </a:solidFill>
              </a:rPr>
              <a:t>RIUMA</a:t>
            </a:r>
          </a:p>
          <a:p>
            <a:pPr algn="r"/>
            <a:r>
              <a:rPr lang="es-ES" sz="1050" b="1" dirty="0">
                <a:solidFill>
                  <a:schemeClr val="accent3"/>
                </a:solidFill>
              </a:rPr>
              <a:t>CHILDES</a:t>
            </a:r>
          </a:p>
          <a:p>
            <a:pPr algn="r"/>
            <a:r>
              <a:rPr lang="es-ES" sz="1050" b="1" dirty="0" err="1">
                <a:solidFill>
                  <a:schemeClr val="accent3"/>
                </a:solidFill>
              </a:rPr>
              <a:t>Figshare</a:t>
            </a:r>
            <a:endParaRPr lang="es-ES" sz="1050" b="1" dirty="0">
              <a:solidFill>
                <a:schemeClr val="accent3"/>
              </a:solidFill>
            </a:endParaRPr>
          </a:p>
          <a:p>
            <a:pPr algn="r"/>
            <a:r>
              <a:rPr lang="es-ES" sz="1050" b="1" dirty="0" err="1">
                <a:solidFill>
                  <a:schemeClr val="accent3"/>
                </a:solidFill>
              </a:rPr>
              <a:t>Zenodo</a:t>
            </a:r>
            <a:endParaRPr lang="es-ES" sz="1050" b="1" dirty="0">
              <a:solidFill>
                <a:schemeClr val="accent3"/>
              </a:solidFill>
            </a:endParaRPr>
          </a:p>
          <a:p>
            <a:pPr algn="r"/>
            <a:r>
              <a:rPr lang="es-ES" sz="1050" b="1" dirty="0">
                <a:solidFill>
                  <a:schemeClr val="accent3"/>
                </a:solidFill>
              </a:rPr>
              <a:t>OSF</a:t>
            </a:r>
          </a:p>
          <a:p>
            <a:pPr algn="r"/>
            <a:r>
              <a:rPr lang="es-ES" sz="1050" b="1" dirty="0">
                <a:solidFill>
                  <a:schemeClr val="accent3"/>
                </a:solidFill>
              </a:rPr>
              <a:t>FECYT</a:t>
            </a:r>
          </a:p>
          <a:p>
            <a:pPr algn="r"/>
            <a:r>
              <a:rPr lang="es-ES" sz="1050" b="1" dirty="0">
                <a:solidFill>
                  <a:schemeClr val="accent3"/>
                </a:solidFill>
              </a:rPr>
              <a:t>CORA</a:t>
            </a:r>
          </a:p>
          <a:p>
            <a:pPr algn="r"/>
            <a:r>
              <a:rPr lang="es-ES" sz="1050" b="1" dirty="0">
                <a:solidFill>
                  <a:schemeClr val="accent3"/>
                </a:solidFill>
              </a:rPr>
              <a:t>Mendeley</a:t>
            </a:r>
          </a:p>
          <a:p>
            <a:pPr algn="r"/>
            <a:r>
              <a:rPr lang="es-ES" sz="1050" b="1" dirty="0">
                <a:solidFill>
                  <a:schemeClr val="accent3"/>
                </a:solidFill>
              </a:rPr>
              <a:t>IRIS</a:t>
            </a:r>
          </a:p>
          <a:p>
            <a:pPr algn="r"/>
            <a:r>
              <a:rPr lang="es-ES" sz="1050" b="1" dirty="0">
                <a:solidFill>
                  <a:schemeClr val="accent3"/>
                </a:solidFill>
              </a:rPr>
              <a:t>Rep. digitales de la universidad</a:t>
            </a:r>
          </a:p>
          <a:p>
            <a:pPr algn="r"/>
            <a:r>
              <a:rPr lang="es-ES" sz="1050" b="1" dirty="0" err="1">
                <a:solidFill>
                  <a:schemeClr val="accent3"/>
                </a:solidFill>
              </a:rPr>
              <a:t>Roderic</a:t>
            </a:r>
            <a:endParaRPr lang="es-ES" sz="1050" b="1" dirty="0">
              <a:solidFill>
                <a:schemeClr val="accent3"/>
              </a:solidFill>
            </a:endParaRPr>
          </a:p>
          <a:p>
            <a:pPr algn="r"/>
            <a:r>
              <a:rPr lang="es-ES" sz="1050" b="1" dirty="0">
                <a:solidFill>
                  <a:schemeClr val="accent3"/>
                </a:solidFill>
              </a:rPr>
              <a:t>Gredos</a:t>
            </a:r>
          </a:p>
        </p:txBody>
      </p:sp>
    </p:spTree>
    <p:extLst>
      <p:ext uri="{BB962C8B-B14F-4D97-AF65-F5344CB8AC3E}">
        <p14:creationId xmlns:p14="http://schemas.microsoft.com/office/powerpoint/2010/main" val="484869787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RegularSeed_2SEEDS">
      <a:dk1>
        <a:srgbClr val="000000"/>
      </a:dk1>
      <a:lt1>
        <a:srgbClr val="FFFFFF"/>
      </a:lt1>
      <a:dk2>
        <a:srgbClr val="3D2229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74CD5"/>
      </a:accent6>
      <a:hlink>
        <a:srgbClr val="3F87BF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D285019-6DB2-134C-A15E-D461A78766D9}">
  <we:reference id="wa200005566" version="3.0.0.2" store="es-E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1f56cb3-888f-46ac-ab5e-43ad8eda9a6b">
      <Terms xmlns="http://schemas.microsoft.com/office/infopath/2007/PartnerControls"/>
    </lcf76f155ced4ddcb4097134ff3c332f>
    <TaxCatchAll xmlns="f1251364-07dc-4db6-8cfa-9f1033c3d32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463947BCB75824E8707DD34D752D9F3" ma:contentTypeVersion="16" ma:contentTypeDescription="Crear nuevo documento." ma:contentTypeScope="" ma:versionID="4368cb7a54e2b34c5bacdc21f3638778">
  <xsd:schema xmlns:xsd="http://www.w3.org/2001/XMLSchema" xmlns:xs="http://www.w3.org/2001/XMLSchema" xmlns:p="http://schemas.microsoft.com/office/2006/metadata/properties" xmlns:ns2="d1f56cb3-888f-46ac-ab5e-43ad8eda9a6b" xmlns:ns3="f1251364-07dc-4db6-8cfa-9f1033c3d327" targetNamespace="http://schemas.microsoft.com/office/2006/metadata/properties" ma:root="true" ma:fieldsID="ce3d5c03c821c9232d9a689294eeffb1" ns2:_="" ns3:_="">
    <xsd:import namespace="d1f56cb3-888f-46ac-ab5e-43ad8eda9a6b"/>
    <xsd:import namespace="f1251364-07dc-4db6-8cfa-9f1033c3d3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f56cb3-888f-46ac-ab5e-43ad8eda9a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251364-07dc-4db6-8cfa-9f1033c3d32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c74f4a4-ada9-46e7-8d08-2948b23069bc}" ma:internalName="TaxCatchAll" ma:showField="CatchAllData" ma:web="f1251364-07dc-4db6-8cfa-9f1033c3d3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4CAA3F-0E0A-4F9A-ADEF-04B11169722F}">
  <ds:schemaRefs>
    <ds:schemaRef ds:uri="http://schemas.microsoft.com/office/2006/metadata/properties"/>
    <ds:schemaRef ds:uri="http://schemas.microsoft.com/office/infopath/2007/PartnerControls"/>
    <ds:schemaRef ds:uri="d1f56cb3-888f-46ac-ab5e-43ad8eda9a6b"/>
    <ds:schemaRef ds:uri="f1251364-07dc-4db6-8cfa-9f1033c3d327"/>
  </ds:schemaRefs>
</ds:datastoreItem>
</file>

<file path=customXml/itemProps2.xml><?xml version="1.0" encoding="utf-8"?>
<ds:datastoreItem xmlns:ds="http://schemas.openxmlformats.org/officeDocument/2006/customXml" ds:itemID="{A70A7897-8E04-42F4-B924-07DC1048E3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A90C84-A30C-453D-A0AE-5AF462FC1C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f56cb3-888f-46ac-ab5e-43ad8eda9a6b"/>
    <ds:schemaRef ds:uri="f1251364-07dc-4db6-8cfa-9f1033c3d3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3256</TotalTime>
  <Words>679</Words>
  <Application>Microsoft Office PowerPoint</Application>
  <PresentationFormat>Panorámica</PresentationFormat>
  <Paragraphs>145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AccentBoxVTI</vt:lpstr>
      <vt:lpstr>Presentación de PowerPoint</vt:lpstr>
      <vt:lpstr>Introducción</vt:lpstr>
      <vt:lpstr>Objetivo</vt:lpstr>
      <vt:lpstr>Metodología</vt:lpstr>
      <vt:lpstr>Presentación de PowerPoint</vt:lpstr>
      <vt:lpstr>Presentación de PowerPoint</vt:lpstr>
      <vt:lpstr>Resultados – Tratamiento de datos</vt:lpstr>
      <vt:lpstr>Resultados – Tratamiento de datos</vt:lpstr>
      <vt:lpstr>Resultados – Preferencias de depósito</vt:lpstr>
      <vt:lpstr>Resultados – Preferencias de depósito</vt:lpstr>
      <vt:lpstr>Resultados – Guías y apoyo</vt:lpstr>
      <vt:lpstr>Resultados – Razones para la preservación</vt:lpstr>
      <vt:lpstr>Conclusiones</vt:lpstr>
      <vt:lpstr>Conclusiones</vt:lpstr>
      <vt:lpstr>Recomendaciones</vt:lpstr>
      <vt:lpstr>Recomendaciones:  Campañas de formación</vt:lpstr>
      <vt:lpstr>Recomendaciones: Apoyo técnico</vt:lpstr>
      <vt:lpstr>Recomendaciones: Financiación </vt:lpstr>
      <vt:lpstr>Recomendaciones: Reconocimiento e incentivos</vt:lpstr>
      <vt:lpstr>¡GRACIAS!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PERCEPCIONES  DE INVESTIGADORAS E INVESTIGADORES  DEL ÁREA DE EDUCACIÓN SOBRE EL DEPÓSITO DE DATOS EN REPOSITORIOS   </dc:title>
  <dc:creator>CELIA MARTÍNEZ CÓRDOBA</dc:creator>
  <cp:lastModifiedBy>CELIA MARTÍNEZ CÓRDOBA</cp:lastModifiedBy>
  <cp:revision>15</cp:revision>
  <dcterms:created xsi:type="dcterms:W3CDTF">2024-05-01T08:13:27Z</dcterms:created>
  <dcterms:modified xsi:type="dcterms:W3CDTF">2024-06-12T07:00:42Z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0x0101002463947BCB75824E8707DD34D752D9F3</vt:lpwstr>
  </property>
</Properties>
</file>