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drawings/drawing1.xml" ContentType="application/vnd.openxmlformats-officedocument.drawingml.chartshapes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6" Type="http://schemas.openxmlformats.org/officeDocument/2006/relationships/custom-properties" Target="docProps/custom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sldIdLst>
    <p:sldId id="281" r:id="rId5"/>
    <p:sldId id="257" r:id="rId6"/>
    <p:sldId id="258" r:id="rId7"/>
    <p:sldId id="259" r:id="rId8"/>
    <p:sldId id="260" r:id="rId9"/>
    <p:sldId id="284" r:id="rId10"/>
    <p:sldId id="262" r:id="rId11"/>
    <p:sldId id="282" r:id="rId12"/>
    <p:sldId id="263" r:id="rId13"/>
    <p:sldId id="278" r:id="rId14"/>
    <p:sldId id="265" r:id="rId15"/>
    <p:sldId id="266" r:id="rId16"/>
    <p:sldId id="267" r:id="rId17"/>
    <p:sldId id="283" r:id="rId18"/>
    <p:sldId id="270" r:id="rId19"/>
    <p:sldId id="271" r:id="rId20"/>
    <p:sldId id="272" r:id="rId21"/>
    <p:sldId id="273" r:id="rId22"/>
    <p:sldId id="274" r:id="rId23"/>
    <p:sldId id="276" r:id="rId24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6E7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2DF3966-2AA4-2EF2-60EA-04F0FD3A26F7}" v="4" dt="2024-06-12T06:59:59.94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91"/>
    <p:restoredTop sz="94650"/>
  </p:normalViewPr>
  <p:slideViewPr>
    <p:cSldViewPr snapToGrid="0">
      <p:cViewPr>
        <p:scale>
          <a:sx n="75" d="100"/>
          <a:sy n="75" d="100"/>
        </p:scale>
        <p:origin x="2160" y="1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uario\OneDrive%20-%20Universitat%20de%20Valencia\Escritorio\Dropbox\ESCRITORIO\Congresos\Workshop%20Ja&#233;n\Resultados%20en%20gr&#225;fica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celiamartinezcordoba\Dropbox\ESCRITORIO\Congresos\Workshop%20Jae&#769;n\Resultados%20en%20gra&#769;ficas.xlsx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celiamartinezcordoba\Dropbox\ESCRITORIO\Congresos\Workshop%20Jae&#769;n\Resultados%20en%20gra&#769;ficas.xlsx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uario\OneDrive%20-%20Universitat%20de%20Valencia\Escritorio\Dropbox\ESCRITORIO\Congresos\Workshop%20Ja&#233;n\Resultados%20en%20gr&#225;ficas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celiamartinezcordoba\Dropbox\ESCRITORIO\Congresos\Workshop%20Jae&#769;n\Resultados%20en%20gra&#769;ficas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celiamartinezcordoba\Dropbox\ESCRITORIO\Congresos\Workshop%20Jae&#769;n\Resultados%20en%20gra&#769;ficas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celiamartinezcordoba\Dropbox\ESCRITORIO\Congresos\Workshop%20Jae&#769;n\Resultados%20en%20gra&#769;ficas.xlsx" TargetMode="Externa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chartUserShapes" Target="../drawings/drawing1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celiamartinezcordoba\Dropbox\ESCRITORIO\Congresos\Workshop%20Jae&#769;n\Resultados%20en%20gra&#769;ficas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celiamartinezcordoba\Dropbox\ESCRITORIO\Congresos\Workshop%20Jae&#769;n\Resultados%20en%20gra&#769;ficas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uario\OneDrive%20-%20Universitat%20de%20Valencia\Escritorio\Dropbox\ESCRITORIO\Congresos\Workshop%20Ja&#233;n\Resultados%20en%20gr&#225;ficas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uario\OneDrive%20-%20Universitat%20de%20Valencia\Escritorio\Dropbox\ESCRITORIO\Congresos\Workshop%20Ja&#233;n\Resultados%20en%20gr&#225;ficas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7966081703834132E-2"/>
          <c:y val="5.4837210026012252E-2"/>
          <c:w val="0.88853635727945934"/>
          <c:h val="0.70258514806996764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fld id="{C0C58328-4992-4796-869E-62A36EE1427C}" type="VALUE">
                      <a:rPr lang="en-US"/>
                      <a:pPr/>
                      <a:t>[VALOR]</a:t>
                    </a:fld>
                    <a:endParaRPr lang="en-US"/>
                  </a:p>
                  <a:p>
                    <a:r>
                      <a:rPr lang="en-US"/>
                      <a:t>(13,65%)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0-F1F9-4E45-8D28-547F565B3C48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fld id="{E50C7CC4-6CD2-4A01-B574-A8B10FFF6436}" type="VALUE">
                      <a:rPr lang="en-US"/>
                      <a:pPr/>
                      <a:t>[VALOR]</a:t>
                    </a:fld>
                    <a:endParaRPr lang="en-US"/>
                  </a:p>
                  <a:p>
                    <a:r>
                      <a:rPr lang="en-US"/>
                      <a:t>(26,96%)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F1F9-4E45-8D28-547F565B3C48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fld id="{16545AA4-1176-4AEE-814B-FCBF86E50024}" type="VALUE">
                      <a:rPr lang="en-US"/>
                      <a:pPr/>
                      <a:t>[VALOR]</a:t>
                    </a:fld>
                    <a:endParaRPr lang="en-US"/>
                  </a:p>
                  <a:p>
                    <a:r>
                      <a:rPr lang="en-US"/>
                      <a:t>(30,89%)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2-F1F9-4E45-8D28-547F565B3C48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fld id="{FDA8928F-147A-49E0-AFA2-72890E86F6B0}" type="VALUE">
                      <a:rPr lang="en-US"/>
                      <a:pPr/>
                      <a:t>[VALOR]</a:t>
                    </a:fld>
                    <a:endParaRPr lang="en-US"/>
                  </a:p>
                  <a:p>
                    <a:r>
                      <a:rPr lang="en-US"/>
                      <a:t>(14,32%)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F1F9-4E45-8D28-547F565B3C48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fld id="{B2A34CA9-F684-410E-913E-150CBBF62AB0}" type="VALUE">
                      <a:rPr lang="en-US"/>
                      <a:pPr/>
                      <a:t>[VALOR]</a:t>
                    </a:fld>
                    <a:endParaRPr lang="en-US"/>
                  </a:p>
                  <a:p>
                    <a:r>
                      <a:rPr lang="en-US"/>
                      <a:t>(25,56%)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4-F1F9-4E45-8D28-547F565B3C4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'P10'!$A$3:$A$7</c:f>
              <c:strCache>
                <c:ptCount val="5"/>
                <c:pt idx="0">
                  <c:v>No sabe / No contesta</c:v>
                </c:pt>
                <c:pt idx="1">
                  <c:v>Ordenadores locales</c:v>
                </c:pt>
                <c:pt idx="2">
                  <c:v>Servicio de almacenamiento externo en la nube</c:v>
                </c:pt>
                <c:pt idx="3">
                  <c:v>Servidor de red institucional</c:v>
                </c:pt>
                <c:pt idx="4">
                  <c:v>Unidades de almacenamiento portables</c:v>
                </c:pt>
              </c:strCache>
            </c:strRef>
          </c:cat>
          <c:val>
            <c:numRef>
              <c:f>'P10'!$B$3:$B$7</c:f>
              <c:numCache>
                <c:formatCode>General</c:formatCode>
                <c:ptCount val="5"/>
                <c:pt idx="0">
                  <c:v>13</c:v>
                </c:pt>
                <c:pt idx="1">
                  <c:v>96</c:v>
                </c:pt>
                <c:pt idx="2">
                  <c:v>110</c:v>
                </c:pt>
                <c:pt idx="3">
                  <c:v>51</c:v>
                </c:pt>
                <c:pt idx="4">
                  <c:v>91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F1F9-4E45-8D28-547F565B3C48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713071392"/>
        <c:axId val="713072352"/>
      </c:barChart>
      <c:catAx>
        <c:axId val="7130713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713072352"/>
        <c:crosses val="autoZero"/>
        <c:auto val="1"/>
        <c:lblAlgn val="ctr"/>
        <c:lblOffset val="100"/>
        <c:noMultiLvlLbl val="0"/>
      </c:catAx>
      <c:valAx>
        <c:axId val="7130723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7130713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es-E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B829-C948-BF49-0C5EAB9A1CB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B829-C948-BF49-0C5EAB9A1CB8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B829-C948-BF49-0C5EAB9A1CB8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E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1-B829-C948-BF49-0C5EAB9A1CB8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E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3-B829-C948-BF49-0C5EAB9A1CB8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3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E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5-B829-C948-BF49-0C5EAB9A1CB8}"/>
                </c:ext>
              </c:extLst>
            </c:dLbl>
            <c:spPr>
              <a:noFill/>
              <a:ln>
                <a:noFill/>
              </a:ln>
              <a:effectLst/>
            </c:sp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'P33'!$A$3:$A$5</c:f>
              <c:strCache>
                <c:ptCount val="3"/>
                <c:pt idx="0">
                  <c:v>Me suenan, pero no sabría decir de qué</c:v>
                </c:pt>
                <c:pt idx="1">
                  <c:v>No</c:v>
                </c:pt>
                <c:pt idx="2">
                  <c:v>Sí</c:v>
                </c:pt>
              </c:strCache>
            </c:strRef>
          </c:cat>
          <c:val>
            <c:numRef>
              <c:f>'P33'!$B$3:$B$5</c:f>
              <c:numCache>
                <c:formatCode>General</c:formatCode>
                <c:ptCount val="3"/>
                <c:pt idx="0">
                  <c:v>69</c:v>
                </c:pt>
                <c:pt idx="1">
                  <c:v>209</c:v>
                </c:pt>
                <c:pt idx="2">
                  <c:v>53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B829-C948-BF49-0C5EAB9A1CB8}"/>
            </c:ext>
          </c:extLst>
        </c:ser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8108106895515167E-2"/>
          <c:y val="0.12987200674706223"/>
          <c:w val="0.95090011726874413"/>
          <c:h val="0.4720340875288321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'P34'!$B$2</c:f>
              <c:strCache>
                <c:ptCount val="1"/>
                <c:pt idx="0">
                  <c:v>Si la investigación está financiada públicamente, resultados deberían ser públicos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'P34'!$C$1:$L$1</c:f>
              <c:numCache>
                <c:formatCode>General</c:formatCode>
                <c:ptCount val="1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</c:numCache>
            </c:numRef>
          </c:cat>
          <c:val>
            <c:numRef>
              <c:f>'P34'!$C$2:$L$2</c:f>
              <c:numCache>
                <c:formatCode>General</c:formatCode>
                <c:ptCount val="10"/>
                <c:pt idx="0">
                  <c:v>7</c:v>
                </c:pt>
                <c:pt idx="1">
                  <c:v>4</c:v>
                </c:pt>
                <c:pt idx="2">
                  <c:v>1</c:v>
                </c:pt>
                <c:pt idx="3">
                  <c:v>5</c:v>
                </c:pt>
                <c:pt idx="4">
                  <c:v>14</c:v>
                </c:pt>
                <c:pt idx="5">
                  <c:v>7</c:v>
                </c:pt>
                <c:pt idx="6">
                  <c:v>23</c:v>
                </c:pt>
                <c:pt idx="7">
                  <c:v>40</c:v>
                </c:pt>
                <c:pt idx="8">
                  <c:v>50</c:v>
                </c:pt>
                <c:pt idx="9">
                  <c:v>178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271-5645-A0C2-24A3010071E2}"/>
            </c:ext>
          </c:extLst>
        </c:ser>
        <c:ser>
          <c:idx val="1"/>
          <c:order val="1"/>
          <c:tx>
            <c:strRef>
              <c:f>'P34'!$B$3</c:f>
              <c:strCache>
                <c:ptCount val="1"/>
                <c:pt idx="0">
                  <c:v>Impulsa la innovación educativa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'P34'!$C$1:$L$1</c:f>
              <c:numCache>
                <c:formatCode>General</c:formatCode>
                <c:ptCount val="1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</c:numCache>
            </c:numRef>
          </c:cat>
          <c:val>
            <c:numRef>
              <c:f>'P34'!$C$3:$L$3</c:f>
              <c:numCache>
                <c:formatCode>General</c:formatCode>
                <c:ptCount val="10"/>
                <c:pt idx="0">
                  <c:v>4</c:v>
                </c:pt>
                <c:pt idx="1">
                  <c:v>6</c:v>
                </c:pt>
                <c:pt idx="2">
                  <c:v>6</c:v>
                </c:pt>
                <c:pt idx="3">
                  <c:v>4</c:v>
                </c:pt>
                <c:pt idx="4">
                  <c:v>18</c:v>
                </c:pt>
                <c:pt idx="5">
                  <c:v>18</c:v>
                </c:pt>
                <c:pt idx="6">
                  <c:v>30</c:v>
                </c:pt>
                <c:pt idx="7">
                  <c:v>48</c:v>
                </c:pt>
                <c:pt idx="8">
                  <c:v>66</c:v>
                </c:pt>
                <c:pt idx="9">
                  <c:v>129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271-5645-A0C2-24A3010071E2}"/>
            </c:ext>
          </c:extLst>
        </c:ser>
        <c:ser>
          <c:idx val="2"/>
          <c:order val="2"/>
          <c:tx>
            <c:strRef>
              <c:f>'P34'!$B$4</c:f>
              <c:strCache>
                <c:ptCount val="1"/>
                <c:pt idx="0">
                  <c:v>Sirve para validar las investigaciones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'P34'!$C$1:$L$1</c:f>
              <c:numCache>
                <c:formatCode>General</c:formatCode>
                <c:ptCount val="1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</c:numCache>
            </c:numRef>
          </c:cat>
          <c:val>
            <c:numRef>
              <c:f>'P34'!$C$4:$L$4</c:f>
              <c:numCache>
                <c:formatCode>General</c:formatCode>
                <c:ptCount val="10"/>
                <c:pt idx="0">
                  <c:v>2</c:v>
                </c:pt>
                <c:pt idx="1">
                  <c:v>4</c:v>
                </c:pt>
                <c:pt idx="2">
                  <c:v>9</c:v>
                </c:pt>
                <c:pt idx="3">
                  <c:v>3</c:v>
                </c:pt>
                <c:pt idx="4">
                  <c:v>8</c:v>
                </c:pt>
                <c:pt idx="5">
                  <c:v>12</c:v>
                </c:pt>
                <c:pt idx="6">
                  <c:v>20</c:v>
                </c:pt>
                <c:pt idx="7">
                  <c:v>59</c:v>
                </c:pt>
                <c:pt idx="8">
                  <c:v>69</c:v>
                </c:pt>
                <c:pt idx="9">
                  <c:v>143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271-5645-A0C2-24A3010071E2}"/>
            </c:ext>
          </c:extLst>
        </c:ser>
        <c:ser>
          <c:idx val="3"/>
          <c:order val="3"/>
          <c:tx>
            <c:strRef>
              <c:f>'P34'!$B$5</c:f>
              <c:strCache>
                <c:ptCount val="1"/>
                <c:pt idx="0">
                  <c:v>Permite el re-análisis de datos existentes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numRef>
              <c:f>'P34'!$C$1:$L$1</c:f>
              <c:numCache>
                <c:formatCode>General</c:formatCode>
                <c:ptCount val="1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</c:numCache>
            </c:numRef>
          </c:cat>
          <c:val>
            <c:numRef>
              <c:f>'P34'!$C$5:$L$5</c:f>
              <c:numCache>
                <c:formatCode>General</c:formatCode>
                <c:ptCount val="10"/>
                <c:pt idx="0">
                  <c:v>3</c:v>
                </c:pt>
                <c:pt idx="1">
                  <c:v>1</c:v>
                </c:pt>
                <c:pt idx="2">
                  <c:v>4</c:v>
                </c:pt>
                <c:pt idx="3">
                  <c:v>3</c:v>
                </c:pt>
                <c:pt idx="4">
                  <c:v>18</c:v>
                </c:pt>
                <c:pt idx="5">
                  <c:v>11</c:v>
                </c:pt>
                <c:pt idx="6">
                  <c:v>25</c:v>
                </c:pt>
                <c:pt idx="7">
                  <c:v>54</c:v>
                </c:pt>
                <c:pt idx="8">
                  <c:v>73</c:v>
                </c:pt>
                <c:pt idx="9">
                  <c:v>137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271-5645-A0C2-24A3010071E2}"/>
            </c:ext>
          </c:extLst>
        </c:ser>
        <c:ser>
          <c:idx val="4"/>
          <c:order val="4"/>
          <c:tx>
            <c:strRef>
              <c:f>'P34'!$B$6</c:f>
              <c:strCache>
                <c:ptCount val="1"/>
                <c:pt idx="0">
                  <c:v>Puede estimular colaboraciones interdisciplinares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numRef>
              <c:f>'P34'!$C$1:$L$1</c:f>
              <c:numCache>
                <c:formatCode>General</c:formatCode>
                <c:ptCount val="1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</c:numCache>
            </c:numRef>
          </c:cat>
          <c:val>
            <c:numRef>
              <c:f>'P34'!$C$6:$L$6</c:f>
              <c:numCache>
                <c:formatCode>General</c:formatCode>
                <c:ptCount val="10"/>
                <c:pt idx="0">
                  <c:v>3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15</c:v>
                </c:pt>
                <c:pt idx="5">
                  <c:v>12</c:v>
                </c:pt>
                <c:pt idx="6">
                  <c:v>23</c:v>
                </c:pt>
                <c:pt idx="7">
                  <c:v>56</c:v>
                </c:pt>
                <c:pt idx="8">
                  <c:v>81</c:v>
                </c:pt>
                <c:pt idx="9">
                  <c:v>133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271-5645-A0C2-24A3010071E2}"/>
            </c:ext>
          </c:extLst>
        </c:ser>
        <c:ser>
          <c:idx val="5"/>
          <c:order val="5"/>
          <c:tx>
            <c:strRef>
              <c:f>'P34'!$B$7</c:f>
              <c:strCache>
                <c:ptCount val="1"/>
                <c:pt idx="0">
                  <c:v>Se previenen problemas de obsolescencia de los datos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numRef>
              <c:f>'P34'!$C$1:$L$1</c:f>
              <c:numCache>
                <c:formatCode>General</c:formatCode>
                <c:ptCount val="1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</c:numCache>
            </c:numRef>
          </c:cat>
          <c:val>
            <c:numRef>
              <c:f>'P34'!$C$7:$L$7</c:f>
              <c:numCache>
                <c:formatCode>General</c:formatCode>
                <c:ptCount val="10"/>
                <c:pt idx="0">
                  <c:v>8</c:v>
                </c:pt>
                <c:pt idx="1">
                  <c:v>11</c:v>
                </c:pt>
                <c:pt idx="2">
                  <c:v>6</c:v>
                </c:pt>
                <c:pt idx="3">
                  <c:v>6</c:v>
                </c:pt>
                <c:pt idx="4">
                  <c:v>38</c:v>
                </c:pt>
                <c:pt idx="5">
                  <c:v>28</c:v>
                </c:pt>
                <c:pt idx="6">
                  <c:v>35</c:v>
                </c:pt>
                <c:pt idx="7">
                  <c:v>62</c:v>
                </c:pt>
                <c:pt idx="8">
                  <c:v>48</c:v>
                </c:pt>
                <c:pt idx="9">
                  <c:v>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9271-5645-A0C2-24A3010071E2}"/>
            </c:ext>
          </c:extLst>
        </c:ser>
        <c:ser>
          <c:idx val="6"/>
          <c:order val="6"/>
          <c:tx>
            <c:strRef>
              <c:f>'P34'!$B$8</c:f>
              <c:strCache>
                <c:ptCount val="1"/>
                <c:pt idx="0">
                  <c:v>Tiene valor económico potencial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'P34'!$C$1:$L$1</c:f>
              <c:numCache>
                <c:formatCode>General</c:formatCode>
                <c:ptCount val="1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</c:numCache>
            </c:numRef>
          </c:cat>
          <c:val>
            <c:numRef>
              <c:f>'P34'!$C$8:$L$8</c:f>
              <c:numCache>
                <c:formatCode>General</c:formatCode>
                <c:ptCount val="10"/>
                <c:pt idx="0">
                  <c:v>39</c:v>
                </c:pt>
                <c:pt idx="1">
                  <c:v>28</c:v>
                </c:pt>
                <c:pt idx="2">
                  <c:v>26</c:v>
                </c:pt>
                <c:pt idx="3">
                  <c:v>19</c:v>
                </c:pt>
                <c:pt idx="4">
                  <c:v>54</c:v>
                </c:pt>
                <c:pt idx="5">
                  <c:v>35</c:v>
                </c:pt>
                <c:pt idx="6">
                  <c:v>26</c:v>
                </c:pt>
                <c:pt idx="7">
                  <c:v>41</c:v>
                </c:pt>
                <c:pt idx="8">
                  <c:v>24</c:v>
                </c:pt>
                <c:pt idx="9">
                  <c:v>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9271-5645-A0C2-24A3010071E2}"/>
            </c:ext>
          </c:extLst>
        </c:ser>
        <c:ser>
          <c:idx val="7"/>
          <c:order val="7"/>
          <c:tx>
            <c:strRef>
              <c:f>'P34'!$B$9</c:f>
              <c:strCache>
                <c:ptCount val="1"/>
                <c:pt idx="0">
                  <c:v>Son únicos e irremplazables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'P34'!$C$1:$L$1</c:f>
              <c:numCache>
                <c:formatCode>General</c:formatCode>
                <c:ptCount val="1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</c:numCache>
            </c:numRef>
          </c:cat>
          <c:val>
            <c:numRef>
              <c:f>'P34'!$C$9:$L$9</c:f>
              <c:numCache>
                <c:formatCode>General</c:formatCode>
                <c:ptCount val="10"/>
                <c:pt idx="0">
                  <c:v>15</c:v>
                </c:pt>
                <c:pt idx="1">
                  <c:v>12</c:v>
                </c:pt>
                <c:pt idx="2">
                  <c:v>15</c:v>
                </c:pt>
                <c:pt idx="3">
                  <c:v>19</c:v>
                </c:pt>
                <c:pt idx="4">
                  <c:v>53</c:v>
                </c:pt>
                <c:pt idx="5">
                  <c:v>35</c:v>
                </c:pt>
                <c:pt idx="6">
                  <c:v>36</c:v>
                </c:pt>
                <c:pt idx="7">
                  <c:v>42</c:v>
                </c:pt>
                <c:pt idx="8">
                  <c:v>39</c:v>
                </c:pt>
                <c:pt idx="9">
                  <c:v>63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9271-5645-A0C2-24A3010071E2}"/>
            </c:ext>
          </c:extLst>
        </c:ser>
        <c:ser>
          <c:idx val="8"/>
          <c:order val="8"/>
          <c:tx>
            <c:strRef>
              <c:f>'P34'!$B$10</c:f>
              <c:strCache>
                <c:ptCount val="1"/>
                <c:pt idx="0">
                  <c:v>Se reduce el esfuerzo en la búsqueda de datos en páginas individuales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'P34'!$C$1:$L$1</c:f>
              <c:numCache>
                <c:formatCode>General</c:formatCode>
                <c:ptCount val="1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</c:numCache>
            </c:numRef>
          </c:cat>
          <c:val>
            <c:numRef>
              <c:f>'P34'!$C$10:$L$10</c:f>
              <c:numCache>
                <c:formatCode>General</c:formatCode>
                <c:ptCount val="10"/>
                <c:pt idx="0">
                  <c:v>11</c:v>
                </c:pt>
                <c:pt idx="1">
                  <c:v>6</c:v>
                </c:pt>
                <c:pt idx="2">
                  <c:v>5</c:v>
                </c:pt>
                <c:pt idx="3">
                  <c:v>11</c:v>
                </c:pt>
                <c:pt idx="4">
                  <c:v>37</c:v>
                </c:pt>
                <c:pt idx="5">
                  <c:v>22</c:v>
                </c:pt>
                <c:pt idx="6">
                  <c:v>39</c:v>
                </c:pt>
                <c:pt idx="7">
                  <c:v>51</c:v>
                </c:pt>
                <c:pt idx="8">
                  <c:v>56</c:v>
                </c:pt>
                <c:pt idx="9">
                  <c:v>91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9271-5645-A0C2-24A3010071E2}"/>
            </c:ext>
          </c:extLst>
        </c:ser>
        <c:ser>
          <c:idx val="9"/>
          <c:order val="9"/>
          <c:tx>
            <c:strRef>
              <c:f>'P34'!$B$11</c:f>
              <c:strCache>
                <c:ptCount val="1"/>
                <c:pt idx="0">
                  <c:v>Evitar el fraude científico</c:v>
                </c:pt>
              </c:strCache>
            </c:strRef>
          </c:tx>
          <c:spPr>
            <a:solidFill>
              <a:schemeClr val="accent4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'P34'!$C$1:$L$1</c:f>
              <c:numCache>
                <c:formatCode>General</c:formatCode>
                <c:ptCount val="1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</c:numCache>
            </c:numRef>
          </c:cat>
          <c:val>
            <c:numRef>
              <c:f>'P34'!$C$11:$L$11</c:f>
              <c:numCache>
                <c:formatCode>General</c:formatCode>
                <c:ptCount val="10"/>
                <c:pt idx="0">
                  <c:v>6</c:v>
                </c:pt>
                <c:pt idx="1">
                  <c:v>2</c:v>
                </c:pt>
                <c:pt idx="2">
                  <c:v>2</c:v>
                </c:pt>
                <c:pt idx="3">
                  <c:v>2</c:v>
                </c:pt>
                <c:pt idx="4">
                  <c:v>16</c:v>
                </c:pt>
                <c:pt idx="5">
                  <c:v>17</c:v>
                </c:pt>
                <c:pt idx="6">
                  <c:v>26</c:v>
                </c:pt>
                <c:pt idx="7">
                  <c:v>46</c:v>
                </c:pt>
                <c:pt idx="8">
                  <c:v>66</c:v>
                </c:pt>
                <c:pt idx="9">
                  <c:v>146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9271-5645-A0C2-24A3010071E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016012080"/>
        <c:axId val="2016025232"/>
      </c:barChart>
      <c:catAx>
        <c:axId val="20160120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2016025232"/>
        <c:crosses val="autoZero"/>
        <c:auto val="1"/>
        <c:lblAlgn val="ctr"/>
        <c:lblOffset val="100"/>
        <c:noMultiLvlLbl val="0"/>
      </c:catAx>
      <c:valAx>
        <c:axId val="20160252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20160120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highlight>
                  <a:srgbClr val="FFFF00"/>
                </a:highlight>
                <a:latin typeface="+mn-lt"/>
                <a:ea typeface="+mn-ea"/>
                <a:cs typeface="+mn-cs"/>
              </a:defRPr>
            </a:pPr>
            <a:endParaRPr lang="es-ES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highlight>
                  <a:srgbClr val="FFFF00"/>
                </a:highlight>
                <a:latin typeface="+mn-lt"/>
                <a:ea typeface="+mn-ea"/>
                <a:cs typeface="+mn-cs"/>
              </a:defRPr>
            </a:pPr>
            <a:endParaRPr lang="es-ES"/>
          </a:p>
        </c:txPr>
      </c:legendEntry>
      <c:legendEntry>
        <c:idx val="9"/>
        <c:txPr>
          <a:bodyPr rot="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highlight>
                  <a:srgbClr val="FFFF00"/>
                </a:highlight>
                <a:latin typeface="+mn-lt"/>
                <a:ea typeface="+mn-ea"/>
                <a:cs typeface="+mn-cs"/>
              </a:defRPr>
            </a:pPr>
            <a:endParaRPr lang="es-ES"/>
          </a:p>
        </c:txPr>
      </c:legendEntry>
      <c:layout>
        <c:manualLayout>
          <c:xMode val="edge"/>
          <c:yMode val="edge"/>
          <c:x val="0"/>
          <c:y val="0.66457181092229467"/>
          <c:w val="0.58816993906170134"/>
          <c:h val="0.3065242843194853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 b="1"/>
                      <a:t>181 </a:t>
                    </a:r>
                  </a:p>
                  <a:p>
                    <a:r>
                      <a:rPr lang="en-US" b="1"/>
                      <a:t>(50,55%)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C3EC-1F46-A07E-6199D2530876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fld id="{FCB54BF9-1D8F-428D-8EF9-3C3B10107F5C}" type="VALUE">
                      <a:rPr lang="en-US"/>
                      <a:pPr/>
                      <a:t>[VALOR]</a:t>
                    </a:fld>
                    <a:endParaRPr lang="en-US"/>
                  </a:p>
                  <a:p>
                    <a:r>
                      <a:rPr lang="en-US"/>
                      <a:t>(48,88%)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C3EC-1F46-A07E-6199D2530876}"/>
                </c:ext>
              </c:extLst>
            </c:dLbl>
            <c:dLbl>
              <c:idx val="7"/>
              <c:tx>
                <c:rich>
                  <a:bodyPr/>
                  <a:lstStyle/>
                  <a:p>
                    <a:fld id="{585B0A7A-4739-4FBA-AE4D-F5177BDD5E1B}" type="VALUE">
                      <a:rPr lang="en-US"/>
                      <a:pPr/>
                      <a:t>[VALOR]</a:t>
                    </a:fld>
                    <a:endParaRPr lang="en-US"/>
                  </a:p>
                  <a:p>
                    <a:r>
                      <a:rPr lang="en-US"/>
                      <a:t>(39,10%)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2-C3EC-1F46-A07E-6199D253087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'P17'!$A$3:$A$13</c:f>
              <c:strCache>
                <c:ptCount val="11"/>
                <c:pt idx="0">
                  <c:v>pdf</c:v>
                </c:pt>
                <c:pt idx="1">
                  <c:v>html</c:v>
                </c:pt>
                <c:pt idx="2">
                  <c:v>png</c:v>
                </c:pt>
                <c:pt idx="3">
                  <c:v>jpg</c:v>
                </c:pt>
                <c:pt idx="4">
                  <c:v>zip</c:v>
                </c:pt>
                <c:pt idx="5">
                  <c:v>xls/xlsx</c:v>
                </c:pt>
                <c:pt idx="6">
                  <c:v>txt</c:v>
                </c:pt>
                <c:pt idx="7">
                  <c:v>doc/docx</c:v>
                </c:pt>
                <c:pt idx="8">
                  <c:v>csv</c:v>
                </c:pt>
                <c:pt idx="9">
                  <c:v>xml</c:v>
                </c:pt>
                <c:pt idx="10">
                  <c:v>Otro</c:v>
                </c:pt>
              </c:strCache>
            </c:strRef>
          </c:cat>
          <c:val>
            <c:numRef>
              <c:f>'P17'!$B$3:$B$13</c:f>
              <c:numCache>
                <c:formatCode>General</c:formatCode>
                <c:ptCount val="11"/>
                <c:pt idx="0">
                  <c:v>181</c:v>
                </c:pt>
                <c:pt idx="1">
                  <c:v>30</c:v>
                </c:pt>
                <c:pt idx="2">
                  <c:v>12</c:v>
                </c:pt>
                <c:pt idx="3">
                  <c:v>44</c:v>
                </c:pt>
                <c:pt idx="4">
                  <c:v>41</c:v>
                </c:pt>
                <c:pt idx="5">
                  <c:v>175</c:v>
                </c:pt>
                <c:pt idx="6">
                  <c:v>30</c:v>
                </c:pt>
                <c:pt idx="7">
                  <c:v>140</c:v>
                </c:pt>
                <c:pt idx="8">
                  <c:v>83</c:v>
                </c:pt>
                <c:pt idx="9">
                  <c:v>37</c:v>
                </c:pt>
                <c:pt idx="10">
                  <c:v>38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3EC-1F46-A07E-6199D2530876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911217119"/>
        <c:axId val="16843263"/>
      </c:barChart>
      <c:catAx>
        <c:axId val="91121711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16843263"/>
        <c:crosses val="autoZero"/>
        <c:auto val="1"/>
        <c:lblAlgn val="ctr"/>
        <c:lblOffset val="100"/>
        <c:noMultiLvlLbl val="0"/>
      </c:catAx>
      <c:valAx>
        <c:axId val="1684326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91121711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4FD8-D843-B881-E167260363B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4FD8-D843-B881-E167260363BB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4FD8-D843-B881-E167260363BB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4FD8-D843-B881-E167260363BB}"/>
              </c:ext>
            </c:extLst>
          </c:dPt>
          <c:dLbls>
            <c:dLbl>
              <c:idx val="0"/>
              <c:layout>
                <c:manualLayout>
                  <c:x val="-3.5077459135395492E-2"/>
                  <c:y val="0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/>
                      <a:t>NS/NC</a:t>
                    </a:r>
                    <a:r>
                      <a:rPr lang="en-US" baseline="0"/>
                      <a:t>
</a:t>
                    </a:r>
                    <a:fld id="{1AB746EC-84C8-DE46-BBBF-862050D8273F}" type="PERCENTAGE">
                      <a:rPr lang="en-US" baseline="0"/>
                      <a:pPr>
                        <a:defRPr/>
                      </a:pPr>
                      <a:t>[PORCENTAJE]</a:t>
                    </a:fld>
                    <a:endParaRPr lang="en-US" baseline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E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4FD8-D843-B881-E167260363BB}"/>
                </c:ext>
              </c:extLst>
            </c:dLbl>
            <c:dLbl>
              <c:idx val="1"/>
              <c:layout>
                <c:manualLayout>
                  <c:x val="3.4707158351409979E-2"/>
                  <c:y val="4.21792618629174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E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4FD8-D843-B881-E167260363BB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3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E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5-4FD8-D843-B881-E167260363BB}"/>
                </c:ext>
              </c:extLst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4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E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7-4FD8-D843-B881-E167260363BB}"/>
                </c:ext>
              </c:extLst>
            </c:dLbl>
            <c:spPr>
              <a:noFill/>
              <a:ln>
                <a:noFill/>
              </a:ln>
              <a:effectLst/>
            </c:sp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'P12'!$A$3:$A$6</c:f>
              <c:strCache>
                <c:ptCount val="4"/>
                <c:pt idx="0">
                  <c:v>No sabe / No contesta</c:v>
                </c:pt>
                <c:pt idx="1">
                  <c:v>Otro</c:v>
                </c:pt>
                <c:pt idx="2">
                  <c:v>Principalmente formatos libres </c:v>
                </c:pt>
                <c:pt idx="3">
                  <c:v>Principalmente formatos propietarios</c:v>
                </c:pt>
              </c:strCache>
            </c:strRef>
          </c:cat>
          <c:val>
            <c:numRef>
              <c:f>'P12'!$C$3:$C$6</c:f>
              <c:numCache>
                <c:formatCode>0.00%</c:formatCode>
                <c:ptCount val="4"/>
                <c:pt idx="0">
                  <c:v>3.3700000000000001E-2</c:v>
                </c:pt>
                <c:pt idx="1">
                  <c:v>2.24E-2</c:v>
                </c:pt>
                <c:pt idx="2">
                  <c:v>0.12920000000000001</c:v>
                </c:pt>
                <c:pt idx="3">
                  <c:v>0.81459999999999999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4FD8-D843-B881-E167260363BB}"/>
            </c:ext>
          </c:extLst>
        </c:ser>
        <c:dLbls>
          <c:dLblPos val="out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8102517747700446E-2"/>
          <c:y val="3.7816936790221842E-2"/>
          <c:w val="0.94815821537839973"/>
          <c:h val="0.57748167895288505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'P18'!$A$3:$A$11</c:f>
              <c:strCache>
                <c:ptCount val="9"/>
                <c:pt idx="0">
                  <c:v>Transcripciones de entrevistas</c:v>
                </c:pt>
                <c:pt idx="1">
                  <c:v>Transcripciones de grupos de discusión </c:v>
                </c:pt>
                <c:pt idx="2">
                  <c:v>Vídeos</c:v>
                </c:pt>
                <c:pt idx="3">
                  <c:v>Imágenes</c:v>
                </c:pt>
                <c:pt idx="4">
                  <c:v>Datos cualitativos codificados </c:v>
                </c:pt>
                <c:pt idx="5">
                  <c:v>Datos cuantitativos (procedentes de encuestas)</c:v>
                </c:pt>
                <c:pt idx="6">
                  <c:v>Datos cuantitativos con las variables codificadas</c:v>
                </c:pt>
                <c:pt idx="7">
                  <c:v>Material pedagógico reutilizable</c:v>
                </c:pt>
                <c:pt idx="8">
                  <c:v>Otro</c:v>
                </c:pt>
              </c:strCache>
            </c:strRef>
          </c:cat>
          <c:val>
            <c:numRef>
              <c:f>'P18'!$B$3:$B$11</c:f>
              <c:numCache>
                <c:formatCode>General</c:formatCode>
                <c:ptCount val="9"/>
                <c:pt idx="0">
                  <c:v>158</c:v>
                </c:pt>
                <c:pt idx="1">
                  <c:v>99</c:v>
                </c:pt>
                <c:pt idx="2">
                  <c:v>68</c:v>
                </c:pt>
                <c:pt idx="3">
                  <c:v>75</c:v>
                </c:pt>
                <c:pt idx="4">
                  <c:v>128</c:v>
                </c:pt>
                <c:pt idx="5">
                  <c:v>246</c:v>
                </c:pt>
                <c:pt idx="6">
                  <c:v>137</c:v>
                </c:pt>
                <c:pt idx="7">
                  <c:v>106</c:v>
                </c:pt>
                <c:pt idx="8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049-7240-8E8E-0005D4BA6A2A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987399919"/>
        <c:axId val="123413919"/>
      </c:barChart>
      <c:catAx>
        <c:axId val="198739991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123413919"/>
        <c:crosses val="autoZero"/>
        <c:auto val="1"/>
        <c:lblAlgn val="ctr"/>
        <c:lblOffset val="100"/>
        <c:noMultiLvlLbl val="0"/>
      </c:catAx>
      <c:valAx>
        <c:axId val="12341391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198739991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  <c:userShapes r:id="rId4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993531141789213"/>
          <c:y val="0.17310538075027079"/>
          <c:w val="0.61054783950471747"/>
          <c:h val="0.80547672445604879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AAE4-5B41-B6AB-8F3B0E269B6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AAE4-5B41-B6AB-8F3B0E269B64}"/>
              </c:ext>
            </c:extLst>
          </c:dPt>
          <c:dPt>
            <c:idx val="2"/>
            <c:bubble3D val="0"/>
            <c:explosion val="27"/>
            <c:spPr>
              <a:solidFill>
                <a:schemeClr val="accent3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AAE4-5B41-B6AB-8F3B0E269B64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E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1-AAE4-5B41-B6AB-8F3B0E269B64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E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3-AAE4-5B41-B6AB-8F3B0E269B64}"/>
                </c:ext>
              </c:extLst>
            </c:dLbl>
            <c:dLbl>
              <c:idx val="2"/>
              <c:layout>
                <c:manualLayout>
                  <c:x val="-3.5930766223118173E-2"/>
                  <c:y val="1.6903448037203558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3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E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AAE4-5B41-B6AB-8F3B0E269B64}"/>
                </c:ext>
              </c:extLst>
            </c:dLbl>
            <c:spPr>
              <a:noFill/>
              <a:ln>
                <a:noFill/>
              </a:ln>
              <a:effectLst/>
            </c:sp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'P30'!$A$3:$A$5</c:f>
              <c:strCache>
                <c:ptCount val="3"/>
                <c:pt idx="0">
                  <c:v>No</c:v>
                </c:pt>
                <c:pt idx="1">
                  <c:v>No sabe / No contesta</c:v>
                </c:pt>
                <c:pt idx="2">
                  <c:v>Sí</c:v>
                </c:pt>
              </c:strCache>
            </c:strRef>
          </c:cat>
          <c:val>
            <c:numRef>
              <c:f>'P30'!$B$3:$B$5</c:f>
              <c:numCache>
                <c:formatCode>General</c:formatCode>
                <c:ptCount val="3"/>
                <c:pt idx="0">
                  <c:v>207</c:v>
                </c:pt>
                <c:pt idx="1">
                  <c:v>81</c:v>
                </c:pt>
                <c:pt idx="2">
                  <c:v>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AAE4-5B41-B6AB-8F3B0E269B64}"/>
            </c:ext>
          </c:extLst>
        </c:ser>
        <c:dLbls>
          <c:dLblPos val="out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4991622341114367"/>
          <c:y val="0.18261611690288906"/>
          <c:w val="0.57101425656396043"/>
          <c:h val="0.79727815954336856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310A-E24F-9B00-7BE97655ABEF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310A-E24F-9B00-7BE97655ABEF}"/>
              </c:ext>
            </c:extLst>
          </c:dPt>
          <c:dPt>
            <c:idx val="2"/>
            <c:bubble3D val="0"/>
            <c:explosion val="44"/>
            <c:spPr>
              <a:solidFill>
                <a:schemeClr val="accent3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310A-E24F-9B00-7BE97655ABEF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E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1-310A-E24F-9B00-7BE97655ABEF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E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3-310A-E24F-9B00-7BE97655ABEF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3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E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5-310A-E24F-9B00-7BE97655ABEF}"/>
                </c:ext>
              </c:extLst>
            </c:dLbl>
            <c:spPr>
              <a:noFill/>
              <a:ln>
                <a:noFill/>
              </a:ln>
              <a:effectLst/>
            </c:sp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'P31'!$A$3:$A$5</c:f>
              <c:strCache>
                <c:ptCount val="3"/>
                <c:pt idx="0">
                  <c:v>No</c:v>
                </c:pt>
                <c:pt idx="1">
                  <c:v>No sabe / No contesta</c:v>
                </c:pt>
                <c:pt idx="2">
                  <c:v>Sí</c:v>
                </c:pt>
              </c:strCache>
            </c:strRef>
          </c:cat>
          <c:val>
            <c:numRef>
              <c:f>'P31'!$B$3:$B$5</c:f>
              <c:numCache>
                <c:formatCode>General</c:formatCode>
                <c:ptCount val="3"/>
                <c:pt idx="0">
                  <c:v>193</c:v>
                </c:pt>
                <c:pt idx="1">
                  <c:v>120</c:v>
                </c:pt>
                <c:pt idx="2">
                  <c:v>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310A-E24F-9B00-7BE97655ABEF}"/>
            </c:ext>
          </c:extLst>
        </c:ser>
        <c:dLbls>
          <c:dLblPos val="out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2169920332854789E-2"/>
          <c:y val="5.6900310767543746E-2"/>
          <c:w val="0.92061688010983922"/>
          <c:h val="0.71186461086291897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1"/>
              <c:tx>
                <c:rich>
                  <a:bodyPr/>
                  <a:lstStyle/>
                  <a:p>
                    <a:fld id="{F6D0C204-4143-884D-B183-82431AA14D23}" type="VALUE">
                      <a:rPr lang="en-US"/>
                      <a:pPr/>
                      <a:t>[VALOR]</a:t>
                    </a:fld>
                    <a:endParaRPr lang="en-US"/>
                  </a:p>
                  <a:p>
                    <a:r>
                      <a:rPr lang="en-US"/>
                      <a:t>(39,27%)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0-1E5A-7C48-ABE2-3F897ABF0542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fld id="{607030A5-3FDA-4F45-A74C-0589AF998D54}" type="VALUE">
                      <a:rPr lang="en-US"/>
                      <a:pPr/>
                      <a:t>[VALOR]</a:t>
                    </a:fld>
                    <a:endParaRPr lang="en-US"/>
                  </a:p>
                  <a:p>
                    <a:r>
                      <a:rPr lang="en-US"/>
                      <a:t>(19,93%)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1E5A-7C48-ABE2-3F897ABF0542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fld id="{0FDDA750-29D0-3544-B68D-51C001E2945E}" type="VALUE">
                      <a:rPr lang="en-US"/>
                      <a:pPr/>
                      <a:t>[VALOR]</a:t>
                    </a:fld>
                    <a:endParaRPr lang="en-US"/>
                  </a:p>
                  <a:p>
                    <a:r>
                      <a:rPr lang="en-US"/>
                      <a:t>(24,77%)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separator>, </c:separator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2-1E5A-7C48-ABE2-3F897ABF054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'P28'!$A$3:$A$7</c:f>
              <c:strCache>
                <c:ptCount val="5"/>
                <c:pt idx="0">
                  <c:v>Editorial (datos incluidos con un artículo científico)</c:v>
                </c:pt>
                <c:pt idx="1">
                  <c:v>Repositorio</c:v>
                </c:pt>
                <c:pt idx="2">
                  <c:v>Servicio de alojamiento de archivos en la nube</c:v>
                </c:pt>
                <c:pt idx="3">
                  <c:v>Servicio externo especializado en mi disciplina</c:v>
                </c:pt>
                <c:pt idx="4">
                  <c:v>Otro</c:v>
                </c:pt>
              </c:strCache>
            </c:strRef>
          </c:cat>
          <c:val>
            <c:numRef>
              <c:f>'P28'!$B$3:$B$7</c:f>
              <c:numCache>
                <c:formatCode>General</c:formatCode>
                <c:ptCount val="5"/>
                <c:pt idx="0">
                  <c:v>43</c:v>
                </c:pt>
                <c:pt idx="1">
                  <c:v>130</c:v>
                </c:pt>
                <c:pt idx="2">
                  <c:v>66</c:v>
                </c:pt>
                <c:pt idx="3">
                  <c:v>82</c:v>
                </c:pt>
                <c:pt idx="4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E5A-7C48-ABE2-3F897ABF0542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242927216"/>
        <c:axId val="305581072"/>
      </c:barChart>
      <c:catAx>
        <c:axId val="2429272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305581072"/>
        <c:crosses val="autoZero"/>
        <c:auto val="1"/>
        <c:lblAlgn val="ctr"/>
        <c:lblOffset val="100"/>
        <c:noMultiLvlLbl val="0"/>
      </c:catAx>
      <c:valAx>
        <c:axId val="3055810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2429272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2875710833498291E-2"/>
          <c:y val="2.5010611481189524E-2"/>
          <c:w val="0.92029581161363661"/>
          <c:h val="0.56295017584740259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fld id="{BC4E8340-F07B-2D4C-B240-E200444608A1}" type="VALUE">
                      <a:rPr lang="en-US"/>
                      <a:pPr/>
                      <a:t>[VALOR]</a:t>
                    </a:fld>
                    <a:endParaRPr lang="en-US"/>
                  </a:p>
                  <a:p>
                    <a:r>
                      <a:rPr lang="en-US"/>
                      <a:t>(7,65%)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0-8E60-4440-9035-68505D6743EB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fld id="{F20FE847-C1A1-DB4A-83F5-D6411CF98ECB}" type="VALUE">
                      <a:rPr lang="en-US"/>
                      <a:pPr/>
                      <a:t>[VALOR]</a:t>
                    </a:fld>
                    <a:endParaRPr lang="en-US"/>
                  </a:p>
                  <a:p>
                    <a:r>
                      <a:rPr lang="en-US"/>
                      <a:t>(26,39%)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8E60-4440-9035-68505D6743EB}"/>
                </c:ext>
              </c:extLst>
            </c:dLbl>
            <c:dLbl>
              <c:idx val="6"/>
              <c:tx>
                <c:rich>
                  <a:bodyPr/>
                  <a:lstStyle/>
                  <a:p>
                    <a:fld id="{F5C3094B-AF2D-424F-B607-D07D306FC70D}" type="VALUE">
                      <a:rPr lang="en-US"/>
                      <a:pPr/>
                      <a:t>[VALOR]</a:t>
                    </a:fld>
                    <a:endParaRPr lang="en-US"/>
                  </a:p>
                  <a:p>
                    <a:r>
                      <a:rPr lang="en-US"/>
                      <a:t>(55,41%)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2-8E60-4440-9035-68505D6743E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('P32'!$A$3,'P32'!$A$14,'P32'!$A$75,'P32'!$A$85,'P32'!$A$91,'P32'!$A$95,'P32'!$A$99)</c:f>
              <c:strCache>
                <c:ptCount val="7"/>
                <c:pt idx="0">
                  <c:v>Sociedades científicas / Asociaciones o colegios profesionales</c:v>
                </c:pt>
                <c:pt idx="1">
                  <c:v>Mi propia organización</c:v>
                </c:pt>
                <c:pt idx="2">
                  <c:v>Editoriales (revistas)</c:v>
                </c:pt>
                <c:pt idx="3">
                  <c:v>Organizaciones financiadoras</c:v>
                </c:pt>
                <c:pt idx="4">
                  <c:v>Gobierno</c:v>
                </c:pt>
                <c:pt idx="5">
                  <c:v>Otro</c:v>
                </c:pt>
                <c:pt idx="6">
                  <c:v>No lo sé</c:v>
                </c:pt>
              </c:strCache>
            </c:strRef>
          </c:cat>
          <c:val>
            <c:numRef>
              <c:f>('P32'!$B$3,'P32'!$B$14,'P32'!$B$75,'P32'!$B$85,'P32'!$B$91,'P32'!$B$95,'P32'!$B$99)</c:f>
              <c:numCache>
                <c:formatCode>General</c:formatCode>
                <c:ptCount val="7"/>
                <c:pt idx="0">
                  <c:v>29</c:v>
                </c:pt>
                <c:pt idx="1">
                  <c:v>100</c:v>
                </c:pt>
                <c:pt idx="2">
                  <c:v>23</c:v>
                </c:pt>
                <c:pt idx="3">
                  <c:v>6</c:v>
                </c:pt>
                <c:pt idx="4">
                  <c:v>7</c:v>
                </c:pt>
                <c:pt idx="5">
                  <c:v>4</c:v>
                </c:pt>
                <c:pt idx="6">
                  <c:v>210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E60-4440-9035-68505D6743EB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244044144"/>
        <c:axId val="239123840"/>
      </c:barChart>
      <c:catAx>
        <c:axId val="2440441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239123840"/>
        <c:crosses val="autoZero"/>
        <c:auto val="1"/>
        <c:lblAlgn val="ctr"/>
        <c:lblOffset val="100"/>
        <c:noMultiLvlLbl val="0"/>
      </c:catAx>
      <c:valAx>
        <c:axId val="2391238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244044144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svg"/><Relationship Id="rId1" Type="http://schemas.openxmlformats.org/officeDocument/2006/relationships/image" Target="../media/image6.png"/><Relationship Id="rId4" Type="http://schemas.openxmlformats.org/officeDocument/2006/relationships/image" Target="../media/image9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svg"/><Relationship Id="rId1" Type="http://schemas.openxmlformats.org/officeDocument/2006/relationships/image" Target="../media/image6.png"/><Relationship Id="rId4" Type="http://schemas.openxmlformats.org/officeDocument/2006/relationships/image" Target="../media/image9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>
      <a:schemeClr val="accent2"/>
      <a:schemeClr val="accent3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6A89A96-82FF-4DEE-9C8D-7AE831487A07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2" csCatId="colorful" phldr="1"/>
      <dgm:spPr/>
      <dgm:t>
        <a:bodyPr/>
        <a:lstStyle/>
        <a:p>
          <a:endParaRPr lang="en-US"/>
        </a:p>
      </dgm:t>
    </dgm:pt>
    <dgm:pt modelId="{13A86C0D-61E4-4A05-8C41-7913D7D0D66E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s-ES" sz="1600" b="1" dirty="0"/>
            <a:t>Encuesta anónima </a:t>
          </a:r>
          <a:r>
            <a:rPr lang="es-ES" sz="1600" dirty="0"/>
            <a:t>a </a:t>
          </a:r>
          <a:r>
            <a:rPr lang="es-ES" sz="1600" b="1" dirty="0"/>
            <a:t>docentes e investigadores </a:t>
          </a:r>
          <a:r>
            <a:rPr lang="es-ES" sz="1600" dirty="0"/>
            <a:t>del área de </a:t>
          </a:r>
          <a:r>
            <a:rPr lang="es-ES" sz="1600" b="1" dirty="0"/>
            <a:t>Ciencias de la Educación </a:t>
          </a:r>
          <a:r>
            <a:rPr lang="es-ES" sz="1600" dirty="0"/>
            <a:t>en </a:t>
          </a:r>
          <a:r>
            <a:rPr lang="es-ES" sz="1600" b="1" dirty="0"/>
            <a:t>universidades públicas españolas</a:t>
          </a:r>
          <a:r>
            <a:rPr lang="es-ES" sz="1600" dirty="0"/>
            <a:t>. </a:t>
          </a:r>
          <a:endParaRPr lang="en-US" sz="1600" dirty="0"/>
        </a:p>
      </dgm:t>
    </dgm:pt>
    <dgm:pt modelId="{C74D8204-A1D0-429B-BDFC-429DAAF065CA}" type="parTrans" cxnId="{5C0C9A26-67AB-41F7-A15D-C832EFAA9766}">
      <dgm:prSet/>
      <dgm:spPr/>
      <dgm:t>
        <a:bodyPr/>
        <a:lstStyle/>
        <a:p>
          <a:endParaRPr lang="en-US"/>
        </a:p>
      </dgm:t>
    </dgm:pt>
    <dgm:pt modelId="{228A6160-6F1D-46AD-9D9F-136847B54B1C}" type="sibTrans" cxnId="{5C0C9A26-67AB-41F7-A15D-C832EFAA9766}">
      <dgm:prSet/>
      <dgm:spPr/>
      <dgm:t>
        <a:bodyPr/>
        <a:lstStyle/>
        <a:p>
          <a:endParaRPr lang="en-US"/>
        </a:p>
      </dgm:t>
    </dgm:pt>
    <dgm:pt modelId="{9E730646-2E58-49DD-8618-F5DD9BFE1216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s-ES" sz="1800" b="1" dirty="0"/>
            <a:t>Total</a:t>
          </a:r>
          <a:r>
            <a:rPr lang="es-ES" sz="1800" dirty="0"/>
            <a:t>: 356 </a:t>
          </a:r>
          <a:r>
            <a:rPr lang="es-ES" sz="2000" dirty="0"/>
            <a:t>encuestas</a:t>
          </a:r>
          <a:r>
            <a:rPr lang="es-ES" sz="1800" dirty="0"/>
            <a:t> recibidas.</a:t>
          </a:r>
          <a:endParaRPr lang="en-US" sz="1800" dirty="0"/>
        </a:p>
      </dgm:t>
    </dgm:pt>
    <dgm:pt modelId="{21C37D47-9532-4D12-BA39-127E0790383F}" type="parTrans" cxnId="{436C0D3E-1E39-43C9-8988-99DAADC75BA4}">
      <dgm:prSet/>
      <dgm:spPr/>
      <dgm:t>
        <a:bodyPr/>
        <a:lstStyle/>
        <a:p>
          <a:endParaRPr lang="en-US"/>
        </a:p>
      </dgm:t>
    </dgm:pt>
    <dgm:pt modelId="{FC208FE9-2E35-4B3B-81F1-F3AAF5EDB5FD}" type="sibTrans" cxnId="{436C0D3E-1E39-43C9-8988-99DAADC75BA4}">
      <dgm:prSet/>
      <dgm:spPr/>
      <dgm:t>
        <a:bodyPr/>
        <a:lstStyle/>
        <a:p>
          <a:endParaRPr lang="en-US"/>
        </a:p>
      </dgm:t>
    </dgm:pt>
    <dgm:pt modelId="{DAE9DF58-ECB5-4BB3-BA12-6D30DC356258}" type="pres">
      <dgm:prSet presAssocID="{56A89A96-82FF-4DEE-9C8D-7AE831487A07}" presName="root" presStyleCnt="0">
        <dgm:presLayoutVars>
          <dgm:dir/>
          <dgm:resizeHandles val="exact"/>
        </dgm:presLayoutVars>
      </dgm:prSet>
      <dgm:spPr/>
    </dgm:pt>
    <dgm:pt modelId="{5CFB9264-5CFD-42B3-8170-A2441456FD0E}" type="pres">
      <dgm:prSet presAssocID="{13A86C0D-61E4-4A05-8C41-7913D7D0D66E}" presName="compNode" presStyleCnt="0"/>
      <dgm:spPr/>
    </dgm:pt>
    <dgm:pt modelId="{F3B9ADE7-ADDE-4B5A-9343-5224388F0867}" type="pres">
      <dgm:prSet presAssocID="{13A86C0D-61E4-4A05-8C41-7913D7D0D66E}" presName="bgRect" presStyleLbl="bgShp" presStyleIdx="0" presStyleCnt="2"/>
      <dgm:spPr/>
    </dgm:pt>
    <dgm:pt modelId="{DE00C707-4284-45BC-9864-9A992AE9C508}" type="pres">
      <dgm:prSet presAssocID="{13A86C0D-61E4-4A05-8C41-7913D7D0D66E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ibros"/>
        </a:ext>
      </dgm:extLst>
    </dgm:pt>
    <dgm:pt modelId="{DAD59D94-DF64-452E-BB02-7C42C8D79038}" type="pres">
      <dgm:prSet presAssocID="{13A86C0D-61E4-4A05-8C41-7913D7D0D66E}" presName="spaceRect" presStyleCnt="0"/>
      <dgm:spPr/>
    </dgm:pt>
    <dgm:pt modelId="{B6FF305F-386F-4378-8CAC-615F0561FBEF}" type="pres">
      <dgm:prSet presAssocID="{13A86C0D-61E4-4A05-8C41-7913D7D0D66E}" presName="parTx" presStyleLbl="revTx" presStyleIdx="0" presStyleCnt="2">
        <dgm:presLayoutVars>
          <dgm:chMax val="0"/>
          <dgm:chPref val="0"/>
        </dgm:presLayoutVars>
      </dgm:prSet>
      <dgm:spPr/>
    </dgm:pt>
    <dgm:pt modelId="{A2C0B315-FD45-4EEE-B3A6-54FE80992466}" type="pres">
      <dgm:prSet presAssocID="{228A6160-6F1D-46AD-9D9F-136847B54B1C}" presName="sibTrans" presStyleCnt="0"/>
      <dgm:spPr/>
    </dgm:pt>
    <dgm:pt modelId="{6CAED96A-22B4-4F55-A88A-F1972E192F93}" type="pres">
      <dgm:prSet presAssocID="{9E730646-2E58-49DD-8618-F5DD9BFE1216}" presName="compNode" presStyleCnt="0"/>
      <dgm:spPr/>
    </dgm:pt>
    <dgm:pt modelId="{30F91F6E-DEF0-41CC-8329-DCD3672C846A}" type="pres">
      <dgm:prSet presAssocID="{9E730646-2E58-49DD-8618-F5DD9BFE1216}" presName="bgRect" presStyleLbl="bgShp" presStyleIdx="1" presStyleCnt="2"/>
      <dgm:spPr/>
    </dgm:pt>
    <dgm:pt modelId="{B3DDDC06-614A-4141-9A1E-F0D86391DEFA}" type="pres">
      <dgm:prSet presAssocID="{9E730646-2E58-49DD-8618-F5DD9BFE1216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ar chart"/>
        </a:ext>
      </dgm:extLst>
    </dgm:pt>
    <dgm:pt modelId="{C80FAD4D-C196-45EB-A4A1-758360FF7670}" type="pres">
      <dgm:prSet presAssocID="{9E730646-2E58-49DD-8618-F5DD9BFE1216}" presName="spaceRect" presStyleCnt="0"/>
      <dgm:spPr/>
    </dgm:pt>
    <dgm:pt modelId="{7C20F204-A6A9-4CDF-B85A-E6AD76C7E5BC}" type="pres">
      <dgm:prSet presAssocID="{9E730646-2E58-49DD-8618-F5DD9BFE1216}" presName="parTx" presStyleLbl="revTx" presStyleIdx="1" presStyleCnt="2">
        <dgm:presLayoutVars>
          <dgm:chMax val="0"/>
          <dgm:chPref val="0"/>
        </dgm:presLayoutVars>
      </dgm:prSet>
      <dgm:spPr/>
    </dgm:pt>
  </dgm:ptLst>
  <dgm:cxnLst>
    <dgm:cxn modelId="{5C0C9A26-67AB-41F7-A15D-C832EFAA9766}" srcId="{56A89A96-82FF-4DEE-9C8D-7AE831487A07}" destId="{13A86C0D-61E4-4A05-8C41-7913D7D0D66E}" srcOrd="0" destOrd="0" parTransId="{C74D8204-A1D0-429B-BDFC-429DAAF065CA}" sibTransId="{228A6160-6F1D-46AD-9D9F-136847B54B1C}"/>
    <dgm:cxn modelId="{436C0D3E-1E39-43C9-8988-99DAADC75BA4}" srcId="{56A89A96-82FF-4DEE-9C8D-7AE831487A07}" destId="{9E730646-2E58-49DD-8618-F5DD9BFE1216}" srcOrd="1" destOrd="0" parTransId="{21C37D47-9532-4D12-BA39-127E0790383F}" sibTransId="{FC208FE9-2E35-4B3B-81F1-F3AAF5EDB5FD}"/>
    <dgm:cxn modelId="{89FE055A-3758-014D-8A95-9BA58663632A}" type="presOf" srcId="{13A86C0D-61E4-4A05-8C41-7913D7D0D66E}" destId="{B6FF305F-386F-4378-8CAC-615F0561FBEF}" srcOrd="0" destOrd="0" presId="urn:microsoft.com/office/officeart/2018/2/layout/IconVerticalSolidList"/>
    <dgm:cxn modelId="{CB12959A-AB48-0B4F-8DBC-749EC5CD9B90}" type="presOf" srcId="{9E730646-2E58-49DD-8618-F5DD9BFE1216}" destId="{7C20F204-A6A9-4CDF-B85A-E6AD76C7E5BC}" srcOrd="0" destOrd="0" presId="urn:microsoft.com/office/officeart/2018/2/layout/IconVerticalSolidList"/>
    <dgm:cxn modelId="{040475E2-14BE-CD43-AE32-31C23CAC71FB}" type="presOf" srcId="{56A89A96-82FF-4DEE-9C8D-7AE831487A07}" destId="{DAE9DF58-ECB5-4BB3-BA12-6D30DC356258}" srcOrd="0" destOrd="0" presId="urn:microsoft.com/office/officeart/2018/2/layout/IconVerticalSolidList"/>
    <dgm:cxn modelId="{013CAB0B-3EEF-FD40-8A65-E108613EF5C7}" type="presParOf" srcId="{DAE9DF58-ECB5-4BB3-BA12-6D30DC356258}" destId="{5CFB9264-5CFD-42B3-8170-A2441456FD0E}" srcOrd="0" destOrd="0" presId="urn:microsoft.com/office/officeart/2018/2/layout/IconVerticalSolidList"/>
    <dgm:cxn modelId="{08C037EA-ABC9-984D-AF46-699E72B48314}" type="presParOf" srcId="{5CFB9264-5CFD-42B3-8170-A2441456FD0E}" destId="{F3B9ADE7-ADDE-4B5A-9343-5224388F0867}" srcOrd="0" destOrd="0" presId="urn:microsoft.com/office/officeart/2018/2/layout/IconVerticalSolidList"/>
    <dgm:cxn modelId="{B43529AA-3DB5-CC41-AB47-F9BB649E5356}" type="presParOf" srcId="{5CFB9264-5CFD-42B3-8170-A2441456FD0E}" destId="{DE00C707-4284-45BC-9864-9A992AE9C508}" srcOrd="1" destOrd="0" presId="urn:microsoft.com/office/officeart/2018/2/layout/IconVerticalSolidList"/>
    <dgm:cxn modelId="{3C5AE325-EA14-2A43-BE65-9EAECFC512DC}" type="presParOf" srcId="{5CFB9264-5CFD-42B3-8170-A2441456FD0E}" destId="{DAD59D94-DF64-452E-BB02-7C42C8D79038}" srcOrd="2" destOrd="0" presId="urn:microsoft.com/office/officeart/2018/2/layout/IconVerticalSolidList"/>
    <dgm:cxn modelId="{4556F408-BB10-264C-BD89-377773B1E6D9}" type="presParOf" srcId="{5CFB9264-5CFD-42B3-8170-A2441456FD0E}" destId="{B6FF305F-386F-4378-8CAC-615F0561FBEF}" srcOrd="3" destOrd="0" presId="urn:microsoft.com/office/officeart/2018/2/layout/IconVerticalSolidList"/>
    <dgm:cxn modelId="{1CCC7EB9-ACED-AB44-8F1A-96C01540A2C0}" type="presParOf" srcId="{DAE9DF58-ECB5-4BB3-BA12-6D30DC356258}" destId="{A2C0B315-FD45-4EEE-B3A6-54FE80992466}" srcOrd="1" destOrd="0" presId="urn:microsoft.com/office/officeart/2018/2/layout/IconVerticalSolidList"/>
    <dgm:cxn modelId="{86248705-43E7-3047-90E7-286DA6D696C0}" type="presParOf" srcId="{DAE9DF58-ECB5-4BB3-BA12-6D30DC356258}" destId="{6CAED96A-22B4-4F55-A88A-F1972E192F93}" srcOrd="2" destOrd="0" presId="urn:microsoft.com/office/officeart/2018/2/layout/IconVerticalSolidList"/>
    <dgm:cxn modelId="{E7F392B2-7150-864C-9437-0FE42B97F26B}" type="presParOf" srcId="{6CAED96A-22B4-4F55-A88A-F1972E192F93}" destId="{30F91F6E-DEF0-41CC-8329-DCD3672C846A}" srcOrd="0" destOrd="0" presId="urn:microsoft.com/office/officeart/2018/2/layout/IconVerticalSolidList"/>
    <dgm:cxn modelId="{F98CA50D-E588-1D4C-BEC6-2B554449E0CE}" type="presParOf" srcId="{6CAED96A-22B4-4F55-A88A-F1972E192F93}" destId="{B3DDDC06-614A-4141-9A1E-F0D86391DEFA}" srcOrd="1" destOrd="0" presId="urn:microsoft.com/office/officeart/2018/2/layout/IconVerticalSolidList"/>
    <dgm:cxn modelId="{82737189-181D-3548-A60F-8F18BB3CA18B}" type="presParOf" srcId="{6CAED96A-22B4-4F55-A88A-F1972E192F93}" destId="{C80FAD4D-C196-45EB-A4A1-758360FF7670}" srcOrd="2" destOrd="0" presId="urn:microsoft.com/office/officeart/2018/2/layout/IconVerticalSolidList"/>
    <dgm:cxn modelId="{3243B14D-0ED7-E944-ABBE-D7CCA2CEBB01}" type="presParOf" srcId="{6CAED96A-22B4-4F55-A88A-F1972E192F93}" destId="{7C20F204-A6A9-4CDF-B85A-E6AD76C7E5BC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EE42212-F46C-415E-87E1-5A0A480F9E78}" type="doc">
      <dgm:prSet loTypeId="urn:microsoft.com/office/officeart/2005/8/layout/vList2" loCatId="list" qsTypeId="urn:microsoft.com/office/officeart/2005/8/quickstyle/simple5" qsCatId="simple" csTypeId="urn:microsoft.com/office/officeart/2005/8/colors/accent4_2" csCatId="accent4" phldr="1"/>
      <dgm:spPr/>
      <dgm:t>
        <a:bodyPr/>
        <a:lstStyle/>
        <a:p>
          <a:endParaRPr lang="en-US"/>
        </a:p>
      </dgm:t>
    </dgm:pt>
    <dgm:pt modelId="{D4122FA5-BC3F-4700-BBE9-A8B733BF4099}">
      <dgm:prSet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es-ES" b="1" dirty="0"/>
            <a:t>Acercamiento a las prácticas actuales </a:t>
          </a:r>
          <a:r>
            <a:rPr lang="es-ES" dirty="0"/>
            <a:t>de almacenamiento, gestión y preservación de datos de investigación.</a:t>
          </a:r>
          <a:endParaRPr lang="en-US" dirty="0"/>
        </a:p>
      </dgm:t>
    </dgm:pt>
    <dgm:pt modelId="{AEA53EC5-7E0B-489F-962B-E9D7A351192F}" type="parTrans" cxnId="{279FC398-C3C3-4426-8962-D1480B7B4BED}">
      <dgm:prSet/>
      <dgm:spPr/>
      <dgm:t>
        <a:bodyPr/>
        <a:lstStyle/>
        <a:p>
          <a:endParaRPr lang="en-US"/>
        </a:p>
      </dgm:t>
    </dgm:pt>
    <dgm:pt modelId="{41B40710-5C18-4FE0-A43C-C8BFC8F84E5E}" type="sibTrans" cxnId="{279FC398-C3C3-4426-8962-D1480B7B4BED}">
      <dgm:prSet/>
      <dgm:spPr/>
      <dgm:t>
        <a:bodyPr/>
        <a:lstStyle/>
        <a:p>
          <a:endParaRPr lang="en-US"/>
        </a:p>
      </dgm:t>
    </dgm:pt>
    <dgm:pt modelId="{DB247B61-80CD-4892-A5E4-D7846E2AE5EF}">
      <dgm:prSet/>
      <dgm:spPr>
        <a:solidFill>
          <a:schemeClr val="accent4"/>
        </a:solidFill>
      </dgm:spPr>
      <dgm:t>
        <a:bodyPr/>
        <a:lstStyle/>
        <a:p>
          <a:r>
            <a:rPr lang="es-ES" b="1" dirty="0"/>
            <a:t>Comprender el panorama actual </a:t>
          </a:r>
          <a:r>
            <a:rPr lang="es-ES" dirty="0"/>
            <a:t>de la gestión de datos de investigación.</a:t>
          </a:r>
          <a:endParaRPr lang="en-US" dirty="0"/>
        </a:p>
      </dgm:t>
    </dgm:pt>
    <dgm:pt modelId="{6A80F844-FEB8-4B0F-8EAA-9B9E722930A4}" type="parTrans" cxnId="{F7DE1F91-6880-416F-BE91-3D05854F320D}">
      <dgm:prSet/>
      <dgm:spPr/>
      <dgm:t>
        <a:bodyPr/>
        <a:lstStyle/>
        <a:p>
          <a:endParaRPr lang="en-US"/>
        </a:p>
      </dgm:t>
    </dgm:pt>
    <dgm:pt modelId="{E76935B1-81D8-4801-8B14-106C80E262F9}" type="sibTrans" cxnId="{F7DE1F91-6880-416F-BE91-3D05854F320D}">
      <dgm:prSet/>
      <dgm:spPr/>
      <dgm:t>
        <a:bodyPr/>
        <a:lstStyle/>
        <a:p>
          <a:endParaRPr lang="en-US"/>
        </a:p>
      </dgm:t>
    </dgm:pt>
    <dgm:pt modelId="{75C6D33A-FE15-4357-B0DE-27FD096B42AD}">
      <dgm:prSet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es-ES" b="1" dirty="0"/>
            <a:t>Detectar</a:t>
          </a:r>
          <a:r>
            <a:rPr lang="es-ES" dirty="0"/>
            <a:t> importantes </a:t>
          </a:r>
          <a:r>
            <a:rPr lang="es-ES" b="1" dirty="0"/>
            <a:t>barreras y desafíos.</a:t>
          </a:r>
          <a:endParaRPr lang="en-US" b="1" dirty="0"/>
        </a:p>
      </dgm:t>
    </dgm:pt>
    <dgm:pt modelId="{BF66EF44-39B1-4850-BED9-A722D767E053}" type="parTrans" cxnId="{08302787-FA55-4C80-9768-83C8CBFBD710}">
      <dgm:prSet/>
      <dgm:spPr/>
      <dgm:t>
        <a:bodyPr/>
        <a:lstStyle/>
        <a:p>
          <a:endParaRPr lang="en-US"/>
        </a:p>
      </dgm:t>
    </dgm:pt>
    <dgm:pt modelId="{D80ADD37-0D80-4D49-A345-9503130509AB}" type="sibTrans" cxnId="{08302787-FA55-4C80-9768-83C8CBFBD710}">
      <dgm:prSet/>
      <dgm:spPr/>
      <dgm:t>
        <a:bodyPr/>
        <a:lstStyle/>
        <a:p>
          <a:endParaRPr lang="en-US"/>
        </a:p>
      </dgm:t>
    </dgm:pt>
    <dgm:pt modelId="{EF5418F1-04F0-4935-B4CD-C25F15431B48}">
      <dgm:prSet/>
      <dgm:spPr>
        <a:solidFill>
          <a:schemeClr val="accent4"/>
        </a:solidFill>
      </dgm:spPr>
      <dgm:t>
        <a:bodyPr/>
        <a:lstStyle/>
        <a:p>
          <a:r>
            <a:rPr lang="es-ES" dirty="0"/>
            <a:t>Identificar </a:t>
          </a:r>
          <a:r>
            <a:rPr lang="es-ES" b="1" dirty="0"/>
            <a:t>áreas</a:t>
          </a:r>
          <a:r>
            <a:rPr lang="es-ES" dirty="0"/>
            <a:t> que requieren </a:t>
          </a:r>
          <a:r>
            <a:rPr lang="es-ES" b="1" dirty="0"/>
            <a:t>atención y mejora.</a:t>
          </a:r>
          <a:endParaRPr lang="en-US" b="1" dirty="0"/>
        </a:p>
      </dgm:t>
    </dgm:pt>
    <dgm:pt modelId="{37D0D594-B5CA-4323-BC22-01043CD3BC51}" type="parTrans" cxnId="{3DF0BCAF-CE87-49E5-80F9-EC604BC53229}">
      <dgm:prSet/>
      <dgm:spPr/>
      <dgm:t>
        <a:bodyPr/>
        <a:lstStyle/>
        <a:p>
          <a:endParaRPr lang="en-US"/>
        </a:p>
      </dgm:t>
    </dgm:pt>
    <dgm:pt modelId="{A03320E1-76F2-4452-BB91-262FB314877F}" type="sibTrans" cxnId="{3DF0BCAF-CE87-49E5-80F9-EC604BC53229}">
      <dgm:prSet/>
      <dgm:spPr/>
      <dgm:t>
        <a:bodyPr/>
        <a:lstStyle/>
        <a:p>
          <a:endParaRPr lang="en-US"/>
        </a:p>
      </dgm:t>
    </dgm:pt>
    <dgm:pt modelId="{16565AAE-B2E8-604A-882D-EFA080827FB3}" type="pres">
      <dgm:prSet presAssocID="{BEE42212-F46C-415E-87E1-5A0A480F9E78}" presName="linear" presStyleCnt="0">
        <dgm:presLayoutVars>
          <dgm:animLvl val="lvl"/>
          <dgm:resizeHandles val="exact"/>
        </dgm:presLayoutVars>
      </dgm:prSet>
      <dgm:spPr/>
    </dgm:pt>
    <dgm:pt modelId="{7728207F-86E7-AC4E-B328-BAA579948946}" type="pres">
      <dgm:prSet presAssocID="{D4122FA5-BC3F-4700-BBE9-A8B733BF4099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6710D573-47F6-CD4C-8F63-21B3190A27AC}" type="pres">
      <dgm:prSet presAssocID="{41B40710-5C18-4FE0-A43C-C8BFC8F84E5E}" presName="spacer" presStyleCnt="0"/>
      <dgm:spPr/>
    </dgm:pt>
    <dgm:pt modelId="{2064EE87-117D-D849-AA57-08B7445F36F6}" type="pres">
      <dgm:prSet presAssocID="{DB247B61-80CD-4892-A5E4-D7846E2AE5EF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F8449DDE-0E1C-8C43-8114-F365FAB12341}" type="pres">
      <dgm:prSet presAssocID="{E76935B1-81D8-4801-8B14-106C80E262F9}" presName="spacer" presStyleCnt="0"/>
      <dgm:spPr/>
    </dgm:pt>
    <dgm:pt modelId="{1E3E2682-9DBF-9845-8597-94D46D8733E8}" type="pres">
      <dgm:prSet presAssocID="{75C6D33A-FE15-4357-B0DE-27FD096B42AD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4F8B1166-4AD5-E94E-9F11-11FC37A4289B}" type="pres">
      <dgm:prSet presAssocID="{D80ADD37-0D80-4D49-A345-9503130509AB}" presName="spacer" presStyleCnt="0"/>
      <dgm:spPr/>
    </dgm:pt>
    <dgm:pt modelId="{CD6A77CA-7BFA-8344-8E9F-0C818F75840C}" type="pres">
      <dgm:prSet presAssocID="{EF5418F1-04F0-4935-B4CD-C25F15431B48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84225735-C77C-BA42-8C02-65D5BEADF448}" type="presOf" srcId="{DB247B61-80CD-4892-A5E4-D7846E2AE5EF}" destId="{2064EE87-117D-D849-AA57-08B7445F36F6}" srcOrd="0" destOrd="0" presId="urn:microsoft.com/office/officeart/2005/8/layout/vList2"/>
    <dgm:cxn modelId="{40BC4839-C47A-0C43-B5FB-FAC151455EA6}" type="presOf" srcId="{D4122FA5-BC3F-4700-BBE9-A8B733BF4099}" destId="{7728207F-86E7-AC4E-B328-BAA579948946}" srcOrd="0" destOrd="0" presId="urn:microsoft.com/office/officeart/2005/8/layout/vList2"/>
    <dgm:cxn modelId="{735F0079-CE73-7041-86E7-4F3BB02A7E1E}" type="presOf" srcId="{BEE42212-F46C-415E-87E1-5A0A480F9E78}" destId="{16565AAE-B2E8-604A-882D-EFA080827FB3}" srcOrd="0" destOrd="0" presId="urn:microsoft.com/office/officeart/2005/8/layout/vList2"/>
    <dgm:cxn modelId="{28EC0986-B8E0-EC4E-B42F-EC86EB32E637}" type="presOf" srcId="{75C6D33A-FE15-4357-B0DE-27FD096B42AD}" destId="{1E3E2682-9DBF-9845-8597-94D46D8733E8}" srcOrd="0" destOrd="0" presId="urn:microsoft.com/office/officeart/2005/8/layout/vList2"/>
    <dgm:cxn modelId="{08302787-FA55-4C80-9768-83C8CBFBD710}" srcId="{BEE42212-F46C-415E-87E1-5A0A480F9E78}" destId="{75C6D33A-FE15-4357-B0DE-27FD096B42AD}" srcOrd="2" destOrd="0" parTransId="{BF66EF44-39B1-4850-BED9-A722D767E053}" sibTransId="{D80ADD37-0D80-4D49-A345-9503130509AB}"/>
    <dgm:cxn modelId="{F7DE1F91-6880-416F-BE91-3D05854F320D}" srcId="{BEE42212-F46C-415E-87E1-5A0A480F9E78}" destId="{DB247B61-80CD-4892-A5E4-D7846E2AE5EF}" srcOrd="1" destOrd="0" parTransId="{6A80F844-FEB8-4B0F-8EAA-9B9E722930A4}" sibTransId="{E76935B1-81D8-4801-8B14-106C80E262F9}"/>
    <dgm:cxn modelId="{279FC398-C3C3-4426-8962-D1480B7B4BED}" srcId="{BEE42212-F46C-415E-87E1-5A0A480F9E78}" destId="{D4122FA5-BC3F-4700-BBE9-A8B733BF4099}" srcOrd="0" destOrd="0" parTransId="{AEA53EC5-7E0B-489F-962B-E9D7A351192F}" sibTransId="{41B40710-5C18-4FE0-A43C-C8BFC8F84E5E}"/>
    <dgm:cxn modelId="{3DF0BCAF-CE87-49E5-80F9-EC604BC53229}" srcId="{BEE42212-F46C-415E-87E1-5A0A480F9E78}" destId="{EF5418F1-04F0-4935-B4CD-C25F15431B48}" srcOrd="3" destOrd="0" parTransId="{37D0D594-B5CA-4323-BC22-01043CD3BC51}" sibTransId="{A03320E1-76F2-4452-BB91-262FB314877F}"/>
    <dgm:cxn modelId="{5CA110E6-4583-E84D-8EEB-25F7B1C89DAC}" type="presOf" srcId="{EF5418F1-04F0-4935-B4CD-C25F15431B48}" destId="{CD6A77CA-7BFA-8344-8E9F-0C818F75840C}" srcOrd="0" destOrd="0" presId="urn:microsoft.com/office/officeart/2005/8/layout/vList2"/>
    <dgm:cxn modelId="{789AD13E-0B5E-EA49-83B0-B854E72CE129}" type="presParOf" srcId="{16565AAE-B2E8-604A-882D-EFA080827FB3}" destId="{7728207F-86E7-AC4E-B328-BAA579948946}" srcOrd="0" destOrd="0" presId="urn:microsoft.com/office/officeart/2005/8/layout/vList2"/>
    <dgm:cxn modelId="{FD9C79BF-90CE-A749-A9A0-F336D1CDEE26}" type="presParOf" srcId="{16565AAE-B2E8-604A-882D-EFA080827FB3}" destId="{6710D573-47F6-CD4C-8F63-21B3190A27AC}" srcOrd="1" destOrd="0" presId="urn:microsoft.com/office/officeart/2005/8/layout/vList2"/>
    <dgm:cxn modelId="{3C4C52DA-7C31-1945-9FCE-47D88A5C7407}" type="presParOf" srcId="{16565AAE-B2E8-604A-882D-EFA080827FB3}" destId="{2064EE87-117D-D849-AA57-08B7445F36F6}" srcOrd="2" destOrd="0" presId="urn:microsoft.com/office/officeart/2005/8/layout/vList2"/>
    <dgm:cxn modelId="{28404B32-768B-864D-BE4A-7194C0C2EECE}" type="presParOf" srcId="{16565AAE-B2E8-604A-882D-EFA080827FB3}" destId="{F8449DDE-0E1C-8C43-8114-F365FAB12341}" srcOrd="3" destOrd="0" presId="urn:microsoft.com/office/officeart/2005/8/layout/vList2"/>
    <dgm:cxn modelId="{2E810BB2-0E05-9049-9732-17C3927A0871}" type="presParOf" srcId="{16565AAE-B2E8-604A-882D-EFA080827FB3}" destId="{1E3E2682-9DBF-9845-8597-94D46D8733E8}" srcOrd="4" destOrd="0" presId="urn:microsoft.com/office/officeart/2005/8/layout/vList2"/>
    <dgm:cxn modelId="{DA6FA37E-8318-E84D-960E-E3CA84FF4BEE}" type="presParOf" srcId="{16565AAE-B2E8-604A-882D-EFA080827FB3}" destId="{4F8B1166-4AD5-E94E-9F11-11FC37A4289B}" srcOrd="5" destOrd="0" presId="urn:microsoft.com/office/officeart/2005/8/layout/vList2"/>
    <dgm:cxn modelId="{6828BCA3-7370-144B-B701-D168A31E3F98}" type="presParOf" srcId="{16565AAE-B2E8-604A-882D-EFA080827FB3}" destId="{CD6A77CA-7BFA-8344-8E9F-0C818F75840C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953F3F5-1B9A-4BB6-921C-A37DA6874D0A}" type="doc">
      <dgm:prSet loTypeId="urn:microsoft.com/office/officeart/2005/8/layout/arrow5" loCatId="relationship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4B19AB89-6171-4DF3-B9AE-B90919B95184}">
      <dgm:prSet/>
      <dgm:spPr>
        <a:solidFill>
          <a:schemeClr val="accent1"/>
        </a:solidFill>
      </dgm:spPr>
      <dgm:t>
        <a:bodyPr/>
        <a:lstStyle/>
        <a:p>
          <a:r>
            <a:rPr lang="es-ES" dirty="0"/>
            <a:t>Barreras </a:t>
          </a:r>
          <a:r>
            <a:rPr lang="es-ES" b="1" dirty="0"/>
            <a:t>técnicas</a:t>
          </a:r>
          <a:r>
            <a:rPr lang="es-ES" dirty="0"/>
            <a:t>, </a:t>
          </a:r>
          <a:r>
            <a:rPr lang="es-ES" b="1" dirty="0"/>
            <a:t>económicas</a:t>
          </a:r>
          <a:r>
            <a:rPr lang="es-ES" dirty="0"/>
            <a:t>, </a:t>
          </a:r>
          <a:r>
            <a:rPr lang="es-ES" b="1" dirty="0"/>
            <a:t>éticas</a:t>
          </a:r>
          <a:r>
            <a:rPr lang="es-ES" dirty="0"/>
            <a:t>, </a:t>
          </a:r>
          <a:r>
            <a:rPr lang="es-ES" b="1" dirty="0"/>
            <a:t>legales</a:t>
          </a:r>
          <a:r>
            <a:rPr lang="es-ES" dirty="0"/>
            <a:t> y </a:t>
          </a:r>
          <a:r>
            <a:rPr lang="es-ES" b="1" dirty="0"/>
            <a:t>motivacionales</a:t>
          </a:r>
          <a:endParaRPr lang="en-US" dirty="0"/>
        </a:p>
      </dgm:t>
    </dgm:pt>
    <dgm:pt modelId="{7C1CB3F1-DD48-495D-8045-9CDCCA844021}" type="parTrans" cxnId="{329FBB2F-E5E1-476D-8C20-ADE37987095F}">
      <dgm:prSet/>
      <dgm:spPr/>
      <dgm:t>
        <a:bodyPr/>
        <a:lstStyle/>
        <a:p>
          <a:endParaRPr lang="en-US"/>
        </a:p>
      </dgm:t>
    </dgm:pt>
    <dgm:pt modelId="{66F8D817-E0FF-4DD9-8BFF-1D34FFCD100B}" type="sibTrans" cxnId="{329FBB2F-E5E1-476D-8C20-ADE37987095F}">
      <dgm:prSet/>
      <dgm:spPr/>
      <dgm:t>
        <a:bodyPr/>
        <a:lstStyle/>
        <a:p>
          <a:endParaRPr lang="en-US"/>
        </a:p>
      </dgm:t>
    </dgm:pt>
    <dgm:pt modelId="{EE4718B8-0DD1-4A88-95CC-4F4699BFE70F}">
      <dgm:prSet/>
      <dgm:spPr/>
      <dgm:t>
        <a:bodyPr/>
        <a:lstStyle/>
        <a:p>
          <a:r>
            <a:rPr lang="es-ES" b="1" dirty="0"/>
            <a:t>Medidas</a:t>
          </a:r>
          <a:r>
            <a:rPr lang="es-ES" dirty="0"/>
            <a:t> complementarias para </a:t>
          </a:r>
          <a:r>
            <a:rPr lang="es-ES" b="1" dirty="0"/>
            <a:t>superar</a:t>
          </a:r>
          <a:r>
            <a:rPr lang="es-ES" dirty="0"/>
            <a:t> estas </a:t>
          </a:r>
          <a:r>
            <a:rPr lang="es-ES" b="1" dirty="0"/>
            <a:t>barreras</a:t>
          </a:r>
          <a:r>
            <a:rPr lang="es-ES" dirty="0"/>
            <a:t> y </a:t>
          </a:r>
          <a:r>
            <a:rPr lang="es-ES" b="1" dirty="0"/>
            <a:t>fomentar</a:t>
          </a:r>
          <a:r>
            <a:rPr lang="es-ES" dirty="0"/>
            <a:t> la cultura de </a:t>
          </a:r>
          <a:r>
            <a:rPr lang="es-ES" b="1" dirty="0"/>
            <a:t>apertura</a:t>
          </a:r>
          <a:r>
            <a:rPr lang="es-ES" dirty="0"/>
            <a:t> y </a:t>
          </a:r>
          <a:r>
            <a:rPr lang="es-ES" b="1" dirty="0"/>
            <a:t>colaboración</a:t>
          </a:r>
          <a:r>
            <a:rPr lang="es-ES" dirty="0"/>
            <a:t> en torno a los datos.</a:t>
          </a:r>
          <a:endParaRPr lang="en-US" dirty="0"/>
        </a:p>
      </dgm:t>
    </dgm:pt>
    <dgm:pt modelId="{4E96D026-E129-4620-802D-16848C871633}" type="parTrans" cxnId="{0EC723BE-632E-49D8-96F9-56A11EE3D28F}">
      <dgm:prSet/>
      <dgm:spPr/>
      <dgm:t>
        <a:bodyPr/>
        <a:lstStyle/>
        <a:p>
          <a:endParaRPr lang="en-US"/>
        </a:p>
      </dgm:t>
    </dgm:pt>
    <dgm:pt modelId="{7DF082BD-87DC-4561-AF89-C516D7ED2C16}" type="sibTrans" cxnId="{0EC723BE-632E-49D8-96F9-56A11EE3D28F}">
      <dgm:prSet/>
      <dgm:spPr/>
      <dgm:t>
        <a:bodyPr/>
        <a:lstStyle/>
        <a:p>
          <a:endParaRPr lang="en-US"/>
        </a:p>
      </dgm:t>
    </dgm:pt>
    <dgm:pt modelId="{C5B6BB0B-7FA4-C44D-84E7-6ADBB3E546B9}" type="pres">
      <dgm:prSet presAssocID="{0953F3F5-1B9A-4BB6-921C-A37DA6874D0A}" presName="diagram" presStyleCnt="0">
        <dgm:presLayoutVars>
          <dgm:dir/>
          <dgm:resizeHandles val="exact"/>
        </dgm:presLayoutVars>
      </dgm:prSet>
      <dgm:spPr/>
    </dgm:pt>
    <dgm:pt modelId="{DB63FF3A-2C27-2D49-98C6-CEE1979D8993}" type="pres">
      <dgm:prSet presAssocID="{4B19AB89-6171-4DF3-B9AE-B90919B95184}" presName="arrow" presStyleLbl="node1" presStyleIdx="0" presStyleCnt="2">
        <dgm:presLayoutVars>
          <dgm:bulletEnabled val="1"/>
        </dgm:presLayoutVars>
      </dgm:prSet>
      <dgm:spPr/>
    </dgm:pt>
    <dgm:pt modelId="{764B2DD9-7E9F-5141-8193-CB5BD12AF903}" type="pres">
      <dgm:prSet presAssocID="{EE4718B8-0DD1-4A88-95CC-4F4699BFE70F}" presName="arrow" presStyleLbl="node1" presStyleIdx="1" presStyleCnt="2">
        <dgm:presLayoutVars>
          <dgm:bulletEnabled val="1"/>
        </dgm:presLayoutVars>
      </dgm:prSet>
      <dgm:spPr/>
    </dgm:pt>
  </dgm:ptLst>
  <dgm:cxnLst>
    <dgm:cxn modelId="{EA24C204-9710-124D-9FCC-E7292BB32828}" type="presOf" srcId="{4B19AB89-6171-4DF3-B9AE-B90919B95184}" destId="{DB63FF3A-2C27-2D49-98C6-CEE1979D8993}" srcOrd="0" destOrd="0" presId="urn:microsoft.com/office/officeart/2005/8/layout/arrow5"/>
    <dgm:cxn modelId="{329FBB2F-E5E1-476D-8C20-ADE37987095F}" srcId="{0953F3F5-1B9A-4BB6-921C-A37DA6874D0A}" destId="{4B19AB89-6171-4DF3-B9AE-B90919B95184}" srcOrd="0" destOrd="0" parTransId="{7C1CB3F1-DD48-495D-8045-9CDCCA844021}" sibTransId="{66F8D817-E0FF-4DD9-8BFF-1D34FFCD100B}"/>
    <dgm:cxn modelId="{90FD3558-EDAC-194A-A470-1D9EFFD7150D}" type="presOf" srcId="{EE4718B8-0DD1-4A88-95CC-4F4699BFE70F}" destId="{764B2DD9-7E9F-5141-8193-CB5BD12AF903}" srcOrd="0" destOrd="0" presId="urn:microsoft.com/office/officeart/2005/8/layout/arrow5"/>
    <dgm:cxn modelId="{0A1F8E90-4589-6B4D-B0FD-D7DAD8B7D461}" type="presOf" srcId="{0953F3F5-1B9A-4BB6-921C-A37DA6874D0A}" destId="{C5B6BB0B-7FA4-C44D-84E7-6ADBB3E546B9}" srcOrd="0" destOrd="0" presId="urn:microsoft.com/office/officeart/2005/8/layout/arrow5"/>
    <dgm:cxn modelId="{0EC723BE-632E-49D8-96F9-56A11EE3D28F}" srcId="{0953F3F5-1B9A-4BB6-921C-A37DA6874D0A}" destId="{EE4718B8-0DD1-4A88-95CC-4F4699BFE70F}" srcOrd="1" destOrd="0" parTransId="{4E96D026-E129-4620-802D-16848C871633}" sibTransId="{7DF082BD-87DC-4561-AF89-C516D7ED2C16}"/>
    <dgm:cxn modelId="{C890465D-DC07-5848-B6D5-431D38D06E57}" type="presParOf" srcId="{C5B6BB0B-7FA4-C44D-84E7-6ADBB3E546B9}" destId="{DB63FF3A-2C27-2D49-98C6-CEE1979D8993}" srcOrd="0" destOrd="0" presId="urn:microsoft.com/office/officeart/2005/8/layout/arrow5"/>
    <dgm:cxn modelId="{3170314B-65E0-654F-B8CB-7E0A17C1C90F}" type="presParOf" srcId="{C5B6BB0B-7FA4-C44D-84E7-6ADBB3E546B9}" destId="{764B2DD9-7E9F-5141-8193-CB5BD12AF903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3B9ADE7-ADDE-4B5A-9343-5224388F0867}">
      <dsp:nvSpPr>
        <dsp:cNvPr id="0" name=""/>
        <dsp:cNvSpPr/>
      </dsp:nvSpPr>
      <dsp:spPr>
        <a:xfrm>
          <a:off x="0" y="353186"/>
          <a:ext cx="6272784" cy="95360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E00C707-4284-45BC-9864-9A992AE9C508}">
      <dsp:nvSpPr>
        <dsp:cNvPr id="0" name=""/>
        <dsp:cNvSpPr/>
      </dsp:nvSpPr>
      <dsp:spPr>
        <a:xfrm>
          <a:off x="288465" y="567748"/>
          <a:ext cx="524482" cy="52448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FF305F-386F-4378-8CAC-615F0561FBEF}">
      <dsp:nvSpPr>
        <dsp:cNvPr id="0" name=""/>
        <dsp:cNvSpPr/>
      </dsp:nvSpPr>
      <dsp:spPr>
        <a:xfrm>
          <a:off x="1101413" y="353186"/>
          <a:ext cx="5171370" cy="9536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0923" tIns="100923" rIns="100923" bIns="100923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b="1" kern="1200" dirty="0"/>
            <a:t>Encuesta anónima </a:t>
          </a:r>
          <a:r>
            <a:rPr lang="es-ES" sz="1600" kern="1200" dirty="0"/>
            <a:t>a </a:t>
          </a:r>
          <a:r>
            <a:rPr lang="es-ES" sz="1600" b="1" kern="1200" dirty="0"/>
            <a:t>docentes e investigadores </a:t>
          </a:r>
          <a:r>
            <a:rPr lang="es-ES" sz="1600" kern="1200" dirty="0"/>
            <a:t>del área de </a:t>
          </a:r>
          <a:r>
            <a:rPr lang="es-ES" sz="1600" b="1" kern="1200" dirty="0"/>
            <a:t>Ciencias de la Educación </a:t>
          </a:r>
          <a:r>
            <a:rPr lang="es-ES" sz="1600" kern="1200" dirty="0"/>
            <a:t>en </a:t>
          </a:r>
          <a:r>
            <a:rPr lang="es-ES" sz="1600" b="1" kern="1200" dirty="0"/>
            <a:t>universidades públicas españolas</a:t>
          </a:r>
          <a:r>
            <a:rPr lang="es-ES" sz="1600" kern="1200" dirty="0"/>
            <a:t>. </a:t>
          </a:r>
          <a:endParaRPr lang="en-US" sz="1600" kern="1200" dirty="0"/>
        </a:p>
      </dsp:txBody>
      <dsp:txXfrm>
        <a:off x="1101413" y="353186"/>
        <a:ext cx="5171370" cy="953604"/>
      </dsp:txXfrm>
    </dsp:sp>
    <dsp:sp modelId="{30F91F6E-DEF0-41CC-8329-DCD3672C846A}">
      <dsp:nvSpPr>
        <dsp:cNvPr id="0" name=""/>
        <dsp:cNvSpPr/>
      </dsp:nvSpPr>
      <dsp:spPr>
        <a:xfrm>
          <a:off x="0" y="1518704"/>
          <a:ext cx="6272784" cy="953604"/>
        </a:xfrm>
        <a:prstGeom prst="roundRect">
          <a:avLst>
            <a:gd name="adj" fmla="val 10000"/>
          </a:avLst>
        </a:prstGeom>
        <a:solidFill>
          <a:schemeClr val="accent2">
            <a:hueOff val="2999665"/>
            <a:satOff val="-10248"/>
            <a:lumOff val="-1078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3DDDC06-614A-4141-9A1E-F0D86391DEFA}">
      <dsp:nvSpPr>
        <dsp:cNvPr id="0" name=""/>
        <dsp:cNvSpPr/>
      </dsp:nvSpPr>
      <dsp:spPr>
        <a:xfrm>
          <a:off x="288465" y="1733265"/>
          <a:ext cx="524482" cy="52448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C20F204-A6A9-4CDF-B85A-E6AD76C7E5BC}">
      <dsp:nvSpPr>
        <dsp:cNvPr id="0" name=""/>
        <dsp:cNvSpPr/>
      </dsp:nvSpPr>
      <dsp:spPr>
        <a:xfrm>
          <a:off x="1101413" y="1518704"/>
          <a:ext cx="5171370" cy="9536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0923" tIns="100923" rIns="100923" bIns="100923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b="1" kern="1200" dirty="0"/>
            <a:t>Total</a:t>
          </a:r>
          <a:r>
            <a:rPr lang="es-ES" sz="1800" kern="1200" dirty="0"/>
            <a:t>: 356 </a:t>
          </a:r>
          <a:r>
            <a:rPr lang="es-ES" sz="2000" kern="1200" dirty="0"/>
            <a:t>encuestas</a:t>
          </a:r>
          <a:r>
            <a:rPr lang="es-ES" sz="1800" kern="1200" dirty="0"/>
            <a:t> recibidas.</a:t>
          </a:r>
          <a:endParaRPr lang="en-US" sz="1800" kern="1200" dirty="0"/>
        </a:p>
      </dsp:txBody>
      <dsp:txXfrm>
        <a:off x="1101413" y="1518704"/>
        <a:ext cx="5171370" cy="95360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28207F-86E7-AC4E-B328-BAA579948946}">
      <dsp:nvSpPr>
        <dsp:cNvPr id="0" name=""/>
        <dsp:cNvSpPr/>
      </dsp:nvSpPr>
      <dsp:spPr>
        <a:xfrm>
          <a:off x="0" y="70763"/>
          <a:ext cx="6272784" cy="636480"/>
        </a:xfrm>
        <a:prstGeom prst="roundRect">
          <a:avLst/>
        </a:prstGeom>
        <a:solidFill>
          <a:schemeClr val="accent1">
            <a:lumMod val="60000"/>
            <a:lumOff val="4000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b="1" kern="1200" dirty="0"/>
            <a:t>Acercamiento a las prácticas actuales </a:t>
          </a:r>
          <a:r>
            <a:rPr lang="es-ES" sz="1600" kern="1200" dirty="0"/>
            <a:t>de almacenamiento, gestión y preservación de datos de investigación.</a:t>
          </a:r>
          <a:endParaRPr lang="en-US" sz="1600" kern="1200" dirty="0"/>
        </a:p>
      </dsp:txBody>
      <dsp:txXfrm>
        <a:off x="31070" y="101833"/>
        <a:ext cx="6210644" cy="574340"/>
      </dsp:txXfrm>
    </dsp:sp>
    <dsp:sp modelId="{2064EE87-117D-D849-AA57-08B7445F36F6}">
      <dsp:nvSpPr>
        <dsp:cNvPr id="0" name=""/>
        <dsp:cNvSpPr/>
      </dsp:nvSpPr>
      <dsp:spPr>
        <a:xfrm>
          <a:off x="0" y="753323"/>
          <a:ext cx="6272784" cy="636480"/>
        </a:xfrm>
        <a:prstGeom prst="roundRect">
          <a:avLst/>
        </a:prstGeom>
        <a:solidFill>
          <a:schemeClr val="accent4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b="1" kern="1200" dirty="0"/>
            <a:t>Comprender el panorama actual </a:t>
          </a:r>
          <a:r>
            <a:rPr lang="es-ES" sz="1600" kern="1200" dirty="0"/>
            <a:t>de la gestión de datos de investigación.</a:t>
          </a:r>
          <a:endParaRPr lang="en-US" sz="1600" kern="1200" dirty="0"/>
        </a:p>
      </dsp:txBody>
      <dsp:txXfrm>
        <a:off x="31070" y="784393"/>
        <a:ext cx="6210644" cy="574340"/>
      </dsp:txXfrm>
    </dsp:sp>
    <dsp:sp modelId="{1E3E2682-9DBF-9845-8597-94D46D8733E8}">
      <dsp:nvSpPr>
        <dsp:cNvPr id="0" name=""/>
        <dsp:cNvSpPr/>
      </dsp:nvSpPr>
      <dsp:spPr>
        <a:xfrm>
          <a:off x="0" y="1435883"/>
          <a:ext cx="6272784" cy="636480"/>
        </a:xfrm>
        <a:prstGeom prst="roundRect">
          <a:avLst/>
        </a:prstGeom>
        <a:solidFill>
          <a:schemeClr val="accent1">
            <a:lumMod val="60000"/>
            <a:lumOff val="4000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b="1" kern="1200" dirty="0"/>
            <a:t>Detectar</a:t>
          </a:r>
          <a:r>
            <a:rPr lang="es-ES" sz="1600" kern="1200" dirty="0"/>
            <a:t> importantes </a:t>
          </a:r>
          <a:r>
            <a:rPr lang="es-ES" sz="1600" b="1" kern="1200" dirty="0"/>
            <a:t>barreras y desafíos.</a:t>
          </a:r>
          <a:endParaRPr lang="en-US" sz="1600" b="1" kern="1200" dirty="0"/>
        </a:p>
      </dsp:txBody>
      <dsp:txXfrm>
        <a:off x="31070" y="1466953"/>
        <a:ext cx="6210644" cy="574340"/>
      </dsp:txXfrm>
    </dsp:sp>
    <dsp:sp modelId="{CD6A77CA-7BFA-8344-8E9F-0C818F75840C}">
      <dsp:nvSpPr>
        <dsp:cNvPr id="0" name=""/>
        <dsp:cNvSpPr/>
      </dsp:nvSpPr>
      <dsp:spPr>
        <a:xfrm>
          <a:off x="0" y="2118443"/>
          <a:ext cx="6272784" cy="636480"/>
        </a:xfrm>
        <a:prstGeom prst="roundRect">
          <a:avLst/>
        </a:prstGeom>
        <a:solidFill>
          <a:schemeClr val="accent4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kern="1200" dirty="0"/>
            <a:t>Identificar </a:t>
          </a:r>
          <a:r>
            <a:rPr lang="es-ES" sz="1600" b="1" kern="1200" dirty="0"/>
            <a:t>áreas</a:t>
          </a:r>
          <a:r>
            <a:rPr lang="es-ES" sz="1600" kern="1200" dirty="0"/>
            <a:t> que requieren </a:t>
          </a:r>
          <a:r>
            <a:rPr lang="es-ES" sz="1600" b="1" kern="1200" dirty="0"/>
            <a:t>atención y mejora.</a:t>
          </a:r>
          <a:endParaRPr lang="en-US" sz="1600" b="1" kern="1200" dirty="0"/>
        </a:p>
      </dsp:txBody>
      <dsp:txXfrm>
        <a:off x="31070" y="2149513"/>
        <a:ext cx="6210644" cy="57434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63FF3A-2C27-2D49-98C6-CEE1979D8993}">
      <dsp:nvSpPr>
        <dsp:cNvPr id="0" name=""/>
        <dsp:cNvSpPr/>
      </dsp:nvSpPr>
      <dsp:spPr>
        <a:xfrm rot="16200000">
          <a:off x="1111" y="643"/>
          <a:ext cx="3108200" cy="3108200"/>
        </a:xfrm>
        <a:prstGeom prst="downArrow">
          <a:avLst>
            <a:gd name="adj1" fmla="val 50000"/>
            <a:gd name="adj2" fmla="val 35000"/>
          </a:avLst>
        </a:prstGeom>
        <a:solidFill>
          <a:schemeClr val="accent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500" kern="1200" dirty="0"/>
            <a:t>Barreras </a:t>
          </a:r>
          <a:r>
            <a:rPr lang="es-ES" sz="1500" b="1" kern="1200" dirty="0"/>
            <a:t>técnicas</a:t>
          </a:r>
          <a:r>
            <a:rPr lang="es-ES" sz="1500" kern="1200" dirty="0"/>
            <a:t>, </a:t>
          </a:r>
          <a:r>
            <a:rPr lang="es-ES" sz="1500" b="1" kern="1200" dirty="0"/>
            <a:t>económicas</a:t>
          </a:r>
          <a:r>
            <a:rPr lang="es-ES" sz="1500" kern="1200" dirty="0"/>
            <a:t>, </a:t>
          </a:r>
          <a:r>
            <a:rPr lang="es-ES" sz="1500" b="1" kern="1200" dirty="0"/>
            <a:t>éticas</a:t>
          </a:r>
          <a:r>
            <a:rPr lang="es-ES" sz="1500" kern="1200" dirty="0"/>
            <a:t>, </a:t>
          </a:r>
          <a:r>
            <a:rPr lang="es-ES" sz="1500" b="1" kern="1200" dirty="0"/>
            <a:t>legales</a:t>
          </a:r>
          <a:r>
            <a:rPr lang="es-ES" sz="1500" kern="1200" dirty="0"/>
            <a:t> y </a:t>
          </a:r>
          <a:r>
            <a:rPr lang="es-ES" sz="1500" b="1" kern="1200" dirty="0"/>
            <a:t>motivacionales</a:t>
          </a:r>
          <a:endParaRPr lang="en-US" sz="1500" kern="1200" dirty="0"/>
        </a:p>
      </dsp:txBody>
      <dsp:txXfrm rot="5400000">
        <a:off x="1112" y="777692"/>
        <a:ext cx="2564265" cy="1554100"/>
      </dsp:txXfrm>
    </dsp:sp>
    <dsp:sp modelId="{764B2DD9-7E9F-5141-8193-CB5BD12AF903}">
      <dsp:nvSpPr>
        <dsp:cNvPr id="0" name=""/>
        <dsp:cNvSpPr/>
      </dsp:nvSpPr>
      <dsp:spPr>
        <a:xfrm rot="5400000">
          <a:off x="3824887" y="643"/>
          <a:ext cx="3108200" cy="3108200"/>
        </a:xfrm>
        <a:prstGeom prst="downArrow">
          <a:avLst>
            <a:gd name="adj1" fmla="val 50000"/>
            <a:gd name="adj2" fmla="val 35000"/>
          </a:avLst>
        </a:prstGeom>
        <a:solidFill>
          <a:schemeClr val="accent2">
            <a:hueOff val="2999665"/>
            <a:satOff val="-10248"/>
            <a:lumOff val="-107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500" b="1" kern="1200" dirty="0"/>
            <a:t>Medidas</a:t>
          </a:r>
          <a:r>
            <a:rPr lang="es-ES" sz="1500" kern="1200" dirty="0"/>
            <a:t> complementarias para </a:t>
          </a:r>
          <a:r>
            <a:rPr lang="es-ES" sz="1500" b="1" kern="1200" dirty="0"/>
            <a:t>superar</a:t>
          </a:r>
          <a:r>
            <a:rPr lang="es-ES" sz="1500" kern="1200" dirty="0"/>
            <a:t> estas </a:t>
          </a:r>
          <a:r>
            <a:rPr lang="es-ES" sz="1500" b="1" kern="1200" dirty="0"/>
            <a:t>barreras</a:t>
          </a:r>
          <a:r>
            <a:rPr lang="es-ES" sz="1500" kern="1200" dirty="0"/>
            <a:t> y </a:t>
          </a:r>
          <a:r>
            <a:rPr lang="es-ES" sz="1500" b="1" kern="1200" dirty="0"/>
            <a:t>fomentar</a:t>
          </a:r>
          <a:r>
            <a:rPr lang="es-ES" sz="1500" kern="1200" dirty="0"/>
            <a:t> la cultura de </a:t>
          </a:r>
          <a:r>
            <a:rPr lang="es-ES" sz="1500" b="1" kern="1200" dirty="0"/>
            <a:t>apertura</a:t>
          </a:r>
          <a:r>
            <a:rPr lang="es-ES" sz="1500" kern="1200" dirty="0"/>
            <a:t> y </a:t>
          </a:r>
          <a:r>
            <a:rPr lang="es-ES" sz="1500" b="1" kern="1200" dirty="0"/>
            <a:t>colaboración</a:t>
          </a:r>
          <a:r>
            <a:rPr lang="es-ES" sz="1500" kern="1200" dirty="0"/>
            <a:t> en torno a los datos.</a:t>
          </a:r>
          <a:endParaRPr lang="en-US" sz="1500" kern="1200" dirty="0"/>
        </a:p>
      </dsp:txBody>
      <dsp:txXfrm rot="-5400000">
        <a:off x="4368823" y="777693"/>
        <a:ext cx="2564265" cy="15541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0.72019</cdr:x>
      <cdr:y>0.16614</cdr:y>
    </cdr:from>
    <cdr:to>
      <cdr:x>0.72019</cdr:x>
      <cdr:y>0.3155</cdr:y>
    </cdr:to>
    <cdr:cxnSp macro="">
      <cdr:nvCxnSpPr>
        <cdr:cNvPr id="3" name="Conector recto 2">
          <a:extLst xmlns:a="http://schemas.openxmlformats.org/drawingml/2006/main">
            <a:ext uri="{FF2B5EF4-FFF2-40B4-BE49-F238E27FC236}">
              <a16:creationId xmlns:a16="http://schemas.microsoft.com/office/drawing/2014/main" id="{396CAAAF-1893-3B9E-3CF5-5EB6A902D389}"/>
            </a:ext>
          </a:extLst>
        </cdr:cNvPr>
        <cdr:cNvCxnSpPr/>
      </cdr:nvCxnSpPr>
      <cdr:spPr>
        <a:xfrm xmlns:a="http://schemas.openxmlformats.org/drawingml/2006/main" flipV="1">
          <a:off x="8560261" y="961077"/>
          <a:ext cx="0" cy="863988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B8136-4330-4480-80D9-0F6FD97061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6072" y="1124712"/>
            <a:ext cx="11036808" cy="3172968"/>
          </a:xfrm>
        </p:spPr>
        <p:txBody>
          <a:bodyPr anchor="b">
            <a:normAutofit/>
          </a:bodyPr>
          <a:lstStyle>
            <a:lvl1pPr algn="l">
              <a:defRPr sz="8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6E5739-DD96-45FB-B609-3E3447A52F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6072" y="4727448"/>
            <a:ext cx="11036808" cy="1481328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9FF558-51F9-42A2-9944-DBE23DA8B2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72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6/11/2024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8C0E86-A7F7-4BDC-A637-254E5252D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D10ADE-E9DA-4E57-BF57-1CCB65219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69680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‹Nº›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D06CE56-3881-4ADA-8CEF-D18B02C242A3}"/>
              </a:ext>
            </a:extLst>
          </p:cNvPr>
          <p:cNvSpPr/>
          <p:nvPr/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9F3C543-62EC-4433-9C93-A2CD8764E9B4}"/>
              </a:ext>
            </a:extLst>
          </p:cNvPr>
          <p:cNvSpPr/>
          <p:nvPr/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737346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B32C18-E430-4EC7-BD7C-99D86D012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C5012F-7119-4D94-9717-3862E1C938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ED9A4A-D287-4207-9037-70DB007A1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6/11/2024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ECFCAC-80DB-43BB-B3F1-AC22BACEE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679730-3487-4D94-A0DC-C21684963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5794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43C89D-929E-4CD1-BCCC-72A14C0335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D450EA-A577-4B76-A12F-650BEB20FD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D2603B-9ACE-4FA9-805B-9B91EB63D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6/11/2024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CE18AC-D6A9-4A61-885D-68E2B684A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197AE4-AA47-4E14-8FFE-171FAE47F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2183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D6FBB9D-1CAA-4D05-AB33-BABDFE17B843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727B71-B4B6-4823-80A1-68C40B475118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9A6DB05-9FB5-4B07-8675-74C23D4FD89D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D358CF-0758-490A-A084-C46443B9A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671183-B3CE-4F45-92FB-98290CA0E2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2478024"/>
            <a:ext cx="10168128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7DED67-27EC-4D43-A21C-093C1DB0481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6/11/2024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47CE3-4890-4BC1-94DB-5D49D02C9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3C5AD3-D79A-4D46-B25B-822FE0252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2409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5AEDC5C-2E87-49C6-AB07-A95E5F39ED8E}"/>
              </a:ext>
            </a:extLst>
          </p:cNvPr>
          <p:cNvSpPr/>
          <p:nvPr/>
        </p:nvSpPr>
        <p:spPr>
          <a:xfrm>
            <a:off x="558210" y="4981421"/>
            <a:ext cx="11134956" cy="82296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7D88DE-E462-4C8A-BF99-609390DFB781}"/>
              </a:ext>
            </a:extLst>
          </p:cNvPr>
          <p:cNvSpPr/>
          <p:nvPr/>
        </p:nvSpPr>
        <p:spPr>
          <a:xfrm>
            <a:off x="498834" y="5118581"/>
            <a:ext cx="146304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E44900-E8BF-4B12-8BCB-41076E2B6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7784" y="640080"/>
            <a:ext cx="10890504" cy="4114800"/>
          </a:xfrm>
        </p:spPr>
        <p:txBody>
          <a:bodyPr anchor="b">
            <a:normAutofit/>
          </a:bodyPr>
          <a:lstStyle>
            <a:lvl1pPr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7741F9-B00F-4463-A257-6B66DABD9B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5102352"/>
            <a:ext cx="10607040" cy="585216"/>
          </a:xfrm>
        </p:spPr>
        <p:txBody>
          <a:bodyPr anchor="ctr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8BFA7D-4401-4285-802B-1579165F0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6/11/2024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A909C5-AA19-4195-8376-9002D5DF4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AC3F32-46E0-47C8-8565-5969A475F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5509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076262E-36A0-40C6-ADE6-90CD9FB9B9EA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42677A9B-4D1D-4D80-912C-24570140A650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3DC8C98-510F-48C9-82B2-9E4F760A68DF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A078AE-0BC3-48F9-87EC-2DB0CCE7E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2A20DF-0829-4336-B59F-FF9D7AA9D8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15568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35D01C-CF67-4DF6-B96C-FFC9D5BF84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45936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BBD797-6031-4F82-8726-EAB757027FF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6/11/2024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B3F71C-B897-4909-A75E-8716AD49C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78BC14-5BB1-405F-A6F3-C07230F08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881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6B671BDE-E45C-41A1-9B98-4A607D703855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299500CE-917A-4D03-A7DF-71D8EBBC1537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3D0D377-28B0-417D-886B-9483AF064975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8F91F8-0767-40B5-A3AA-72931FC19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AE0554-8BEE-4BF6-9519-51B8475D35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5568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4A358D-C930-48E0-B372-06A826B74C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15568" y="3203688"/>
            <a:ext cx="4937760" cy="29685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B6615E-4966-4150-83B6-C47591B363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45936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409F6B-C17B-4B4F-9F35-5068BDC4E2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45936" y="3203687"/>
            <a:ext cx="4937760" cy="296851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8BC356D-052B-4A9B-8B2F-6665FD325A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6/11/2024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9C5E5FA-26A9-467C-93E3-8476142D1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79E50C-1E40-4B48-871B-E392428D2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2372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8C0689C4-0DB3-408B-A956-40326B4AE4C4}"/>
              </a:ext>
            </a:extLst>
          </p:cNvPr>
          <p:cNvSpPr/>
          <p:nvPr/>
        </p:nvSpPr>
        <p:spPr>
          <a:xfrm>
            <a:off x="665853" y="1533525"/>
            <a:ext cx="10917063" cy="379095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2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6E1D10E-1C30-41BF-8C3B-C460C9B5597B}"/>
              </a:ext>
            </a:extLst>
          </p:cNvPr>
          <p:cNvSpPr/>
          <p:nvPr/>
        </p:nvSpPr>
        <p:spPr>
          <a:xfrm>
            <a:off x="609084" y="2971798"/>
            <a:ext cx="128016" cy="914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9454F2-0EE5-4888-AF4C-82F825E62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8992" y="1938528"/>
            <a:ext cx="10177272" cy="2990088"/>
          </a:xfrm>
        </p:spPr>
        <p:txBody>
          <a:bodyPr>
            <a:normAutofit/>
          </a:bodyPr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C91241-A315-4643-91E5-CF2C25CC9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6/11/2024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706D86-5479-487D-94C8-76093D84F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739411-CED6-43D4-868D-A65C4161A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8933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C447E0-1D4D-4EF2-B81B-4B2400EE3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6/11/2024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984CA0-2A78-4600-9F3D-19B09E790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440955-B18E-49D3-AE7B-B331200E3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4904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FA417FE-CD1A-486F-A4AC-E4000A2FB18E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318F0F5-812B-472C-9408-B80F2553F5E0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F7751B-CD8F-4F5B-A903-1DCE5D1E8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A55C8A-A0BB-441D-976F-EB56D4382D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192" y="1709928"/>
            <a:ext cx="6729984" cy="4096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DE6A51-A2E5-4BFA-B571-9FDFE1BBFB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29000"/>
            <a:ext cx="3099816" cy="20665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92778A-DD4C-4651-9C53-8B0C44CD88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6/11/2024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6C7F66-2DFA-4146-BE1A-CE2890FE4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85D185-B1B6-4D62-81BE-BE82C80AC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2820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68B77B5-211C-456E-B79F-306CC3619347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B63C338-194D-4F23-ABEC-60A7EA96F302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0C04DCC-0E3E-4F05-9FAC-9FA6CA4B2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A29649-B19F-499E-8E9A-3577EAC8F0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965192" y="1161288"/>
            <a:ext cx="6729984" cy="4645152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C9EF2E-A8CD-41A1-B11A-0D8842797A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38144"/>
            <a:ext cx="3099816" cy="20574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4257B5-0DE0-401F-9171-E8687A97DB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6/11/2024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8CD9AD-D667-4FD4-AA34-428AA0BCD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770FB6-F273-4BA6-8B97-9835AC537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25367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B325BDE-35A4-4AAD-960B-C1415864A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459C78-0CC4-4552-93DD-49B4194D00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744A3C-9C54-46A6-B3EF-5B36362423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AC24A9-CCB6-4F8D-B8DB-C2F3692CFA5A}" type="datetimeFigureOut">
              <a:rPr lang="en-US" smtClean="0"/>
              <a:t>6/11/2024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D5A696-7B4B-4181-A961-7D66556D50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38CB5-8F4A-401D-A3A9-B27DC15B7A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DC25EE-239B-4C5F-AAD1-255A7D5F1EE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5347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microsoft.com/office/2007/relationships/hdphoto" Target="../media/hdphoto1.wdp"/><Relationship Id="rId7" Type="http://schemas.openxmlformats.org/officeDocument/2006/relationships/diagramColors" Target="../diagrams/colors2.xml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28.png"/><Relationship Id="rId7" Type="http://schemas.openxmlformats.org/officeDocument/2006/relationships/diagramColors" Target="../diagrams/colors3.xml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svg"/><Relationship Id="rId13" Type="http://schemas.openxmlformats.org/officeDocument/2006/relationships/image" Target="../media/image43.png"/><Relationship Id="rId3" Type="http://schemas.openxmlformats.org/officeDocument/2006/relationships/hyperlink" Target="http://www.uv.es/uisys" TargetMode="External"/><Relationship Id="rId7" Type="http://schemas.openxmlformats.org/officeDocument/2006/relationships/image" Target="../media/image37.png"/><Relationship Id="rId12" Type="http://schemas.openxmlformats.org/officeDocument/2006/relationships/image" Target="../media/image42.png"/><Relationship Id="rId17" Type="http://schemas.openxmlformats.org/officeDocument/2006/relationships/image" Target="../media/image47.png"/><Relationship Id="rId2" Type="http://schemas.openxmlformats.org/officeDocument/2006/relationships/hyperlink" Target="mailto:info@uisys.es" TargetMode="External"/><Relationship Id="rId16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11" Type="http://schemas.openxmlformats.org/officeDocument/2006/relationships/image" Target="../media/image41.PNG"/><Relationship Id="rId5" Type="http://schemas.openxmlformats.org/officeDocument/2006/relationships/image" Target="../media/image35.jpeg"/><Relationship Id="rId15" Type="http://schemas.openxmlformats.org/officeDocument/2006/relationships/image" Target="../media/image45.png"/><Relationship Id="rId10" Type="http://schemas.openxmlformats.org/officeDocument/2006/relationships/image" Target="../media/image40.svg"/><Relationship Id="rId4" Type="http://schemas.openxmlformats.org/officeDocument/2006/relationships/image" Target="../media/image34.png"/><Relationship Id="rId9" Type="http://schemas.openxmlformats.org/officeDocument/2006/relationships/image" Target="../media/image39.png"/><Relationship Id="rId14" Type="http://schemas.openxmlformats.org/officeDocument/2006/relationships/image" Target="../media/image4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5.png"/><Relationship Id="rId7" Type="http://schemas.openxmlformats.org/officeDocument/2006/relationships/diagramColors" Target="../diagrams/colors1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7" Type="http://schemas.openxmlformats.org/officeDocument/2006/relationships/image" Target="../media/image16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chart" Target="../charts/char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Rectangle 320">
            <a:extLst>
              <a:ext uri="{FF2B5EF4-FFF2-40B4-BE49-F238E27FC236}">
                <a16:creationId xmlns:a16="http://schemas.microsoft.com/office/drawing/2014/main" id="{F661A673-9E3A-413E-833C-9E345CADA4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0207064" cy="292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413" name="Rectangle 327">
            <a:extLst>
              <a:ext uri="{FF2B5EF4-FFF2-40B4-BE49-F238E27FC236}">
                <a16:creationId xmlns:a16="http://schemas.microsoft.com/office/drawing/2014/main" id="{BD13221B-A9EB-429E-82CA-DA2477D209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-914400" y="126116"/>
            <a:ext cx="10207064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s-ES" sz="11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s-ES" altLang="es-ES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endParaRPr kumimoji="0" lang="es-ES" altLang="es-E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Rectangle 102">
            <a:extLst>
              <a:ext uri="{FF2B5EF4-FFF2-40B4-BE49-F238E27FC236}">
                <a16:creationId xmlns:a16="http://schemas.microsoft.com/office/drawing/2014/main" id="{DF7D3316-247B-481B-9051-E699EDFE88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982924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06" name="Rectangle 109">
            <a:extLst>
              <a:ext uri="{FF2B5EF4-FFF2-40B4-BE49-F238E27FC236}">
                <a16:creationId xmlns:a16="http://schemas.microsoft.com/office/drawing/2014/main" id="{ADF66EB4-9DA3-49FA-BB3F-99668A4AA1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-914400" y="103257"/>
            <a:ext cx="19829242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s-ES" sz="11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s-ES" altLang="es-ES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endParaRPr kumimoji="0" lang="es-ES" altLang="es-E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7" name="Rectangle 211">
            <a:extLst>
              <a:ext uri="{FF2B5EF4-FFF2-40B4-BE49-F238E27FC236}">
                <a16:creationId xmlns:a16="http://schemas.microsoft.com/office/drawing/2014/main" id="{35302772-8368-4DF8-9085-810935A428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49918" y="0"/>
            <a:ext cx="8542081" cy="2932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209" name="Rectangle 218">
            <a:extLst>
              <a:ext uri="{FF2B5EF4-FFF2-40B4-BE49-F238E27FC236}">
                <a16:creationId xmlns:a16="http://schemas.microsoft.com/office/drawing/2014/main" id="{FFCFC7A6-AA08-4F62-8851-8429383062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35518" y="126116"/>
            <a:ext cx="8542081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s-ES" sz="11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s-ES" altLang="es-ES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endParaRPr kumimoji="0" lang="es-ES" altLang="es-E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415" name="Grupo 414">
            <a:extLst>
              <a:ext uri="{FF2B5EF4-FFF2-40B4-BE49-F238E27FC236}">
                <a16:creationId xmlns:a16="http://schemas.microsoft.com/office/drawing/2014/main" id="{A9E667C5-2A48-4E0B-9EA2-3FED79C13585}"/>
              </a:ext>
            </a:extLst>
          </p:cNvPr>
          <p:cNvGrpSpPr/>
          <p:nvPr/>
        </p:nvGrpSpPr>
        <p:grpSpPr>
          <a:xfrm>
            <a:off x="-3736" y="0"/>
            <a:ext cx="12195735" cy="7027297"/>
            <a:chOff x="-3736" y="-43181"/>
            <a:chExt cx="12195735" cy="7027297"/>
          </a:xfrm>
        </p:grpSpPr>
        <p:sp>
          <p:nvSpPr>
            <p:cNvPr id="414" name="Rectángulo 413">
              <a:extLst>
                <a:ext uri="{FF2B5EF4-FFF2-40B4-BE49-F238E27FC236}">
                  <a16:creationId xmlns:a16="http://schemas.microsoft.com/office/drawing/2014/main" id="{63D1D100-1E44-45EC-A91C-87F6788DF65C}"/>
                </a:ext>
              </a:extLst>
            </p:cNvPr>
            <p:cNvSpPr/>
            <p:nvPr/>
          </p:nvSpPr>
          <p:spPr>
            <a:xfrm>
              <a:off x="-3736" y="-43181"/>
              <a:ext cx="12195735" cy="6858000"/>
            </a:xfrm>
            <a:prstGeom prst="rect">
              <a:avLst/>
            </a:prstGeom>
            <a:solidFill>
              <a:srgbClr val="C4B9AC"/>
            </a:solidFill>
            <a:ln>
              <a:solidFill>
                <a:srgbClr val="C4B9A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grpSp>
          <p:nvGrpSpPr>
            <p:cNvPr id="210" name="Group 447">
              <a:extLst>
                <a:ext uri="{FF2B5EF4-FFF2-40B4-BE49-F238E27FC236}">
                  <a16:creationId xmlns:a16="http://schemas.microsoft.com/office/drawing/2014/main" id="{F45B2646-6BB6-42E8-81E3-D85A03884C2C}"/>
                </a:ext>
              </a:extLst>
            </p:cNvPr>
            <p:cNvGrpSpPr/>
            <p:nvPr/>
          </p:nvGrpSpPr>
          <p:grpSpPr>
            <a:xfrm>
              <a:off x="694944" y="-43181"/>
              <a:ext cx="10753344" cy="7027297"/>
              <a:chOff x="-2200068" y="0"/>
              <a:chExt cx="14246617" cy="11218098"/>
            </a:xfrm>
          </p:grpSpPr>
          <p:sp>
            <p:nvSpPr>
              <p:cNvPr id="211" name="Shape 469">
                <a:extLst>
                  <a:ext uri="{FF2B5EF4-FFF2-40B4-BE49-F238E27FC236}">
                    <a16:creationId xmlns:a16="http://schemas.microsoft.com/office/drawing/2014/main" id="{3338C2AA-7D12-495F-AE53-8BFE95887EA8}"/>
                  </a:ext>
                </a:extLst>
              </p:cNvPr>
              <p:cNvSpPr/>
              <p:nvPr/>
            </p:nvSpPr>
            <p:spPr>
              <a:xfrm>
                <a:off x="-332252" y="0"/>
                <a:ext cx="7560057" cy="10692003"/>
              </a:xfrm>
              <a:custGeom>
                <a:avLst/>
                <a:gdLst/>
                <a:ahLst/>
                <a:cxnLst/>
                <a:rect l="0" t="0" r="0" b="0"/>
                <a:pathLst>
                  <a:path w="7560057" h="10692003">
                    <a:moveTo>
                      <a:pt x="0" y="0"/>
                    </a:moveTo>
                    <a:lnTo>
                      <a:pt x="7560057" y="0"/>
                    </a:lnTo>
                    <a:lnTo>
                      <a:pt x="7560057" y="10692003"/>
                    </a:lnTo>
                    <a:lnTo>
                      <a:pt x="0" y="10692003"/>
                    </a:lnTo>
                    <a:lnTo>
                      <a:pt x="0" y="0"/>
                    </a:lnTo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C4B9AC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12" name="Shape 7">
                <a:extLst>
                  <a:ext uri="{FF2B5EF4-FFF2-40B4-BE49-F238E27FC236}">
                    <a16:creationId xmlns:a16="http://schemas.microsoft.com/office/drawing/2014/main" id="{5CE865C2-BB42-43DB-82F7-B26E0C350139}"/>
                  </a:ext>
                </a:extLst>
              </p:cNvPr>
              <p:cNvSpPr/>
              <p:nvPr/>
            </p:nvSpPr>
            <p:spPr>
              <a:xfrm>
                <a:off x="-106752" y="201327"/>
                <a:ext cx="8107658" cy="11016771"/>
              </a:xfrm>
              <a:custGeom>
                <a:avLst/>
                <a:gdLst/>
                <a:ahLst/>
                <a:cxnLst/>
                <a:rect l="0" t="0" r="0" b="0"/>
                <a:pathLst>
                  <a:path w="7560054" h="10691999">
                    <a:moveTo>
                      <a:pt x="0" y="0"/>
                    </a:moveTo>
                    <a:lnTo>
                      <a:pt x="1027976" y="0"/>
                    </a:lnTo>
                    <a:lnTo>
                      <a:pt x="3771798" y="8399945"/>
                    </a:lnTo>
                    <a:lnTo>
                      <a:pt x="6515608" y="0"/>
                    </a:lnTo>
                    <a:lnTo>
                      <a:pt x="7560054" y="0"/>
                    </a:lnTo>
                    <a:lnTo>
                      <a:pt x="7560054" y="4077088"/>
                    </a:lnTo>
                    <a:lnTo>
                      <a:pt x="5286402" y="10691999"/>
                    </a:lnTo>
                    <a:lnTo>
                      <a:pt x="2257170" y="10691999"/>
                    </a:lnTo>
                    <a:lnTo>
                      <a:pt x="0" y="4124998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EDE4DD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 dirty="0"/>
              </a:p>
            </p:txBody>
          </p:sp>
          <p:sp>
            <p:nvSpPr>
              <p:cNvPr id="301" name="Shape 475">
                <a:extLst>
                  <a:ext uri="{FF2B5EF4-FFF2-40B4-BE49-F238E27FC236}">
                    <a16:creationId xmlns:a16="http://schemas.microsoft.com/office/drawing/2014/main" id="{6CAD875F-2B88-432F-AF55-242413B51BDD}"/>
                  </a:ext>
                </a:extLst>
              </p:cNvPr>
              <p:cNvSpPr/>
              <p:nvPr/>
            </p:nvSpPr>
            <p:spPr>
              <a:xfrm>
                <a:off x="6282106" y="716445"/>
                <a:ext cx="70193" cy="1286281"/>
              </a:xfrm>
              <a:custGeom>
                <a:avLst/>
                <a:gdLst/>
                <a:ahLst/>
                <a:cxnLst/>
                <a:rect l="0" t="0" r="0" b="0"/>
                <a:pathLst>
                  <a:path w="70193" h="1286281">
                    <a:moveTo>
                      <a:pt x="0" y="0"/>
                    </a:moveTo>
                    <a:lnTo>
                      <a:pt x="70193" y="0"/>
                    </a:lnTo>
                    <a:lnTo>
                      <a:pt x="70193" y="1286281"/>
                    </a:lnTo>
                    <a:lnTo>
                      <a:pt x="0" y="1286281"/>
                    </a:lnTo>
                    <a:lnTo>
                      <a:pt x="0" y="0"/>
                    </a:lnTo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504E4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302" name="Shape 97">
                <a:extLst>
                  <a:ext uri="{FF2B5EF4-FFF2-40B4-BE49-F238E27FC236}">
                    <a16:creationId xmlns:a16="http://schemas.microsoft.com/office/drawing/2014/main" id="{6C7F35E3-A36F-46FB-BFB8-C0DA83C6DEAF}"/>
                  </a:ext>
                </a:extLst>
              </p:cNvPr>
              <p:cNvSpPr/>
              <p:nvPr/>
            </p:nvSpPr>
            <p:spPr>
              <a:xfrm>
                <a:off x="1715398" y="2372979"/>
                <a:ext cx="2059407" cy="5155570"/>
              </a:xfrm>
              <a:custGeom>
                <a:avLst/>
                <a:gdLst/>
                <a:ahLst/>
                <a:cxnLst/>
                <a:rect l="0" t="0" r="0" b="0"/>
                <a:pathLst>
                  <a:path w="2059407" h="5155570">
                    <a:moveTo>
                      <a:pt x="2059407" y="0"/>
                    </a:moveTo>
                    <a:lnTo>
                      <a:pt x="2059407" y="732683"/>
                    </a:lnTo>
                    <a:lnTo>
                      <a:pt x="1960818" y="738167"/>
                    </a:lnTo>
                    <a:cubicBezTo>
                      <a:pt x="1327964" y="809833"/>
                      <a:pt x="950652" y="1405209"/>
                      <a:pt x="940841" y="2110833"/>
                    </a:cubicBezTo>
                    <a:lnTo>
                      <a:pt x="2059407" y="2110833"/>
                    </a:lnTo>
                    <a:lnTo>
                      <a:pt x="2059407" y="2800785"/>
                    </a:lnTo>
                    <a:lnTo>
                      <a:pt x="940841" y="2800785"/>
                    </a:lnTo>
                    <a:cubicBezTo>
                      <a:pt x="949344" y="3556819"/>
                      <a:pt x="1330490" y="4154045"/>
                      <a:pt x="1994598" y="4351424"/>
                    </a:cubicBezTo>
                    <a:lnTo>
                      <a:pt x="2059407" y="4367128"/>
                    </a:lnTo>
                    <a:lnTo>
                      <a:pt x="2059407" y="5155570"/>
                    </a:lnTo>
                    <a:lnTo>
                      <a:pt x="1955638" y="5143027"/>
                    </a:lnTo>
                    <a:cubicBezTo>
                      <a:pt x="618156" y="4946658"/>
                      <a:pt x="0" y="3839398"/>
                      <a:pt x="0" y="2560349"/>
                    </a:cubicBezTo>
                    <a:cubicBezTo>
                      <a:pt x="0" y="1102047"/>
                      <a:pt x="775058" y="65606"/>
                      <a:pt x="1973477" y="2253"/>
                    </a:cubicBezTo>
                    <a:lnTo>
                      <a:pt x="2059407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922D54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303" name="Shape 98">
                <a:extLst>
                  <a:ext uri="{FF2B5EF4-FFF2-40B4-BE49-F238E27FC236}">
                    <a16:creationId xmlns:a16="http://schemas.microsoft.com/office/drawing/2014/main" id="{FD080FE7-A366-4D37-983A-258ACF101A27}"/>
                  </a:ext>
                </a:extLst>
              </p:cNvPr>
              <p:cNvSpPr/>
              <p:nvPr/>
            </p:nvSpPr>
            <p:spPr>
              <a:xfrm>
                <a:off x="3774805" y="6459690"/>
                <a:ext cx="1954860" cy="1087196"/>
              </a:xfrm>
              <a:custGeom>
                <a:avLst/>
                <a:gdLst/>
                <a:ahLst/>
                <a:cxnLst/>
                <a:rect l="0" t="0" r="0" b="0"/>
                <a:pathLst>
                  <a:path w="1954860" h="1087196">
                    <a:moveTo>
                      <a:pt x="1672603" y="0"/>
                    </a:moveTo>
                    <a:lnTo>
                      <a:pt x="1954860" y="637680"/>
                    </a:lnTo>
                    <a:cubicBezTo>
                      <a:pt x="1494904" y="930402"/>
                      <a:pt x="899020" y="1087196"/>
                      <a:pt x="334518" y="1087196"/>
                    </a:cubicBezTo>
                    <a:cubicBezTo>
                      <a:pt x="231939" y="1087196"/>
                      <a:pt x="132832" y="1082500"/>
                      <a:pt x="37162" y="1073350"/>
                    </a:cubicBezTo>
                    <a:lnTo>
                      <a:pt x="0" y="1068858"/>
                    </a:lnTo>
                    <a:lnTo>
                      <a:pt x="0" y="280417"/>
                    </a:lnTo>
                    <a:lnTo>
                      <a:pt x="93430" y="303055"/>
                    </a:lnTo>
                    <a:cubicBezTo>
                      <a:pt x="202216" y="323738"/>
                      <a:pt x="317536" y="334518"/>
                      <a:pt x="439064" y="334518"/>
                    </a:cubicBezTo>
                    <a:cubicBezTo>
                      <a:pt x="919925" y="334518"/>
                      <a:pt x="1327620" y="188163"/>
                      <a:pt x="1672603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922D54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304" name="Shape 99">
                <a:extLst>
                  <a:ext uri="{FF2B5EF4-FFF2-40B4-BE49-F238E27FC236}">
                    <a16:creationId xmlns:a16="http://schemas.microsoft.com/office/drawing/2014/main" id="{5FC7E2AC-8D35-4B58-8D8B-0CC863DB9633}"/>
                  </a:ext>
                </a:extLst>
              </p:cNvPr>
              <p:cNvSpPr/>
              <p:nvPr/>
            </p:nvSpPr>
            <p:spPr>
              <a:xfrm>
                <a:off x="3774805" y="2372157"/>
                <a:ext cx="2069846" cy="2801607"/>
              </a:xfrm>
              <a:custGeom>
                <a:avLst/>
                <a:gdLst/>
                <a:ahLst/>
                <a:cxnLst/>
                <a:rect l="0" t="0" r="0" b="0"/>
                <a:pathLst>
                  <a:path w="2069846" h="2801607">
                    <a:moveTo>
                      <a:pt x="31356" y="0"/>
                    </a:moveTo>
                    <a:cubicBezTo>
                      <a:pt x="1327620" y="0"/>
                      <a:pt x="2069846" y="993102"/>
                      <a:pt x="2069846" y="2571623"/>
                    </a:cubicBezTo>
                    <a:lnTo>
                      <a:pt x="2069846" y="2801607"/>
                    </a:lnTo>
                    <a:lnTo>
                      <a:pt x="0" y="2801607"/>
                    </a:lnTo>
                    <a:lnTo>
                      <a:pt x="0" y="2111655"/>
                    </a:lnTo>
                    <a:lnTo>
                      <a:pt x="1118565" y="2111655"/>
                    </a:lnTo>
                    <a:cubicBezTo>
                      <a:pt x="1108100" y="1421702"/>
                      <a:pt x="773582" y="731761"/>
                      <a:pt x="31356" y="731761"/>
                    </a:cubicBezTo>
                    <a:lnTo>
                      <a:pt x="0" y="733505"/>
                    </a:lnTo>
                    <a:lnTo>
                      <a:pt x="0" y="822"/>
                    </a:lnTo>
                    <a:lnTo>
                      <a:pt x="31356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922D54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305" name="Rectangle 100">
                <a:extLst>
                  <a:ext uri="{FF2B5EF4-FFF2-40B4-BE49-F238E27FC236}">
                    <a16:creationId xmlns:a16="http://schemas.microsoft.com/office/drawing/2014/main" id="{055C93EA-48C0-4B71-986C-6B5C939AF03F}"/>
                  </a:ext>
                </a:extLst>
              </p:cNvPr>
              <p:cNvSpPr/>
              <p:nvPr/>
            </p:nvSpPr>
            <p:spPr>
              <a:xfrm rot="16200001">
                <a:off x="5415130" y="1175416"/>
                <a:ext cx="2801604" cy="968848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4800" b="1" dirty="0">
                    <a:solidFill>
                      <a:srgbClr val="922D54"/>
                    </a:solidFill>
                    <a:latin typeface="Calibri" panose="020F0502020204030204" pitchFamily="34" charset="0"/>
                    <a:ea typeface="Calibri" panose="020F0502020204030204" pitchFamily="34" charset="0"/>
                  </a:rPr>
                  <a:t>2024</a:t>
                </a:r>
                <a:endParaRPr lang="es-ES" sz="11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306" name="Rectangle 101">
                <a:extLst>
                  <a:ext uri="{FF2B5EF4-FFF2-40B4-BE49-F238E27FC236}">
                    <a16:creationId xmlns:a16="http://schemas.microsoft.com/office/drawing/2014/main" id="{4AC1B32B-0FC3-4B70-B248-6C0FC40289EE}"/>
                  </a:ext>
                </a:extLst>
              </p:cNvPr>
              <p:cNvSpPr/>
              <p:nvPr/>
            </p:nvSpPr>
            <p:spPr>
              <a:xfrm>
                <a:off x="-2200068" y="8029903"/>
                <a:ext cx="14246617" cy="1513401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 algn="ctr" fontAlgn="base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1800" kern="0" dirty="0">
                    <a:effectLst/>
                    <a:latin typeface="Bell MT" panose="02020503060305020303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PERCEPCIONES DE LOS INVESTIGADORES DEL ÁREA DE EDUCACIÓN SOBRE EL DEPÓSITO DE DATOS EN REPOSITORIOS</a:t>
                </a:r>
              </a:p>
              <a:p>
                <a:pPr algn="ctr"/>
                <a:r>
                  <a:rPr lang="es-ES_tradnl" sz="1200" kern="100" dirty="0">
                    <a:effectLst/>
                    <a:latin typeface="Bell MT" panose="02020503060305020303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Celia Martínez-Córdoba; </a:t>
                </a:r>
                <a:r>
                  <a:rPr lang="es-ES" sz="1200" kern="100" dirty="0" err="1">
                    <a:effectLst/>
                    <a:latin typeface="Bell MT" panose="02020503060305020303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Lidya</a:t>
                </a:r>
                <a:r>
                  <a:rPr lang="es-ES" sz="1200" kern="100" dirty="0">
                    <a:effectLst/>
                    <a:latin typeface="Bell MT" panose="02020503060305020303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s-ES" sz="1200" kern="100" dirty="0" err="1">
                    <a:effectLst/>
                    <a:latin typeface="Bell MT" panose="02020503060305020303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Groppi</a:t>
                </a:r>
                <a:r>
                  <a:rPr lang="es-ES" sz="1200" kern="100" dirty="0">
                    <a:effectLst/>
                    <a:latin typeface="Bell MT" panose="02020503060305020303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-Bosch; Rafael Aleixandre-Benavent; Andrea Sixto-Costoya; </a:t>
                </a:r>
                <a:r>
                  <a:rPr lang="es-ES_tradnl" sz="1200" kern="100" dirty="0">
                    <a:effectLst/>
                    <a:latin typeface="Bell MT" panose="02020503060305020303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Inmaculada Chiva-Sanchís; </a:t>
                </a:r>
                <a:r>
                  <a:rPr lang="es-ES" sz="1200" kern="100" dirty="0">
                    <a:effectLst/>
                    <a:latin typeface="Bell MT" panose="02020503060305020303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Adolfo Alonso-Arroyo</a:t>
                </a:r>
              </a:p>
              <a:p>
                <a:pPr algn="ctr" fontAlgn="base">
                  <a:lnSpc>
                    <a:spcPct val="107000"/>
                  </a:lnSpc>
                  <a:spcAft>
                    <a:spcPts val="800"/>
                  </a:spcAft>
                </a:pPr>
                <a:endParaRPr lang="es-ES" sz="1800" kern="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08" name="Rectangle 103">
                <a:extLst>
                  <a:ext uri="{FF2B5EF4-FFF2-40B4-BE49-F238E27FC236}">
                    <a16:creationId xmlns:a16="http://schemas.microsoft.com/office/drawing/2014/main" id="{841B3A50-D219-48B1-B2B9-8D95ECB8C761}"/>
                  </a:ext>
                </a:extLst>
              </p:cNvPr>
              <p:cNvSpPr/>
              <p:nvPr/>
            </p:nvSpPr>
            <p:spPr>
              <a:xfrm>
                <a:off x="2664664" y="604040"/>
                <a:ext cx="3753620" cy="944317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4700" b="1" dirty="0">
                    <a:solidFill>
                      <a:srgbClr val="504E47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EVENTOS</a:t>
                </a:r>
                <a:endParaRPr lang="es-ES" sz="11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309" name="Rectangle 104">
                <a:extLst>
                  <a:ext uri="{FF2B5EF4-FFF2-40B4-BE49-F238E27FC236}">
                    <a16:creationId xmlns:a16="http://schemas.microsoft.com/office/drawing/2014/main" id="{014B8F65-581A-4CCC-A488-7BEBD8A09708}"/>
                  </a:ext>
                </a:extLst>
              </p:cNvPr>
              <p:cNvSpPr/>
              <p:nvPr/>
            </p:nvSpPr>
            <p:spPr>
              <a:xfrm>
                <a:off x="6035165" y="1129618"/>
                <a:ext cx="170831" cy="944317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4700" b="1">
                    <a:solidFill>
                      <a:srgbClr val="504E47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 </a:t>
                </a:r>
                <a:endParaRPr lang="es-ES" sz="11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310" name="Rectangle 105">
                <a:extLst>
                  <a:ext uri="{FF2B5EF4-FFF2-40B4-BE49-F238E27FC236}">
                    <a16:creationId xmlns:a16="http://schemas.microsoft.com/office/drawing/2014/main" id="{3D3C774B-0601-4DAB-ACD5-F37C10619BF5}"/>
                  </a:ext>
                </a:extLst>
              </p:cNvPr>
              <p:cNvSpPr/>
              <p:nvPr/>
            </p:nvSpPr>
            <p:spPr>
              <a:xfrm>
                <a:off x="980377" y="1774503"/>
                <a:ext cx="5245762" cy="517301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 anchor="t"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dirty="0">
                    <a:solidFill>
                      <a:schemeClr val="bg2">
                        <a:lumMod val="50000"/>
                      </a:schemeClr>
                    </a:solidFill>
                    <a:ea typeface="+mn-lt"/>
                    <a:cs typeface="+mn-lt"/>
                  </a:rPr>
                  <a:t>XX Workshop de Proyectos Digitales</a:t>
                </a:r>
                <a:endParaRPr lang="es-ES" dirty="0">
                  <a:solidFill>
                    <a:schemeClr val="bg2">
                      <a:lumMod val="50000"/>
                    </a:schemeClr>
                  </a:solidFill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endParaRPr lang="es-ES" dirty="0">
                  <a:solidFill>
                    <a:schemeClr val="bg2">
                      <a:lumMod val="50000"/>
                    </a:schemeClr>
                  </a:solidFill>
                  <a:effectLst/>
                  <a:latin typeface="Bliss Pro Medium" panose="02000603050000020004" pitchFamily="50" charset="0"/>
                  <a:ea typeface="Calibri" panose="020F0502020204030204" pitchFamily="34" charset="0"/>
                </a:endParaRPr>
              </a:p>
            </p:txBody>
          </p:sp>
        </p:grpSp>
      </p:grpSp>
      <p:pic>
        <p:nvPicPr>
          <p:cNvPr id="3" name="Imagen 2">
            <a:extLst>
              <a:ext uri="{FF2B5EF4-FFF2-40B4-BE49-F238E27FC236}">
                <a16:creationId xmlns:a16="http://schemas.microsoft.com/office/drawing/2014/main" id="{6110945E-6116-4745-95BF-ECDCAF10BDA7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9132" y="5966677"/>
            <a:ext cx="2059004" cy="774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60786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99C40E0-436D-97DC-C9AE-3FA05DC85B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Resultados – Preferencias de depósito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022E0B63-2B40-13E3-28FE-FF721069EB3C}"/>
              </a:ext>
            </a:extLst>
          </p:cNvPr>
          <p:cNvSpPr txBox="1"/>
          <p:nvPr/>
        </p:nvSpPr>
        <p:spPr>
          <a:xfrm>
            <a:off x="1340887" y="2033154"/>
            <a:ext cx="95102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/>
              <a:t>¿Dónde consideras más adecuado que se </a:t>
            </a:r>
            <a:r>
              <a:rPr lang="es-ES" sz="2000" b="1" dirty="0">
                <a:highlight>
                  <a:srgbClr val="C6E7BD"/>
                </a:highlight>
              </a:rPr>
              <a:t>preserven</a:t>
            </a:r>
            <a:r>
              <a:rPr lang="es-ES" sz="2000" dirty="0"/>
              <a:t> y </a:t>
            </a:r>
            <a:r>
              <a:rPr lang="es-ES" sz="2000" b="1" dirty="0">
                <a:highlight>
                  <a:srgbClr val="C6E7BD"/>
                </a:highlight>
              </a:rPr>
              <a:t>compartan</a:t>
            </a:r>
            <a:r>
              <a:rPr lang="es-ES" sz="2000" dirty="0"/>
              <a:t> los </a:t>
            </a:r>
            <a:r>
              <a:rPr lang="es-ES" sz="2000" b="1" dirty="0">
                <a:highlight>
                  <a:srgbClr val="C6E7BD"/>
                </a:highlight>
              </a:rPr>
              <a:t>datos</a:t>
            </a:r>
            <a:r>
              <a:rPr lang="es-ES" sz="2000" dirty="0"/>
              <a:t>?</a:t>
            </a:r>
          </a:p>
        </p:txBody>
      </p:sp>
      <p:graphicFrame>
        <p:nvGraphicFramePr>
          <p:cNvPr id="5" name="Gráfico 4">
            <a:extLst>
              <a:ext uri="{FF2B5EF4-FFF2-40B4-BE49-F238E27FC236}">
                <a16:creationId xmlns:a16="http://schemas.microsoft.com/office/drawing/2014/main" id="{59EEA68B-8032-8EA6-1E53-94C2BB6BE2C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54530447"/>
              </p:ext>
            </p:extLst>
          </p:nvPr>
        </p:nvGraphicFramePr>
        <p:xfrm>
          <a:off x="1241298" y="3170002"/>
          <a:ext cx="9709404" cy="35711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3074" name="Picture 2" descr="15,362 imágenes, fotos de stock, objetos en 3D y vectores ...">
            <a:extLst>
              <a:ext uri="{FF2B5EF4-FFF2-40B4-BE49-F238E27FC236}">
                <a16:creationId xmlns:a16="http://schemas.microsoft.com/office/drawing/2014/main" id="{A5AA47D6-D6FA-6BAE-6419-1882A4A01E6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08" t="12829" r="14230" b="17527"/>
          <a:stretch/>
        </p:blipFill>
        <p:spPr bwMode="auto">
          <a:xfrm>
            <a:off x="4152900" y="2399688"/>
            <a:ext cx="787400" cy="803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n 5" descr="Diagrama, Icono&#10;&#10;Descripción generada automáticamente">
            <a:extLst>
              <a:ext uri="{FF2B5EF4-FFF2-40B4-BE49-F238E27FC236}">
                <a16:creationId xmlns:a16="http://schemas.microsoft.com/office/drawing/2014/main" id="{0486B291-C4F0-5A50-8DF7-729DB3DBD2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56300" y="3473105"/>
            <a:ext cx="709072" cy="803890"/>
          </a:xfrm>
          <a:prstGeom prst="rect">
            <a:avLst/>
          </a:prstGeom>
        </p:spPr>
      </p:pic>
      <p:pic>
        <p:nvPicPr>
          <p:cNvPr id="8" name="Imagen 7" descr="Icono&#10;&#10;Descripción generada automáticamente">
            <a:extLst>
              <a:ext uri="{FF2B5EF4-FFF2-40B4-BE49-F238E27FC236}">
                <a16:creationId xmlns:a16="http://schemas.microsoft.com/office/drawing/2014/main" id="{28F05445-8C56-3C09-096B-3EAD6340B5A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00530" y="3203578"/>
            <a:ext cx="597830" cy="803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37970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905F2AB-751A-E66C-01A4-3058C1F910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8368" y="565100"/>
            <a:ext cx="10168128" cy="1179576"/>
          </a:xfrm>
        </p:spPr>
        <p:txBody>
          <a:bodyPr/>
          <a:lstStyle/>
          <a:p>
            <a:r>
              <a:rPr lang="es-ES" dirty="0"/>
              <a:t>Resultados – Guías y apoyo</a:t>
            </a:r>
          </a:p>
        </p:txBody>
      </p:sp>
      <p:graphicFrame>
        <p:nvGraphicFramePr>
          <p:cNvPr id="6" name="Gráfico 5">
            <a:extLst>
              <a:ext uri="{FF2B5EF4-FFF2-40B4-BE49-F238E27FC236}">
                <a16:creationId xmlns:a16="http://schemas.microsoft.com/office/drawing/2014/main" id="{6D32919C-C9CD-3803-2D33-016F0550258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65618810"/>
              </p:ext>
            </p:extLst>
          </p:nvPr>
        </p:nvGraphicFramePr>
        <p:xfrm>
          <a:off x="161009" y="3177628"/>
          <a:ext cx="8047419" cy="38462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Marcador de contenido 3">
            <a:extLst>
              <a:ext uri="{FF2B5EF4-FFF2-40B4-BE49-F238E27FC236}">
                <a16:creationId xmlns:a16="http://schemas.microsoft.com/office/drawing/2014/main" id="{716C7DCE-25D7-8C79-F0F7-C647B42041E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33863409"/>
              </p:ext>
            </p:extLst>
          </p:nvPr>
        </p:nvGraphicFramePr>
        <p:xfrm>
          <a:off x="7203172" y="2940712"/>
          <a:ext cx="5687327" cy="3846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CuadroTexto 2">
            <a:extLst>
              <a:ext uri="{FF2B5EF4-FFF2-40B4-BE49-F238E27FC236}">
                <a16:creationId xmlns:a16="http://schemas.microsoft.com/office/drawing/2014/main" id="{1447002D-AE4E-EB80-21AB-C6C5B7D1BF62}"/>
              </a:ext>
            </a:extLst>
          </p:cNvPr>
          <p:cNvSpPr txBox="1"/>
          <p:nvPr/>
        </p:nvSpPr>
        <p:spPr>
          <a:xfrm>
            <a:off x="288949" y="2381524"/>
            <a:ext cx="70527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¿Quién proporciona </a:t>
            </a:r>
            <a:r>
              <a:rPr lang="es-ES" b="1" dirty="0">
                <a:highlight>
                  <a:srgbClr val="C6E7BD"/>
                </a:highlight>
              </a:rPr>
              <a:t>guías</a:t>
            </a:r>
            <a:r>
              <a:rPr lang="es-ES" dirty="0"/>
              <a:t> o </a:t>
            </a:r>
            <a:r>
              <a:rPr lang="es-ES" b="1" dirty="0">
                <a:highlight>
                  <a:srgbClr val="C6E7BD"/>
                </a:highlight>
              </a:rPr>
              <a:t>recomendaciones</a:t>
            </a:r>
            <a:r>
              <a:rPr lang="es-ES" dirty="0"/>
              <a:t> para preservar datos en tu disciplina?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D8D7B528-A11B-C196-FDA8-BABCEF889B27}"/>
              </a:ext>
            </a:extLst>
          </p:cNvPr>
          <p:cNvSpPr txBox="1"/>
          <p:nvPr/>
        </p:nvSpPr>
        <p:spPr>
          <a:xfrm>
            <a:off x="7571473" y="2366977"/>
            <a:ext cx="42121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¿Conoces el término </a:t>
            </a:r>
            <a:r>
              <a:rPr lang="es-ES" b="1" dirty="0">
                <a:highlight>
                  <a:srgbClr val="C6E7BD"/>
                </a:highlight>
              </a:rPr>
              <a:t>principios FAIR</a:t>
            </a:r>
            <a:r>
              <a:rPr lang="es-ES" dirty="0"/>
              <a:t>?</a:t>
            </a:r>
          </a:p>
        </p:txBody>
      </p:sp>
      <p:pic>
        <p:nvPicPr>
          <p:cNvPr id="4100" name="Picture 4" descr="Aprende a decir &quot;no lo sé&quot;">
            <a:extLst>
              <a:ext uri="{FF2B5EF4-FFF2-40B4-BE49-F238E27FC236}">
                <a16:creationId xmlns:a16="http://schemas.microsoft.com/office/drawing/2014/main" id="{1DF6CB09-D089-09DD-1A9F-083B7BEE6F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0295" y="2720199"/>
            <a:ext cx="489013" cy="489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OVA - Organización">
            <a:extLst>
              <a:ext uri="{FF2B5EF4-FFF2-40B4-BE49-F238E27FC236}">
                <a16:creationId xmlns:a16="http://schemas.microsoft.com/office/drawing/2014/main" id="{6064EB41-E869-2235-6AEF-7D32D24488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8932" y="3694328"/>
            <a:ext cx="1104900" cy="618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Sociedad cientifica by Sergio Castro on Prezi">
            <a:extLst>
              <a:ext uri="{FF2B5EF4-FFF2-40B4-BE49-F238E27FC236}">
                <a16:creationId xmlns:a16="http://schemas.microsoft.com/office/drawing/2014/main" id="{44F18BB5-7A64-DF1B-4530-854EDD5FE30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30" r="22782" b="28014"/>
          <a:stretch/>
        </p:blipFill>
        <p:spPr bwMode="auto">
          <a:xfrm>
            <a:off x="762001" y="4470529"/>
            <a:ext cx="711199" cy="550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74261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B1863BD-CB50-DCD1-2B79-C2DAA5B075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1936" y="520700"/>
            <a:ext cx="10168128" cy="1179576"/>
          </a:xfrm>
        </p:spPr>
        <p:txBody>
          <a:bodyPr>
            <a:normAutofit fontScale="90000"/>
          </a:bodyPr>
          <a:lstStyle/>
          <a:p>
            <a:r>
              <a:rPr lang="es-ES" dirty="0"/>
              <a:t>Resultados – Razones para la preservación</a:t>
            </a:r>
          </a:p>
        </p:txBody>
      </p:sp>
      <p:graphicFrame>
        <p:nvGraphicFramePr>
          <p:cNvPr id="6" name="Gráfico 5">
            <a:extLst>
              <a:ext uri="{FF2B5EF4-FFF2-40B4-BE49-F238E27FC236}">
                <a16:creationId xmlns:a16="http://schemas.microsoft.com/office/drawing/2014/main" id="{7BADCDF5-5676-51BE-0CF6-B835763F779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2755011"/>
              </p:ext>
            </p:extLst>
          </p:nvPr>
        </p:nvGraphicFramePr>
        <p:xfrm>
          <a:off x="127000" y="851426"/>
          <a:ext cx="11590084" cy="61514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6146" name="Picture 2" descr="Imagen que represente almacenamiento de datos brutos y las copias de seguridad">
            <a:extLst>
              <a:ext uri="{FF2B5EF4-FFF2-40B4-BE49-F238E27FC236}">
                <a16:creationId xmlns:a16="http://schemas.microsoft.com/office/drawing/2014/main" id="{F135922C-7F0A-3D42-9F42-1F5CE346EB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36608" y="4914900"/>
            <a:ext cx="1788160" cy="1788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30952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0" name="Rectangle 59">
            <a:extLst>
              <a:ext uri="{FF2B5EF4-FFF2-40B4-BE49-F238E27FC236}">
                <a16:creationId xmlns:a16="http://schemas.microsoft.com/office/drawing/2014/main" id="{8380AD67-C5CA-4918-B4BB-C359BB03EE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58649AD4-EF5B-40F1-56F8-7580A8720F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216" y="1076324"/>
            <a:ext cx="6272784" cy="1535051"/>
          </a:xfrm>
        </p:spPr>
        <p:txBody>
          <a:bodyPr anchor="b">
            <a:normAutofit/>
          </a:bodyPr>
          <a:lstStyle/>
          <a:p>
            <a:r>
              <a:rPr lang="es-ES" sz="5200" dirty="0"/>
              <a:t>Conclusiones</a:t>
            </a:r>
          </a:p>
        </p:txBody>
      </p:sp>
      <p:pic>
        <p:nvPicPr>
          <p:cNvPr id="33" name="Imagen 32">
            <a:extLst>
              <a:ext uri="{FF2B5EF4-FFF2-40B4-BE49-F238E27FC236}">
                <a16:creationId xmlns:a16="http://schemas.microsoft.com/office/drawing/2014/main" id="{753FC62E-0D84-2139-2F39-9183968083F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3000"/>
                    </a14:imgEffect>
                  </a14:imgLayer>
                </a14:imgProps>
              </a:ext>
            </a:extLst>
          </a:blip>
          <a:srcRect l="17254" r="17052"/>
          <a:stretch/>
        </p:blipFill>
        <p:spPr>
          <a:xfrm>
            <a:off x="20" y="10"/>
            <a:ext cx="4505305" cy="6857990"/>
          </a:xfrm>
          <a:prstGeom prst="rect">
            <a:avLst/>
          </a:prstGeom>
        </p:spPr>
      </p:pic>
      <p:sp>
        <p:nvSpPr>
          <p:cNvPr id="62" name="!!accent">
            <a:extLst>
              <a:ext uri="{FF2B5EF4-FFF2-40B4-BE49-F238E27FC236}">
                <a16:creationId xmlns:a16="http://schemas.microsoft.com/office/drawing/2014/main" id="{EABAD4DA-87BA-4F70-9EF0-45C6BCF178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17960" y="363389"/>
            <a:ext cx="73152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915128D9-2797-47FA-B6FE-EC24E6B843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099266" y="2935541"/>
            <a:ext cx="6217920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36" name="Marcador de contenido 29">
            <a:extLst>
              <a:ext uri="{FF2B5EF4-FFF2-40B4-BE49-F238E27FC236}">
                <a16:creationId xmlns:a16="http://schemas.microsoft.com/office/drawing/2014/main" id="{3787B30A-C02D-D3CD-FE7F-184F1DC66BA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72459682"/>
              </p:ext>
            </p:extLst>
          </p:nvPr>
        </p:nvGraphicFramePr>
        <p:xfrm>
          <a:off x="5080216" y="3351276"/>
          <a:ext cx="6272784" cy="28256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9783896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8380AD67-C5CA-4918-B4BB-C359BB03EE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11D51975-AB90-4D08-D3A6-D14BDB979D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216" y="1076324"/>
            <a:ext cx="6272784" cy="1535051"/>
          </a:xfrm>
        </p:spPr>
        <p:txBody>
          <a:bodyPr anchor="b">
            <a:normAutofit/>
          </a:bodyPr>
          <a:lstStyle/>
          <a:p>
            <a:r>
              <a:rPr lang="es-ES" sz="5200" dirty="0"/>
              <a:t>Conclusiones</a:t>
            </a:r>
          </a:p>
        </p:txBody>
      </p:sp>
      <p:pic>
        <p:nvPicPr>
          <p:cNvPr id="9" name="Marcador de contenido 4">
            <a:extLst>
              <a:ext uri="{FF2B5EF4-FFF2-40B4-BE49-F238E27FC236}">
                <a16:creationId xmlns:a16="http://schemas.microsoft.com/office/drawing/2014/main" id="{0307406A-6EB3-3B03-98FA-D3BA4A65871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851" r="24454"/>
          <a:stretch/>
        </p:blipFill>
        <p:spPr>
          <a:xfrm>
            <a:off x="-175189" y="0"/>
            <a:ext cx="4505305" cy="6857990"/>
          </a:xfrm>
          <a:prstGeom prst="rect">
            <a:avLst/>
          </a:prstGeom>
        </p:spPr>
      </p:pic>
      <p:sp>
        <p:nvSpPr>
          <p:cNvPr id="16" name="!!accent">
            <a:extLst>
              <a:ext uri="{FF2B5EF4-FFF2-40B4-BE49-F238E27FC236}">
                <a16:creationId xmlns:a16="http://schemas.microsoft.com/office/drawing/2014/main" id="{EABAD4DA-87BA-4F70-9EF0-45C6BCF178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17960" y="363389"/>
            <a:ext cx="73152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15128D9-2797-47FA-B6FE-EC24E6B843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099266" y="2935541"/>
            <a:ext cx="6217920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156BA24A-0F7F-37D8-1AD2-14CEE22C6FC5}"/>
              </a:ext>
            </a:extLst>
          </p:cNvPr>
          <p:cNvSpPr txBox="1"/>
          <p:nvPr/>
        </p:nvSpPr>
        <p:spPr>
          <a:xfrm>
            <a:off x="4563177" y="3132299"/>
            <a:ext cx="7628823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s-ES" sz="2000" b="1" dirty="0">
                <a:solidFill>
                  <a:schemeClr val="accent3"/>
                </a:solidFill>
              </a:rPr>
              <a:t>· La mayoría:</a:t>
            </a:r>
          </a:p>
          <a:p>
            <a:pPr marL="285750" lvl="0" indent="-285750">
              <a:buFontTx/>
              <a:buChar char="-"/>
            </a:pPr>
            <a:r>
              <a:rPr lang="es-ES" sz="2000" b="1" dirty="0">
                <a:solidFill>
                  <a:schemeClr val="accent3"/>
                </a:solidFill>
              </a:rPr>
              <a:t>Conoce la existencia de repositorios institucionales.</a:t>
            </a:r>
          </a:p>
          <a:p>
            <a:pPr marL="285750" lvl="0" indent="-285750">
              <a:buFontTx/>
              <a:buChar char="-"/>
            </a:pPr>
            <a:r>
              <a:rPr lang="es-ES" sz="2000" b="1" dirty="0">
                <a:solidFill>
                  <a:schemeClr val="accent3"/>
                </a:solidFill>
              </a:rPr>
              <a:t>Comprende la importancia de depositar datos.</a:t>
            </a:r>
          </a:p>
          <a:p>
            <a:pPr lvl="0"/>
            <a:endParaRPr lang="es-ES" sz="2000" b="1" dirty="0">
              <a:solidFill>
                <a:schemeClr val="accent3"/>
              </a:solidFill>
            </a:endParaRPr>
          </a:p>
          <a:p>
            <a:pPr lvl="0"/>
            <a:r>
              <a:rPr lang="es-ES" sz="2000" b="1" dirty="0">
                <a:solidFill>
                  <a:schemeClr val="accent1"/>
                </a:solidFill>
              </a:rPr>
              <a:t>· Pocos:</a:t>
            </a:r>
          </a:p>
          <a:p>
            <a:pPr marL="285750" lvl="0" indent="-285750">
              <a:buFontTx/>
              <a:buChar char="-"/>
            </a:pPr>
            <a:r>
              <a:rPr lang="es-ES" sz="2000" b="1" dirty="0">
                <a:solidFill>
                  <a:schemeClr val="accent1"/>
                </a:solidFill>
              </a:rPr>
              <a:t>Conocen la existencia de repositorios especializados en el depósito de datos.</a:t>
            </a:r>
          </a:p>
          <a:p>
            <a:pPr marL="285750" lvl="0" indent="-285750">
              <a:buFontTx/>
              <a:buChar char="-"/>
            </a:pPr>
            <a:r>
              <a:rPr lang="es-ES" sz="2000" b="1" dirty="0">
                <a:solidFill>
                  <a:schemeClr val="accent1"/>
                </a:solidFill>
              </a:rPr>
              <a:t>Conocen planes de sus instituciones respecto al depósito y gestión de datos.</a:t>
            </a:r>
          </a:p>
          <a:p>
            <a:pPr marL="285750" lvl="0" indent="-285750">
              <a:buFontTx/>
              <a:buChar char="-"/>
            </a:pPr>
            <a:r>
              <a:rPr lang="es-ES" sz="2000" b="1" dirty="0">
                <a:solidFill>
                  <a:schemeClr val="accent1"/>
                </a:solidFill>
              </a:rPr>
              <a:t>Conocen los principios FAIR.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0557566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6" name="Rectangle 85">
            <a:extLst>
              <a:ext uri="{FF2B5EF4-FFF2-40B4-BE49-F238E27FC236}">
                <a16:creationId xmlns:a16="http://schemas.microsoft.com/office/drawing/2014/main" id="{633D240C-2220-494F-90F6-2A8A57C05C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2C146ACC-A9E6-D559-8338-3822F6E59F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0952" y="1078992"/>
            <a:ext cx="6272784" cy="1536192"/>
          </a:xfrm>
        </p:spPr>
        <p:txBody>
          <a:bodyPr anchor="b">
            <a:normAutofit/>
          </a:bodyPr>
          <a:lstStyle/>
          <a:p>
            <a:r>
              <a:rPr lang="es-ES" sz="5200"/>
              <a:t>Recomendaciones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39EE6259-2297-6B14-6F24-5151CAE3BC9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0052" r="2" b="7664"/>
          <a:stretch/>
        </p:blipFill>
        <p:spPr>
          <a:xfrm>
            <a:off x="23" y="18288"/>
            <a:ext cx="4711516" cy="3035280"/>
          </a:xfrm>
          <a:prstGeom prst="rect">
            <a:avLst/>
          </a:prstGeom>
        </p:spPr>
      </p:pic>
      <p:sp>
        <p:nvSpPr>
          <p:cNvPr id="88" name="Rectangle 87">
            <a:extLst>
              <a:ext uri="{FF2B5EF4-FFF2-40B4-BE49-F238E27FC236}">
                <a16:creationId xmlns:a16="http://schemas.microsoft.com/office/drawing/2014/main" id="{82F8B5D5-EDD3-466C-9CFA-C8A8B1C7F6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570840" y="361188"/>
            <a:ext cx="73152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9FC6858B-B383-4FB7-AAFA-9CBB9215D4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330952" y="2935541"/>
            <a:ext cx="6217920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75A8F9C5-3503-C1E9-DAD5-1A81D0795DF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9024" r="2" b="12559"/>
          <a:stretch/>
        </p:blipFill>
        <p:spPr>
          <a:xfrm>
            <a:off x="24" y="3172569"/>
            <a:ext cx="4711515" cy="3685430"/>
          </a:xfrm>
          <a:prstGeom prst="rect">
            <a:avLst/>
          </a:prstGeom>
        </p:spPr>
      </p:pic>
      <p:graphicFrame>
        <p:nvGraphicFramePr>
          <p:cNvPr id="35" name="Marcador de contenido 2">
            <a:extLst>
              <a:ext uri="{FF2B5EF4-FFF2-40B4-BE49-F238E27FC236}">
                <a16:creationId xmlns:a16="http://schemas.microsoft.com/office/drawing/2014/main" id="{2D185CFD-738B-4A6B-E045-837FCF5EBA3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08437476"/>
              </p:ext>
            </p:extLst>
          </p:nvPr>
        </p:nvGraphicFramePr>
        <p:xfrm>
          <a:off x="5041900" y="3071856"/>
          <a:ext cx="6934200" cy="3109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4859400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5" name="Rectangle 17">
            <a:extLst>
              <a:ext uri="{FF2B5EF4-FFF2-40B4-BE49-F238E27FC236}">
                <a16:creationId xmlns:a16="http://schemas.microsoft.com/office/drawing/2014/main" id="{8FC9BE17-9A7B-462D-AE50-3D87773873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5E14DDBE-BA0C-165C-C646-DAE0C2118EA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746" r="-1" b="12139"/>
          <a:stretch/>
        </p:blipFill>
        <p:spPr>
          <a:xfrm>
            <a:off x="3503210" y="0"/>
            <a:ext cx="8668512" cy="6857990"/>
          </a:xfrm>
          <a:prstGeom prst="rect">
            <a:avLst/>
          </a:prstGeom>
        </p:spPr>
      </p:pic>
      <p:sp>
        <p:nvSpPr>
          <p:cNvPr id="26" name="Rectangle 19">
            <a:extLst>
              <a:ext uri="{FF2B5EF4-FFF2-40B4-BE49-F238E27FC236}">
                <a16:creationId xmlns:a16="http://schemas.microsoft.com/office/drawing/2014/main" id="{3EBE8569-6AEC-4B8C-8D53-2DE337CDBA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9756601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5000">
                <a:schemeClr val="bg1">
                  <a:alpha val="78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64B8D24D-75EA-B232-A02A-98FF6D0D8E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093" y="1161288"/>
            <a:ext cx="7517543" cy="1124712"/>
          </a:xfrm>
        </p:spPr>
        <p:txBody>
          <a:bodyPr anchor="b">
            <a:normAutofit/>
          </a:bodyPr>
          <a:lstStyle/>
          <a:p>
            <a:r>
              <a:rPr lang="es-ES" sz="3600" dirty="0"/>
              <a:t>Recomendaciones: </a:t>
            </a:r>
            <a:br>
              <a:rPr lang="es-ES" sz="3600" dirty="0"/>
            </a:br>
            <a:r>
              <a:rPr lang="es-ES" sz="3600" dirty="0"/>
              <a:t>Campañas de formación</a:t>
            </a:r>
          </a:p>
        </p:txBody>
      </p:sp>
      <p:sp>
        <p:nvSpPr>
          <p:cNvPr id="27" name="Rectangle 21">
            <a:extLst>
              <a:ext uri="{FF2B5EF4-FFF2-40B4-BE49-F238E27FC236}">
                <a16:creationId xmlns:a16="http://schemas.microsoft.com/office/drawing/2014/main" id="{55D4142C-5077-457F-A6AD-3FECFDB396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62559" y="605790"/>
            <a:ext cx="73152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A5F0580-5EE9-419F-96EE-B6529EF6E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8244" y="2443480"/>
            <a:ext cx="3300984" cy="9144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solidFill>
              <a:schemeClr val="tx2">
                <a:lumMod val="25000"/>
                <a:lumOff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DB65BE1-9EB0-DFD6-7151-F572908533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1393" y="2968372"/>
            <a:ext cx="9141207" cy="3207258"/>
          </a:xfrm>
        </p:spPr>
        <p:txBody>
          <a:bodyPr anchor="t">
            <a:normAutofit fontScale="92500"/>
          </a:bodyPr>
          <a:lstStyle/>
          <a:p>
            <a:r>
              <a:rPr lang="es-ES" sz="2400" dirty="0"/>
              <a:t>Informar sobre las </a:t>
            </a:r>
            <a:r>
              <a:rPr lang="es-ES" sz="2400" b="1" dirty="0">
                <a:highlight>
                  <a:srgbClr val="C6E7BD"/>
                </a:highlight>
              </a:rPr>
              <a:t>ventajas</a:t>
            </a:r>
            <a:r>
              <a:rPr lang="es-ES" sz="2400" dirty="0"/>
              <a:t> y </a:t>
            </a:r>
            <a:r>
              <a:rPr lang="es-ES" sz="2400" b="1" dirty="0">
                <a:highlight>
                  <a:srgbClr val="C6E7BD"/>
                </a:highlight>
              </a:rPr>
              <a:t>oportunidades</a:t>
            </a:r>
            <a:r>
              <a:rPr lang="es-ES" sz="2400" dirty="0"/>
              <a:t> del intercambio de datos. </a:t>
            </a:r>
          </a:p>
          <a:p>
            <a:endParaRPr lang="es-ES" sz="2400" dirty="0"/>
          </a:p>
          <a:p>
            <a:r>
              <a:rPr lang="es-ES" sz="2400" b="0" i="0" u="none" strike="noStrike" dirty="0">
                <a:effectLst/>
              </a:rPr>
              <a:t>Abordar </a:t>
            </a:r>
            <a:r>
              <a:rPr lang="es-ES" sz="2400" b="1" i="0" u="none" strike="noStrike" dirty="0">
                <a:effectLst/>
                <a:highlight>
                  <a:srgbClr val="C6E7BD"/>
                </a:highlight>
              </a:rPr>
              <a:t>preocupaciones legales </a:t>
            </a:r>
            <a:r>
              <a:rPr lang="es-ES" sz="2400" b="0" i="0" u="none" strike="noStrike" dirty="0">
                <a:effectLst/>
              </a:rPr>
              <a:t>y de </a:t>
            </a:r>
            <a:r>
              <a:rPr lang="es-ES" sz="2400" b="1" i="0" u="none" strike="noStrike" dirty="0">
                <a:effectLst/>
                <a:highlight>
                  <a:srgbClr val="C6E7BD"/>
                </a:highlight>
              </a:rPr>
              <a:t>propiedad intelectual.</a:t>
            </a:r>
          </a:p>
          <a:p>
            <a:endParaRPr lang="es-ES" sz="2400" b="1" i="0" u="none" strike="noStrike" dirty="0">
              <a:effectLst/>
              <a:highlight>
                <a:srgbClr val="C6E7BD"/>
              </a:highlight>
            </a:endParaRPr>
          </a:p>
          <a:p>
            <a:r>
              <a:rPr lang="es-ES" sz="2400" b="0" i="0" u="none" strike="noStrike" dirty="0">
                <a:effectLst/>
              </a:rPr>
              <a:t>Brindar </a:t>
            </a:r>
            <a:r>
              <a:rPr lang="es-ES" sz="2400" b="1" i="0" u="none" strike="noStrike" dirty="0">
                <a:effectLst/>
                <a:highlight>
                  <a:srgbClr val="C6E7BD"/>
                </a:highlight>
              </a:rPr>
              <a:t>formación técnica básica</a:t>
            </a:r>
            <a:r>
              <a:rPr lang="es-ES" sz="2400" b="0" i="0" u="none" strike="noStrike" dirty="0">
                <a:effectLst/>
              </a:rPr>
              <a:t> sobre tipos de datos y formatos adecuados para el depósito.</a:t>
            </a:r>
          </a:p>
          <a:p>
            <a:endParaRPr lang="es-ES" sz="1800" dirty="0"/>
          </a:p>
        </p:txBody>
      </p:sp>
    </p:spTree>
    <p:extLst>
      <p:ext uri="{BB962C8B-B14F-4D97-AF65-F5344CB8AC3E}">
        <p14:creationId xmlns:p14="http://schemas.microsoft.com/office/powerpoint/2010/main" val="2884689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8FC9BE17-9A7B-462D-AE50-3D87773873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Imagen 8" descr="Diagrama, Dibujo de ingeniería&#10;&#10;Descripción generada automáticamente">
            <a:extLst>
              <a:ext uri="{FF2B5EF4-FFF2-40B4-BE49-F238E27FC236}">
                <a16:creationId xmlns:a16="http://schemas.microsoft.com/office/drawing/2014/main" id="{E8940BA3-81D7-A998-F508-3A4B2A9ADBC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547" r="-1" b="9612"/>
          <a:stretch/>
        </p:blipFill>
        <p:spPr>
          <a:xfrm>
            <a:off x="3514880" y="0"/>
            <a:ext cx="8668512" cy="6857990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3EBE8569-6AEC-4B8C-8D53-2DE337CDBA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9756601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5000">
                <a:schemeClr val="bg1">
                  <a:alpha val="78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E94CED03-1FCF-EA66-A822-70539AC88E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094" y="1161288"/>
            <a:ext cx="4620006" cy="1124712"/>
          </a:xfrm>
        </p:spPr>
        <p:txBody>
          <a:bodyPr anchor="b">
            <a:normAutofit/>
          </a:bodyPr>
          <a:lstStyle/>
          <a:p>
            <a:r>
              <a:rPr lang="es-ES" sz="3600" dirty="0"/>
              <a:t>Recomendaciones: Apoyo técnico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5D4142C-5077-457F-A6AD-3FECFDB396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62559" y="605790"/>
            <a:ext cx="73152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A5F0580-5EE9-419F-96EE-B6529EF6E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8244" y="2443480"/>
            <a:ext cx="3300984" cy="9144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solidFill>
              <a:schemeClr val="tx2">
                <a:lumMod val="25000"/>
                <a:lumOff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2F87F11-06B2-D171-4B5A-CFD24CDA98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9244" y="2610104"/>
            <a:ext cx="8818630" cy="3207258"/>
          </a:xfrm>
        </p:spPr>
        <p:txBody>
          <a:bodyPr anchor="t"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s-ES" sz="2400" b="0" i="0" u="none" strike="noStrike" dirty="0">
                <a:effectLst/>
              </a:rPr>
              <a:t>Implementación de </a:t>
            </a:r>
            <a:r>
              <a:rPr lang="es-ES" sz="2400" b="1" i="0" u="none" strike="noStrike" dirty="0">
                <a:effectLst/>
                <a:highlight>
                  <a:srgbClr val="C6E7BD"/>
                </a:highlight>
              </a:rPr>
              <a:t>planes de gestión </a:t>
            </a:r>
            <a:r>
              <a:rPr lang="es-ES" sz="2400" b="0" i="0" u="none" strike="noStrike" dirty="0">
                <a:effectLst/>
              </a:rPr>
              <a:t>de datos.</a:t>
            </a:r>
          </a:p>
          <a:p>
            <a:pPr>
              <a:buFont typeface="Arial" panose="020B0604020202020204" pitchFamily="34" charset="0"/>
              <a:buChar char="•"/>
            </a:pPr>
            <a:endParaRPr lang="es-ES" sz="2400" b="0" i="0" u="none" strike="noStrike" dirty="0"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s-ES" sz="2400" b="1" i="0" u="none" strike="noStrike" dirty="0">
                <a:effectLst/>
                <a:highlight>
                  <a:srgbClr val="C6E7BD"/>
                </a:highlight>
              </a:rPr>
              <a:t>Selección de repositorios </a:t>
            </a:r>
            <a:r>
              <a:rPr lang="es-ES" sz="2400" b="0" i="0" u="none" strike="noStrike" dirty="0">
                <a:effectLst/>
              </a:rPr>
              <a:t>adecuados.</a:t>
            </a:r>
          </a:p>
          <a:p>
            <a:pPr>
              <a:buFont typeface="Arial" panose="020B0604020202020204" pitchFamily="34" charset="0"/>
              <a:buChar char="•"/>
            </a:pPr>
            <a:endParaRPr lang="es-ES" sz="2400" b="0" i="0" u="none" strike="noStrike" dirty="0"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s-ES" sz="2400" b="0" i="0" u="none" strike="noStrike" dirty="0">
                <a:effectLst/>
              </a:rPr>
              <a:t>Cumplimiento de </a:t>
            </a:r>
            <a:r>
              <a:rPr lang="es-ES" sz="2400" b="1" i="0" u="none" strike="noStrike" dirty="0">
                <a:effectLst/>
                <a:highlight>
                  <a:srgbClr val="C6E7BD"/>
                </a:highlight>
              </a:rPr>
              <a:t>principios FAIR.</a:t>
            </a:r>
            <a:endParaRPr lang="es-ES" sz="2400" b="1" dirty="0">
              <a:highlight>
                <a:srgbClr val="C6E7BD"/>
              </a:highlight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4608FBCC-300E-01A1-4C3B-941D70640873}"/>
              </a:ext>
            </a:extLst>
          </p:cNvPr>
          <p:cNvSpPr txBox="1"/>
          <p:nvPr/>
        </p:nvSpPr>
        <p:spPr>
          <a:xfrm>
            <a:off x="3049292" y="3232710"/>
            <a:ext cx="6098582" cy="7232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endParaRPr lang="es-ES" b="0" i="0" u="none" strike="noStrike">
              <a:solidFill>
                <a:srgbClr val="000000"/>
              </a:solidFill>
              <a:effectLst/>
            </a:endParaRPr>
          </a:p>
          <a:p>
            <a:pPr algn="l">
              <a:spcAft>
                <a:spcPts val="600"/>
              </a:spcAft>
            </a:pPr>
            <a:endParaRPr lang="es-ES" b="0" i="0" u="none" strike="noStrike">
              <a:solidFill>
                <a:srgbClr val="000000"/>
              </a:solidFill>
              <a:effectLst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C396EC71-9119-E690-CC04-C791E5D37DEF}"/>
              </a:ext>
            </a:extLst>
          </p:cNvPr>
          <p:cNvSpPr txBox="1"/>
          <p:nvPr/>
        </p:nvSpPr>
        <p:spPr>
          <a:xfrm>
            <a:off x="3049292" y="3232710"/>
            <a:ext cx="6098582" cy="7232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endParaRPr lang="es-ES" b="0" i="0" u="none" strike="noStrike">
              <a:solidFill>
                <a:srgbClr val="000000"/>
              </a:solidFill>
              <a:effectLst/>
            </a:endParaRPr>
          </a:p>
          <a:p>
            <a:pPr algn="l">
              <a:spcAft>
                <a:spcPts val="600"/>
              </a:spcAft>
            </a:pPr>
            <a:endParaRPr lang="es-ES" b="0" i="0" u="none" strike="noStrike">
              <a:solidFill>
                <a:srgbClr val="000000"/>
              </a:solidFill>
              <a:effectLst/>
            </a:endParaRPr>
          </a:p>
        </p:txBody>
      </p:sp>
      <p:pic>
        <p:nvPicPr>
          <p:cNvPr id="4" name="Picture 2" descr="Principios FAIR: qué son y por qué son importantes - javima.info">
            <a:extLst>
              <a:ext uri="{FF2B5EF4-FFF2-40B4-BE49-F238E27FC236}">
                <a16:creationId xmlns:a16="http://schemas.microsoft.com/office/drawing/2014/main" id="{72FFC410-BA29-5244-25B1-0874E46F85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30" y="5468402"/>
            <a:ext cx="4212306" cy="1389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20799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6" name="Rectangle 75">
            <a:extLst>
              <a:ext uri="{FF2B5EF4-FFF2-40B4-BE49-F238E27FC236}">
                <a16:creationId xmlns:a16="http://schemas.microsoft.com/office/drawing/2014/main" id="{8FC9BE17-9A7B-462D-AE50-3D87773873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3D8DD4EE-06E4-8032-97EB-D91171A7DE1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631" r="-1" b="10254"/>
          <a:stretch/>
        </p:blipFill>
        <p:spPr>
          <a:xfrm>
            <a:off x="3523488" y="10"/>
            <a:ext cx="8668512" cy="6857990"/>
          </a:xfrm>
          <a:prstGeom prst="rect">
            <a:avLst/>
          </a:prstGeom>
        </p:spPr>
      </p:pic>
      <p:sp>
        <p:nvSpPr>
          <p:cNvPr id="78" name="Rectangle 77">
            <a:extLst>
              <a:ext uri="{FF2B5EF4-FFF2-40B4-BE49-F238E27FC236}">
                <a16:creationId xmlns:a16="http://schemas.microsoft.com/office/drawing/2014/main" id="{3EBE8569-6AEC-4B8C-8D53-2DE337CDBA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9756601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5000">
                <a:schemeClr val="bg1">
                  <a:alpha val="78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2F855FC6-DC46-3414-71FA-32C3774E9B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094" y="1161288"/>
            <a:ext cx="4480306" cy="1124712"/>
          </a:xfrm>
        </p:spPr>
        <p:txBody>
          <a:bodyPr anchor="b">
            <a:normAutofit/>
          </a:bodyPr>
          <a:lstStyle/>
          <a:p>
            <a:r>
              <a:rPr lang="es-ES" sz="3600" dirty="0"/>
              <a:t>Recomendaciones: Financiación 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55D4142C-5077-457F-A6AD-3FECFDB396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62559" y="605790"/>
            <a:ext cx="73152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7A5F0580-5EE9-419F-96EE-B6529EF6E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8244" y="2443480"/>
            <a:ext cx="3300984" cy="9144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solidFill>
              <a:schemeClr val="tx2">
                <a:lumMod val="25000"/>
                <a:lumOff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DD41078-1AD1-0825-EF32-E6A42CFCAA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225806" y="2885059"/>
            <a:ext cx="9090406" cy="3207258"/>
          </a:xfrm>
        </p:spPr>
        <p:txBody>
          <a:bodyPr anchor="t">
            <a:norm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 b="1" i="0" u="none" strike="noStrike" dirty="0">
                <a:effectLst/>
                <a:highlight>
                  <a:srgbClr val="C6E7BD"/>
                </a:highlight>
              </a:rPr>
              <a:t>Ayudas específicas </a:t>
            </a:r>
            <a:r>
              <a:rPr lang="es-ES" b="0" i="0" u="none" strike="noStrike" dirty="0">
                <a:effectLst/>
              </a:rPr>
              <a:t>para subvencionar planes de gestión de datos.</a:t>
            </a:r>
          </a:p>
          <a:p>
            <a:pPr marL="457200" lvl="1" indent="0">
              <a:buNone/>
            </a:pPr>
            <a:endParaRPr lang="es-ES" b="0" i="0" u="none" strike="noStrike" dirty="0">
              <a:effectLst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 b="1" dirty="0">
                <a:highlight>
                  <a:srgbClr val="C6E7BD"/>
                </a:highlight>
              </a:rPr>
              <a:t>D</a:t>
            </a:r>
            <a:r>
              <a:rPr lang="es-ES" b="1" i="0" u="none" strike="noStrike" dirty="0">
                <a:effectLst/>
                <a:highlight>
                  <a:srgbClr val="C6E7BD"/>
                </a:highlight>
              </a:rPr>
              <a:t>otación presupuestaria </a:t>
            </a:r>
            <a:r>
              <a:rPr lang="es-ES" b="0" i="0" u="none" strike="noStrike" dirty="0">
                <a:effectLst/>
              </a:rPr>
              <a:t>para gestión de datos en </a:t>
            </a:r>
            <a:r>
              <a:rPr lang="es-ES" b="1" i="0" u="none" strike="noStrike" dirty="0">
                <a:effectLst/>
                <a:highlight>
                  <a:srgbClr val="C6E7BD"/>
                </a:highlight>
              </a:rPr>
              <a:t>convocatorias de proyectos.</a:t>
            </a:r>
          </a:p>
          <a:p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133067023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8FC9BE17-9A7B-462D-AE50-3D87773873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n 3" descr="Interfaz de usuario gráfica, Sitio web&#10;&#10;Descripción generada automáticamente">
            <a:extLst>
              <a:ext uri="{FF2B5EF4-FFF2-40B4-BE49-F238E27FC236}">
                <a16:creationId xmlns:a16="http://schemas.microsoft.com/office/drawing/2014/main" id="{0DF4D1ED-9317-7C01-0254-2991D8B9B93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-1" b="14239"/>
          <a:stretch/>
        </p:blipFill>
        <p:spPr>
          <a:xfrm>
            <a:off x="3523488" y="10"/>
            <a:ext cx="8668512" cy="6857990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3EBE8569-6AEC-4B8C-8D53-2DE337CDBA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9756601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5000">
                <a:schemeClr val="bg1">
                  <a:alpha val="78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F5E6845C-E18E-A30E-7142-780404F33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094" y="1161288"/>
            <a:ext cx="7007606" cy="1124712"/>
          </a:xfrm>
        </p:spPr>
        <p:txBody>
          <a:bodyPr anchor="b">
            <a:normAutofit/>
          </a:bodyPr>
          <a:lstStyle/>
          <a:p>
            <a:r>
              <a:rPr lang="es-ES" sz="3600" dirty="0"/>
              <a:t>Recomendaciones: Reconocimiento e incentivos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55D4142C-5077-457F-A6AD-3FECFDB396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62559" y="605790"/>
            <a:ext cx="73152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7A5F0580-5EE9-419F-96EE-B6529EF6E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8244" y="2443480"/>
            <a:ext cx="3300984" cy="9144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solidFill>
              <a:schemeClr val="tx2">
                <a:lumMod val="25000"/>
                <a:lumOff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6BB8FA-323D-F05A-6D93-09AF871613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4094" y="3264154"/>
            <a:ext cx="8176006" cy="3207258"/>
          </a:xfrm>
        </p:spPr>
        <p:txBody>
          <a:bodyPr anchor="t"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s-ES" sz="2400" b="1" i="0" u="none" strike="noStrike" dirty="0">
                <a:effectLst/>
                <a:highlight>
                  <a:srgbClr val="C6E7BD"/>
                </a:highlight>
              </a:rPr>
              <a:t>Créditos curriculares </a:t>
            </a:r>
            <a:r>
              <a:rPr lang="es-ES" sz="2400" b="0" i="0" u="none" strike="noStrike" dirty="0">
                <a:effectLst/>
              </a:rPr>
              <a:t>y </a:t>
            </a:r>
            <a:r>
              <a:rPr lang="es-ES" sz="2400" b="1" i="0" u="none" strike="noStrike" dirty="0">
                <a:effectLst/>
                <a:highlight>
                  <a:srgbClr val="C6E7BD"/>
                </a:highlight>
              </a:rPr>
              <a:t>recompensas académicas.</a:t>
            </a:r>
          </a:p>
          <a:p>
            <a:pPr>
              <a:buFont typeface="Arial" panose="020B0604020202020204" pitchFamily="34" charset="0"/>
              <a:buChar char="•"/>
            </a:pPr>
            <a:endParaRPr lang="es-ES" sz="2400" b="0" i="0" u="none" strike="noStrike" dirty="0"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s-ES" sz="2400" b="1" i="0" u="none" strike="noStrike" dirty="0">
                <a:effectLst/>
                <a:highlight>
                  <a:srgbClr val="C6E7BD"/>
                </a:highlight>
              </a:rPr>
              <a:t>Incentivos económicos </a:t>
            </a:r>
            <a:r>
              <a:rPr lang="es-ES" sz="2400" b="0" i="0" u="none" strike="noStrike" dirty="0">
                <a:effectLst/>
              </a:rPr>
              <a:t>para fomentar buenas prácticas.</a:t>
            </a:r>
          </a:p>
          <a:p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37950599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7" name="Rectangle 37">
            <a:extLst>
              <a:ext uri="{FF2B5EF4-FFF2-40B4-BE49-F238E27FC236}">
                <a16:creationId xmlns:a16="http://schemas.microsoft.com/office/drawing/2014/main" id="{560AFAAC-EA6C-45A9-9E03-C9C9F0193B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Imagen 6" descr="Un pastel de cumpleaños&#10;&#10;Descripción generada automáticamente con confianza media">
            <a:extLst>
              <a:ext uri="{FF2B5EF4-FFF2-40B4-BE49-F238E27FC236}">
                <a16:creationId xmlns:a16="http://schemas.microsoft.com/office/drawing/2014/main" id="{DB06DE0E-C2A3-F51E-CD2D-87314B4898B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-2" b="6168"/>
          <a:stretch/>
        </p:blipFill>
        <p:spPr>
          <a:xfrm>
            <a:off x="4883022" y="10"/>
            <a:ext cx="7308978" cy="6857990"/>
          </a:xfrm>
          <a:custGeom>
            <a:avLst/>
            <a:gdLst/>
            <a:ahLst/>
            <a:cxnLst/>
            <a:rect l="l" t="t" r="r" b="b"/>
            <a:pathLst>
              <a:path w="7308978" h="6858000">
                <a:moveTo>
                  <a:pt x="0" y="0"/>
                </a:moveTo>
                <a:lnTo>
                  <a:pt x="7308978" y="0"/>
                </a:lnTo>
                <a:lnTo>
                  <a:pt x="7308978" y="6858000"/>
                </a:lnTo>
                <a:lnTo>
                  <a:pt x="0" y="6858000"/>
                </a:lnTo>
                <a:lnTo>
                  <a:pt x="62983" y="6788730"/>
                </a:lnTo>
                <a:cubicBezTo>
                  <a:pt x="773509" y="5928900"/>
                  <a:pt x="1212978" y="4741056"/>
                  <a:pt x="1212978" y="3429000"/>
                </a:cubicBezTo>
                <a:cubicBezTo>
                  <a:pt x="1212978" y="2116944"/>
                  <a:pt x="773509" y="929100"/>
                  <a:pt x="62983" y="69271"/>
                </a:cubicBezTo>
                <a:close/>
              </a:path>
            </a:pathLst>
          </a:custGeom>
        </p:spPr>
      </p:pic>
      <p:sp useBgFill="1">
        <p:nvSpPr>
          <p:cNvPr id="48" name="Freeform: Shape 39">
            <a:extLst>
              <a:ext uri="{FF2B5EF4-FFF2-40B4-BE49-F238E27FC236}">
                <a16:creationId xmlns:a16="http://schemas.microsoft.com/office/drawing/2014/main" id="{83549E37-C86B-4401-90BD-D8BF83859F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96001" cy="6858000"/>
          </a:xfrm>
          <a:custGeom>
            <a:avLst/>
            <a:gdLst>
              <a:gd name="connsiteX0" fmla="*/ 0 w 6096001"/>
              <a:gd name="connsiteY0" fmla="*/ 0 h 6858000"/>
              <a:gd name="connsiteX1" fmla="*/ 4883023 w 6096001"/>
              <a:gd name="connsiteY1" fmla="*/ 0 h 6858000"/>
              <a:gd name="connsiteX2" fmla="*/ 4946006 w 6096001"/>
              <a:gd name="connsiteY2" fmla="*/ 69271 h 6858000"/>
              <a:gd name="connsiteX3" fmla="*/ 6096001 w 6096001"/>
              <a:gd name="connsiteY3" fmla="*/ 3429000 h 6858000"/>
              <a:gd name="connsiteX4" fmla="*/ 4946006 w 6096001"/>
              <a:gd name="connsiteY4" fmla="*/ 6788730 h 6858000"/>
              <a:gd name="connsiteX5" fmla="*/ 4883023 w 6096001"/>
              <a:gd name="connsiteY5" fmla="*/ 6858000 h 6858000"/>
              <a:gd name="connsiteX6" fmla="*/ 0 w 609600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96001" h="6858000">
                <a:moveTo>
                  <a:pt x="0" y="0"/>
                </a:moveTo>
                <a:lnTo>
                  <a:pt x="4883023" y="0"/>
                </a:lnTo>
                <a:lnTo>
                  <a:pt x="4946006" y="69271"/>
                </a:lnTo>
                <a:cubicBezTo>
                  <a:pt x="5656532" y="929100"/>
                  <a:pt x="6096001" y="2116944"/>
                  <a:pt x="6096001" y="3429000"/>
                </a:cubicBezTo>
                <a:cubicBezTo>
                  <a:pt x="6096001" y="4741056"/>
                  <a:pt x="5656532" y="5928900"/>
                  <a:pt x="4946006" y="6788730"/>
                </a:cubicBezTo>
                <a:lnTo>
                  <a:pt x="4883023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49" name="Freeform: Shape 41">
            <a:extLst>
              <a:ext uri="{FF2B5EF4-FFF2-40B4-BE49-F238E27FC236}">
                <a16:creationId xmlns:a16="http://schemas.microsoft.com/office/drawing/2014/main" id="{8A17784E-76D8-4521-A77D-0D2EBB9230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86857" cy="6858000"/>
          </a:xfrm>
          <a:custGeom>
            <a:avLst/>
            <a:gdLst>
              <a:gd name="connsiteX0" fmla="*/ 0 w 6086857"/>
              <a:gd name="connsiteY0" fmla="*/ 0 h 6858000"/>
              <a:gd name="connsiteX1" fmla="*/ 4873879 w 6086857"/>
              <a:gd name="connsiteY1" fmla="*/ 0 h 6858000"/>
              <a:gd name="connsiteX2" fmla="*/ 4936862 w 6086857"/>
              <a:gd name="connsiteY2" fmla="*/ 69271 h 6858000"/>
              <a:gd name="connsiteX3" fmla="*/ 6086857 w 6086857"/>
              <a:gd name="connsiteY3" fmla="*/ 3429000 h 6858000"/>
              <a:gd name="connsiteX4" fmla="*/ 4936862 w 6086857"/>
              <a:gd name="connsiteY4" fmla="*/ 6788730 h 6858000"/>
              <a:gd name="connsiteX5" fmla="*/ 4873879 w 6086857"/>
              <a:gd name="connsiteY5" fmla="*/ 6858000 h 6858000"/>
              <a:gd name="connsiteX6" fmla="*/ 0 w 608685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86857" h="6858000">
                <a:moveTo>
                  <a:pt x="0" y="0"/>
                </a:moveTo>
                <a:lnTo>
                  <a:pt x="4873879" y="0"/>
                </a:lnTo>
                <a:lnTo>
                  <a:pt x="4936862" y="69271"/>
                </a:lnTo>
                <a:cubicBezTo>
                  <a:pt x="5647388" y="929100"/>
                  <a:pt x="6086857" y="2116944"/>
                  <a:pt x="6086857" y="3429000"/>
                </a:cubicBezTo>
                <a:cubicBezTo>
                  <a:pt x="6086857" y="4741056"/>
                  <a:pt x="5647388" y="5928900"/>
                  <a:pt x="4936862" y="6788730"/>
                </a:cubicBezTo>
                <a:lnTo>
                  <a:pt x="4873879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90FAE83A-1F96-A293-3AAE-3640C937DD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4904" y="856488"/>
            <a:ext cx="4992624" cy="1243584"/>
          </a:xfrm>
        </p:spPr>
        <p:txBody>
          <a:bodyPr anchor="ctr">
            <a:normAutofit/>
          </a:bodyPr>
          <a:lstStyle/>
          <a:p>
            <a:r>
              <a:rPr lang="es-ES" sz="3400"/>
              <a:t>Introducción</a:t>
            </a:r>
            <a:endParaRPr lang="es-ES" sz="3400" dirty="0"/>
          </a:p>
        </p:txBody>
      </p:sp>
      <p:sp>
        <p:nvSpPr>
          <p:cNvPr id="50" name="Rectangle 43">
            <a:extLst>
              <a:ext uri="{FF2B5EF4-FFF2-40B4-BE49-F238E27FC236}">
                <a16:creationId xmlns:a16="http://schemas.microsoft.com/office/drawing/2014/main" id="{C0036C6B-F09C-4EAB-AE02-8D056EE748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124325"/>
            <a:ext cx="128016" cy="6539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C8D5885-2804-4D3C-BE31-902E4D3279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7769" y="2195336"/>
            <a:ext cx="4983480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E32A93D-FB82-B742-D393-ED1563DE53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4904" y="2512317"/>
            <a:ext cx="5441105" cy="3402363"/>
          </a:xfrm>
        </p:spPr>
        <p:txBody>
          <a:bodyPr anchor="t">
            <a:normAutofit/>
          </a:bodyPr>
          <a:lstStyle/>
          <a:p>
            <a:r>
              <a:rPr lang="es-ES" sz="1800" b="1" dirty="0">
                <a:highlight>
                  <a:srgbClr val="C6E7BD"/>
                </a:highlight>
              </a:rPr>
              <a:t>Creciente cantidad </a:t>
            </a:r>
            <a:r>
              <a:rPr lang="es-ES" sz="1800" dirty="0"/>
              <a:t>de </a:t>
            </a:r>
            <a:r>
              <a:rPr lang="es-ES" sz="1800" b="1" dirty="0">
                <a:highlight>
                  <a:srgbClr val="C6E7BD"/>
                </a:highlight>
              </a:rPr>
              <a:t>datos de investigación</a:t>
            </a:r>
            <a:r>
              <a:rPr lang="es-ES" sz="1800" dirty="0"/>
              <a:t>.</a:t>
            </a:r>
          </a:p>
          <a:p>
            <a:r>
              <a:rPr lang="es-ES" sz="1800" dirty="0"/>
              <a:t>Muchos permanecen </a:t>
            </a:r>
            <a:r>
              <a:rPr lang="es-ES" sz="1800" b="1" dirty="0">
                <a:highlight>
                  <a:srgbClr val="C6E7BD"/>
                </a:highlight>
              </a:rPr>
              <a:t>ocultos</a:t>
            </a:r>
            <a:r>
              <a:rPr lang="es-ES" sz="1800" dirty="0"/>
              <a:t> y </a:t>
            </a:r>
            <a:r>
              <a:rPr lang="es-ES" sz="1800" b="1" dirty="0">
                <a:highlight>
                  <a:srgbClr val="C6E7BD"/>
                </a:highlight>
              </a:rPr>
              <a:t>sin utilizar</a:t>
            </a:r>
            <a:r>
              <a:rPr lang="es-ES" sz="1800" dirty="0"/>
              <a:t>.</a:t>
            </a:r>
          </a:p>
          <a:p>
            <a:r>
              <a:rPr lang="es-ES" sz="1800" dirty="0"/>
              <a:t>El </a:t>
            </a:r>
            <a:r>
              <a:rPr lang="es-ES" sz="1800" b="1" dirty="0">
                <a:highlight>
                  <a:srgbClr val="C6E7BD"/>
                </a:highlight>
              </a:rPr>
              <a:t>acceso abierto </a:t>
            </a:r>
            <a:r>
              <a:rPr lang="es-ES" sz="1800" dirty="0"/>
              <a:t>a estos datos es </a:t>
            </a:r>
            <a:r>
              <a:rPr lang="es-ES" sz="1800" b="1" dirty="0">
                <a:highlight>
                  <a:srgbClr val="C6E7BD"/>
                </a:highlight>
              </a:rPr>
              <a:t>crucial</a:t>
            </a:r>
            <a:r>
              <a:rPr lang="es-ES" sz="1800" dirty="0"/>
              <a:t> para el </a:t>
            </a:r>
            <a:r>
              <a:rPr lang="es-ES" sz="1800" b="1" dirty="0">
                <a:highlight>
                  <a:srgbClr val="C6E7BD"/>
                </a:highlight>
              </a:rPr>
              <a:t>avance científico</a:t>
            </a:r>
            <a:r>
              <a:rPr lang="es-ES" sz="1800" dirty="0"/>
              <a:t>.</a:t>
            </a:r>
          </a:p>
          <a:p>
            <a:r>
              <a:rPr lang="es-ES" sz="1800" b="1" dirty="0">
                <a:highlight>
                  <a:srgbClr val="C6E7BD"/>
                </a:highlight>
              </a:rPr>
              <a:t>Potencial</a:t>
            </a:r>
            <a:r>
              <a:rPr lang="es-ES" sz="1800" dirty="0"/>
              <a:t> de investigación </a:t>
            </a:r>
            <a:r>
              <a:rPr lang="es-ES" sz="1800" b="1" dirty="0">
                <a:highlight>
                  <a:srgbClr val="C6E7BD"/>
                </a:highlight>
              </a:rPr>
              <a:t>limitado</a:t>
            </a:r>
            <a:r>
              <a:rPr lang="es-ES" sz="1800" dirty="0"/>
              <a:t>.</a:t>
            </a:r>
          </a:p>
          <a:p>
            <a:r>
              <a:rPr lang="es-ES" sz="1800" dirty="0"/>
              <a:t>Esencial </a:t>
            </a:r>
            <a:r>
              <a:rPr lang="es-ES" sz="1800" b="1" dirty="0">
                <a:highlight>
                  <a:srgbClr val="C6E7BD"/>
                </a:highlight>
              </a:rPr>
              <a:t>comprender las prácticas </a:t>
            </a:r>
            <a:r>
              <a:rPr lang="es-ES" sz="1800" dirty="0"/>
              <a:t>de intercambio de datos y </a:t>
            </a:r>
            <a:r>
              <a:rPr lang="es-ES" sz="1800" b="1" dirty="0">
                <a:highlight>
                  <a:srgbClr val="C6E7BD"/>
                </a:highlight>
              </a:rPr>
              <a:t>desarrollar estrategias para mejorarlas.</a:t>
            </a:r>
          </a:p>
        </p:txBody>
      </p:sp>
    </p:spTree>
    <p:extLst>
      <p:ext uri="{BB962C8B-B14F-4D97-AF65-F5344CB8AC3E}">
        <p14:creationId xmlns:p14="http://schemas.microsoft.com/office/powerpoint/2010/main" val="33148024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Rectangle 62">
            <a:extLst>
              <a:ext uri="{FF2B5EF4-FFF2-40B4-BE49-F238E27FC236}">
                <a16:creationId xmlns:a16="http://schemas.microsoft.com/office/drawing/2014/main" id="{8D06CE56-3881-4ADA-8CEF-D18B02C242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79F3C543-62EC-4433-9C93-A2CD8764E9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67" name="Rectangle 66">
            <a:extLst>
              <a:ext uri="{FF2B5EF4-FFF2-40B4-BE49-F238E27FC236}">
                <a16:creationId xmlns:a16="http://schemas.microsoft.com/office/drawing/2014/main" id="{55666830-9A19-4E01-8505-D6C7F9AC56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69" name="Freeform: Shape 68">
            <a:extLst>
              <a:ext uri="{FF2B5EF4-FFF2-40B4-BE49-F238E27FC236}">
                <a16:creationId xmlns:a16="http://schemas.microsoft.com/office/drawing/2014/main" id="{AE9FC877-7FB6-4D22-9988-35420644E2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959047" cy="6858000"/>
          </a:xfrm>
          <a:custGeom>
            <a:avLst/>
            <a:gdLst>
              <a:gd name="connsiteX0" fmla="*/ 0 w 4959047"/>
              <a:gd name="connsiteY0" fmla="*/ 0 h 6858000"/>
              <a:gd name="connsiteX1" fmla="*/ 4110127 w 4959047"/>
              <a:gd name="connsiteY1" fmla="*/ 0 h 6858000"/>
              <a:gd name="connsiteX2" fmla="*/ 4179024 w 4959047"/>
              <a:gd name="connsiteY2" fmla="*/ 123368 h 6858000"/>
              <a:gd name="connsiteX3" fmla="*/ 4959047 w 4959047"/>
              <a:gd name="connsiteY3" fmla="*/ 3429000 h 6858000"/>
              <a:gd name="connsiteX4" fmla="*/ 4179024 w 4959047"/>
              <a:gd name="connsiteY4" fmla="*/ 6734633 h 6858000"/>
              <a:gd name="connsiteX5" fmla="*/ 4110127 w 4959047"/>
              <a:gd name="connsiteY5" fmla="*/ 6858000 h 6858000"/>
              <a:gd name="connsiteX6" fmla="*/ 0 w 495904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59047" h="6858000">
                <a:moveTo>
                  <a:pt x="0" y="0"/>
                </a:moveTo>
                <a:lnTo>
                  <a:pt x="4110127" y="0"/>
                </a:lnTo>
                <a:lnTo>
                  <a:pt x="4179024" y="123368"/>
                </a:lnTo>
                <a:cubicBezTo>
                  <a:pt x="4668929" y="1045156"/>
                  <a:pt x="4959047" y="2189404"/>
                  <a:pt x="4959047" y="3429000"/>
                </a:cubicBezTo>
                <a:cubicBezTo>
                  <a:pt x="4959047" y="4668597"/>
                  <a:pt x="4668929" y="5812845"/>
                  <a:pt x="4179024" y="6734633"/>
                </a:cubicBezTo>
                <a:lnTo>
                  <a:pt x="4110127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71" name="Freeform: Shape 70">
            <a:extLst>
              <a:ext uri="{FF2B5EF4-FFF2-40B4-BE49-F238E27FC236}">
                <a16:creationId xmlns:a16="http://schemas.microsoft.com/office/drawing/2014/main" id="{E41809D1-F12E-46BB-B804-5F209D325E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948887" cy="6858000"/>
          </a:xfrm>
          <a:custGeom>
            <a:avLst/>
            <a:gdLst>
              <a:gd name="connsiteX0" fmla="*/ 0 w 4948887"/>
              <a:gd name="connsiteY0" fmla="*/ 0 h 6858000"/>
              <a:gd name="connsiteX1" fmla="*/ 4099967 w 4948887"/>
              <a:gd name="connsiteY1" fmla="*/ 0 h 6858000"/>
              <a:gd name="connsiteX2" fmla="*/ 4168864 w 4948887"/>
              <a:gd name="connsiteY2" fmla="*/ 123368 h 6858000"/>
              <a:gd name="connsiteX3" fmla="*/ 4948887 w 4948887"/>
              <a:gd name="connsiteY3" fmla="*/ 3429000 h 6858000"/>
              <a:gd name="connsiteX4" fmla="*/ 4168864 w 4948887"/>
              <a:gd name="connsiteY4" fmla="*/ 6734633 h 6858000"/>
              <a:gd name="connsiteX5" fmla="*/ 4099967 w 4948887"/>
              <a:gd name="connsiteY5" fmla="*/ 6858000 h 6858000"/>
              <a:gd name="connsiteX6" fmla="*/ 0 w 494888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48887" h="6858000">
                <a:moveTo>
                  <a:pt x="0" y="0"/>
                </a:moveTo>
                <a:lnTo>
                  <a:pt x="4099967" y="0"/>
                </a:lnTo>
                <a:lnTo>
                  <a:pt x="4168864" y="123368"/>
                </a:lnTo>
                <a:cubicBezTo>
                  <a:pt x="4658769" y="1045156"/>
                  <a:pt x="4948887" y="2189404"/>
                  <a:pt x="4948887" y="3429000"/>
                </a:cubicBezTo>
                <a:cubicBezTo>
                  <a:pt x="4948887" y="4668597"/>
                  <a:pt x="4658769" y="5812845"/>
                  <a:pt x="4168864" y="6734633"/>
                </a:cubicBezTo>
                <a:lnTo>
                  <a:pt x="4099967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8489BCB3-3922-6486-B0AF-8C163400BF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4001" y="3722116"/>
            <a:ext cx="4023360" cy="833948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 dirty="0"/>
              <a:t>¡GRACIAS!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4023360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8D3F2B99-E387-D6A4-8C63-1D76E6DC472E}"/>
              </a:ext>
            </a:extLst>
          </p:cNvPr>
          <p:cNvSpPr txBox="1"/>
          <p:nvPr/>
        </p:nvSpPr>
        <p:spPr>
          <a:xfrm>
            <a:off x="815629" y="1359738"/>
            <a:ext cx="38608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@</a:t>
            </a:r>
            <a:r>
              <a:rPr lang="es-ES" dirty="0" err="1"/>
              <a:t>grupouisys</a:t>
            </a:r>
            <a:endParaRPr lang="es-ES" dirty="0"/>
          </a:p>
          <a:p>
            <a:endParaRPr lang="es-ES" dirty="0"/>
          </a:p>
          <a:p>
            <a:r>
              <a:rPr lang="es-ES" dirty="0"/>
              <a:t>@</a:t>
            </a:r>
            <a:r>
              <a:rPr lang="es-ES" dirty="0" err="1"/>
              <a:t>UisysUV</a:t>
            </a:r>
            <a:endParaRPr lang="es-ES" dirty="0"/>
          </a:p>
          <a:p>
            <a:endParaRPr lang="es-ES" dirty="0"/>
          </a:p>
          <a:p>
            <a:r>
              <a:rPr lang="es-ES" dirty="0">
                <a:hlinkClick r:id="rId2"/>
              </a:rPr>
              <a:t>info@uisys.es</a:t>
            </a:r>
            <a:endParaRPr lang="es-ES" dirty="0"/>
          </a:p>
          <a:p>
            <a:endParaRPr lang="es-ES" dirty="0"/>
          </a:p>
          <a:p>
            <a:r>
              <a:rPr lang="es-ES" dirty="0">
                <a:hlinkClick r:id="rId3"/>
              </a:rPr>
              <a:t>www.uv.es/uisys</a:t>
            </a:r>
            <a:endParaRPr lang="es-ES" dirty="0"/>
          </a:p>
          <a:p>
            <a:endParaRPr lang="es-ES" dirty="0"/>
          </a:p>
          <a:p>
            <a:endParaRPr lang="es-ES" dirty="0"/>
          </a:p>
        </p:txBody>
      </p:sp>
      <p:pic>
        <p:nvPicPr>
          <p:cNvPr id="7172" name="Picture 4">
            <a:extLst>
              <a:ext uri="{FF2B5EF4-FFF2-40B4-BE49-F238E27FC236}">
                <a16:creationId xmlns:a16="http://schemas.microsoft.com/office/drawing/2014/main" id="{48DC7D49-3631-652A-1BA2-B42D78D437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694" y="1967226"/>
            <a:ext cx="304834" cy="286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Nuevo y sencillo icono del logotipo de Instagram PNG transparente - StickPNG">
            <a:extLst>
              <a:ext uri="{FF2B5EF4-FFF2-40B4-BE49-F238E27FC236}">
                <a16:creationId xmlns:a16="http://schemas.microsoft.com/office/drawing/2014/main" id="{D6C19B5C-F970-FCC1-D62E-44F387A66C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592" y="1345028"/>
            <a:ext cx="427037" cy="427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Unidad asociada – INAECU">
            <a:extLst>
              <a:ext uri="{FF2B5EF4-FFF2-40B4-BE49-F238E27FC236}">
                <a16:creationId xmlns:a16="http://schemas.microsoft.com/office/drawing/2014/main" id="{01718D7B-2851-9635-7040-4A06974A72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967" y="4739912"/>
            <a:ext cx="3810000" cy="172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Gráfico 3" descr="Sobre con relleno sólido">
            <a:extLst>
              <a:ext uri="{FF2B5EF4-FFF2-40B4-BE49-F238E27FC236}">
                <a16:creationId xmlns:a16="http://schemas.microsoft.com/office/drawing/2014/main" id="{6A7C1684-EBE1-FBA0-77E4-A0B9677F9CB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06768" y="2457056"/>
            <a:ext cx="390686" cy="390686"/>
          </a:xfrm>
          <a:prstGeom prst="rect">
            <a:avLst/>
          </a:prstGeom>
        </p:spPr>
      </p:pic>
      <p:pic>
        <p:nvPicPr>
          <p:cNvPr id="6" name="Gráfico 5" descr="Diseño web con relleno sólido">
            <a:extLst>
              <a:ext uri="{FF2B5EF4-FFF2-40B4-BE49-F238E27FC236}">
                <a16:creationId xmlns:a16="http://schemas.microsoft.com/office/drawing/2014/main" id="{BE8600AD-486B-0F15-FF09-6247C2EC021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424943" y="3034838"/>
            <a:ext cx="390686" cy="390686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213CBD7F-B833-E676-BB4E-CF97EE2FB466}"/>
              </a:ext>
            </a:extLst>
          </p:cNvPr>
          <p:cNvSpPr txBox="1"/>
          <p:nvPr/>
        </p:nvSpPr>
        <p:spPr>
          <a:xfrm>
            <a:off x="7752199" y="5770132"/>
            <a:ext cx="4327025" cy="8715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just" fontAlgn="base">
              <a:lnSpc>
                <a:spcPct val="107000"/>
              </a:lnSpc>
              <a:spcAft>
                <a:spcPts val="800"/>
              </a:spcAft>
              <a:buNone/>
            </a:pPr>
            <a:r>
              <a:rPr lang="es-ES" sz="1200" kern="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Este trabajo se ha beneficiado de una ayuda del Ministerio de Ciencia e Innovación del Gobierno de España. Agencia Estatal de Investigación. Proyectos de Transición Ecológica y Digital 2021.  TED2021-131057B-I00</a:t>
            </a:r>
            <a:endParaRPr lang="es-ES" sz="1200" kern="1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Imagen 7" descr="Imagen que contiene Interfaz de usuario gráfica&#10;&#10;Descripción generada automáticamente">
            <a:extLst>
              <a:ext uri="{FF2B5EF4-FFF2-40B4-BE49-F238E27FC236}">
                <a16:creationId xmlns:a16="http://schemas.microsoft.com/office/drawing/2014/main" id="{8E362946-9A4C-C385-6021-2E8F3C5B785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563653" y="5902767"/>
            <a:ext cx="3075770" cy="606249"/>
          </a:xfrm>
          <a:prstGeom prst="rect">
            <a:avLst/>
          </a:prstGeom>
        </p:spPr>
      </p:pic>
      <p:pic>
        <p:nvPicPr>
          <p:cNvPr id="7" name="Imagen 6" descr="Un hombre sonriendo&#10;&#10;Descripción generada automáticamente">
            <a:extLst>
              <a:ext uri="{FF2B5EF4-FFF2-40B4-BE49-F238E27FC236}">
                <a16:creationId xmlns:a16="http://schemas.microsoft.com/office/drawing/2014/main" id="{7156604A-1B31-4292-057A-4FF0200AA0A6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t="11210" r="9328"/>
          <a:stretch/>
        </p:blipFill>
        <p:spPr>
          <a:xfrm>
            <a:off x="5582024" y="245774"/>
            <a:ext cx="2023760" cy="2129966"/>
          </a:xfrm>
          <a:prstGeom prst="rect">
            <a:avLst/>
          </a:prstGeom>
        </p:spPr>
      </p:pic>
      <p:pic>
        <p:nvPicPr>
          <p:cNvPr id="10" name="Imagen 9" descr="Hombre con camisa de cuadros&#10;&#10;Descripción generada automáticamente">
            <a:extLst>
              <a:ext uri="{FF2B5EF4-FFF2-40B4-BE49-F238E27FC236}">
                <a16:creationId xmlns:a16="http://schemas.microsoft.com/office/drawing/2014/main" id="{6A178273-9A3D-05C8-F29A-E4D285A4615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629544" y="2339569"/>
            <a:ext cx="2112761" cy="2270661"/>
          </a:xfrm>
          <a:prstGeom prst="rect">
            <a:avLst/>
          </a:prstGeom>
        </p:spPr>
      </p:pic>
      <p:pic>
        <p:nvPicPr>
          <p:cNvPr id="12" name="Imagen 11" descr="Mujer sonriendo con pelo largo&#10;&#10;Descripción generada automáticamente">
            <a:extLst>
              <a:ext uri="{FF2B5EF4-FFF2-40B4-BE49-F238E27FC236}">
                <a16:creationId xmlns:a16="http://schemas.microsoft.com/office/drawing/2014/main" id="{90A48688-5CC1-6F32-9D54-6E8C0CA7E32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576867" y="2375741"/>
            <a:ext cx="2041652" cy="2215392"/>
          </a:xfrm>
          <a:prstGeom prst="rect">
            <a:avLst/>
          </a:prstGeom>
        </p:spPr>
      </p:pic>
      <p:pic>
        <p:nvPicPr>
          <p:cNvPr id="14" name="Imagen 13" descr="Mujer sonriendo para la cámara con una chaqueta negra&#10;&#10;Descripción generada automáticamente">
            <a:extLst>
              <a:ext uri="{FF2B5EF4-FFF2-40B4-BE49-F238E27FC236}">
                <a16:creationId xmlns:a16="http://schemas.microsoft.com/office/drawing/2014/main" id="{59EF8240-9E45-A122-FC13-F8A49E278FB8}"/>
              </a:ext>
            </a:extLst>
          </p:cNvPr>
          <p:cNvPicPr>
            <a:picLocks noChangeAspect="1"/>
          </p:cNvPicPr>
          <p:nvPr/>
        </p:nvPicPr>
        <p:blipFill rotWithShape="1">
          <a:blip r:embed="rId15"/>
          <a:srcRect l="6235" t="12440" r="4576"/>
          <a:stretch/>
        </p:blipFill>
        <p:spPr>
          <a:xfrm>
            <a:off x="7594417" y="2320470"/>
            <a:ext cx="2061209" cy="2270662"/>
          </a:xfrm>
          <a:prstGeom prst="rect">
            <a:avLst/>
          </a:prstGeom>
        </p:spPr>
      </p:pic>
      <p:pic>
        <p:nvPicPr>
          <p:cNvPr id="17" name="Imagen 16" descr="Mujer de cabello largo sonriendo&#10;&#10;Descripción generada automáticamente">
            <a:extLst>
              <a:ext uri="{FF2B5EF4-FFF2-40B4-BE49-F238E27FC236}">
                <a16:creationId xmlns:a16="http://schemas.microsoft.com/office/drawing/2014/main" id="{5F262388-55C0-2B3C-68C1-53CD6657766C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7605784" y="237643"/>
            <a:ext cx="2061209" cy="2142601"/>
          </a:xfrm>
          <a:prstGeom prst="rect">
            <a:avLst/>
          </a:prstGeom>
        </p:spPr>
      </p:pic>
      <p:pic>
        <p:nvPicPr>
          <p:cNvPr id="19" name="Imagen 18" descr="Una persona sonriendo&#10;&#10;Descripción generada automáticamente">
            <a:extLst>
              <a:ext uri="{FF2B5EF4-FFF2-40B4-BE49-F238E27FC236}">
                <a16:creationId xmlns:a16="http://schemas.microsoft.com/office/drawing/2014/main" id="{0BD8FB99-3B7B-4E02-D499-84B7A33EFB51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9649760" y="249365"/>
            <a:ext cx="2092545" cy="2119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86145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9" name="!!Rectangle">
            <a:extLst>
              <a:ext uri="{FF2B5EF4-FFF2-40B4-BE49-F238E27FC236}">
                <a16:creationId xmlns:a16="http://schemas.microsoft.com/office/drawing/2014/main" id="{D5997EA8-5EFC-40CD-A85F-C3C3BC5F9E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Imagen 6" descr="Un dibujo de una persona&#10;&#10;Descripción generada automáticamente con confianza media">
            <a:extLst>
              <a:ext uri="{FF2B5EF4-FFF2-40B4-BE49-F238E27FC236}">
                <a16:creationId xmlns:a16="http://schemas.microsoft.com/office/drawing/2014/main" id="{88D71D57-E704-54EF-8C68-C15C15A5460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3406" b="20203"/>
          <a:stretch/>
        </p:blipFill>
        <p:spPr>
          <a:xfrm>
            <a:off x="0" y="0"/>
            <a:ext cx="12191979" cy="6857990"/>
          </a:xfrm>
          <a:prstGeom prst="rect">
            <a:avLst/>
          </a:prstGeom>
        </p:spPr>
      </p:pic>
      <p:sp>
        <p:nvSpPr>
          <p:cNvPr id="50" name="Rectangle 42">
            <a:extLst>
              <a:ext uri="{FF2B5EF4-FFF2-40B4-BE49-F238E27FC236}">
                <a16:creationId xmlns:a16="http://schemas.microsoft.com/office/drawing/2014/main" id="{1CF6A1EC-BD15-42D9-A339-A3970CF7C6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4416" y="4218905"/>
            <a:ext cx="11167447" cy="2089317"/>
          </a:xfrm>
          <a:prstGeom prst="rect">
            <a:avLst/>
          </a:prstGeom>
          <a:solidFill>
            <a:schemeClr val="bg1">
              <a:alpha val="95000"/>
            </a:schemeClr>
          </a:solidFill>
          <a:ln w="12700">
            <a:solidFill>
              <a:schemeClr val="tx2">
                <a:lumMod val="10000"/>
                <a:lumOff val="9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73AA4763-C6B6-731B-D3FC-41A0CEB314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1560" y="4498848"/>
            <a:ext cx="3538728" cy="1536192"/>
          </a:xfrm>
        </p:spPr>
        <p:txBody>
          <a:bodyPr>
            <a:normAutofit/>
          </a:bodyPr>
          <a:lstStyle/>
          <a:p>
            <a:r>
              <a:rPr lang="es-ES" sz="4400" dirty="0"/>
              <a:t>Objetivo</a:t>
            </a:r>
            <a:endParaRPr lang="es-ES" dirty="0"/>
          </a:p>
        </p:txBody>
      </p:sp>
      <p:sp>
        <p:nvSpPr>
          <p:cNvPr id="51" name="Rectangle 44">
            <a:extLst>
              <a:ext uri="{FF2B5EF4-FFF2-40B4-BE49-F238E27FC236}">
                <a16:creationId xmlns:a16="http://schemas.microsoft.com/office/drawing/2014/main" id="{A720C27D-5C39-492B-BD68-C220C0F83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0408" y="4911519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2" name="Rectangle 46">
            <a:extLst>
              <a:ext uri="{FF2B5EF4-FFF2-40B4-BE49-F238E27FC236}">
                <a16:creationId xmlns:a16="http://schemas.microsoft.com/office/drawing/2014/main" id="{A4F3394A-A959-460A-ACF9-5FA682C769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4248113" y="5258990"/>
            <a:ext cx="1463040" cy="9144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231E6B1-7B71-E975-75E9-8064FF47D2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44683" y="4507023"/>
            <a:ext cx="6577179" cy="1812756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s-ES" sz="2400" b="0" i="0" u="none" strike="noStrike" dirty="0">
                <a:effectLst/>
                <a:latin typeface="Söhne"/>
              </a:rPr>
              <a:t>Investigar </a:t>
            </a:r>
            <a:r>
              <a:rPr lang="es-ES" sz="2400" b="1" i="0" u="none" strike="noStrike" dirty="0">
                <a:effectLst/>
                <a:latin typeface="Söhne"/>
              </a:rPr>
              <a:t>percepciones sobre el conocimiento y uso de repositorios</a:t>
            </a:r>
            <a:r>
              <a:rPr lang="es-ES" sz="2400" b="0" i="0" u="none" strike="noStrike" dirty="0">
                <a:effectLst/>
                <a:latin typeface="Söhne"/>
              </a:rPr>
              <a:t> para el depósito y uso compartido de datos en </a:t>
            </a:r>
            <a:r>
              <a:rPr lang="es-ES" sz="2400" b="1" i="0" u="none" strike="noStrike" dirty="0">
                <a:effectLst/>
                <a:latin typeface="Söhne"/>
              </a:rPr>
              <a:t>Ciencias de la Educación.</a:t>
            </a:r>
          </a:p>
          <a:p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4117152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23" name="Rectangle 1116">
            <a:extLst>
              <a:ext uri="{FF2B5EF4-FFF2-40B4-BE49-F238E27FC236}">
                <a16:creationId xmlns:a16="http://schemas.microsoft.com/office/drawing/2014/main" id="{633D240C-2220-494F-90F6-2A8A57C05C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3583A8B5-2B38-ABD6-B31B-7EA18E4C4F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0952" y="1078992"/>
            <a:ext cx="6272784" cy="1536192"/>
          </a:xfrm>
        </p:spPr>
        <p:txBody>
          <a:bodyPr anchor="b">
            <a:normAutofit/>
          </a:bodyPr>
          <a:lstStyle/>
          <a:p>
            <a:r>
              <a:rPr lang="es-ES" sz="5200" dirty="0"/>
              <a:t>Metodología</a:t>
            </a:r>
          </a:p>
        </p:txBody>
      </p:sp>
      <p:pic>
        <p:nvPicPr>
          <p:cNvPr id="5" name="Imagen 4" descr="Un dibujo de una persona&#10;&#10;Descripción generada automáticamente con confianza media">
            <a:extLst>
              <a:ext uri="{FF2B5EF4-FFF2-40B4-BE49-F238E27FC236}">
                <a16:creationId xmlns:a16="http://schemas.microsoft.com/office/drawing/2014/main" id="{B5B5BA27-5639-1189-1913-A763756B9F6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0784" r="2" b="16932"/>
          <a:stretch/>
        </p:blipFill>
        <p:spPr>
          <a:xfrm>
            <a:off x="-4" y="21"/>
            <a:ext cx="4711516" cy="2934566"/>
          </a:xfrm>
          <a:prstGeom prst="rect">
            <a:avLst/>
          </a:prstGeom>
        </p:spPr>
      </p:pic>
      <p:sp>
        <p:nvSpPr>
          <p:cNvPr id="1124" name="Rectangle 1118">
            <a:extLst>
              <a:ext uri="{FF2B5EF4-FFF2-40B4-BE49-F238E27FC236}">
                <a16:creationId xmlns:a16="http://schemas.microsoft.com/office/drawing/2014/main" id="{82F8B5D5-EDD3-466C-9CFA-C8A8B1C7F6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570840" y="361188"/>
            <a:ext cx="73152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25" name="Rectangle 1120">
            <a:extLst>
              <a:ext uri="{FF2B5EF4-FFF2-40B4-BE49-F238E27FC236}">
                <a16:creationId xmlns:a16="http://schemas.microsoft.com/office/drawing/2014/main" id="{9FC6858B-B383-4FB7-AAFA-9CBB9215D4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330952" y="2935541"/>
            <a:ext cx="6217920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Imagen 7" descr="Imagen que contiene aparato&#10;&#10;Descripción generada automáticamente">
            <a:extLst>
              <a:ext uri="{FF2B5EF4-FFF2-40B4-BE49-F238E27FC236}">
                <a16:creationId xmlns:a16="http://schemas.microsoft.com/office/drawing/2014/main" id="{2A18106D-5457-EDB8-E82A-3FD5BBDAEC1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9809" r="2" b="7199"/>
          <a:stretch/>
        </p:blipFill>
        <p:spPr>
          <a:xfrm>
            <a:off x="24" y="3172569"/>
            <a:ext cx="4711515" cy="3685430"/>
          </a:xfrm>
          <a:prstGeom prst="rect">
            <a:avLst/>
          </a:prstGeom>
        </p:spPr>
      </p:pic>
      <p:graphicFrame>
        <p:nvGraphicFramePr>
          <p:cNvPr id="23" name="Marcador de contenido 2">
            <a:extLst>
              <a:ext uri="{FF2B5EF4-FFF2-40B4-BE49-F238E27FC236}">
                <a16:creationId xmlns:a16="http://schemas.microsoft.com/office/drawing/2014/main" id="{BE87DCCE-EDB8-5CEC-8798-6234E610E80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80980033"/>
              </p:ext>
            </p:extLst>
          </p:nvPr>
        </p:nvGraphicFramePr>
        <p:xfrm>
          <a:off x="5330952" y="3355848"/>
          <a:ext cx="6272784" cy="28254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9560459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Gráfico 5">
            <a:extLst>
              <a:ext uri="{FF2B5EF4-FFF2-40B4-BE49-F238E27FC236}">
                <a16:creationId xmlns:a16="http://schemas.microsoft.com/office/drawing/2014/main" id="{8F915A8A-25BF-A233-DEAC-A0FFAA3EB07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04944222"/>
              </p:ext>
            </p:extLst>
          </p:nvPr>
        </p:nvGraphicFramePr>
        <p:xfrm>
          <a:off x="2081084" y="2616154"/>
          <a:ext cx="7419532" cy="42418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CuadroTexto 2">
            <a:extLst>
              <a:ext uri="{FF2B5EF4-FFF2-40B4-BE49-F238E27FC236}">
                <a16:creationId xmlns:a16="http://schemas.microsoft.com/office/drawing/2014/main" id="{33139AD2-7545-5D3C-26B4-C240FBABF676}"/>
              </a:ext>
            </a:extLst>
          </p:cNvPr>
          <p:cNvSpPr txBox="1"/>
          <p:nvPr/>
        </p:nvSpPr>
        <p:spPr>
          <a:xfrm>
            <a:off x="1267968" y="2246822"/>
            <a:ext cx="41594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¿Dónde suele </a:t>
            </a:r>
            <a:r>
              <a:rPr lang="es-ES" b="1" dirty="0">
                <a:highlight>
                  <a:srgbClr val="C6E7BD"/>
                </a:highlight>
              </a:rPr>
              <a:t>almacenar</a:t>
            </a:r>
            <a:r>
              <a:rPr lang="es-ES" b="1" dirty="0"/>
              <a:t> </a:t>
            </a:r>
            <a:r>
              <a:rPr lang="es-ES" dirty="0"/>
              <a:t>sus datos?</a:t>
            </a:r>
          </a:p>
        </p:txBody>
      </p:sp>
      <p:sp>
        <p:nvSpPr>
          <p:cNvPr id="13" name="Título 1">
            <a:extLst>
              <a:ext uri="{FF2B5EF4-FFF2-40B4-BE49-F238E27FC236}">
                <a16:creationId xmlns:a16="http://schemas.microsoft.com/office/drawing/2014/main" id="{7848992E-3E48-9D14-F043-7FE84F29EE6C}"/>
              </a:ext>
            </a:extLst>
          </p:cNvPr>
          <p:cNvSpPr txBox="1">
            <a:spLocks/>
          </p:cNvSpPr>
          <p:nvPr/>
        </p:nvSpPr>
        <p:spPr>
          <a:xfrm>
            <a:off x="1267968" y="701040"/>
            <a:ext cx="10168128" cy="11795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dirty="0"/>
              <a:t>Resultados – Almacenamiento de datos</a:t>
            </a:r>
          </a:p>
        </p:txBody>
      </p:sp>
      <p:pic>
        <p:nvPicPr>
          <p:cNvPr id="2" name="Imagen 1" descr="Diagrama, Icono&#10;&#10;Descripción generada automáticamente">
            <a:extLst>
              <a:ext uri="{FF2B5EF4-FFF2-40B4-BE49-F238E27FC236}">
                <a16:creationId xmlns:a16="http://schemas.microsoft.com/office/drawing/2014/main" id="{0C2815E6-DF0A-47DE-5EC9-B1477EBB1A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6459" y="2024541"/>
            <a:ext cx="648782" cy="735538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C30F7611-50D9-24C9-E45B-758671D613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6215" y="2616154"/>
            <a:ext cx="648782" cy="544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Ordenador portátil Asus ZenBook 14'' 8GB 512GB - Avisual PRO">
            <a:extLst>
              <a:ext uri="{FF2B5EF4-FFF2-40B4-BE49-F238E27FC236}">
                <a16:creationId xmlns:a16="http://schemas.microsoft.com/office/drawing/2014/main" id="{6B66C9A5-8F04-9D80-0C6C-B52D554223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6170" y="2599089"/>
            <a:ext cx="648782" cy="485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21345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Gráfico, Gráfico circular&#10;&#10;Descripción generada automáticamente">
            <a:extLst>
              <a:ext uri="{FF2B5EF4-FFF2-40B4-BE49-F238E27FC236}">
                <a16:creationId xmlns:a16="http://schemas.microsoft.com/office/drawing/2014/main" id="{ADA48294-43F9-EC8D-20F5-17F21177A3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9779" y="2121408"/>
            <a:ext cx="6846173" cy="4564500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2CA40094-D3CC-33C1-7FE8-13401D9421AC}"/>
              </a:ext>
            </a:extLst>
          </p:cNvPr>
          <p:cNvSpPr txBox="1"/>
          <p:nvPr/>
        </p:nvSpPr>
        <p:spPr>
          <a:xfrm>
            <a:off x="734385" y="3759070"/>
            <a:ext cx="31426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/>
              <a:t>¿Con qué frecuencia realiza </a:t>
            </a:r>
            <a:r>
              <a:rPr lang="es-ES" b="1" dirty="0">
                <a:highlight>
                  <a:srgbClr val="C6E7BD"/>
                </a:highlight>
              </a:rPr>
              <a:t>copias de seguridad</a:t>
            </a:r>
            <a:r>
              <a:rPr lang="es-ES" b="1" dirty="0"/>
              <a:t> </a:t>
            </a:r>
            <a:r>
              <a:rPr lang="es-ES" dirty="0"/>
              <a:t>de sus datos?</a:t>
            </a:r>
          </a:p>
        </p:txBody>
      </p:sp>
      <p:sp>
        <p:nvSpPr>
          <p:cNvPr id="13" name="Título 1">
            <a:extLst>
              <a:ext uri="{FF2B5EF4-FFF2-40B4-BE49-F238E27FC236}">
                <a16:creationId xmlns:a16="http://schemas.microsoft.com/office/drawing/2014/main" id="{7848992E-3E48-9D14-F043-7FE84F29EE6C}"/>
              </a:ext>
            </a:extLst>
          </p:cNvPr>
          <p:cNvSpPr txBox="1">
            <a:spLocks/>
          </p:cNvSpPr>
          <p:nvPr/>
        </p:nvSpPr>
        <p:spPr>
          <a:xfrm>
            <a:off x="1267968" y="701040"/>
            <a:ext cx="10168128" cy="11795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dirty="0"/>
              <a:t>Resultados – Copias de seguridad</a:t>
            </a:r>
          </a:p>
        </p:txBody>
      </p:sp>
    </p:spTree>
    <p:extLst>
      <p:ext uri="{BB962C8B-B14F-4D97-AF65-F5344CB8AC3E}">
        <p14:creationId xmlns:p14="http://schemas.microsoft.com/office/powerpoint/2010/main" val="10337506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A0E1345-5F0C-A668-ACE7-F1B5514B7D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Resultados – Tratamiento de datos</a:t>
            </a:r>
          </a:p>
        </p:txBody>
      </p:sp>
      <p:graphicFrame>
        <p:nvGraphicFramePr>
          <p:cNvPr id="5" name="Gráfico 4">
            <a:extLst>
              <a:ext uri="{FF2B5EF4-FFF2-40B4-BE49-F238E27FC236}">
                <a16:creationId xmlns:a16="http://schemas.microsoft.com/office/drawing/2014/main" id="{E11DEE03-8AD7-AFF7-DDF7-D20C9975C56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57338597"/>
              </p:ext>
            </p:extLst>
          </p:nvPr>
        </p:nvGraphicFramePr>
        <p:xfrm>
          <a:off x="4935714" y="2433497"/>
          <a:ext cx="7256285" cy="42387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Gráfico 7">
            <a:extLst>
              <a:ext uri="{FF2B5EF4-FFF2-40B4-BE49-F238E27FC236}">
                <a16:creationId xmlns:a16="http://schemas.microsoft.com/office/drawing/2014/main" id="{B80E77C5-FC23-3D90-EF83-49739B619A9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74114449"/>
              </p:ext>
            </p:extLst>
          </p:nvPr>
        </p:nvGraphicFramePr>
        <p:xfrm>
          <a:off x="-1046983" y="2653163"/>
          <a:ext cx="5960916" cy="39026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CuadroTexto 2">
            <a:extLst>
              <a:ext uri="{FF2B5EF4-FFF2-40B4-BE49-F238E27FC236}">
                <a16:creationId xmlns:a16="http://schemas.microsoft.com/office/drawing/2014/main" id="{31B718B0-1EAB-E219-4AC7-7519C4BA03F8}"/>
              </a:ext>
            </a:extLst>
          </p:cNvPr>
          <p:cNvSpPr txBox="1"/>
          <p:nvPr/>
        </p:nvSpPr>
        <p:spPr>
          <a:xfrm>
            <a:off x="630339" y="2167300"/>
            <a:ext cx="34044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¿Qué tipo de </a:t>
            </a:r>
            <a:r>
              <a:rPr lang="es-ES" b="1" dirty="0">
                <a:highlight>
                  <a:srgbClr val="C6E7BD"/>
                </a:highlight>
              </a:rPr>
              <a:t>formatos</a:t>
            </a:r>
            <a:r>
              <a:rPr lang="es-ES" b="1" dirty="0"/>
              <a:t> </a:t>
            </a:r>
            <a:r>
              <a:rPr lang="es-ES" dirty="0"/>
              <a:t>utiliza?</a:t>
            </a:r>
          </a:p>
        </p:txBody>
      </p:sp>
      <p:graphicFrame>
        <p:nvGraphicFramePr>
          <p:cNvPr id="4" name="Gráfico 3">
            <a:extLst>
              <a:ext uri="{FF2B5EF4-FFF2-40B4-BE49-F238E27FC236}">
                <a16:creationId xmlns:a16="http://schemas.microsoft.com/office/drawing/2014/main" id="{756964FC-FA31-23D4-7121-DA2F423D56D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97412186"/>
              </p:ext>
            </p:extLst>
          </p:nvPr>
        </p:nvGraphicFramePr>
        <p:xfrm>
          <a:off x="-509823" y="2653163"/>
          <a:ext cx="5854700" cy="40191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1026" name="Picture 2" descr="Adobe PDF Logo PNG vector in SVG, PDF, AI, CDR format">
            <a:extLst>
              <a:ext uri="{FF2B5EF4-FFF2-40B4-BE49-F238E27FC236}">
                <a16:creationId xmlns:a16="http://schemas.microsoft.com/office/drawing/2014/main" id="{12529754-4149-48E7-5E49-E344CB47CD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7118" y="1678501"/>
            <a:ext cx="918882" cy="864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C9A24A11-663B-8EAC-77E8-428CD0B024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1399" y="2137850"/>
            <a:ext cx="542728" cy="512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google docs icono logo símbolo 27179381 PNG">
            <a:extLst>
              <a:ext uri="{FF2B5EF4-FFF2-40B4-BE49-F238E27FC236}">
                <a16:creationId xmlns:a16="http://schemas.microsoft.com/office/drawing/2014/main" id="{A4E6FCA3-1066-48B4-5EC3-D98699B0ED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1941" y="2364938"/>
            <a:ext cx="897530" cy="897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08099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74E1719A-71AF-235F-AC48-9C2C74F9464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86774430"/>
              </p:ext>
            </p:extLst>
          </p:nvPr>
        </p:nvGraphicFramePr>
        <p:xfrm>
          <a:off x="431339" y="2277035"/>
          <a:ext cx="11886167" cy="57847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CuadroTexto 6">
            <a:extLst>
              <a:ext uri="{FF2B5EF4-FFF2-40B4-BE49-F238E27FC236}">
                <a16:creationId xmlns:a16="http://schemas.microsoft.com/office/drawing/2014/main" id="{25587FDA-AF27-6E59-7CAF-2A90143550E4}"/>
              </a:ext>
            </a:extLst>
          </p:cNvPr>
          <p:cNvSpPr txBox="1"/>
          <p:nvPr/>
        </p:nvSpPr>
        <p:spPr>
          <a:xfrm>
            <a:off x="3993726" y="2092369"/>
            <a:ext cx="3359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¿Qué </a:t>
            </a:r>
            <a:r>
              <a:rPr lang="es-ES" b="1" dirty="0">
                <a:highlight>
                  <a:srgbClr val="C6E7BD"/>
                </a:highlight>
              </a:rPr>
              <a:t>tipología</a:t>
            </a:r>
            <a:r>
              <a:rPr lang="es-ES" dirty="0"/>
              <a:t> de datos son?</a:t>
            </a:r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7FE13744-BD19-8567-A46D-8A08BD2C35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Resultados – Tratamiento de datos</a:t>
            </a:r>
          </a:p>
        </p:txBody>
      </p:sp>
      <p:pic>
        <p:nvPicPr>
          <p:cNvPr id="10" name="Imagen 9" descr="Diagrama&#10;&#10;Descripción generada automáticamente">
            <a:extLst>
              <a:ext uri="{FF2B5EF4-FFF2-40B4-BE49-F238E27FC236}">
                <a16:creationId xmlns:a16="http://schemas.microsoft.com/office/drawing/2014/main" id="{4EE83DF2-CC28-F93B-D91A-7ECB9468F5D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8950" t="20813" r="23371" b="19672"/>
          <a:stretch/>
        </p:blipFill>
        <p:spPr>
          <a:xfrm>
            <a:off x="8529581" y="2157925"/>
            <a:ext cx="946748" cy="976884"/>
          </a:xfrm>
          <a:prstGeom prst="rect">
            <a:avLst/>
          </a:prstGeom>
        </p:spPr>
      </p:pic>
      <p:pic>
        <p:nvPicPr>
          <p:cNvPr id="2056" name="Picture 8" descr="Imagen que represente entrevistas transcritas. Imagen 4 de 4">
            <a:extLst>
              <a:ext uri="{FF2B5EF4-FFF2-40B4-BE49-F238E27FC236}">
                <a16:creationId xmlns:a16="http://schemas.microsoft.com/office/drawing/2014/main" id="{7899659F-9D1C-024A-40DB-7064FFE0C0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068" y="2583046"/>
            <a:ext cx="1310132" cy="1310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4" name="Conector recto 13">
            <a:extLst>
              <a:ext uri="{FF2B5EF4-FFF2-40B4-BE49-F238E27FC236}">
                <a16:creationId xmlns:a16="http://schemas.microsoft.com/office/drawing/2014/main" id="{79F4E470-4FBB-8C0B-CC86-278DBDE9E563}"/>
              </a:ext>
            </a:extLst>
          </p:cNvPr>
          <p:cNvCxnSpPr/>
          <p:nvPr/>
        </p:nvCxnSpPr>
        <p:spPr>
          <a:xfrm flipV="1">
            <a:off x="7950200" y="2646367"/>
            <a:ext cx="465081" cy="2610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72098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ítulo 8">
            <a:extLst>
              <a:ext uri="{FF2B5EF4-FFF2-40B4-BE49-F238E27FC236}">
                <a16:creationId xmlns:a16="http://schemas.microsoft.com/office/drawing/2014/main" id="{A6DD396A-60E1-F679-64C6-7D452FFE37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Resultados – Preferencias de depósito</a:t>
            </a:r>
          </a:p>
        </p:txBody>
      </p:sp>
      <p:graphicFrame>
        <p:nvGraphicFramePr>
          <p:cNvPr id="11" name="Gráfico 10">
            <a:extLst>
              <a:ext uri="{FF2B5EF4-FFF2-40B4-BE49-F238E27FC236}">
                <a16:creationId xmlns:a16="http://schemas.microsoft.com/office/drawing/2014/main" id="{34978F66-D573-55C1-68F4-DC1218AE1E1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71685463"/>
              </p:ext>
            </p:extLst>
          </p:nvPr>
        </p:nvGraphicFramePr>
        <p:xfrm>
          <a:off x="7317737" y="2684252"/>
          <a:ext cx="5301863" cy="41337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Gráfico 11">
            <a:extLst>
              <a:ext uri="{FF2B5EF4-FFF2-40B4-BE49-F238E27FC236}">
                <a16:creationId xmlns:a16="http://schemas.microsoft.com/office/drawing/2014/main" id="{306412F2-0D11-F0A4-04DC-E6AFFAC89D8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32102147"/>
              </p:ext>
            </p:extLst>
          </p:nvPr>
        </p:nvGraphicFramePr>
        <p:xfrm>
          <a:off x="58098" y="2664791"/>
          <a:ext cx="5301863" cy="4341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CuadroTexto 2">
            <a:extLst>
              <a:ext uri="{FF2B5EF4-FFF2-40B4-BE49-F238E27FC236}">
                <a16:creationId xmlns:a16="http://schemas.microsoft.com/office/drawing/2014/main" id="{1E082F60-8423-E2C6-00DF-FE0705E7A064}"/>
              </a:ext>
            </a:extLst>
          </p:cNvPr>
          <p:cNvSpPr txBox="1"/>
          <p:nvPr/>
        </p:nvSpPr>
        <p:spPr>
          <a:xfrm>
            <a:off x="7190002" y="2023339"/>
            <a:ext cx="44161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dirty="0"/>
              <a:t>¿Conoce algún </a:t>
            </a:r>
            <a:r>
              <a:rPr lang="es-ES" b="1" dirty="0">
                <a:highlight>
                  <a:srgbClr val="C6E7BD"/>
                </a:highlight>
              </a:rPr>
              <a:t>repositorio</a:t>
            </a:r>
            <a:r>
              <a:rPr lang="es-ES" dirty="0"/>
              <a:t> para la </a:t>
            </a:r>
            <a:r>
              <a:rPr lang="es-ES" b="1" dirty="0">
                <a:highlight>
                  <a:srgbClr val="C6E7BD"/>
                </a:highlight>
              </a:rPr>
              <a:t>preservación de datos</a:t>
            </a:r>
            <a:r>
              <a:rPr lang="es-ES" dirty="0">
                <a:highlight>
                  <a:srgbClr val="C6E7BD"/>
                </a:highlight>
              </a:rPr>
              <a:t> </a:t>
            </a:r>
            <a:r>
              <a:rPr lang="es-ES" dirty="0"/>
              <a:t>en su disciplina?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B2C66BDD-C063-8F1B-6A0F-9535B623092E}"/>
              </a:ext>
            </a:extLst>
          </p:cNvPr>
          <p:cNvSpPr txBox="1"/>
          <p:nvPr/>
        </p:nvSpPr>
        <p:spPr>
          <a:xfrm>
            <a:off x="620458" y="2023339"/>
            <a:ext cx="4177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¿Conoce </a:t>
            </a:r>
            <a:r>
              <a:rPr lang="es-ES" b="1" dirty="0">
                <a:highlight>
                  <a:srgbClr val="C6E7BD"/>
                </a:highlight>
              </a:rPr>
              <a:t>planes</a:t>
            </a:r>
            <a:r>
              <a:rPr lang="es-ES" dirty="0"/>
              <a:t> para la </a:t>
            </a:r>
            <a:r>
              <a:rPr lang="es-ES" b="1" dirty="0"/>
              <a:t>creación de un repositorio</a:t>
            </a:r>
            <a:r>
              <a:rPr lang="es-ES" dirty="0"/>
              <a:t> en tu comunidad?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B0469549-8FEE-B8CE-BF27-175E0218C21B}"/>
              </a:ext>
            </a:extLst>
          </p:cNvPr>
          <p:cNvSpPr txBox="1"/>
          <p:nvPr/>
        </p:nvSpPr>
        <p:spPr>
          <a:xfrm>
            <a:off x="2934583" y="2578571"/>
            <a:ext cx="334263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b="1" dirty="0">
                <a:solidFill>
                  <a:schemeClr val="accent3"/>
                </a:solidFill>
              </a:rPr>
              <a:t>OSF</a:t>
            </a:r>
          </a:p>
          <a:p>
            <a:r>
              <a:rPr lang="es-ES" sz="1100" b="1" dirty="0">
                <a:solidFill>
                  <a:schemeClr val="accent3"/>
                </a:solidFill>
              </a:rPr>
              <a:t>RIUMA</a:t>
            </a:r>
          </a:p>
          <a:p>
            <a:r>
              <a:rPr lang="es-ES" sz="1100" b="1" dirty="0" err="1">
                <a:solidFill>
                  <a:schemeClr val="accent3"/>
                </a:solidFill>
              </a:rPr>
              <a:t>Padlet</a:t>
            </a:r>
            <a:endParaRPr lang="es-ES" sz="1100" b="1" dirty="0">
              <a:solidFill>
                <a:schemeClr val="accent3"/>
              </a:solidFill>
            </a:endParaRPr>
          </a:p>
          <a:p>
            <a:r>
              <a:rPr lang="es-ES" sz="1100" b="1" dirty="0">
                <a:solidFill>
                  <a:schemeClr val="accent3"/>
                </a:solidFill>
              </a:rPr>
              <a:t>IRIS </a:t>
            </a:r>
            <a:r>
              <a:rPr lang="es-ES" sz="1100" b="1" dirty="0" err="1">
                <a:solidFill>
                  <a:schemeClr val="accent3"/>
                </a:solidFill>
              </a:rPr>
              <a:t>Database</a:t>
            </a:r>
            <a:endParaRPr lang="es-ES" sz="1100" b="1" dirty="0">
              <a:solidFill>
                <a:schemeClr val="accent3"/>
              </a:solidFill>
            </a:endParaRPr>
          </a:p>
          <a:p>
            <a:r>
              <a:rPr lang="es-ES" sz="1100" b="1" dirty="0">
                <a:solidFill>
                  <a:schemeClr val="accent3"/>
                </a:solidFill>
              </a:rPr>
              <a:t>Ruidera</a:t>
            </a:r>
          </a:p>
          <a:p>
            <a:r>
              <a:rPr lang="es-ES" sz="1100" b="1" dirty="0">
                <a:solidFill>
                  <a:schemeClr val="accent3"/>
                </a:solidFill>
              </a:rPr>
              <a:t>Rep. digitales de su universidad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19F8DA43-745C-CA8D-68A8-30EF8AFAD4F4}"/>
              </a:ext>
            </a:extLst>
          </p:cNvPr>
          <p:cNvSpPr txBox="1"/>
          <p:nvPr/>
        </p:nvSpPr>
        <p:spPr>
          <a:xfrm>
            <a:off x="5967253" y="2684252"/>
            <a:ext cx="244549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050" b="1" dirty="0">
                <a:solidFill>
                  <a:schemeClr val="accent3"/>
                </a:solidFill>
              </a:rPr>
              <a:t>RIUMA</a:t>
            </a:r>
          </a:p>
          <a:p>
            <a:pPr algn="r"/>
            <a:r>
              <a:rPr lang="es-ES" sz="1050" b="1" dirty="0">
                <a:solidFill>
                  <a:schemeClr val="accent3"/>
                </a:solidFill>
              </a:rPr>
              <a:t>CHILDES</a:t>
            </a:r>
          </a:p>
          <a:p>
            <a:pPr algn="r"/>
            <a:r>
              <a:rPr lang="es-ES" sz="1050" b="1" dirty="0" err="1">
                <a:solidFill>
                  <a:schemeClr val="accent3"/>
                </a:solidFill>
              </a:rPr>
              <a:t>Figshare</a:t>
            </a:r>
            <a:endParaRPr lang="es-ES" sz="1050" b="1" dirty="0">
              <a:solidFill>
                <a:schemeClr val="accent3"/>
              </a:solidFill>
            </a:endParaRPr>
          </a:p>
          <a:p>
            <a:pPr algn="r"/>
            <a:r>
              <a:rPr lang="es-ES" sz="1050" b="1" dirty="0" err="1">
                <a:solidFill>
                  <a:schemeClr val="accent3"/>
                </a:solidFill>
              </a:rPr>
              <a:t>Zenodo</a:t>
            </a:r>
            <a:endParaRPr lang="es-ES" sz="1050" b="1" dirty="0">
              <a:solidFill>
                <a:schemeClr val="accent3"/>
              </a:solidFill>
            </a:endParaRPr>
          </a:p>
          <a:p>
            <a:pPr algn="r"/>
            <a:r>
              <a:rPr lang="es-ES" sz="1050" b="1" dirty="0">
                <a:solidFill>
                  <a:schemeClr val="accent3"/>
                </a:solidFill>
              </a:rPr>
              <a:t>OSF</a:t>
            </a:r>
          </a:p>
          <a:p>
            <a:pPr algn="r"/>
            <a:r>
              <a:rPr lang="es-ES" sz="1050" b="1" dirty="0">
                <a:solidFill>
                  <a:schemeClr val="accent3"/>
                </a:solidFill>
              </a:rPr>
              <a:t>FECYT</a:t>
            </a:r>
          </a:p>
          <a:p>
            <a:pPr algn="r"/>
            <a:r>
              <a:rPr lang="es-ES" sz="1050" b="1" dirty="0">
                <a:solidFill>
                  <a:schemeClr val="accent3"/>
                </a:solidFill>
              </a:rPr>
              <a:t>CORA</a:t>
            </a:r>
          </a:p>
          <a:p>
            <a:pPr algn="r"/>
            <a:r>
              <a:rPr lang="es-ES" sz="1050" b="1" dirty="0">
                <a:solidFill>
                  <a:schemeClr val="accent3"/>
                </a:solidFill>
              </a:rPr>
              <a:t>Mendeley</a:t>
            </a:r>
          </a:p>
          <a:p>
            <a:pPr algn="r"/>
            <a:r>
              <a:rPr lang="es-ES" sz="1050" b="1" dirty="0">
                <a:solidFill>
                  <a:schemeClr val="accent3"/>
                </a:solidFill>
              </a:rPr>
              <a:t>IRIS</a:t>
            </a:r>
          </a:p>
          <a:p>
            <a:pPr algn="r"/>
            <a:r>
              <a:rPr lang="es-ES" sz="1050" b="1" dirty="0">
                <a:solidFill>
                  <a:schemeClr val="accent3"/>
                </a:solidFill>
              </a:rPr>
              <a:t>Rep. digitales de la universidad</a:t>
            </a:r>
          </a:p>
          <a:p>
            <a:pPr algn="r"/>
            <a:r>
              <a:rPr lang="es-ES" sz="1050" b="1" dirty="0" err="1">
                <a:solidFill>
                  <a:schemeClr val="accent3"/>
                </a:solidFill>
              </a:rPr>
              <a:t>Roderic</a:t>
            </a:r>
            <a:endParaRPr lang="es-ES" sz="1050" b="1" dirty="0">
              <a:solidFill>
                <a:schemeClr val="accent3"/>
              </a:solidFill>
            </a:endParaRPr>
          </a:p>
          <a:p>
            <a:pPr algn="r"/>
            <a:r>
              <a:rPr lang="es-ES" sz="1050" b="1" dirty="0">
                <a:solidFill>
                  <a:schemeClr val="accent3"/>
                </a:solidFill>
              </a:rPr>
              <a:t>Gredos</a:t>
            </a:r>
          </a:p>
        </p:txBody>
      </p:sp>
    </p:spTree>
    <p:extLst>
      <p:ext uri="{BB962C8B-B14F-4D97-AF65-F5344CB8AC3E}">
        <p14:creationId xmlns:p14="http://schemas.microsoft.com/office/powerpoint/2010/main" val="484869787"/>
      </p:ext>
    </p:extLst>
  </p:cSld>
  <p:clrMapOvr>
    <a:masterClrMapping/>
  </p:clrMapOvr>
</p:sld>
</file>

<file path=ppt/theme/theme1.xml><?xml version="1.0" encoding="utf-8"?>
<a:theme xmlns:a="http://schemas.openxmlformats.org/drawingml/2006/main" name="AccentBoxVTI">
  <a:themeElements>
    <a:clrScheme name="AnalogousFromRegularSeed_2SEEDS">
      <a:dk1>
        <a:srgbClr val="000000"/>
      </a:dk1>
      <a:lt1>
        <a:srgbClr val="FFFFFF"/>
      </a:lt1>
      <a:dk2>
        <a:srgbClr val="3D2229"/>
      </a:dk2>
      <a:lt2>
        <a:srgbClr val="E2E5E8"/>
      </a:lt2>
      <a:accent1>
        <a:srgbClr val="D56A17"/>
      </a:accent1>
      <a:accent2>
        <a:srgbClr val="E72D29"/>
      </a:accent2>
      <a:accent3>
        <a:srgbClr val="B8A221"/>
      </a:accent3>
      <a:accent4>
        <a:srgbClr val="14B4A3"/>
      </a:accent4>
      <a:accent5>
        <a:srgbClr val="29ADE7"/>
      </a:accent5>
      <a:accent6>
        <a:srgbClr val="174CD5"/>
      </a:accent6>
      <a:hlink>
        <a:srgbClr val="3F87BF"/>
      </a:hlink>
      <a:folHlink>
        <a:srgbClr val="7F7F7F"/>
      </a:folHlink>
    </a:clrScheme>
    <a:fontScheme name="Avenir">
      <a:majorFont>
        <a:latin typeface="Avenir Next LT Pro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ccentBoxVTI" id="{9F778A78-DC9A-453A-A82D-A75CAD503E15}" vid="{EA961113-7CC4-4569-8A6A-7BC2C1E2F401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0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5D285019-6DB2-134C-A15E-D461A78766D9}">
  <we:reference id="wa200005566" version="3.0.0.2" store="es-ES" storeType="OMEX"/>
  <we:alternateReferences>
    <we:reference id="wa200005566" version="3.0.0.2" store="wa200005566" storeType="OMEX"/>
  </we:alternateReferences>
  <we:properties/>
  <we:bindings/>
  <we:snapshot xmlns:r="http://schemas.openxmlformats.org/officeDocument/2006/relationships"/>
</we:webextension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1f56cb3-888f-46ac-ab5e-43ad8eda9a6b">
      <Terms xmlns="http://schemas.microsoft.com/office/infopath/2007/PartnerControls"/>
    </lcf76f155ced4ddcb4097134ff3c332f>
    <TaxCatchAll xmlns="f1251364-07dc-4db6-8cfa-9f1033c3d327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2463947BCB75824E8707DD34D752D9F3" ma:contentTypeVersion="16" ma:contentTypeDescription="Crear nuevo documento." ma:contentTypeScope="" ma:versionID="4368cb7a54e2b34c5bacdc21f3638778">
  <xsd:schema xmlns:xsd="http://www.w3.org/2001/XMLSchema" xmlns:xs="http://www.w3.org/2001/XMLSchema" xmlns:p="http://schemas.microsoft.com/office/2006/metadata/properties" xmlns:ns2="d1f56cb3-888f-46ac-ab5e-43ad8eda9a6b" xmlns:ns3="f1251364-07dc-4db6-8cfa-9f1033c3d327" targetNamespace="http://schemas.microsoft.com/office/2006/metadata/properties" ma:root="true" ma:fieldsID="ce3d5c03c821c9232d9a689294eeffb1" ns2:_="" ns3:_="">
    <xsd:import namespace="d1f56cb3-888f-46ac-ab5e-43ad8eda9a6b"/>
    <xsd:import namespace="f1251364-07dc-4db6-8cfa-9f1033c3d32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1f56cb3-888f-46ac-ab5e-43ad8eda9a6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Location" ma:index="12" nillable="true" ma:displayName="Location" ma:internalName="MediaServiceLocation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7" nillable="true" ma:taxonomy="true" ma:internalName="lcf76f155ced4ddcb4097134ff3c332f" ma:taxonomyFieldName="MediaServiceImageTags" ma:displayName="Etiquetas de imagen" ma:readOnly="false" ma:fieldId="{5cf76f15-5ced-4ddc-b409-7134ff3c332f}" ma:taxonomyMulti="true" ma:sspId="8a698e60-3d8f-4b30-b92a-bdf31bd9d27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1251364-07dc-4db6-8cfa-9f1033c3d327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bc74f4a4-ada9-46e7-8d08-2948b23069bc}" ma:internalName="TaxCatchAll" ma:showField="CatchAllData" ma:web="f1251364-07dc-4db6-8cfa-9f1033c3d32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44CAA3F-0E0A-4F9A-ADEF-04B11169722F}">
  <ds:schemaRefs>
    <ds:schemaRef ds:uri="http://schemas.microsoft.com/office/2006/metadata/properties"/>
    <ds:schemaRef ds:uri="http://schemas.microsoft.com/office/infopath/2007/PartnerControls"/>
    <ds:schemaRef ds:uri="d1f56cb3-888f-46ac-ab5e-43ad8eda9a6b"/>
    <ds:schemaRef ds:uri="f1251364-07dc-4db6-8cfa-9f1033c3d327"/>
  </ds:schemaRefs>
</ds:datastoreItem>
</file>

<file path=customXml/itemProps2.xml><?xml version="1.0" encoding="utf-8"?>
<ds:datastoreItem xmlns:ds="http://schemas.openxmlformats.org/officeDocument/2006/customXml" ds:itemID="{A70A7897-8E04-42F4-B924-07DC1048E34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0A90C84-A30C-453D-A0AE-5AF462FC1C5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1f56cb3-888f-46ac-ab5e-43ad8eda9a6b"/>
    <ds:schemaRef ds:uri="f1251364-07dc-4db6-8cfa-9f1033c3d32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Parcel</Template>
  <TotalTime>3256</TotalTime>
  <Words>679</Words>
  <Application>Microsoft Office PowerPoint</Application>
  <PresentationFormat>Panorámica</PresentationFormat>
  <Paragraphs>145</Paragraphs>
  <Slides>20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20</vt:i4>
      </vt:variant>
    </vt:vector>
  </HeadingPairs>
  <TitlesOfParts>
    <vt:vector size="21" baseType="lpstr">
      <vt:lpstr>AccentBoxVTI</vt:lpstr>
      <vt:lpstr>Presentación de PowerPoint</vt:lpstr>
      <vt:lpstr>Introducción</vt:lpstr>
      <vt:lpstr>Objetivo</vt:lpstr>
      <vt:lpstr>Metodología</vt:lpstr>
      <vt:lpstr>Presentación de PowerPoint</vt:lpstr>
      <vt:lpstr>Presentación de PowerPoint</vt:lpstr>
      <vt:lpstr>Resultados – Tratamiento de datos</vt:lpstr>
      <vt:lpstr>Resultados – Tratamiento de datos</vt:lpstr>
      <vt:lpstr>Resultados – Preferencias de depósito</vt:lpstr>
      <vt:lpstr>Resultados – Preferencias de depósito</vt:lpstr>
      <vt:lpstr>Resultados – Guías y apoyo</vt:lpstr>
      <vt:lpstr>Resultados – Razones para la preservación</vt:lpstr>
      <vt:lpstr>Conclusiones</vt:lpstr>
      <vt:lpstr>Conclusiones</vt:lpstr>
      <vt:lpstr>Recomendaciones</vt:lpstr>
      <vt:lpstr>Recomendaciones:  Campañas de formación</vt:lpstr>
      <vt:lpstr>Recomendaciones: Apoyo técnico</vt:lpstr>
      <vt:lpstr>Recomendaciones: Financiación </vt:lpstr>
      <vt:lpstr>Recomendaciones: Reconocimiento e incentivos</vt:lpstr>
      <vt:lpstr>¡GRACIAS!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PERCEPCIONES  DE INVESTIGADORAS E INVESTIGADORES  DEL ÁREA DE EDUCACIÓN SOBRE EL DEPÓSITO DE DATOS EN REPOSITORIOS   </dc:title>
  <dc:creator>CELIA MARTÍNEZ CÓRDOBA</dc:creator>
  <cp:lastModifiedBy>CELIA MARTÍNEZ CÓRDOBA</cp:lastModifiedBy>
  <cp:revision>15</cp:revision>
  <dcterms:created xsi:type="dcterms:W3CDTF">2024-05-01T08:13:27Z</dcterms:created>
  <dcterms:modified xsi:type="dcterms:W3CDTF">2024-06-12T07:00:42Z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0x0101002463947BCB75824E8707DD34D752D9F3</vt:lpwstr>
  </property>
</Properties>
</file>