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1" d="100"/>
          <a:sy n="91" d="100"/>
        </p:scale>
        <p:origin x="186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11.pn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9.svg"/><Relationship Id="rId29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12.png"/><Relationship Id="rId28" Type="http://schemas.openxmlformats.org/officeDocument/2006/relationships/hyperlink" Target="https://www.rebiun.org/grupos-de-trabajo/linea-2/Innovaci%C3%B3n_docente_y_competencias_digitales" TargetMode="External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21.svg"/><Relationship Id="rId2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8E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9662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6396272"/>
            <a:ext cx="6110149" cy="2175459"/>
            <a:chOff x="0" y="0"/>
            <a:chExt cx="2172498" cy="7734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2498" cy="773497"/>
            </a:xfrm>
            <a:custGeom>
              <a:avLst/>
              <a:gdLst/>
              <a:ahLst/>
              <a:cxnLst/>
              <a:rect l="l" t="t" r="r" b="b"/>
              <a:pathLst>
                <a:path w="2172498" h="773497">
                  <a:moveTo>
                    <a:pt x="48148" y="0"/>
                  </a:moveTo>
                  <a:lnTo>
                    <a:pt x="2124349" y="0"/>
                  </a:lnTo>
                  <a:cubicBezTo>
                    <a:pt x="2137119" y="0"/>
                    <a:pt x="2149366" y="5073"/>
                    <a:pt x="2158395" y="14102"/>
                  </a:cubicBezTo>
                  <a:cubicBezTo>
                    <a:pt x="2167425" y="23132"/>
                    <a:pt x="2172498" y="35379"/>
                    <a:pt x="2172498" y="48148"/>
                  </a:cubicBezTo>
                  <a:lnTo>
                    <a:pt x="2172498" y="725348"/>
                  </a:lnTo>
                  <a:cubicBezTo>
                    <a:pt x="2172498" y="738118"/>
                    <a:pt x="2167425" y="750365"/>
                    <a:pt x="2158395" y="759394"/>
                  </a:cubicBezTo>
                  <a:cubicBezTo>
                    <a:pt x="2149366" y="768424"/>
                    <a:pt x="2137119" y="773497"/>
                    <a:pt x="2124349" y="773497"/>
                  </a:cubicBezTo>
                  <a:lnTo>
                    <a:pt x="48148" y="773497"/>
                  </a:lnTo>
                  <a:cubicBezTo>
                    <a:pt x="35379" y="773497"/>
                    <a:pt x="23132" y="768424"/>
                    <a:pt x="14102" y="759394"/>
                  </a:cubicBezTo>
                  <a:cubicBezTo>
                    <a:pt x="5073" y="750365"/>
                    <a:pt x="0" y="738118"/>
                    <a:pt x="0" y="725348"/>
                  </a:cubicBezTo>
                  <a:lnTo>
                    <a:pt x="0" y="48148"/>
                  </a:lnTo>
                  <a:cubicBezTo>
                    <a:pt x="0" y="35379"/>
                    <a:pt x="5073" y="23132"/>
                    <a:pt x="14102" y="14102"/>
                  </a:cubicBezTo>
                  <a:cubicBezTo>
                    <a:pt x="23132" y="5073"/>
                    <a:pt x="35379" y="0"/>
                    <a:pt x="48148" y="0"/>
                  </a:cubicBezTo>
                  <a:close/>
                </a:path>
              </a:pathLst>
            </a:custGeom>
            <a:solidFill>
              <a:srgbClr val="E88E9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2427110" y="7484002"/>
            <a:ext cx="3242524" cy="0"/>
          </a:xfrm>
          <a:prstGeom prst="line">
            <a:avLst/>
          </a:prstGeom>
          <a:ln w="85725" cap="rnd">
            <a:solidFill>
              <a:srgbClr val="BE0F2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276340" y="17847635"/>
            <a:ext cx="7094315" cy="942399"/>
            <a:chOff x="0" y="0"/>
            <a:chExt cx="2522423" cy="3350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2423" cy="335075"/>
            </a:xfrm>
            <a:custGeom>
              <a:avLst/>
              <a:gdLst/>
              <a:ahLst/>
              <a:cxnLst/>
              <a:rect l="l" t="t" r="r" b="b"/>
              <a:pathLst>
                <a:path w="2522423" h="335075">
                  <a:moveTo>
                    <a:pt x="0" y="0"/>
                  </a:moveTo>
                  <a:lnTo>
                    <a:pt x="2522423" y="0"/>
                  </a:lnTo>
                  <a:lnTo>
                    <a:pt x="2522423" y="335075"/>
                  </a:lnTo>
                  <a:lnTo>
                    <a:pt x="0" y="33507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76340" y="347297"/>
            <a:ext cx="7064860" cy="1027467"/>
            <a:chOff x="0" y="0"/>
            <a:chExt cx="2511950" cy="3653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11950" cy="365322"/>
            </a:xfrm>
            <a:custGeom>
              <a:avLst/>
              <a:gdLst/>
              <a:ahLst/>
              <a:cxnLst/>
              <a:rect l="l" t="t" r="r" b="b"/>
              <a:pathLst>
                <a:path w="2511950" h="365322">
                  <a:moveTo>
                    <a:pt x="0" y="0"/>
                  </a:moveTo>
                  <a:lnTo>
                    <a:pt x="2511950" y="0"/>
                  </a:lnTo>
                  <a:lnTo>
                    <a:pt x="2511950" y="365322"/>
                  </a:lnTo>
                  <a:lnTo>
                    <a:pt x="0" y="365322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2504088" y="7632020"/>
            <a:ext cx="649153" cy="649153"/>
          </a:xfrm>
          <a:custGeom>
            <a:avLst/>
            <a:gdLst/>
            <a:ahLst/>
            <a:cxnLst/>
            <a:rect l="l" t="t" r="r" b="b"/>
            <a:pathLst>
              <a:path w="649153" h="649153">
                <a:moveTo>
                  <a:pt x="0" y="0"/>
                </a:moveTo>
                <a:lnTo>
                  <a:pt x="649153" y="0"/>
                </a:lnTo>
                <a:lnTo>
                  <a:pt x="649153" y="649153"/>
                </a:lnTo>
                <a:lnTo>
                  <a:pt x="0" y="649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755386" y="7699828"/>
            <a:ext cx="601018" cy="616716"/>
          </a:xfrm>
          <a:custGeom>
            <a:avLst/>
            <a:gdLst/>
            <a:ahLst/>
            <a:cxnLst/>
            <a:rect l="l" t="t" r="r" b="b"/>
            <a:pathLst>
              <a:path w="601018" h="616716">
                <a:moveTo>
                  <a:pt x="0" y="0"/>
                </a:moveTo>
                <a:lnTo>
                  <a:pt x="601018" y="0"/>
                </a:lnTo>
                <a:lnTo>
                  <a:pt x="601018" y="616716"/>
                </a:lnTo>
                <a:lnTo>
                  <a:pt x="0" y="61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899329" y="7662888"/>
            <a:ext cx="704924" cy="653657"/>
          </a:xfrm>
          <a:custGeom>
            <a:avLst/>
            <a:gdLst/>
            <a:ahLst/>
            <a:cxnLst/>
            <a:rect l="l" t="t" r="r" b="b"/>
            <a:pathLst>
              <a:path w="704924" h="653657">
                <a:moveTo>
                  <a:pt x="0" y="0"/>
                </a:moveTo>
                <a:lnTo>
                  <a:pt x="704924" y="0"/>
                </a:lnTo>
                <a:lnTo>
                  <a:pt x="704924" y="653656"/>
                </a:lnTo>
                <a:lnTo>
                  <a:pt x="0" y="6536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2000" y="5978032"/>
            <a:ext cx="779332" cy="779332"/>
          </a:xfrm>
          <a:custGeom>
            <a:avLst/>
            <a:gdLst/>
            <a:ahLst/>
            <a:cxnLst/>
            <a:rect l="l" t="t" r="r" b="b"/>
            <a:pathLst>
              <a:path w="779332" h="779332">
                <a:moveTo>
                  <a:pt x="0" y="0"/>
                </a:moveTo>
                <a:lnTo>
                  <a:pt x="779332" y="0"/>
                </a:lnTo>
                <a:lnTo>
                  <a:pt x="779332" y="779331"/>
                </a:lnTo>
                <a:lnTo>
                  <a:pt x="0" y="7793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762000" y="11293485"/>
            <a:ext cx="6122085" cy="4495800"/>
            <a:chOff x="0" y="0"/>
            <a:chExt cx="2176741" cy="15985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A20B32">
                  <a:alpha val="50980"/>
                </a:srgbClr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2765255" y="12124124"/>
            <a:ext cx="2990486" cy="2767558"/>
          </a:xfrm>
          <a:custGeom>
            <a:avLst/>
            <a:gdLst/>
            <a:ahLst/>
            <a:cxnLst/>
            <a:rect l="l" t="t" r="r" b="b"/>
            <a:pathLst>
              <a:path w="2990486" h="2767558">
                <a:moveTo>
                  <a:pt x="0" y="0"/>
                </a:moveTo>
                <a:lnTo>
                  <a:pt x="2990486" y="0"/>
                </a:lnTo>
                <a:lnTo>
                  <a:pt x="2990486" y="2767558"/>
                </a:lnTo>
                <a:lnTo>
                  <a:pt x="0" y="2767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6000"/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32635" y="11689669"/>
            <a:ext cx="868909" cy="868909"/>
          </a:xfrm>
          <a:custGeom>
            <a:avLst/>
            <a:gdLst/>
            <a:ahLst/>
            <a:cxnLst/>
            <a:rect l="l" t="t" r="r" b="b"/>
            <a:pathLst>
              <a:path w="868909" h="868909">
                <a:moveTo>
                  <a:pt x="0" y="0"/>
                </a:moveTo>
                <a:lnTo>
                  <a:pt x="868910" y="0"/>
                </a:lnTo>
                <a:lnTo>
                  <a:pt x="868910" y="868909"/>
                </a:lnTo>
                <a:lnTo>
                  <a:pt x="0" y="8689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32635" y="13170747"/>
            <a:ext cx="815168" cy="836459"/>
          </a:xfrm>
          <a:custGeom>
            <a:avLst/>
            <a:gdLst/>
            <a:ahLst/>
            <a:cxnLst/>
            <a:rect l="l" t="t" r="r" b="b"/>
            <a:pathLst>
              <a:path w="815168" h="836459">
                <a:moveTo>
                  <a:pt x="0" y="0"/>
                </a:moveTo>
                <a:lnTo>
                  <a:pt x="815168" y="0"/>
                </a:lnTo>
                <a:lnTo>
                  <a:pt x="815168" y="836459"/>
                </a:lnTo>
                <a:lnTo>
                  <a:pt x="0" y="8364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32635" y="14474604"/>
            <a:ext cx="913838" cy="847377"/>
          </a:xfrm>
          <a:custGeom>
            <a:avLst/>
            <a:gdLst/>
            <a:ahLst/>
            <a:cxnLst/>
            <a:rect l="l" t="t" r="r" b="b"/>
            <a:pathLst>
              <a:path w="913838" h="847377">
                <a:moveTo>
                  <a:pt x="0" y="0"/>
                </a:moveTo>
                <a:lnTo>
                  <a:pt x="913838" y="0"/>
                </a:lnTo>
                <a:lnTo>
                  <a:pt x="913838" y="847376"/>
                </a:lnTo>
                <a:lnTo>
                  <a:pt x="0" y="8473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576693" y="18044160"/>
            <a:ext cx="590914" cy="586974"/>
          </a:xfrm>
          <a:custGeom>
            <a:avLst/>
            <a:gdLst/>
            <a:ahLst/>
            <a:cxnLst/>
            <a:rect l="l" t="t" r="r" b="b"/>
            <a:pathLst>
              <a:path w="590914" h="586974">
                <a:moveTo>
                  <a:pt x="0" y="0"/>
                </a:moveTo>
                <a:lnTo>
                  <a:pt x="590913" y="0"/>
                </a:lnTo>
                <a:lnTo>
                  <a:pt x="590913" y="586975"/>
                </a:lnTo>
                <a:lnTo>
                  <a:pt x="0" y="58697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711569" y="2012734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BE0F2E"/>
                </a:solidFill>
                <a:latin typeface="Raleway Bold"/>
              </a:rPr>
              <a:t>21</a:t>
            </a:r>
          </a:p>
        </p:txBody>
      </p:sp>
      <p:sp>
        <p:nvSpPr>
          <p:cNvPr id="28" name="Freeform 2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4381768" y="8986521"/>
            <a:ext cx="2988887" cy="1744989"/>
            <a:chOff x="0" y="0"/>
            <a:chExt cx="3985183" cy="232665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=""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4" name="Freeform 34"/>
          <p:cNvSpPr/>
          <p:nvPr/>
        </p:nvSpPr>
        <p:spPr>
          <a:xfrm>
            <a:off x="287583" y="18021894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2440730" y="11552827"/>
            <a:ext cx="5160220" cy="689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Teknologia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digitalen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bidezko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elkarrekintza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2427110" y="12335550"/>
            <a:ext cx="4304058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Teknologia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digitalen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bidez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partekatzea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2404893" y="13900997"/>
            <a:ext cx="4453107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Teknologia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digitalen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bidezko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lankidetza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404893" y="14683720"/>
            <a:ext cx="4049718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Netiketa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404893" y="15114018"/>
            <a:ext cx="4049718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Identitate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digitalaren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kudeaketa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707534" y="3157453"/>
            <a:ext cx="3698056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dirty="0" smtClean="0">
                <a:solidFill>
                  <a:srgbClr val="000000"/>
                </a:solidFill>
                <a:latin typeface="Raleway Bold"/>
              </a:rPr>
              <a:t>KONPETENTZIA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3614636" y="349630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BE0F2E"/>
                </a:solidFill>
                <a:latin typeface="Raleway Bold"/>
              </a:rPr>
              <a:t>5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639793" y="4607858"/>
            <a:ext cx="2313139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 smtClean="0">
                <a:solidFill>
                  <a:srgbClr val="000000"/>
                </a:solidFill>
                <a:latin typeface="Raleway Bold"/>
              </a:rPr>
              <a:t>ARLOTAN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667090" y="6319054"/>
            <a:ext cx="431021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 smtClean="0">
                <a:solidFill>
                  <a:srgbClr val="BE0F2E"/>
                </a:solidFill>
                <a:latin typeface="Raleway Bold"/>
              </a:rPr>
              <a:t>Komunikazioa</a:t>
            </a:r>
            <a:r>
              <a:rPr lang="en-US" sz="3000" dirty="0" smtClean="0">
                <a:solidFill>
                  <a:srgbClr val="BE0F2E"/>
                </a:solidFill>
                <a:latin typeface="Raleway Bold"/>
              </a:rPr>
              <a:t> eta </a:t>
            </a:r>
            <a:r>
              <a:rPr lang="en-US" sz="3000" dirty="0" err="1" smtClean="0">
                <a:solidFill>
                  <a:srgbClr val="BE0F2E"/>
                </a:solidFill>
                <a:latin typeface="Raleway Bold"/>
              </a:rPr>
              <a:t>lankidetza</a:t>
            </a:r>
            <a:endParaRPr lang="en-US" sz="3000" dirty="0">
              <a:solidFill>
                <a:srgbClr val="BE0F2E"/>
              </a:solidFill>
              <a:latin typeface="Raleway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2440730" y="13113597"/>
            <a:ext cx="4049718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Partaidetza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soziala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teknologia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digitalen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bidez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Open Sans Bold"/>
              </a:rPr>
              <a:t>GAITASUN DIGITALAK, ESTRATEGIAK GRADUKO IKASLEENTZAT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2020-2023 Plan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Estrategikoa</a:t>
            </a:r>
            <a:endParaRPr lang="en-US" sz="1156" dirty="0">
              <a:solidFill>
                <a:srgbClr val="FFFFFF"/>
              </a:solidFill>
              <a:latin typeface="Open Sans Bold"/>
              <a:hlinkClick r:id="rId28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2.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Lerroa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Eraldaketa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digitala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ezagutza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 </a:t>
            </a:r>
            <a:r>
              <a:rPr lang="en-US" sz="1156" dirty="0" err="1" smtClean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irekia</a:t>
            </a:r>
            <a:endParaRPr lang="en-US" sz="1156" dirty="0" smtClean="0">
              <a:solidFill>
                <a:srgbClr val="FFFFFF"/>
              </a:solidFill>
              <a:latin typeface="Open Sans Bold"/>
              <a:hlinkClick r:id="rId28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4.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Helburu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Orokorra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Irakaskuntza-berrikuntza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gaitasun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 </a:t>
            </a:r>
            <a:r>
              <a:rPr lang="en-US" sz="1156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digitalak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8" tooltip="https://www.rebiun.org/grupos-de-trabajo/linea-2/Innovaci%C3%B3n_docente_y_competencias_digitales"/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3363264" y="18506962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1B946D-C901-4AD3-BD5E-7ED82242325A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b81eb7c9-af68-4fd9-9c29-26eeba22c308"/>
    <ds:schemaRef ds:uri="http://purl.org/dc/terms/"/>
    <ds:schemaRef ds:uri="7ff79113-0ae4-4657-9cd7-2c3400bc7ef8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61A0F2-7F3C-4A40-85B2-951E46D7A1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B10DCE-82CF-4C54-8B17-97800B723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55</Words>
  <Application>Microsoft Office PowerPoint</Application>
  <PresentationFormat>Personalizado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Bold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Izaskun Leibar Balanzategui</cp:lastModifiedBy>
  <cp:revision>4</cp:revision>
  <dcterms:created xsi:type="dcterms:W3CDTF">2006-08-16T00:00:00Z</dcterms:created>
  <dcterms:modified xsi:type="dcterms:W3CDTF">2023-09-08T07:48:56Z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