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4"/>
    <p:sldMasterId id="2147483662" r:id="rId5"/>
  </p:sldMasterIdLst>
  <p:notesMasterIdLst>
    <p:notesMasterId r:id="rId30"/>
  </p:notesMasterIdLst>
  <p:sldIdLst>
    <p:sldId id="280"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9144000" cy="5143500" type="screen16x9"/>
  <p:notesSz cx="6858000" cy="9144000"/>
  <p:embeddedFontLst>
    <p:embeddedFont>
      <p:font typeface="Impact" panose="020B0806030902050204" pitchFamily="34" charset="0"/>
      <p:regular r:id="rId31"/>
    </p:embeddedFont>
    <p:embeddedFont>
      <p:font typeface="Open Sans" panose="020B0606030504020204" pitchFamily="34" charset="0"/>
      <p:regular r:id="rId32"/>
      <p:bold r:id="rId33"/>
      <p:italic r:id="rId34"/>
      <p:boldItalic r:id="rId35"/>
    </p:embeddedFont>
    <p:embeddedFont>
      <p:font typeface="Oswald" panose="00000500000000000000" pitchFamily="2" charset="0"/>
      <p:regular r:id="rId36"/>
      <p:bold r:id="rId37"/>
    </p:embeddedFont>
    <p:embeddedFont>
      <p:font typeface="Roboto Slab" pitchFamily="2" charset="0"/>
      <p:regular r:id="rId38"/>
      <p:bold r:id="rId39"/>
    </p:embeddedFont>
    <p:embeddedFont>
      <p:font typeface="Trebuchet MS" panose="020B060302020202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D3BE732-CDD0-41F7-901F-7E3105F4A29D}">
  <a:tblStyle styleId="{1D3BE732-CDD0-41F7-901F-7E3105F4A2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2" d="100"/>
          <a:sy n="132" d="100"/>
        </p:scale>
        <p:origin x="6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AD58156-DAA8-4062-9E97-50CF2766C27D}" type="slidenum">
              <a:rPr lang="es-ES" smtClean="0"/>
              <a:t>1</a:t>
            </a:fld>
            <a:endParaRPr lang="es-ES"/>
          </a:p>
        </p:txBody>
      </p:sp>
    </p:spTree>
    <p:extLst>
      <p:ext uri="{BB962C8B-B14F-4D97-AF65-F5344CB8AC3E}">
        <p14:creationId xmlns:p14="http://schemas.microsoft.com/office/powerpoint/2010/main" val="671854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d28f523536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d28f523536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26718b34b_9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26718b34b_9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d28f523536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d28f52353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d28f523536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d28f523536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d28f523536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d28f523536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d28f523536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d28f523536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d28f523536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d28f523536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d28f523536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d28f523536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804af3b17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804af3b17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d28f523536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2d28f523536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7eb7e95f3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7eb7e95f3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d28f523536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2d28f523536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2d28f523536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2d28f523536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d28f523536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2d28f523536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dc1de0f9a0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2dc1de0f9a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27eb7e95f3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27eb7e95f3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d28f523536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d28f523536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d28f52353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d28f52353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d28f523536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d28f523536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7eba33c49_0_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7eba33c49_0_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En el marco de la creación de la asociación UP4, formada por 4 universidades politécnicas españolas, se creó un grupo de trabajo específico para el desarrollo de proyectos dentro del ámbito de bibliotecas, publicaciones y archivos (UP4BIB).</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P4BIB tiene como objetivo realizar proyectos conjuntos e innovadores para los servicios bibliotecarios. Y el proyecto que se decidio impulsar fue el GEOUP4, que sigue la misma linea que el proyecto GEOCommons, pero con el objetivo de mostrar el impacto de las publicaciones academicas de las 4 universidades politécnicas.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Por lo tanto, ya se ha empezado a trabajar en el proyecto, donde ya tenemos el primer prototipo funcional. Y esto ha sido muy fácil de realizar ya que la tecnologia GEOCommons, como hemos comentado anteriormente utiliza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d28f523536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d28f523536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d28f52353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d28f52353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7eba33c49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7eba33c49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7"/>
        <p:cNvGrpSpPr/>
        <p:nvPr/>
      </p:nvGrpSpPr>
      <p:grpSpPr>
        <a:xfrm>
          <a:off x="0" y="0"/>
          <a:ext cx="0" cy="0"/>
          <a:chOff x="0" y="0"/>
          <a:chExt cx="0" cy="0"/>
        </a:xfrm>
      </p:grpSpPr>
      <p:sp>
        <p:nvSpPr>
          <p:cNvPr id="68" name="Google Shape;68;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9" name="Google Shape;69;p11"/>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0"/>
        <p:cNvGrpSpPr/>
        <p:nvPr/>
      </p:nvGrpSpPr>
      <p:grpSpPr>
        <a:xfrm>
          <a:off x="0" y="0"/>
          <a:ext cx="0" cy="0"/>
          <a:chOff x="0" y="0"/>
          <a:chExt cx="0" cy="0"/>
        </a:xfrm>
      </p:grpSpPr>
      <p:sp>
        <p:nvSpPr>
          <p:cNvPr id="71" name="Google Shape;71;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2" name="Google Shape;72;p1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73" name="Google Shape;73;p12"/>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
        <p:nvSpPr>
          <p:cNvPr id="75" name="Google Shape;75;p13"/>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64071-C968-41E4-8266-2C11C78EA968}"/>
              </a:ext>
            </a:extLst>
          </p:cNvPr>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70D55D1-2D09-40BF-9780-1A177B192979}"/>
              </a:ext>
            </a:extLst>
          </p:cNvPr>
          <p:cNvSpPr>
            <a:spLocks noGrp="1"/>
          </p:cNvSpPr>
          <p:nvPr>
            <p:ph type="subTitle" idx="1"/>
          </p:nvPr>
        </p:nvSpPr>
        <p:spPr>
          <a:xfrm>
            <a:off x="1143000" y="2701528"/>
            <a:ext cx="6858000" cy="1241822"/>
          </a:xfrm>
        </p:spPr>
        <p:txBody>
          <a:bodyPr/>
          <a:lstStyle>
            <a:lvl1pPr marL="0" indent="0" algn="ctr">
              <a:buNone/>
              <a:defRPr sz="1800"/>
            </a:lvl1pPr>
            <a:lvl2pPr marL="342905" indent="0" algn="ctr">
              <a:buNone/>
              <a:defRPr sz="1500"/>
            </a:lvl2pPr>
            <a:lvl3pPr marL="685808" indent="0" algn="ctr">
              <a:buNone/>
              <a:defRPr sz="1350"/>
            </a:lvl3pPr>
            <a:lvl4pPr marL="1028713" indent="0" algn="ctr">
              <a:buNone/>
              <a:defRPr sz="1200"/>
            </a:lvl4pPr>
            <a:lvl5pPr marL="1371617" indent="0" algn="ctr">
              <a:buNone/>
              <a:defRPr sz="1200"/>
            </a:lvl5pPr>
            <a:lvl6pPr marL="1714522" indent="0" algn="ctr">
              <a:buNone/>
              <a:defRPr sz="1200"/>
            </a:lvl6pPr>
            <a:lvl7pPr marL="2057426" indent="0" algn="ctr">
              <a:buNone/>
              <a:defRPr sz="1200"/>
            </a:lvl7pPr>
            <a:lvl8pPr marL="2400330" indent="0" algn="ctr">
              <a:buNone/>
              <a:defRPr sz="1200"/>
            </a:lvl8pPr>
            <a:lvl9pPr marL="2743235"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1DB9BBB-287F-4A6E-BF77-E7DDD027E75A}"/>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5" name="Marcador de pie de página 4">
            <a:extLst>
              <a:ext uri="{FF2B5EF4-FFF2-40B4-BE49-F238E27FC236}">
                <a16:creationId xmlns:a16="http://schemas.microsoft.com/office/drawing/2014/main" id="{D03AC71F-ABC0-43C2-828B-EE04319523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932E8C-8AE9-4026-B6D8-D1A37681DA5F}"/>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1588871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p:nvPr/>
        </p:nvSpPr>
        <p:spPr>
          <a:xfrm>
            <a:off x="434306" y="4736375"/>
            <a:ext cx="379800" cy="174600"/>
          </a:xfrm>
          <a:prstGeom prst="rect">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434300" y="4733625"/>
            <a:ext cx="364200" cy="174600"/>
          </a:xfrm>
          <a:prstGeom prst="rect">
            <a:avLst/>
          </a:prstGeom>
        </p:spPr>
        <p:txBody>
          <a:bodyPr spcFirstLastPara="1" wrap="square" lIns="91425" tIns="91425" rIns="91425" bIns="91425" anchor="ctr" anchorCtr="0">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marL="0" lvl="0" indent="0" algn="ctr" rtl="0">
              <a:spcBef>
                <a:spcPts val="0"/>
              </a:spcBef>
              <a:spcAft>
                <a:spcPts val="0"/>
              </a:spcAft>
              <a:buNone/>
            </a:pPr>
            <a:fld id="{00000000-1234-1234-1234-123412341234}" type="slidenum">
              <a:rPr lang="en-GB"/>
              <a:t>‹Nº›</a:t>
            </a:fld>
            <a:endParaRPr/>
          </a:p>
        </p:txBody>
      </p:sp>
      <p:sp>
        <p:nvSpPr>
          <p:cNvPr id="20" name="Google Shape;20;p4"/>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1" name="Google Shape;21;p4"/>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cxnSp>
        <p:nvCxnSpPr>
          <p:cNvPr id="22" name="Google Shape;22;p4"/>
          <p:cNvCxnSpPr/>
          <p:nvPr/>
        </p:nvCxnSpPr>
        <p:spPr>
          <a:xfrm>
            <a:off x="431850" y="4741853"/>
            <a:ext cx="8280300" cy="0"/>
          </a:xfrm>
          <a:prstGeom prst="straightConnector1">
            <a:avLst/>
          </a:prstGeom>
          <a:noFill/>
          <a:ln w="9525" cap="flat" cmpd="sng">
            <a:solidFill>
              <a:srgbClr val="C6C5C5"/>
            </a:solidFill>
            <a:prstDash val="dot"/>
            <a:round/>
            <a:headEnd type="none" w="med" len="med"/>
            <a:tailEnd type="none" w="med" len="med"/>
          </a:ln>
        </p:spPr>
      </p:cxnSp>
      <p:sp>
        <p:nvSpPr>
          <p:cNvPr id="23" name="Google Shape;23;p4">
            <a:hlinkClick r:id="" action="ppaction://hlinkshowjump?jump=previousslide"/>
          </p:cNvPr>
          <p:cNvSpPr/>
          <p:nvPr/>
        </p:nvSpPr>
        <p:spPr>
          <a:xfrm rot="2700000">
            <a:off x="851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a:hlinkClick r:id="" action="ppaction://hlinkshowjump?jump=nextslide"/>
          </p:cNvPr>
          <p:cNvSpPr/>
          <p:nvPr/>
        </p:nvSpPr>
        <p:spPr>
          <a:xfrm rot="-8100000">
            <a:off x="863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p:nvPr/>
        </p:nvSpPr>
        <p:spPr>
          <a:xfrm>
            <a:off x="6903186" y="4685184"/>
            <a:ext cx="1532700" cy="174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434306" y="4736375"/>
            <a:ext cx="379800" cy="174600"/>
          </a:xfrm>
          <a:prstGeom prst="rect">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body" idx="1"/>
          </p:nvPr>
        </p:nvSpPr>
        <p:spPr>
          <a:xfrm>
            <a:off x="311700" y="1152475"/>
            <a:ext cx="41640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68275" y="1152475"/>
            <a:ext cx="41640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434300" y="4733625"/>
            <a:ext cx="364200" cy="174600"/>
          </a:xfrm>
          <a:prstGeom prst="rect">
            <a:avLst/>
          </a:prstGeom>
        </p:spPr>
        <p:txBody>
          <a:bodyPr spcFirstLastPara="1" wrap="square" lIns="91425" tIns="91425" rIns="91425" bIns="91425" anchor="ctr" anchorCtr="0">
            <a:noAutofit/>
          </a:bodyPr>
          <a:lstStyle>
            <a:lvl1pPr lvl="0">
              <a:buNone/>
              <a:defRPr sz="900">
                <a:solidFill>
                  <a:srgbClr val="FFFFFF"/>
                </a:solidFill>
              </a:defRPr>
            </a:lvl1pPr>
            <a:lvl2pPr lvl="1">
              <a:buNone/>
              <a:defRPr sz="900">
                <a:solidFill>
                  <a:srgbClr val="FFFFFF"/>
                </a:solidFill>
              </a:defRPr>
            </a:lvl2pPr>
            <a:lvl3pPr lvl="2">
              <a:buNone/>
              <a:defRPr sz="900">
                <a:solidFill>
                  <a:srgbClr val="FFFFFF"/>
                </a:solidFill>
              </a:defRPr>
            </a:lvl3pPr>
            <a:lvl4pPr lvl="3">
              <a:buNone/>
              <a:defRPr sz="900">
                <a:solidFill>
                  <a:srgbClr val="FFFFFF"/>
                </a:solidFill>
              </a:defRPr>
            </a:lvl4pPr>
            <a:lvl5pPr lvl="4">
              <a:buNone/>
              <a:defRPr sz="900">
                <a:solidFill>
                  <a:srgbClr val="FFFFFF"/>
                </a:solidFill>
              </a:defRPr>
            </a:lvl5pPr>
            <a:lvl6pPr lvl="5">
              <a:buNone/>
              <a:defRPr sz="900">
                <a:solidFill>
                  <a:srgbClr val="FFFFFF"/>
                </a:solidFill>
              </a:defRPr>
            </a:lvl6pPr>
            <a:lvl7pPr lvl="6">
              <a:buNone/>
              <a:defRPr sz="900">
                <a:solidFill>
                  <a:srgbClr val="FFFFFF"/>
                </a:solidFill>
              </a:defRPr>
            </a:lvl7pPr>
            <a:lvl8pPr lvl="7">
              <a:buNone/>
              <a:defRPr sz="900">
                <a:solidFill>
                  <a:srgbClr val="FFFFFF"/>
                </a:solidFill>
              </a:defRPr>
            </a:lvl8pPr>
            <a:lvl9pPr lvl="8">
              <a:buNone/>
              <a:defRPr sz="900">
                <a:solidFill>
                  <a:srgbClr val="FFFFFF"/>
                </a:solidFill>
              </a:defRPr>
            </a:lvl9pPr>
          </a:lstStyle>
          <a:p>
            <a:pPr marL="0" lvl="0" indent="0" algn="ctr" rtl="0">
              <a:spcBef>
                <a:spcPts val="0"/>
              </a:spcBef>
              <a:spcAft>
                <a:spcPts val="0"/>
              </a:spcAft>
              <a:buNone/>
            </a:pPr>
            <a:fld id="{00000000-1234-1234-1234-123412341234}" type="slidenum">
              <a:rPr lang="en-GB"/>
              <a:t>‹Nº›</a:t>
            </a:fld>
            <a:endParaRPr/>
          </a:p>
        </p:txBody>
      </p:sp>
      <p:cxnSp>
        <p:nvCxnSpPr>
          <p:cNvPr id="31" name="Google Shape;31;p5"/>
          <p:cNvCxnSpPr/>
          <p:nvPr/>
        </p:nvCxnSpPr>
        <p:spPr>
          <a:xfrm>
            <a:off x="431850" y="4741853"/>
            <a:ext cx="8280300" cy="0"/>
          </a:xfrm>
          <a:prstGeom prst="straightConnector1">
            <a:avLst/>
          </a:prstGeom>
          <a:noFill/>
          <a:ln w="9525" cap="flat" cmpd="sng">
            <a:solidFill>
              <a:srgbClr val="C6C5C5"/>
            </a:solidFill>
            <a:prstDash val="dot"/>
            <a:round/>
            <a:headEnd type="none" w="med" len="med"/>
            <a:tailEnd type="none" w="med" len="med"/>
          </a:ln>
        </p:spPr>
      </p:cxnSp>
      <p:sp>
        <p:nvSpPr>
          <p:cNvPr id="32" name="Google Shape;32;p5"/>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33" name="Google Shape;33;p5"/>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sp>
        <p:nvSpPr>
          <p:cNvPr id="34" name="Google Shape;34;p5">
            <a:hlinkClick r:id="" action="ppaction://hlinkshowjump?jump=previousslide"/>
          </p:cNvPr>
          <p:cNvSpPr/>
          <p:nvPr/>
        </p:nvSpPr>
        <p:spPr>
          <a:xfrm rot="2700000">
            <a:off x="851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a:hlinkClick r:id="" action="ppaction://hlinkshowjump?jump=nextslide"/>
          </p:cNvPr>
          <p:cNvSpPr/>
          <p:nvPr/>
        </p:nvSpPr>
        <p:spPr>
          <a:xfrm rot="-8100000">
            <a:off x="863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txBox="1"/>
          <p:nvPr/>
        </p:nvSpPr>
        <p:spPr>
          <a:xfrm>
            <a:off x="6903186" y="4685184"/>
            <a:ext cx="1532700" cy="174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cxnSp>
        <p:nvCxnSpPr>
          <p:cNvPr id="38" name="Google Shape;38;p6"/>
          <p:cNvCxnSpPr/>
          <p:nvPr/>
        </p:nvCxnSpPr>
        <p:spPr>
          <a:xfrm>
            <a:off x="431850" y="4741853"/>
            <a:ext cx="8280300" cy="0"/>
          </a:xfrm>
          <a:prstGeom prst="straightConnector1">
            <a:avLst/>
          </a:prstGeom>
          <a:noFill/>
          <a:ln w="9525" cap="flat" cmpd="sng">
            <a:solidFill>
              <a:srgbClr val="C6C5C5"/>
            </a:solidFill>
            <a:prstDash val="dot"/>
            <a:round/>
            <a:headEnd type="none" w="med" len="med"/>
            <a:tailEnd type="none" w="med" len="med"/>
          </a:ln>
        </p:spPr>
      </p:cxnSp>
      <p:sp>
        <p:nvSpPr>
          <p:cNvPr id="39" name="Google Shape;39;p6"/>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40" name="Google Shape;40;p6"/>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sp>
        <p:nvSpPr>
          <p:cNvPr id="41" name="Google Shape;41;p6">
            <a:hlinkClick r:id="" action="ppaction://hlinkshowjump?jump=previousslide"/>
          </p:cNvPr>
          <p:cNvSpPr/>
          <p:nvPr/>
        </p:nvSpPr>
        <p:spPr>
          <a:xfrm rot="2700000">
            <a:off x="851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434306" y="4736375"/>
            <a:ext cx="379800" cy="174600"/>
          </a:xfrm>
          <a:prstGeom prst="rect">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a:hlinkClick r:id="" action="ppaction://hlinkshowjump?jump=nextslide"/>
          </p:cNvPr>
          <p:cNvSpPr/>
          <p:nvPr/>
        </p:nvSpPr>
        <p:spPr>
          <a:xfrm rot="-8100000">
            <a:off x="863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marL="0" lvl="0" indent="0" algn="ctr" rtl="0">
              <a:spcBef>
                <a:spcPts val="0"/>
              </a:spcBef>
              <a:spcAft>
                <a:spcPts val="0"/>
              </a:spcAft>
              <a:buNone/>
            </a:pPr>
            <a:fld id="{00000000-1234-1234-1234-123412341234}" type="slidenum">
              <a:rPr lang="en-GB"/>
              <a:t>‹Nº›</a:t>
            </a:fld>
            <a:endParaRPr/>
          </a:p>
        </p:txBody>
      </p:sp>
      <p:sp>
        <p:nvSpPr>
          <p:cNvPr id="45" name="Google Shape;45;p6"/>
          <p:cNvSpPr txBox="1"/>
          <p:nvPr/>
        </p:nvSpPr>
        <p:spPr>
          <a:xfrm>
            <a:off x="6200375" y="4685175"/>
            <a:ext cx="2235600" cy="325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900" b="1">
                <a:solidFill>
                  <a:srgbClr val="C6C5C5"/>
                </a:solidFill>
              </a:rPr>
              <a:t>GEOREBIUN:</a:t>
            </a:r>
            <a:r>
              <a:rPr lang="en-GB" sz="900">
                <a:solidFill>
                  <a:srgbClr val="C6C5C5"/>
                </a:solidFill>
              </a:rPr>
              <a:t> Rebiun en el territorio</a:t>
            </a:r>
            <a:endParaRPr sz="900">
              <a:solidFill>
                <a:srgbClr val="C6C5C5"/>
              </a:solidFill>
            </a:endParaRPr>
          </a:p>
        </p:txBody>
      </p:sp>
      <p:sp>
        <p:nvSpPr>
          <p:cNvPr id="46" name="Google Shape;46;p6"/>
          <p:cNvSpPr/>
          <p:nvPr/>
        </p:nvSpPr>
        <p:spPr>
          <a:xfrm>
            <a:off x="-12" y="226"/>
            <a:ext cx="1828800" cy="65091"/>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7" name="Google Shape;47;p6"/>
          <p:cNvSpPr/>
          <p:nvPr/>
        </p:nvSpPr>
        <p:spPr>
          <a:xfrm>
            <a:off x="1828808" y="226"/>
            <a:ext cx="1828800" cy="65091"/>
          </a:xfrm>
          <a:prstGeom prst="rect">
            <a:avLst/>
          </a:prstGeom>
          <a:solidFill>
            <a:srgbClr val="960B0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8" name="Google Shape;48;p6"/>
          <p:cNvSpPr/>
          <p:nvPr/>
        </p:nvSpPr>
        <p:spPr>
          <a:xfrm>
            <a:off x="3657629" y="226"/>
            <a:ext cx="1828800" cy="65091"/>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9" name="Google Shape;49;p6"/>
          <p:cNvSpPr/>
          <p:nvPr/>
        </p:nvSpPr>
        <p:spPr>
          <a:xfrm>
            <a:off x="5486445" y="226"/>
            <a:ext cx="1828800" cy="65091"/>
          </a:xfrm>
          <a:prstGeom prst="rect">
            <a:avLst/>
          </a:prstGeom>
          <a:solidFill>
            <a:srgbClr val="960B0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0" name="Google Shape;50;p6"/>
          <p:cNvSpPr/>
          <p:nvPr/>
        </p:nvSpPr>
        <p:spPr>
          <a:xfrm>
            <a:off x="7315262" y="226"/>
            <a:ext cx="1828800" cy="65091"/>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53" name="Google Shape;53;p7"/>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6" name="Google Shape;56;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7" name="Google Shape;57;p8"/>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0" name="Google Shape;60;p9"/>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0"/>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4" name="Google Shape;64;p1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5" name="Google Shape;65;p10"/>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66" name="Google Shape;66;p10"/>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402225" y="4703625"/>
            <a:ext cx="396300" cy="204600"/>
          </a:xfrm>
          <a:prstGeom prst="rect">
            <a:avLst/>
          </a:prstGeom>
          <a:noFill/>
          <a:ln>
            <a:noFill/>
          </a:ln>
        </p:spPr>
        <p:txBody>
          <a:bodyPr spcFirstLastPara="1" wrap="square" lIns="91425" tIns="91425" rIns="91425" bIns="91425" anchor="ctr" anchorCtr="0">
            <a:noAutofit/>
          </a:bodyPr>
          <a:lstStyle>
            <a:lvl1pPr lvl="0" algn="ctr">
              <a:buNone/>
              <a:defRPr sz="1000">
                <a:solidFill>
                  <a:schemeClr val="dk2"/>
                </a:solidFill>
              </a:defRPr>
            </a:lvl1pPr>
            <a:lvl2pPr lvl="1" algn="ctr">
              <a:buNone/>
              <a:defRPr sz="1000">
                <a:solidFill>
                  <a:schemeClr val="dk2"/>
                </a:solidFill>
              </a:defRPr>
            </a:lvl2pPr>
            <a:lvl3pPr lvl="2" algn="ctr">
              <a:buNone/>
              <a:defRPr sz="1000">
                <a:solidFill>
                  <a:schemeClr val="dk2"/>
                </a:solidFill>
              </a:defRPr>
            </a:lvl3pPr>
            <a:lvl4pPr lvl="3" algn="ctr">
              <a:buNone/>
              <a:defRPr sz="1000">
                <a:solidFill>
                  <a:schemeClr val="dk2"/>
                </a:solidFill>
              </a:defRPr>
            </a:lvl4pPr>
            <a:lvl5pPr lvl="4" algn="ctr">
              <a:buNone/>
              <a:defRPr sz="1000">
                <a:solidFill>
                  <a:schemeClr val="dk2"/>
                </a:solidFill>
              </a:defRPr>
            </a:lvl5pPr>
            <a:lvl6pPr lvl="5" algn="ctr">
              <a:buNone/>
              <a:defRPr sz="1000">
                <a:solidFill>
                  <a:schemeClr val="dk2"/>
                </a:solidFill>
              </a:defRPr>
            </a:lvl6pPr>
            <a:lvl7pPr lvl="6" algn="ctr">
              <a:buNone/>
              <a:defRPr sz="1000">
                <a:solidFill>
                  <a:schemeClr val="dk2"/>
                </a:solidFill>
              </a:defRPr>
            </a:lvl7pPr>
            <a:lvl8pPr lvl="7" algn="ctr">
              <a:buNone/>
              <a:defRPr sz="1000">
                <a:solidFill>
                  <a:schemeClr val="dk2"/>
                </a:solidFill>
              </a:defRPr>
            </a:lvl8pPr>
            <a:lvl9pPr lvl="8" algn="ctr">
              <a:buNone/>
              <a:defRPr sz="1000">
                <a:solidFill>
                  <a:schemeClr val="dk2"/>
                </a:solidFill>
              </a:defRPr>
            </a:lvl9pPr>
          </a:lstStyle>
          <a:p>
            <a:pPr marL="0" lvl="0" indent="0" algn="ctr" rtl="0">
              <a:spcBef>
                <a:spcPts val="0"/>
              </a:spcBef>
              <a:spcAft>
                <a:spcPts val="0"/>
              </a:spcAft>
              <a:buNone/>
            </a:pPr>
            <a:fld id="{00000000-1234-1234-1234-123412341234}" type="slidenum">
              <a:rPr lang="en-GB"/>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7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idp2.upc.edu:7008/georebiun/api" TargetMode="External"/><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hyperlink" Target="http://purl.org/coar/access_right/c_abf2"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http://purl.org/coar/access_right/c_f1cf" TargetMode="External"/><Relationship Id="rId5" Type="http://schemas.openxmlformats.org/officeDocument/2006/relationships/hyperlink" Target="http://purl.org/coar/access_right/c_16ec" TargetMode="Externa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drive.google.com/file/d/1fj4urRWb0JlKNX463Rwo5Vb6_BN5u-tU/view"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3" Type="http://schemas.openxmlformats.org/officeDocument/2006/relationships/hyperlink" Target="https://georebiun.upc.edu"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hyperlink" Target="mailto:anamaria.poveda@uc3m.es" TargetMode="External"/><Relationship Id="rId13" Type="http://schemas.openxmlformats.org/officeDocument/2006/relationships/hyperlink" Target="mailto:mariacarmen.posse@usc.es" TargetMode="External"/><Relationship Id="rId18" Type="http://schemas.openxmlformats.org/officeDocument/2006/relationships/image" Target="../media/image5.png"/><Relationship Id="rId3" Type="http://schemas.openxmlformats.org/officeDocument/2006/relationships/image" Target="../media/image2.png"/><Relationship Id="rId21" Type="http://schemas.openxmlformats.org/officeDocument/2006/relationships/image" Target="../media/image8.png"/><Relationship Id="rId7" Type="http://schemas.openxmlformats.org/officeDocument/2006/relationships/hyperlink" Target="mailto:pacomar@upv.es" TargetMode="External"/><Relationship Id="rId12" Type="http://schemas.openxmlformats.org/officeDocument/2006/relationships/hyperlink" Target="mailto:concepcion.mendez@usc.es" TargetMode="External"/><Relationship Id="rId17" Type="http://schemas.openxmlformats.org/officeDocument/2006/relationships/image" Target="../media/image4.png"/><Relationship Id="rId2" Type="http://schemas.openxmlformats.org/officeDocument/2006/relationships/notesSlide" Target="../notesSlides/notesSlide4.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hyperlink" Target="mailto:francisco.manez@upc.edu" TargetMode="External"/><Relationship Id="rId11" Type="http://schemas.openxmlformats.org/officeDocument/2006/relationships/hyperlink" Target="mailto:vicente.sabaterm@upct.es" TargetMode="External"/><Relationship Id="rId5" Type="http://schemas.openxmlformats.org/officeDocument/2006/relationships/hyperlink" Target="mailto:antonio.juan.prieto@upc.edu" TargetMode="External"/><Relationship Id="rId15" Type="http://schemas.openxmlformats.org/officeDocument/2006/relationships/hyperlink" Target="mailto:paris@uji.es" TargetMode="External"/><Relationship Id="rId10" Type="http://schemas.openxmlformats.org/officeDocument/2006/relationships/hyperlink" Target="mailto:jose.vidal@upct.es" TargetMode="External"/><Relationship Id="rId19" Type="http://schemas.openxmlformats.org/officeDocument/2006/relationships/image" Target="../media/image6.png"/><Relationship Id="rId4" Type="http://schemas.openxmlformats.org/officeDocument/2006/relationships/hyperlink" Target="mailto:jordi.prats@upc.edu" TargetMode="External"/><Relationship Id="rId9" Type="http://schemas.openxmlformats.org/officeDocument/2006/relationships/hyperlink" Target="mailto:rmarin@db.uc3m.es" TargetMode="External"/><Relationship Id="rId14" Type="http://schemas.openxmlformats.org/officeDocument/2006/relationships/hyperlink" Target="mailto:mamm@um.e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2BF3EACD-922F-4458-B5FE-2C3DBDB53FBB}"/>
              </a:ext>
            </a:extLst>
          </p:cNvPr>
          <p:cNvCxnSpPr/>
          <p:nvPr/>
        </p:nvCxnSpPr>
        <p:spPr>
          <a:xfrm>
            <a:off x="0" y="0"/>
            <a:ext cx="6858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5642"/>
            <a:ext cx="7655298"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s-ES" sz="1050"/>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685800" y="117671"/>
            <a:ext cx="7655298"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8" eaLnBrk="0" fontAlgn="base" hangingPunct="0">
              <a:spcBef>
                <a:spcPct val="0"/>
              </a:spcBef>
              <a:spcAft>
                <a:spcPct val="0"/>
              </a:spcAft>
            </a:pPr>
            <a:endParaRPr lang="es-ES" altLang="es-ES" sz="825">
              <a:latin typeface="Arial" panose="020B0604020202020204" pitchFamily="34" charset="0"/>
              <a:ea typeface="Calibri" panose="020F0502020204030204" pitchFamily="34" charset="0"/>
            </a:endParaRPr>
          </a:p>
          <a:p>
            <a:pPr defTabSz="685808" eaLnBrk="0" fontAlgn="base" hangingPunct="0">
              <a:spcBef>
                <a:spcPct val="0"/>
              </a:spcBef>
              <a:spcAft>
                <a:spcPct val="0"/>
              </a:spcAft>
            </a:pPr>
            <a:br>
              <a:rPr lang="es-ES" altLang="es-ES" sz="825">
                <a:latin typeface="Arial" panose="020B0604020202020204" pitchFamily="34" charset="0"/>
                <a:ea typeface="Calibri" panose="020F0502020204030204" pitchFamily="34" charset="0"/>
              </a:rPr>
            </a:br>
            <a:endParaRPr lang="es-ES" altLang="es-ES" sz="1050">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56035"/>
            <a:ext cx="1487193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s-ES" sz="1050"/>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685800" y="100527"/>
            <a:ext cx="14871932"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8" eaLnBrk="0" fontAlgn="base" hangingPunct="0">
              <a:spcBef>
                <a:spcPct val="0"/>
              </a:spcBef>
              <a:spcAft>
                <a:spcPct val="0"/>
              </a:spcAft>
            </a:pPr>
            <a:endParaRPr lang="es-ES" altLang="es-ES" sz="825">
              <a:latin typeface="Arial" panose="020B0604020202020204" pitchFamily="34" charset="0"/>
              <a:ea typeface="Calibri" panose="020F0502020204030204" pitchFamily="34" charset="0"/>
            </a:endParaRPr>
          </a:p>
          <a:p>
            <a:pPr defTabSz="685808" eaLnBrk="0" fontAlgn="base" hangingPunct="0">
              <a:spcBef>
                <a:spcPct val="0"/>
              </a:spcBef>
              <a:spcAft>
                <a:spcPct val="0"/>
              </a:spcAft>
            </a:pPr>
            <a:br>
              <a:rPr lang="es-ES" altLang="es-ES" sz="825">
                <a:latin typeface="Arial" panose="020B0604020202020204" pitchFamily="34" charset="0"/>
                <a:ea typeface="Calibri" panose="020F0502020204030204" pitchFamily="34" charset="0"/>
              </a:rPr>
            </a:br>
            <a:endParaRPr lang="es-ES" altLang="es-ES" sz="1050">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2737439" y="-5440"/>
            <a:ext cx="6406561"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s-ES" sz="1050"/>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051639" y="117671"/>
            <a:ext cx="6406561"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8" eaLnBrk="0" fontAlgn="base" hangingPunct="0">
              <a:spcBef>
                <a:spcPct val="0"/>
              </a:spcBef>
              <a:spcAft>
                <a:spcPct val="0"/>
              </a:spcAft>
            </a:pPr>
            <a:endParaRPr lang="es-ES" altLang="es-ES" sz="825">
              <a:latin typeface="Arial" panose="020B0604020202020204" pitchFamily="34" charset="0"/>
              <a:ea typeface="Calibri" panose="020F0502020204030204" pitchFamily="34" charset="0"/>
            </a:endParaRPr>
          </a:p>
          <a:p>
            <a:pPr defTabSz="685808" eaLnBrk="0" fontAlgn="base" hangingPunct="0">
              <a:spcBef>
                <a:spcPct val="0"/>
              </a:spcBef>
              <a:spcAft>
                <a:spcPct val="0"/>
              </a:spcAft>
            </a:pPr>
            <a:br>
              <a:rPr lang="es-ES" altLang="es-ES" sz="825">
                <a:latin typeface="Arial" panose="020B0604020202020204" pitchFamily="34" charset="0"/>
                <a:ea typeface="Calibri" panose="020F0502020204030204" pitchFamily="34" charset="0"/>
              </a:rPr>
            </a:br>
            <a:endParaRPr lang="es-ES" altLang="es-ES" sz="1050">
              <a:latin typeface="Arial" panose="020B0604020202020204" pitchFamily="34" charset="0"/>
            </a:endParaRPr>
          </a:p>
        </p:txBody>
      </p:sp>
      <p:grpSp>
        <p:nvGrpSpPr>
          <p:cNvPr id="3" name="Grupo 2">
            <a:extLst>
              <a:ext uri="{FF2B5EF4-FFF2-40B4-BE49-F238E27FC236}">
                <a16:creationId xmlns:a16="http://schemas.microsoft.com/office/drawing/2014/main" id="{F4AC7C94-FC45-388E-937E-33CB05C2E584}"/>
              </a:ext>
            </a:extLst>
          </p:cNvPr>
          <p:cNvGrpSpPr/>
          <p:nvPr/>
        </p:nvGrpSpPr>
        <p:grpSpPr>
          <a:xfrm>
            <a:off x="-70552" y="-31325"/>
            <a:ext cx="9217956" cy="5200752"/>
            <a:chOff x="-94069" y="-41767"/>
            <a:chExt cx="12290608" cy="6934336"/>
          </a:xfrm>
        </p:grpSpPr>
        <p:sp>
          <p:nvSpPr>
            <p:cNvPr id="414" name="Rectángulo 413">
              <a:extLst>
                <a:ext uri="{FF2B5EF4-FFF2-40B4-BE49-F238E27FC236}">
                  <a16:creationId xmlns:a16="http://schemas.microsoft.com/office/drawing/2014/main" id="{63D1D100-1E44-45EC-A91C-87F6788DF65C}"/>
                </a:ext>
              </a:extLst>
            </p:cNvPr>
            <p:cNvSpPr/>
            <p:nvPr/>
          </p:nvSpPr>
          <p:spPr>
            <a:xfrm>
              <a:off x="0" y="-34573"/>
              <a:ext cx="12191999" cy="6927142"/>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dirty="0"/>
            </a:p>
          </p:txBody>
        </p:sp>
        <p:grpSp>
          <p:nvGrpSpPr>
            <p:cNvPr id="210" name="Group 447">
              <a:extLst>
                <a:ext uri="{FF2B5EF4-FFF2-40B4-BE49-F238E27FC236}">
                  <a16:creationId xmlns:a16="http://schemas.microsoft.com/office/drawing/2014/main" id="{F45B2646-6BB6-42E8-81E3-D85A03884C2C}"/>
                </a:ext>
              </a:extLst>
            </p:cNvPr>
            <p:cNvGrpSpPr/>
            <p:nvPr/>
          </p:nvGrpSpPr>
          <p:grpSpPr>
            <a:xfrm>
              <a:off x="-94069" y="-41767"/>
              <a:ext cx="12290608" cy="6934336"/>
              <a:chOff x="-4330842" y="-2947204"/>
              <a:chExt cx="16039208" cy="10959211"/>
            </a:xfrm>
          </p:grpSpPr>
          <p:sp>
            <p:nvSpPr>
              <p:cNvPr id="212" name="Shape 7">
                <a:extLst>
                  <a:ext uri="{FF2B5EF4-FFF2-40B4-BE49-F238E27FC236}">
                    <a16:creationId xmlns:a16="http://schemas.microsoft.com/office/drawing/2014/main" id="{5CE865C2-BB42-43DB-82F7-B26E0C350139}"/>
                  </a:ext>
                </a:extLst>
              </p:cNvPr>
              <p:cNvSpPr/>
              <p:nvPr/>
            </p:nvSpPr>
            <p:spPr>
              <a:xfrm>
                <a:off x="-35809" y="-2947204"/>
                <a:ext cx="7560051" cy="10959211"/>
              </a:xfrm>
              <a:custGeom>
                <a:avLst/>
                <a:gdLst/>
                <a:ahLst/>
                <a:cxnLst/>
                <a:rect l="0" t="0" r="0" b="0"/>
                <a:pathLst>
                  <a:path w="7560054" h="10691999">
                    <a:moveTo>
                      <a:pt x="0" y="0"/>
                    </a:moveTo>
                    <a:lnTo>
                      <a:pt x="1027976" y="0"/>
                    </a:lnTo>
                    <a:lnTo>
                      <a:pt x="3771798" y="8399945"/>
                    </a:lnTo>
                    <a:lnTo>
                      <a:pt x="6515608" y="0"/>
                    </a:lnTo>
                    <a:lnTo>
                      <a:pt x="7560054" y="0"/>
                    </a:lnTo>
                    <a:lnTo>
                      <a:pt x="7560054" y="4077088"/>
                    </a:lnTo>
                    <a:lnTo>
                      <a:pt x="5286402" y="10691999"/>
                    </a:lnTo>
                    <a:lnTo>
                      <a:pt x="2257170" y="10691999"/>
                    </a:lnTo>
                    <a:lnTo>
                      <a:pt x="0" y="4124998"/>
                    </a:lnTo>
                    <a:lnTo>
                      <a:pt x="0" y="0"/>
                    </a:lnTo>
                    <a:close/>
                  </a:path>
                </a:pathLst>
              </a:custGeom>
              <a:ln w="0" cap="flat">
                <a:miter lim="127000"/>
              </a:ln>
            </p:spPr>
            <p:style>
              <a:lnRef idx="0">
                <a:srgbClr val="000000">
                  <a:alpha val="0"/>
                </a:srgbClr>
              </a:lnRef>
              <a:fillRef idx="1">
                <a:srgbClr val="EDE4DD"/>
              </a:fillRef>
              <a:effectRef idx="0">
                <a:scrgbClr r="0" g="0" b="0"/>
              </a:effectRef>
              <a:fontRef idx="none"/>
            </p:style>
            <p:txBody>
              <a:bodyPr/>
              <a:lstStyle/>
              <a:p>
                <a:endParaRPr lang="es-ES" sz="1050" dirty="0"/>
              </a:p>
            </p:txBody>
          </p:sp>
          <p:sp>
            <p:nvSpPr>
              <p:cNvPr id="301" name="Shape 475">
                <a:extLst>
                  <a:ext uri="{FF2B5EF4-FFF2-40B4-BE49-F238E27FC236}">
                    <a16:creationId xmlns:a16="http://schemas.microsoft.com/office/drawing/2014/main" id="{6CAD875F-2B88-432F-AF55-242413B51BDD}"/>
                  </a:ext>
                </a:extLst>
              </p:cNvPr>
              <p:cNvSpPr/>
              <p:nvPr/>
            </p:nvSpPr>
            <p:spPr>
              <a:xfrm>
                <a:off x="6539994" y="-2504857"/>
                <a:ext cx="59663" cy="1911803"/>
              </a:xfrm>
              <a:custGeom>
                <a:avLst/>
                <a:gdLst/>
                <a:ahLst/>
                <a:cxnLst/>
                <a:rect l="0" t="0" r="0" b="0"/>
                <a:pathLst>
                  <a:path w="70193" h="1286281">
                    <a:moveTo>
                      <a:pt x="0" y="0"/>
                    </a:moveTo>
                    <a:lnTo>
                      <a:pt x="70193" y="0"/>
                    </a:lnTo>
                    <a:lnTo>
                      <a:pt x="70193" y="1286281"/>
                    </a:lnTo>
                    <a:lnTo>
                      <a:pt x="0" y="1286281"/>
                    </a:lnTo>
                    <a:lnTo>
                      <a:pt x="0" y="0"/>
                    </a:lnTo>
                  </a:path>
                </a:pathLst>
              </a:custGeom>
              <a:ln w="0" cap="flat">
                <a:miter lim="127000"/>
              </a:ln>
            </p:spPr>
            <p:style>
              <a:lnRef idx="0">
                <a:srgbClr val="000000">
                  <a:alpha val="0"/>
                </a:srgbClr>
              </a:lnRef>
              <a:fillRef idx="1">
                <a:srgbClr val="504E47"/>
              </a:fillRef>
              <a:effectRef idx="0">
                <a:scrgbClr r="0" g="0" b="0"/>
              </a:effectRef>
              <a:fontRef idx="none"/>
            </p:style>
            <p:txBody>
              <a:bodyPr/>
              <a:lstStyle/>
              <a:p>
                <a:endParaRPr lang="es-ES" sz="1050"/>
              </a:p>
            </p:txBody>
          </p:sp>
          <p:sp>
            <p:nvSpPr>
              <p:cNvPr id="302" name="Shape 97">
                <a:extLst>
                  <a:ext uri="{FF2B5EF4-FFF2-40B4-BE49-F238E27FC236}">
                    <a16:creationId xmlns:a16="http://schemas.microsoft.com/office/drawing/2014/main" id="{6C7F35E3-A36F-46FB-BFB8-C0DA83C6DEAF}"/>
                  </a:ext>
                </a:extLst>
              </p:cNvPr>
              <p:cNvSpPr/>
              <p:nvPr/>
            </p:nvSpPr>
            <p:spPr>
              <a:xfrm>
                <a:off x="1732113" y="-598516"/>
                <a:ext cx="2059408" cy="5185403"/>
              </a:xfrm>
              <a:custGeom>
                <a:avLst/>
                <a:gdLst/>
                <a:ahLst/>
                <a:cxnLst/>
                <a:rect l="0" t="0" r="0" b="0"/>
                <a:pathLst>
                  <a:path w="2059407" h="5155570">
                    <a:moveTo>
                      <a:pt x="2059407" y="0"/>
                    </a:moveTo>
                    <a:lnTo>
                      <a:pt x="2059407" y="732683"/>
                    </a:lnTo>
                    <a:lnTo>
                      <a:pt x="1960818" y="738167"/>
                    </a:lnTo>
                    <a:cubicBezTo>
                      <a:pt x="1327964" y="809833"/>
                      <a:pt x="950652" y="1405209"/>
                      <a:pt x="940841" y="2110833"/>
                    </a:cubicBezTo>
                    <a:lnTo>
                      <a:pt x="2059407" y="2110833"/>
                    </a:lnTo>
                    <a:lnTo>
                      <a:pt x="2059407" y="2800785"/>
                    </a:lnTo>
                    <a:lnTo>
                      <a:pt x="940841" y="2800785"/>
                    </a:lnTo>
                    <a:cubicBezTo>
                      <a:pt x="949344" y="3556819"/>
                      <a:pt x="1330490" y="4154045"/>
                      <a:pt x="1994598" y="4351424"/>
                    </a:cubicBezTo>
                    <a:lnTo>
                      <a:pt x="2059407" y="4367128"/>
                    </a:lnTo>
                    <a:lnTo>
                      <a:pt x="2059407" y="5155570"/>
                    </a:lnTo>
                    <a:lnTo>
                      <a:pt x="1955638" y="5143027"/>
                    </a:lnTo>
                    <a:cubicBezTo>
                      <a:pt x="618156" y="4946658"/>
                      <a:pt x="0" y="3839398"/>
                      <a:pt x="0" y="2560349"/>
                    </a:cubicBezTo>
                    <a:cubicBezTo>
                      <a:pt x="0" y="1102047"/>
                      <a:pt x="775058" y="65606"/>
                      <a:pt x="1973477" y="2253"/>
                    </a:cubicBezTo>
                    <a:lnTo>
                      <a:pt x="2059407" y="0"/>
                    </a:ln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sz="1050"/>
              </a:p>
            </p:txBody>
          </p:sp>
          <p:sp>
            <p:nvSpPr>
              <p:cNvPr id="303" name="Shape 98">
                <a:extLst>
                  <a:ext uri="{FF2B5EF4-FFF2-40B4-BE49-F238E27FC236}">
                    <a16:creationId xmlns:a16="http://schemas.microsoft.com/office/drawing/2014/main" id="{FD080FE7-A366-4D37-983A-258ACF101A27}"/>
                  </a:ext>
                </a:extLst>
              </p:cNvPr>
              <p:cNvSpPr/>
              <p:nvPr/>
            </p:nvSpPr>
            <p:spPr>
              <a:xfrm>
                <a:off x="3791523" y="3515681"/>
                <a:ext cx="1871725" cy="1085431"/>
              </a:xfrm>
              <a:custGeom>
                <a:avLst/>
                <a:gdLst/>
                <a:ahLst/>
                <a:cxnLst/>
                <a:rect l="0" t="0" r="0" b="0"/>
                <a:pathLst>
                  <a:path w="1954860" h="1087196">
                    <a:moveTo>
                      <a:pt x="1672603" y="0"/>
                    </a:moveTo>
                    <a:lnTo>
                      <a:pt x="1954860" y="637680"/>
                    </a:lnTo>
                    <a:cubicBezTo>
                      <a:pt x="1494904" y="930402"/>
                      <a:pt x="899020" y="1087196"/>
                      <a:pt x="334518" y="1087196"/>
                    </a:cubicBezTo>
                    <a:cubicBezTo>
                      <a:pt x="231939" y="1087196"/>
                      <a:pt x="132832" y="1082500"/>
                      <a:pt x="37162" y="1073350"/>
                    </a:cubicBezTo>
                    <a:lnTo>
                      <a:pt x="0" y="1068858"/>
                    </a:lnTo>
                    <a:lnTo>
                      <a:pt x="0" y="280417"/>
                    </a:lnTo>
                    <a:lnTo>
                      <a:pt x="93430" y="303055"/>
                    </a:lnTo>
                    <a:cubicBezTo>
                      <a:pt x="202216" y="323738"/>
                      <a:pt x="317536" y="334518"/>
                      <a:pt x="439064" y="334518"/>
                    </a:cubicBezTo>
                    <a:cubicBezTo>
                      <a:pt x="919925" y="334518"/>
                      <a:pt x="1327620" y="188163"/>
                      <a:pt x="1672603" y="0"/>
                    </a:cubicBez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sz="1050"/>
              </a:p>
            </p:txBody>
          </p:sp>
          <p:sp>
            <p:nvSpPr>
              <p:cNvPr id="304" name="Shape 99">
                <a:extLst>
                  <a:ext uri="{FF2B5EF4-FFF2-40B4-BE49-F238E27FC236}">
                    <a16:creationId xmlns:a16="http://schemas.microsoft.com/office/drawing/2014/main" id="{5FC7E2AC-8D35-4B58-8D8B-0CC863DB9633}"/>
                  </a:ext>
                </a:extLst>
              </p:cNvPr>
              <p:cNvSpPr/>
              <p:nvPr/>
            </p:nvSpPr>
            <p:spPr>
              <a:xfrm>
                <a:off x="3618484" y="-596717"/>
                <a:ext cx="1971115" cy="2815143"/>
              </a:xfrm>
              <a:custGeom>
                <a:avLst/>
                <a:gdLst/>
                <a:ahLst/>
                <a:cxnLst/>
                <a:rect l="0" t="0" r="0" b="0"/>
                <a:pathLst>
                  <a:path w="2069846" h="2801607">
                    <a:moveTo>
                      <a:pt x="31356" y="0"/>
                    </a:moveTo>
                    <a:cubicBezTo>
                      <a:pt x="1327620" y="0"/>
                      <a:pt x="2069846" y="993102"/>
                      <a:pt x="2069846" y="2571623"/>
                    </a:cubicBezTo>
                    <a:lnTo>
                      <a:pt x="2069846" y="2801607"/>
                    </a:lnTo>
                    <a:lnTo>
                      <a:pt x="0" y="2801607"/>
                    </a:lnTo>
                    <a:lnTo>
                      <a:pt x="0" y="2111655"/>
                    </a:lnTo>
                    <a:lnTo>
                      <a:pt x="1118565" y="2111655"/>
                    </a:lnTo>
                    <a:cubicBezTo>
                      <a:pt x="1108100" y="1421702"/>
                      <a:pt x="773582" y="731761"/>
                      <a:pt x="31356" y="731761"/>
                    </a:cubicBezTo>
                    <a:lnTo>
                      <a:pt x="0" y="733505"/>
                    </a:lnTo>
                    <a:lnTo>
                      <a:pt x="0" y="822"/>
                    </a:lnTo>
                    <a:lnTo>
                      <a:pt x="31356" y="0"/>
                    </a:ln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sz="1050"/>
              </a:p>
            </p:txBody>
          </p:sp>
          <p:sp>
            <p:nvSpPr>
              <p:cNvPr id="305" name="Rectangle 100">
                <a:extLst>
                  <a:ext uri="{FF2B5EF4-FFF2-40B4-BE49-F238E27FC236}">
                    <a16:creationId xmlns:a16="http://schemas.microsoft.com/office/drawing/2014/main" id="{055C93EA-48C0-4B71-986C-6B5C939AF03F}"/>
                  </a:ext>
                </a:extLst>
              </p:cNvPr>
              <p:cNvSpPr/>
              <p:nvPr/>
            </p:nvSpPr>
            <p:spPr>
              <a:xfrm rot="16200001">
                <a:off x="5614790" y="-1951627"/>
                <a:ext cx="2801602" cy="831869"/>
              </a:xfrm>
              <a:prstGeom prst="rect">
                <a:avLst/>
              </a:prstGeom>
              <a:ln>
                <a:noFill/>
              </a:ln>
            </p:spPr>
            <p:txBody>
              <a:bodyPr vert="horz" lIns="0" tIns="0" rIns="0" bIns="0" rtlCol="0">
                <a:noAutofit/>
              </a:bodyPr>
              <a:lstStyle/>
              <a:p>
                <a:pPr algn="ctr">
                  <a:lnSpc>
                    <a:spcPct val="107000"/>
                  </a:lnSpc>
                  <a:spcAft>
                    <a:spcPts val="600"/>
                  </a:spcAft>
                </a:pPr>
                <a:r>
                  <a:rPr lang="es-ES" sz="3600" b="1" dirty="0">
                    <a:solidFill>
                      <a:srgbClr val="922D54"/>
                    </a:solidFill>
                    <a:latin typeface="Calibri" panose="020F0502020204030204" pitchFamily="34" charset="0"/>
                    <a:ea typeface="Calibri" panose="020F0502020204030204" pitchFamily="34" charset="0"/>
                  </a:rPr>
                  <a:t>2024</a:t>
                </a:r>
                <a:endParaRPr lang="es-ES" sz="825" dirty="0">
                  <a:latin typeface="Calibri" panose="020F0502020204030204" pitchFamily="34" charset="0"/>
                  <a:ea typeface="Calibri" panose="020F0502020204030204" pitchFamily="34" charset="0"/>
                </a:endParaRPr>
              </a:p>
            </p:txBody>
          </p:sp>
          <p:sp>
            <p:nvSpPr>
              <p:cNvPr id="306" name="Rectangle 101">
                <a:extLst>
                  <a:ext uri="{FF2B5EF4-FFF2-40B4-BE49-F238E27FC236}">
                    <a16:creationId xmlns:a16="http://schemas.microsoft.com/office/drawing/2014/main" id="{4AC1B32B-0FC3-4B70-B248-6C0FC40289EE}"/>
                  </a:ext>
                </a:extLst>
              </p:cNvPr>
              <p:cNvSpPr/>
              <p:nvPr/>
            </p:nvSpPr>
            <p:spPr>
              <a:xfrm>
                <a:off x="-4214007" y="4939610"/>
                <a:ext cx="15922373" cy="1631528"/>
              </a:xfrm>
              <a:prstGeom prst="rect">
                <a:avLst/>
              </a:prstGeom>
              <a:ln>
                <a:noFill/>
              </a:ln>
            </p:spPr>
            <p:txBody>
              <a:bodyPr vert="horz" lIns="0" tIns="0" rIns="0" bIns="0" rtlCol="0">
                <a:noAutofit/>
              </a:bodyPr>
              <a:lstStyle/>
              <a:p>
                <a:pPr algn="ctr" eaLnBrk="1" hangingPunct="1"/>
                <a:r>
                  <a:rPr lang="es-ES" altLang="es-ES" sz="2100" b="1" dirty="0" err="1">
                    <a:solidFill>
                      <a:schemeClr val="tx1">
                        <a:lumMod val="65000"/>
                        <a:lumOff val="35000"/>
                      </a:schemeClr>
                    </a:solidFill>
                    <a:latin typeface="Bliss Pro Medium" panose="02000603050000020004" pitchFamily="50" charset="0"/>
                  </a:rPr>
                  <a:t>GeoREBIUN</a:t>
                </a:r>
                <a:r>
                  <a:rPr lang="es-ES" altLang="es-ES" sz="2100" b="1" dirty="0">
                    <a:solidFill>
                      <a:schemeClr val="tx1">
                        <a:lumMod val="65000"/>
                        <a:lumOff val="35000"/>
                      </a:schemeClr>
                    </a:solidFill>
                    <a:latin typeface="Bliss Pro Medium" panose="02000603050000020004" pitchFamily="50" charset="0"/>
                  </a:rPr>
                  <a:t>: Las universidades en el territorio.</a:t>
                </a:r>
              </a:p>
              <a:p>
                <a:pPr algn="ctr" eaLnBrk="1" hangingPunct="1"/>
                <a:r>
                  <a:rPr lang="es-ES" altLang="es-ES" sz="2100" b="1" dirty="0">
                    <a:solidFill>
                      <a:schemeClr val="tx1">
                        <a:lumMod val="65000"/>
                        <a:lumOff val="35000"/>
                      </a:schemeClr>
                    </a:solidFill>
                    <a:latin typeface="Bliss Pro Medium" panose="02000603050000020004" pitchFamily="50" charset="0"/>
                  </a:rPr>
                  <a:t>Geolocalización de la producción académica</a:t>
                </a:r>
              </a:p>
            </p:txBody>
          </p:sp>
          <p:sp>
            <p:nvSpPr>
              <p:cNvPr id="308" name="Rectangle 103">
                <a:extLst>
                  <a:ext uri="{FF2B5EF4-FFF2-40B4-BE49-F238E27FC236}">
                    <a16:creationId xmlns:a16="http://schemas.microsoft.com/office/drawing/2014/main" id="{841B3A50-D219-48B1-B2B9-8D95ECB8C761}"/>
                  </a:ext>
                </a:extLst>
              </p:cNvPr>
              <p:cNvSpPr/>
              <p:nvPr/>
            </p:nvSpPr>
            <p:spPr>
              <a:xfrm>
                <a:off x="-4214007" y="-2496590"/>
                <a:ext cx="15910522" cy="944316"/>
              </a:xfrm>
              <a:prstGeom prst="rect">
                <a:avLst/>
              </a:prstGeom>
              <a:ln>
                <a:noFill/>
              </a:ln>
            </p:spPr>
            <p:txBody>
              <a:bodyPr vert="horz" lIns="0" tIns="0" rIns="0" bIns="0" rtlCol="0">
                <a:noAutofit/>
              </a:bodyPr>
              <a:lstStyle/>
              <a:p>
                <a:pPr algn="ctr">
                  <a:lnSpc>
                    <a:spcPct val="107000"/>
                  </a:lnSpc>
                  <a:spcAft>
                    <a:spcPts val="600"/>
                  </a:spcAft>
                </a:pPr>
                <a:r>
                  <a:rPr lang="es-ES" sz="3525" b="1" dirty="0">
                    <a:solidFill>
                      <a:srgbClr val="504E47"/>
                    </a:solidFill>
                    <a:latin typeface="Calibri" panose="020F0502020204030204" pitchFamily="34" charset="0"/>
                    <a:ea typeface="Calibri" panose="020F0502020204030204" pitchFamily="34" charset="0"/>
                  </a:rPr>
                  <a:t>EVENTOS</a:t>
                </a:r>
                <a:endParaRPr lang="es-ES" sz="825" dirty="0">
                  <a:latin typeface="Calibri" panose="020F0502020204030204" pitchFamily="34" charset="0"/>
                  <a:ea typeface="Calibri" panose="020F0502020204030204" pitchFamily="34" charset="0"/>
                </a:endParaRPr>
              </a:p>
            </p:txBody>
          </p:sp>
          <p:sp>
            <p:nvSpPr>
              <p:cNvPr id="309" name="Rectangle 104">
                <a:extLst>
                  <a:ext uri="{FF2B5EF4-FFF2-40B4-BE49-F238E27FC236}">
                    <a16:creationId xmlns:a16="http://schemas.microsoft.com/office/drawing/2014/main" id="{014B8F65-581A-4CCC-A488-7BEBD8A09708}"/>
                  </a:ext>
                </a:extLst>
              </p:cNvPr>
              <p:cNvSpPr/>
              <p:nvPr/>
            </p:nvSpPr>
            <p:spPr>
              <a:xfrm>
                <a:off x="6035165" y="1129618"/>
                <a:ext cx="170831" cy="944317"/>
              </a:xfrm>
              <a:prstGeom prst="rect">
                <a:avLst/>
              </a:prstGeom>
              <a:ln>
                <a:noFill/>
              </a:ln>
            </p:spPr>
            <p:txBody>
              <a:bodyPr vert="horz" lIns="0" tIns="0" rIns="0" bIns="0" rtlCol="0">
                <a:noAutofit/>
              </a:bodyPr>
              <a:lstStyle/>
              <a:p>
                <a:pPr>
                  <a:lnSpc>
                    <a:spcPct val="107000"/>
                  </a:lnSpc>
                  <a:spcAft>
                    <a:spcPts val="600"/>
                  </a:spcAft>
                </a:pPr>
                <a:r>
                  <a:rPr lang="es-ES" sz="3525" b="1">
                    <a:solidFill>
                      <a:srgbClr val="504E47"/>
                    </a:solidFill>
                    <a:latin typeface="Calibri" panose="020F0502020204030204" pitchFamily="34" charset="0"/>
                    <a:ea typeface="Calibri" panose="020F0502020204030204" pitchFamily="34" charset="0"/>
                  </a:rPr>
                  <a:t> </a:t>
                </a:r>
                <a:endParaRPr lang="es-ES" sz="825">
                  <a:latin typeface="Calibri" panose="020F0502020204030204" pitchFamily="34" charset="0"/>
                  <a:ea typeface="Calibri" panose="020F0502020204030204" pitchFamily="34" charset="0"/>
                </a:endParaRPr>
              </a:p>
            </p:txBody>
          </p:sp>
          <p:sp>
            <p:nvSpPr>
              <p:cNvPr id="310" name="Rectangle 105">
                <a:extLst>
                  <a:ext uri="{FF2B5EF4-FFF2-40B4-BE49-F238E27FC236}">
                    <a16:creationId xmlns:a16="http://schemas.microsoft.com/office/drawing/2014/main" id="{3D3C774B-0601-4DAB-ACD5-F37C10619BF5}"/>
                  </a:ext>
                </a:extLst>
              </p:cNvPr>
              <p:cNvSpPr/>
              <p:nvPr/>
            </p:nvSpPr>
            <p:spPr>
              <a:xfrm>
                <a:off x="-4330842" y="-1346483"/>
                <a:ext cx="15910522" cy="453701"/>
              </a:xfrm>
              <a:prstGeom prst="rect">
                <a:avLst/>
              </a:prstGeom>
              <a:ln>
                <a:noFill/>
              </a:ln>
            </p:spPr>
            <p:txBody>
              <a:bodyPr vert="horz" lIns="0" tIns="0" rIns="0" bIns="0" rtlCol="0">
                <a:noAutofit/>
              </a:bodyPr>
              <a:lstStyle/>
              <a:p>
                <a:pPr algn="ctr">
                  <a:lnSpc>
                    <a:spcPct val="107000"/>
                  </a:lnSpc>
                  <a:spcAft>
                    <a:spcPts val="600"/>
                  </a:spcAft>
                </a:pPr>
                <a:r>
                  <a:rPr lang="es-ES_tradnl" sz="1500" dirty="0">
                    <a:solidFill>
                      <a:schemeClr val="tx1">
                        <a:lumMod val="65000"/>
                        <a:lumOff val="35000"/>
                      </a:schemeClr>
                    </a:solidFill>
                    <a:latin typeface="Bliss Pro Medium" panose="02000603050000020004" pitchFamily="50" charset="0"/>
                  </a:rPr>
                  <a:t>XX Workshop de Proyectos Digitales</a:t>
                </a:r>
              </a:p>
            </p:txBody>
          </p:sp>
        </p:grpSp>
      </p:grpSp>
      <p:pic>
        <p:nvPicPr>
          <p:cNvPr id="1026" name="Picture 2">
            <a:extLst>
              <a:ext uri="{FF2B5EF4-FFF2-40B4-BE49-F238E27FC236}">
                <a16:creationId xmlns:a16="http://schemas.microsoft.com/office/drawing/2014/main" id="{B2B23CA0-DACC-C9E1-2DA8-4D9780F683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578" y="4357354"/>
            <a:ext cx="2050845" cy="771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078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5"/>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10</a:t>
            </a:fld>
            <a:endParaRPr/>
          </a:p>
        </p:txBody>
      </p:sp>
      <p:sp>
        <p:nvSpPr>
          <p:cNvPr id="223" name="Google Shape;223;p25"/>
          <p:cNvSpPr txBox="1"/>
          <p:nvPr/>
        </p:nvSpPr>
        <p:spPr>
          <a:xfrm>
            <a:off x="719950" y="2017650"/>
            <a:ext cx="7808700" cy="1108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Clr>
                <a:schemeClr val="dk1"/>
              </a:buClr>
              <a:buSzPts val="1100"/>
              <a:buFont typeface="Arial"/>
              <a:buNone/>
            </a:pPr>
            <a:r>
              <a:rPr lang="en-GB" sz="6000" b="1">
                <a:solidFill>
                  <a:schemeClr val="dk2"/>
                </a:solidFill>
                <a:latin typeface="Oswald"/>
                <a:ea typeface="Oswald"/>
                <a:cs typeface="Oswald"/>
                <a:sym typeface="Oswald"/>
              </a:rPr>
              <a:t>4. FUNCIONALIDADES</a:t>
            </a:r>
            <a:endParaRPr sz="6000">
              <a:solidFill>
                <a:srgbClr val="595959"/>
              </a:solidFill>
              <a:latin typeface="Impact"/>
              <a:ea typeface="Impact"/>
              <a:cs typeface="Impact"/>
              <a:sym typeface="Impac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26"/>
          <p:cNvPicPr preferRelativeResize="0"/>
          <p:nvPr/>
        </p:nvPicPr>
        <p:blipFill>
          <a:blip r:embed="rId3">
            <a:alphaModFix/>
          </a:blip>
          <a:stretch>
            <a:fillRect/>
          </a:stretch>
        </p:blipFill>
        <p:spPr>
          <a:xfrm>
            <a:off x="11775" y="1067975"/>
            <a:ext cx="3841200" cy="3406800"/>
          </a:xfrm>
          <a:prstGeom prst="rect">
            <a:avLst/>
          </a:prstGeom>
          <a:noFill/>
          <a:ln>
            <a:noFill/>
          </a:ln>
        </p:spPr>
      </p:pic>
      <p:sp>
        <p:nvSpPr>
          <p:cNvPr id="229" name="Google Shape;229;p26"/>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rgbClr val="990000"/>
                </a:solidFill>
                <a:latin typeface="Open Sans"/>
                <a:ea typeface="Open Sans"/>
                <a:cs typeface="Open Sans"/>
                <a:sym typeface="Open Sans"/>
              </a:rPr>
              <a:t>4. Funcionalidades</a:t>
            </a:r>
            <a:r>
              <a:rPr lang="en-GB">
                <a:latin typeface="Open Sans"/>
                <a:ea typeface="Open Sans"/>
                <a:cs typeface="Open Sans"/>
                <a:sym typeface="Open Sans"/>
              </a:rPr>
              <a:t> del proyecto</a:t>
            </a:r>
            <a:endParaRPr>
              <a:latin typeface="Open Sans"/>
              <a:ea typeface="Open Sans"/>
              <a:cs typeface="Open Sans"/>
              <a:sym typeface="Open Sans"/>
            </a:endParaRPr>
          </a:p>
        </p:txBody>
      </p:sp>
      <p:sp>
        <p:nvSpPr>
          <p:cNvPr id="230" name="Google Shape;230;p26"/>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11</a:t>
            </a:fld>
            <a:endParaRPr/>
          </a:p>
        </p:txBody>
      </p:sp>
      <p:sp>
        <p:nvSpPr>
          <p:cNvPr id="231" name="Google Shape;231;p26"/>
          <p:cNvSpPr txBox="1"/>
          <p:nvPr/>
        </p:nvSpPr>
        <p:spPr>
          <a:xfrm>
            <a:off x="4036900" y="972025"/>
            <a:ext cx="5010300" cy="49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Vista de </a:t>
            </a:r>
            <a:r>
              <a:rPr lang="en-GB" b="1">
                <a:solidFill>
                  <a:srgbClr val="666666"/>
                </a:solidFill>
                <a:latin typeface="Open Sans"/>
                <a:ea typeface="Open Sans"/>
                <a:cs typeface="Open Sans"/>
                <a:sym typeface="Open Sans"/>
              </a:rPr>
              <a:t>mapa interactivo</a:t>
            </a:r>
            <a:r>
              <a:rPr lang="en-GB">
                <a:solidFill>
                  <a:srgbClr val="666666"/>
                </a:solidFill>
                <a:latin typeface="Open Sans"/>
                <a:ea typeface="Open Sans"/>
                <a:cs typeface="Open Sans"/>
                <a:sym typeface="Open Sans"/>
              </a:rPr>
              <a:t> con las </a:t>
            </a:r>
            <a:r>
              <a:rPr lang="en-GB" b="1">
                <a:solidFill>
                  <a:srgbClr val="666666"/>
                </a:solidFill>
                <a:latin typeface="Open Sans"/>
                <a:ea typeface="Open Sans"/>
                <a:cs typeface="Open Sans"/>
                <a:sym typeface="Open Sans"/>
              </a:rPr>
              <a:t>geolocalizaciones</a:t>
            </a:r>
            <a:r>
              <a:rPr lang="en-GB">
                <a:solidFill>
                  <a:srgbClr val="666666"/>
                </a:solidFill>
                <a:latin typeface="Open Sans"/>
                <a:ea typeface="Open Sans"/>
                <a:cs typeface="Open Sans"/>
                <a:sym typeface="Open Sans"/>
              </a:rPr>
              <a:t> de los ítems (1 ítem puede tener varias geolocalizaciones)</a:t>
            </a:r>
            <a:endParaRPr>
              <a:solidFill>
                <a:srgbClr val="666666"/>
              </a:solidFill>
            </a:endParaRPr>
          </a:p>
        </p:txBody>
      </p:sp>
      <p:sp>
        <p:nvSpPr>
          <p:cNvPr id="232" name="Google Shape;232;p26"/>
          <p:cNvSpPr/>
          <p:nvPr/>
        </p:nvSpPr>
        <p:spPr>
          <a:xfrm>
            <a:off x="8900" y="1066500"/>
            <a:ext cx="3841200" cy="3406800"/>
          </a:xfrm>
          <a:prstGeom prst="rect">
            <a:avLst/>
          </a:prstGeom>
          <a:solidFill>
            <a:srgbClr val="980000">
              <a:alpha val="2038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3" name="Google Shape;233;p26"/>
          <p:cNvGrpSpPr/>
          <p:nvPr/>
        </p:nvGrpSpPr>
        <p:grpSpPr>
          <a:xfrm>
            <a:off x="3641790" y="1020913"/>
            <a:ext cx="395107" cy="395107"/>
            <a:chOff x="3527942" y="1173300"/>
            <a:chExt cx="645600" cy="645600"/>
          </a:xfrm>
        </p:grpSpPr>
        <p:sp>
          <p:nvSpPr>
            <p:cNvPr id="234" name="Google Shape;234;p26"/>
            <p:cNvSpPr/>
            <p:nvPr/>
          </p:nvSpPr>
          <p:spPr>
            <a:xfrm>
              <a:off x="3527942" y="117330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6"/>
            <p:cNvSpPr/>
            <p:nvPr/>
          </p:nvSpPr>
          <p:spPr>
            <a:xfrm>
              <a:off x="3653206" y="129855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6" name="Google Shape;236;p26"/>
          <p:cNvSpPr txBox="1"/>
          <p:nvPr/>
        </p:nvSpPr>
        <p:spPr>
          <a:xfrm>
            <a:off x="4036900" y="1581625"/>
            <a:ext cx="5010300" cy="49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Vista de </a:t>
            </a:r>
            <a:r>
              <a:rPr lang="en-GB" b="1">
                <a:solidFill>
                  <a:srgbClr val="666666"/>
                </a:solidFill>
                <a:latin typeface="Open Sans"/>
                <a:ea typeface="Open Sans"/>
                <a:cs typeface="Open Sans"/>
                <a:sym typeface="Open Sans"/>
              </a:rPr>
              <a:t>listado</a:t>
            </a:r>
            <a:r>
              <a:rPr lang="en-GB">
                <a:solidFill>
                  <a:srgbClr val="666666"/>
                </a:solidFill>
                <a:latin typeface="Open Sans"/>
                <a:ea typeface="Open Sans"/>
                <a:cs typeface="Open Sans"/>
                <a:sym typeface="Open Sans"/>
              </a:rPr>
              <a:t> paginado y ordenado con cada uno de los </a:t>
            </a:r>
            <a:r>
              <a:rPr lang="en-GB" b="1">
                <a:solidFill>
                  <a:srgbClr val="666666"/>
                </a:solidFill>
                <a:latin typeface="Open Sans"/>
                <a:ea typeface="Open Sans"/>
                <a:cs typeface="Open Sans"/>
                <a:sym typeface="Open Sans"/>
              </a:rPr>
              <a:t>ítems</a:t>
            </a:r>
            <a:r>
              <a:rPr lang="en-GB">
                <a:solidFill>
                  <a:srgbClr val="666666"/>
                </a:solidFill>
                <a:latin typeface="Open Sans"/>
                <a:ea typeface="Open Sans"/>
                <a:cs typeface="Open Sans"/>
                <a:sym typeface="Open Sans"/>
              </a:rPr>
              <a:t> y sus respectivas geolocalizaciones (una o más)</a:t>
            </a:r>
            <a:endParaRPr>
              <a:solidFill>
                <a:srgbClr val="666666"/>
              </a:solidFill>
            </a:endParaRPr>
          </a:p>
        </p:txBody>
      </p:sp>
      <p:grpSp>
        <p:nvGrpSpPr>
          <p:cNvPr id="237" name="Google Shape;237;p26"/>
          <p:cNvGrpSpPr/>
          <p:nvPr/>
        </p:nvGrpSpPr>
        <p:grpSpPr>
          <a:xfrm>
            <a:off x="3641790" y="1630513"/>
            <a:ext cx="395107" cy="395107"/>
            <a:chOff x="3527942" y="1173300"/>
            <a:chExt cx="645600" cy="645600"/>
          </a:xfrm>
        </p:grpSpPr>
        <p:sp>
          <p:nvSpPr>
            <p:cNvPr id="238" name="Google Shape;238;p26"/>
            <p:cNvSpPr/>
            <p:nvPr/>
          </p:nvSpPr>
          <p:spPr>
            <a:xfrm>
              <a:off x="3527942" y="117330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6"/>
            <p:cNvSpPr/>
            <p:nvPr/>
          </p:nvSpPr>
          <p:spPr>
            <a:xfrm>
              <a:off x="3653206" y="129855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0" name="Google Shape;240;p26"/>
          <p:cNvSpPr txBox="1"/>
          <p:nvPr/>
        </p:nvSpPr>
        <p:spPr>
          <a:xfrm>
            <a:off x="4036900" y="2191225"/>
            <a:ext cx="5010300" cy="49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Navegación por </a:t>
            </a:r>
            <a:r>
              <a:rPr lang="en-GB" b="1">
                <a:solidFill>
                  <a:srgbClr val="666666"/>
                </a:solidFill>
                <a:latin typeface="Open Sans"/>
                <a:ea typeface="Open Sans"/>
                <a:cs typeface="Open Sans"/>
                <a:sym typeface="Open Sans"/>
              </a:rPr>
              <a:t>facetas</a:t>
            </a:r>
            <a:r>
              <a:rPr lang="en-GB">
                <a:solidFill>
                  <a:srgbClr val="666666"/>
                </a:solidFill>
                <a:latin typeface="Open Sans"/>
                <a:ea typeface="Open Sans"/>
                <a:cs typeface="Open Sans"/>
                <a:sym typeface="Open Sans"/>
              </a:rPr>
              <a:t> (universidad, tipo de documento, condiciones de acceso y fecha de publicación)</a:t>
            </a:r>
            <a:endParaRPr>
              <a:solidFill>
                <a:srgbClr val="666666"/>
              </a:solidFill>
            </a:endParaRPr>
          </a:p>
        </p:txBody>
      </p:sp>
      <p:grpSp>
        <p:nvGrpSpPr>
          <p:cNvPr id="241" name="Google Shape;241;p26"/>
          <p:cNvGrpSpPr/>
          <p:nvPr/>
        </p:nvGrpSpPr>
        <p:grpSpPr>
          <a:xfrm>
            <a:off x="3641790" y="2240113"/>
            <a:ext cx="395107" cy="395107"/>
            <a:chOff x="3527942" y="1173300"/>
            <a:chExt cx="645600" cy="645600"/>
          </a:xfrm>
        </p:grpSpPr>
        <p:sp>
          <p:nvSpPr>
            <p:cNvPr id="242" name="Google Shape;242;p26"/>
            <p:cNvSpPr/>
            <p:nvPr/>
          </p:nvSpPr>
          <p:spPr>
            <a:xfrm>
              <a:off x="3527942" y="117330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6"/>
            <p:cNvSpPr/>
            <p:nvPr/>
          </p:nvSpPr>
          <p:spPr>
            <a:xfrm>
              <a:off x="3653206" y="129855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4" name="Google Shape;244;p26"/>
          <p:cNvSpPr txBox="1"/>
          <p:nvPr/>
        </p:nvSpPr>
        <p:spPr>
          <a:xfrm>
            <a:off x="4036900" y="2800825"/>
            <a:ext cx="5010300" cy="49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Campo de </a:t>
            </a:r>
            <a:r>
              <a:rPr lang="en-GB" b="1">
                <a:solidFill>
                  <a:srgbClr val="666666"/>
                </a:solidFill>
                <a:latin typeface="Open Sans"/>
                <a:ea typeface="Open Sans"/>
                <a:cs typeface="Open Sans"/>
                <a:sym typeface="Open Sans"/>
              </a:rPr>
              <a:t>búsqueda múltiple</a:t>
            </a:r>
            <a:r>
              <a:rPr lang="en-GB">
                <a:solidFill>
                  <a:srgbClr val="666666"/>
                </a:solidFill>
                <a:latin typeface="Open Sans"/>
                <a:ea typeface="Open Sans"/>
                <a:cs typeface="Open Sans"/>
                <a:sym typeface="Open Sans"/>
              </a:rPr>
              <a:t> (autor, título y materias)</a:t>
            </a:r>
            <a:endParaRPr>
              <a:solidFill>
                <a:srgbClr val="666666"/>
              </a:solidFill>
            </a:endParaRPr>
          </a:p>
        </p:txBody>
      </p:sp>
      <p:grpSp>
        <p:nvGrpSpPr>
          <p:cNvPr id="245" name="Google Shape;245;p26"/>
          <p:cNvGrpSpPr/>
          <p:nvPr/>
        </p:nvGrpSpPr>
        <p:grpSpPr>
          <a:xfrm>
            <a:off x="3641790" y="2849713"/>
            <a:ext cx="395107" cy="395107"/>
            <a:chOff x="3527942" y="1173300"/>
            <a:chExt cx="645600" cy="645600"/>
          </a:xfrm>
        </p:grpSpPr>
        <p:sp>
          <p:nvSpPr>
            <p:cNvPr id="246" name="Google Shape;246;p26"/>
            <p:cNvSpPr/>
            <p:nvPr/>
          </p:nvSpPr>
          <p:spPr>
            <a:xfrm>
              <a:off x="3527942" y="117330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6"/>
            <p:cNvSpPr/>
            <p:nvPr/>
          </p:nvSpPr>
          <p:spPr>
            <a:xfrm>
              <a:off x="3653206" y="129855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8" name="Google Shape;248;p26"/>
          <p:cNvSpPr txBox="1"/>
          <p:nvPr/>
        </p:nvSpPr>
        <p:spPr>
          <a:xfrm>
            <a:off x="4036900" y="3410425"/>
            <a:ext cx="5010300" cy="49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Gráficas </a:t>
            </a:r>
            <a:r>
              <a:rPr lang="en-GB" b="1">
                <a:solidFill>
                  <a:srgbClr val="666666"/>
                </a:solidFill>
                <a:latin typeface="Open Sans"/>
                <a:ea typeface="Open Sans"/>
                <a:cs typeface="Open Sans"/>
                <a:sym typeface="Open Sans"/>
              </a:rPr>
              <a:t>estadísticas</a:t>
            </a:r>
            <a:endParaRPr b="1">
              <a:solidFill>
                <a:srgbClr val="666666"/>
              </a:solidFill>
            </a:endParaRPr>
          </a:p>
        </p:txBody>
      </p:sp>
      <p:grpSp>
        <p:nvGrpSpPr>
          <p:cNvPr id="249" name="Google Shape;249;p26"/>
          <p:cNvGrpSpPr/>
          <p:nvPr/>
        </p:nvGrpSpPr>
        <p:grpSpPr>
          <a:xfrm>
            <a:off x="3641790" y="3459313"/>
            <a:ext cx="395107" cy="395107"/>
            <a:chOff x="3527942" y="1173300"/>
            <a:chExt cx="645600" cy="645600"/>
          </a:xfrm>
        </p:grpSpPr>
        <p:sp>
          <p:nvSpPr>
            <p:cNvPr id="250" name="Google Shape;250;p26"/>
            <p:cNvSpPr/>
            <p:nvPr/>
          </p:nvSpPr>
          <p:spPr>
            <a:xfrm>
              <a:off x="3527942" y="117330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6"/>
            <p:cNvSpPr/>
            <p:nvPr/>
          </p:nvSpPr>
          <p:spPr>
            <a:xfrm>
              <a:off x="3653206" y="129855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2" name="Google Shape;252;p26"/>
          <p:cNvSpPr txBox="1"/>
          <p:nvPr/>
        </p:nvSpPr>
        <p:spPr>
          <a:xfrm>
            <a:off x="4036900" y="3959400"/>
            <a:ext cx="5010300" cy="49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b="1">
                <a:solidFill>
                  <a:srgbClr val="666666"/>
                </a:solidFill>
                <a:latin typeface="Open Sans"/>
                <a:ea typeface="Open Sans"/>
                <a:cs typeface="Open Sans"/>
                <a:sym typeface="Open Sans"/>
              </a:rPr>
              <a:t>Georebiun-lite</a:t>
            </a:r>
            <a:r>
              <a:rPr lang="en-GB">
                <a:solidFill>
                  <a:srgbClr val="666666"/>
                </a:solidFill>
                <a:latin typeface="Open Sans"/>
                <a:ea typeface="Open Sans"/>
                <a:cs typeface="Open Sans"/>
                <a:sym typeface="Open Sans"/>
              </a:rPr>
              <a:t>: versión “lite” para insertar mapas personalizados en páginas web</a:t>
            </a:r>
            <a:endParaRPr>
              <a:solidFill>
                <a:srgbClr val="666666"/>
              </a:solidFill>
            </a:endParaRPr>
          </a:p>
        </p:txBody>
      </p:sp>
      <p:grpSp>
        <p:nvGrpSpPr>
          <p:cNvPr id="253" name="Google Shape;253;p26"/>
          <p:cNvGrpSpPr/>
          <p:nvPr/>
        </p:nvGrpSpPr>
        <p:grpSpPr>
          <a:xfrm>
            <a:off x="3641790" y="4008288"/>
            <a:ext cx="395107" cy="395107"/>
            <a:chOff x="3527942" y="1173300"/>
            <a:chExt cx="645600" cy="645600"/>
          </a:xfrm>
        </p:grpSpPr>
        <p:sp>
          <p:nvSpPr>
            <p:cNvPr id="254" name="Google Shape;254;p26"/>
            <p:cNvSpPr/>
            <p:nvPr/>
          </p:nvSpPr>
          <p:spPr>
            <a:xfrm>
              <a:off x="3527942" y="117330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6"/>
            <p:cNvSpPr/>
            <p:nvPr/>
          </p:nvSpPr>
          <p:spPr>
            <a:xfrm>
              <a:off x="3653206" y="129855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7"/>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12</a:t>
            </a:fld>
            <a:endParaRPr/>
          </a:p>
        </p:txBody>
      </p:sp>
      <p:sp>
        <p:nvSpPr>
          <p:cNvPr id="261" name="Google Shape;261;p27"/>
          <p:cNvSpPr txBox="1"/>
          <p:nvPr/>
        </p:nvSpPr>
        <p:spPr>
          <a:xfrm>
            <a:off x="434300" y="1555800"/>
            <a:ext cx="7808700" cy="2031900"/>
          </a:xfrm>
          <a:prstGeom prst="rect">
            <a:avLst/>
          </a:prstGeom>
          <a:noFill/>
          <a:ln>
            <a:noFill/>
          </a:ln>
        </p:spPr>
        <p:txBody>
          <a:bodyPr spcFirstLastPara="1" wrap="square" lIns="91425" tIns="91425" rIns="91425" bIns="91425" anchor="t" anchorCtr="0">
            <a:spAutoFit/>
          </a:bodyPr>
          <a:lstStyle/>
          <a:p>
            <a:pPr marL="457200" lvl="0" indent="0" algn="ctr" rtl="0">
              <a:spcBef>
                <a:spcPts val="0"/>
              </a:spcBef>
              <a:spcAft>
                <a:spcPts val="0"/>
              </a:spcAft>
              <a:buClr>
                <a:schemeClr val="dk1"/>
              </a:buClr>
              <a:buSzPts val="1100"/>
              <a:buFont typeface="Arial"/>
              <a:buNone/>
            </a:pPr>
            <a:r>
              <a:rPr lang="en-GB" sz="6000" b="1">
                <a:solidFill>
                  <a:schemeClr val="dk2"/>
                </a:solidFill>
                <a:latin typeface="Oswald"/>
                <a:ea typeface="Oswald"/>
                <a:cs typeface="Oswald"/>
                <a:sym typeface="Oswald"/>
              </a:rPr>
              <a:t>5. GEOLOCALIZACIÓN DE DOCUMENTOS</a:t>
            </a:r>
            <a:endParaRPr sz="6000">
              <a:solidFill>
                <a:srgbClr val="595959"/>
              </a:solidFill>
              <a:latin typeface="Impact"/>
              <a:ea typeface="Impact"/>
              <a:cs typeface="Impact"/>
              <a:sym typeface="Impac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28"/>
          <p:cNvPicPr preferRelativeResize="0"/>
          <p:nvPr/>
        </p:nvPicPr>
        <p:blipFill rotWithShape="1">
          <a:blip r:embed="rId3">
            <a:alphaModFix/>
          </a:blip>
          <a:srcRect l="5276"/>
          <a:stretch/>
        </p:blipFill>
        <p:spPr>
          <a:xfrm>
            <a:off x="0" y="1053075"/>
            <a:ext cx="3252449" cy="3433651"/>
          </a:xfrm>
          <a:prstGeom prst="rect">
            <a:avLst/>
          </a:prstGeom>
          <a:solidFill>
            <a:srgbClr val="980000">
              <a:alpha val="20380"/>
            </a:srgbClr>
          </a:solidFill>
          <a:ln>
            <a:noFill/>
          </a:ln>
        </p:spPr>
      </p:pic>
      <p:sp>
        <p:nvSpPr>
          <p:cNvPr id="267" name="Google Shape;267;p28"/>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rgbClr val="990000"/>
                </a:solidFill>
                <a:latin typeface="Open Sans"/>
                <a:ea typeface="Open Sans"/>
                <a:cs typeface="Open Sans"/>
                <a:sym typeface="Open Sans"/>
              </a:rPr>
              <a:t>5. Geolocalización</a:t>
            </a:r>
            <a:r>
              <a:rPr lang="en-GB">
                <a:latin typeface="Open Sans"/>
                <a:ea typeface="Open Sans"/>
                <a:cs typeface="Open Sans"/>
                <a:sym typeface="Open Sans"/>
              </a:rPr>
              <a:t> de documentos</a:t>
            </a:r>
            <a:endParaRPr>
              <a:latin typeface="Open Sans"/>
              <a:ea typeface="Open Sans"/>
              <a:cs typeface="Open Sans"/>
              <a:sym typeface="Open Sans"/>
            </a:endParaRPr>
          </a:p>
        </p:txBody>
      </p:sp>
      <p:sp>
        <p:nvSpPr>
          <p:cNvPr id="268" name="Google Shape;268;p28"/>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13</a:t>
            </a:fld>
            <a:endParaRPr/>
          </a:p>
        </p:txBody>
      </p:sp>
      <p:sp>
        <p:nvSpPr>
          <p:cNvPr id="269" name="Google Shape;269;p28"/>
          <p:cNvSpPr/>
          <p:nvPr/>
        </p:nvSpPr>
        <p:spPr>
          <a:xfrm>
            <a:off x="50" y="1066500"/>
            <a:ext cx="3252300" cy="3406800"/>
          </a:xfrm>
          <a:prstGeom prst="rect">
            <a:avLst/>
          </a:prstGeom>
          <a:solidFill>
            <a:srgbClr val="980000">
              <a:alpha val="2038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8"/>
          <p:cNvSpPr txBox="1"/>
          <p:nvPr/>
        </p:nvSpPr>
        <p:spPr>
          <a:xfrm>
            <a:off x="3676950" y="982750"/>
            <a:ext cx="5357100" cy="64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a:solidFill>
                  <a:srgbClr val="666666"/>
                </a:solidFill>
                <a:latin typeface="Open Sans"/>
                <a:ea typeface="Open Sans"/>
                <a:cs typeface="Open Sans"/>
                <a:sym typeface="Open Sans"/>
              </a:rPr>
              <a:t>Geolocalizar: Asignar las coordenadas de un lugar en un mapa</a:t>
            </a:r>
            <a:endParaRPr>
              <a:solidFill>
                <a:srgbClr val="666666"/>
              </a:solidFill>
            </a:endParaRPr>
          </a:p>
        </p:txBody>
      </p:sp>
      <p:sp>
        <p:nvSpPr>
          <p:cNvPr id="271" name="Google Shape;271;p28"/>
          <p:cNvSpPr txBox="1"/>
          <p:nvPr/>
        </p:nvSpPr>
        <p:spPr>
          <a:xfrm>
            <a:off x="3716600" y="1943275"/>
            <a:ext cx="5144400" cy="64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a:solidFill>
                  <a:srgbClr val="666666"/>
                </a:solidFill>
                <a:latin typeface="Open Sans"/>
                <a:ea typeface="Open Sans"/>
                <a:cs typeface="Open Sans"/>
                <a:sym typeface="Open Sans"/>
              </a:rPr>
              <a:t>Para la geolocalización de documentos en el repositorio, se utiliza el metadato Dublin Core: </a:t>
            </a:r>
            <a:r>
              <a:rPr lang="en-GB" b="1">
                <a:solidFill>
                  <a:srgbClr val="666666"/>
                </a:solidFill>
                <a:latin typeface="Open Sans"/>
                <a:ea typeface="Open Sans"/>
                <a:cs typeface="Open Sans"/>
                <a:sym typeface="Open Sans"/>
              </a:rPr>
              <a:t>dc.coverage.spatial</a:t>
            </a:r>
            <a:endParaRPr>
              <a:solidFill>
                <a:srgbClr val="666666"/>
              </a:solidFill>
            </a:endParaRPr>
          </a:p>
        </p:txBody>
      </p:sp>
      <p:sp>
        <p:nvSpPr>
          <p:cNvPr id="272" name="Google Shape;272;p28"/>
          <p:cNvSpPr txBox="1"/>
          <p:nvPr/>
        </p:nvSpPr>
        <p:spPr>
          <a:xfrm>
            <a:off x="3739800" y="2955375"/>
            <a:ext cx="5183400" cy="57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a:solidFill>
                  <a:srgbClr val="666666"/>
                </a:solidFill>
                <a:latin typeface="Open Sans"/>
                <a:ea typeface="Open Sans"/>
                <a:cs typeface="Open Sans"/>
                <a:sym typeface="Open Sans"/>
              </a:rPr>
              <a:t>“</a:t>
            </a:r>
            <a:r>
              <a:rPr lang="en-GB" b="1">
                <a:solidFill>
                  <a:srgbClr val="666666"/>
                </a:solidFill>
                <a:latin typeface="Open Sans"/>
                <a:ea typeface="Open Sans"/>
                <a:cs typeface="Open Sans"/>
                <a:sym typeface="Open Sans"/>
              </a:rPr>
              <a:t>east=</a:t>
            </a:r>
            <a:r>
              <a:rPr lang="en-GB">
                <a:solidFill>
                  <a:srgbClr val="666666"/>
                </a:solidFill>
                <a:latin typeface="Open Sans"/>
                <a:ea typeface="Open Sans"/>
                <a:cs typeface="Open Sans"/>
                <a:sym typeface="Open Sans"/>
              </a:rPr>
              <a:t>LONGITUD</a:t>
            </a:r>
            <a:r>
              <a:rPr lang="en-GB" b="1">
                <a:solidFill>
                  <a:srgbClr val="666666"/>
                </a:solidFill>
                <a:latin typeface="Open Sans"/>
                <a:ea typeface="Open Sans"/>
                <a:cs typeface="Open Sans"/>
                <a:sym typeface="Open Sans"/>
              </a:rPr>
              <a:t>; north=</a:t>
            </a:r>
            <a:r>
              <a:rPr lang="en-GB">
                <a:solidFill>
                  <a:srgbClr val="666666"/>
                </a:solidFill>
                <a:latin typeface="Open Sans"/>
                <a:ea typeface="Open Sans"/>
                <a:cs typeface="Open Sans"/>
                <a:sym typeface="Open Sans"/>
              </a:rPr>
              <a:t>LATITUD</a:t>
            </a:r>
            <a:r>
              <a:rPr lang="en-GB" b="1">
                <a:solidFill>
                  <a:srgbClr val="666666"/>
                </a:solidFill>
                <a:latin typeface="Open Sans"/>
                <a:ea typeface="Open Sans"/>
                <a:cs typeface="Open Sans"/>
                <a:sym typeface="Open Sans"/>
              </a:rPr>
              <a:t>; name=</a:t>
            </a:r>
            <a:r>
              <a:rPr lang="en-GB">
                <a:solidFill>
                  <a:srgbClr val="666666"/>
                </a:solidFill>
                <a:latin typeface="Open Sans"/>
                <a:ea typeface="Open Sans"/>
                <a:cs typeface="Open Sans"/>
                <a:sym typeface="Open Sans"/>
              </a:rPr>
              <a:t>NOMBRE”</a:t>
            </a:r>
            <a:endParaRPr>
              <a:solidFill>
                <a:srgbClr val="666666"/>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GB" sz="1000" b="1">
                <a:solidFill>
                  <a:srgbClr val="980000"/>
                </a:solidFill>
                <a:latin typeface="Open Sans"/>
                <a:ea typeface="Open Sans"/>
                <a:cs typeface="Open Sans"/>
                <a:sym typeface="Open Sans"/>
              </a:rPr>
              <a:t>Ejemplo: “east=2.1309581; north=41.3746958; name=Sants-Montjuïc, Barcelona”</a:t>
            </a:r>
            <a:endParaRPr>
              <a:solidFill>
                <a:srgbClr val="666666"/>
              </a:solidFill>
              <a:latin typeface="Open Sans"/>
              <a:ea typeface="Open Sans"/>
              <a:cs typeface="Open Sans"/>
              <a:sym typeface="Open Sans"/>
            </a:endParaRPr>
          </a:p>
        </p:txBody>
      </p:sp>
      <p:sp>
        <p:nvSpPr>
          <p:cNvPr id="273" name="Google Shape;273;p28"/>
          <p:cNvSpPr txBox="1"/>
          <p:nvPr/>
        </p:nvSpPr>
        <p:spPr>
          <a:xfrm>
            <a:off x="3716650" y="3949725"/>
            <a:ext cx="5268900" cy="57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a:solidFill>
                  <a:srgbClr val="666666"/>
                </a:solidFill>
                <a:latin typeface="Open Sans"/>
                <a:ea typeface="Open Sans"/>
                <a:cs typeface="Open Sans"/>
                <a:sym typeface="Open Sans"/>
              </a:rPr>
              <a:t>Un ítem puede tener 1 o más geolocalizaciones, por lo tanto, el campo </a:t>
            </a:r>
            <a:r>
              <a:rPr lang="en-GB" b="1">
                <a:solidFill>
                  <a:srgbClr val="666666"/>
                </a:solidFill>
                <a:latin typeface="Open Sans"/>
                <a:ea typeface="Open Sans"/>
                <a:cs typeface="Open Sans"/>
                <a:sym typeface="Open Sans"/>
              </a:rPr>
              <a:t>dc.coverage.spatial</a:t>
            </a:r>
            <a:r>
              <a:rPr lang="en-GB">
                <a:solidFill>
                  <a:srgbClr val="666666"/>
                </a:solidFill>
                <a:latin typeface="Open Sans"/>
                <a:ea typeface="Open Sans"/>
                <a:cs typeface="Open Sans"/>
                <a:sym typeface="Open Sans"/>
              </a:rPr>
              <a:t> es repetible.</a:t>
            </a:r>
            <a:endParaRPr>
              <a:solidFill>
                <a:srgbClr val="666666"/>
              </a:solidFill>
            </a:endParaRPr>
          </a:p>
        </p:txBody>
      </p:sp>
      <p:sp>
        <p:nvSpPr>
          <p:cNvPr id="274" name="Google Shape;274;p28"/>
          <p:cNvSpPr/>
          <p:nvPr/>
        </p:nvSpPr>
        <p:spPr>
          <a:xfrm>
            <a:off x="3070992" y="101335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8"/>
          <p:cNvSpPr/>
          <p:nvPr/>
        </p:nvSpPr>
        <p:spPr>
          <a:xfrm>
            <a:off x="3196256" y="113860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28"/>
          <p:cNvSpPr/>
          <p:nvPr/>
        </p:nvSpPr>
        <p:spPr>
          <a:xfrm>
            <a:off x="3094192" y="1931788"/>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8"/>
          <p:cNvSpPr/>
          <p:nvPr/>
        </p:nvSpPr>
        <p:spPr>
          <a:xfrm>
            <a:off x="3219456" y="2057039"/>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28"/>
          <p:cNvSpPr/>
          <p:nvPr/>
        </p:nvSpPr>
        <p:spPr>
          <a:xfrm>
            <a:off x="3094192" y="2906313"/>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8"/>
          <p:cNvSpPr/>
          <p:nvPr/>
        </p:nvSpPr>
        <p:spPr>
          <a:xfrm>
            <a:off x="3219456" y="3031564"/>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28"/>
          <p:cNvSpPr/>
          <p:nvPr/>
        </p:nvSpPr>
        <p:spPr>
          <a:xfrm>
            <a:off x="3070992" y="3880838"/>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8"/>
          <p:cNvSpPr/>
          <p:nvPr/>
        </p:nvSpPr>
        <p:spPr>
          <a:xfrm>
            <a:off x="3196256" y="4006089"/>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29"/>
          <p:cNvPicPr preferRelativeResize="0"/>
          <p:nvPr/>
        </p:nvPicPr>
        <p:blipFill rotWithShape="1">
          <a:blip r:embed="rId3">
            <a:alphaModFix/>
          </a:blip>
          <a:srcRect l="5276"/>
          <a:stretch/>
        </p:blipFill>
        <p:spPr>
          <a:xfrm>
            <a:off x="0" y="1053075"/>
            <a:ext cx="3252449" cy="3433651"/>
          </a:xfrm>
          <a:prstGeom prst="rect">
            <a:avLst/>
          </a:prstGeom>
          <a:solidFill>
            <a:srgbClr val="980000">
              <a:alpha val="20380"/>
            </a:srgbClr>
          </a:solidFill>
          <a:ln>
            <a:noFill/>
          </a:ln>
        </p:spPr>
      </p:pic>
      <p:sp>
        <p:nvSpPr>
          <p:cNvPr id="287" name="Google Shape;287;p29"/>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rgbClr val="990000"/>
                </a:solidFill>
                <a:latin typeface="Open Sans"/>
                <a:ea typeface="Open Sans"/>
                <a:cs typeface="Open Sans"/>
                <a:sym typeface="Open Sans"/>
              </a:rPr>
              <a:t>5. Geolocalización</a:t>
            </a:r>
            <a:r>
              <a:rPr lang="en-GB">
                <a:latin typeface="Open Sans"/>
                <a:ea typeface="Open Sans"/>
                <a:cs typeface="Open Sans"/>
                <a:sym typeface="Open Sans"/>
              </a:rPr>
              <a:t> de documentos</a:t>
            </a:r>
            <a:endParaRPr>
              <a:latin typeface="Open Sans"/>
              <a:ea typeface="Open Sans"/>
              <a:cs typeface="Open Sans"/>
              <a:sym typeface="Open Sans"/>
            </a:endParaRPr>
          </a:p>
        </p:txBody>
      </p:sp>
      <p:sp>
        <p:nvSpPr>
          <p:cNvPr id="288" name="Google Shape;288;p29"/>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14</a:t>
            </a:fld>
            <a:endParaRPr/>
          </a:p>
        </p:txBody>
      </p:sp>
      <p:sp>
        <p:nvSpPr>
          <p:cNvPr id="289" name="Google Shape;289;p29"/>
          <p:cNvSpPr/>
          <p:nvPr/>
        </p:nvSpPr>
        <p:spPr>
          <a:xfrm>
            <a:off x="50" y="1066500"/>
            <a:ext cx="3252300" cy="3406800"/>
          </a:xfrm>
          <a:prstGeom prst="rect">
            <a:avLst/>
          </a:prstGeom>
          <a:solidFill>
            <a:srgbClr val="980000">
              <a:alpha val="2038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0" name="Google Shape;290;p29"/>
          <p:cNvPicPr preferRelativeResize="0"/>
          <p:nvPr/>
        </p:nvPicPr>
        <p:blipFill>
          <a:blip r:embed="rId4">
            <a:alphaModFix/>
          </a:blip>
          <a:stretch>
            <a:fillRect/>
          </a:stretch>
        </p:blipFill>
        <p:spPr>
          <a:xfrm>
            <a:off x="3404849" y="831700"/>
            <a:ext cx="5586750" cy="377321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30"/>
          <p:cNvPicPr preferRelativeResize="0"/>
          <p:nvPr/>
        </p:nvPicPr>
        <p:blipFill rotWithShape="1">
          <a:blip r:embed="rId3">
            <a:alphaModFix/>
          </a:blip>
          <a:srcRect l="5276"/>
          <a:stretch/>
        </p:blipFill>
        <p:spPr>
          <a:xfrm>
            <a:off x="0" y="1053075"/>
            <a:ext cx="3252449" cy="3433651"/>
          </a:xfrm>
          <a:prstGeom prst="rect">
            <a:avLst/>
          </a:prstGeom>
          <a:solidFill>
            <a:srgbClr val="980000">
              <a:alpha val="20380"/>
            </a:srgbClr>
          </a:solidFill>
          <a:ln>
            <a:noFill/>
          </a:ln>
        </p:spPr>
      </p:pic>
      <p:sp>
        <p:nvSpPr>
          <p:cNvPr id="296" name="Google Shape;296;p30"/>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rgbClr val="990000"/>
                </a:solidFill>
                <a:latin typeface="Open Sans"/>
                <a:ea typeface="Open Sans"/>
                <a:cs typeface="Open Sans"/>
                <a:sym typeface="Open Sans"/>
              </a:rPr>
              <a:t>5. Geolocalización</a:t>
            </a:r>
            <a:r>
              <a:rPr lang="en-GB">
                <a:latin typeface="Open Sans"/>
                <a:ea typeface="Open Sans"/>
                <a:cs typeface="Open Sans"/>
                <a:sym typeface="Open Sans"/>
              </a:rPr>
              <a:t> de documentos</a:t>
            </a:r>
            <a:endParaRPr>
              <a:latin typeface="Open Sans"/>
              <a:ea typeface="Open Sans"/>
              <a:cs typeface="Open Sans"/>
              <a:sym typeface="Open Sans"/>
            </a:endParaRPr>
          </a:p>
        </p:txBody>
      </p:sp>
      <p:sp>
        <p:nvSpPr>
          <p:cNvPr id="297" name="Google Shape;297;p30"/>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15</a:t>
            </a:fld>
            <a:endParaRPr/>
          </a:p>
        </p:txBody>
      </p:sp>
      <p:sp>
        <p:nvSpPr>
          <p:cNvPr id="298" name="Google Shape;298;p30"/>
          <p:cNvSpPr/>
          <p:nvPr/>
        </p:nvSpPr>
        <p:spPr>
          <a:xfrm>
            <a:off x="50" y="1066500"/>
            <a:ext cx="3252300" cy="3406800"/>
          </a:xfrm>
          <a:prstGeom prst="rect">
            <a:avLst/>
          </a:prstGeom>
          <a:solidFill>
            <a:srgbClr val="980000">
              <a:alpha val="2038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0"/>
          <p:cNvSpPr txBox="1"/>
          <p:nvPr/>
        </p:nvSpPr>
        <p:spPr>
          <a:xfrm>
            <a:off x="3676950" y="830350"/>
            <a:ext cx="5357100" cy="64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Como geolocalizar: en el </a:t>
            </a:r>
            <a:r>
              <a:rPr lang="en-GB" b="1">
                <a:solidFill>
                  <a:srgbClr val="666666"/>
                </a:solidFill>
                <a:latin typeface="Open Sans"/>
                <a:ea typeface="Open Sans"/>
                <a:cs typeface="Open Sans"/>
                <a:sym typeface="Open Sans"/>
              </a:rPr>
              <a:t>repositorio</a:t>
            </a:r>
            <a:r>
              <a:rPr lang="en-GB">
                <a:solidFill>
                  <a:srgbClr val="666666"/>
                </a:solidFill>
                <a:latin typeface="Open Sans"/>
                <a:ea typeface="Open Sans"/>
                <a:cs typeface="Open Sans"/>
                <a:sym typeface="Open Sans"/>
              </a:rPr>
              <a:t> se ha implementado un </a:t>
            </a:r>
            <a:r>
              <a:rPr lang="en-GB" b="1">
                <a:solidFill>
                  <a:srgbClr val="666666"/>
                </a:solidFill>
                <a:latin typeface="Open Sans"/>
                <a:ea typeface="Open Sans"/>
                <a:cs typeface="Open Sans"/>
                <a:sym typeface="Open Sans"/>
              </a:rPr>
              <a:t>selector de coordenadas</a:t>
            </a:r>
            <a:endParaRPr b="1">
              <a:solidFill>
                <a:srgbClr val="666666"/>
              </a:solidFill>
            </a:endParaRPr>
          </a:p>
        </p:txBody>
      </p:sp>
      <p:sp>
        <p:nvSpPr>
          <p:cNvPr id="300" name="Google Shape;300;p30"/>
          <p:cNvSpPr txBox="1"/>
          <p:nvPr/>
        </p:nvSpPr>
        <p:spPr>
          <a:xfrm>
            <a:off x="3716600" y="1638475"/>
            <a:ext cx="5183400" cy="64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Nos facilita la tarea de geolocalización permitiendo seleccionar las </a:t>
            </a:r>
            <a:r>
              <a:rPr lang="en-GB" b="1">
                <a:solidFill>
                  <a:srgbClr val="666666"/>
                </a:solidFill>
                <a:latin typeface="Open Sans"/>
                <a:ea typeface="Open Sans"/>
                <a:cs typeface="Open Sans"/>
                <a:sym typeface="Open Sans"/>
              </a:rPr>
              <a:t>coordenadas latitud-longitud en un mapa interactivo</a:t>
            </a:r>
            <a:endParaRPr>
              <a:solidFill>
                <a:srgbClr val="666666"/>
              </a:solidFill>
              <a:latin typeface="Open Sans"/>
              <a:ea typeface="Open Sans"/>
              <a:cs typeface="Open Sans"/>
              <a:sym typeface="Open Sans"/>
            </a:endParaRPr>
          </a:p>
        </p:txBody>
      </p:sp>
      <p:sp>
        <p:nvSpPr>
          <p:cNvPr id="301" name="Google Shape;301;p30"/>
          <p:cNvSpPr txBox="1"/>
          <p:nvPr/>
        </p:nvSpPr>
        <p:spPr>
          <a:xfrm>
            <a:off x="3739800" y="2498175"/>
            <a:ext cx="5183400" cy="57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Compartimos este </a:t>
            </a:r>
            <a:r>
              <a:rPr lang="en-GB" b="1">
                <a:solidFill>
                  <a:srgbClr val="666666"/>
                </a:solidFill>
                <a:latin typeface="Open Sans"/>
                <a:ea typeface="Open Sans"/>
                <a:cs typeface="Open Sans"/>
                <a:sym typeface="Open Sans"/>
              </a:rPr>
              <a:t>código</a:t>
            </a:r>
            <a:r>
              <a:rPr lang="en-GB">
                <a:solidFill>
                  <a:srgbClr val="666666"/>
                </a:solidFill>
                <a:latin typeface="Open Sans"/>
                <a:ea typeface="Open Sans"/>
                <a:cs typeface="Open Sans"/>
                <a:sym typeface="Open Sans"/>
              </a:rPr>
              <a:t> a todos los participantes del proyecto para incorporar este selector de coordenadas en el repositorio (DSpace)</a:t>
            </a:r>
            <a:endParaRPr>
              <a:solidFill>
                <a:srgbClr val="666666"/>
              </a:solidFill>
              <a:latin typeface="Open Sans"/>
              <a:ea typeface="Open Sans"/>
              <a:cs typeface="Open Sans"/>
              <a:sym typeface="Open Sans"/>
            </a:endParaRPr>
          </a:p>
        </p:txBody>
      </p:sp>
      <p:sp>
        <p:nvSpPr>
          <p:cNvPr id="302" name="Google Shape;302;p30"/>
          <p:cNvSpPr txBox="1"/>
          <p:nvPr/>
        </p:nvSpPr>
        <p:spPr>
          <a:xfrm>
            <a:off x="3716650" y="3340125"/>
            <a:ext cx="5268900" cy="57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Proporcionamos un documento PDF con </a:t>
            </a:r>
            <a:r>
              <a:rPr lang="en-GB" b="1">
                <a:solidFill>
                  <a:srgbClr val="666666"/>
                </a:solidFill>
                <a:latin typeface="Open Sans"/>
                <a:ea typeface="Open Sans"/>
                <a:cs typeface="Open Sans"/>
                <a:sym typeface="Open Sans"/>
              </a:rPr>
              <a:t>instrucciones técnicas</a:t>
            </a:r>
            <a:r>
              <a:rPr lang="en-GB">
                <a:solidFill>
                  <a:srgbClr val="666666"/>
                </a:solidFill>
                <a:latin typeface="Open Sans"/>
                <a:ea typeface="Open Sans"/>
                <a:cs typeface="Open Sans"/>
                <a:sym typeface="Open Sans"/>
              </a:rPr>
              <a:t> y/o soporte desde la UPC</a:t>
            </a:r>
            <a:endParaRPr>
              <a:solidFill>
                <a:srgbClr val="666666"/>
              </a:solidFill>
            </a:endParaRPr>
          </a:p>
        </p:txBody>
      </p:sp>
      <p:sp>
        <p:nvSpPr>
          <p:cNvPr id="303" name="Google Shape;303;p30"/>
          <p:cNvSpPr/>
          <p:nvPr/>
        </p:nvSpPr>
        <p:spPr>
          <a:xfrm>
            <a:off x="3070992" y="86095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0"/>
          <p:cNvSpPr/>
          <p:nvPr/>
        </p:nvSpPr>
        <p:spPr>
          <a:xfrm>
            <a:off x="3196256" y="98620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305;p30"/>
          <p:cNvSpPr/>
          <p:nvPr/>
        </p:nvSpPr>
        <p:spPr>
          <a:xfrm>
            <a:off x="3094192" y="1626988"/>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0"/>
          <p:cNvSpPr/>
          <p:nvPr/>
        </p:nvSpPr>
        <p:spPr>
          <a:xfrm>
            <a:off x="3219456" y="1752239"/>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07;p30"/>
          <p:cNvSpPr/>
          <p:nvPr/>
        </p:nvSpPr>
        <p:spPr>
          <a:xfrm>
            <a:off x="3094192" y="2449113"/>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0"/>
          <p:cNvSpPr/>
          <p:nvPr/>
        </p:nvSpPr>
        <p:spPr>
          <a:xfrm>
            <a:off x="3219456" y="2574364"/>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30"/>
          <p:cNvSpPr/>
          <p:nvPr/>
        </p:nvSpPr>
        <p:spPr>
          <a:xfrm>
            <a:off x="3070992" y="3271238"/>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0"/>
          <p:cNvSpPr/>
          <p:nvPr/>
        </p:nvSpPr>
        <p:spPr>
          <a:xfrm>
            <a:off x="3196256" y="3396489"/>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30"/>
          <p:cNvSpPr txBox="1"/>
          <p:nvPr/>
        </p:nvSpPr>
        <p:spPr>
          <a:xfrm>
            <a:off x="3716650" y="4102125"/>
            <a:ext cx="5268900" cy="57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a:solidFill>
                  <a:srgbClr val="666666"/>
                </a:solidFill>
                <a:latin typeface="Open Sans"/>
                <a:ea typeface="Open Sans"/>
                <a:cs typeface="Open Sans"/>
                <a:sym typeface="Open Sans"/>
              </a:rPr>
              <a:t>Documento realizado por la UC3M:</a:t>
            </a:r>
            <a:endParaRPr>
              <a:solidFill>
                <a:srgbClr val="666666"/>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GB" b="1">
                <a:solidFill>
                  <a:srgbClr val="666666"/>
                </a:solidFill>
                <a:latin typeface="Open Sans"/>
                <a:ea typeface="Open Sans"/>
                <a:cs typeface="Open Sans"/>
                <a:sym typeface="Open Sans"/>
              </a:rPr>
              <a:t>RECOMENDACIONES GENERALES PARA LA GEOLOCALIZACIÓN DE DOCUMENTOS. GEOREBIUN</a:t>
            </a:r>
            <a:endParaRPr>
              <a:solidFill>
                <a:srgbClr val="666666"/>
              </a:solidFill>
              <a:latin typeface="Open Sans"/>
              <a:ea typeface="Open Sans"/>
              <a:cs typeface="Open Sans"/>
              <a:sym typeface="Open Sans"/>
            </a:endParaRPr>
          </a:p>
        </p:txBody>
      </p:sp>
      <p:sp>
        <p:nvSpPr>
          <p:cNvPr id="312" name="Google Shape;312;p30"/>
          <p:cNvSpPr/>
          <p:nvPr/>
        </p:nvSpPr>
        <p:spPr>
          <a:xfrm>
            <a:off x="3070992" y="4033238"/>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0"/>
          <p:cNvSpPr/>
          <p:nvPr/>
        </p:nvSpPr>
        <p:spPr>
          <a:xfrm>
            <a:off x="3196256" y="4158489"/>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1"/>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rgbClr val="990000"/>
                </a:solidFill>
                <a:latin typeface="Open Sans"/>
                <a:ea typeface="Open Sans"/>
                <a:cs typeface="Open Sans"/>
                <a:sym typeface="Open Sans"/>
              </a:rPr>
              <a:t>5. Geolocalización</a:t>
            </a:r>
            <a:r>
              <a:rPr lang="en-GB">
                <a:latin typeface="Open Sans"/>
                <a:ea typeface="Open Sans"/>
                <a:cs typeface="Open Sans"/>
                <a:sym typeface="Open Sans"/>
              </a:rPr>
              <a:t> de documentos</a:t>
            </a:r>
            <a:endParaRPr>
              <a:latin typeface="Open Sans"/>
              <a:ea typeface="Open Sans"/>
              <a:cs typeface="Open Sans"/>
              <a:sym typeface="Open Sans"/>
            </a:endParaRPr>
          </a:p>
        </p:txBody>
      </p:sp>
      <p:sp>
        <p:nvSpPr>
          <p:cNvPr id="319" name="Google Shape;319;p31"/>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16</a:t>
            </a:fld>
            <a:endParaRPr/>
          </a:p>
        </p:txBody>
      </p:sp>
      <p:pic>
        <p:nvPicPr>
          <p:cNvPr id="320" name="Google Shape;320;p31"/>
          <p:cNvPicPr preferRelativeResize="0"/>
          <p:nvPr/>
        </p:nvPicPr>
        <p:blipFill>
          <a:blip r:embed="rId3">
            <a:alphaModFix/>
          </a:blip>
          <a:stretch>
            <a:fillRect/>
          </a:stretch>
        </p:blipFill>
        <p:spPr>
          <a:xfrm>
            <a:off x="204775" y="808125"/>
            <a:ext cx="5919550" cy="1693450"/>
          </a:xfrm>
          <a:prstGeom prst="rect">
            <a:avLst/>
          </a:prstGeom>
          <a:noFill/>
          <a:ln>
            <a:noFill/>
          </a:ln>
          <a:effectLst>
            <a:outerShdw blurRad="57150" dist="19050" dir="5400000" algn="bl" rotWithShape="0">
              <a:srgbClr val="000000">
                <a:alpha val="50000"/>
              </a:srgbClr>
            </a:outerShdw>
          </a:effectLst>
        </p:spPr>
      </p:pic>
      <p:pic>
        <p:nvPicPr>
          <p:cNvPr id="321" name="Google Shape;321;p31"/>
          <p:cNvPicPr preferRelativeResize="0"/>
          <p:nvPr/>
        </p:nvPicPr>
        <p:blipFill>
          <a:blip r:embed="rId4">
            <a:alphaModFix/>
          </a:blip>
          <a:stretch>
            <a:fillRect/>
          </a:stretch>
        </p:blipFill>
        <p:spPr>
          <a:xfrm>
            <a:off x="3672876" y="1662174"/>
            <a:ext cx="5035851" cy="32488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2"/>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17</a:t>
            </a:fld>
            <a:endParaRPr/>
          </a:p>
        </p:txBody>
      </p:sp>
      <p:sp>
        <p:nvSpPr>
          <p:cNvPr id="327" name="Google Shape;327;p32"/>
          <p:cNvSpPr txBox="1"/>
          <p:nvPr/>
        </p:nvSpPr>
        <p:spPr>
          <a:xfrm>
            <a:off x="486800" y="2017650"/>
            <a:ext cx="8065500" cy="1108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Clr>
                <a:schemeClr val="dk1"/>
              </a:buClr>
              <a:buSzPts val="1100"/>
              <a:buFont typeface="Arial"/>
              <a:buNone/>
            </a:pPr>
            <a:r>
              <a:rPr lang="en-GB" sz="6000" b="1">
                <a:solidFill>
                  <a:schemeClr val="dk2"/>
                </a:solidFill>
                <a:latin typeface="Oswald"/>
                <a:ea typeface="Oswald"/>
                <a:cs typeface="Oswald"/>
                <a:sym typeface="Oswald"/>
              </a:rPr>
              <a:t>6. ASPECTOS TÉCNICOS</a:t>
            </a:r>
            <a:endParaRPr sz="6000">
              <a:solidFill>
                <a:srgbClr val="595959"/>
              </a:solidFill>
              <a:latin typeface="Impact"/>
              <a:ea typeface="Impact"/>
              <a:cs typeface="Impact"/>
              <a:sym typeface="Impac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3"/>
          <p:cNvSpPr/>
          <p:nvPr/>
        </p:nvSpPr>
        <p:spPr>
          <a:xfrm>
            <a:off x="5046575" y="1336075"/>
            <a:ext cx="3724500" cy="1675200"/>
          </a:xfrm>
          <a:prstGeom prst="rect">
            <a:avLst/>
          </a:prstGeom>
          <a:solidFill>
            <a:srgbClr val="980000">
              <a:alpha val="20380"/>
            </a:srgbClr>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3" name="Google Shape;333;p33"/>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80000"/>
                </a:solidFill>
                <a:latin typeface="Open Sans"/>
                <a:ea typeface="Open Sans"/>
                <a:cs typeface="Open Sans"/>
                <a:sym typeface="Open Sans"/>
              </a:rPr>
              <a:t>6. Aspectos</a:t>
            </a:r>
            <a:r>
              <a:rPr lang="en-GB">
                <a:latin typeface="Open Sans"/>
                <a:ea typeface="Open Sans"/>
                <a:cs typeface="Open Sans"/>
                <a:sym typeface="Open Sans"/>
              </a:rPr>
              <a:t> técnicos</a:t>
            </a:r>
            <a:endParaRPr>
              <a:latin typeface="Open Sans"/>
              <a:ea typeface="Open Sans"/>
              <a:cs typeface="Open Sans"/>
              <a:sym typeface="Open Sans"/>
            </a:endParaRPr>
          </a:p>
        </p:txBody>
      </p:sp>
      <p:sp>
        <p:nvSpPr>
          <p:cNvPr id="334" name="Google Shape;334;p33"/>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18</a:t>
            </a:fld>
            <a:endParaRPr/>
          </a:p>
        </p:txBody>
      </p:sp>
      <p:sp>
        <p:nvSpPr>
          <p:cNvPr id="335" name="Google Shape;335;p33"/>
          <p:cNvSpPr/>
          <p:nvPr/>
        </p:nvSpPr>
        <p:spPr>
          <a:xfrm>
            <a:off x="5217575" y="1505945"/>
            <a:ext cx="1799700" cy="1342200"/>
          </a:xfrm>
          <a:prstGeom prst="rect">
            <a:avLst/>
          </a:prstGeom>
          <a:solidFill>
            <a:srgbClr val="3D85C6"/>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GB" sz="1800" b="1"/>
              <a:t>B</a:t>
            </a:r>
            <a:r>
              <a:rPr lang="en-GB" sz="1800" b="1">
                <a:solidFill>
                  <a:srgbClr val="000000"/>
                </a:solidFill>
              </a:rPr>
              <a:t>ackend</a:t>
            </a:r>
            <a:endParaRPr sz="1800" b="1">
              <a:solidFill>
                <a:srgbClr val="000000"/>
              </a:solidFill>
            </a:endParaRPr>
          </a:p>
          <a:p>
            <a:pPr marL="0" lvl="0" indent="0" algn="ctr" rtl="0">
              <a:spcBef>
                <a:spcPts val="0"/>
              </a:spcBef>
              <a:spcAft>
                <a:spcPts val="0"/>
              </a:spcAft>
              <a:buClr>
                <a:srgbClr val="000000"/>
              </a:buClr>
              <a:buSzPts val="1100"/>
              <a:buFont typeface="Arial"/>
              <a:buNone/>
            </a:pPr>
            <a:r>
              <a:rPr lang="en-GB">
                <a:solidFill>
                  <a:srgbClr val="CCCCCC"/>
                </a:solidFill>
              </a:rPr>
              <a:t>{</a:t>
            </a:r>
            <a:r>
              <a:rPr lang="en-GB">
                <a:solidFill>
                  <a:srgbClr val="000000"/>
                </a:solidFill>
              </a:rPr>
              <a:t> API REST </a:t>
            </a:r>
            <a:r>
              <a:rPr lang="en-GB">
                <a:solidFill>
                  <a:srgbClr val="CCCCCC"/>
                </a:solidFill>
              </a:rPr>
              <a:t>}</a:t>
            </a:r>
            <a:endParaRPr sz="2400">
              <a:solidFill>
                <a:srgbClr val="CCCCCC"/>
              </a:solidFill>
            </a:endParaRPr>
          </a:p>
        </p:txBody>
      </p:sp>
      <p:grpSp>
        <p:nvGrpSpPr>
          <p:cNvPr id="336" name="Google Shape;336;p33"/>
          <p:cNvGrpSpPr/>
          <p:nvPr/>
        </p:nvGrpSpPr>
        <p:grpSpPr>
          <a:xfrm>
            <a:off x="5641925" y="2848145"/>
            <a:ext cx="1297175" cy="1382380"/>
            <a:chOff x="5641925" y="2695745"/>
            <a:chExt cx="1297175" cy="1382380"/>
          </a:xfrm>
        </p:grpSpPr>
        <p:sp>
          <p:nvSpPr>
            <p:cNvPr id="337" name="Google Shape;337;p33"/>
            <p:cNvSpPr/>
            <p:nvPr/>
          </p:nvSpPr>
          <p:spPr>
            <a:xfrm>
              <a:off x="5641925" y="3479450"/>
              <a:ext cx="1297175" cy="598675"/>
            </a:xfrm>
            <a:prstGeom prst="flowChartPredefinedProcess">
              <a:avLst/>
            </a:prstGeom>
            <a:solidFill>
              <a:srgbClr val="F4CC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t>endPoints</a:t>
              </a:r>
              <a:endParaRPr sz="1200"/>
            </a:p>
            <a:p>
              <a:pPr marL="0" lvl="0" indent="0" algn="l" rtl="0">
                <a:spcBef>
                  <a:spcPts val="0"/>
                </a:spcBef>
                <a:spcAft>
                  <a:spcPts val="0"/>
                </a:spcAft>
                <a:buNone/>
              </a:pPr>
              <a:r>
                <a:rPr lang="en-GB" sz="1200"/>
                <a:t>privados</a:t>
              </a:r>
              <a:endParaRPr sz="1200"/>
            </a:p>
            <a:p>
              <a:pPr marL="0" lvl="0" indent="0" algn="l" rtl="0">
                <a:spcBef>
                  <a:spcPts val="0"/>
                </a:spcBef>
                <a:spcAft>
                  <a:spcPts val="0"/>
                </a:spcAft>
                <a:buNone/>
              </a:pPr>
              <a:r>
                <a:rPr lang="en-GB" sz="1200" b="1"/>
                <a:t>(harvester)</a:t>
              </a:r>
              <a:endParaRPr sz="1200" b="1"/>
            </a:p>
          </p:txBody>
        </p:sp>
        <p:cxnSp>
          <p:nvCxnSpPr>
            <p:cNvPr id="338" name="Google Shape;338;p33"/>
            <p:cNvCxnSpPr>
              <a:stCxn id="335" idx="2"/>
              <a:endCxn id="337" idx="0"/>
            </p:cNvCxnSpPr>
            <p:nvPr/>
          </p:nvCxnSpPr>
          <p:spPr>
            <a:xfrm rot="-5400000" flipH="1">
              <a:off x="5812175" y="3000995"/>
              <a:ext cx="783600" cy="173100"/>
            </a:xfrm>
            <a:prstGeom prst="bentConnector3">
              <a:avLst>
                <a:gd name="adj1" fmla="val 50007"/>
              </a:avLst>
            </a:prstGeom>
            <a:noFill/>
            <a:ln w="9525" cap="flat" cmpd="sng">
              <a:solidFill>
                <a:srgbClr val="595959"/>
              </a:solidFill>
              <a:prstDash val="solid"/>
              <a:round/>
              <a:headEnd type="none" w="med" len="med"/>
              <a:tailEnd type="triangle" w="med" len="med"/>
            </a:ln>
          </p:spPr>
        </p:cxnSp>
      </p:grpSp>
      <p:grpSp>
        <p:nvGrpSpPr>
          <p:cNvPr id="339" name="Google Shape;339;p33"/>
          <p:cNvGrpSpPr/>
          <p:nvPr/>
        </p:nvGrpSpPr>
        <p:grpSpPr>
          <a:xfrm>
            <a:off x="4153475" y="2848250"/>
            <a:ext cx="1963988" cy="1382275"/>
            <a:chOff x="4305875" y="2695850"/>
            <a:chExt cx="1963988" cy="1382275"/>
          </a:xfrm>
        </p:grpSpPr>
        <p:sp>
          <p:nvSpPr>
            <p:cNvPr id="340" name="Google Shape;340;p33">
              <a:hlinkClick r:id="rId3"/>
            </p:cNvPr>
            <p:cNvSpPr/>
            <p:nvPr/>
          </p:nvSpPr>
          <p:spPr>
            <a:xfrm>
              <a:off x="4305875" y="3479450"/>
              <a:ext cx="1310775" cy="598675"/>
            </a:xfrm>
            <a:prstGeom prst="flowChartPredefinedProcess">
              <a:avLst/>
            </a:prstGeom>
            <a:solidFill>
              <a:srgbClr val="D9EAD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t>endPoints</a:t>
              </a:r>
              <a:endParaRPr sz="1200"/>
            </a:p>
            <a:p>
              <a:pPr marL="0" lvl="0" indent="0" algn="l" rtl="0">
                <a:spcBef>
                  <a:spcPts val="0"/>
                </a:spcBef>
                <a:spcAft>
                  <a:spcPts val="0"/>
                </a:spcAft>
                <a:buNone/>
              </a:pPr>
              <a:r>
                <a:rPr lang="en-GB" sz="1200"/>
                <a:t>públicos</a:t>
              </a:r>
              <a:endParaRPr sz="1200"/>
            </a:p>
            <a:p>
              <a:pPr marL="0" lvl="0" indent="0" algn="l" rtl="0">
                <a:spcBef>
                  <a:spcPts val="0"/>
                </a:spcBef>
                <a:spcAft>
                  <a:spcPts val="0"/>
                </a:spcAft>
                <a:buNone/>
              </a:pPr>
              <a:r>
                <a:rPr lang="en-GB" sz="1200" b="1"/>
                <a:t>(query DB)</a:t>
              </a:r>
              <a:endParaRPr sz="1200" b="1"/>
            </a:p>
          </p:txBody>
        </p:sp>
        <p:cxnSp>
          <p:nvCxnSpPr>
            <p:cNvPr id="341" name="Google Shape;341;p33"/>
            <p:cNvCxnSpPr>
              <a:stCxn id="340" idx="0"/>
              <a:endCxn id="335" idx="2"/>
            </p:cNvCxnSpPr>
            <p:nvPr/>
          </p:nvCxnSpPr>
          <p:spPr>
            <a:xfrm rot="-5400000">
              <a:off x="5223763" y="2433350"/>
              <a:ext cx="783600" cy="1308600"/>
            </a:xfrm>
            <a:prstGeom prst="bentConnector3">
              <a:avLst>
                <a:gd name="adj1" fmla="val 50007"/>
              </a:avLst>
            </a:prstGeom>
            <a:noFill/>
            <a:ln w="9525" cap="flat" cmpd="sng">
              <a:solidFill>
                <a:srgbClr val="595959"/>
              </a:solidFill>
              <a:prstDash val="solid"/>
              <a:round/>
              <a:headEnd type="triangle" w="med" len="med"/>
              <a:tailEnd type="none" w="med" len="med"/>
            </a:ln>
          </p:spPr>
        </p:cxnSp>
      </p:grpSp>
      <p:pic>
        <p:nvPicPr>
          <p:cNvPr id="342" name="Google Shape;342;p33"/>
          <p:cNvPicPr preferRelativeResize="0"/>
          <p:nvPr/>
        </p:nvPicPr>
        <p:blipFill>
          <a:blip r:embed="rId4">
            <a:alphaModFix/>
          </a:blip>
          <a:stretch>
            <a:fillRect/>
          </a:stretch>
        </p:blipFill>
        <p:spPr>
          <a:xfrm>
            <a:off x="6092701" y="914400"/>
            <a:ext cx="1632243" cy="379011"/>
          </a:xfrm>
          <a:prstGeom prst="rect">
            <a:avLst/>
          </a:prstGeom>
          <a:noFill/>
          <a:ln>
            <a:noFill/>
          </a:ln>
        </p:spPr>
      </p:pic>
      <p:pic>
        <p:nvPicPr>
          <p:cNvPr id="343" name="Google Shape;343;p33"/>
          <p:cNvPicPr preferRelativeResize="0"/>
          <p:nvPr/>
        </p:nvPicPr>
        <p:blipFill>
          <a:blip r:embed="rId5">
            <a:alphaModFix/>
          </a:blip>
          <a:stretch>
            <a:fillRect/>
          </a:stretch>
        </p:blipFill>
        <p:spPr>
          <a:xfrm>
            <a:off x="7269225" y="1419725"/>
            <a:ext cx="1085350" cy="527219"/>
          </a:xfrm>
          <a:prstGeom prst="rect">
            <a:avLst/>
          </a:prstGeom>
          <a:noFill/>
          <a:ln>
            <a:noFill/>
          </a:ln>
        </p:spPr>
      </p:pic>
      <p:pic>
        <p:nvPicPr>
          <p:cNvPr id="344" name="Google Shape;344;p33" descr="mysql.png"/>
          <p:cNvPicPr preferRelativeResize="0"/>
          <p:nvPr/>
        </p:nvPicPr>
        <p:blipFill>
          <a:blip r:embed="rId6">
            <a:alphaModFix/>
          </a:blip>
          <a:stretch>
            <a:fillRect/>
          </a:stretch>
        </p:blipFill>
        <p:spPr>
          <a:xfrm>
            <a:off x="7787276" y="2220038"/>
            <a:ext cx="808703" cy="628125"/>
          </a:xfrm>
          <a:prstGeom prst="rect">
            <a:avLst/>
          </a:prstGeom>
          <a:noFill/>
          <a:ln>
            <a:noFill/>
          </a:ln>
        </p:spPr>
      </p:pic>
      <p:sp>
        <p:nvSpPr>
          <p:cNvPr id="345" name="Google Shape;345;p33"/>
          <p:cNvSpPr txBox="1"/>
          <p:nvPr/>
        </p:nvSpPr>
        <p:spPr>
          <a:xfrm>
            <a:off x="76200" y="914400"/>
            <a:ext cx="3000000" cy="69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a:solidFill>
                  <a:srgbClr val="434343"/>
                </a:solidFill>
              </a:rPr>
              <a:t>FrontEnd WEB</a:t>
            </a:r>
            <a:endParaRPr>
              <a:solidFill>
                <a:srgbClr val="434343"/>
              </a:solidFill>
            </a:endParaRPr>
          </a:p>
        </p:txBody>
      </p:sp>
      <p:grpSp>
        <p:nvGrpSpPr>
          <p:cNvPr id="346" name="Google Shape;346;p33"/>
          <p:cNvGrpSpPr/>
          <p:nvPr/>
        </p:nvGrpSpPr>
        <p:grpSpPr>
          <a:xfrm>
            <a:off x="326300" y="1484425"/>
            <a:ext cx="2638915" cy="2122154"/>
            <a:chOff x="326300" y="1484425"/>
            <a:chExt cx="2638915" cy="2122154"/>
          </a:xfrm>
        </p:grpSpPr>
        <p:pic>
          <p:nvPicPr>
            <p:cNvPr id="347" name="Google Shape;347;p33"/>
            <p:cNvPicPr preferRelativeResize="0"/>
            <p:nvPr/>
          </p:nvPicPr>
          <p:blipFill>
            <a:blip r:embed="rId7">
              <a:alphaModFix/>
            </a:blip>
            <a:stretch>
              <a:fillRect/>
            </a:stretch>
          </p:blipFill>
          <p:spPr>
            <a:xfrm>
              <a:off x="1218581" y="2913256"/>
              <a:ext cx="715221" cy="693323"/>
            </a:xfrm>
            <a:prstGeom prst="rect">
              <a:avLst/>
            </a:prstGeom>
            <a:noFill/>
            <a:ln>
              <a:noFill/>
            </a:ln>
          </p:spPr>
        </p:pic>
        <p:pic>
          <p:nvPicPr>
            <p:cNvPr id="348" name="Google Shape;348;p33"/>
            <p:cNvPicPr preferRelativeResize="0"/>
            <p:nvPr/>
          </p:nvPicPr>
          <p:blipFill>
            <a:blip r:embed="rId8">
              <a:alphaModFix/>
            </a:blip>
            <a:stretch>
              <a:fillRect/>
            </a:stretch>
          </p:blipFill>
          <p:spPr>
            <a:xfrm>
              <a:off x="326300" y="1484425"/>
              <a:ext cx="2638915" cy="1484401"/>
            </a:xfrm>
            <a:prstGeom prst="rect">
              <a:avLst/>
            </a:prstGeom>
            <a:noFill/>
            <a:ln w="9525" cap="flat" cmpd="sng">
              <a:solidFill>
                <a:srgbClr val="595959"/>
              </a:solidFill>
              <a:prstDash val="solid"/>
              <a:round/>
              <a:headEnd type="none" w="sm" len="sm"/>
              <a:tailEnd type="none" w="sm" len="sm"/>
            </a:ln>
          </p:spPr>
        </p:pic>
      </p:grpSp>
      <p:grpSp>
        <p:nvGrpSpPr>
          <p:cNvPr id="349" name="Google Shape;349;p33"/>
          <p:cNvGrpSpPr/>
          <p:nvPr/>
        </p:nvGrpSpPr>
        <p:grpSpPr>
          <a:xfrm>
            <a:off x="6983813" y="3439900"/>
            <a:ext cx="2001717" cy="1241958"/>
            <a:chOff x="6983813" y="3363700"/>
            <a:chExt cx="2001717" cy="1241958"/>
          </a:xfrm>
        </p:grpSpPr>
        <p:grpSp>
          <p:nvGrpSpPr>
            <p:cNvPr id="350" name="Google Shape;350;p33"/>
            <p:cNvGrpSpPr/>
            <p:nvPr/>
          </p:nvGrpSpPr>
          <p:grpSpPr>
            <a:xfrm>
              <a:off x="6983813" y="3363700"/>
              <a:ext cx="1925413" cy="963000"/>
              <a:chOff x="6983813" y="3363700"/>
              <a:chExt cx="1925413" cy="963000"/>
            </a:xfrm>
          </p:grpSpPr>
          <p:sp>
            <p:nvSpPr>
              <p:cNvPr id="351" name="Google Shape;351;p33"/>
              <p:cNvSpPr/>
              <p:nvPr/>
            </p:nvSpPr>
            <p:spPr>
              <a:xfrm>
                <a:off x="7453325" y="3363700"/>
                <a:ext cx="1455900" cy="963000"/>
              </a:xfrm>
              <a:prstGeom prst="can">
                <a:avLst>
                  <a:gd name="adj" fmla="val 25000"/>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b="1"/>
                  <a:t>Repositorios</a:t>
                </a:r>
                <a:endParaRPr sz="1300" b="1"/>
              </a:p>
              <a:p>
                <a:pPr marL="0" lvl="0" indent="0" algn="ctr" rtl="0">
                  <a:spcBef>
                    <a:spcPts val="0"/>
                  </a:spcBef>
                  <a:spcAft>
                    <a:spcPts val="0"/>
                  </a:spcAft>
                  <a:buNone/>
                </a:pPr>
                <a:r>
                  <a:rPr lang="en-GB" sz="1300" b="1"/>
                  <a:t>Institucionales</a:t>
                </a:r>
                <a:endParaRPr sz="1300" b="1"/>
              </a:p>
              <a:p>
                <a:pPr marL="0" lvl="0" indent="0" algn="ctr" rtl="0">
                  <a:spcBef>
                    <a:spcPts val="0"/>
                  </a:spcBef>
                  <a:spcAft>
                    <a:spcPts val="0"/>
                  </a:spcAft>
                  <a:buNone/>
                </a:pPr>
                <a:r>
                  <a:rPr lang="en-GB" sz="900"/>
                  <a:t>OAI-PMH</a:t>
                </a:r>
                <a:endParaRPr sz="900"/>
              </a:p>
            </p:txBody>
          </p:sp>
          <p:sp>
            <p:nvSpPr>
              <p:cNvPr id="352" name="Google Shape;352;p33"/>
              <p:cNvSpPr/>
              <p:nvPr/>
            </p:nvSpPr>
            <p:spPr>
              <a:xfrm>
                <a:off x="6983813" y="3708888"/>
                <a:ext cx="424800" cy="139800"/>
              </a:xfrm>
              <a:prstGeom prst="lef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 name="Google Shape;353;p33"/>
            <p:cNvSpPr/>
            <p:nvPr/>
          </p:nvSpPr>
          <p:spPr>
            <a:xfrm>
              <a:off x="7353325" y="4250500"/>
              <a:ext cx="1632204" cy="355158"/>
            </a:xfrm>
            <a:prstGeom prst="flowChartDocumen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800">
                  <a:solidFill>
                    <a:schemeClr val="dk1"/>
                  </a:solidFill>
                </a:rPr>
                <a:t>Modelo: Open Aire (3 o 4)</a:t>
              </a:r>
              <a:endParaRPr sz="800">
                <a:solidFill>
                  <a:schemeClr val="dk1"/>
                </a:solidFill>
              </a:endParaRPr>
            </a:p>
            <a:p>
              <a:pPr marL="0" lvl="0" indent="0" algn="l" rtl="0">
                <a:spcBef>
                  <a:spcPts val="0"/>
                </a:spcBef>
                <a:spcAft>
                  <a:spcPts val="0"/>
                </a:spcAft>
                <a:buClr>
                  <a:schemeClr val="dk1"/>
                </a:buClr>
                <a:buSzPts val="1100"/>
                <a:buFont typeface="Arial"/>
                <a:buNone/>
              </a:pPr>
              <a:r>
                <a:rPr lang="en-GB" sz="800">
                  <a:solidFill>
                    <a:schemeClr val="dk1"/>
                  </a:solidFill>
                </a:rPr>
                <a:t>Vocabulario: COAR / DRIVER</a:t>
              </a:r>
              <a:endParaRPr/>
            </a:p>
          </p:txBody>
        </p:sp>
      </p:grpSp>
      <p:cxnSp>
        <p:nvCxnSpPr>
          <p:cNvPr id="354" name="Google Shape;354;p33"/>
          <p:cNvCxnSpPr/>
          <p:nvPr/>
        </p:nvCxnSpPr>
        <p:spPr>
          <a:xfrm>
            <a:off x="2969800" y="1792950"/>
            <a:ext cx="2256900" cy="0"/>
          </a:xfrm>
          <a:prstGeom prst="straightConnector1">
            <a:avLst/>
          </a:prstGeom>
          <a:noFill/>
          <a:ln w="38100" cap="flat" cmpd="sng">
            <a:solidFill>
              <a:srgbClr val="960B04"/>
            </a:solidFill>
            <a:prstDash val="solid"/>
            <a:round/>
            <a:headEnd type="none" w="med" len="med"/>
            <a:tailEnd type="triangle" w="med" len="med"/>
          </a:ln>
        </p:spPr>
      </p:cxnSp>
      <p:sp>
        <p:nvSpPr>
          <p:cNvPr id="355" name="Google Shape;355;p33"/>
          <p:cNvSpPr txBox="1"/>
          <p:nvPr/>
        </p:nvSpPr>
        <p:spPr>
          <a:xfrm>
            <a:off x="3423538" y="1277563"/>
            <a:ext cx="1349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a:solidFill>
                  <a:schemeClr val="dk2"/>
                </a:solidFill>
              </a:rPr>
              <a:t>HTTP Request</a:t>
            </a:r>
            <a:endParaRPr sz="1200">
              <a:solidFill>
                <a:schemeClr val="dk2"/>
              </a:solidFill>
            </a:endParaRPr>
          </a:p>
          <a:p>
            <a:pPr marL="0" lvl="0" indent="0" algn="ctr" rtl="0">
              <a:spcBef>
                <a:spcPts val="0"/>
              </a:spcBef>
              <a:spcAft>
                <a:spcPts val="0"/>
              </a:spcAft>
              <a:buNone/>
            </a:pPr>
            <a:r>
              <a:rPr lang="en-GB" sz="1200" b="1">
                <a:solidFill>
                  <a:schemeClr val="dk2"/>
                </a:solidFill>
              </a:rPr>
              <a:t>(endPoints)</a:t>
            </a:r>
            <a:endParaRPr sz="1200" b="1">
              <a:solidFill>
                <a:schemeClr val="dk2"/>
              </a:solidFill>
            </a:endParaRPr>
          </a:p>
        </p:txBody>
      </p:sp>
      <p:cxnSp>
        <p:nvCxnSpPr>
          <p:cNvPr id="356" name="Google Shape;356;p33"/>
          <p:cNvCxnSpPr/>
          <p:nvPr/>
        </p:nvCxnSpPr>
        <p:spPr>
          <a:xfrm>
            <a:off x="2969800" y="2429925"/>
            <a:ext cx="2256900" cy="0"/>
          </a:xfrm>
          <a:prstGeom prst="straightConnector1">
            <a:avLst/>
          </a:prstGeom>
          <a:noFill/>
          <a:ln w="38100" cap="flat" cmpd="sng">
            <a:solidFill>
              <a:srgbClr val="960B04"/>
            </a:solidFill>
            <a:prstDash val="solid"/>
            <a:round/>
            <a:headEnd type="triangle" w="med" len="med"/>
            <a:tailEnd type="none" w="med" len="med"/>
          </a:ln>
        </p:spPr>
      </p:cxnSp>
      <p:sp>
        <p:nvSpPr>
          <p:cNvPr id="357" name="Google Shape;357;p33"/>
          <p:cNvSpPr txBox="1"/>
          <p:nvPr/>
        </p:nvSpPr>
        <p:spPr>
          <a:xfrm>
            <a:off x="3423538" y="2497300"/>
            <a:ext cx="1349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a:solidFill>
                  <a:schemeClr val="dk2"/>
                </a:solidFill>
              </a:rPr>
              <a:t>HTTP Response</a:t>
            </a:r>
            <a:endParaRPr sz="1200">
              <a:solidFill>
                <a:schemeClr val="dk2"/>
              </a:solidFill>
            </a:endParaRPr>
          </a:p>
          <a:p>
            <a:pPr marL="0" lvl="0" indent="0" algn="ctr" rtl="0">
              <a:spcBef>
                <a:spcPts val="0"/>
              </a:spcBef>
              <a:spcAft>
                <a:spcPts val="0"/>
              </a:spcAft>
              <a:buNone/>
            </a:pPr>
            <a:r>
              <a:rPr lang="en-GB" sz="1200" b="1">
                <a:solidFill>
                  <a:schemeClr val="dk2"/>
                </a:solidFill>
              </a:rPr>
              <a:t>(JSON)</a:t>
            </a:r>
            <a:endParaRPr sz="1200" b="1">
              <a:solidFill>
                <a:schemeClr val="dk2"/>
              </a:solidFill>
            </a:endParaRPr>
          </a:p>
        </p:txBody>
      </p:sp>
      <p:pic>
        <p:nvPicPr>
          <p:cNvPr id="358" name="Google Shape;358;p33"/>
          <p:cNvPicPr preferRelativeResize="0"/>
          <p:nvPr/>
        </p:nvPicPr>
        <p:blipFill>
          <a:blip r:embed="rId9">
            <a:alphaModFix/>
          </a:blip>
          <a:stretch>
            <a:fillRect/>
          </a:stretch>
        </p:blipFill>
        <p:spPr>
          <a:xfrm>
            <a:off x="7277575" y="1906200"/>
            <a:ext cx="1221040" cy="313850"/>
          </a:xfrm>
          <a:prstGeom prst="rect">
            <a:avLst/>
          </a:prstGeom>
          <a:noFill/>
          <a:ln>
            <a:noFill/>
          </a:ln>
        </p:spPr>
      </p:pic>
      <p:cxnSp>
        <p:nvCxnSpPr>
          <p:cNvPr id="359" name="Google Shape;359;p33"/>
          <p:cNvCxnSpPr>
            <a:endCxn id="344" idx="1"/>
          </p:cNvCxnSpPr>
          <p:nvPr/>
        </p:nvCxnSpPr>
        <p:spPr>
          <a:xfrm>
            <a:off x="7019576" y="2534101"/>
            <a:ext cx="767700" cy="0"/>
          </a:xfrm>
          <a:prstGeom prst="straightConnector1">
            <a:avLst/>
          </a:prstGeom>
          <a:noFill/>
          <a:ln w="38100" cap="flat" cmpd="sng">
            <a:solidFill>
              <a:srgbClr val="960B04"/>
            </a:solidFill>
            <a:prstDash val="solid"/>
            <a:round/>
            <a:headEnd type="triangle" w="med" len="med"/>
            <a:tailEnd type="triangl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4"/>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80000"/>
                </a:solidFill>
                <a:latin typeface="Open Sans"/>
                <a:ea typeface="Open Sans"/>
                <a:cs typeface="Open Sans"/>
                <a:sym typeface="Open Sans"/>
              </a:rPr>
              <a:t>6. Aspectos</a:t>
            </a:r>
            <a:r>
              <a:rPr lang="en-GB">
                <a:latin typeface="Open Sans"/>
                <a:ea typeface="Open Sans"/>
                <a:cs typeface="Open Sans"/>
                <a:sym typeface="Open Sans"/>
              </a:rPr>
              <a:t> técnicos</a:t>
            </a:r>
            <a:endParaRPr>
              <a:latin typeface="Open Sans"/>
              <a:ea typeface="Open Sans"/>
              <a:cs typeface="Open Sans"/>
              <a:sym typeface="Open Sans"/>
            </a:endParaRPr>
          </a:p>
        </p:txBody>
      </p:sp>
      <p:sp>
        <p:nvSpPr>
          <p:cNvPr id="365" name="Google Shape;365;p34"/>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19</a:t>
            </a:fld>
            <a:endParaRPr/>
          </a:p>
        </p:txBody>
      </p:sp>
      <p:sp>
        <p:nvSpPr>
          <p:cNvPr id="366" name="Google Shape;366;p34"/>
          <p:cNvSpPr txBox="1"/>
          <p:nvPr/>
        </p:nvSpPr>
        <p:spPr>
          <a:xfrm>
            <a:off x="311700" y="954275"/>
            <a:ext cx="8701500" cy="38583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GB" sz="2400" b="1">
                <a:solidFill>
                  <a:srgbClr val="566579"/>
                </a:solidFill>
                <a:latin typeface="Open Sans"/>
                <a:ea typeface="Open Sans"/>
                <a:cs typeface="Open Sans"/>
                <a:sym typeface="Open Sans"/>
              </a:rPr>
              <a:t>Recolectar datos</a:t>
            </a:r>
            <a:endParaRPr sz="2400" b="1">
              <a:solidFill>
                <a:srgbClr val="566579"/>
              </a:solidFill>
              <a:latin typeface="Open Sans"/>
              <a:ea typeface="Open Sans"/>
              <a:cs typeface="Open Sans"/>
              <a:sym typeface="Open Sans"/>
            </a:endParaRPr>
          </a:p>
          <a:p>
            <a:pPr marL="457200" lvl="0" indent="-349250" algn="l" rtl="0">
              <a:lnSpc>
                <a:spcPct val="150000"/>
              </a:lnSpc>
              <a:spcBef>
                <a:spcPts val="0"/>
              </a:spcBef>
              <a:spcAft>
                <a:spcPts val="0"/>
              </a:spcAft>
              <a:buClr>
                <a:srgbClr val="960B04"/>
              </a:buClr>
              <a:buSzPts val="1900"/>
              <a:buFont typeface="Open Sans"/>
              <a:buChar char="✓"/>
            </a:pPr>
            <a:r>
              <a:rPr lang="en-GB" sz="1900">
                <a:solidFill>
                  <a:srgbClr val="566579"/>
                </a:solidFill>
                <a:latin typeface="Open Sans"/>
                <a:ea typeface="Open Sans"/>
                <a:cs typeface="Open Sans"/>
                <a:sym typeface="Open Sans"/>
              </a:rPr>
              <a:t>Cada Universidad proporciona en su repositorio un </a:t>
            </a:r>
            <a:r>
              <a:rPr lang="en-GB" sz="1900" b="1">
                <a:solidFill>
                  <a:srgbClr val="566579"/>
                </a:solidFill>
                <a:latin typeface="Open Sans"/>
                <a:ea typeface="Open Sans"/>
                <a:cs typeface="Open Sans"/>
                <a:sym typeface="Open Sans"/>
              </a:rPr>
              <a:t>servidor OAI</a:t>
            </a:r>
            <a:endParaRPr sz="1900" b="1">
              <a:solidFill>
                <a:srgbClr val="566579"/>
              </a:solidFill>
              <a:latin typeface="Open Sans"/>
              <a:ea typeface="Open Sans"/>
              <a:cs typeface="Open Sans"/>
              <a:sym typeface="Open Sans"/>
            </a:endParaRPr>
          </a:p>
          <a:p>
            <a:pPr marL="457200" lvl="0" indent="-349250" algn="l" rtl="0">
              <a:lnSpc>
                <a:spcPct val="150000"/>
              </a:lnSpc>
              <a:spcBef>
                <a:spcPts val="0"/>
              </a:spcBef>
              <a:spcAft>
                <a:spcPts val="0"/>
              </a:spcAft>
              <a:buClr>
                <a:srgbClr val="960B04"/>
              </a:buClr>
              <a:buSzPts val="1900"/>
              <a:buFont typeface="Open Sans"/>
              <a:buChar char="✓"/>
            </a:pPr>
            <a:r>
              <a:rPr lang="en-GB" sz="1900">
                <a:solidFill>
                  <a:srgbClr val="566579"/>
                </a:solidFill>
                <a:latin typeface="Open Sans"/>
                <a:ea typeface="Open Sans"/>
                <a:cs typeface="Open Sans"/>
                <a:sym typeface="Open Sans"/>
              </a:rPr>
              <a:t>Este servidor debe tener un “</a:t>
            </a:r>
            <a:r>
              <a:rPr lang="en-GB" sz="1900" b="1">
                <a:solidFill>
                  <a:srgbClr val="566579"/>
                </a:solidFill>
                <a:latin typeface="Open Sans"/>
                <a:ea typeface="Open Sans"/>
                <a:cs typeface="Open Sans"/>
                <a:sym typeface="Open Sans"/>
              </a:rPr>
              <a:t>punto de acceso</a:t>
            </a:r>
            <a:r>
              <a:rPr lang="en-GB" sz="1900">
                <a:solidFill>
                  <a:srgbClr val="566579"/>
                </a:solidFill>
                <a:latin typeface="Open Sans"/>
                <a:ea typeface="Open Sans"/>
                <a:cs typeface="Open Sans"/>
                <a:sym typeface="Open Sans"/>
              </a:rPr>
              <a:t>” o un “</a:t>
            </a:r>
            <a:r>
              <a:rPr lang="en-GB" sz="1900" b="1">
                <a:solidFill>
                  <a:srgbClr val="566579"/>
                </a:solidFill>
                <a:latin typeface="Open Sans"/>
                <a:ea typeface="Open Sans"/>
                <a:cs typeface="Open Sans"/>
                <a:sym typeface="Open Sans"/>
              </a:rPr>
              <a:t>SET</a:t>
            </a:r>
            <a:r>
              <a:rPr lang="en-GB" sz="1900">
                <a:solidFill>
                  <a:srgbClr val="566579"/>
                </a:solidFill>
                <a:latin typeface="Open Sans"/>
                <a:ea typeface="Open Sans"/>
                <a:cs typeface="Open Sans"/>
                <a:sym typeface="Open Sans"/>
              </a:rPr>
              <a:t>” específico</a:t>
            </a:r>
            <a:endParaRPr sz="1900">
              <a:solidFill>
                <a:srgbClr val="566579"/>
              </a:solidFill>
              <a:latin typeface="Open Sans"/>
              <a:ea typeface="Open Sans"/>
              <a:cs typeface="Open Sans"/>
              <a:sym typeface="Open Sans"/>
            </a:endParaRPr>
          </a:p>
          <a:p>
            <a:pPr marL="457200" lvl="0" indent="-349250" algn="l" rtl="0">
              <a:lnSpc>
                <a:spcPct val="150000"/>
              </a:lnSpc>
              <a:spcBef>
                <a:spcPts val="0"/>
              </a:spcBef>
              <a:spcAft>
                <a:spcPts val="0"/>
              </a:spcAft>
              <a:buClr>
                <a:srgbClr val="960B04"/>
              </a:buClr>
              <a:buSzPts val="1900"/>
              <a:buFont typeface="Open Sans"/>
              <a:buChar char="✓"/>
            </a:pPr>
            <a:r>
              <a:rPr lang="en-GB" sz="1900">
                <a:solidFill>
                  <a:srgbClr val="566579"/>
                </a:solidFill>
                <a:latin typeface="Open Sans"/>
                <a:ea typeface="Open Sans"/>
                <a:cs typeface="Open Sans"/>
                <a:sym typeface="Open Sans"/>
              </a:rPr>
              <a:t>Recolecta únicamente ítems que tengan informado: </a:t>
            </a:r>
            <a:r>
              <a:rPr lang="en-GB" sz="1900" b="1">
                <a:solidFill>
                  <a:srgbClr val="566579"/>
                </a:solidFill>
                <a:latin typeface="Open Sans"/>
                <a:ea typeface="Open Sans"/>
                <a:cs typeface="Open Sans"/>
                <a:sym typeface="Open Sans"/>
              </a:rPr>
              <a:t>&lt;dc.coverage&gt; </a:t>
            </a:r>
            <a:r>
              <a:rPr lang="en-GB" sz="1900">
                <a:solidFill>
                  <a:srgbClr val="960B04"/>
                </a:solidFill>
                <a:latin typeface="Open Sans"/>
                <a:ea typeface="Open Sans"/>
                <a:cs typeface="Open Sans"/>
                <a:sym typeface="Open Sans"/>
              </a:rPr>
              <a:t>(openaire 3)</a:t>
            </a:r>
            <a:r>
              <a:rPr lang="en-GB" sz="1900" b="1">
                <a:solidFill>
                  <a:srgbClr val="566579"/>
                </a:solidFill>
                <a:latin typeface="Open Sans"/>
                <a:ea typeface="Open Sans"/>
                <a:cs typeface="Open Sans"/>
                <a:sym typeface="Open Sans"/>
              </a:rPr>
              <a:t> o &lt;geoLocations&gt; </a:t>
            </a:r>
            <a:r>
              <a:rPr lang="en-GB" sz="1900">
                <a:solidFill>
                  <a:srgbClr val="960B04"/>
                </a:solidFill>
                <a:latin typeface="Open Sans"/>
                <a:ea typeface="Open Sans"/>
                <a:cs typeface="Open Sans"/>
                <a:sym typeface="Open Sans"/>
              </a:rPr>
              <a:t>(openaire 4)</a:t>
            </a:r>
            <a:endParaRPr>
              <a:solidFill>
                <a:srgbClr val="960B04"/>
              </a:solidFill>
              <a:latin typeface="Open Sans"/>
              <a:ea typeface="Open Sans"/>
              <a:cs typeface="Open Sans"/>
              <a:sym typeface="Open Sans"/>
            </a:endParaRPr>
          </a:p>
          <a:p>
            <a:pPr marL="457200" lvl="0" indent="-349250" algn="l" rtl="0">
              <a:lnSpc>
                <a:spcPct val="150000"/>
              </a:lnSpc>
              <a:spcBef>
                <a:spcPts val="0"/>
              </a:spcBef>
              <a:spcAft>
                <a:spcPts val="0"/>
              </a:spcAft>
              <a:buClr>
                <a:srgbClr val="960B04"/>
              </a:buClr>
              <a:buSzPts val="1900"/>
              <a:buFont typeface="Open Sans"/>
              <a:buChar char="✓"/>
            </a:pPr>
            <a:r>
              <a:rPr lang="en-GB" sz="1900">
                <a:solidFill>
                  <a:srgbClr val="566579"/>
                </a:solidFill>
                <a:latin typeface="Open Sans"/>
                <a:ea typeface="Open Sans"/>
                <a:cs typeface="Open Sans"/>
                <a:sym typeface="Open Sans"/>
              </a:rPr>
              <a:t>Debe seguir las especificaciones </a:t>
            </a:r>
            <a:r>
              <a:rPr lang="en-GB" sz="1900" b="1">
                <a:solidFill>
                  <a:srgbClr val="566579"/>
                </a:solidFill>
                <a:latin typeface="Open Sans"/>
                <a:ea typeface="Open Sans"/>
                <a:cs typeface="Open Sans"/>
                <a:sym typeface="Open Sans"/>
              </a:rPr>
              <a:t>OpenAire</a:t>
            </a:r>
            <a:r>
              <a:rPr lang="en-GB" sz="1900">
                <a:solidFill>
                  <a:srgbClr val="566579"/>
                </a:solidFill>
                <a:latin typeface="Open Sans"/>
                <a:ea typeface="Open Sans"/>
                <a:cs typeface="Open Sans"/>
                <a:sym typeface="Open Sans"/>
              </a:rPr>
              <a:t> con vocabulario COAR (o DRIVER) en los metadatos con valores controlados:</a:t>
            </a:r>
            <a:endParaRPr sz="1900">
              <a:solidFill>
                <a:srgbClr val="566579"/>
              </a:solidFill>
              <a:latin typeface="Open Sans"/>
              <a:ea typeface="Open Sans"/>
              <a:cs typeface="Open Sans"/>
              <a:sym typeface="Open Sans"/>
            </a:endParaRPr>
          </a:p>
          <a:p>
            <a:pPr marL="914400" lvl="1" indent="-349250" algn="l" rtl="0">
              <a:lnSpc>
                <a:spcPct val="150000"/>
              </a:lnSpc>
              <a:spcBef>
                <a:spcPts val="0"/>
              </a:spcBef>
              <a:spcAft>
                <a:spcPts val="0"/>
              </a:spcAft>
              <a:buClr>
                <a:srgbClr val="566579"/>
              </a:buClr>
              <a:buSzPts val="1900"/>
              <a:buFont typeface="Open Sans"/>
              <a:buChar char="➢"/>
            </a:pPr>
            <a:r>
              <a:rPr lang="en-GB" sz="1900">
                <a:solidFill>
                  <a:srgbClr val="566579"/>
                </a:solidFill>
                <a:latin typeface="Open Sans"/>
                <a:ea typeface="Open Sans"/>
                <a:cs typeface="Open Sans"/>
                <a:sym typeface="Open Sans"/>
              </a:rPr>
              <a:t>Tipo de documento → </a:t>
            </a:r>
            <a:r>
              <a:rPr lang="en-GB" sz="1900" b="1">
                <a:solidFill>
                  <a:srgbClr val="566579"/>
                </a:solidFill>
                <a:latin typeface="Open Sans"/>
                <a:ea typeface="Open Sans"/>
                <a:cs typeface="Open Sans"/>
                <a:sym typeface="Open Sans"/>
              </a:rPr>
              <a:t>&lt;dc:type&gt;</a:t>
            </a:r>
            <a:endParaRPr sz="1900" b="1">
              <a:solidFill>
                <a:srgbClr val="566579"/>
              </a:solidFill>
              <a:latin typeface="Open Sans"/>
              <a:ea typeface="Open Sans"/>
              <a:cs typeface="Open Sans"/>
              <a:sym typeface="Open Sans"/>
            </a:endParaRPr>
          </a:p>
          <a:p>
            <a:pPr marL="914400" lvl="1" indent="-349250" algn="l" rtl="0">
              <a:lnSpc>
                <a:spcPct val="150000"/>
              </a:lnSpc>
              <a:spcBef>
                <a:spcPts val="0"/>
              </a:spcBef>
              <a:spcAft>
                <a:spcPts val="0"/>
              </a:spcAft>
              <a:buClr>
                <a:srgbClr val="566579"/>
              </a:buClr>
              <a:buSzPts val="1900"/>
              <a:buFont typeface="Open Sans"/>
              <a:buChar char="➢"/>
            </a:pPr>
            <a:r>
              <a:rPr lang="en-GB" sz="1900">
                <a:solidFill>
                  <a:srgbClr val="566579"/>
                </a:solidFill>
                <a:latin typeface="Open Sans"/>
                <a:ea typeface="Open Sans"/>
                <a:cs typeface="Open Sans"/>
                <a:sym typeface="Open Sans"/>
              </a:rPr>
              <a:t>Derechos de acceso → </a:t>
            </a:r>
            <a:r>
              <a:rPr lang="en-GB" sz="1900" b="1">
                <a:solidFill>
                  <a:srgbClr val="566579"/>
                </a:solidFill>
                <a:latin typeface="Open Sans"/>
                <a:ea typeface="Open Sans"/>
                <a:cs typeface="Open Sans"/>
                <a:sym typeface="Open Sans"/>
              </a:rPr>
              <a:t>&lt;dc.rigths&gt;</a:t>
            </a:r>
            <a:endParaRPr sz="2400" b="1">
              <a:solidFill>
                <a:srgbClr val="566579"/>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90000"/>
                </a:solidFill>
                <a:latin typeface="Open Sans"/>
                <a:ea typeface="Open Sans"/>
                <a:cs typeface="Open Sans"/>
                <a:sym typeface="Open Sans"/>
              </a:rPr>
              <a:t>Índice</a:t>
            </a:r>
            <a:endParaRPr>
              <a:latin typeface="Open Sans"/>
              <a:ea typeface="Open Sans"/>
              <a:cs typeface="Open Sans"/>
              <a:sym typeface="Open Sans"/>
            </a:endParaRPr>
          </a:p>
        </p:txBody>
      </p:sp>
      <p:sp>
        <p:nvSpPr>
          <p:cNvPr id="108" name="Google Shape;108;p17"/>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2</a:t>
            </a:fld>
            <a:endParaRPr/>
          </a:p>
        </p:txBody>
      </p:sp>
      <p:sp>
        <p:nvSpPr>
          <p:cNvPr id="109" name="Google Shape;109;p17"/>
          <p:cNvSpPr txBox="1"/>
          <p:nvPr/>
        </p:nvSpPr>
        <p:spPr>
          <a:xfrm>
            <a:off x="311700" y="954275"/>
            <a:ext cx="8622900" cy="3858300"/>
          </a:xfrm>
          <a:prstGeom prst="rect">
            <a:avLst/>
          </a:prstGeom>
          <a:noFill/>
          <a:ln>
            <a:noFill/>
          </a:ln>
        </p:spPr>
        <p:txBody>
          <a:bodyPr spcFirstLastPara="1" wrap="square" lIns="91425" tIns="91425" rIns="91425" bIns="91425" anchor="ctr" anchorCtr="0">
            <a:noAutofit/>
          </a:bodyPr>
          <a:lstStyle/>
          <a:p>
            <a:pPr marL="914400" lvl="0" indent="-368300" algn="l" rtl="0">
              <a:lnSpc>
                <a:spcPct val="150000"/>
              </a:lnSpc>
              <a:spcBef>
                <a:spcPts val="0"/>
              </a:spcBef>
              <a:spcAft>
                <a:spcPts val="0"/>
              </a:spcAft>
              <a:buClr>
                <a:srgbClr val="960B04"/>
              </a:buClr>
              <a:buSzPts val="2200"/>
              <a:buFont typeface="Open Sans"/>
              <a:buChar char="✓"/>
            </a:pPr>
            <a:r>
              <a:rPr lang="en-GB" sz="2200">
                <a:solidFill>
                  <a:srgbClr val="566579"/>
                </a:solidFill>
                <a:latin typeface="Open Sans"/>
                <a:ea typeface="Open Sans"/>
                <a:cs typeface="Open Sans"/>
                <a:sym typeface="Open Sans"/>
              </a:rPr>
              <a:t>1. Grupo de trabajo</a:t>
            </a:r>
            <a:endParaRPr sz="2200">
              <a:solidFill>
                <a:srgbClr val="566579"/>
              </a:solidFill>
              <a:latin typeface="Open Sans"/>
              <a:ea typeface="Open Sans"/>
              <a:cs typeface="Open Sans"/>
              <a:sym typeface="Open Sans"/>
            </a:endParaRPr>
          </a:p>
          <a:p>
            <a:pPr marL="914400" lvl="0" indent="-368300" algn="l" rtl="0">
              <a:lnSpc>
                <a:spcPct val="150000"/>
              </a:lnSpc>
              <a:spcBef>
                <a:spcPts val="0"/>
              </a:spcBef>
              <a:spcAft>
                <a:spcPts val="0"/>
              </a:spcAft>
              <a:buClr>
                <a:srgbClr val="960B04"/>
              </a:buClr>
              <a:buSzPts val="2200"/>
              <a:buFont typeface="Open Sans"/>
              <a:buChar char="✓"/>
            </a:pPr>
            <a:r>
              <a:rPr lang="en-GB" sz="2200">
                <a:solidFill>
                  <a:srgbClr val="566579"/>
                </a:solidFill>
                <a:latin typeface="Open Sans"/>
                <a:ea typeface="Open Sans"/>
                <a:cs typeface="Open Sans"/>
                <a:sym typeface="Open Sans"/>
              </a:rPr>
              <a:t>2. Antecedente del proyecto</a:t>
            </a:r>
            <a:endParaRPr sz="2200">
              <a:solidFill>
                <a:srgbClr val="566579"/>
              </a:solidFill>
              <a:latin typeface="Open Sans"/>
              <a:ea typeface="Open Sans"/>
              <a:cs typeface="Open Sans"/>
              <a:sym typeface="Open Sans"/>
            </a:endParaRPr>
          </a:p>
          <a:p>
            <a:pPr marL="914400" lvl="0" indent="-368300" algn="l" rtl="0">
              <a:lnSpc>
                <a:spcPct val="150000"/>
              </a:lnSpc>
              <a:spcBef>
                <a:spcPts val="0"/>
              </a:spcBef>
              <a:spcAft>
                <a:spcPts val="0"/>
              </a:spcAft>
              <a:buClr>
                <a:srgbClr val="960B04"/>
              </a:buClr>
              <a:buSzPts val="2200"/>
              <a:buFont typeface="Open Sans"/>
              <a:buChar char="✓"/>
            </a:pPr>
            <a:r>
              <a:rPr lang="en-GB" sz="2200">
                <a:solidFill>
                  <a:srgbClr val="566579"/>
                </a:solidFill>
                <a:latin typeface="Open Sans"/>
                <a:ea typeface="Open Sans"/>
                <a:cs typeface="Open Sans"/>
                <a:sym typeface="Open Sans"/>
              </a:rPr>
              <a:t>3. ¿Qué es?</a:t>
            </a:r>
            <a:endParaRPr sz="2200">
              <a:solidFill>
                <a:srgbClr val="566579"/>
              </a:solidFill>
              <a:latin typeface="Open Sans"/>
              <a:ea typeface="Open Sans"/>
              <a:cs typeface="Open Sans"/>
              <a:sym typeface="Open Sans"/>
            </a:endParaRPr>
          </a:p>
          <a:p>
            <a:pPr marL="914400" lvl="0" indent="-368300" algn="l" rtl="0">
              <a:lnSpc>
                <a:spcPct val="150000"/>
              </a:lnSpc>
              <a:spcBef>
                <a:spcPts val="0"/>
              </a:spcBef>
              <a:spcAft>
                <a:spcPts val="0"/>
              </a:spcAft>
              <a:buClr>
                <a:srgbClr val="960B04"/>
              </a:buClr>
              <a:buSzPts val="2200"/>
              <a:buFont typeface="Open Sans"/>
              <a:buChar char="✓"/>
            </a:pPr>
            <a:r>
              <a:rPr lang="en-GB" sz="2200">
                <a:solidFill>
                  <a:srgbClr val="566579"/>
                </a:solidFill>
                <a:latin typeface="Open Sans"/>
                <a:ea typeface="Open Sans"/>
                <a:cs typeface="Open Sans"/>
                <a:sym typeface="Open Sans"/>
              </a:rPr>
              <a:t>4. Funcionalidades</a:t>
            </a:r>
            <a:endParaRPr sz="2200">
              <a:solidFill>
                <a:srgbClr val="566579"/>
              </a:solidFill>
              <a:latin typeface="Open Sans"/>
              <a:ea typeface="Open Sans"/>
              <a:cs typeface="Open Sans"/>
              <a:sym typeface="Open Sans"/>
            </a:endParaRPr>
          </a:p>
          <a:p>
            <a:pPr marL="914400" lvl="0" indent="-368300" algn="l" rtl="0">
              <a:lnSpc>
                <a:spcPct val="150000"/>
              </a:lnSpc>
              <a:spcBef>
                <a:spcPts val="0"/>
              </a:spcBef>
              <a:spcAft>
                <a:spcPts val="0"/>
              </a:spcAft>
              <a:buClr>
                <a:srgbClr val="960B04"/>
              </a:buClr>
              <a:buSzPts val="2200"/>
              <a:buFont typeface="Open Sans"/>
              <a:buChar char="✓"/>
            </a:pPr>
            <a:r>
              <a:rPr lang="en-GB" sz="2200">
                <a:solidFill>
                  <a:srgbClr val="566579"/>
                </a:solidFill>
                <a:latin typeface="Open Sans"/>
                <a:ea typeface="Open Sans"/>
                <a:cs typeface="Open Sans"/>
                <a:sym typeface="Open Sans"/>
              </a:rPr>
              <a:t>5. Geolocalización de documentos</a:t>
            </a:r>
            <a:endParaRPr sz="2200">
              <a:solidFill>
                <a:srgbClr val="566579"/>
              </a:solidFill>
              <a:latin typeface="Open Sans"/>
              <a:ea typeface="Open Sans"/>
              <a:cs typeface="Open Sans"/>
              <a:sym typeface="Open Sans"/>
            </a:endParaRPr>
          </a:p>
          <a:p>
            <a:pPr marL="914400" lvl="0" indent="-368300" algn="l" rtl="0">
              <a:lnSpc>
                <a:spcPct val="150000"/>
              </a:lnSpc>
              <a:spcBef>
                <a:spcPts val="0"/>
              </a:spcBef>
              <a:spcAft>
                <a:spcPts val="0"/>
              </a:spcAft>
              <a:buClr>
                <a:srgbClr val="960B04"/>
              </a:buClr>
              <a:buSzPts val="2200"/>
              <a:buFont typeface="Open Sans"/>
              <a:buChar char="✓"/>
            </a:pPr>
            <a:r>
              <a:rPr lang="en-GB" sz="2200">
                <a:solidFill>
                  <a:srgbClr val="566579"/>
                </a:solidFill>
                <a:latin typeface="Open Sans"/>
                <a:ea typeface="Open Sans"/>
                <a:cs typeface="Open Sans"/>
                <a:sym typeface="Open Sans"/>
              </a:rPr>
              <a:t>6. Aspectos técnicos</a:t>
            </a:r>
            <a:endParaRPr sz="2200">
              <a:solidFill>
                <a:srgbClr val="566579"/>
              </a:solidFill>
              <a:latin typeface="Open Sans"/>
              <a:ea typeface="Open Sans"/>
              <a:cs typeface="Open Sans"/>
              <a:sym typeface="Open Sans"/>
            </a:endParaRPr>
          </a:p>
          <a:p>
            <a:pPr marL="914400" lvl="0" indent="-368300" algn="l" rtl="0">
              <a:lnSpc>
                <a:spcPct val="150000"/>
              </a:lnSpc>
              <a:spcBef>
                <a:spcPts val="0"/>
              </a:spcBef>
              <a:spcAft>
                <a:spcPts val="0"/>
              </a:spcAft>
              <a:buClr>
                <a:srgbClr val="960B04"/>
              </a:buClr>
              <a:buSzPts val="2200"/>
              <a:buFont typeface="Open Sans"/>
              <a:buChar char="✓"/>
            </a:pPr>
            <a:r>
              <a:rPr lang="en-GB" sz="2200">
                <a:solidFill>
                  <a:srgbClr val="566579"/>
                </a:solidFill>
                <a:latin typeface="Open Sans"/>
                <a:ea typeface="Open Sans"/>
                <a:cs typeface="Open Sans"/>
                <a:sym typeface="Open Sans"/>
              </a:rPr>
              <a:t>7. Demo</a:t>
            </a:r>
            <a:endParaRPr sz="2200">
              <a:solidFill>
                <a:srgbClr val="566579"/>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5"/>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80000"/>
                </a:solidFill>
                <a:latin typeface="Open Sans"/>
                <a:ea typeface="Open Sans"/>
                <a:cs typeface="Open Sans"/>
                <a:sym typeface="Open Sans"/>
              </a:rPr>
              <a:t>6. Aspectos</a:t>
            </a:r>
            <a:r>
              <a:rPr lang="en-GB">
                <a:latin typeface="Open Sans"/>
                <a:ea typeface="Open Sans"/>
                <a:cs typeface="Open Sans"/>
                <a:sym typeface="Open Sans"/>
              </a:rPr>
              <a:t> técnicos</a:t>
            </a:r>
            <a:endParaRPr>
              <a:latin typeface="Open Sans"/>
              <a:ea typeface="Open Sans"/>
              <a:cs typeface="Open Sans"/>
              <a:sym typeface="Open Sans"/>
            </a:endParaRPr>
          </a:p>
        </p:txBody>
      </p:sp>
      <p:sp>
        <p:nvSpPr>
          <p:cNvPr id="372" name="Google Shape;372;p35"/>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20</a:t>
            </a:fld>
            <a:endParaRPr/>
          </a:p>
        </p:txBody>
      </p:sp>
      <p:sp>
        <p:nvSpPr>
          <p:cNvPr id="373" name="Google Shape;373;p35"/>
          <p:cNvSpPr txBox="1"/>
          <p:nvPr/>
        </p:nvSpPr>
        <p:spPr>
          <a:xfrm>
            <a:off x="311700" y="830600"/>
            <a:ext cx="4347300" cy="139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b="1">
                <a:solidFill>
                  <a:srgbClr val="566579"/>
                </a:solidFill>
                <a:latin typeface="Open Sans"/>
                <a:ea typeface="Open Sans"/>
                <a:cs typeface="Open Sans"/>
                <a:sym typeface="Open Sans"/>
              </a:rPr>
              <a:t>Tipo de documento y derechos de acceso</a:t>
            </a:r>
            <a:endParaRPr sz="1600" b="1">
              <a:solidFill>
                <a:srgbClr val="566579"/>
              </a:solidFill>
              <a:latin typeface="Open Sans"/>
              <a:ea typeface="Open Sans"/>
              <a:cs typeface="Open Sans"/>
              <a:sym typeface="Open Sans"/>
            </a:endParaRPr>
          </a:p>
          <a:p>
            <a:pPr marL="0" lvl="0" indent="0" algn="l" rtl="0">
              <a:spcBef>
                <a:spcPts val="0"/>
              </a:spcBef>
              <a:spcAft>
                <a:spcPts val="0"/>
              </a:spcAft>
              <a:buNone/>
            </a:pPr>
            <a:br>
              <a:rPr lang="en-GB">
                <a:solidFill>
                  <a:srgbClr val="566579"/>
                </a:solidFill>
                <a:latin typeface="Open Sans"/>
                <a:ea typeface="Open Sans"/>
                <a:cs typeface="Open Sans"/>
                <a:sym typeface="Open Sans"/>
              </a:rPr>
            </a:br>
            <a:r>
              <a:rPr lang="en-GB">
                <a:solidFill>
                  <a:srgbClr val="566579"/>
                </a:solidFill>
                <a:latin typeface="Open Sans"/>
                <a:ea typeface="Open Sans"/>
                <a:cs typeface="Open Sans"/>
                <a:sym typeface="Open Sans"/>
              </a:rPr>
              <a:t>Vocabulario </a:t>
            </a:r>
            <a:r>
              <a:rPr lang="en-GB" b="1">
                <a:solidFill>
                  <a:srgbClr val="960B04"/>
                </a:solidFill>
                <a:latin typeface="Open Sans"/>
                <a:ea typeface="Open Sans"/>
                <a:cs typeface="Open Sans"/>
                <a:sym typeface="Open Sans"/>
              </a:rPr>
              <a:t>COAR</a:t>
            </a:r>
            <a:endParaRPr>
              <a:solidFill>
                <a:srgbClr val="566579"/>
              </a:solidFill>
              <a:latin typeface="Open Sans"/>
              <a:ea typeface="Open Sans"/>
              <a:cs typeface="Open Sans"/>
              <a:sym typeface="Open Sans"/>
            </a:endParaRPr>
          </a:p>
          <a:p>
            <a:pPr marL="457200" lvl="0" indent="0" algn="l" rtl="0">
              <a:spcBef>
                <a:spcPts val="0"/>
              </a:spcBef>
              <a:spcAft>
                <a:spcPts val="0"/>
              </a:spcAft>
              <a:buNone/>
            </a:pPr>
            <a:endParaRPr>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p:txBody>
      </p:sp>
      <p:pic>
        <p:nvPicPr>
          <p:cNvPr id="374" name="Google Shape;374;p35"/>
          <p:cNvPicPr preferRelativeResize="0"/>
          <p:nvPr/>
        </p:nvPicPr>
        <p:blipFill>
          <a:blip r:embed="rId3">
            <a:alphaModFix/>
          </a:blip>
          <a:stretch>
            <a:fillRect/>
          </a:stretch>
        </p:blipFill>
        <p:spPr>
          <a:xfrm>
            <a:off x="434300" y="1590700"/>
            <a:ext cx="3295475" cy="2569849"/>
          </a:xfrm>
          <a:prstGeom prst="rect">
            <a:avLst/>
          </a:prstGeom>
          <a:noFill/>
          <a:ln>
            <a:noFill/>
          </a:ln>
          <a:effectLst>
            <a:outerShdw blurRad="57150" dist="19050" dir="5400000" algn="bl" rotWithShape="0">
              <a:srgbClr val="000000">
                <a:alpha val="50000"/>
              </a:srgbClr>
            </a:outerShdw>
          </a:effectLst>
        </p:spPr>
      </p:pic>
      <p:pic>
        <p:nvPicPr>
          <p:cNvPr id="375" name="Google Shape;375;p35"/>
          <p:cNvPicPr preferRelativeResize="0"/>
          <p:nvPr/>
        </p:nvPicPr>
        <p:blipFill>
          <a:blip r:embed="rId4">
            <a:alphaModFix/>
          </a:blip>
          <a:stretch>
            <a:fillRect/>
          </a:stretch>
        </p:blipFill>
        <p:spPr>
          <a:xfrm>
            <a:off x="1687500" y="2123675"/>
            <a:ext cx="3215731" cy="2507650"/>
          </a:xfrm>
          <a:prstGeom prst="rect">
            <a:avLst/>
          </a:prstGeom>
          <a:noFill/>
          <a:ln>
            <a:noFill/>
          </a:ln>
          <a:effectLst>
            <a:outerShdw blurRad="57150" dist="19050" dir="5400000" algn="bl" rotWithShape="0">
              <a:srgbClr val="000000">
                <a:alpha val="50000"/>
              </a:srgbClr>
            </a:outerShdw>
          </a:effectLst>
        </p:spPr>
      </p:pic>
      <p:sp>
        <p:nvSpPr>
          <p:cNvPr id="376" name="Google Shape;376;p35"/>
          <p:cNvSpPr txBox="1"/>
          <p:nvPr/>
        </p:nvSpPr>
        <p:spPr>
          <a:xfrm>
            <a:off x="5371950" y="830650"/>
            <a:ext cx="3772200" cy="139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960B04"/>
              </a:solidFill>
              <a:latin typeface="Open Sans"/>
              <a:ea typeface="Open Sans"/>
              <a:cs typeface="Open Sans"/>
              <a:sym typeface="Open Sans"/>
            </a:endParaRPr>
          </a:p>
          <a:p>
            <a:pPr marL="0" lvl="0" indent="0" algn="l" rtl="0">
              <a:spcBef>
                <a:spcPts val="0"/>
              </a:spcBef>
              <a:spcAft>
                <a:spcPts val="0"/>
              </a:spcAft>
              <a:buNone/>
            </a:pPr>
            <a:endParaRPr b="1">
              <a:solidFill>
                <a:srgbClr val="960B04"/>
              </a:solidFill>
              <a:latin typeface="Open Sans"/>
              <a:ea typeface="Open Sans"/>
              <a:cs typeface="Open Sans"/>
              <a:sym typeface="Open Sans"/>
            </a:endParaRPr>
          </a:p>
          <a:p>
            <a:pPr marL="0" lvl="0" indent="0" algn="l" rtl="0">
              <a:spcBef>
                <a:spcPts val="0"/>
              </a:spcBef>
              <a:spcAft>
                <a:spcPts val="0"/>
              </a:spcAft>
              <a:buNone/>
            </a:pPr>
            <a:r>
              <a:rPr lang="en-GB" b="1">
                <a:solidFill>
                  <a:srgbClr val="960B04"/>
                </a:solidFill>
                <a:latin typeface="Open Sans"/>
                <a:ea typeface="Open Sans"/>
                <a:cs typeface="Open Sans"/>
                <a:sym typeface="Open Sans"/>
              </a:rPr>
              <a:t>DRIVER</a:t>
            </a:r>
            <a:r>
              <a:rPr lang="en-GB">
                <a:solidFill>
                  <a:srgbClr val="566579"/>
                </a:solidFill>
                <a:latin typeface="Open Sans"/>
                <a:ea typeface="Open Sans"/>
                <a:cs typeface="Open Sans"/>
                <a:sym typeface="Open Sans"/>
              </a:rPr>
              <a:t>: Tabla de equivalencias</a:t>
            </a:r>
            <a:endParaRPr>
              <a:solidFill>
                <a:srgbClr val="566579"/>
              </a:solidFill>
              <a:latin typeface="Open Sans"/>
              <a:ea typeface="Open Sans"/>
              <a:cs typeface="Open Sans"/>
              <a:sym typeface="Open Sans"/>
            </a:endParaRPr>
          </a:p>
          <a:p>
            <a:pPr marL="457200" lvl="0" indent="0" algn="l" rtl="0">
              <a:spcBef>
                <a:spcPts val="0"/>
              </a:spcBef>
              <a:spcAft>
                <a:spcPts val="0"/>
              </a:spcAft>
              <a:buNone/>
            </a:pPr>
            <a:endParaRPr>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p:txBody>
      </p:sp>
      <p:graphicFrame>
        <p:nvGraphicFramePr>
          <p:cNvPr id="377" name="Google Shape;377;p35"/>
          <p:cNvGraphicFramePr/>
          <p:nvPr/>
        </p:nvGraphicFramePr>
        <p:xfrm>
          <a:off x="5434900" y="1619250"/>
          <a:ext cx="3000000" cy="3000000"/>
        </p:xfrm>
        <a:graphic>
          <a:graphicData uri="http://schemas.openxmlformats.org/drawingml/2006/table">
            <a:tbl>
              <a:tblPr>
                <a:noFill/>
                <a:tableStyleId>{1D3BE732-CDD0-41F7-901F-7E3105F4A29D}</a:tableStyleId>
              </a:tblPr>
              <a:tblGrid>
                <a:gridCol w="1698700">
                  <a:extLst>
                    <a:ext uri="{9D8B030D-6E8A-4147-A177-3AD203B41FA5}">
                      <a16:colId xmlns:a16="http://schemas.microsoft.com/office/drawing/2014/main" val="20000"/>
                    </a:ext>
                  </a:extLst>
                </a:gridCol>
                <a:gridCol w="1698700">
                  <a:extLst>
                    <a:ext uri="{9D8B030D-6E8A-4147-A177-3AD203B41FA5}">
                      <a16:colId xmlns:a16="http://schemas.microsoft.com/office/drawing/2014/main" val="20001"/>
                    </a:ext>
                  </a:extLst>
                </a:gridCol>
              </a:tblGrid>
              <a:tr h="381000">
                <a:tc gridSpan="2">
                  <a:txBody>
                    <a:bodyPr/>
                    <a:lstStyle/>
                    <a:p>
                      <a:pPr marL="0" lvl="0" indent="0" algn="ctr" rtl="0">
                        <a:spcBef>
                          <a:spcPts val="0"/>
                        </a:spcBef>
                        <a:spcAft>
                          <a:spcPts val="0"/>
                        </a:spcAft>
                        <a:buNone/>
                      </a:pPr>
                      <a:r>
                        <a:rPr lang="en-GB" sz="1200" b="1"/>
                        <a:t>Access Rights</a:t>
                      </a:r>
                      <a:endParaRPr sz="1200" b="1"/>
                    </a:p>
                  </a:txBody>
                  <a:tcPr marL="91425" marR="91425" marT="91425" marB="91425"/>
                </a:tc>
                <a:tc hMerge="1">
                  <a:txBody>
                    <a:bodyPr/>
                    <a:lstStyle/>
                    <a:p>
                      <a:endParaRPr lang="es-ES"/>
                    </a:p>
                  </a:txBody>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GB" sz="1200" b="1"/>
                        <a:t>DRIVER</a:t>
                      </a:r>
                      <a:endParaRPr sz="1200" b="1"/>
                    </a:p>
                  </a:txBody>
                  <a:tcPr marL="91425" marR="91425" marT="91425" marB="91425"/>
                </a:tc>
                <a:tc>
                  <a:txBody>
                    <a:bodyPr/>
                    <a:lstStyle/>
                    <a:p>
                      <a:pPr marL="0" lvl="0" indent="0" algn="ctr" rtl="0">
                        <a:spcBef>
                          <a:spcPts val="0"/>
                        </a:spcBef>
                        <a:spcAft>
                          <a:spcPts val="0"/>
                        </a:spcAft>
                        <a:buNone/>
                      </a:pPr>
                      <a:r>
                        <a:rPr lang="en-GB" sz="1200" b="1"/>
                        <a:t>COAR</a:t>
                      </a:r>
                      <a:endParaRPr sz="1200" b="1"/>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sz="1200"/>
                        <a:t>info:eu-repo/semantics/closedAccess</a:t>
                      </a:r>
                      <a:endParaRPr sz="1200"/>
                    </a:p>
                  </a:txBody>
                  <a:tcPr marL="91425" marR="91425" marT="91425" marB="91425"/>
                </a:tc>
                <a:tc>
                  <a:txBody>
                    <a:bodyPr/>
                    <a:lstStyle/>
                    <a:p>
                      <a:pPr marL="0" lvl="0" indent="0" algn="l" rtl="0">
                        <a:spcBef>
                          <a:spcPts val="0"/>
                        </a:spcBef>
                        <a:spcAft>
                          <a:spcPts val="0"/>
                        </a:spcAft>
                        <a:buNone/>
                      </a:pPr>
                      <a:r>
                        <a:rPr lang="en-GB" sz="1200">
                          <a:solidFill>
                            <a:schemeClr val="hlink"/>
                          </a:solidFill>
                          <a:uFill>
                            <a:noFill/>
                          </a:uFill>
                          <a:hlinkClick r:id="rId5"/>
                        </a:rPr>
                        <a:t>http://purl.org/coar/access_right/c_16ec</a:t>
                      </a:r>
                      <a:endParaRPr sz="1200">
                        <a:solidFill>
                          <a:schemeClr val="hlink"/>
                        </a:solidFill>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sz="1200"/>
                        <a:t>info:eu-repo/semantics/embargoedAccess</a:t>
                      </a:r>
                      <a:endParaRPr sz="1200"/>
                    </a:p>
                  </a:txBody>
                  <a:tcPr marL="91425" marR="91425" marT="91425" marB="91425"/>
                </a:tc>
                <a:tc>
                  <a:txBody>
                    <a:bodyPr/>
                    <a:lstStyle/>
                    <a:p>
                      <a:pPr marL="0" lvl="0" indent="0" algn="l" rtl="0">
                        <a:spcBef>
                          <a:spcPts val="0"/>
                        </a:spcBef>
                        <a:spcAft>
                          <a:spcPts val="0"/>
                        </a:spcAft>
                        <a:buNone/>
                      </a:pPr>
                      <a:r>
                        <a:rPr lang="en-GB" sz="1200">
                          <a:solidFill>
                            <a:schemeClr val="hlink"/>
                          </a:solidFill>
                          <a:uFill>
                            <a:noFill/>
                          </a:uFill>
                          <a:hlinkClick r:id="rId6"/>
                        </a:rPr>
                        <a:t>http://purl.org/coar/access_right/c_f1cf</a:t>
                      </a:r>
                      <a:endParaRPr sz="1200">
                        <a:solidFill>
                          <a:schemeClr val="hlink"/>
                        </a:solidFill>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sz="1200"/>
                        <a:t>info:eu-repo/semantics/openAccess</a:t>
                      </a:r>
                      <a:endParaRPr sz="1200"/>
                    </a:p>
                  </a:txBody>
                  <a:tcPr marL="91425" marR="91425" marT="91425" marB="91425"/>
                </a:tc>
                <a:tc>
                  <a:txBody>
                    <a:bodyPr/>
                    <a:lstStyle/>
                    <a:p>
                      <a:pPr marL="0" lvl="0" indent="0" algn="l" rtl="0">
                        <a:spcBef>
                          <a:spcPts val="0"/>
                        </a:spcBef>
                        <a:spcAft>
                          <a:spcPts val="0"/>
                        </a:spcAft>
                        <a:buNone/>
                      </a:pPr>
                      <a:r>
                        <a:rPr lang="en-GB" sz="1200">
                          <a:solidFill>
                            <a:schemeClr val="hlink"/>
                          </a:solidFill>
                          <a:uFill>
                            <a:noFill/>
                          </a:uFill>
                          <a:hlinkClick r:id="rId7"/>
                        </a:rPr>
                        <a:t>http://purl.org/coar/access_right/c_abf2</a:t>
                      </a:r>
                      <a:endParaRPr sz="1200">
                        <a:solidFill>
                          <a:schemeClr val="hlink"/>
                        </a:solidFill>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GB" sz="1200"/>
                        <a:t>info:eu-repo/semantics/restrictedAccess</a:t>
                      </a:r>
                      <a:endParaRPr sz="1200"/>
                    </a:p>
                  </a:txBody>
                  <a:tcPr marL="91425" marR="91425" marT="91425" marB="91425"/>
                </a:tc>
                <a:tc>
                  <a:txBody>
                    <a:bodyPr/>
                    <a:lstStyle/>
                    <a:p>
                      <a:pPr marL="0" lvl="0" indent="0" algn="l" rtl="0">
                        <a:spcBef>
                          <a:spcPts val="0"/>
                        </a:spcBef>
                        <a:spcAft>
                          <a:spcPts val="0"/>
                        </a:spcAft>
                        <a:buNone/>
                      </a:pPr>
                      <a:r>
                        <a:rPr lang="en-GB" sz="1200">
                          <a:solidFill>
                            <a:schemeClr val="hlink"/>
                          </a:solidFill>
                          <a:uFill>
                            <a:noFill/>
                          </a:uFill>
                          <a:hlinkClick r:id="rId5"/>
                        </a:rPr>
                        <a:t>http://purl.org/coar/access_right/c_16ec</a:t>
                      </a:r>
                      <a:endParaRPr sz="1200">
                        <a:solidFill>
                          <a:schemeClr val="hlink"/>
                        </a:solidFill>
                      </a:endParaRPr>
                    </a:p>
                  </a:txBody>
                  <a:tcPr marL="91425" marR="91425" marT="91425" marB="91425"/>
                </a:tc>
                <a:extLst>
                  <a:ext uri="{0D108BD9-81ED-4DB2-BD59-A6C34878D82A}">
                    <a16:rowId xmlns:a16="http://schemas.microsoft.com/office/drawing/2014/main" val="10005"/>
                  </a:ext>
                </a:extLst>
              </a:tr>
            </a:tbl>
          </a:graphicData>
        </a:graphic>
      </p:graphicFrame>
      <p:cxnSp>
        <p:nvCxnSpPr>
          <p:cNvPr id="378" name="Google Shape;378;p35"/>
          <p:cNvCxnSpPr/>
          <p:nvPr/>
        </p:nvCxnSpPr>
        <p:spPr>
          <a:xfrm>
            <a:off x="5247350" y="1342975"/>
            <a:ext cx="21300" cy="3288300"/>
          </a:xfrm>
          <a:prstGeom prst="straightConnector1">
            <a:avLst/>
          </a:prstGeom>
          <a:noFill/>
          <a:ln w="28575" cap="flat" cmpd="sng">
            <a:solidFill>
              <a:srgbClr val="960B04"/>
            </a:solidFill>
            <a:prstDash val="solid"/>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36"/>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21</a:t>
            </a:fld>
            <a:endParaRPr/>
          </a:p>
        </p:txBody>
      </p:sp>
      <p:sp>
        <p:nvSpPr>
          <p:cNvPr id="384" name="Google Shape;384;p36"/>
          <p:cNvSpPr txBox="1"/>
          <p:nvPr/>
        </p:nvSpPr>
        <p:spPr>
          <a:xfrm>
            <a:off x="460400" y="2017650"/>
            <a:ext cx="7808700" cy="1108200"/>
          </a:xfrm>
          <a:prstGeom prst="rect">
            <a:avLst/>
          </a:prstGeom>
          <a:noFill/>
          <a:ln>
            <a:noFill/>
          </a:ln>
        </p:spPr>
        <p:txBody>
          <a:bodyPr spcFirstLastPara="1" wrap="square" lIns="91425" tIns="91425" rIns="91425" bIns="91425" anchor="t" anchorCtr="0">
            <a:spAutoFit/>
          </a:bodyPr>
          <a:lstStyle/>
          <a:p>
            <a:pPr marL="457200" lvl="0" indent="0" algn="ctr" rtl="0">
              <a:spcBef>
                <a:spcPts val="0"/>
              </a:spcBef>
              <a:spcAft>
                <a:spcPts val="0"/>
              </a:spcAft>
              <a:buClr>
                <a:schemeClr val="dk1"/>
              </a:buClr>
              <a:buSzPts val="1100"/>
              <a:buFont typeface="Arial"/>
              <a:buNone/>
            </a:pPr>
            <a:r>
              <a:rPr lang="en-GB" sz="6000" b="1">
                <a:solidFill>
                  <a:schemeClr val="dk2"/>
                </a:solidFill>
                <a:latin typeface="Oswald"/>
                <a:ea typeface="Oswald"/>
                <a:cs typeface="Oswald"/>
                <a:sym typeface="Oswald"/>
              </a:rPr>
              <a:t>7. DEMO</a:t>
            </a:r>
            <a:endParaRPr sz="6000">
              <a:solidFill>
                <a:srgbClr val="595959"/>
              </a:solidFill>
              <a:latin typeface="Impact"/>
              <a:ea typeface="Impact"/>
              <a:cs typeface="Impact"/>
              <a:sym typeface="Impac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37"/>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90000"/>
                </a:solidFill>
                <a:latin typeface="Open Sans"/>
                <a:ea typeface="Open Sans"/>
                <a:cs typeface="Open Sans"/>
                <a:sym typeface="Open Sans"/>
              </a:rPr>
              <a:t>7. Demo</a:t>
            </a:r>
            <a:endParaRPr>
              <a:solidFill>
                <a:srgbClr val="990000"/>
              </a:solidFill>
              <a:latin typeface="Open Sans"/>
              <a:ea typeface="Open Sans"/>
              <a:cs typeface="Open Sans"/>
              <a:sym typeface="Open Sans"/>
            </a:endParaRPr>
          </a:p>
        </p:txBody>
      </p:sp>
      <p:sp>
        <p:nvSpPr>
          <p:cNvPr id="390" name="Google Shape;390;p37"/>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22</a:t>
            </a:fld>
            <a:endParaRPr/>
          </a:p>
        </p:txBody>
      </p:sp>
      <p:pic>
        <p:nvPicPr>
          <p:cNvPr id="391" name="Google Shape;391;p37" title="georebiun-jaen.webm">
            <a:hlinkClick r:id="rId3"/>
          </p:cNvPr>
          <p:cNvPicPr preferRelativeResize="0"/>
          <p:nvPr/>
        </p:nvPicPr>
        <p:blipFill>
          <a:blip r:embed="rId4">
            <a:alphaModFix/>
          </a:blip>
          <a:stretch>
            <a:fillRect/>
          </a:stretch>
        </p:blipFill>
        <p:spPr>
          <a:xfrm>
            <a:off x="966500" y="831700"/>
            <a:ext cx="7394490" cy="4159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1"/>
                                        </p:tgtEl>
                                        <p:attrNameLst>
                                          <p:attrName>style.visibility</p:attrName>
                                        </p:attrNameLst>
                                      </p:cBhvr>
                                      <p:to>
                                        <p:strVal val="visible"/>
                                      </p:to>
                                    </p:set>
                                    <p:animEffect transition="in" filter="fade">
                                      <p:cBhvr>
                                        <p:cTn id="7" dur="1000"/>
                                        <p:tgtEl>
                                          <p:spTgt spid="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8"/>
          <p:cNvSpPr txBox="1">
            <a:spLocks noGrp="1"/>
          </p:cNvSpPr>
          <p:nvPr>
            <p:ph type="title"/>
          </p:nvPr>
        </p:nvSpPr>
        <p:spPr>
          <a:xfrm>
            <a:off x="222925" y="213700"/>
            <a:ext cx="86094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80000"/>
                </a:solidFill>
                <a:latin typeface="Open Sans"/>
                <a:ea typeface="Open Sans"/>
                <a:cs typeface="Open Sans"/>
                <a:sym typeface="Open Sans"/>
              </a:rPr>
              <a:t>Conclusiones</a:t>
            </a:r>
            <a:endParaRPr>
              <a:latin typeface="Open Sans"/>
              <a:ea typeface="Open Sans"/>
              <a:cs typeface="Open Sans"/>
              <a:sym typeface="Open Sans"/>
            </a:endParaRPr>
          </a:p>
        </p:txBody>
      </p:sp>
      <p:sp>
        <p:nvSpPr>
          <p:cNvPr id="397" name="Google Shape;397;p38"/>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23</a:t>
            </a:fld>
            <a:endParaRPr/>
          </a:p>
        </p:txBody>
      </p:sp>
      <p:sp>
        <p:nvSpPr>
          <p:cNvPr id="398" name="Google Shape;398;p38"/>
          <p:cNvSpPr txBox="1"/>
          <p:nvPr/>
        </p:nvSpPr>
        <p:spPr>
          <a:xfrm>
            <a:off x="222925" y="954275"/>
            <a:ext cx="8866500" cy="38583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GB" sz="2300" b="1">
                <a:solidFill>
                  <a:srgbClr val="566579"/>
                </a:solidFill>
                <a:latin typeface="Open Sans"/>
                <a:ea typeface="Open Sans"/>
                <a:cs typeface="Open Sans"/>
                <a:sym typeface="Open Sans"/>
              </a:rPr>
              <a:t>Llamada a la acción</a:t>
            </a:r>
            <a:endParaRPr sz="2300" b="1">
              <a:solidFill>
                <a:srgbClr val="566579"/>
              </a:solidFill>
              <a:latin typeface="Open Sans"/>
              <a:ea typeface="Open Sans"/>
              <a:cs typeface="Open Sans"/>
              <a:sym typeface="Open Sans"/>
            </a:endParaRPr>
          </a:p>
          <a:p>
            <a:pPr marL="457200" lvl="0" indent="-361950" algn="l" rtl="0">
              <a:lnSpc>
                <a:spcPct val="150000"/>
              </a:lnSpc>
              <a:spcBef>
                <a:spcPts val="0"/>
              </a:spcBef>
              <a:spcAft>
                <a:spcPts val="0"/>
              </a:spcAft>
              <a:buClr>
                <a:srgbClr val="960B04"/>
              </a:buClr>
              <a:buSzPts val="2100"/>
              <a:buFont typeface="Open Sans"/>
              <a:buChar char="✓"/>
            </a:pPr>
            <a:r>
              <a:rPr lang="en-GB" sz="2100">
                <a:solidFill>
                  <a:srgbClr val="566579"/>
                </a:solidFill>
                <a:latin typeface="Open Sans"/>
                <a:ea typeface="Open Sans"/>
                <a:cs typeface="Open Sans"/>
                <a:sym typeface="Open Sans"/>
              </a:rPr>
              <a:t>Explorar el portal → </a:t>
            </a:r>
            <a:r>
              <a:rPr lang="en-GB" sz="2100" u="sng">
                <a:solidFill>
                  <a:schemeClr val="hlink"/>
                </a:solidFill>
                <a:latin typeface="Open Sans"/>
                <a:ea typeface="Open Sans"/>
                <a:cs typeface="Open Sans"/>
                <a:sym typeface="Open Sans"/>
                <a:hlinkClick r:id="rId3"/>
              </a:rPr>
              <a:t>https://georebiun.upc.edu</a:t>
            </a:r>
            <a:r>
              <a:rPr lang="en-GB" sz="2100">
                <a:solidFill>
                  <a:srgbClr val="566579"/>
                </a:solidFill>
                <a:latin typeface="Open Sans"/>
                <a:ea typeface="Open Sans"/>
                <a:cs typeface="Open Sans"/>
                <a:sym typeface="Open Sans"/>
              </a:rPr>
              <a:t>        </a:t>
            </a:r>
            <a:r>
              <a:rPr lang="en-GB" sz="2100" b="1">
                <a:solidFill>
                  <a:srgbClr val="566579"/>
                </a:solidFill>
                <a:latin typeface="Open Sans"/>
                <a:ea typeface="Open Sans"/>
                <a:cs typeface="Open Sans"/>
                <a:sym typeface="Open Sans"/>
              </a:rPr>
              <a:t>(pedir acceso)</a:t>
            </a:r>
            <a:endParaRPr sz="2100" b="1">
              <a:solidFill>
                <a:srgbClr val="566579"/>
              </a:solidFill>
              <a:latin typeface="Open Sans"/>
              <a:ea typeface="Open Sans"/>
              <a:cs typeface="Open Sans"/>
              <a:sym typeface="Open Sans"/>
            </a:endParaRPr>
          </a:p>
          <a:p>
            <a:pPr marL="457200" lvl="0" indent="0" algn="l" rtl="0">
              <a:lnSpc>
                <a:spcPct val="150000"/>
              </a:lnSpc>
              <a:spcBef>
                <a:spcPts val="0"/>
              </a:spcBef>
              <a:spcAft>
                <a:spcPts val="0"/>
              </a:spcAft>
              <a:buNone/>
            </a:pPr>
            <a:endParaRPr sz="2100">
              <a:solidFill>
                <a:srgbClr val="566579"/>
              </a:solidFill>
              <a:latin typeface="Open Sans"/>
              <a:ea typeface="Open Sans"/>
              <a:cs typeface="Open Sans"/>
              <a:sym typeface="Open Sans"/>
            </a:endParaRPr>
          </a:p>
          <a:p>
            <a:pPr marL="457200" lvl="0" indent="-361950" algn="l" rtl="0">
              <a:lnSpc>
                <a:spcPct val="150000"/>
              </a:lnSpc>
              <a:spcBef>
                <a:spcPts val="0"/>
              </a:spcBef>
              <a:spcAft>
                <a:spcPts val="0"/>
              </a:spcAft>
              <a:buClr>
                <a:srgbClr val="960B04"/>
              </a:buClr>
              <a:buSzPts val="2100"/>
              <a:buFont typeface="Open Sans"/>
              <a:buChar char="✓"/>
            </a:pPr>
            <a:r>
              <a:rPr lang="en-GB" sz="2100">
                <a:solidFill>
                  <a:srgbClr val="566579"/>
                </a:solidFill>
                <a:latin typeface="Open Sans"/>
                <a:ea typeface="Open Sans"/>
                <a:cs typeface="Open Sans"/>
                <a:sym typeface="Open Sans"/>
              </a:rPr>
              <a:t>Animar a las universidades a participar                </a:t>
            </a:r>
            <a:r>
              <a:rPr lang="en-GB" sz="2100" b="1">
                <a:solidFill>
                  <a:srgbClr val="566579"/>
                </a:solidFill>
                <a:latin typeface="Open Sans"/>
                <a:ea typeface="Open Sans"/>
                <a:cs typeface="Open Sans"/>
                <a:sym typeface="Open Sans"/>
              </a:rPr>
              <a:t>(a partir de 2025)</a:t>
            </a:r>
            <a:endParaRPr sz="2100" b="1">
              <a:solidFill>
                <a:srgbClr val="566579"/>
              </a:solidFill>
              <a:latin typeface="Open Sans"/>
              <a:ea typeface="Open Sans"/>
              <a:cs typeface="Open Sans"/>
              <a:sym typeface="Open Sans"/>
            </a:endParaRPr>
          </a:p>
          <a:p>
            <a:pPr marL="914400" lvl="1" indent="-361950" algn="l" rtl="0">
              <a:lnSpc>
                <a:spcPct val="150000"/>
              </a:lnSpc>
              <a:spcBef>
                <a:spcPts val="0"/>
              </a:spcBef>
              <a:spcAft>
                <a:spcPts val="0"/>
              </a:spcAft>
              <a:buClr>
                <a:srgbClr val="566579"/>
              </a:buClr>
              <a:buSzPts val="2100"/>
              <a:buFont typeface="Open Sans"/>
              <a:buChar char="➢"/>
            </a:pPr>
            <a:r>
              <a:rPr lang="en-GB" sz="2100">
                <a:solidFill>
                  <a:srgbClr val="566579"/>
                </a:solidFill>
                <a:latin typeface="Open Sans"/>
                <a:ea typeface="Open Sans"/>
                <a:cs typeface="Open Sans"/>
                <a:sym typeface="Open Sans"/>
              </a:rPr>
              <a:t>Muy fácil implementar la geolocalización en los repositorios</a:t>
            </a:r>
            <a:endParaRPr sz="2100">
              <a:solidFill>
                <a:srgbClr val="566579"/>
              </a:solidFill>
              <a:latin typeface="Open Sans"/>
              <a:ea typeface="Open Sans"/>
              <a:cs typeface="Open Sans"/>
              <a:sym typeface="Open Sans"/>
            </a:endParaRPr>
          </a:p>
          <a:p>
            <a:pPr marL="914400" lvl="1" indent="-361950" algn="l" rtl="0">
              <a:lnSpc>
                <a:spcPct val="150000"/>
              </a:lnSpc>
              <a:spcBef>
                <a:spcPts val="0"/>
              </a:spcBef>
              <a:spcAft>
                <a:spcPts val="0"/>
              </a:spcAft>
              <a:buClr>
                <a:srgbClr val="566579"/>
              </a:buClr>
              <a:buSzPts val="2100"/>
              <a:buFont typeface="Open Sans"/>
              <a:buChar char="➢"/>
            </a:pPr>
            <a:r>
              <a:rPr lang="en-GB" sz="2100">
                <a:solidFill>
                  <a:srgbClr val="566579"/>
                </a:solidFill>
                <a:latin typeface="Open Sans"/>
                <a:ea typeface="Open Sans"/>
                <a:cs typeface="Open Sans"/>
                <a:sym typeface="Open Sans"/>
              </a:rPr>
              <a:t>Geolocalización implementada → directo estar en GEOREBIUN</a:t>
            </a:r>
            <a:endParaRPr sz="2100">
              <a:solidFill>
                <a:srgbClr val="566579"/>
              </a:solidFill>
              <a:latin typeface="Open Sans"/>
              <a:ea typeface="Open Sans"/>
              <a:cs typeface="Open Sans"/>
              <a:sym typeface="Open Sans"/>
            </a:endParaRPr>
          </a:p>
          <a:p>
            <a:pPr marL="457200" lvl="0" indent="0" algn="l" rtl="0">
              <a:lnSpc>
                <a:spcPct val="150000"/>
              </a:lnSpc>
              <a:spcBef>
                <a:spcPts val="0"/>
              </a:spcBef>
              <a:spcAft>
                <a:spcPts val="0"/>
              </a:spcAft>
              <a:buNone/>
            </a:pPr>
            <a:endParaRPr sz="2100">
              <a:solidFill>
                <a:srgbClr val="566579"/>
              </a:solidFill>
              <a:latin typeface="Open Sans"/>
              <a:ea typeface="Open Sans"/>
              <a:cs typeface="Open Sans"/>
              <a:sym typeface="Open Sans"/>
            </a:endParaRPr>
          </a:p>
          <a:p>
            <a:pPr marL="457200" lvl="0" indent="-361950" algn="l" rtl="0">
              <a:lnSpc>
                <a:spcPct val="150000"/>
              </a:lnSpc>
              <a:spcBef>
                <a:spcPts val="0"/>
              </a:spcBef>
              <a:spcAft>
                <a:spcPts val="0"/>
              </a:spcAft>
              <a:buClr>
                <a:srgbClr val="960B04"/>
              </a:buClr>
              <a:buSzPts val="2100"/>
              <a:buFont typeface="Open Sans"/>
              <a:buChar char="✓"/>
            </a:pPr>
            <a:r>
              <a:rPr lang="en-GB" sz="2100">
                <a:solidFill>
                  <a:srgbClr val="566579"/>
                </a:solidFill>
                <a:latin typeface="Open Sans"/>
                <a:ea typeface="Open Sans"/>
                <a:cs typeface="Open Sans"/>
                <a:sym typeface="Open Sans"/>
              </a:rPr>
              <a:t>Riesgo → morir de éxito</a:t>
            </a:r>
            <a:endParaRPr sz="2600" b="1">
              <a:solidFill>
                <a:srgbClr val="566579"/>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9"/>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60B04"/>
                </a:solidFill>
                <a:latin typeface="Open Sans"/>
                <a:ea typeface="Open Sans"/>
                <a:cs typeface="Open Sans"/>
                <a:sym typeface="Open Sans"/>
              </a:rPr>
              <a:t>GEO</a:t>
            </a:r>
            <a:r>
              <a:rPr lang="en-GB" b="1">
                <a:solidFill>
                  <a:srgbClr val="434343"/>
                </a:solidFill>
                <a:latin typeface="Open Sans"/>
                <a:ea typeface="Open Sans"/>
                <a:cs typeface="Open Sans"/>
                <a:sym typeface="Open Sans"/>
              </a:rPr>
              <a:t>REBIUN</a:t>
            </a:r>
            <a:endParaRPr>
              <a:solidFill>
                <a:srgbClr val="960B04"/>
              </a:solidFill>
              <a:latin typeface="Open Sans"/>
              <a:ea typeface="Open Sans"/>
              <a:cs typeface="Open Sans"/>
              <a:sym typeface="Open Sans"/>
            </a:endParaRPr>
          </a:p>
        </p:txBody>
      </p:sp>
      <p:sp>
        <p:nvSpPr>
          <p:cNvPr id="404" name="Google Shape;404;p39"/>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24</a:t>
            </a:fld>
            <a:endParaRPr/>
          </a:p>
        </p:txBody>
      </p:sp>
      <p:sp>
        <p:nvSpPr>
          <p:cNvPr id="405" name="Google Shape;405;p39"/>
          <p:cNvSpPr txBox="1"/>
          <p:nvPr/>
        </p:nvSpPr>
        <p:spPr>
          <a:xfrm>
            <a:off x="341925" y="923325"/>
            <a:ext cx="8520600" cy="17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sp>
        <p:nvSpPr>
          <p:cNvPr id="406" name="Google Shape;406;p39"/>
          <p:cNvSpPr txBox="1"/>
          <p:nvPr/>
        </p:nvSpPr>
        <p:spPr>
          <a:xfrm>
            <a:off x="1256625" y="2482013"/>
            <a:ext cx="7643700" cy="88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2700">
                <a:solidFill>
                  <a:srgbClr val="999999"/>
                </a:solidFill>
                <a:latin typeface="Open Sans"/>
                <a:ea typeface="Open Sans"/>
                <a:cs typeface="Open Sans"/>
                <a:sym typeface="Open Sans"/>
              </a:rPr>
              <a:t>Muchas gracias por vuestra atención</a:t>
            </a:r>
            <a:endParaRPr sz="2700">
              <a:solidFill>
                <a:srgbClr val="999999"/>
              </a:solidFill>
              <a:latin typeface="Open Sans"/>
              <a:ea typeface="Open Sans"/>
              <a:cs typeface="Open Sans"/>
              <a:sym typeface="Open Sans"/>
            </a:endParaRPr>
          </a:p>
        </p:txBody>
      </p:sp>
      <p:sp>
        <p:nvSpPr>
          <p:cNvPr id="407" name="Google Shape;407;p39"/>
          <p:cNvSpPr txBox="1"/>
          <p:nvPr/>
        </p:nvSpPr>
        <p:spPr>
          <a:xfrm>
            <a:off x="648925" y="701275"/>
            <a:ext cx="7916700" cy="168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9400" b="1">
                <a:solidFill>
                  <a:srgbClr val="960B04"/>
                </a:solidFill>
                <a:latin typeface="Open Sans"/>
                <a:ea typeface="Open Sans"/>
                <a:cs typeface="Open Sans"/>
                <a:sym typeface="Open Sans"/>
              </a:rPr>
              <a:t>GEO</a:t>
            </a:r>
            <a:r>
              <a:rPr lang="en-GB" sz="9400" b="1">
                <a:solidFill>
                  <a:srgbClr val="434343"/>
                </a:solidFill>
                <a:latin typeface="Open Sans"/>
                <a:ea typeface="Open Sans"/>
                <a:cs typeface="Open Sans"/>
                <a:sym typeface="Open Sans"/>
              </a:rPr>
              <a:t>REBIUN</a:t>
            </a:r>
            <a:endParaRPr sz="9400" b="1">
              <a:solidFill>
                <a:srgbClr val="960B04"/>
              </a:solidFill>
              <a:latin typeface="Open Sans"/>
              <a:ea typeface="Open Sans"/>
              <a:cs typeface="Open Sans"/>
              <a:sym typeface="Open Sans"/>
            </a:endParaRPr>
          </a:p>
        </p:txBody>
      </p:sp>
      <p:sp>
        <p:nvSpPr>
          <p:cNvPr id="408" name="Google Shape;408;p39"/>
          <p:cNvSpPr txBox="1"/>
          <p:nvPr/>
        </p:nvSpPr>
        <p:spPr>
          <a:xfrm>
            <a:off x="1132425" y="4246800"/>
            <a:ext cx="6630600" cy="3141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1200">
              <a:solidFill>
                <a:srgbClr val="B7B7B7"/>
              </a:solidFill>
            </a:endParaRPr>
          </a:p>
          <a:p>
            <a:pPr marL="0" lvl="0" indent="0" algn="ctr" rtl="0">
              <a:lnSpc>
                <a:spcPct val="90000"/>
              </a:lnSpc>
              <a:spcBef>
                <a:spcPts val="0"/>
              </a:spcBef>
              <a:spcAft>
                <a:spcPts val="0"/>
              </a:spcAft>
              <a:buNone/>
            </a:pPr>
            <a:r>
              <a:rPr lang="en-GB" sz="1200">
                <a:solidFill>
                  <a:srgbClr val="B7B7B7"/>
                </a:solidFill>
              </a:rPr>
              <a:t>Jaén, 24 de mayo de 2024</a:t>
            </a:r>
            <a:endParaRPr sz="1200">
              <a:solidFill>
                <a:srgbClr val="B7B7B7"/>
              </a:solidFill>
            </a:endParaRPr>
          </a:p>
          <a:p>
            <a:pPr marL="0" lvl="0" indent="0" algn="ctr" rtl="0">
              <a:lnSpc>
                <a:spcPct val="90000"/>
              </a:lnSpc>
              <a:spcBef>
                <a:spcPts val="0"/>
              </a:spcBef>
              <a:spcAft>
                <a:spcPts val="0"/>
              </a:spcAft>
              <a:buNone/>
            </a:pPr>
            <a:endParaRPr sz="1200">
              <a:solidFill>
                <a:srgbClr val="B7B7B7"/>
              </a:solidFill>
            </a:endParaRPr>
          </a:p>
        </p:txBody>
      </p:sp>
      <p:grpSp>
        <p:nvGrpSpPr>
          <p:cNvPr id="409" name="Google Shape;409;p39"/>
          <p:cNvGrpSpPr/>
          <p:nvPr/>
        </p:nvGrpSpPr>
        <p:grpSpPr>
          <a:xfrm>
            <a:off x="-37" y="4677900"/>
            <a:ext cx="9144075" cy="465600"/>
            <a:chOff x="-37" y="4677900"/>
            <a:chExt cx="9144075" cy="465600"/>
          </a:xfrm>
        </p:grpSpPr>
        <p:sp>
          <p:nvSpPr>
            <p:cNvPr id="410" name="Google Shape;410;p39"/>
            <p:cNvSpPr/>
            <p:nvPr/>
          </p:nvSpPr>
          <p:spPr>
            <a:xfrm>
              <a:off x="-37" y="4677900"/>
              <a:ext cx="1828800" cy="4656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1" name="Google Shape;411;p39"/>
            <p:cNvSpPr/>
            <p:nvPr/>
          </p:nvSpPr>
          <p:spPr>
            <a:xfrm>
              <a:off x="1828783" y="4677900"/>
              <a:ext cx="1828800" cy="465600"/>
            </a:xfrm>
            <a:prstGeom prst="rect">
              <a:avLst/>
            </a:prstGeom>
            <a:solidFill>
              <a:srgbClr val="960B0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2" name="Google Shape;412;p39"/>
            <p:cNvSpPr/>
            <p:nvPr/>
          </p:nvSpPr>
          <p:spPr>
            <a:xfrm>
              <a:off x="3657604" y="4677900"/>
              <a:ext cx="1828800" cy="4656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 name="Google Shape;413;p39"/>
            <p:cNvSpPr/>
            <p:nvPr/>
          </p:nvSpPr>
          <p:spPr>
            <a:xfrm>
              <a:off x="5486420" y="4677900"/>
              <a:ext cx="1828800" cy="465600"/>
            </a:xfrm>
            <a:prstGeom prst="rect">
              <a:avLst/>
            </a:prstGeom>
            <a:solidFill>
              <a:srgbClr val="960B0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4" name="Google Shape;414;p39"/>
            <p:cNvSpPr/>
            <p:nvPr/>
          </p:nvSpPr>
          <p:spPr>
            <a:xfrm>
              <a:off x="7315237" y="4677900"/>
              <a:ext cx="1828800" cy="4656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415" name="Google Shape;415;p39"/>
          <p:cNvSpPr txBox="1"/>
          <p:nvPr/>
        </p:nvSpPr>
        <p:spPr>
          <a:xfrm>
            <a:off x="1047525" y="3313200"/>
            <a:ext cx="6800400" cy="9336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rgbClr val="000000"/>
              </a:buClr>
              <a:buSzPts val="1100"/>
              <a:buFont typeface="Arial"/>
              <a:buNone/>
            </a:pPr>
            <a:r>
              <a:rPr lang="en-GB" b="1">
                <a:latin typeface="Open Sans"/>
                <a:ea typeface="Open Sans"/>
                <a:cs typeface="Open Sans"/>
                <a:sym typeface="Open Sans"/>
              </a:rPr>
              <a:t>Grupo de Trabajo de Repositorios</a:t>
            </a:r>
            <a:endParaRPr b="1">
              <a:latin typeface="Open Sans"/>
              <a:ea typeface="Open Sans"/>
              <a:cs typeface="Open Sans"/>
              <a:sym typeface="Open Sans"/>
            </a:endParaRPr>
          </a:p>
          <a:p>
            <a:pPr marL="0" lvl="0" indent="0" algn="ctr" rtl="0">
              <a:lnSpc>
                <a:spcPct val="90000"/>
              </a:lnSpc>
              <a:spcBef>
                <a:spcPts val="0"/>
              </a:spcBef>
              <a:spcAft>
                <a:spcPts val="0"/>
              </a:spcAft>
              <a:buClr>
                <a:srgbClr val="000000"/>
              </a:buClr>
              <a:buSzPts val="1100"/>
              <a:buFont typeface="Arial"/>
              <a:buNone/>
            </a:pPr>
            <a:r>
              <a:rPr lang="en-GB" b="1">
                <a:latin typeface="Open Sans"/>
                <a:ea typeface="Open Sans"/>
                <a:cs typeface="Open Sans"/>
                <a:sym typeface="Open Sans"/>
              </a:rPr>
              <a:t>Acción 4: Proyecto GeoRebiun</a:t>
            </a:r>
            <a:endParaRPr b="1">
              <a:latin typeface="Open Sans"/>
              <a:ea typeface="Open Sans"/>
              <a:cs typeface="Open Sans"/>
              <a:sym typeface="Open Sans"/>
            </a:endParaRPr>
          </a:p>
          <a:p>
            <a:pPr marL="0" lvl="0" indent="0" algn="ctr" rtl="0">
              <a:lnSpc>
                <a:spcPct val="90000"/>
              </a:lnSpc>
              <a:spcBef>
                <a:spcPts val="0"/>
              </a:spcBef>
              <a:spcAft>
                <a:spcPts val="0"/>
              </a:spcAft>
              <a:buNone/>
            </a:pPr>
            <a:endParaRPr b="1">
              <a:solidFill>
                <a:srgbClr val="0097A7"/>
              </a:solidFill>
            </a:endParaRPr>
          </a:p>
        </p:txBody>
      </p:sp>
      <p:sp>
        <p:nvSpPr>
          <p:cNvPr id="416" name="Google Shape;416;p39"/>
          <p:cNvSpPr/>
          <p:nvPr/>
        </p:nvSpPr>
        <p:spPr>
          <a:xfrm>
            <a:off x="1184375" y="2336613"/>
            <a:ext cx="865800" cy="865800"/>
          </a:xfrm>
          <a:prstGeom prst="ellipse">
            <a:avLst/>
          </a:prstGeom>
          <a:noFill/>
          <a:ln w="3810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9"/>
          <p:cNvSpPr/>
          <p:nvPr/>
        </p:nvSpPr>
        <p:spPr>
          <a:xfrm>
            <a:off x="1282571" y="2525808"/>
            <a:ext cx="664200" cy="492600"/>
          </a:xfrm>
          <a:custGeom>
            <a:avLst/>
            <a:gdLst/>
            <a:ahLst/>
            <a:cxnLst/>
            <a:rect l="l" t="t" r="r" b="b"/>
            <a:pathLst>
              <a:path w="120000" h="120000" extrusionOk="0">
                <a:moveTo>
                  <a:pt x="48851" y="106586"/>
                </a:moveTo>
                <a:lnTo>
                  <a:pt x="48263" y="106624"/>
                </a:lnTo>
                <a:lnTo>
                  <a:pt x="47703" y="106889"/>
                </a:lnTo>
                <a:lnTo>
                  <a:pt x="47170" y="107267"/>
                </a:lnTo>
                <a:lnTo>
                  <a:pt x="46694" y="107758"/>
                </a:lnTo>
                <a:lnTo>
                  <a:pt x="46246" y="108551"/>
                </a:lnTo>
                <a:lnTo>
                  <a:pt x="45966" y="109382"/>
                </a:lnTo>
                <a:lnTo>
                  <a:pt x="45826" y="110251"/>
                </a:lnTo>
                <a:lnTo>
                  <a:pt x="45826" y="111158"/>
                </a:lnTo>
                <a:lnTo>
                  <a:pt x="45966" y="112027"/>
                </a:lnTo>
                <a:lnTo>
                  <a:pt x="46246" y="112858"/>
                </a:lnTo>
                <a:lnTo>
                  <a:pt x="46694" y="113614"/>
                </a:lnTo>
                <a:lnTo>
                  <a:pt x="47170" y="114143"/>
                </a:lnTo>
                <a:lnTo>
                  <a:pt x="47675" y="114559"/>
                </a:lnTo>
                <a:lnTo>
                  <a:pt x="48263" y="114748"/>
                </a:lnTo>
                <a:lnTo>
                  <a:pt x="48851" y="114823"/>
                </a:lnTo>
                <a:lnTo>
                  <a:pt x="49467" y="114748"/>
                </a:lnTo>
                <a:lnTo>
                  <a:pt x="50000" y="114559"/>
                </a:lnTo>
                <a:lnTo>
                  <a:pt x="50560" y="114143"/>
                </a:lnTo>
                <a:lnTo>
                  <a:pt x="51036" y="113614"/>
                </a:lnTo>
                <a:lnTo>
                  <a:pt x="51456" y="112858"/>
                </a:lnTo>
                <a:lnTo>
                  <a:pt x="51764" y="112027"/>
                </a:lnTo>
                <a:lnTo>
                  <a:pt x="51904" y="111158"/>
                </a:lnTo>
                <a:lnTo>
                  <a:pt x="51904" y="110251"/>
                </a:lnTo>
                <a:lnTo>
                  <a:pt x="51764" y="109382"/>
                </a:lnTo>
                <a:lnTo>
                  <a:pt x="51456" y="108551"/>
                </a:lnTo>
                <a:lnTo>
                  <a:pt x="51036" y="107758"/>
                </a:lnTo>
                <a:lnTo>
                  <a:pt x="50560" y="107267"/>
                </a:lnTo>
                <a:lnTo>
                  <a:pt x="50000" y="106889"/>
                </a:lnTo>
                <a:lnTo>
                  <a:pt x="49411" y="106624"/>
                </a:lnTo>
                <a:lnTo>
                  <a:pt x="48851" y="106586"/>
                </a:lnTo>
                <a:close/>
                <a:moveTo>
                  <a:pt x="41820" y="97027"/>
                </a:moveTo>
                <a:lnTo>
                  <a:pt x="41232" y="97141"/>
                </a:lnTo>
                <a:lnTo>
                  <a:pt x="40644" y="97367"/>
                </a:lnTo>
                <a:lnTo>
                  <a:pt x="40140" y="97745"/>
                </a:lnTo>
                <a:lnTo>
                  <a:pt x="39607" y="98274"/>
                </a:lnTo>
                <a:lnTo>
                  <a:pt x="39187" y="98992"/>
                </a:lnTo>
                <a:lnTo>
                  <a:pt x="38879" y="99861"/>
                </a:lnTo>
                <a:lnTo>
                  <a:pt x="38739" y="100730"/>
                </a:lnTo>
                <a:lnTo>
                  <a:pt x="38739" y="101675"/>
                </a:lnTo>
                <a:lnTo>
                  <a:pt x="38879" y="102544"/>
                </a:lnTo>
                <a:lnTo>
                  <a:pt x="39187" y="103375"/>
                </a:lnTo>
                <a:lnTo>
                  <a:pt x="39607" y="104130"/>
                </a:lnTo>
                <a:lnTo>
                  <a:pt x="40084" y="104659"/>
                </a:lnTo>
                <a:lnTo>
                  <a:pt x="40644" y="105000"/>
                </a:lnTo>
                <a:lnTo>
                  <a:pt x="41176" y="105264"/>
                </a:lnTo>
                <a:lnTo>
                  <a:pt x="41820" y="105340"/>
                </a:lnTo>
                <a:lnTo>
                  <a:pt x="42380" y="105264"/>
                </a:lnTo>
                <a:lnTo>
                  <a:pt x="42969" y="105000"/>
                </a:lnTo>
                <a:lnTo>
                  <a:pt x="43473" y="104659"/>
                </a:lnTo>
                <a:lnTo>
                  <a:pt x="43949" y="104130"/>
                </a:lnTo>
                <a:lnTo>
                  <a:pt x="44397" y="103375"/>
                </a:lnTo>
                <a:lnTo>
                  <a:pt x="44677" y="102544"/>
                </a:lnTo>
                <a:lnTo>
                  <a:pt x="44845" y="101675"/>
                </a:lnTo>
                <a:lnTo>
                  <a:pt x="44845" y="100730"/>
                </a:lnTo>
                <a:lnTo>
                  <a:pt x="44677" y="99861"/>
                </a:lnTo>
                <a:lnTo>
                  <a:pt x="44397" y="98992"/>
                </a:lnTo>
                <a:lnTo>
                  <a:pt x="43949" y="98274"/>
                </a:lnTo>
                <a:lnTo>
                  <a:pt x="43473" y="97745"/>
                </a:lnTo>
                <a:lnTo>
                  <a:pt x="42969" y="97367"/>
                </a:lnTo>
                <a:lnTo>
                  <a:pt x="42380" y="97141"/>
                </a:lnTo>
                <a:lnTo>
                  <a:pt x="41820" y="97027"/>
                </a:lnTo>
                <a:close/>
                <a:moveTo>
                  <a:pt x="34565" y="87317"/>
                </a:moveTo>
                <a:lnTo>
                  <a:pt x="33977" y="87392"/>
                </a:lnTo>
                <a:lnTo>
                  <a:pt x="33417" y="87619"/>
                </a:lnTo>
                <a:lnTo>
                  <a:pt x="32885" y="87997"/>
                </a:lnTo>
                <a:lnTo>
                  <a:pt x="32408" y="88526"/>
                </a:lnTo>
                <a:lnTo>
                  <a:pt x="32016" y="89130"/>
                </a:lnTo>
                <a:lnTo>
                  <a:pt x="31736" y="89848"/>
                </a:lnTo>
                <a:lnTo>
                  <a:pt x="31568" y="90642"/>
                </a:lnTo>
                <a:lnTo>
                  <a:pt x="31484" y="91435"/>
                </a:lnTo>
                <a:lnTo>
                  <a:pt x="31568" y="92267"/>
                </a:lnTo>
                <a:lnTo>
                  <a:pt x="31736" y="93022"/>
                </a:lnTo>
                <a:lnTo>
                  <a:pt x="32016" y="93740"/>
                </a:lnTo>
                <a:lnTo>
                  <a:pt x="32408" y="94382"/>
                </a:lnTo>
                <a:lnTo>
                  <a:pt x="32941" y="94987"/>
                </a:lnTo>
                <a:lnTo>
                  <a:pt x="33585" y="95365"/>
                </a:lnTo>
                <a:lnTo>
                  <a:pt x="34229" y="95554"/>
                </a:lnTo>
                <a:lnTo>
                  <a:pt x="34929" y="95554"/>
                </a:lnTo>
                <a:lnTo>
                  <a:pt x="35574" y="95365"/>
                </a:lnTo>
                <a:lnTo>
                  <a:pt x="36190" y="94987"/>
                </a:lnTo>
                <a:lnTo>
                  <a:pt x="36750" y="94382"/>
                </a:lnTo>
                <a:lnTo>
                  <a:pt x="37170" y="93589"/>
                </a:lnTo>
                <a:lnTo>
                  <a:pt x="37478" y="92758"/>
                </a:lnTo>
                <a:lnTo>
                  <a:pt x="37619" y="91889"/>
                </a:lnTo>
                <a:lnTo>
                  <a:pt x="37619" y="90982"/>
                </a:lnTo>
                <a:lnTo>
                  <a:pt x="37478" y="90113"/>
                </a:lnTo>
                <a:lnTo>
                  <a:pt x="37170" y="89282"/>
                </a:lnTo>
                <a:lnTo>
                  <a:pt x="36750" y="88526"/>
                </a:lnTo>
                <a:lnTo>
                  <a:pt x="36274" y="87997"/>
                </a:lnTo>
                <a:lnTo>
                  <a:pt x="35714" y="87619"/>
                </a:lnTo>
                <a:lnTo>
                  <a:pt x="35126" y="87392"/>
                </a:lnTo>
                <a:lnTo>
                  <a:pt x="34565" y="87317"/>
                </a:lnTo>
                <a:close/>
                <a:moveTo>
                  <a:pt x="85686" y="26297"/>
                </a:moveTo>
                <a:lnTo>
                  <a:pt x="83025" y="29924"/>
                </a:lnTo>
                <a:lnTo>
                  <a:pt x="82016" y="31133"/>
                </a:lnTo>
                <a:lnTo>
                  <a:pt x="80924" y="32040"/>
                </a:lnTo>
                <a:lnTo>
                  <a:pt x="79719" y="32833"/>
                </a:lnTo>
                <a:lnTo>
                  <a:pt x="78459" y="33324"/>
                </a:lnTo>
                <a:lnTo>
                  <a:pt x="77198" y="33664"/>
                </a:lnTo>
                <a:lnTo>
                  <a:pt x="75882" y="33702"/>
                </a:lnTo>
                <a:lnTo>
                  <a:pt x="74565" y="33589"/>
                </a:lnTo>
                <a:lnTo>
                  <a:pt x="73305" y="33173"/>
                </a:lnTo>
                <a:lnTo>
                  <a:pt x="72016" y="32531"/>
                </a:lnTo>
                <a:lnTo>
                  <a:pt x="70784" y="31889"/>
                </a:lnTo>
                <a:lnTo>
                  <a:pt x="69467" y="31397"/>
                </a:lnTo>
                <a:lnTo>
                  <a:pt x="68123" y="31133"/>
                </a:lnTo>
                <a:lnTo>
                  <a:pt x="66778" y="31020"/>
                </a:lnTo>
                <a:lnTo>
                  <a:pt x="65378" y="31133"/>
                </a:lnTo>
                <a:lnTo>
                  <a:pt x="64005" y="31473"/>
                </a:lnTo>
                <a:lnTo>
                  <a:pt x="62661" y="31964"/>
                </a:lnTo>
                <a:lnTo>
                  <a:pt x="61344" y="32644"/>
                </a:lnTo>
                <a:lnTo>
                  <a:pt x="60112" y="33589"/>
                </a:lnTo>
                <a:lnTo>
                  <a:pt x="58907" y="34722"/>
                </a:lnTo>
                <a:lnTo>
                  <a:pt x="57815" y="36045"/>
                </a:lnTo>
                <a:lnTo>
                  <a:pt x="45154" y="53085"/>
                </a:lnTo>
                <a:lnTo>
                  <a:pt x="44677" y="53879"/>
                </a:lnTo>
                <a:lnTo>
                  <a:pt x="44313" y="54748"/>
                </a:lnTo>
                <a:lnTo>
                  <a:pt x="44117" y="55730"/>
                </a:lnTo>
                <a:lnTo>
                  <a:pt x="44033" y="56712"/>
                </a:lnTo>
                <a:lnTo>
                  <a:pt x="44117" y="57770"/>
                </a:lnTo>
                <a:lnTo>
                  <a:pt x="44313" y="58753"/>
                </a:lnTo>
                <a:lnTo>
                  <a:pt x="44677" y="59622"/>
                </a:lnTo>
                <a:lnTo>
                  <a:pt x="45154" y="60415"/>
                </a:lnTo>
                <a:lnTo>
                  <a:pt x="45770" y="61095"/>
                </a:lnTo>
                <a:lnTo>
                  <a:pt x="46442" y="61549"/>
                </a:lnTo>
                <a:lnTo>
                  <a:pt x="47170" y="61851"/>
                </a:lnTo>
                <a:lnTo>
                  <a:pt x="47899" y="61926"/>
                </a:lnTo>
                <a:lnTo>
                  <a:pt x="48627" y="61851"/>
                </a:lnTo>
                <a:lnTo>
                  <a:pt x="49355" y="61549"/>
                </a:lnTo>
                <a:lnTo>
                  <a:pt x="50000" y="61095"/>
                </a:lnTo>
                <a:lnTo>
                  <a:pt x="50616" y="60415"/>
                </a:lnTo>
                <a:lnTo>
                  <a:pt x="57955" y="50591"/>
                </a:lnTo>
                <a:lnTo>
                  <a:pt x="57955" y="50516"/>
                </a:lnTo>
                <a:lnTo>
                  <a:pt x="57955" y="50516"/>
                </a:lnTo>
                <a:lnTo>
                  <a:pt x="61120" y="46246"/>
                </a:lnTo>
                <a:lnTo>
                  <a:pt x="61512" y="45869"/>
                </a:lnTo>
                <a:lnTo>
                  <a:pt x="61988" y="45566"/>
                </a:lnTo>
                <a:lnTo>
                  <a:pt x="62464" y="45528"/>
                </a:lnTo>
                <a:lnTo>
                  <a:pt x="62969" y="45566"/>
                </a:lnTo>
                <a:lnTo>
                  <a:pt x="63417" y="45869"/>
                </a:lnTo>
                <a:lnTo>
                  <a:pt x="63809" y="46246"/>
                </a:lnTo>
                <a:lnTo>
                  <a:pt x="64173" y="46926"/>
                </a:lnTo>
                <a:lnTo>
                  <a:pt x="64369" y="47682"/>
                </a:lnTo>
                <a:lnTo>
                  <a:pt x="64369" y="48476"/>
                </a:lnTo>
                <a:lnTo>
                  <a:pt x="64173" y="49269"/>
                </a:lnTo>
                <a:lnTo>
                  <a:pt x="63809" y="49911"/>
                </a:lnTo>
                <a:lnTo>
                  <a:pt x="61988" y="52405"/>
                </a:lnTo>
                <a:lnTo>
                  <a:pt x="63641" y="54559"/>
                </a:lnTo>
                <a:lnTo>
                  <a:pt x="63641" y="54559"/>
                </a:lnTo>
                <a:lnTo>
                  <a:pt x="63669" y="54672"/>
                </a:lnTo>
                <a:lnTo>
                  <a:pt x="63669" y="54672"/>
                </a:lnTo>
                <a:lnTo>
                  <a:pt x="63753" y="54748"/>
                </a:lnTo>
                <a:lnTo>
                  <a:pt x="63781" y="54748"/>
                </a:lnTo>
                <a:lnTo>
                  <a:pt x="63977" y="55050"/>
                </a:lnTo>
                <a:lnTo>
                  <a:pt x="64341" y="55465"/>
                </a:lnTo>
                <a:lnTo>
                  <a:pt x="64761" y="55957"/>
                </a:lnTo>
                <a:lnTo>
                  <a:pt x="65322" y="56599"/>
                </a:lnTo>
                <a:lnTo>
                  <a:pt x="65966" y="57204"/>
                </a:lnTo>
                <a:lnTo>
                  <a:pt x="66694" y="57921"/>
                </a:lnTo>
                <a:lnTo>
                  <a:pt x="67507" y="58602"/>
                </a:lnTo>
                <a:lnTo>
                  <a:pt x="68375" y="59282"/>
                </a:lnTo>
                <a:lnTo>
                  <a:pt x="69299" y="59886"/>
                </a:lnTo>
                <a:lnTo>
                  <a:pt x="70280" y="60377"/>
                </a:lnTo>
                <a:lnTo>
                  <a:pt x="71260" y="60755"/>
                </a:lnTo>
                <a:lnTo>
                  <a:pt x="72268" y="60944"/>
                </a:lnTo>
                <a:lnTo>
                  <a:pt x="73305" y="61020"/>
                </a:lnTo>
                <a:lnTo>
                  <a:pt x="74285" y="60869"/>
                </a:lnTo>
                <a:lnTo>
                  <a:pt x="75294" y="60415"/>
                </a:lnTo>
                <a:lnTo>
                  <a:pt x="75770" y="60264"/>
                </a:lnTo>
                <a:lnTo>
                  <a:pt x="76274" y="60264"/>
                </a:lnTo>
                <a:lnTo>
                  <a:pt x="76750" y="60415"/>
                </a:lnTo>
                <a:lnTo>
                  <a:pt x="77198" y="60755"/>
                </a:lnTo>
                <a:lnTo>
                  <a:pt x="77535" y="61246"/>
                </a:lnTo>
                <a:lnTo>
                  <a:pt x="77787" y="61851"/>
                </a:lnTo>
                <a:lnTo>
                  <a:pt x="77927" y="62531"/>
                </a:lnTo>
                <a:lnTo>
                  <a:pt x="77927" y="63173"/>
                </a:lnTo>
                <a:lnTo>
                  <a:pt x="77787" y="63816"/>
                </a:lnTo>
                <a:lnTo>
                  <a:pt x="77535" y="64382"/>
                </a:lnTo>
                <a:lnTo>
                  <a:pt x="77198" y="64874"/>
                </a:lnTo>
                <a:lnTo>
                  <a:pt x="76750" y="65251"/>
                </a:lnTo>
                <a:lnTo>
                  <a:pt x="75490" y="65780"/>
                </a:lnTo>
                <a:lnTo>
                  <a:pt x="74229" y="66120"/>
                </a:lnTo>
                <a:lnTo>
                  <a:pt x="72997" y="66234"/>
                </a:lnTo>
                <a:lnTo>
                  <a:pt x="72212" y="66158"/>
                </a:lnTo>
                <a:lnTo>
                  <a:pt x="84341" y="82481"/>
                </a:lnTo>
                <a:lnTo>
                  <a:pt x="85798" y="80516"/>
                </a:lnTo>
                <a:lnTo>
                  <a:pt x="87366" y="78211"/>
                </a:lnTo>
                <a:lnTo>
                  <a:pt x="88795" y="75755"/>
                </a:lnTo>
                <a:lnTo>
                  <a:pt x="89971" y="73186"/>
                </a:lnTo>
                <a:lnTo>
                  <a:pt x="91036" y="70428"/>
                </a:lnTo>
                <a:lnTo>
                  <a:pt x="91904" y="67632"/>
                </a:lnTo>
                <a:lnTo>
                  <a:pt x="92605" y="64685"/>
                </a:lnTo>
                <a:lnTo>
                  <a:pt x="93109" y="61662"/>
                </a:lnTo>
                <a:lnTo>
                  <a:pt x="93361" y="60226"/>
                </a:lnTo>
                <a:lnTo>
                  <a:pt x="93781" y="58828"/>
                </a:lnTo>
                <a:lnTo>
                  <a:pt x="94285" y="57581"/>
                </a:lnTo>
                <a:lnTo>
                  <a:pt x="94901" y="56335"/>
                </a:lnTo>
                <a:lnTo>
                  <a:pt x="95630" y="55201"/>
                </a:lnTo>
                <a:lnTo>
                  <a:pt x="101344" y="47493"/>
                </a:lnTo>
                <a:lnTo>
                  <a:pt x="85686" y="26297"/>
                </a:lnTo>
                <a:close/>
                <a:moveTo>
                  <a:pt x="37507" y="24521"/>
                </a:moveTo>
                <a:lnTo>
                  <a:pt x="18291" y="50440"/>
                </a:lnTo>
                <a:lnTo>
                  <a:pt x="21652" y="55012"/>
                </a:lnTo>
                <a:lnTo>
                  <a:pt x="22464" y="56183"/>
                </a:lnTo>
                <a:lnTo>
                  <a:pt x="23109" y="57506"/>
                </a:lnTo>
                <a:lnTo>
                  <a:pt x="23669" y="58904"/>
                </a:lnTo>
                <a:lnTo>
                  <a:pt x="24061" y="60377"/>
                </a:lnTo>
                <a:lnTo>
                  <a:pt x="24341" y="61889"/>
                </a:lnTo>
                <a:lnTo>
                  <a:pt x="24873" y="64874"/>
                </a:lnTo>
                <a:lnTo>
                  <a:pt x="25546" y="67783"/>
                </a:lnTo>
                <a:lnTo>
                  <a:pt x="26442" y="70579"/>
                </a:lnTo>
                <a:lnTo>
                  <a:pt x="27478" y="73299"/>
                </a:lnTo>
                <a:lnTo>
                  <a:pt x="28711" y="75869"/>
                </a:lnTo>
                <a:lnTo>
                  <a:pt x="30112" y="78249"/>
                </a:lnTo>
                <a:lnTo>
                  <a:pt x="31652" y="80516"/>
                </a:lnTo>
                <a:lnTo>
                  <a:pt x="33025" y="82405"/>
                </a:lnTo>
                <a:lnTo>
                  <a:pt x="33977" y="82178"/>
                </a:lnTo>
                <a:lnTo>
                  <a:pt x="34957" y="82141"/>
                </a:lnTo>
                <a:lnTo>
                  <a:pt x="35938" y="82329"/>
                </a:lnTo>
                <a:lnTo>
                  <a:pt x="36890" y="82670"/>
                </a:lnTo>
                <a:lnTo>
                  <a:pt x="37787" y="83236"/>
                </a:lnTo>
                <a:lnTo>
                  <a:pt x="38683" y="83954"/>
                </a:lnTo>
                <a:lnTo>
                  <a:pt x="39439" y="84861"/>
                </a:lnTo>
                <a:lnTo>
                  <a:pt x="40084" y="85881"/>
                </a:lnTo>
                <a:lnTo>
                  <a:pt x="40644" y="86977"/>
                </a:lnTo>
                <a:lnTo>
                  <a:pt x="41036" y="88148"/>
                </a:lnTo>
                <a:lnTo>
                  <a:pt x="41288" y="89357"/>
                </a:lnTo>
                <a:lnTo>
                  <a:pt x="41456" y="90642"/>
                </a:lnTo>
                <a:lnTo>
                  <a:pt x="41456" y="91889"/>
                </a:lnTo>
                <a:lnTo>
                  <a:pt x="41820" y="91889"/>
                </a:lnTo>
                <a:lnTo>
                  <a:pt x="42913" y="92040"/>
                </a:lnTo>
                <a:lnTo>
                  <a:pt x="43949" y="92304"/>
                </a:lnTo>
                <a:lnTo>
                  <a:pt x="44929" y="92909"/>
                </a:lnTo>
                <a:lnTo>
                  <a:pt x="45854" y="93664"/>
                </a:lnTo>
                <a:lnTo>
                  <a:pt x="46694" y="94647"/>
                </a:lnTo>
                <a:lnTo>
                  <a:pt x="47422" y="95818"/>
                </a:lnTo>
                <a:lnTo>
                  <a:pt x="48011" y="97103"/>
                </a:lnTo>
                <a:lnTo>
                  <a:pt x="48403" y="98501"/>
                </a:lnTo>
                <a:lnTo>
                  <a:pt x="48627" y="99937"/>
                </a:lnTo>
                <a:lnTo>
                  <a:pt x="48683" y="101410"/>
                </a:lnTo>
                <a:lnTo>
                  <a:pt x="48851" y="101410"/>
                </a:lnTo>
                <a:lnTo>
                  <a:pt x="49943" y="101523"/>
                </a:lnTo>
                <a:lnTo>
                  <a:pt x="50980" y="101863"/>
                </a:lnTo>
                <a:lnTo>
                  <a:pt x="51988" y="102392"/>
                </a:lnTo>
                <a:lnTo>
                  <a:pt x="52885" y="103186"/>
                </a:lnTo>
                <a:lnTo>
                  <a:pt x="53725" y="104130"/>
                </a:lnTo>
                <a:lnTo>
                  <a:pt x="54453" y="105264"/>
                </a:lnTo>
                <a:lnTo>
                  <a:pt x="55014" y="106511"/>
                </a:lnTo>
                <a:lnTo>
                  <a:pt x="55406" y="107871"/>
                </a:lnTo>
                <a:lnTo>
                  <a:pt x="55658" y="109231"/>
                </a:lnTo>
                <a:lnTo>
                  <a:pt x="55742" y="110667"/>
                </a:lnTo>
                <a:lnTo>
                  <a:pt x="55658" y="112103"/>
                </a:lnTo>
                <a:lnTo>
                  <a:pt x="55910" y="112141"/>
                </a:lnTo>
                <a:lnTo>
                  <a:pt x="56162" y="112141"/>
                </a:lnTo>
                <a:lnTo>
                  <a:pt x="56862" y="112027"/>
                </a:lnTo>
                <a:lnTo>
                  <a:pt x="57478" y="111687"/>
                </a:lnTo>
                <a:lnTo>
                  <a:pt x="58011" y="111083"/>
                </a:lnTo>
                <a:lnTo>
                  <a:pt x="58431" y="110365"/>
                </a:lnTo>
                <a:lnTo>
                  <a:pt x="58683" y="109534"/>
                </a:lnTo>
                <a:lnTo>
                  <a:pt x="58795" y="108627"/>
                </a:lnTo>
                <a:lnTo>
                  <a:pt x="58683" y="107720"/>
                </a:lnTo>
                <a:lnTo>
                  <a:pt x="58431" y="106889"/>
                </a:lnTo>
                <a:lnTo>
                  <a:pt x="58011" y="106133"/>
                </a:lnTo>
                <a:lnTo>
                  <a:pt x="57983" y="106133"/>
                </a:lnTo>
                <a:lnTo>
                  <a:pt x="45490" y="89206"/>
                </a:lnTo>
                <a:lnTo>
                  <a:pt x="45126" y="88526"/>
                </a:lnTo>
                <a:lnTo>
                  <a:pt x="44929" y="87808"/>
                </a:lnTo>
                <a:lnTo>
                  <a:pt x="44929" y="87015"/>
                </a:lnTo>
                <a:lnTo>
                  <a:pt x="45126" y="86221"/>
                </a:lnTo>
                <a:lnTo>
                  <a:pt x="45490" y="85579"/>
                </a:lnTo>
                <a:lnTo>
                  <a:pt x="45966" y="85088"/>
                </a:lnTo>
                <a:lnTo>
                  <a:pt x="46554" y="84861"/>
                </a:lnTo>
                <a:lnTo>
                  <a:pt x="47114" y="84861"/>
                </a:lnTo>
                <a:lnTo>
                  <a:pt x="47675" y="85088"/>
                </a:lnTo>
                <a:lnTo>
                  <a:pt x="48179" y="85579"/>
                </a:lnTo>
                <a:lnTo>
                  <a:pt x="65098" y="108362"/>
                </a:lnTo>
                <a:lnTo>
                  <a:pt x="65630" y="108929"/>
                </a:lnTo>
                <a:lnTo>
                  <a:pt x="66274" y="109269"/>
                </a:lnTo>
                <a:lnTo>
                  <a:pt x="66918" y="109382"/>
                </a:lnTo>
                <a:lnTo>
                  <a:pt x="67619" y="109269"/>
                </a:lnTo>
                <a:lnTo>
                  <a:pt x="68235" y="108929"/>
                </a:lnTo>
                <a:lnTo>
                  <a:pt x="68767" y="108362"/>
                </a:lnTo>
                <a:lnTo>
                  <a:pt x="69187" y="107607"/>
                </a:lnTo>
                <a:lnTo>
                  <a:pt x="69467" y="106775"/>
                </a:lnTo>
                <a:lnTo>
                  <a:pt x="69551" y="105906"/>
                </a:lnTo>
                <a:lnTo>
                  <a:pt x="69467" y="104962"/>
                </a:lnTo>
                <a:lnTo>
                  <a:pt x="69215" y="104130"/>
                </a:lnTo>
                <a:lnTo>
                  <a:pt x="68823" y="103450"/>
                </a:lnTo>
                <a:lnTo>
                  <a:pt x="53221" y="82405"/>
                </a:lnTo>
                <a:lnTo>
                  <a:pt x="52857" y="81687"/>
                </a:lnTo>
                <a:lnTo>
                  <a:pt x="52661" y="80969"/>
                </a:lnTo>
                <a:lnTo>
                  <a:pt x="52661" y="80176"/>
                </a:lnTo>
                <a:lnTo>
                  <a:pt x="52857" y="79382"/>
                </a:lnTo>
                <a:lnTo>
                  <a:pt x="53221" y="78740"/>
                </a:lnTo>
                <a:lnTo>
                  <a:pt x="53725" y="78249"/>
                </a:lnTo>
                <a:lnTo>
                  <a:pt x="54257" y="78022"/>
                </a:lnTo>
                <a:lnTo>
                  <a:pt x="54845" y="78022"/>
                </a:lnTo>
                <a:lnTo>
                  <a:pt x="55434" y="78249"/>
                </a:lnTo>
                <a:lnTo>
                  <a:pt x="55910" y="78740"/>
                </a:lnTo>
                <a:lnTo>
                  <a:pt x="71484" y="99710"/>
                </a:lnTo>
                <a:lnTo>
                  <a:pt x="71484" y="99710"/>
                </a:lnTo>
                <a:lnTo>
                  <a:pt x="71540" y="99785"/>
                </a:lnTo>
                <a:lnTo>
                  <a:pt x="74929" y="104357"/>
                </a:lnTo>
                <a:lnTo>
                  <a:pt x="75490" y="104924"/>
                </a:lnTo>
                <a:lnTo>
                  <a:pt x="76106" y="105264"/>
                </a:lnTo>
                <a:lnTo>
                  <a:pt x="76750" y="105415"/>
                </a:lnTo>
                <a:lnTo>
                  <a:pt x="77422" y="105264"/>
                </a:lnTo>
                <a:lnTo>
                  <a:pt x="78067" y="104924"/>
                </a:lnTo>
                <a:lnTo>
                  <a:pt x="78627" y="104357"/>
                </a:lnTo>
                <a:lnTo>
                  <a:pt x="79019" y="103639"/>
                </a:lnTo>
                <a:lnTo>
                  <a:pt x="79271" y="102808"/>
                </a:lnTo>
                <a:lnTo>
                  <a:pt x="79383" y="101863"/>
                </a:lnTo>
                <a:lnTo>
                  <a:pt x="79271" y="100919"/>
                </a:lnTo>
                <a:lnTo>
                  <a:pt x="79019" y="100088"/>
                </a:lnTo>
                <a:lnTo>
                  <a:pt x="78627" y="99370"/>
                </a:lnTo>
                <a:lnTo>
                  <a:pt x="58571" y="72355"/>
                </a:lnTo>
                <a:lnTo>
                  <a:pt x="58207" y="71675"/>
                </a:lnTo>
                <a:lnTo>
                  <a:pt x="58011" y="70919"/>
                </a:lnTo>
                <a:lnTo>
                  <a:pt x="58011" y="70163"/>
                </a:lnTo>
                <a:lnTo>
                  <a:pt x="58207" y="69370"/>
                </a:lnTo>
                <a:lnTo>
                  <a:pt x="58571" y="68690"/>
                </a:lnTo>
                <a:lnTo>
                  <a:pt x="59075" y="68236"/>
                </a:lnTo>
                <a:lnTo>
                  <a:pt x="59635" y="67972"/>
                </a:lnTo>
                <a:lnTo>
                  <a:pt x="60224" y="67972"/>
                </a:lnTo>
                <a:lnTo>
                  <a:pt x="60784" y="68236"/>
                </a:lnTo>
                <a:lnTo>
                  <a:pt x="61316" y="68690"/>
                </a:lnTo>
                <a:lnTo>
                  <a:pt x="79887" y="93778"/>
                </a:lnTo>
                <a:lnTo>
                  <a:pt x="80448" y="94345"/>
                </a:lnTo>
                <a:lnTo>
                  <a:pt x="81064" y="94685"/>
                </a:lnTo>
                <a:lnTo>
                  <a:pt x="81708" y="94836"/>
                </a:lnTo>
                <a:lnTo>
                  <a:pt x="82408" y="94685"/>
                </a:lnTo>
                <a:lnTo>
                  <a:pt x="83025" y="94345"/>
                </a:lnTo>
                <a:lnTo>
                  <a:pt x="83557" y="93778"/>
                </a:lnTo>
                <a:lnTo>
                  <a:pt x="84005" y="93060"/>
                </a:lnTo>
                <a:lnTo>
                  <a:pt x="84257" y="92229"/>
                </a:lnTo>
                <a:lnTo>
                  <a:pt x="84341" y="91284"/>
                </a:lnTo>
                <a:lnTo>
                  <a:pt x="84257" y="90340"/>
                </a:lnTo>
                <a:lnTo>
                  <a:pt x="84005" y="89508"/>
                </a:lnTo>
                <a:lnTo>
                  <a:pt x="83557" y="88790"/>
                </a:lnTo>
                <a:lnTo>
                  <a:pt x="61092" y="58488"/>
                </a:lnTo>
                <a:lnTo>
                  <a:pt x="61036" y="58413"/>
                </a:lnTo>
                <a:lnTo>
                  <a:pt x="61036" y="58413"/>
                </a:lnTo>
                <a:lnTo>
                  <a:pt x="61036" y="58413"/>
                </a:lnTo>
                <a:lnTo>
                  <a:pt x="60980" y="58299"/>
                </a:lnTo>
                <a:lnTo>
                  <a:pt x="60896" y="58186"/>
                </a:lnTo>
                <a:lnTo>
                  <a:pt x="60896" y="58186"/>
                </a:lnTo>
                <a:lnTo>
                  <a:pt x="59299" y="56032"/>
                </a:lnTo>
                <a:lnTo>
                  <a:pt x="53333" y="64118"/>
                </a:lnTo>
                <a:lnTo>
                  <a:pt x="52549" y="64987"/>
                </a:lnTo>
                <a:lnTo>
                  <a:pt x="51680" y="65780"/>
                </a:lnTo>
                <a:lnTo>
                  <a:pt x="50812" y="66347"/>
                </a:lnTo>
                <a:lnTo>
                  <a:pt x="49859" y="66763"/>
                </a:lnTo>
                <a:lnTo>
                  <a:pt x="48879" y="67065"/>
                </a:lnTo>
                <a:lnTo>
                  <a:pt x="47899" y="67103"/>
                </a:lnTo>
                <a:lnTo>
                  <a:pt x="46918" y="67065"/>
                </a:lnTo>
                <a:lnTo>
                  <a:pt x="45966" y="66763"/>
                </a:lnTo>
                <a:lnTo>
                  <a:pt x="45014" y="66347"/>
                </a:lnTo>
                <a:lnTo>
                  <a:pt x="44117" y="65780"/>
                </a:lnTo>
                <a:lnTo>
                  <a:pt x="43277" y="64987"/>
                </a:lnTo>
                <a:lnTo>
                  <a:pt x="42464" y="64118"/>
                </a:lnTo>
                <a:lnTo>
                  <a:pt x="41652" y="62833"/>
                </a:lnTo>
                <a:lnTo>
                  <a:pt x="41036" y="61435"/>
                </a:lnTo>
                <a:lnTo>
                  <a:pt x="40560" y="59962"/>
                </a:lnTo>
                <a:lnTo>
                  <a:pt x="40308" y="58413"/>
                </a:lnTo>
                <a:lnTo>
                  <a:pt x="40196" y="56712"/>
                </a:lnTo>
                <a:lnTo>
                  <a:pt x="40308" y="55088"/>
                </a:lnTo>
                <a:lnTo>
                  <a:pt x="40560" y="53539"/>
                </a:lnTo>
                <a:lnTo>
                  <a:pt x="41036" y="52065"/>
                </a:lnTo>
                <a:lnTo>
                  <a:pt x="41652" y="50667"/>
                </a:lnTo>
                <a:lnTo>
                  <a:pt x="42464" y="49420"/>
                </a:lnTo>
                <a:lnTo>
                  <a:pt x="54341" y="33438"/>
                </a:lnTo>
                <a:lnTo>
                  <a:pt x="53473" y="33627"/>
                </a:lnTo>
                <a:lnTo>
                  <a:pt x="52661" y="33967"/>
                </a:lnTo>
                <a:lnTo>
                  <a:pt x="51540" y="34458"/>
                </a:lnTo>
                <a:lnTo>
                  <a:pt x="50364" y="34722"/>
                </a:lnTo>
                <a:lnTo>
                  <a:pt x="49215" y="34798"/>
                </a:lnTo>
                <a:lnTo>
                  <a:pt x="47927" y="34722"/>
                </a:lnTo>
                <a:lnTo>
                  <a:pt x="46694" y="34345"/>
                </a:lnTo>
                <a:lnTo>
                  <a:pt x="45490" y="33816"/>
                </a:lnTo>
                <a:lnTo>
                  <a:pt x="44369" y="33098"/>
                </a:lnTo>
                <a:lnTo>
                  <a:pt x="43277" y="32153"/>
                </a:lnTo>
                <a:lnTo>
                  <a:pt x="42324" y="30982"/>
                </a:lnTo>
                <a:lnTo>
                  <a:pt x="37507" y="24521"/>
                </a:lnTo>
                <a:close/>
                <a:moveTo>
                  <a:pt x="94789" y="7216"/>
                </a:moveTo>
                <a:lnTo>
                  <a:pt x="85854" y="19269"/>
                </a:lnTo>
                <a:lnTo>
                  <a:pt x="106470" y="47002"/>
                </a:lnTo>
                <a:lnTo>
                  <a:pt x="115378" y="34949"/>
                </a:lnTo>
                <a:lnTo>
                  <a:pt x="94789" y="7216"/>
                </a:lnTo>
                <a:close/>
                <a:moveTo>
                  <a:pt x="27815" y="6234"/>
                </a:moveTo>
                <a:lnTo>
                  <a:pt x="4593" y="37518"/>
                </a:lnTo>
                <a:lnTo>
                  <a:pt x="13529" y="49534"/>
                </a:lnTo>
                <a:lnTo>
                  <a:pt x="36750" y="18287"/>
                </a:lnTo>
                <a:lnTo>
                  <a:pt x="27815" y="6234"/>
                </a:lnTo>
                <a:close/>
                <a:moveTo>
                  <a:pt x="27535" y="0"/>
                </a:moveTo>
                <a:lnTo>
                  <a:pt x="28095" y="0"/>
                </a:lnTo>
                <a:lnTo>
                  <a:pt x="28655" y="226"/>
                </a:lnTo>
                <a:lnTo>
                  <a:pt x="29159" y="717"/>
                </a:lnTo>
                <a:lnTo>
                  <a:pt x="40784" y="16397"/>
                </a:lnTo>
                <a:lnTo>
                  <a:pt x="41120" y="16964"/>
                </a:lnTo>
                <a:lnTo>
                  <a:pt x="41288" y="17607"/>
                </a:lnTo>
                <a:lnTo>
                  <a:pt x="41372" y="18287"/>
                </a:lnTo>
                <a:lnTo>
                  <a:pt x="41288" y="18929"/>
                </a:lnTo>
                <a:lnTo>
                  <a:pt x="41120" y="19571"/>
                </a:lnTo>
                <a:lnTo>
                  <a:pt x="40784" y="20100"/>
                </a:lnTo>
                <a:lnTo>
                  <a:pt x="40252" y="20894"/>
                </a:lnTo>
                <a:lnTo>
                  <a:pt x="45014" y="27317"/>
                </a:lnTo>
                <a:lnTo>
                  <a:pt x="45770" y="28148"/>
                </a:lnTo>
                <a:lnTo>
                  <a:pt x="46582" y="28866"/>
                </a:lnTo>
                <a:lnTo>
                  <a:pt x="47507" y="29282"/>
                </a:lnTo>
                <a:lnTo>
                  <a:pt x="48431" y="29584"/>
                </a:lnTo>
                <a:lnTo>
                  <a:pt x="49383" y="29622"/>
                </a:lnTo>
                <a:lnTo>
                  <a:pt x="50364" y="29508"/>
                </a:lnTo>
                <a:lnTo>
                  <a:pt x="51344" y="29093"/>
                </a:lnTo>
                <a:lnTo>
                  <a:pt x="52773" y="28564"/>
                </a:lnTo>
                <a:lnTo>
                  <a:pt x="54257" y="28224"/>
                </a:lnTo>
                <a:lnTo>
                  <a:pt x="55770" y="28073"/>
                </a:lnTo>
                <a:lnTo>
                  <a:pt x="57338" y="28224"/>
                </a:lnTo>
                <a:lnTo>
                  <a:pt x="58851" y="28564"/>
                </a:lnTo>
                <a:lnTo>
                  <a:pt x="60308" y="27619"/>
                </a:lnTo>
                <a:lnTo>
                  <a:pt x="61876" y="26826"/>
                </a:lnTo>
                <a:lnTo>
                  <a:pt x="63501" y="26297"/>
                </a:lnTo>
                <a:lnTo>
                  <a:pt x="65126" y="25957"/>
                </a:lnTo>
                <a:lnTo>
                  <a:pt x="66778" y="25843"/>
                </a:lnTo>
                <a:lnTo>
                  <a:pt x="68515" y="25994"/>
                </a:lnTo>
                <a:lnTo>
                  <a:pt x="70280" y="26335"/>
                </a:lnTo>
                <a:lnTo>
                  <a:pt x="71988" y="26977"/>
                </a:lnTo>
                <a:lnTo>
                  <a:pt x="73613" y="27808"/>
                </a:lnTo>
                <a:lnTo>
                  <a:pt x="74593" y="28299"/>
                </a:lnTo>
                <a:lnTo>
                  <a:pt x="75630" y="28564"/>
                </a:lnTo>
                <a:lnTo>
                  <a:pt x="76638" y="28564"/>
                </a:lnTo>
                <a:lnTo>
                  <a:pt x="77675" y="28299"/>
                </a:lnTo>
                <a:lnTo>
                  <a:pt x="78627" y="27808"/>
                </a:lnTo>
                <a:lnTo>
                  <a:pt x="79495" y="27128"/>
                </a:lnTo>
                <a:lnTo>
                  <a:pt x="80280" y="26259"/>
                </a:lnTo>
                <a:lnTo>
                  <a:pt x="82941" y="22670"/>
                </a:lnTo>
                <a:lnTo>
                  <a:pt x="81820" y="21083"/>
                </a:lnTo>
                <a:lnTo>
                  <a:pt x="81484" y="20554"/>
                </a:lnTo>
                <a:lnTo>
                  <a:pt x="81316" y="19949"/>
                </a:lnTo>
                <a:lnTo>
                  <a:pt x="81232" y="19269"/>
                </a:lnTo>
                <a:lnTo>
                  <a:pt x="81316" y="18589"/>
                </a:lnTo>
                <a:lnTo>
                  <a:pt x="81484" y="17984"/>
                </a:lnTo>
                <a:lnTo>
                  <a:pt x="81820" y="17455"/>
                </a:lnTo>
                <a:lnTo>
                  <a:pt x="93445" y="1700"/>
                </a:lnTo>
                <a:lnTo>
                  <a:pt x="93949" y="1284"/>
                </a:lnTo>
                <a:lnTo>
                  <a:pt x="94509" y="1020"/>
                </a:lnTo>
                <a:lnTo>
                  <a:pt x="95098" y="1020"/>
                </a:lnTo>
                <a:lnTo>
                  <a:pt x="95658" y="1284"/>
                </a:lnTo>
                <a:lnTo>
                  <a:pt x="96134" y="1700"/>
                </a:lnTo>
                <a:lnTo>
                  <a:pt x="119439" y="33136"/>
                </a:lnTo>
                <a:lnTo>
                  <a:pt x="119747" y="33664"/>
                </a:lnTo>
                <a:lnTo>
                  <a:pt x="119943" y="34307"/>
                </a:lnTo>
                <a:lnTo>
                  <a:pt x="120000" y="34949"/>
                </a:lnTo>
                <a:lnTo>
                  <a:pt x="119943" y="35629"/>
                </a:lnTo>
                <a:lnTo>
                  <a:pt x="119747" y="36272"/>
                </a:lnTo>
                <a:lnTo>
                  <a:pt x="119439" y="36801"/>
                </a:lnTo>
                <a:lnTo>
                  <a:pt x="107815" y="52518"/>
                </a:lnTo>
                <a:lnTo>
                  <a:pt x="107394" y="52896"/>
                </a:lnTo>
                <a:lnTo>
                  <a:pt x="106918" y="53198"/>
                </a:lnTo>
                <a:lnTo>
                  <a:pt x="106470" y="53236"/>
                </a:lnTo>
                <a:lnTo>
                  <a:pt x="105938" y="53198"/>
                </a:lnTo>
                <a:lnTo>
                  <a:pt x="105518" y="52896"/>
                </a:lnTo>
                <a:lnTo>
                  <a:pt x="105070" y="52518"/>
                </a:lnTo>
                <a:lnTo>
                  <a:pt x="104089" y="51120"/>
                </a:lnTo>
                <a:lnTo>
                  <a:pt x="98375" y="58828"/>
                </a:lnTo>
                <a:lnTo>
                  <a:pt x="97815" y="59659"/>
                </a:lnTo>
                <a:lnTo>
                  <a:pt x="97422" y="60566"/>
                </a:lnTo>
                <a:lnTo>
                  <a:pt x="97086" y="61549"/>
                </a:lnTo>
                <a:lnTo>
                  <a:pt x="96918" y="62569"/>
                </a:lnTo>
                <a:lnTo>
                  <a:pt x="96386" y="65629"/>
                </a:lnTo>
                <a:lnTo>
                  <a:pt x="95742" y="68576"/>
                </a:lnTo>
                <a:lnTo>
                  <a:pt x="94901" y="71486"/>
                </a:lnTo>
                <a:lnTo>
                  <a:pt x="93949" y="74244"/>
                </a:lnTo>
                <a:lnTo>
                  <a:pt x="92829" y="76889"/>
                </a:lnTo>
                <a:lnTo>
                  <a:pt x="91512" y="79458"/>
                </a:lnTo>
                <a:lnTo>
                  <a:pt x="90084" y="81914"/>
                </a:lnTo>
                <a:lnTo>
                  <a:pt x="88515" y="84143"/>
                </a:lnTo>
                <a:lnTo>
                  <a:pt x="87002" y="86259"/>
                </a:lnTo>
                <a:lnTo>
                  <a:pt x="87507" y="87392"/>
                </a:lnTo>
                <a:lnTo>
                  <a:pt x="87871" y="88639"/>
                </a:lnTo>
                <a:lnTo>
                  <a:pt x="88095" y="89924"/>
                </a:lnTo>
                <a:lnTo>
                  <a:pt x="88151" y="91284"/>
                </a:lnTo>
                <a:lnTo>
                  <a:pt x="88095" y="92682"/>
                </a:lnTo>
                <a:lnTo>
                  <a:pt x="87871" y="94005"/>
                </a:lnTo>
                <a:lnTo>
                  <a:pt x="87478" y="95214"/>
                </a:lnTo>
                <a:lnTo>
                  <a:pt x="86946" y="96385"/>
                </a:lnTo>
                <a:lnTo>
                  <a:pt x="86302" y="97443"/>
                </a:lnTo>
                <a:lnTo>
                  <a:pt x="85574" y="98274"/>
                </a:lnTo>
                <a:lnTo>
                  <a:pt x="84761" y="98954"/>
                </a:lnTo>
                <a:lnTo>
                  <a:pt x="83949" y="99445"/>
                </a:lnTo>
                <a:lnTo>
                  <a:pt x="83025" y="99785"/>
                </a:lnTo>
                <a:lnTo>
                  <a:pt x="83165" y="100843"/>
                </a:lnTo>
                <a:lnTo>
                  <a:pt x="83193" y="101863"/>
                </a:lnTo>
                <a:lnTo>
                  <a:pt x="83137" y="103224"/>
                </a:lnTo>
                <a:lnTo>
                  <a:pt x="82885" y="104546"/>
                </a:lnTo>
                <a:lnTo>
                  <a:pt x="82521" y="105793"/>
                </a:lnTo>
                <a:lnTo>
                  <a:pt x="81960" y="106964"/>
                </a:lnTo>
                <a:lnTo>
                  <a:pt x="81316" y="108022"/>
                </a:lnTo>
                <a:lnTo>
                  <a:pt x="80504" y="108929"/>
                </a:lnTo>
                <a:lnTo>
                  <a:pt x="79635" y="109609"/>
                </a:lnTo>
                <a:lnTo>
                  <a:pt x="78711" y="110176"/>
                </a:lnTo>
                <a:lnTo>
                  <a:pt x="77731" y="110478"/>
                </a:lnTo>
                <a:lnTo>
                  <a:pt x="76750" y="110554"/>
                </a:lnTo>
                <a:lnTo>
                  <a:pt x="75770" y="110478"/>
                </a:lnTo>
                <a:lnTo>
                  <a:pt x="74789" y="110100"/>
                </a:lnTo>
                <a:lnTo>
                  <a:pt x="73837" y="109609"/>
                </a:lnTo>
                <a:lnTo>
                  <a:pt x="72969" y="108891"/>
                </a:lnTo>
                <a:lnTo>
                  <a:pt x="72605" y="110025"/>
                </a:lnTo>
                <a:lnTo>
                  <a:pt x="72100" y="111045"/>
                </a:lnTo>
                <a:lnTo>
                  <a:pt x="71484" y="112027"/>
                </a:lnTo>
                <a:lnTo>
                  <a:pt x="70700" y="112934"/>
                </a:lnTo>
                <a:lnTo>
                  <a:pt x="69831" y="113652"/>
                </a:lnTo>
                <a:lnTo>
                  <a:pt x="68879" y="114143"/>
                </a:lnTo>
                <a:lnTo>
                  <a:pt x="67899" y="114445"/>
                </a:lnTo>
                <a:lnTo>
                  <a:pt x="66918" y="114559"/>
                </a:lnTo>
                <a:lnTo>
                  <a:pt x="65938" y="114445"/>
                </a:lnTo>
                <a:lnTo>
                  <a:pt x="64985" y="114143"/>
                </a:lnTo>
                <a:lnTo>
                  <a:pt x="64033" y="113652"/>
                </a:lnTo>
                <a:lnTo>
                  <a:pt x="63165" y="112934"/>
                </a:lnTo>
                <a:lnTo>
                  <a:pt x="62352" y="112027"/>
                </a:lnTo>
                <a:lnTo>
                  <a:pt x="62184" y="111725"/>
                </a:lnTo>
                <a:lnTo>
                  <a:pt x="61820" y="112821"/>
                </a:lnTo>
                <a:lnTo>
                  <a:pt x="61316" y="113841"/>
                </a:lnTo>
                <a:lnTo>
                  <a:pt x="60728" y="114785"/>
                </a:lnTo>
                <a:lnTo>
                  <a:pt x="59943" y="115654"/>
                </a:lnTo>
                <a:lnTo>
                  <a:pt x="59075" y="116372"/>
                </a:lnTo>
                <a:lnTo>
                  <a:pt x="58179" y="116901"/>
                </a:lnTo>
                <a:lnTo>
                  <a:pt x="57198" y="117204"/>
                </a:lnTo>
                <a:lnTo>
                  <a:pt x="56162" y="117279"/>
                </a:lnTo>
                <a:lnTo>
                  <a:pt x="55070" y="117204"/>
                </a:lnTo>
                <a:lnTo>
                  <a:pt x="54061" y="116788"/>
                </a:lnTo>
                <a:lnTo>
                  <a:pt x="53725" y="117279"/>
                </a:lnTo>
                <a:lnTo>
                  <a:pt x="52885" y="118224"/>
                </a:lnTo>
                <a:lnTo>
                  <a:pt x="51988" y="119017"/>
                </a:lnTo>
                <a:lnTo>
                  <a:pt x="50980" y="119546"/>
                </a:lnTo>
                <a:lnTo>
                  <a:pt x="49943" y="119886"/>
                </a:lnTo>
                <a:lnTo>
                  <a:pt x="48851" y="120000"/>
                </a:lnTo>
                <a:lnTo>
                  <a:pt x="47759" y="119886"/>
                </a:lnTo>
                <a:lnTo>
                  <a:pt x="46722" y="119546"/>
                </a:lnTo>
                <a:lnTo>
                  <a:pt x="45714" y="119017"/>
                </a:lnTo>
                <a:lnTo>
                  <a:pt x="44789" y="118224"/>
                </a:lnTo>
                <a:lnTo>
                  <a:pt x="43949" y="117279"/>
                </a:lnTo>
                <a:lnTo>
                  <a:pt x="43221" y="116108"/>
                </a:lnTo>
                <a:lnTo>
                  <a:pt x="42633" y="114785"/>
                </a:lnTo>
                <a:lnTo>
                  <a:pt x="42240" y="113425"/>
                </a:lnTo>
                <a:lnTo>
                  <a:pt x="42016" y="111989"/>
                </a:lnTo>
                <a:lnTo>
                  <a:pt x="41960" y="110516"/>
                </a:lnTo>
                <a:lnTo>
                  <a:pt x="41820" y="110516"/>
                </a:lnTo>
                <a:lnTo>
                  <a:pt x="40728" y="110403"/>
                </a:lnTo>
                <a:lnTo>
                  <a:pt x="39663" y="110062"/>
                </a:lnTo>
                <a:lnTo>
                  <a:pt x="38683" y="109496"/>
                </a:lnTo>
                <a:lnTo>
                  <a:pt x="37759" y="108740"/>
                </a:lnTo>
                <a:lnTo>
                  <a:pt x="36918" y="107758"/>
                </a:lnTo>
                <a:lnTo>
                  <a:pt x="36274" y="106775"/>
                </a:lnTo>
                <a:lnTo>
                  <a:pt x="35770" y="105642"/>
                </a:lnTo>
                <a:lnTo>
                  <a:pt x="35350" y="104471"/>
                </a:lnTo>
                <a:lnTo>
                  <a:pt x="35070" y="103224"/>
                </a:lnTo>
                <a:lnTo>
                  <a:pt x="34929" y="102015"/>
                </a:lnTo>
                <a:lnTo>
                  <a:pt x="34929" y="100730"/>
                </a:lnTo>
                <a:lnTo>
                  <a:pt x="34565" y="100730"/>
                </a:lnTo>
                <a:lnTo>
                  <a:pt x="33501" y="100617"/>
                </a:lnTo>
                <a:lnTo>
                  <a:pt x="32464" y="100277"/>
                </a:lnTo>
                <a:lnTo>
                  <a:pt x="31484" y="99748"/>
                </a:lnTo>
                <a:lnTo>
                  <a:pt x="30560" y="98992"/>
                </a:lnTo>
                <a:lnTo>
                  <a:pt x="29719" y="98010"/>
                </a:lnTo>
                <a:lnTo>
                  <a:pt x="28991" y="96876"/>
                </a:lnTo>
                <a:lnTo>
                  <a:pt x="28431" y="95667"/>
                </a:lnTo>
                <a:lnTo>
                  <a:pt x="27983" y="94345"/>
                </a:lnTo>
                <a:lnTo>
                  <a:pt x="27731" y="92909"/>
                </a:lnTo>
                <a:lnTo>
                  <a:pt x="27675" y="91435"/>
                </a:lnTo>
                <a:lnTo>
                  <a:pt x="27731" y="90000"/>
                </a:lnTo>
                <a:lnTo>
                  <a:pt x="27983" y="88639"/>
                </a:lnTo>
                <a:lnTo>
                  <a:pt x="28347" y="87355"/>
                </a:lnTo>
                <a:lnTo>
                  <a:pt x="28907" y="86146"/>
                </a:lnTo>
                <a:lnTo>
                  <a:pt x="29551" y="85050"/>
                </a:lnTo>
                <a:lnTo>
                  <a:pt x="28935" y="84143"/>
                </a:lnTo>
                <a:lnTo>
                  <a:pt x="27366" y="81914"/>
                </a:lnTo>
                <a:lnTo>
                  <a:pt x="25966" y="79534"/>
                </a:lnTo>
                <a:lnTo>
                  <a:pt x="24677" y="76964"/>
                </a:lnTo>
                <a:lnTo>
                  <a:pt x="23557" y="74395"/>
                </a:lnTo>
                <a:lnTo>
                  <a:pt x="22577" y="71637"/>
                </a:lnTo>
                <a:lnTo>
                  <a:pt x="21764" y="68765"/>
                </a:lnTo>
                <a:lnTo>
                  <a:pt x="21120" y="65818"/>
                </a:lnTo>
                <a:lnTo>
                  <a:pt x="20588" y="62833"/>
                </a:lnTo>
                <a:lnTo>
                  <a:pt x="20392" y="61700"/>
                </a:lnTo>
                <a:lnTo>
                  <a:pt x="20028" y="60604"/>
                </a:lnTo>
                <a:lnTo>
                  <a:pt x="19551" y="59584"/>
                </a:lnTo>
                <a:lnTo>
                  <a:pt x="18963" y="58677"/>
                </a:lnTo>
                <a:lnTo>
                  <a:pt x="15574" y="54105"/>
                </a:lnTo>
                <a:lnTo>
                  <a:pt x="14873" y="55050"/>
                </a:lnTo>
                <a:lnTo>
                  <a:pt x="14481" y="55465"/>
                </a:lnTo>
                <a:lnTo>
                  <a:pt x="14033" y="55730"/>
                </a:lnTo>
                <a:lnTo>
                  <a:pt x="13529" y="55806"/>
                </a:lnTo>
                <a:lnTo>
                  <a:pt x="13025" y="55730"/>
                </a:lnTo>
                <a:lnTo>
                  <a:pt x="12577" y="55465"/>
                </a:lnTo>
                <a:lnTo>
                  <a:pt x="12184" y="55050"/>
                </a:lnTo>
                <a:lnTo>
                  <a:pt x="532" y="39370"/>
                </a:lnTo>
                <a:lnTo>
                  <a:pt x="196" y="38690"/>
                </a:lnTo>
                <a:lnTo>
                  <a:pt x="0" y="37896"/>
                </a:lnTo>
                <a:lnTo>
                  <a:pt x="0" y="37103"/>
                </a:lnTo>
                <a:lnTo>
                  <a:pt x="196" y="36385"/>
                </a:lnTo>
                <a:lnTo>
                  <a:pt x="532" y="35705"/>
                </a:lnTo>
                <a:lnTo>
                  <a:pt x="26442" y="717"/>
                </a:lnTo>
                <a:lnTo>
                  <a:pt x="26946" y="226"/>
                </a:lnTo>
                <a:lnTo>
                  <a:pt x="27535" y="0"/>
                </a:lnTo>
                <a:close/>
              </a:path>
            </a:pathLst>
          </a:custGeom>
          <a:solidFill>
            <a:srgbClr val="666666"/>
          </a:solidFill>
          <a:ln w="9525" cap="flat" cmpd="sng">
            <a:solidFill>
              <a:srgbClr val="666666">
                <a:alpha val="0"/>
              </a:srgbClr>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8"/>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3</a:t>
            </a:fld>
            <a:endParaRPr/>
          </a:p>
        </p:txBody>
      </p:sp>
      <p:sp>
        <p:nvSpPr>
          <p:cNvPr id="115" name="Google Shape;115;p18"/>
          <p:cNvSpPr txBox="1"/>
          <p:nvPr/>
        </p:nvSpPr>
        <p:spPr>
          <a:xfrm>
            <a:off x="587550" y="2017650"/>
            <a:ext cx="7797000" cy="1108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GB" sz="6000" b="1">
                <a:solidFill>
                  <a:srgbClr val="595959"/>
                </a:solidFill>
                <a:latin typeface="Oswald"/>
                <a:ea typeface="Oswald"/>
                <a:cs typeface="Oswald"/>
                <a:sym typeface="Oswald"/>
              </a:rPr>
              <a:t>1. GRUPO DE TRABAJO</a:t>
            </a:r>
            <a:endParaRPr sz="6000" b="1">
              <a:solidFill>
                <a:srgbClr val="595959"/>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9"/>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90000"/>
                </a:solidFill>
                <a:latin typeface="Open Sans"/>
                <a:ea typeface="Open Sans"/>
                <a:cs typeface="Open Sans"/>
                <a:sym typeface="Open Sans"/>
              </a:rPr>
              <a:t>1. Grupo </a:t>
            </a:r>
            <a:r>
              <a:rPr lang="en-GB" b="1">
                <a:latin typeface="Open Sans"/>
                <a:ea typeface="Open Sans"/>
                <a:cs typeface="Open Sans"/>
                <a:sym typeface="Open Sans"/>
              </a:rPr>
              <a:t>de trabajo</a:t>
            </a:r>
            <a:endParaRPr>
              <a:latin typeface="Open Sans"/>
              <a:ea typeface="Open Sans"/>
              <a:cs typeface="Open Sans"/>
              <a:sym typeface="Open Sans"/>
            </a:endParaRPr>
          </a:p>
        </p:txBody>
      </p:sp>
      <p:sp>
        <p:nvSpPr>
          <p:cNvPr id="121" name="Google Shape;121;p19"/>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4</a:t>
            </a:fld>
            <a:endParaRPr/>
          </a:p>
        </p:txBody>
      </p:sp>
      <p:sp>
        <p:nvSpPr>
          <p:cNvPr id="122" name="Google Shape;122;p19"/>
          <p:cNvSpPr txBox="1"/>
          <p:nvPr/>
        </p:nvSpPr>
        <p:spPr>
          <a:xfrm>
            <a:off x="4847350" y="3378175"/>
            <a:ext cx="43380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rgbClr val="566579"/>
              </a:solidFill>
              <a:latin typeface="Open Sans"/>
              <a:ea typeface="Open Sans"/>
              <a:cs typeface="Open Sans"/>
              <a:sym typeface="Open Sans"/>
            </a:endParaRPr>
          </a:p>
          <a:p>
            <a:pPr marL="0" lvl="0" indent="0" algn="l" rtl="0">
              <a:spcBef>
                <a:spcPts val="0"/>
              </a:spcBef>
              <a:spcAft>
                <a:spcPts val="0"/>
              </a:spcAft>
              <a:buNone/>
            </a:pPr>
            <a:endParaRPr>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p:txBody>
      </p:sp>
      <p:pic>
        <p:nvPicPr>
          <p:cNvPr id="123" name="Google Shape;123;p19"/>
          <p:cNvPicPr preferRelativeResize="0"/>
          <p:nvPr/>
        </p:nvPicPr>
        <p:blipFill>
          <a:blip r:embed="rId3">
            <a:alphaModFix/>
          </a:blip>
          <a:stretch>
            <a:fillRect/>
          </a:stretch>
        </p:blipFill>
        <p:spPr>
          <a:xfrm>
            <a:off x="311700" y="1300200"/>
            <a:ext cx="2083867" cy="624800"/>
          </a:xfrm>
          <a:prstGeom prst="rect">
            <a:avLst/>
          </a:prstGeom>
          <a:noFill/>
          <a:ln>
            <a:noFill/>
          </a:ln>
        </p:spPr>
      </p:pic>
      <p:sp>
        <p:nvSpPr>
          <p:cNvPr id="124" name="Google Shape;124;p19"/>
          <p:cNvSpPr txBox="1"/>
          <p:nvPr/>
        </p:nvSpPr>
        <p:spPr>
          <a:xfrm>
            <a:off x="4703275" y="764975"/>
            <a:ext cx="4338000" cy="397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Jordi Prats - </a:t>
            </a:r>
            <a:r>
              <a:rPr lang="en-GB" sz="1300" u="sng">
                <a:solidFill>
                  <a:schemeClr val="hlink"/>
                </a:solidFill>
                <a:latin typeface="Open Sans"/>
                <a:ea typeface="Open Sans"/>
                <a:cs typeface="Open Sans"/>
                <a:sym typeface="Open Sans"/>
                <a:hlinkClick r:id="rId4"/>
              </a:rPr>
              <a:t>jordi.prats@upc.edu</a:t>
            </a:r>
            <a:endParaRPr sz="1300" u="sng">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Toni Prieto - </a:t>
            </a:r>
            <a:r>
              <a:rPr lang="en-GB" sz="1300" u="sng">
                <a:solidFill>
                  <a:schemeClr val="hlink"/>
                </a:solidFill>
                <a:latin typeface="Open Sans"/>
                <a:ea typeface="Open Sans"/>
                <a:cs typeface="Open Sans"/>
                <a:sym typeface="Open Sans"/>
                <a:hlinkClick r:id="rId5"/>
              </a:rPr>
              <a:t>antonio.juan.prieto@upc.edu</a:t>
            </a:r>
            <a:endParaRPr sz="1300">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Fran Máñez - </a:t>
            </a:r>
            <a:r>
              <a:rPr lang="en-GB" sz="1300" u="sng">
                <a:solidFill>
                  <a:schemeClr val="hlink"/>
                </a:solidFill>
                <a:latin typeface="Open Sans"/>
                <a:ea typeface="Open Sans"/>
                <a:cs typeface="Open Sans"/>
                <a:sym typeface="Open Sans"/>
                <a:hlinkClick r:id="rId6"/>
              </a:rPr>
              <a:t>francisco.manez@upc.edu</a:t>
            </a: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Paco Martínez - </a:t>
            </a:r>
            <a:r>
              <a:rPr lang="en-GB" sz="1300" u="sng">
                <a:solidFill>
                  <a:schemeClr val="accent5"/>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pacomar@upv.es</a:t>
            </a: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Ana Poveda - </a:t>
            </a:r>
            <a:r>
              <a:rPr lang="en-GB" sz="1300" u="sng">
                <a:solidFill>
                  <a:schemeClr val="accent5"/>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anamaria.poveda@uc3m.es</a:t>
            </a:r>
            <a:endParaRPr sz="1300">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Rebeca Marín - </a:t>
            </a:r>
            <a:r>
              <a:rPr lang="en-GB" sz="1300" u="sng">
                <a:solidFill>
                  <a:schemeClr val="accent5"/>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rmarin@db.uc3m.es</a:t>
            </a: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José Antonio Vidal - </a:t>
            </a:r>
            <a:r>
              <a:rPr lang="en-GB" sz="1300" u="sng">
                <a:solidFill>
                  <a:schemeClr val="accent5"/>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jose.vidal@upct.es</a:t>
            </a: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Vicente Sabater - </a:t>
            </a:r>
            <a:r>
              <a:rPr lang="en-GB" sz="1300" u="sng">
                <a:solidFill>
                  <a:schemeClr val="hlink"/>
                </a:solidFill>
                <a:latin typeface="Open Sans"/>
                <a:ea typeface="Open Sans"/>
                <a:cs typeface="Open Sans"/>
                <a:sym typeface="Open Sans"/>
                <a:hlinkClick r:id="rId11"/>
              </a:rPr>
              <a:t>vicente.sabaterm@upct.es</a:t>
            </a:r>
            <a:endParaRPr sz="1300">
              <a:solidFill>
                <a:srgbClr val="566579"/>
              </a:solidFill>
              <a:latin typeface="Open Sans"/>
              <a:ea typeface="Open Sans"/>
              <a:cs typeface="Open Sans"/>
              <a:sym typeface="Open Sans"/>
            </a:endParaRPr>
          </a:p>
          <a:p>
            <a:pPr marL="0" lvl="0" indent="0" algn="l" rtl="0">
              <a:spcBef>
                <a:spcPts val="0"/>
              </a:spcBef>
              <a:spcAft>
                <a:spcPts val="0"/>
              </a:spcAft>
              <a:buNone/>
            </a:pP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Conchi Méndez - </a:t>
            </a:r>
            <a:r>
              <a:rPr lang="en-GB" sz="1300" u="sng">
                <a:solidFill>
                  <a:schemeClr val="hlink"/>
                </a:solidFill>
                <a:latin typeface="Open Sans"/>
                <a:ea typeface="Open Sans"/>
                <a:cs typeface="Open Sans"/>
                <a:sym typeface="Open Sans"/>
                <a:hlinkClick r:id="rId12"/>
              </a:rPr>
              <a:t>concepcion.mendez@usc.es</a:t>
            </a:r>
            <a:endParaRPr sz="1300">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Carmen Posse - </a:t>
            </a:r>
            <a:r>
              <a:rPr lang="en-GB" sz="1300" u="sng">
                <a:solidFill>
                  <a:schemeClr val="hlink"/>
                </a:solidFill>
                <a:latin typeface="Open Sans"/>
                <a:ea typeface="Open Sans"/>
                <a:cs typeface="Open Sans"/>
                <a:sym typeface="Open Sans"/>
                <a:hlinkClick r:id="rId13"/>
              </a:rPr>
              <a:t>mariacarmen.posse@usc.es</a:t>
            </a:r>
            <a:endParaRPr sz="1300">
              <a:solidFill>
                <a:srgbClr val="566579"/>
              </a:solidFill>
              <a:latin typeface="Open Sans"/>
              <a:ea typeface="Open Sans"/>
              <a:cs typeface="Open Sans"/>
              <a:sym typeface="Open Sans"/>
            </a:endParaRPr>
          </a:p>
          <a:p>
            <a:pPr marL="0" lvl="0" indent="0" algn="l" rtl="0">
              <a:spcBef>
                <a:spcPts val="0"/>
              </a:spcBef>
              <a:spcAft>
                <a:spcPts val="0"/>
              </a:spcAft>
              <a:buNone/>
            </a:pPr>
            <a:endParaRPr sz="1300" b="1">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Mª Ángeles Molina - </a:t>
            </a:r>
            <a:r>
              <a:rPr lang="en-GB" sz="1300" u="sng">
                <a:solidFill>
                  <a:schemeClr val="hlink"/>
                </a:solidFill>
                <a:latin typeface="Open Sans"/>
                <a:ea typeface="Open Sans"/>
                <a:cs typeface="Open Sans"/>
                <a:sym typeface="Open Sans"/>
                <a:hlinkClick r:id="rId14"/>
              </a:rPr>
              <a:t>mamm@um.es</a:t>
            </a:r>
            <a:endParaRPr sz="1300">
              <a:solidFill>
                <a:srgbClr val="566579"/>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endParaRPr sz="1300">
              <a:solidFill>
                <a:srgbClr val="566579"/>
              </a:solidFill>
              <a:latin typeface="Open Sans"/>
              <a:ea typeface="Open Sans"/>
              <a:cs typeface="Open Sans"/>
              <a:sym typeface="Open Sans"/>
            </a:endParaRPr>
          </a:p>
          <a:p>
            <a:pPr marL="0" lvl="0" indent="0" algn="l" rtl="0">
              <a:spcBef>
                <a:spcPts val="0"/>
              </a:spcBef>
              <a:spcAft>
                <a:spcPts val="0"/>
              </a:spcAft>
              <a:buNone/>
            </a:pPr>
            <a:r>
              <a:rPr lang="en-GB" sz="1300">
                <a:solidFill>
                  <a:srgbClr val="566579"/>
                </a:solidFill>
                <a:latin typeface="Open Sans"/>
                <a:ea typeface="Open Sans"/>
                <a:cs typeface="Open Sans"/>
                <a:sym typeface="Open Sans"/>
              </a:rPr>
              <a:t>Lidón Paris - </a:t>
            </a:r>
            <a:r>
              <a:rPr lang="en-GB" sz="1300" u="sng">
                <a:solidFill>
                  <a:schemeClr val="hlink"/>
                </a:solidFill>
                <a:latin typeface="Open Sans"/>
                <a:ea typeface="Open Sans"/>
                <a:cs typeface="Open Sans"/>
                <a:sym typeface="Open Sans"/>
                <a:hlinkClick r:id="rId15"/>
              </a:rPr>
              <a:t>paris@uji.es</a:t>
            </a:r>
            <a:endParaRPr sz="1300">
              <a:solidFill>
                <a:srgbClr val="566579"/>
              </a:solidFill>
              <a:latin typeface="Open Sans"/>
              <a:ea typeface="Open Sans"/>
              <a:cs typeface="Open Sans"/>
              <a:sym typeface="Open Sans"/>
            </a:endParaRPr>
          </a:p>
          <a:p>
            <a:pPr marL="0" lvl="0" indent="0" algn="l" rtl="0">
              <a:spcBef>
                <a:spcPts val="0"/>
              </a:spcBef>
              <a:spcAft>
                <a:spcPts val="0"/>
              </a:spcAft>
              <a:buNone/>
            </a:pPr>
            <a:endParaRPr sz="1300">
              <a:solidFill>
                <a:srgbClr val="566579"/>
              </a:solidFill>
              <a:latin typeface="Open Sans"/>
              <a:ea typeface="Open Sans"/>
              <a:cs typeface="Open Sans"/>
              <a:sym typeface="Open Sans"/>
            </a:endParaRPr>
          </a:p>
          <a:p>
            <a:pPr marL="0" lvl="0" indent="0" algn="l" rtl="0">
              <a:spcBef>
                <a:spcPts val="0"/>
              </a:spcBef>
              <a:spcAft>
                <a:spcPts val="0"/>
              </a:spcAft>
              <a:buNone/>
            </a:pPr>
            <a:endParaRPr sz="1300" b="1">
              <a:solidFill>
                <a:srgbClr val="566579"/>
              </a:solidFill>
              <a:latin typeface="Open Sans"/>
              <a:ea typeface="Open Sans"/>
              <a:cs typeface="Open Sans"/>
              <a:sym typeface="Open Sans"/>
            </a:endParaRPr>
          </a:p>
        </p:txBody>
      </p:sp>
      <p:pic>
        <p:nvPicPr>
          <p:cNvPr id="125" name="Google Shape;125;p19"/>
          <p:cNvPicPr preferRelativeResize="0"/>
          <p:nvPr/>
        </p:nvPicPr>
        <p:blipFill>
          <a:blip r:embed="rId16">
            <a:alphaModFix/>
          </a:blip>
          <a:stretch>
            <a:fillRect/>
          </a:stretch>
        </p:blipFill>
        <p:spPr>
          <a:xfrm>
            <a:off x="2456203" y="2131377"/>
            <a:ext cx="1372144" cy="465600"/>
          </a:xfrm>
          <a:prstGeom prst="rect">
            <a:avLst/>
          </a:prstGeom>
          <a:noFill/>
          <a:ln>
            <a:noFill/>
          </a:ln>
        </p:spPr>
      </p:pic>
      <p:pic>
        <p:nvPicPr>
          <p:cNvPr id="126" name="Google Shape;126;p19"/>
          <p:cNvPicPr preferRelativeResize="0"/>
          <p:nvPr/>
        </p:nvPicPr>
        <p:blipFill>
          <a:blip r:embed="rId17">
            <a:alphaModFix/>
          </a:blip>
          <a:stretch>
            <a:fillRect/>
          </a:stretch>
        </p:blipFill>
        <p:spPr>
          <a:xfrm>
            <a:off x="815300" y="2872750"/>
            <a:ext cx="891059" cy="581400"/>
          </a:xfrm>
          <a:prstGeom prst="rect">
            <a:avLst/>
          </a:prstGeom>
          <a:noFill/>
          <a:ln>
            <a:noFill/>
          </a:ln>
        </p:spPr>
      </p:pic>
      <p:pic>
        <p:nvPicPr>
          <p:cNvPr id="127" name="Google Shape;127;p19"/>
          <p:cNvPicPr preferRelativeResize="0"/>
          <p:nvPr/>
        </p:nvPicPr>
        <p:blipFill>
          <a:blip r:embed="rId18">
            <a:alphaModFix/>
          </a:blip>
          <a:stretch>
            <a:fillRect/>
          </a:stretch>
        </p:blipFill>
        <p:spPr>
          <a:xfrm>
            <a:off x="2434551" y="2874149"/>
            <a:ext cx="1677408" cy="448800"/>
          </a:xfrm>
          <a:prstGeom prst="rect">
            <a:avLst/>
          </a:prstGeom>
          <a:noFill/>
          <a:ln>
            <a:noFill/>
          </a:ln>
        </p:spPr>
      </p:pic>
      <p:pic>
        <p:nvPicPr>
          <p:cNvPr id="128" name="Google Shape;128;p19"/>
          <p:cNvPicPr preferRelativeResize="0"/>
          <p:nvPr/>
        </p:nvPicPr>
        <p:blipFill rotWithShape="1">
          <a:blip r:embed="rId19">
            <a:alphaModFix/>
          </a:blip>
          <a:srcRect t="31739" b="32307"/>
          <a:stretch/>
        </p:blipFill>
        <p:spPr>
          <a:xfrm>
            <a:off x="385838" y="2051775"/>
            <a:ext cx="1737850" cy="624800"/>
          </a:xfrm>
          <a:prstGeom prst="rect">
            <a:avLst/>
          </a:prstGeom>
          <a:noFill/>
          <a:ln>
            <a:noFill/>
          </a:ln>
        </p:spPr>
      </p:pic>
      <p:cxnSp>
        <p:nvCxnSpPr>
          <p:cNvPr id="129" name="Google Shape;129;p19"/>
          <p:cNvCxnSpPr/>
          <p:nvPr/>
        </p:nvCxnSpPr>
        <p:spPr>
          <a:xfrm>
            <a:off x="4430475" y="969225"/>
            <a:ext cx="0" cy="3662100"/>
          </a:xfrm>
          <a:prstGeom prst="straightConnector1">
            <a:avLst/>
          </a:prstGeom>
          <a:noFill/>
          <a:ln w="28575" cap="flat" cmpd="sng">
            <a:solidFill>
              <a:srgbClr val="960B04"/>
            </a:solidFill>
            <a:prstDash val="solid"/>
            <a:round/>
            <a:headEnd type="none" w="med" len="med"/>
            <a:tailEnd type="none" w="med" len="med"/>
          </a:ln>
        </p:spPr>
      </p:cxnSp>
      <p:pic>
        <p:nvPicPr>
          <p:cNvPr id="130" name="Google Shape;130;p19"/>
          <p:cNvPicPr preferRelativeResize="0"/>
          <p:nvPr/>
        </p:nvPicPr>
        <p:blipFill>
          <a:blip r:embed="rId20">
            <a:alphaModFix/>
          </a:blip>
          <a:stretch>
            <a:fillRect/>
          </a:stretch>
        </p:blipFill>
        <p:spPr>
          <a:xfrm>
            <a:off x="2307975" y="1316138"/>
            <a:ext cx="1737850" cy="614261"/>
          </a:xfrm>
          <a:prstGeom prst="rect">
            <a:avLst/>
          </a:prstGeom>
          <a:noFill/>
          <a:ln>
            <a:noFill/>
          </a:ln>
        </p:spPr>
      </p:pic>
      <p:pic>
        <p:nvPicPr>
          <p:cNvPr id="131" name="Google Shape;131;p19"/>
          <p:cNvPicPr preferRelativeResize="0"/>
          <p:nvPr/>
        </p:nvPicPr>
        <p:blipFill rotWithShape="1">
          <a:blip r:embed="rId21">
            <a:alphaModFix/>
          </a:blip>
          <a:srcRect t="29819" b="32125"/>
          <a:stretch/>
        </p:blipFill>
        <p:spPr>
          <a:xfrm>
            <a:off x="1085125" y="3615725"/>
            <a:ext cx="2710825" cy="524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5</a:t>
            </a:fld>
            <a:endParaRPr/>
          </a:p>
        </p:txBody>
      </p:sp>
      <p:sp>
        <p:nvSpPr>
          <p:cNvPr id="137" name="Google Shape;137;p20"/>
          <p:cNvSpPr txBox="1"/>
          <p:nvPr/>
        </p:nvSpPr>
        <p:spPr>
          <a:xfrm>
            <a:off x="719950" y="2017650"/>
            <a:ext cx="7808700" cy="1108200"/>
          </a:xfrm>
          <a:prstGeom prst="rect">
            <a:avLst/>
          </a:prstGeom>
          <a:noFill/>
          <a:ln>
            <a:noFill/>
          </a:ln>
        </p:spPr>
        <p:txBody>
          <a:bodyPr spcFirstLastPara="1" wrap="square" lIns="91425" tIns="91425" rIns="91425" bIns="91425" anchor="t" anchorCtr="0">
            <a:spAutoFit/>
          </a:bodyPr>
          <a:lstStyle/>
          <a:p>
            <a:pPr marL="457200" lvl="0" indent="0" algn="ctr" rtl="0">
              <a:spcBef>
                <a:spcPts val="0"/>
              </a:spcBef>
              <a:spcAft>
                <a:spcPts val="0"/>
              </a:spcAft>
              <a:buClr>
                <a:schemeClr val="dk1"/>
              </a:buClr>
              <a:buSzPts val="1100"/>
              <a:buFont typeface="Arial"/>
              <a:buNone/>
            </a:pPr>
            <a:r>
              <a:rPr lang="en-GB" sz="6000" b="1">
                <a:solidFill>
                  <a:schemeClr val="dk2"/>
                </a:solidFill>
                <a:latin typeface="Oswald"/>
                <a:ea typeface="Oswald"/>
                <a:cs typeface="Oswald"/>
                <a:sym typeface="Oswald"/>
              </a:rPr>
              <a:t>2. ANTECEDENTES</a:t>
            </a:r>
            <a:endParaRPr sz="6000">
              <a:solidFill>
                <a:srgbClr val="595959"/>
              </a:solidFill>
              <a:latin typeface="Impact"/>
              <a:ea typeface="Impact"/>
              <a:cs typeface="Impact"/>
              <a:sym typeface="Impac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90000"/>
                </a:solidFill>
                <a:latin typeface="Open Sans"/>
                <a:ea typeface="Open Sans"/>
                <a:cs typeface="Open Sans"/>
                <a:sym typeface="Open Sans"/>
              </a:rPr>
              <a:t>2. Antecedentes </a:t>
            </a:r>
            <a:r>
              <a:rPr lang="en-GB" b="1">
                <a:latin typeface="Open Sans"/>
                <a:ea typeface="Open Sans"/>
                <a:cs typeface="Open Sans"/>
                <a:sym typeface="Open Sans"/>
              </a:rPr>
              <a:t>del proyecto</a:t>
            </a:r>
            <a:endParaRPr>
              <a:solidFill>
                <a:srgbClr val="990000"/>
              </a:solidFill>
              <a:latin typeface="Open Sans"/>
              <a:ea typeface="Open Sans"/>
              <a:cs typeface="Open Sans"/>
              <a:sym typeface="Open Sans"/>
            </a:endParaRPr>
          </a:p>
        </p:txBody>
      </p:sp>
      <p:sp>
        <p:nvSpPr>
          <p:cNvPr id="143" name="Google Shape;143;p21"/>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6</a:t>
            </a:fld>
            <a:endParaRPr/>
          </a:p>
        </p:txBody>
      </p:sp>
      <p:cxnSp>
        <p:nvCxnSpPr>
          <p:cNvPr id="144" name="Google Shape;144;p21"/>
          <p:cNvCxnSpPr>
            <a:stCxn id="145" idx="0"/>
            <a:endCxn id="146" idx="0"/>
          </p:cNvCxnSpPr>
          <p:nvPr/>
        </p:nvCxnSpPr>
        <p:spPr>
          <a:xfrm flipH="1">
            <a:off x="4567500" y="1143900"/>
            <a:ext cx="4500" cy="2826600"/>
          </a:xfrm>
          <a:prstGeom prst="straightConnector1">
            <a:avLst/>
          </a:prstGeom>
          <a:noFill/>
          <a:ln w="76200" cap="flat" cmpd="sng">
            <a:solidFill>
              <a:srgbClr val="980000"/>
            </a:solidFill>
            <a:prstDash val="solid"/>
            <a:round/>
            <a:headEnd type="none" w="med" len="med"/>
            <a:tailEnd type="none" w="med" len="med"/>
          </a:ln>
        </p:spPr>
      </p:cxnSp>
      <p:sp>
        <p:nvSpPr>
          <p:cNvPr id="145" name="Google Shape;145;p21"/>
          <p:cNvSpPr/>
          <p:nvPr/>
        </p:nvSpPr>
        <p:spPr>
          <a:xfrm>
            <a:off x="3954600" y="1143900"/>
            <a:ext cx="1234800" cy="394500"/>
          </a:xfrm>
          <a:prstGeom prst="roundRect">
            <a:avLst>
              <a:gd name="adj" fmla="val 16667"/>
            </a:avLst>
          </a:prstGeom>
          <a:solidFill>
            <a:srgbClr val="98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a:solidFill>
                  <a:srgbClr val="FFFFFF"/>
                </a:solidFill>
                <a:latin typeface="Roboto Slab"/>
                <a:ea typeface="Roboto Slab"/>
                <a:cs typeface="Roboto Slab"/>
                <a:sym typeface="Roboto Slab"/>
              </a:rPr>
              <a:t>2016</a:t>
            </a:r>
            <a:endParaRPr sz="1600" b="1">
              <a:solidFill>
                <a:srgbClr val="FFFFFF"/>
              </a:solidFill>
              <a:latin typeface="Roboto Slab"/>
              <a:ea typeface="Roboto Slab"/>
              <a:cs typeface="Roboto Slab"/>
              <a:sym typeface="Roboto Slab"/>
            </a:endParaRPr>
          </a:p>
        </p:txBody>
      </p:sp>
      <p:sp>
        <p:nvSpPr>
          <p:cNvPr id="146" name="Google Shape;146;p21"/>
          <p:cNvSpPr/>
          <p:nvPr/>
        </p:nvSpPr>
        <p:spPr>
          <a:xfrm>
            <a:off x="3950150" y="3970600"/>
            <a:ext cx="1234800" cy="394500"/>
          </a:xfrm>
          <a:prstGeom prst="roundRect">
            <a:avLst>
              <a:gd name="adj" fmla="val 16667"/>
            </a:avLst>
          </a:prstGeom>
          <a:solidFill>
            <a:srgbClr val="98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a:solidFill>
                  <a:srgbClr val="FFFFFF"/>
                </a:solidFill>
                <a:latin typeface="Roboto Slab"/>
                <a:ea typeface="Roboto Slab"/>
                <a:cs typeface="Roboto Slab"/>
                <a:sym typeface="Roboto Slab"/>
              </a:rPr>
              <a:t>2023</a:t>
            </a:r>
            <a:endParaRPr sz="1600" b="1">
              <a:solidFill>
                <a:srgbClr val="FFFFFF"/>
              </a:solidFill>
              <a:latin typeface="Roboto Slab"/>
              <a:ea typeface="Roboto Slab"/>
              <a:cs typeface="Roboto Slab"/>
              <a:sym typeface="Roboto Slab"/>
            </a:endParaRPr>
          </a:p>
        </p:txBody>
      </p:sp>
      <p:sp>
        <p:nvSpPr>
          <p:cNvPr id="147" name="Google Shape;147;p21"/>
          <p:cNvSpPr/>
          <p:nvPr/>
        </p:nvSpPr>
        <p:spPr>
          <a:xfrm>
            <a:off x="3955950" y="2546650"/>
            <a:ext cx="1234800" cy="394500"/>
          </a:xfrm>
          <a:prstGeom prst="roundRect">
            <a:avLst>
              <a:gd name="adj" fmla="val 16667"/>
            </a:avLst>
          </a:prstGeom>
          <a:solidFill>
            <a:srgbClr val="98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600" b="1">
                <a:solidFill>
                  <a:srgbClr val="FFFFFF"/>
                </a:solidFill>
                <a:latin typeface="Roboto Slab"/>
                <a:ea typeface="Roboto Slab"/>
                <a:cs typeface="Roboto Slab"/>
                <a:sym typeface="Roboto Slab"/>
              </a:rPr>
              <a:t>2018</a:t>
            </a:r>
            <a:endParaRPr sz="1600" b="1">
              <a:solidFill>
                <a:srgbClr val="FFFFFF"/>
              </a:solidFill>
              <a:latin typeface="Roboto Slab"/>
              <a:ea typeface="Roboto Slab"/>
              <a:cs typeface="Roboto Slab"/>
              <a:sym typeface="Roboto Slab"/>
            </a:endParaRPr>
          </a:p>
        </p:txBody>
      </p:sp>
      <p:grpSp>
        <p:nvGrpSpPr>
          <p:cNvPr id="148" name="Google Shape;148;p21"/>
          <p:cNvGrpSpPr/>
          <p:nvPr/>
        </p:nvGrpSpPr>
        <p:grpSpPr>
          <a:xfrm>
            <a:off x="397974" y="931925"/>
            <a:ext cx="3470295" cy="832842"/>
            <a:chOff x="397974" y="855725"/>
            <a:chExt cx="3470295" cy="832842"/>
          </a:xfrm>
        </p:grpSpPr>
        <p:sp>
          <p:nvSpPr>
            <p:cNvPr id="149" name="Google Shape;149;p21"/>
            <p:cNvSpPr/>
            <p:nvPr/>
          </p:nvSpPr>
          <p:spPr>
            <a:xfrm>
              <a:off x="397974" y="855725"/>
              <a:ext cx="832800" cy="832800"/>
            </a:xfrm>
            <a:prstGeom prst="rect">
              <a:avLst/>
            </a:prstGeom>
            <a:solidFill>
              <a:srgbClr val="98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b="1">
                  <a:solidFill>
                    <a:srgbClr val="FFFFFF"/>
                  </a:solidFill>
                  <a:latin typeface="Roboto Slab"/>
                  <a:ea typeface="Roboto Slab"/>
                  <a:cs typeface="Roboto Slab"/>
                  <a:sym typeface="Roboto Slab"/>
                </a:rPr>
                <a:t>01</a:t>
              </a:r>
              <a:endParaRPr sz="2700" b="1">
                <a:solidFill>
                  <a:srgbClr val="FFFFFF"/>
                </a:solidFill>
                <a:latin typeface="Roboto Slab"/>
                <a:ea typeface="Roboto Slab"/>
                <a:cs typeface="Roboto Slab"/>
                <a:sym typeface="Roboto Slab"/>
              </a:endParaRPr>
            </a:p>
          </p:txBody>
        </p:sp>
        <p:grpSp>
          <p:nvGrpSpPr>
            <p:cNvPr id="150" name="Google Shape;150;p21"/>
            <p:cNvGrpSpPr/>
            <p:nvPr/>
          </p:nvGrpSpPr>
          <p:grpSpPr>
            <a:xfrm>
              <a:off x="1230817" y="855725"/>
              <a:ext cx="2637453" cy="832842"/>
              <a:chOff x="1841175" y="1870375"/>
              <a:chExt cx="2221200" cy="701400"/>
            </a:xfrm>
          </p:grpSpPr>
          <p:sp>
            <p:nvSpPr>
              <p:cNvPr id="151" name="Google Shape;151;p21"/>
              <p:cNvSpPr/>
              <p:nvPr/>
            </p:nvSpPr>
            <p:spPr>
              <a:xfrm>
                <a:off x="1841175" y="1870375"/>
                <a:ext cx="2113500" cy="701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Slab"/>
                  <a:ea typeface="Roboto Slab"/>
                  <a:cs typeface="Roboto Slab"/>
                  <a:sym typeface="Roboto Slab"/>
                </a:endParaRPr>
              </a:p>
            </p:txBody>
          </p:sp>
          <p:sp>
            <p:nvSpPr>
              <p:cNvPr id="152" name="Google Shape;152;p21"/>
              <p:cNvSpPr/>
              <p:nvPr/>
            </p:nvSpPr>
            <p:spPr>
              <a:xfrm rot="-8100000">
                <a:off x="3868789" y="2140889"/>
                <a:ext cx="160372" cy="160372"/>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Slab"/>
                  <a:ea typeface="Roboto Slab"/>
                  <a:cs typeface="Roboto Slab"/>
                  <a:sym typeface="Roboto Slab"/>
                </a:endParaRPr>
              </a:p>
            </p:txBody>
          </p:sp>
        </p:grpSp>
        <p:sp>
          <p:nvSpPr>
            <p:cNvPr id="153" name="Google Shape;153;p21"/>
            <p:cNvSpPr txBox="1"/>
            <p:nvPr/>
          </p:nvSpPr>
          <p:spPr>
            <a:xfrm>
              <a:off x="1291525" y="1174850"/>
              <a:ext cx="2362500" cy="416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900">
                  <a:solidFill>
                    <a:srgbClr val="666666"/>
                  </a:solidFill>
                  <a:latin typeface="Open Sans"/>
                  <a:ea typeface="Open Sans"/>
                  <a:cs typeface="Open Sans"/>
                  <a:sym typeface="Open Sans"/>
                </a:rPr>
                <a:t>Proyecto de geolocalización de la producción académica de la UPC </a:t>
              </a:r>
              <a:endParaRPr sz="900">
                <a:solidFill>
                  <a:srgbClr val="666666"/>
                </a:solidFill>
                <a:latin typeface="Open Sans"/>
                <a:ea typeface="Open Sans"/>
                <a:cs typeface="Open Sans"/>
                <a:sym typeface="Open Sans"/>
              </a:endParaRPr>
            </a:p>
          </p:txBody>
        </p:sp>
        <p:sp>
          <p:nvSpPr>
            <p:cNvPr id="154" name="Google Shape;154;p21"/>
            <p:cNvSpPr txBox="1"/>
            <p:nvPr/>
          </p:nvSpPr>
          <p:spPr>
            <a:xfrm>
              <a:off x="1291550" y="1009206"/>
              <a:ext cx="2299200" cy="14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b="1">
                  <a:solidFill>
                    <a:srgbClr val="980000"/>
                  </a:solidFill>
                  <a:latin typeface="Roboto Slab"/>
                  <a:ea typeface="Roboto Slab"/>
                  <a:cs typeface="Roboto Slab"/>
                  <a:sym typeface="Roboto Slab"/>
                </a:rPr>
                <a:t>GEOCommons UPC</a:t>
              </a:r>
              <a:endParaRPr sz="1300" b="1">
                <a:solidFill>
                  <a:srgbClr val="980000"/>
                </a:solidFill>
                <a:latin typeface="Roboto Slab"/>
                <a:ea typeface="Roboto Slab"/>
                <a:cs typeface="Roboto Slab"/>
                <a:sym typeface="Roboto Slab"/>
              </a:endParaRPr>
            </a:p>
          </p:txBody>
        </p:sp>
      </p:grpSp>
      <p:grpSp>
        <p:nvGrpSpPr>
          <p:cNvPr id="155" name="Google Shape;155;p21"/>
          <p:cNvGrpSpPr/>
          <p:nvPr/>
        </p:nvGrpSpPr>
        <p:grpSpPr>
          <a:xfrm>
            <a:off x="397974" y="3760850"/>
            <a:ext cx="3470295" cy="832842"/>
            <a:chOff x="397974" y="3837050"/>
            <a:chExt cx="3470295" cy="832842"/>
          </a:xfrm>
        </p:grpSpPr>
        <p:sp>
          <p:nvSpPr>
            <p:cNvPr id="156" name="Google Shape;156;p21"/>
            <p:cNvSpPr/>
            <p:nvPr/>
          </p:nvSpPr>
          <p:spPr>
            <a:xfrm>
              <a:off x="397974" y="3837050"/>
              <a:ext cx="832800" cy="832800"/>
            </a:xfrm>
            <a:prstGeom prst="rect">
              <a:avLst/>
            </a:prstGeom>
            <a:solidFill>
              <a:srgbClr val="98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b="1">
                  <a:solidFill>
                    <a:srgbClr val="FFFFFF"/>
                  </a:solidFill>
                  <a:latin typeface="Roboto Slab"/>
                  <a:ea typeface="Roboto Slab"/>
                  <a:cs typeface="Roboto Slab"/>
                  <a:sym typeface="Roboto Slab"/>
                </a:rPr>
                <a:t>03</a:t>
              </a:r>
              <a:endParaRPr sz="2700" b="1">
                <a:solidFill>
                  <a:srgbClr val="FFFFFF"/>
                </a:solidFill>
                <a:latin typeface="Roboto Slab"/>
                <a:ea typeface="Roboto Slab"/>
                <a:cs typeface="Roboto Slab"/>
                <a:sym typeface="Roboto Slab"/>
              </a:endParaRPr>
            </a:p>
          </p:txBody>
        </p:sp>
        <p:grpSp>
          <p:nvGrpSpPr>
            <p:cNvPr id="157" name="Google Shape;157;p21"/>
            <p:cNvGrpSpPr/>
            <p:nvPr/>
          </p:nvGrpSpPr>
          <p:grpSpPr>
            <a:xfrm>
              <a:off x="1230817" y="3837050"/>
              <a:ext cx="2637453" cy="832842"/>
              <a:chOff x="1841175" y="1870375"/>
              <a:chExt cx="2221200" cy="701400"/>
            </a:xfrm>
          </p:grpSpPr>
          <p:sp>
            <p:nvSpPr>
              <p:cNvPr id="158" name="Google Shape;158;p21"/>
              <p:cNvSpPr/>
              <p:nvPr/>
            </p:nvSpPr>
            <p:spPr>
              <a:xfrm>
                <a:off x="1841175" y="1870375"/>
                <a:ext cx="2113500" cy="701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Slab"/>
                  <a:ea typeface="Roboto Slab"/>
                  <a:cs typeface="Roboto Slab"/>
                  <a:sym typeface="Roboto Slab"/>
                </a:endParaRPr>
              </a:p>
            </p:txBody>
          </p:sp>
          <p:sp>
            <p:nvSpPr>
              <p:cNvPr id="159" name="Google Shape;159;p21"/>
              <p:cNvSpPr/>
              <p:nvPr/>
            </p:nvSpPr>
            <p:spPr>
              <a:xfrm rot="-8100000">
                <a:off x="3868789" y="2140889"/>
                <a:ext cx="160372" cy="160372"/>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Slab"/>
                  <a:ea typeface="Roboto Slab"/>
                  <a:cs typeface="Roboto Slab"/>
                  <a:sym typeface="Roboto Slab"/>
                </a:endParaRPr>
              </a:p>
            </p:txBody>
          </p:sp>
        </p:grpSp>
        <p:sp>
          <p:nvSpPr>
            <p:cNvPr id="160" name="Google Shape;160;p21"/>
            <p:cNvSpPr txBox="1"/>
            <p:nvPr/>
          </p:nvSpPr>
          <p:spPr>
            <a:xfrm>
              <a:off x="1291525" y="4156175"/>
              <a:ext cx="2398200" cy="416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900">
                  <a:solidFill>
                    <a:srgbClr val="666666"/>
                  </a:solidFill>
                  <a:latin typeface="Open Sans"/>
                  <a:ea typeface="Open Sans"/>
                  <a:cs typeface="Open Sans"/>
                  <a:sym typeface="Open Sans"/>
                </a:rPr>
                <a:t>GT Rebiun</a:t>
              </a:r>
              <a:endParaRPr sz="900">
                <a:solidFill>
                  <a:srgbClr val="666666"/>
                </a:solidFill>
                <a:latin typeface="Open Sans"/>
                <a:ea typeface="Open Sans"/>
                <a:cs typeface="Open Sans"/>
                <a:sym typeface="Open Sans"/>
              </a:endParaRPr>
            </a:p>
          </p:txBody>
        </p:sp>
        <p:sp>
          <p:nvSpPr>
            <p:cNvPr id="161" name="Google Shape;161;p21"/>
            <p:cNvSpPr txBox="1"/>
            <p:nvPr/>
          </p:nvSpPr>
          <p:spPr>
            <a:xfrm>
              <a:off x="1291550" y="3990525"/>
              <a:ext cx="2398200" cy="14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b="1">
                  <a:solidFill>
                    <a:srgbClr val="980000"/>
                  </a:solidFill>
                  <a:latin typeface="Roboto Slab"/>
                  <a:ea typeface="Roboto Slab"/>
                  <a:cs typeface="Roboto Slab"/>
                  <a:sym typeface="Roboto Slab"/>
                </a:rPr>
                <a:t>GEOREBIUN</a:t>
              </a:r>
              <a:endParaRPr sz="1300" b="1">
                <a:solidFill>
                  <a:srgbClr val="980000"/>
                </a:solidFill>
                <a:latin typeface="Roboto Slab"/>
                <a:ea typeface="Roboto Slab"/>
                <a:cs typeface="Roboto Slab"/>
                <a:sym typeface="Roboto Slab"/>
              </a:endParaRPr>
            </a:p>
          </p:txBody>
        </p:sp>
      </p:grpSp>
      <p:grpSp>
        <p:nvGrpSpPr>
          <p:cNvPr id="162" name="Google Shape;162;p21"/>
          <p:cNvGrpSpPr/>
          <p:nvPr/>
        </p:nvGrpSpPr>
        <p:grpSpPr>
          <a:xfrm>
            <a:off x="5299169" y="2327578"/>
            <a:ext cx="3461620" cy="832842"/>
            <a:chOff x="5299169" y="2327578"/>
            <a:chExt cx="3461620" cy="832842"/>
          </a:xfrm>
        </p:grpSpPr>
        <p:sp>
          <p:nvSpPr>
            <p:cNvPr id="163" name="Google Shape;163;p21"/>
            <p:cNvSpPr/>
            <p:nvPr/>
          </p:nvSpPr>
          <p:spPr>
            <a:xfrm flipH="1">
              <a:off x="7930071" y="2327578"/>
              <a:ext cx="830718" cy="832800"/>
            </a:xfrm>
            <a:prstGeom prst="rect">
              <a:avLst/>
            </a:prstGeom>
            <a:solidFill>
              <a:srgbClr val="98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b="1">
                  <a:solidFill>
                    <a:srgbClr val="FFFFFF"/>
                  </a:solidFill>
                  <a:latin typeface="Roboto Slab"/>
                  <a:ea typeface="Roboto Slab"/>
                  <a:cs typeface="Roboto Slab"/>
                  <a:sym typeface="Roboto Slab"/>
                </a:rPr>
                <a:t>02</a:t>
              </a:r>
              <a:endParaRPr sz="2700" b="1">
                <a:solidFill>
                  <a:srgbClr val="FFFFFF"/>
                </a:solidFill>
                <a:latin typeface="Roboto Slab"/>
                <a:ea typeface="Roboto Slab"/>
                <a:cs typeface="Roboto Slab"/>
                <a:sym typeface="Roboto Slab"/>
              </a:endParaRPr>
            </a:p>
          </p:txBody>
        </p:sp>
        <p:grpSp>
          <p:nvGrpSpPr>
            <p:cNvPr id="164" name="Google Shape;164;p21"/>
            <p:cNvGrpSpPr/>
            <p:nvPr/>
          </p:nvGrpSpPr>
          <p:grpSpPr>
            <a:xfrm flipH="1">
              <a:off x="5299169" y="2327578"/>
              <a:ext cx="2630859" cy="832842"/>
              <a:chOff x="1841175" y="1870375"/>
              <a:chExt cx="2221200" cy="701400"/>
            </a:xfrm>
          </p:grpSpPr>
          <p:sp>
            <p:nvSpPr>
              <p:cNvPr id="165" name="Google Shape;165;p21"/>
              <p:cNvSpPr/>
              <p:nvPr/>
            </p:nvSpPr>
            <p:spPr>
              <a:xfrm>
                <a:off x="1841175" y="1870375"/>
                <a:ext cx="2113500" cy="701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Slab"/>
                  <a:ea typeface="Roboto Slab"/>
                  <a:cs typeface="Roboto Slab"/>
                  <a:sym typeface="Roboto Slab"/>
                </a:endParaRPr>
              </a:p>
            </p:txBody>
          </p:sp>
          <p:sp>
            <p:nvSpPr>
              <p:cNvPr id="166" name="Google Shape;166;p21"/>
              <p:cNvSpPr/>
              <p:nvPr/>
            </p:nvSpPr>
            <p:spPr>
              <a:xfrm rot="-8100000">
                <a:off x="3868789" y="2140889"/>
                <a:ext cx="160372" cy="160372"/>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Slab"/>
                  <a:ea typeface="Roboto Slab"/>
                  <a:cs typeface="Roboto Slab"/>
                  <a:sym typeface="Roboto Slab"/>
                </a:endParaRPr>
              </a:p>
            </p:txBody>
          </p:sp>
        </p:grpSp>
        <p:sp>
          <p:nvSpPr>
            <p:cNvPr id="167" name="Google Shape;167;p21"/>
            <p:cNvSpPr txBox="1"/>
            <p:nvPr/>
          </p:nvSpPr>
          <p:spPr>
            <a:xfrm flipH="1">
              <a:off x="5477300" y="2722900"/>
              <a:ext cx="2503200" cy="416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900">
                  <a:solidFill>
                    <a:srgbClr val="666666"/>
                  </a:solidFill>
                  <a:latin typeface="Open Sans"/>
                  <a:ea typeface="Open Sans"/>
                  <a:cs typeface="Open Sans"/>
                  <a:sym typeface="Open Sans"/>
                </a:rPr>
                <a:t>Convenio interuniversitario de las 4 politécnicas españolas.</a:t>
              </a:r>
              <a:endParaRPr sz="900">
                <a:solidFill>
                  <a:srgbClr val="666666"/>
                </a:solidFill>
                <a:latin typeface="Open Sans"/>
                <a:ea typeface="Open Sans"/>
                <a:cs typeface="Open Sans"/>
                <a:sym typeface="Open Sans"/>
              </a:endParaRPr>
            </a:p>
            <a:p>
              <a:pPr marL="0" lvl="0" indent="0" algn="l" rtl="0">
                <a:spcBef>
                  <a:spcPts val="0"/>
                </a:spcBef>
                <a:spcAft>
                  <a:spcPts val="0"/>
                </a:spcAft>
                <a:buNone/>
              </a:pPr>
              <a:r>
                <a:rPr lang="en-GB" sz="900">
                  <a:solidFill>
                    <a:srgbClr val="666666"/>
                  </a:solidFill>
                  <a:latin typeface="Open Sans"/>
                  <a:ea typeface="Open Sans"/>
                  <a:cs typeface="Open Sans"/>
                  <a:sym typeface="Open Sans"/>
                </a:rPr>
                <a:t>Se abre el proyecto a otras universidades</a:t>
              </a:r>
              <a:endParaRPr sz="900">
                <a:solidFill>
                  <a:srgbClr val="666666"/>
                </a:solidFill>
                <a:latin typeface="Open Sans"/>
                <a:ea typeface="Open Sans"/>
                <a:cs typeface="Open Sans"/>
                <a:sym typeface="Open Sans"/>
              </a:endParaRPr>
            </a:p>
            <a:p>
              <a:pPr marL="0" lvl="0" indent="0" algn="l" rtl="0">
                <a:spcBef>
                  <a:spcPts val="0"/>
                </a:spcBef>
                <a:spcAft>
                  <a:spcPts val="0"/>
                </a:spcAft>
                <a:buNone/>
              </a:pPr>
              <a:endParaRPr sz="900">
                <a:solidFill>
                  <a:srgbClr val="666666"/>
                </a:solidFill>
                <a:latin typeface="Open Sans"/>
                <a:ea typeface="Open Sans"/>
                <a:cs typeface="Open Sans"/>
                <a:sym typeface="Open Sans"/>
              </a:endParaRPr>
            </a:p>
          </p:txBody>
        </p:sp>
        <p:sp>
          <p:nvSpPr>
            <p:cNvPr id="168" name="Google Shape;168;p21"/>
            <p:cNvSpPr txBox="1"/>
            <p:nvPr/>
          </p:nvSpPr>
          <p:spPr>
            <a:xfrm flipH="1">
              <a:off x="5477243" y="2481053"/>
              <a:ext cx="2392205" cy="14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300" b="1">
                  <a:solidFill>
                    <a:srgbClr val="980000"/>
                  </a:solidFill>
                  <a:latin typeface="Roboto Slab"/>
                  <a:ea typeface="Roboto Slab"/>
                  <a:cs typeface="Roboto Slab"/>
                  <a:sym typeface="Roboto Slab"/>
                </a:rPr>
                <a:t>GEOUP4</a:t>
              </a:r>
              <a:endParaRPr sz="1300" b="1">
                <a:solidFill>
                  <a:srgbClr val="980000"/>
                </a:solidFill>
                <a:latin typeface="Roboto Slab"/>
                <a:ea typeface="Roboto Slab"/>
                <a:cs typeface="Roboto Slab"/>
                <a:sym typeface="Roboto Slab"/>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7</a:t>
            </a:fld>
            <a:endParaRPr/>
          </a:p>
        </p:txBody>
      </p:sp>
      <p:sp>
        <p:nvSpPr>
          <p:cNvPr id="174" name="Google Shape;174;p22"/>
          <p:cNvSpPr txBox="1"/>
          <p:nvPr/>
        </p:nvSpPr>
        <p:spPr>
          <a:xfrm>
            <a:off x="301150" y="1994325"/>
            <a:ext cx="7808700" cy="1108200"/>
          </a:xfrm>
          <a:prstGeom prst="rect">
            <a:avLst/>
          </a:prstGeom>
          <a:noFill/>
          <a:ln>
            <a:noFill/>
          </a:ln>
        </p:spPr>
        <p:txBody>
          <a:bodyPr spcFirstLastPara="1" wrap="square" lIns="91425" tIns="91425" rIns="91425" bIns="91425" anchor="t" anchorCtr="0">
            <a:spAutoFit/>
          </a:bodyPr>
          <a:lstStyle/>
          <a:p>
            <a:pPr marL="457200" lvl="0" indent="0" algn="ctr" rtl="0">
              <a:spcBef>
                <a:spcPts val="0"/>
              </a:spcBef>
              <a:spcAft>
                <a:spcPts val="0"/>
              </a:spcAft>
              <a:buClr>
                <a:schemeClr val="dk1"/>
              </a:buClr>
              <a:buSzPts val="1100"/>
              <a:buFont typeface="Arial"/>
              <a:buNone/>
            </a:pPr>
            <a:r>
              <a:rPr lang="en-GB" sz="6000" b="1">
                <a:solidFill>
                  <a:schemeClr val="dk2"/>
                </a:solidFill>
                <a:latin typeface="Oswald"/>
                <a:ea typeface="Oswald"/>
                <a:cs typeface="Oswald"/>
                <a:sym typeface="Oswald"/>
              </a:rPr>
              <a:t>3. ¿QUÉ ES?</a:t>
            </a:r>
            <a:endParaRPr sz="6000">
              <a:solidFill>
                <a:srgbClr val="595959"/>
              </a:solidFill>
              <a:latin typeface="Impact"/>
              <a:ea typeface="Impact"/>
              <a:cs typeface="Impact"/>
              <a:sym typeface="Impac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3"/>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990000"/>
                </a:solidFill>
                <a:latin typeface="Open Sans"/>
                <a:ea typeface="Open Sans"/>
                <a:cs typeface="Open Sans"/>
                <a:sym typeface="Open Sans"/>
              </a:rPr>
              <a:t>3. </a:t>
            </a:r>
            <a:r>
              <a:rPr lang="en-GB" b="1">
                <a:latin typeface="Open Sans"/>
                <a:ea typeface="Open Sans"/>
                <a:cs typeface="Open Sans"/>
                <a:sym typeface="Open Sans"/>
              </a:rPr>
              <a:t>¿Qué es </a:t>
            </a:r>
            <a:r>
              <a:rPr lang="en-GB" b="1">
                <a:solidFill>
                  <a:srgbClr val="960B04"/>
                </a:solidFill>
                <a:latin typeface="Open Sans"/>
                <a:ea typeface="Open Sans"/>
                <a:cs typeface="Open Sans"/>
                <a:sym typeface="Open Sans"/>
              </a:rPr>
              <a:t>GEO</a:t>
            </a:r>
            <a:r>
              <a:rPr lang="en-GB" b="1">
                <a:latin typeface="Open Sans"/>
                <a:ea typeface="Open Sans"/>
                <a:cs typeface="Open Sans"/>
                <a:sym typeface="Open Sans"/>
              </a:rPr>
              <a:t>REBIUN?</a:t>
            </a:r>
            <a:endParaRPr b="1">
              <a:latin typeface="Open Sans"/>
              <a:ea typeface="Open Sans"/>
              <a:cs typeface="Open Sans"/>
              <a:sym typeface="Open Sans"/>
            </a:endParaRPr>
          </a:p>
        </p:txBody>
      </p:sp>
      <p:sp>
        <p:nvSpPr>
          <p:cNvPr id="180" name="Google Shape;180;p23"/>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8</a:t>
            </a:fld>
            <a:endParaRPr/>
          </a:p>
        </p:txBody>
      </p:sp>
      <p:sp>
        <p:nvSpPr>
          <p:cNvPr id="181" name="Google Shape;181;p23"/>
          <p:cNvSpPr txBox="1"/>
          <p:nvPr/>
        </p:nvSpPr>
        <p:spPr>
          <a:xfrm>
            <a:off x="311700" y="830600"/>
            <a:ext cx="8622900" cy="1396800"/>
          </a:xfrm>
          <a:prstGeom prst="rect">
            <a:avLst/>
          </a:prstGeom>
          <a:noFill/>
          <a:ln>
            <a:noFill/>
          </a:ln>
        </p:spPr>
        <p:txBody>
          <a:bodyPr spcFirstLastPara="1" wrap="square" lIns="91425" tIns="91425" rIns="91425" bIns="91425" anchor="ctr" anchorCtr="0">
            <a:noAutofit/>
          </a:bodyPr>
          <a:lstStyle/>
          <a:p>
            <a:pPr marL="457200" lvl="0" indent="-317500" algn="l" rtl="0">
              <a:spcBef>
                <a:spcPts val="0"/>
              </a:spcBef>
              <a:spcAft>
                <a:spcPts val="0"/>
              </a:spcAft>
              <a:buClr>
                <a:srgbClr val="566579"/>
              </a:buClr>
              <a:buSzPts val="1400"/>
              <a:buFont typeface="Trebuchet MS"/>
              <a:buChar char="●"/>
            </a:pPr>
            <a:r>
              <a:rPr lang="en-GB" b="1">
                <a:solidFill>
                  <a:srgbClr val="960B04"/>
                </a:solidFill>
                <a:latin typeface="Open Sans"/>
                <a:ea typeface="Open Sans"/>
                <a:cs typeface="Open Sans"/>
                <a:sym typeface="Open Sans"/>
              </a:rPr>
              <a:t>GEO</a:t>
            </a:r>
            <a:r>
              <a:rPr lang="en-GB" b="1">
                <a:solidFill>
                  <a:srgbClr val="566579"/>
                </a:solidFill>
                <a:latin typeface="Open Sans"/>
                <a:ea typeface="Open Sans"/>
                <a:cs typeface="Open Sans"/>
                <a:sym typeface="Open Sans"/>
              </a:rPr>
              <a:t>REBIUN</a:t>
            </a:r>
            <a:r>
              <a:rPr lang="en-GB">
                <a:solidFill>
                  <a:srgbClr val="566579"/>
                </a:solidFill>
                <a:latin typeface="Open Sans"/>
                <a:ea typeface="Open Sans"/>
                <a:cs typeface="Open Sans"/>
                <a:sym typeface="Open Sans"/>
              </a:rPr>
              <a:t>: Portal web que muestra en un mapa interactivo la geolocalización de la producción académica de los repositorios institucionales de las universidades de REBIUN.</a:t>
            </a:r>
            <a:endParaRPr>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a:p>
            <a:pPr marL="0" lvl="0" indent="0" algn="l" rtl="0">
              <a:spcBef>
                <a:spcPts val="0"/>
              </a:spcBef>
              <a:spcAft>
                <a:spcPts val="0"/>
              </a:spcAft>
              <a:buNone/>
            </a:pPr>
            <a:endParaRPr sz="1500" b="1">
              <a:solidFill>
                <a:srgbClr val="566579"/>
              </a:solidFill>
              <a:latin typeface="Open Sans"/>
              <a:ea typeface="Open Sans"/>
              <a:cs typeface="Open Sans"/>
              <a:sym typeface="Open Sans"/>
            </a:endParaRPr>
          </a:p>
        </p:txBody>
      </p:sp>
      <p:sp>
        <p:nvSpPr>
          <p:cNvPr id="182" name="Google Shape;182;p23"/>
          <p:cNvSpPr/>
          <p:nvPr/>
        </p:nvSpPr>
        <p:spPr>
          <a:xfrm>
            <a:off x="3273816" y="1855390"/>
            <a:ext cx="2391600" cy="2391600"/>
          </a:xfrm>
          <a:prstGeom prst="ellipse">
            <a:avLst/>
          </a:prstGeom>
          <a:noFill/>
          <a:ln w="9525" cap="flat" cmpd="sng">
            <a:solidFill>
              <a:srgbClr val="C6C5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183" name="Google Shape;183;p23"/>
          <p:cNvSpPr/>
          <p:nvPr/>
        </p:nvSpPr>
        <p:spPr>
          <a:xfrm>
            <a:off x="3971016" y="2552721"/>
            <a:ext cx="997200" cy="997200"/>
          </a:xfrm>
          <a:prstGeom prst="ellipse">
            <a:avLst/>
          </a:prstGeom>
          <a:noFill/>
          <a:ln w="38100" cap="flat" cmpd="sng">
            <a:solidFill>
              <a:srgbClr val="960B0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184" name="Google Shape;184;p23"/>
          <p:cNvSpPr/>
          <p:nvPr/>
        </p:nvSpPr>
        <p:spPr>
          <a:xfrm>
            <a:off x="5058825" y="2115663"/>
            <a:ext cx="845100" cy="303000"/>
          </a:xfrm>
          <a:prstGeom prst="roundRect">
            <a:avLst>
              <a:gd name="adj" fmla="val 50000"/>
            </a:avLst>
          </a:prstGeom>
          <a:solidFill>
            <a:srgbClr val="960B0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UPM</a:t>
            </a:r>
            <a:endParaRPr sz="1300">
              <a:latin typeface="Open Sans"/>
              <a:ea typeface="Open Sans"/>
              <a:cs typeface="Open Sans"/>
              <a:sym typeface="Open Sans"/>
            </a:endParaRPr>
          </a:p>
        </p:txBody>
      </p:sp>
      <p:sp>
        <p:nvSpPr>
          <p:cNvPr id="185" name="Google Shape;185;p23"/>
          <p:cNvSpPr/>
          <p:nvPr/>
        </p:nvSpPr>
        <p:spPr>
          <a:xfrm>
            <a:off x="3661583" y="4025084"/>
            <a:ext cx="1616100" cy="303000"/>
          </a:xfrm>
          <a:prstGeom prst="roundRect">
            <a:avLst>
              <a:gd name="adj" fmla="val 50000"/>
            </a:avLst>
          </a:prstGeom>
          <a:solidFill>
            <a:srgbClr val="56657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GEOREBIUN</a:t>
            </a:r>
            <a:endParaRPr>
              <a:latin typeface="Open Sans"/>
              <a:ea typeface="Open Sans"/>
              <a:cs typeface="Open Sans"/>
              <a:sym typeface="Open Sans"/>
            </a:endParaRPr>
          </a:p>
        </p:txBody>
      </p:sp>
      <p:sp>
        <p:nvSpPr>
          <p:cNvPr id="186" name="Google Shape;186;p23"/>
          <p:cNvSpPr txBox="1"/>
          <p:nvPr/>
        </p:nvSpPr>
        <p:spPr>
          <a:xfrm>
            <a:off x="3901000" y="2848250"/>
            <a:ext cx="1118700" cy="40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a:solidFill>
                  <a:srgbClr val="566579"/>
                </a:solidFill>
                <a:latin typeface="Open Sans"/>
                <a:ea typeface="Open Sans"/>
                <a:cs typeface="Open Sans"/>
                <a:sym typeface="Open Sans"/>
              </a:rPr>
              <a:t>REBIUN</a:t>
            </a:r>
            <a:endParaRPr>
              <a:solidFill>
                <a:srgbClr val="566579"/>
              </a:solidFill>
              <a:latin typeface="Open Sans"/>
              <a:ea typeface="Open Sans"/>
              <a:cs typeface="Open Sans"/>
              <a:sym typeface="Open Sans"/>
            </a:endParaRPr>
          </a:p>
        </p:txBody>
      </p:sp>
      <p:grpSp>
        <p:nvGrpSpPr>
          <p:cNvPr id="187" name="Google Shape;187;p23"/>
          <p:cNvGrpSpPr/>
          <p:nvPr/>
        </p:nvGrpSpPr>
        <p:grpSpPr>
          <a:xfrm>
            <a:off x="3730004" y="2963875"/>
            <a:ext cx="1439520" cy="174600"/>
            <a:chOff x="3799175" y="2418338"/>
            <a:chExt cx="1600000" cy="174600"/>
          </a:xfrm>
        </p:grpSpPr>
        <p:sp>
          <p:nvSpPr>
            <p:cNvPr id="188" name="Google Shape;188;p23"/>
            <p:cNvSpPr/>
            <p:nvPr/>
          </p:nvSpPr>
          <p:spPr>
            <a:xfrm rot="10800000">
              <a:off x="3799175" y="2418338"/>
              <a:ext cx="168000" cy="174600"/>
            </a:xfrm>
            <a:prstGeom prst="stripedRightArrow">
              <a:avLst>
                <a:gd name="adj1" fmla="val 50000"/>
                <a:gd name="adj2" fmla="val 50000"/>
              </a:avLst>
            </a:prstGeom>
            <a:solidFill>
              <a:srgbClr val="56657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189" name="Google Shape;189;p23"/>
            <p:cNvSpPr/>
            <p:nvPr/>
          </p:nvSpPr>
          <p:spPr>
            <a:xfrm>
              <a:off x="5231175" y="2418338"/>
              <a:ext cx="168000" cy="174600"/>
            </a:xfrm>
            <a:prstGeom prst="stripedRightArrow">
              <a:avLst>
                <a:gd name="adj1" fmla="val 50000"/>
                <a:gd name="adj2" fmla="val 50000"/>
              </a:avLst>
            </a:prstGeom>
            <a:solidFill>
              <a:srgbClr val="56657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grpSp>
      <p:sp>
        <p:nvSpPr>
          <p:cNvPr id="190" name="Google Shape;190;p23"/>
          <p:cNvSpPr/>
          <p:nvPr/>
        </p:nvSpPr>
        <p:spPr>
          <a:xfrm>
            <a:off x="5353875" y="2615263"/>
            <a:ext cx="845100" cy="303000"/>
          </a:xfrm>
          <a:prstGeom prst="roundRect">
            <a:avLst>
              <a:gd name="adj" fmla="val 50000"/>
            </a:avLst>
          </a:prstGeom>
          <a:solidFill>
            <a:srgbClr val="DD7E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USC</a:t>
            </a:r>
            <a:endParaRPr sz="1300">
              <a:latin typeface="Open Sans"/>
              <a:ea typeface="Open Sans"/>
              <a:cs typeface="Open Sans"/>
              <a:sym typeface="Open Sans"/>
            </a:endParaRPr>
          </a:p>
        </p:txBody>
      </p:sp>
      <p:sp>
        <p:nvSpPr>
          <p:cNvPr id="191" name="Google Shape;191;p23"/>
          <p:cNvSpPr/>
          <p:nvPr/>
        </p:nvSpPr>
        <p:spPr>
          <a:xfrm>
            <a:off x="5321925" y="3114875"/>
            <a:ext cx="845100" cy="303000"/>
          </a:xfrm>
          <a:prstGeom prst="roundRect">
            <a:avLst>
              <a:gd name="adj" fmla="val 50000"/>
            </a:avLst>
          </a:prstGeom>
          <a:solidFill>
            <a:srgbClr val="DD7E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UM</a:t>
            </a:r>
            <a:endParaRPr sz="1300">
              <a:latin typeface="Open Sans"/>
              <a:ea typeface="Open Sans"/>
              <a:cs typeface="Open Sans"/>
              <a:sym typeface="Open Sans"/>
            </a:endParaRPr>
          </a:p>
        </p:txBody>
      </p:sp>
      <p:sp>
        <p:nvSpPr>
          <p:cNvPr id="192" name="Google Shape;192;p23"/>
          <p:cNvSpPr/>
          <p:nvPr/>
        </p:nvSpPr>
        <p:spPr>
          <a:xfrm>
            <a:off x="5093175" y="3595025"/>
            <a:ext cx="845100" cy="303000"/>
          </a:xfrm>
          <a:prstGeom prst="roundRect">
            <a:avLst>
              <a:gd name="adj" fmla="val 50000"/>
            </a:avLst>
          </a:prstGeom>
          <a:solidFill>
            <a:srgbClr val="DD7E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UJI</a:t>
            </a:r>
            <a:endParaRPr sz="1300">
              <a:latin typeface="Open Sans"/>
              <a:ea typeface="Open Sans"/>
              <a:cs typeface="Open Sans"/>
              <a:sym typeface="Open Sans"/>
            </a:endParaRPr>
          </a:p>
        </p:txBody>
      </p:sp>
      <p:sp>
        <p:nvSpPr>
          <p:cNvPr id="193" name="Google Shape;193;p23"/>
          <p:cNvSpPr/>
          <p:nvPr/>
        </p:nvSpPr>
        <p:spPr>
          <a:xfrm>
            <a:off x="2993675" y="2115675"/>
            <a:ext cx="845100" cy="303000"/>
          </a:xfrm>
          <a:prstGeom prst="roundRect">
            <a:avLst>
              <a:gd name="adj" fmla="val 50000"/>
            </a:avLst>
          </a:prstGeom>
          <a:solidFill>
            <a:srgbClr val="960B0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UPC</a:t>
            </a:r>
            <a:endParaRPr sz="1300">
              <a:latin typeface="Open Sans"/>
              <a:ea typeface="Open Sans"/>
              <a:cs typeface="Open Sans"/>
              <a:sym typeface="Open Sans"/>
            </a:endParaRPr>
          </a:p>
        </p:txBody>
      </p:sp>
      <p:sp>
        <p:nvSpPr>
          <p:cNvPr id="194" name="Google Shape;194;p23"/>
          <p:cNvSpPr/>
          <p:nvPr/>
        </p:nvSpPr>
        <p:spPr>
          <a:xfrm>
            <a:off x="2669150" y="2568475"/>
            <a:ext cx="845100" cy="303000"/>
          </a:xfrm>
          <a:prstGeom prst="roundRect">
            <a:avLst>
              <a:gd name="adj" fmla="val 50000"/>
            </a:avLst>
          </a:prstGeom>
          <a:solidFill>
            <a:srgbClr val="960B0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UPV</a:t>
            </a:r>
            <a:endParaRPr sz="1300">
              <a:latin typeface="Open Sans"/>
              <a:ea typeface="Open Sans"/>
              <a:cs typeface="Open Sans"/>
              <a:sym typeface="Open Sans"/>
            </a:endParaRPr>
          </a:p>
        </p:txBody>
      </p:sp>
      <p:sp>
        <p:nvSpPr>
          <p:cNvPr id="195" name="Google Shape;195;p23"/>
          <p:cNvSpPr/>
          <p:nvPr/>
        </p:nvSpPr>
        <p:spPr>
          <a:xfrm>
            <a:off x="2669150" y="3067950"/>
            <a:ext cx="845100" cy="303000"/>
          </a:xfrm>
          <a:prstGeom prst="roundRect">
            <a:avLst>
              <a:gd name="adj" fmla="val 50000"/>
            </a:avLst>
          </a:prstGeom>
          <a:solidFill>
            <a:srgbClr val="960B0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UC3M</a:t>
            </a:r>
            <a:endParaRPr sz="1300">
              <a:latin typeface="Open Sans"/>
              <a:ea typeface="Open Sans"/>
              <a:cs typeface="Open Sans"/>
              <a:sym typeface="Open Sans"/>
            </a:endParaRPr>
          </a:p>
        </p:txBody>
      </p:sp>
      <p:sp>
        <p:nvSpPr>
          <p:cNvPr id="196" name="Google Shape;196;p23"/>
          <p:cNvSpPr/>
          <p:nvPr/>
        </p:nvSpPr>
        <p:spPr>
          <a:xfrm>
            <a:off x="2993675" y="3592613"/>
            <a:ext cx="845100" cy="303000"/>
          </a:xfrm>
          <a:prstGeom prst="roundRect">
            <a:avLst>
              <a:gd name="adj" fmla="val 50000"/>
            </a:avLst>
          </a:prstGeom>
          <a:solidFill>
            <a:srgbClr val="960B0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UPCT</a:t>
            </a:r>
            <a:endParaRPr sz="1300">
              <a:latin typeface="Open Sans"/>
              <a:ea typeface="Open Sans"/>
              <a:cs typeface="Open Sans"/>
              <a:sym typeface="Open Sans"/>
            </a:endParaRPr>
          </a:p>
        </p:txBody>
      </p:sp>
      <p:sp>
        <p:nvSpPr>
          <p:cNvPr id="197" name="Google Shape;197;p23"/>
          <p:cNvSpPr/>
          <p:nvPr/>
        </p:nvSpPr>
        <p:spPr>
          <a:xfrm>
            <a:off x="4068225" y="1734663"/>
            <a:ext cx="845100" cy="303000"/>
          </a:xfrm>
          <a:prstGeom prst="roundRect">
            <a:avLst>
              <a:gd name="adj" fmla="val 50000"/>
            </a:avLst>
          </a:prstGeom>
          <a:solidFill>
            <a:srgbClr val="960B0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300">
                <a:solidFill>
                  <a:srgbClr val="FFFFFF"/>
                </a:solidFill>
                <a:latin typeface="Open Sans"/>
                <a:ea typeface="Open Sans"/>
                <a:cs typeface="Open Sans"/>
                <a:sym typeface="Open Sans"/>
              </a:rPr>
              <a:t>UdG</a:t>
            </a:r>
            <a:endParaRPr sz="1300">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4" descr="world-1264062_1920.jpg"/>
          <p:cNvPicPr preferRelativeResize="0"/>
          <p:nvPr/>
        </p:nvPicPr>
        <p:blipFill rotWithShape="1">
          <a:blip r:embed="rId3">
            <a:alphaModFix/>
          </a:blip>
          <a:srcRect t="5437" r="28866"/>
          <a:stretch/>
        </p:blipFill>
        <p:spPr>
          <a:xfrm>
            <a:off x="0" y="1077500"/>
            <a:ext cx="3841200" cy="3406675"/>
          </a:xfrm>
          <a:prstGeom prst="rect">
            <a:avLst/>
          </a:prstGeom>
          <a:noFill/>
          <a:ln>
            <a:noFill/>
          </a:ln>
        </p:spPr>
      </p:pic>
      <p:sp>
        <p:nvSpPr>
          <p:cNvPr id="203" name="Google Shape;203;p24"/>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rgbClr val="990000"/>
                </a:solidFill>
                <a:latin typeface="Open Sans"/>
                <a:ea typeface="Open Sans"/>
                <a:cs typeface="Open Sans"/>
                <a:sym typeface="Open Sans"/>
              </a:rPr>
              <a:t>3. </a:t>
            </a:r>
            <a:r>
              <a:rPr lang="en-GB" b="1">
                <a:solidFill>
                  <a:srgbClr val="960B04"/>
                </a:solidFill>
                <a:latin typeface="Open Sans"/>
                <a:ea typeface="Open Sans"/>
                <a:cs typeface="Open Sans"/>
                <a:sym typeface="Open Sans"/>
              </a:rPr>
              <a:t>Objetivos </a:t>
            </a:r>
            <a:r>
              <a:rPr lang="en-GB" b="1">
                <a:latin typeface="Open Sans"/>
                <a:ea typeface="Open Sans"/>
                <a:cs typeface="Open Sans"/>
                <a:sym typeface="Open Sans"/>
              </a:rPr>
              <a:t>del proyecto</a:t>
            </a:r>
            <a:endParaRPr b="1">
              <a:latin typeface="Open Sans"/>
              <a:ea typeface="Open Sans"/>
              <a:cs typeface="Open Sans"/>
              <a:sym typeface="Open Sans"/>
            </a:endParaRPr>
          </a:p>
        </p:txBody>
      </p:sp>
      <p:sp>
        <p:nvSpPr>
          <p:cNvPr id="204" name="Google Shape;204;p24"/>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GB"/>
              <a:t>9</a:t>
            </a:fld>
            <a:endParaRPr/>
          </a:p>
        </p:txBody>
      </p:sp>
      <p:sp>
        <p:nvSpPr>
          <p:cNvPr id="205" name="Google Shape;205;p24"/>
          <p:cNvSpPr txBox="1"/>
          <p:nvPr/>
        </p:nvSpPr>
        <p:spPr>
          <a:xfrm>
            <a:off x="4057700" y="1066500"/>
            <a:ext cx="5010300" cy="64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Incrementar la </a:t>
            </a:r>
            <a:r>
              <a:rPr lang="en-GB" b="1">
                <a:solidFill>
                  <a:srgbClr val="666666"/>
                </a:solidFill>
                <a:latin typeface="Open Sans"/>
                <a:ea typeface="Open Sans"/>
                <a:cs typeface="Open Sans"/>
                <a:sym typeface="Open Sans"/>
              </a:rPr>
              <a:t>visibilidad y el acceso abierto</a:t>
            </a:r>
            <a:r>
              <a:rPr lang="en-GB">
                <a:solidFill>
                  <a:srgbClr val="666666"/>
                </a:solidFill>
                <a:latin typeface="Open Sans"/>
                <a:ea typeface="Open Sans"/>
                <a:cs typeface="Open Sans"/>
                <a:sym typeface="Open Sans"/>
              </a:rPr>
              <a:t> a la producción académica, especialmente PFG, PFC, tesinas, tesis, etc. de Rebiun</a:t>
            </a:r>
            <a:endParaRPr>
              <a:solidFill>
                <a:srgbClr val="666666"/>
              </a:solidFill>
            </a:endParaRPr>
          </a:p>
        </p:txBody>
      </p:sp>
      <p:sp>
        <p:nvSpPr>
          <p:cNvPr id="206" name="Google Shape;206;p24"/>
          <p:cNvSpPr txBox="1"/>
          <p:nvPr/>
        </p:nvSpPr>
        <p:spPr>
          <a:xfrm>
            <a:off x="4097350" y="2027025"/>
            <a:ext cx="4970400" cy="64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Dar a conocer a la sociedad y al mundo la producción académica de Rebiun y</a:t>
            </a:r>
            <a:r>
              <a:rPr lang="en-GB" b="1">
                <a:solidFill>
                  <a:srgbClr val="666666"/>
                </a:solidFill>
                <a:latin typeface="Open Sans"/>
                <a:ea typeface="Open Sans"/>
                <a:cs typeface="Open Sans"/>
                <a:sym typeface="Open Sans"/>
              </a:rPr>
              <a:t> su impacto e implicación en el territorio</a:t>
            </a:r>
            <a:endParaRPr>
              <a:solidFill>
                <a:srgbClr val="666666"/>
              </a:solidFill>
            </a:endParaRPr>
          </a:p>
        </p:txBody>
      </p:sp>
      <p:sp>
        <p:nvSpPr>
          <p:cNvPr id="207" name="Google Shape;207;p24"/>
          <p:cNvSpPr txBox="1"/>
          <p:nvPr/>
        </p:nvSpPr>
        <p:spPr>
          <a:xfrm>
            <a:off x="4120550" y="3039125"/>
            <a:ext cx="4947300" cy="57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Ayudar a los autores, estudiantes y profesores, en sus carreras académicas y profesionales, mediante la </a:t>
            </a:r>
            <a:r>
              <a:rPr lang="en-GB" b="1">
                <a:solidFill>
                  <a:srgbClr val="666666"/>
                </a:solidFill>
                <a:latin typeface="Open Sans"/>
                <a:ea typeface="Open Sans"/>
                <a:cs typeface="Open Sans"/>
                <a:sym typeface="Open Sans"/>
              </a:rPr>
              <a:t>difusión de sus proyectos (PFG, PFC, tesinas, etc.)</a:t>
            </a:r>
            <a:endParaRPr>
              <a:solidFill>
                <a:srgbClr val="666666"/>
              </a:solidFill>
            </a:endParaRPr>
          </a:p>
        </p:txBody>
      </p:sp>
      <p:sp>
        <p:nvSpPr>
          <p:cNvPr id="208" name="Google Shape;208;p24"/>
          <p:cNvSpPr txBox="1"/>
          <p:nvPr/>
        </p:nvSpPr>
        <p:spPr>
          <a:xfrm>
            <a:off x="4097400" y="3957275"/>
            <a:ext cx="4970400" cy="57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666666"/>
                </a:solidFill>
                <a:latin typeface="Open Sans"/>
                <a:ea typeface="Open Sans"/>
                <a:cs typeface="Open Sans"/>
                <a:sym typeface="Open Sans"/>
              </a:rPr>
              <a:t>Disponer de datos relacionados con el territorio para elaborar </a:t>
            </a:r>
            <a:r>
              <a:rPr lang="en-GB" b="1">
                <a:solidFill>
                  <a:srgbClr val="666666"/>
                </a:solidFill>
                <a:latin typeface="Open Sans"/>
                <a:ea typeface="Open Sans"/>
                <a:cs typeface="Open Sans"/>
                <a:sym typeface="Open Sans"/>
              </a:rPr>
              <a:t>informes bibliométricos y analíticos </a:t>
            </a:r>
            <a:r>
              <a:rPr lang="en-GB">
                <a:solidFill>
                  <a:srgbClr val="666666"/>
                </a:solidFill>
                <a:latin typeface="Open Sans"/>
                <a:ea typeface="Open Sans"/>
                <a:cs typeface="Open Sans"/>
                <a:sym typeface="Open Sans"/>
              </a:rPr>
              <a:t>de la producción científica</a:t>
            </a:r>
            <a:endParaRPr>
              <a:solidFill>
                <a:srgbClr val="666666"/>
              </a:solidFill>
            </a:endParaRPr>
          </a:p>
        </p:txBody>
      </p:sp>
      <p:sp>
        <p:nvSpPr>
          <p:cNvPr id="209" name="Google Shape;209;p24"/>
          <p:cNvSpPr/>
          <p:nvPr/>
        </p:nvSpPr>
        <p:spPr>
          <a:xfrm>
            <a:off x="8900" y="1066500"/>
            <a:ext cx="3841200" cy="3406800"/>
          </a:xfrm>
          <a:prstGeom prst="rect">
            <a:avLst/>
          </a:prstGeom>
          <a:solidFill>
            <a:srgbClr val="980000">
              <a:alpha val="2038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4"/>
          <p:cNvSpPr/>
          <p:nvPr/>
        </p:nvSpPr>
        <p:spPr>
          <a:xfrm>
            <a:off x="3451742" y="1020900"/>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4"/>
          <p:cNvSpPr/>
          <p:nvPr/>
        </p:nvSpPr>
        <p:spPr>
          <a:xfrm>
            <a:off x="3577006" y="1146152"/>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24"/>
          <p:cNvSpPr/>
          <p:nvPr/>
        </p:nvSpPr>
        <p:spPr>
          <a:xfrm>
            <a:off x="3474942" y="1939338"/>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4"/>
          <p:cNvSpPr/>
          <p:nvPr/>
        </p:nvSpPr>
        <p:spPr>
          <a:xfrm>
            <a:off x="3600206" y="2064589"/>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24"/>
          <p:cNvSpPr/>
          <p:nvPr/>
        </p:nvSpPr>
        <p:spPr>
          <a:xfrm>
            <a:off x="3474942" y="2913863"/>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4"/>
          <p:cNvSpPr/>
          <p:nvPr/>
        </p:nvSpPr>
        <p:spPr>
          <a:xfrm>
            <a:off x="3600206" y="3039114"/>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24"/>
          <p:cNvSpPr/>
          <p:nvPr/>
        </p:nvSpPr>
        <p:spPr>
          <a:xfrm>
            <a:off x="3451742" y="3888388"/>
            <a:ext cx="645600" cy="645600"/>
          </a:xfrm>
          <a:prstGeom prst="ellipse">
            <a:avLst/>
          </a:prstGeom>
          <a:solidFill>
            <a:srgbClr val="980000"/>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4"/>
          <p:cNvSpPr/>
          <p:nvPr/>
        </p:nvSpPr>
        <p:spPr>
          <a:xfrm>
            <a:off x="3577006" y="4013639"/>
            <a:ext cx="395100" cy="395100"/>
          </a:xfrm>
          <a:custGeom>
            <a:avLst/>
            <a:gdLst/>
            <a:ahLst/>
            <a:cxnLst/>
            <a:rect l="l" t="t" r="r" b="b"/>
            <a:pathLst>
              <a:path w="120000" h="120000" extrusionOk="0">
                <a:moveTo>
                  <a:pt x="60000" y="0"/>
                </a:moveTo>
                <a:cubicBezTo>
                  <a:pt x="26666" y="0"/>
                  <a:pt x="0" y="26763"/>
                  <a:pt x="0" y="60000"/>
                </a:cubicBezTo>
                <a:cubicBezTo>
                  <a:pt x="0" y="93333"/>
                  <a:pt x="26666" y="120000"/>
                  <a:pt x="60000" y="120000"/>
                </a:cubicBezTo>
                <a:cubicBezTo>
                  <a:pt x="93236" y="120000"/>
                  <a:pt x="120000" y="93333"/>
                  <a:pt x="120000" y="60000"/>
                </a:cubicBezTo>
                <a:cubicBezTo>
                  <a:pt x="120000" y="26763"/>
                  <a:pt x="93236" y="0"/>
                  <a:pt x="60000" y="0"/>
                </a:cubicBezTo>
                <a:close/>
                <a:moveTo>
                  <a:pt x="57294" y="114299"/>
                </a:moveTo>
                <a:cubicBezTo>
                  <a:pt x="29468" y="112946"/>
                  <a:pt x="7053" y="90531"/>
                  <a:pt x="5410" y="62801"/>
                </a:cubicBezTo>
                <a:lnTo>
                  <a:pt x="16618" y="62801"/>
                </a:lnTo>
                <a:cubicBezTo>
                  <a:pt x="17487" y="65217"/>
                  <a:pt x="19613" y="67439"/>
                  <a:pt x="22318" y="67922"/>
                </a:cubicBezTo>
                <a:cubicBezTo>
                  <a:pt x="25893" y="84347"/>
                  <a:pt x="39806" y="96811"/>
                  <a:pt x="57004" y="97971"/>
                </a:cubicBezTo>
                <a:lnTo>
                  <a:pt x="57004" y="114299"/>
                </a:lnTo>
                <a:lnTo>
                  <a:pt x="57294" y="114299"/>
                </a:lnTo>
                <a:close/>
                <a:moveTo>
                  <a:pt x="57294" y="92753"/>
                </a:moveTo>
                <a:cubicBezTo>
                  <a:pt x="42801" y="91690"/>
                  <a:pt x="31304" y="81062"/>
                  <a:pt x="28115" y="67439"/>
                </a:cubicBezTo>
                <a:cubicBezTo>
                  <a:pt x="29951" y="66570"/>
                  <a:pt x="31304" y="64637"/>
                  <a:pt x="32173" y="62801"/>
                </a:cubicBezTo>
                <a:lnTo>
                  <a:pt x="46570" y="62801"/>
                </a:lnTo>
                <a:cubicBezTo>
                  <a:pt x="47729" y="68212"/>
                  <a:pt x="51787" y="72270"/>
                  <a:pt x="57294" y="73429"/>
                </a:cubicBezTo>
                <a:lnTo>
                  <a:pt x="57294" y="92753"/>
                </a:lnTo>
                <a:close/>
                <a:moveTo>
                  <a:pt x="57294" y="46666"/>
                </a:moveTo>
                <a:cubicBezTo>
                  <a:pt x="51787" y="47729"/>
                  <a:pt x="47729" y="51884"/>
                  <a:pt x="46570" y="57294"/>
                </a:cubicBezTo>
                <a:lnTo>
                  <a:pt x="32173" y="57294"/>
                </a:lnTo>
                <a:cubicBezTo>
                  <a:pt x="31304" y="55362"/>
                  <a:pt x="29951" y="53719"/>
                  <a:pt x="28115" y="52657"/>
                </a:cubicBezTo>
                <a:cubicBezTo>
                  <a:pt x="31111" y="39033"/>
                  <a:pt x="42801" y="28695"/>
                  <a:pt x="57294" y="27342"/>
                </a:cubicBezTo>
                <a:lnTo>
                  <a:pt x="57294" y="46666"/>
                </a:lnTo>
                <a:close/>
                <a:moveTo>
                  <a:pt x="57294" y="21835"/>
                </a:moveTo>
                <a:cubicBezTo>
                  <a:pt x="40096" y="22995"/>
                  <a:pt x="26183" y="35458"/>
                  <a:pt x="22608" y="51884"/>
                </a:cubicBezTo>
                <a:cubicBezTo>
                  <a:pt x="19903" y="52367"/>
                  <a:pt x="17681" y="54589"/>
                  <a:pt x="16908" y="57004"/>
                </a:cubicBezTo>
                <a:lnTo>
                  <a:pt x="5410" y="57004"/>
                </a:lnTo>
                <a:cubicBezTo>
                  <a:pt x="6763" y="29178"/>
                  <a:pt x="29178" y="6859"/>
                  <a:pt x="57294" y="5507"/>
                </a:cubicBezTo>
                <a:lnTo>
                  <a:pt x="57294" y="21835"/>
                </a:lnTo>
                <a:close/>
                <a:moveTo>
                  <a:pt x="62705" y="5797"/>
                </a:moveTo>
                <a:cubicBezTo>
                  <a:pt x="90531" y="7149"/>
                  <a:pt x="112850" y="29468"/>
                  <a:pt x="114492" y="57294"/>
                </a:cubicBezTo>
                <a:lnTo>
                  <a:pt x="98164" y="57294"/>
                </a:lnTo>
                <a:cubicBezTo>
                  <a:pt x="97584" y="50531"/>
                  <a:pt x="95458" y="44444"/>
                  <a:pt x="91884" y="39033"/>
                </a:cubicBezTo>
                <a:cubicBezTo>
                  <a:pt x="92463" y="37971"/>
                  <a:pt x="92657" y="36811"/>
                  <a:pt x="92657" y="35458"/>
                </a:cubicBezTo>
                <a:cubicBezTo>
                  <a:pt x="92657" y="30821"/>
                  <a:pt x="89178" y="27342"/>
                  <a:pt x="84541" y="27342"/>
                </a:cubicBezTo>
                <a:cubicBezTo>
                  <a:pt x="83188" y="27342"/>
                  <a:pt x="82028" y="27536"/>
                  <a:pt x="80966" y="28115"/>
                </a:cubicBezTo>
                <a:cubicBezTo>
                  <a:pt x="75748" y="24541"/>
                  <a:pt x="69565" y="22415"/>
                  <a:pt x="62705" y="21835"/>
                </a:cubicBezTo>
                <a:lnTo>
                  <a:pt x="62705" y="5797"/>
                </a:lnTo>
                <a:close/>
                <a:moveTo>
                  <a:pt x="62705" y="27536"/>
                </a:moveTo>
                <a:cubicBezTo>
                  <a:pt x="67922" y="28115"/>
                  <a:pt x="72753" y="29758"/>
                  <a:pt x="77198" y="32173"/>
                </a:cubicBezTo>
                <a:cubicBezTo>
                  <a:pt x="76618" y="33333"/>
                  <a:pt x="76328" y="34396"/>
                  <a:pt x="76328" y="35458"/>
                </a:cubicBezTo>
                <a:cubicBezTo>
                  <a:pt x="76328" y="40096"/>
                  <a:pt x="79903" y="43671"/>
                  <a:pt x="84541" y="43671"/>
                </a:cubicBezTo>
                <a:cubicBezTo>
                  <a:pt x="85603" y="43671"/>
                  <a:pt x="86666" y="43381"/>
                  <a:pt x="87826" y="42898"/>
                </a:cubicBezTo>
                <a:cubicBezTo>
                  <a:pt x="90531" y="47246"/>
                  <a:pt x="92173" y="51884"/>
                  <a:pt x="92463" y="57294"/>
                </a:cubicBezTo>
                <a:lnTo>
                  <a:pt x="73043" y="57294"/>
                </a:lnTo>
                <a:cubicBezTo>
                  <a:pt x="71980" y="51884"/>
                  <a:pt x="67922" y="47729"/>
                  <a:pt x="62415" y="46666"/>
                </a:cubicBezTo>
                <a:lnTo>
                  <a:pt x="62415" y="27536"/>
                </a:lnTo>
                <a:lnTo>
                  <a:pt x="62705" y="27536"/>
                </a:lnTo>
                <a:close/>
                <a:moveTo>
                  <a:pt x="62705" y="73429"/>
                </a:moveTo>
                <a:cubicBezTo>
                  <a:pt x="68115" y="72270"/>
                  <a:pt x="72270" y="68212"/>
                  <a:pt x="73333" y="62801"/>
                </a:cubicBezTo>
                <a:lnTo>
                  <a:pt x="92657" y="62801"/>
                </a:lnTo>
                <a:cubicBezTo>
                  <a:pt x="91304" y="78550"/>
                  <a:pt x="78840" y="91400"/>
                  <a:pt x="62705" y="92753"/>
                </a:cubicBezTo>
                <a:lnTo>
                  <a:pt x="62705" y="73429"/>
                </a:lnTo>
                <a:close/>
                <a:moveTo>
                  <a:pt x="62705" y="114299"/>
                </a:moveTo>
                <a:lnTo>
                  <a:pt x="62705" y="97971"/>
                </a:lnTo>
                <a:cubicBezTo>
                  <a:pt x="81545" y="96618"/>
                  <a:pt x="96811" y="81545"/>
                  <a:pt x="98164" y="62801"/>
                </a:cubicBezTo>
                <a:lnTo>
                  <a:pt x="114492" y="62801"/>
                </a:lnTo>
                <a:cubicBezTo>
                  <a:pt x="112850" y="90531"/>
                  <a:pt x="90531" y="112946"/>
                  <a:pt x="62705" y="11429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463947BCB75824E8707DD34D752D9F3" ma:contentTypeVersion="16" ma:contentTypeDescription="Crear nuevo documento." ma:contentTypeScope="" ma:versionID="4368cb7a54e2b34c5bacdc21f3638778">
  <xsd:schema xmlns:xsd="http://www.w3.org/2001/XMLSchema" xmlns:xs="http://www.w3.org/2001/XMLSchema" xmlns:p="http://schemas.microsoft.com/office/2006/metadata/properties" xmlns:ns2="d1f56cb3-888f-46ac-ab5e-43ad8eda9a6b" xmlns:ns3="f1251364-07dc-4db6-8cfa-9f1033c3d327" targetNamespace="http://schemas.microsoft.com/office/2006/metadata/properties" ma:root="true" ma:fieldsID="ce3d5c03c821c9232d9a689294eeffb1" ns2:_="" ns3:_="">
    <xsd:import namespace="d1f56cb3-888f-46ac-ab5e-43ad8eda9a6b"/>
    <xsd:import namespace="f1251364-07dc-4db6-8cfa-9f1033c3d32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f56cb3-888f-46ac-ab5e-43ad8eda9a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a698e60-3d8f-4b30-b92a-bdf31bd9d2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251364-07dc-4db6-8cfa-9f1033c3d32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c74f4a4-ada9-46e7-8d08-2948b23069bc}" ma:internalName="TaxCatchAll" ma:showField="CatchAllData" ma:web="f1251364-07dc-4db6-8cfa-9f1033c3d327">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1f56cb3-888f-46ac-ab5e-43ad8eda9a6b">
      <Terms xmlns="http://schemas.microsoft.com/office/infopath/2007/PartnerControls"/>
    </lcf76f155ced4ddcb4097134ff3c332f>
    <TaxCatchAll xmlns="f1251364-07dc-4db6-8cfa-9f1033c3d32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062CCF-8991-4758-9A42-68DCBBFFC1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f56cb3-888f-46ac-ab5e-43ad8eda9a6b"/>
    <ds:schemaRef ds:uri="f1251364-07dc-4db6-8cfa-9f1033c3d3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C26E6FA-244C-4582-A639-D6375FEF0E47}">
  <ds:schemaRefs>
    <ds:schemaRef ds:uri="http://schemas.microsoft.com/office/2006/documentManagement/types"/>
    <ds:schemaRef ds:uri="http://purl.org/dc/elements/1.1/"/>
    <ds:schemaRef ds:uri="http://schemas.microsoft.com/office/2006/metadata/properties"/>
    <ds:schemaRef ds:uri="f1251364-07dc-4db6-8cfa-9f1033c3d327"/>
    <ds:schemaRef ds:uri="http://purl.org/dc/terms/"/>
    <ds:schemaRef ds:uri="http://schemas.microsoft.com/office/infopath/2007/PartnerControls"/>
    <ds:schemaRef ds:uri="d1f56cb3-888f-46ac-ab5e-43ad8eda9a6b"/>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717F359-F823-4B83-92F0-99A12253AD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1156</Words>
  <Application>Microsoft Office PowerPoint</Application>
  <PresentationFormat>Presentación en pantalla (16:9)</PresentationFormat>
  <Paragraphs>196</Paragraphs>
  <Slides>24</Slides>
  <Notes>24</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24</vt:i4>
      </vt:variant>
    </vt:vector>
  </HeadingPairs>
  <TitlesOfParts>
    <vt:vector size="34" baseType="lpstr">
      <vt:lpstr>Oswald</vt:lpstr>
      <vt:lpstr>Roboto Slab</vt:lpstr>
      <vt:lpstr>Impact</vt:lpstr>
      <vt:lpstr>Arial</vt:lpstr>
      <vt:lpstr>Calibri</vt:lpstr>
      <vt:lpstr>Open Sans</vt:lpstr>
      <vt:lpstr>Trebuchet MS</vt:lpstr>
      <vt:lpstr>Bliss Pro Medium</vt:lpstr>
      <vt:lpstr>Simple Light</vt:lpstr>
      <vt:lpstr>Custom</vt:lpstr>
      <vt:lpstr>Presentación de PowerPoint</vt:lpstr>
      <vt:lpstr>Índice</vt:lpstr>
      <vt:lpstr>Presentación de PowerPoint</vt:lpstr>
      <vt:lpstr>1. Grupo de trabajo</vt:lpstr>
      <vt:lpstr>Presentación de PowerPoint</vt:lpstr>
      <vt:lpstr>2. Antecedentes del proyecto</vt:lpstr>
      <vt:lpstr>Presentación de PowerPoint</vt:lpstr>
      <vt:lpstr>3. ¿Qué es GEOREBIUN?</vt:lpstr>
      <vt:lpstr>3. Objetivos del proyecto</vt:lpstr>
      <vt:lpstr>Presentación de PowerPoint</vt:lpstr>
      <vt:lpstr>4. Funcionalidades del proyecto</vt:lpstr>
      <vt:lpstr>Presentación de PowerPoint</vt:lpstr>
      <vt:lpstr>5. Geolocalización de documentos</vt:lpstr>
      <vt:lpstr>5. Geolocalización de documentos</vt:lpstr>
      <vt:lpstr>5. Geolocalización de documentos</vt:lpstr>
      <vt:lpstr>5. Geolocalización de documentos</vt:lpstr>
      <vt:lpstr>Presentación de PowerPoint</vt:lpstr>
      <vt:lpstr>6. Aspectos técnicos</vt:lpstr>
      <vt:lpstr>6. Aspectos técnicos</vt:lpstr>
      <vt:lpstr>6. Aspectos técnicos</vt:lpstr>
      <vt:lpstr>Presentación de PowerPoint</vt:lpstr>
      <vt:lpstr>7. Demo</vt:lpstr>
      <vt:lpstr>Conclusiones</vt:lpstr>
      <vt:lpstr>GEOREBIUN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Raúl Aguilera Ortega</cp:lastModifiedBy>
  <cp:revision>2</cp:revision>
  <dcterms:modified xsi:type="dcterms:W3CDTF">2024-07-07T07:13:52Z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0x0101002463947BCB75824E8707DD34D752D9F3</vt:lpwstr>
  </property>
</Properties>
</file>