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4"/>
    <p:sldMasterId id="2147483662" r:id="rId5"/>
  </p:sldMasterIdLst>
  <p:notesMasterIdLst>
    <p:notesMasterId r:id="rId30"/>
  </p:notesMasterIdLst>
  <p:sldIdLst>
    <p:sldId id="280"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x="9144000" cy="5143500" type="screen16x9"/>
  <p:notesSz cx="6858000" cy="9144000"/>
  <p:embeddedFontLst>
    <p:embeddedFont>
      <p:font typeface="Impact" panose="020B0806030902050204" pitchFamily="34" charset="0"/>
      <p:regular r:id="rId31"/>
    </p:embeddedFont>
    <p:embeddedFont>
      <p:font typeface="Open Sans" panose="020B0606030504020204" pitchFamily="34" charset="0"/>
      <p:regular r:id="rId32"/>
      <p:bold r:id="rId33"/>
      <p:italic r:id="rId34"/>
      <p:boldItalic r:id="rId35"/>
    </p:embeddedFont>
    <p:embeddedFont>
      <p:font typeface="Oswald" panose="00000500000000000000" pitchFamily="2" charset="0"/>
      <p:regular r:id="rId36"/>
      <p:bold r:id="rId37"/>
    </p:embeddedFont>
    <p:embeddedFont>
      <p:font typeface="Roboto Slab" pitchFamily="2" charset="0"/>
      <p:regular r:id="rId38"/>
      <p:bold r:id="rId39"/>
    </p:embeddedFont>
    <p:embeddedFont>
      <p:font typeface="Trebuchet MS" panose="020B0603020202020204" pitchFamily="34" charset="0"/>
      <p:regular r:id="rId40"/>
      <p:bold r:id="rId41"/>
      <p:italic r:id="rId42"/>
      <p:bold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D3BE732-CDD0-41F7-901F-7E3105F4A29D}">
  <a:tblStyle styleId="{1D3BE732-CDD0-41F7-901F-7E3105F4A29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2" d="100"/>
          <a:sy n="132" d="100"/>
        </p:scale>
        <p:origin x="66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9.fntdata"/><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font" Target="fonts/font4.fntdata"/><Relationship Id="rId42" Type="http://schemas.openxmlformats.org/officeDocument/2006/relationships/font" Target="fonts/font12.fntdata"/><Relationship Id="rId47"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3.fntdata"/><Relationship Id="rId38" Type="http://schemas.openxmlformats.org/officeDocument/2006/relationships/font" Target="fonts/font8.fntdata"/><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font" Target="fonts/font11.fnt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6.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1.fntdata"/><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font" Target="fonts/font1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EAD58156-DAA8-4062-9E97-50CF2766C27D}" type="slidenum">
              <a:rPr lang="es-ES" smtClean="0"/>
              <a:t>1</a:t>
            </a:fld>
            <a:endParaRPr lang="es-ES"/>
          </a:p>
        </p:txBody>
      </p:sp>
    </p:spTree>
    <p:extLst>
      <p:ext uri="{BB962C8B-B14F-4D97-AF65-F5344CB8AC3E}">
        <p14:creationId xmlns:p14="http://schemas.microsoft.com/office/powerpoint/2010/main" val="671854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2d28f523536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2d28f523536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326718b34b_9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326718b34b_9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2d28f523536_0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2d28f523536_0_1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2d28f523536_0_2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2d28f523536_0_2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2d28f523536_0_2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2d28f523536_0_2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2d28f523536_0_2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 name="Google Shape;293;g2d28f523536_0_2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2d28f523536_0_2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2d28f523536_0_2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2d28f523536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2d28f523536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2804af3b17f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0" name="Google Shape;330;g2804af3b17f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2d28f523536_0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2" name="Google Shape;362;g2d28f523536_0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27eb7e95f3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27eb7e95f3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2d28f523536_0_2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9" name="Google Shape;369;g2d28f523536_0_2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g2d28f523536_0_3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1" name="Google Shape;381;g2d28f523536_0_3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2d28f523536_0_3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 name="Google Shape;387;g2d28f523536_0_3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g2dc1de0f9a0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 name="Google Shape;394;g2dc1de0f9a0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27eb7e95f3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1" name="Google Shape;401;g27eb7e95f3_0_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2d28f523536_0_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2d28f523536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2d28f52353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2d28f52353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2d28f523536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2d28f523536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27eba33c49_0_4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27eba33c49_0_4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chemeClr val="dk1"/>
                </a:solidFill>
              </a:rPr>
              <a:t>En el marco de la creación de la asociación UP4, formada por 4 universidades politécnicas españolas, se creó un grupo de trabajo específico para el desarrollo de proyectos dentro del ámbito de bibliotecas, publicaciones y archivos (UP4BIB).</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rPr>
              <a:t>P4BIB tiene como objetivo realizar proyectos conjuntos e innovadores para los servicios bibliotecarios. Y el proyecto que se decidio impulsar fue el GEOUP4, que sigue la misma linea que el proyecto GEOCommons, pero con el objetivo de mostrar el impacto de las publicaciones academicas de las 4 universidades politécnicas.</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rPr>
              <a:t>Por lo tanto, ya se ha empezado a trabajar en el proyecto, donde ya tenemos el primer prototipo funcional. Y esto ha sido muy fácil de realizar ya que la tecnologia GEOCommons, como hemos comentado anteriormente utiliza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2d28f523536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2d28f523536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2d28f523536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2d28f523536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7eba33c49_0_4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27eba33c49_0_4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402225" y="4703625"/>
            <a:ext cx="396300" cy="204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GB"/>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7"/>
        <p:cNvGrpSpPr/>
        <p:nvPr/>
      </p:nvGrpSpPr>
      <p:grpSpPr>
        <a:xfrm>
          <a:off x="0" y="0"/>
          <a:ext cx="0" cy="0"/>
          <a:chOff x="0" y="0"/>
          <a:chExt cx="0" cy="0"/>
        </a:xfrm>
      </p:grpSpPr>
      <p:sp>
        <p:nvSpPr>
          <p:cNvPr id="68" name="Google Shape;68;p11"/>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69" name="Google Shape;69;p11"/>
          <p:cNvSpPr txBox="1">
            <a:spLocks noGrp="1"/>
          </p:cNvSpPr>
          <p:nvPr>
            <p:ph type="sldNum" idx="12"/>
          </p:nvPr>
        </p:nvSpPr>
        <p:spPr>
          <a:xfrm>
            <a:off x="402225" y="4703625"/>
            <a:ext cx="396300" cy="204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GB"/>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70"/>
        <p:cNvGrpSpPr/>
        <p:nvPr/>
      </p:nvGrpSpPr>
      <p:grpSpPr>
        <a:xfrm>
          <a:off x="0" y="0"/>
          <a:ext cx="0" cy="0"/>
          <a:chOff x="0" y="0"/>
          <a:chExt cx="0" cy="0"/>
        </a:xfrm>
      </p:grpSpPr>
      <p:sp>
        <p:nvSpPr>
          <p:cNvPr id="71" name="Google Shape;71;p12"/>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72" name="Google Shape;72;p12"/>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73" name="Google Shape;73;p12"/>
          <p:cNvSpPr txBox="1">
            <a:spLocks noGrp="1"/>
          </p:cNvSpPr>
          <p:nvPr>
            <p:ph type="sldNum" idx="12"/>
          </p:nvPr>
        </p:nvSpPr>
        <p:spPr>
          <a:xfrm>
            <a:off x="402225" y="4703625"/>
            <a:ext cx="396300" cy="204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GB"/>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4"/>
        <p:cNvGrpSpPr/>
        <p:nvPr/>
      </p:nvGrpSpPr>
      <p:grpSpPr>
        <a:xfrm>
          <a:off x="0" y="0"/>
          <a:ext cx="0" cy="0"/>
          <a:chOff x="0" y="0"/>
          <a:chExt cx="0" cy="0"/>
        </a:xfrm>
      </p:grpSpPr>
      <p:sp>
        <p:nvSpPr>
          <p:cNvPr id="75" name="Google Shape;75;p13"/>
          <p:cNvSpPr txBox="1">
            <a:spLocks noGrp="1"/>
          </p:cNvSpPr>
          <p:nvPr>
            <p:ph type="sldNum" idx="12"/>
          </p:nvPr>
        </p:nvSpPr>
        <p:spPr>
          <a:xfrm>
            <a:off x="402225" y="4703625"/>
            <a:ext cx="396300" cy="204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GB"/>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464071-C968-41E4-8266-2C11C78EA968}"/>
              </a:ext>
            </a:extLst>
          </p:cNvPr>
          <p:cNvSpPr>
            <a:spLocks noGrp="1"/>
          </p:cNvSpPr>
          <p:nvPr>
            <p:ph type="ctrTitle"/>
          </p:nvPr>
        </p:nvSpPr>
        <p:spPr>
          <a:xfrm>
            <a:off x="1143000" y="841772"/>
            <a:ext cx="6858000" cy="1790700"/>
          </a:xfrm>
        </p:spPr>
        <p:txBody>
          <a:bodyPr anchor="b"/>
          <a:lstStyle>
            <a:lvl1pPr algn="ctr">
              <a:defRPr sz="45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470D55D1-2D09-40BF-9780-1A177B192979}"/>
              </a:ext>
            </a:extLst>
          </p:cNvPr>
          <p:cNvSpPr>
            <a:spLocks noGrp="1"/>
          </p:cNvSpPr>
          <p:nvPr>
            <p:ph type="subTitle" idx="1"/>
          </p:nvPr>
        </p:nvSpPr>
        <p:spPr>
          <a:xfrm>
            <a:off x="1143000" y="2701528"/>
            <a:ext cx="6858000" cy="1241822"/>
          </a:xfrm>
        </p:spPr>
        <p:txBody>
          <a:bodyPr/>
          <a:lstStyle>
            <a:lvl1pPr marL="0" indent="0" algn="ctr">
              <a:buNone/>
              <a:defRPr sz="1800"/>
            </a:lvl1pPr>
            <a:lvl2pPr marL="342905" indent="0" algn="ctr">
              <a:buNone/>
              <a:defRPr sz="1500"/>
            </a:lvl2pPr>
            <a:lvl3pPr marL="685808" indent="0" algn="ctr">
              <a:buNone/>
              <a:defRPr sz="1350"/>
            </a:lvl3pPr>
            <a:lvl4pPr marL="1028713" indent="0" algn="ctr">
              <a:buNone/>
              <a:defRPr sz="1200"/>
            </a:lvl4pPr>
            <a:lvl5pPr marL="1371617" indent="0" algn="ctr">
              <a:buNone/>
              <a:defRPr sz="1200"/>
            </a:lvl5pPr>
            <a:lvl6pPr marL="1714522" indent="0" algn="ctr">
              <a:buNone/>
              <a:defRPr sz="1200"/>
            </a:lvl6pPr>
            <a:lvl7pPr marL="2057426" indent="0" algn="ctr">
              <a:buNone/>
              <a:defRPr sz="1200"/>
            </a:lvl7pPr>
            <a:lvl8pPr marL="2400330" indent="0" algn="ctr">
              <a:buNone/>
              <a:defRPr sz="1200"/>
            </a:lvl8pPr>
            <a:lvl9pPr marL="2743235" indent="0" algn="ctr">
              <a:buNone/>
              <a:defRPr sz="12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1DB9BBB-287F-4A6E-BF77-E7DDD027E75A}"/>
              </a:ext>
            </a:extLst>
          </p:cNvPr>
          <p:cNvSpPr>
            <a:spLocks noGrp="1"/>
          </p:cNvSpPr>
          <p:nvPr>
            <p:ph type="dt" sz="half" idx="10"/>
          </p:nvPr>
        </p:nvSpPr>
        <p:spPr/>
        <p:txBody>
          <a:bodyPr/>
          <a:lstStyle/>
          <a:p>
            <a:fld id="{93694540-7B1D-4FAF-A9B9-3F73FAE698D8}" type="datetimeFigureOut">
              <a:rPr lang="es-ES" smtClean="0"/>
              <a:t>07/07/2024</a:t>
            </a:fld>
            <a:endParaRPr lang="es-ES"/>
          </a:p>
        </p:txBody>
      </p:sp>
      <p:sp>
        <p:nvSpPr>
          <p:cNvPr id="5" name="Marcador de pie de página 4">
            <a:extLst>
              <a:ext uri="{FF2B5EF4-FFF2-40B4-BE49-F238E27FC236}">
                <a16:creationId xmlns:a16="http://schemas.microsoft.com/office/drawing/2014/main" id="{D03AC71F-ABC0-43C2-828B-EE043195231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D932E8C-8AE9-4026-B6D8-D1A37681DA5F}"/>
              </a:ext>
            </a:extLst>
          </p:cNvPr>
          <p:cNvSpPr>
            <a:spLocks noGrp="1"/>
          </p:cNvSpPr>
          <p:nvPr>
            <p:ph type="sldNum" sz="quarter" idx="12"/>
          </p:nvPr>
        </p:nvSpPr>
        <p:spPr/>
        <p:txBody>
          <a:bodyPr/>
          <a:lstStyle/>
          <a:p>
            <a:fld id="{03FABA58-BEE9-4500-8237-10D741B835FE}" type="slidenum">
              <a:rPr lang="es-ES" smtClean="0"/>
              <a:t>‹Nº›</a:t>
            </a:fld>
            <a:endParaRPr lang="es-ES"/>
          </a:p>
        </p:txBody>
      </p:sp>
    </p:spTree>
    <p:extLst>
      <p:ext uri="{BB962C8B-B14F-4D97-AF65-F5344CB8AC3E}">
        <p14:creationId xmlns:p14="http://schemas.microsoft.com/office/powerpoint/2010/main" val="1588871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402225" y="4703625"/>
            <a:ext cx="396300" cy="204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GB"/>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p:nvPr/>
        </p:nvSpPr>
        <p:spPr>
          <a:xfrm>
            <a:off x="434306" y="4736375"/>
            <a:ext cx="379800" cy="174600"/>
          </a:xfrm>
          <a:prstGeom prst="rect">
            <a:avLst/>
          </a:prstGeom>
          <a:solidFill>
            <a:srgbClr val="C6C5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434300" y="4733625"/>
            <a:ext cx="364200" cy="174600"/>
          </a:xfrm>
          <a:prstGeom prst="rect">
            <a:avLst/>
          </a:prstGeom>
        </p:spPr>
        <p:txBody>
          <a:bodyPr spcFirstLastPara="1" wrap="square" lIns="91425" tIns="91425" rIns="91425" bIns="91425" anchor="ctr" anchorCtr="0">
            <a:noAutofit/>
          </a:bodyPr>
          <a:lstStyle>
            <a:lvl1pPr lvl="0" rtl="0">
              <a:buNone/>
              <a:defRPr sz="900">
                <a:solidFill>
                  <a:srgbClr val="F3F3F3"/>
                </a:solidFill>
              </a:defRPr>
            </a:lvl1pPr>
            <a:lvl2pPr lvl="1" rtl="0">
              <a:buNone/>
              <a:defRPr sz="900">
                <a:solidFill>
                  <a:srgbClr val="F3F3F3"/>
                </a:solidFill>
              </a:defRPr>
            </a:lvl2pPr>
            <a:lvl3pPr lvl="2" rtl="0">
              <a:buNone/>
              <a:defRPr sz="900">
                <a:solidFill>
                  <a:srgbClr val="F3F3F3"/>
                </a:solidFill>
              </a:defRPr>
            </a:lvl3pPr>
            <a:lvl4pPr lvl="3" rtl="0">
              <a:buNone/>
              <a:defRPr sz="900">
                <a:solidFill>
                  <a:srgbClr val="F3F3F3"/>
                </a:solidFill>
              </a:defRPr>
            </a:lvl4pPr>
            <a:lvl5pPr lvl="4" rtl="0">
              <a:buNone/>
              <a:defRPr sz="900">
                <a:solidFill>
                  <a:srgbClr val="F3F3F3"/>
                </a:solidFill>
              </a:defRPr>
            </a:lvl5pPr>
            <a:lvl6pPr lvl="5" rtl="0">
              <a:buNone/>
              <a:defRPr sz="900">
                <a:solidFill>
                  <a:srgbClr val="F3F3F3"/>
                </a:solidFill>
              </a:defRPr>
            </a:lvl6pPr>
            <a:lvl7pPr lvl="6" rtl="0">
              <a:buNone/>
              <a:defRPr sz="900">
                <a:solidFill>
                  <a:srgbClr val="F3F3F3"/>
                </a:solidFill>
              </a:defRPr>
            </a:lvl7pPr>
            <a:lvl8pPr lvl="7" rtl="0">
              <a:buNone/>
              <a:defRPr sz="900">
                <a:solidFill>
                  <a:srgbClr val="F3F3F3"/>
                </a:solidFill>
              </a:defRPr>
            </a:lvl8pPr>
            <a:lvl9pPr lvl="8" rtl="0">
              <a:buNone/>
              <a:defRPr sz="900">
                <a:solidFill>
                  <a:srgbClr val="F3F3F3"/>
                </a:solidFill>
              </a:defRPr>
            </a:lvl9pPr>
          </a:lstStyle>
          <a:p>
            <a:pPr marL="0" lvl="0" indent="0" algn="ctr" rtl="0">
              <a:spcBef>
                <a:spcPts val="0"/>
              </a:spcBef>
              <a:spcAft>
                <a:spcPts val="0"/>
              </a:spcAft>
              <a:buNone/>
            </a:pPr>
            <a:fld id="{00000000-1234-1234-1234-123412341234}" type="slidenum">
              <a:rPr lang="en-GB"/>
              <a:t>‹Nº›</a:t>
            </a:fld>
            <a:endParaRPr/>
          </a:p>
        </p:txBody>
      </p:sp>
      <p:sp>
        <p:nvSpPr>
          <p:cNvPr id="20" name="Google Shape;20;p4"/>
          <p:cNvSpPr txBox="1">
            <a:spLocks noGrp="1"/>
          </p:cNvSpPr>
          <p:nvPr>
            <p:ph type="title"/>
          </p:nvPr>
        </p:nvSpPr>
        <p:spPr>
          <a:xfrm>
            <a:off x="311700" y="213700"/>
            <a:ext cx="8520600" cy="4656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566579"/>
              </a:buClr>
              <a:buSzPts val="2800"/>
              <a:buFont typeface="Trebuchet MS"/>
              <a:buNone/>
              <a:defRPr>
                <a:solidFill>
                  <a:srgbClr val="566579"/>
                </a:solidFill>
                <a:latin typeface="Trebuchet MS"/>
                <a:ea typeface="Trebuchet MS"/>
                <a:cs typeface="Trebuchet MS"/>
                <a:sym typeface="Trebuchet MS"/>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cxnSp>
        <p:nvCxnSpPr>
          <p:cNvPr id="21" name="Google Shape;21;p4"/>
          <p:cNvCxnSpPr/>
          <p:nvPr/>
        </p:nvCxnSpPr>
        <p:spPr>
          <a:xfrm>
            <a:off x="431850" y="751750"/>
            <a:ext cx="8280300" cy="0"/>
          </a:xfrm>
          <a:prstGeom prst="straightConnector1">
            <a:avLst/>
          </a:prstGeom>
          <a:noFill/>
          <a:ln w="9525" cap="flat" cmpd="sng">
            <a:solidFill>
              <a:srgbClr val="C6C5C5"/>
            </a:solidFill>
            <a:prstDash val="dot"/>
            <a:round/>
            <a:headEnd type="none" w="med" len="med"/>
            <a:tailEnd type="none" w="med" len="med"/>
          </a:ln>
        </p:spPr>
      </p:cxnSp>
      <p:cxnSp>
        <p:nvCxnSpPr>
          <p:cNvPr id="22" name="Google Shape;22;p4"/>
          <p:cNvCxnSpPr/>
          <p:nvPr/>
        </p:nvCxnSpPr>
        <p:spPr>
          <a:xfrm>
            <a:off x="431850" y="4741853"/>
            <a:ext cx="8280300" cy="0"/>
          </a:xfrm>
          <a:prstGeom prst="straightConnector1">
            <a:avLst/>
          </a:prstGeom>
          <a:noFill/>
          <a:ln w="9525" cap="flat" cmpd="sng">
            <a:solidFill>
              <a:srgbClr val="C6C5C5"/>
            </a:solidFill>
            <a:prstDash val="dot"/>
            <a:round/>
            <a:headEnd type="none" w="med" len="med"/>
            <a:tailEnd type="none" w="med" len="med"/>
          </a:ln>
        </p:spPr>
      </p:cxnSp>
      <p:sp>
        <p:nvSpPr>
          <p:cNvPr id="23" name="Google Shape;23;p4">
            <a:hlinkClick r:id="" action="ppaction://hlinkshowjump?jump=previousslide"/>
          </p:cNvPr>
          <p:cNvSpPr/>
          <p:nvPr/>
        </p:nvSpPr>
        <p:spPr>
          <a:xfrm rot="2700000">
            <a:off x="8511683" y="4815273"/>
            <a:ext cx="84853" cy="84853"/>
          </a:xfrm>
          <a:prstGeom prst="rtTriangle">
            <a:avLst/>
          </a:prstGeom>
          <a:solidFill>
            <a:srgbClr val="C6C5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4">
            <a:hlinkClick r:id="" action="ppaction://hlinkshowjump?jump=nextslide"/>
          </p:cNvPr>
          <p:cNvSpPr/>
          <p:nvPr/>
        </p:nvSpPr>
        <p:spPr>
          <a:xfrm rot="-8100000">
            <a:off x="8631683" y="4815273"/>
            <a:ext cx="84853" cy="84853"/>
          </a:xfrm>
          <a:prstGeom prst="rtTriangle">
            <a:avLst/>
          </a:prstGeom>
          <a:solidFill>
            <a:srgbClr val="C6C5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4"/>
          <p:cNvSpPr txBox="1"/>
          <p:nvPr/>
        </p:nvSpPr>
        <p:spPr>
          <a:xfrm>
            <a:off x="6903186" y="4685184"/>
            <a:ext cx="1532700" cy="1746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GB" sz="900">
                <a:solidFill>
                  <a:srgbClr val="C6C5C5"/>
                </a:solidFill>
              </a:rPr>
              <a:t>www.companyname.com</a:t>
            </a:r>
            <a:endParaRPr sz="900">
              <a:solidFill>
                <a:srgbClr val="C6C5C5"/>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5"/>
          <p:cNvSpPr/>
          <p:nvPr/>
        </p:nvSpPr>
        <p:spPr>
          <a:xfrm>
            <a:off x="434306" y="4736375"/>
            <a:ext cx="379800" cy="174600"/>
          </a:xfrm>
          <a:prstGeom prst="rect">
            <a:avLst/>
          </a:prstGeom>
          <a:solidFill>
            <a:srgbClr val="C6C5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5"/>
          <p:cNvSpPr txBox="1">
            <a:spLocks noGrp="1"/>
          </p:cNvSpPr>
          <p:nvPr>
            <p:ph type="body" idx="1"/>
          </p:nvPr>
        </p:nvSpPr>
        <p:spPr>
          <a:xfrm>
            <a:off x="311700" y="1152475"/>
            <a:ext cx="41640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9" name="Google Shape;29;p5"/>
          <p:cNvSpPr txBox="1">
            <a:spLocks noGrp="1"/>
          </p:cNvSpPr>
          <p:nvPr>
            <p:ph type="body" idx="2"/>
          </p:nvPr>
        </p:nvSpPr>
        <p:spPr>
          <a:xfrm>
            <a:off x="4668275" y="1152475"/>
            <a:ext cx="41640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0" name="Google Shape;30;p5"/>
          <p:cNvSpPr txBox="1">
            <a:spLocks noGrp="1"/>
          </p:cNvSpPr>
          <p:nvPr>
            <p:ph type="sldNum" idx="12"/>
          </p:nvPr>
        </p:nvSpPr>
        <p:spPr>
          <a:xfrm>
            <a:off x="434300" y="4733625"/>
            <a:ext cx="364200" cy="174600"/>
          </a:xfrm>
          <a:prstGeom prst="rect">
            <a:avLst/>
          </a:prstGeom>
        </p:spPr>
        <p:txBody>
          <a:bodyPr spcFirstLastPara="1" wrap="square" lIns="91425" tIns="91425" rIns="91425" bIns="91425" anchor="ctr" anchorCtr="0">
            <a:noAutofit/>
          </a:bodyPr>
          <a:lstStyle>
            <a:lvl1pPr lvl="0">
              <a:buNone/>
              <a:defRPr sz="900">
                <a:solidFill>
                  <a:srgbClr val="FFFFFF"/>
                </a:solidFill>
              </a:defRPr>
            </a:lvl1pPr>
            <a:lvl2pPr lvl="1">
              <a:buNone/>
              <a:defRPr sz="900">
                <a:solidFill>
                  <a:srgbClr val="FFFFFF"/>
                </a:solidFill>
              </a:defRPr>
            </a:lvl2pPr>
            <a:lvl3pPr lvl="2">
              <a:buNone/>
              <a:defRPr sz="900">
                <a:solidFill>
                  <a:srgbClr val="FFFFFF"/>
                </a:solidFill>
              </a:defRPr>
            </a:lvl3pPr>
            <a:lvl4pPr lvl="3">
              <a:buNone/>
              <a:defRPr sz="900">
                <a:solidFill>
                  <a:srgbClr val="FFFFFF"/>
                </a:solidFill>
              </a:defRPr>
            </a:lvl4pPr>
            <a:lvl5pPr lvl="4">
              <a:buNone/>
              <a:defRPr sz="900">
                <a:solidFill>
                  <a:srgbClr val="FFFFFF"/>
                </a:solidFill>
              </a:defRPr>
            </a:lvl5pPr>
            <a:lvl6pPr lvl="5">
              <a:buNone/>
              <a:defRPr sz="900">
                <a:solidFill>
                  <a:srgbClr val="FFFFFF"/>
                </a:solidFill>
              </a:defRPr>
            </a:lvl6pPr>
            <a:lvl7pPr lvl="6">
              <a:buNone/>
              <a:defRPr sz="900">
                <a:solidFill>
                  <a:srgbClr val="FFFFFF"/>
                </a:solidFill>
              </a:defRPr>
            </a:lvl7pPr>
            <a:lvl8pPr lvl="7">
              <a:buNone/>
              <a:defRPr sz="900">
                <a:solidFill>
                  <a:srgbClr val="FFFFFF"/>
                </a:solidFill>
              </a:defRPr>
            </a:lvl8pPr>
            <a:lvl9pPr lvl="8">
              <a:buNone/>
              <a:defRPr sz="900">
                <a:solidFill>
                  <a:srgbClr val="FFFFFF"/>
                </a:solidFill>
              </a:defRPr>
            </a:lvl9pPr>
          </a:lstStyle>
          <a:p>
            <a:pPr marL="0" lvl="0" indent="0" algn="ctr" rtl="0">
              <a:spcBef>
                <a:spcPts val="0"/>
              </a:spcBef>
              <a:spcAft>
                <a:spcPts val="0"/>
              </a:spcAft>
              <a:buNone/>
            </a:pPr>
            <a:fld id="{00000000-1234-1234-1234-123412341234}" type="slidenum">
              <a:rPr lang="en-GB"/>
              <a:t>‹Nº›</a:t>
            </a:fld>
            <a:endParaRPr/>
          </a:p>
        </p:txBody>
      </p:sp>
      <p:cxnSp>
        <p:nvCxnSpPr>
          <p:cNvPr id="31" name="Google Shape;31;p5"/>
          <p:cNvCxnSpPr/>
          <p:nvPr/>
        </p:nvCxnSpPr>
        <p:spPr>
          <a:xfrm>
            <a:off x="431850" y="4741853"/>
            <a:ext cx="8280300" cy="0"/>
          </a:xfrm>
          <a:prstGeom prst="straightConnector1">
            <a:avLst/>
          </a:prstGeom>
          <a:noFill/>
          <a:ln w="9525" cap="flat" cmpd="sng">
            <a:solidFill>
              <a:srgbClr val="C6C5C5"/>
            </a:solidFill>
            <a:prstDash val="dot"/>
            <a:round/>
            <a:headEnd type="none" w="med" len="med"/>
            <a:tailEnd type="none" w="med" len="med"/>
          </a:ln>
        </p:spPr>
      </p:cxnSp>
      <p:sp>
        <p:nvSpPr>
          <p:cNvPr id="32" name="Google Shape;32;p5"/>
          <p:cNvSpPr txBox="1">
            <a:spLocks noGrp="1"/>
          </p:cNvSpPr>
          <p:nvPr>
            <p:ph type="title"/>
          </p:nvPr>
        </p:nvSpPr>
        <p:spPr>
          <a:xfrm>
            <a:off x="311700" y="213700"/>
            <a:ext cx="8520600" cy="4656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566579"/>
              </a:buClr>
              <a:buSzPts val="2800"/>
              <a:buFont typeface="Trebuchet MS"/>
              <a:buNone/>
              <a:defRPr>
                <a:solidFill>
                  <a:srgbClr val="566579"/>
                </a:solidFill>
                <a:latin typeface="Trebuchet MS"/>
                <a:ea typeface="Trebuchet MS"/>
                <a:cs typeface="Trebuchet MS"/>
                <a:sym typeface="Trebuchet MS"/>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cxnSp>
        <p:nvCxnSpPr>
          <p:cNvPr id="33" name="Google Shape;33;p5"/>
          <p:cNvCxnSpPr/>
          <p:nvPr/>
        </p:nvCxnSpPr>
        <p:spPr>
          <a:xfrm>
            <a:off x="431850" y="751750"/>
            <a:ext cx="8280300" cy="0"/>
          </a:xfrm>
          <a:prstGeom prst="straightConnector1">
            <a:avLst/>
          </a:prstGeom>
          <a:noFill/>
          <a:ln w="9525" cap="flat" cmpd="sng">
            <a:solidFill>
              <a:srgbClr val="C6C5C5"/>
            </a:solidFill>
            <a:prstDash val="dot"/>
            <a:round/>
            <a:headEnd type="none" w="med" len="med"/>
            <a:tailEnd type="none" w="med" len="med"/>
          </a:ln>
        </p:spPr>
      </p:cxnSp>
      <p:sp>
        <p:nvSpPr>
          <p:cNvPr id="34" name="Google Shape;34;p5">
            <a:hlinkClick r:id="" action="ppaction://hlinkshowjump?jump=previousslide"/>
          </p:cNvPr>
          <p:cNvSpPr/>
          <p:nvPr/>
        </p:nvSpPr>
        <p:spPr>
          <a:xfrm rot="2700000">
            <a:off x="8511683" y="4815273"/>
            <a:ext cx="84853" cy="84853"/>
          </a:xfrm>
          <a:prstGeom prst="rtTriangle">
            <a:avLst/>
          </a:prstGeom>
          <a:solidFill>
            <a:srgbClr val="C6C5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5">
            <a:hlinkClick r:id="" action="ppaction://hlinkshowjump?jump=nextslide"/>
          </p:cNvPr>
          <p:cNvSpPr/>
          <p:nvPr/>
        </p:nvSpPr>
        <p:spPr>
          <a:xfrm rot="-8100000">
            <a:off x="8631683" y="4815273"/>
            <a:ext cx="84853" cy="84853"/>
          </a:xfrm>
          <a:prstGeom prst="rtTriangle">
            <a:avLst/>
          </a:prstGeom>
          <a:solidFill>
            <a:srgbClr val="C6C5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5"/>
          <p:cNvSpPr txBox="1"/>
          <p:nvPr/>
        </p:nvSpPr>
        <p:spPr>
          <a:xfrm>
            <a:off x="6903186" y="4685184"/>
            <a:ext cx="1532700" cy="1746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GB" sz="900">
                <a:solidFill>
                  <a:srgbClr val="C6C5C5"/>
                </a:solidFill>
              </a:rPr>
              <a:t>www.companyname.com</a:t>
            </a:r>
            <a:endParaRPr sz="900">
              <a:solidFill>
                <a:srgbClr val="C6C5C5"/>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7"/>
        <p:cNvGrpSpPr/>
        <p:nvPr/>
      </p:nvGrpSpPr>
      <p:grpSpPr>
        <a:xfrm>
          <a:off x="0" y="0"/>
          <a:ext cx="0" cy="0"/>
          <a:chOff x="0" y="0"/>
          <a:chExt cx="0" cy="0"/>
        </a:xfrm>
      </p:grpSpPr>
      <p:cxnSp>
        <p:nvCxnSpPr>
          <p:cNvPr id="38" name="Google Shape;38;p6"/>
          <p:cNvCxnSpPr/>
          <p:nvPr/>
        </p:nvCxnSpPr>
        <p:spPr>
          <a:xfrm>
            <a:off x="431850" y="4741853"/>
            <a:ext cx="8280300" cy="0"/>
          </a:xfrm>
          <a:prstGeom prst="straightConnector1">
            <a:avLst/>
          </a:prstGeom>
          <a:noFill/>
          <a:ln w="9525" cap="flat" cmpd="sng">
            <a:solidFill>
              <a:srgbClr val="C6C5C5"/>
            </a:solidFill>
            <a:prstDash val="dot"/>
            <a:round/>
            <a:headEnd type="none" w="med" len="med"/>
            <a:tailEnd type="none" w="med" len="med"/>
          </a:ln>
        </p:spPr>
      </p:cxnSp>
      <p:sp>
        <p:nvSpPr>
          <p:cNvPr id="39" name="Google Shape;39;p6"/>
          <p:cNvSpPr txBox="1">
            <a:spLocks noGrp="1"/>
          </p:cNvSpPr>
          <p:nvPr>
            <p:ph type="title"/>
          </p:nvPr>
        </p:nvSpPr>
        <p:spPr>
          <a:xfrm>
            <a:off x="311700" y="213700"/>
            <a:ext cx="8520600" cy="465600"/>
          </a:xfrm>
          <a:prstGeom prst="rect">
            <a:avLst/>
          </a:prstGeom>
        </p:spPr>
        <p:txBody>
          <a:bodyPr spcFirstLastPara="1" wrap="square" lIns="91425" tIns="91425" rIns="91425" bIns="91425" anchor="t" anchorCtr="0">
            <a:noAutofit/>
          </a:bodyPr>
          <a:lstStyle>
            <a:lvl1pPr lvl="0">
              <a:spcBef>
                <a:spcPts val="0"/>
              </a:spcBef>
              <a:spcAft>
                <a:spcPts val="0"/>
              </a:spcAft>
              <a:buClr>
                <a:srgbClr val="566579"/>
              </a:buClr>
              <a:buSzPts val="2800"/>
              <a:buFont typeface="Trebuchet MS"/>
              <a:buNone/>
              <a:defRPr>
                <a:solidFill>
                  <a:srgbClr val="566579"/>
                </a:solidFill>
                <a:latin typeface="Trebuchet MS"/>
                <a:ea typeface="Trebuchet MS"/>
                <a:cs typeface="Trebuchet MS"/>
                <a:sym typeface="Trebuchet MS"/>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cxnSp>
        <p:nvCxnSpPr>
          <p:cNvPr id="40" name="Google Shape;40;p6"/>
          <p:cNvCxnSpPr/>
          <p:nvPr/>
        </p:nvCxnSpPr>
        <p:spPr>
          <a:xfrm>
            <a:off x="431850" y="751750"/>
            <a:ext cx="8280300" cy="0"/>
          </a:xfrm>
          <a:prstGeom prst="straightConnector1">
            <a:avLst/>
          </a:prstGeom>
          <a:noFill/>
          <a:ln w="9525" cap="flat" cmpd="sng">
            <a:solidFill>
              <a:srgbClr val="C6C5C5"/>
            </a:solidFill>
            <a:prstDash val="dot"/>
            <a:round/>
            <a:headEnd type="none" w="med" len="med"/>
            <a:tailEnd type="none" w="med" len="med"/>
          </a:ln>
        </p:spPr>
      </p:cxnSp>
      <p:sp>
        <p:nvSpPr>
          <p:cNvPr id="41" name="Google Shape;41;p6">
            <a:hlinkClick r:id="" action="ppaction://hlinkshowjump?jump=previousslide"/>
          </p:cNvPr>
          <p:cNvSpPr/>
          <p:nvPr/>
        </p:nvSpPr>
        <p:spPr>
          <a:xfrm rot="2700000">
            <a:off x="8511683" y="4815273"/>
            <a:ext cx="84853" cy="84853"/>
          </a:xfrm>
          <a:prstGeom prst="rtTriangle">
            <a:avLst/>
          </a:prstGeom>
          <a:solidFill>
            <a:srgbClr val="C6C5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6"/>
          <p:cNvSpPr/>
          <p:nvPr/>
        </p:nvSpPr>
        <p:spPr>
          <a:xfrm>
            <a:off x="434306" y="4736375"/>
            <a:ext cx="379800" cy="174600"/>
          </a:xfrm>
          <a:prstGeom prst="rect">
            <a:avLst/>
          </a:prstGeom>
          <a:solidFill>
            <a:srgbClr val="C6C5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6">
            <a:hlinkClick r:id="" action="ppaction://hlinkshowjump?jump=nextslide"/>
          </p:cNvPr>
          <p:cNvSpPr/>
          <p:nvPr/>
        </p:nvSpPr>
        <p:spPr>
          <a:xfrm rot="-8100000">
            <a:off x="8631683" y="4815273"/>
            <a:ext cx="84853" cy="84853"/>
          </a:xfrm>
          <a:prstGeom prst="rtTriangle">
            <a:avLst/>
          </a:prstGeom>
          <a:solidFill>
            <a:srgbClr val="C6C5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6"/>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lvl1pPr lvl="0" rtl="0">
              <a:buNone/>
              <a:defRPr sz="900">
                <a:solidFill>
                  <a:srgbClr val="FFFFFF"/>
                </a:solidFill>
              </a:defRPr>
            </a:lvl1pPr>
            <a:lvl2pPr lvl="1" rtl="0">
              <a:buNone/>
              <a:defRPr sz="900">
                <a:solidFill>
                  <a:srgbClr val="FFFFFF"/>
                </a:solidFill>
              </a:defRPr>
            </a:lvl2pPr>
            <a:lvl3pPr lvl="2" rtl="0">
              <a:buNone/>
              <a:defRPr sz="900">
                <a:solidFill>
                  <a:srgbClr val="FFFFFF"/>
                </a:solidFill>
              </a:defRPr>
            </a:lvl3pPr>
            <a:lvl4pPr lvl="3" rtl="0">
              <a:buNone/>
              <a:defRPr sz="900">
                <a:solidFill>
                  <a:srgbClr val="FFFFFF"/>
                </a:solidFill>
              </a:defRPr>
            </a:lvl4pPr>
            <a:lvl5pPr lvl="4" rtl="0">
              <a:buNone/>
              <a:defRPr sz="900">
                <a:solidFill>
                  <a:srgbClr val="FFFFFF"/>
                </a:solidFill>
              </a:defRPr>
            </a:lvl5pPr>
            <a:lvl6pPr lvl="5" rtl="0">
              <a:buNone/>
              <a:defRPr sz="900">
                <a:solidFill>
                  <a:srgbClr val="FFFFFF"/>
                </a:solidFill>
              </a:defRPr>
            </a:lvl6pPr>
            <a:lvl7pPr lvl="6" rtl="0">
              <a:buNone/>
              <a:defRPr sz="900">
                <a:solidFill>
                  <a:srgbClr val="FFFFFF"/>
                </a:solidFill>
              </a:defRPr>
            </a:lvl7pPr>
            <a:lvl8pPr lvl="7" rtl="0">
              <a:buNone/>
              <a:defRPr sz="900">
                <a:solidFill>
                  <a:srgbClr val="FFFFFF"/>
                </a:solidFill>
              </a:defRPr>
            </a:lvl8pPr>
            <a:lvl9pPr lvl="8" rtl="0">
              <a:buNone/>
              <a:defRPr sz="900">
                <a:solidFill>
                  <a:srgbClr val="FFFFFF"/>
                </a:solidFill>
              </a:defRPr>
            </a:lvl9pPr>
          </a:lstStyle>
          <a:p>
            <a:pPr marL="0" lvl="0" indent="0" algn="ctr" rtl="0">
              <a:spcBef>
                <a:spcPts val="0"/>
              </a:spcBef>
              <a:spcAft>
                <a:spcPts val="0"/>
              </a:spcAft>
              <a:buNone/>
            </a:pPr>
            <a:fld id="{00000000-1234-1234-1234-123412341234}" type="slidenum">
              <a:rPr lang="en-GB"/>
              <a:t>‹Nº›</a:t>
            </a:fld>
            <a:endParaRPr/>
          </a:p>
        </p:txBody>
      </p:sp>
      <p:sp>
        <p:nvSpPr>
          <p:cNvPr id="45" name="Google Shape;45;p6"/>
          <p:cNvSpPr txBox="1"/>
          <p:nvPr/>
        </p:nvSpPr>
        <p:spPr>
          <a:xfrm>
            <a:off x="6200375" y="4685175"/>
            <a:ext cx="2235600" cy="325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GB" sz="900" b="1">
                <a:solidFill>
                  <a:srgbClr val="C6C5C5"/>
                </a:solidFill>
              </a:rPr>
              <a:t>GEOREBIUN:</a:t>
            </a:r>
            <a:r>
              <a:rPr lang="en-GB" sz="900">
                <a:solidFill>
                  <a:srgbClr val="C6C5C5"/>
                </a:solidFill>
              </a:rPr>
              <a:t> Rebiun en el territorio</a:t>
            </a:r>
            <a:endParaRPr sz="900">
              <a:solidFill>
                <a:srgbClr val="C6C5C5"/>
              </a:solidFill>
            </a:endParaRPr>
          </a:p>
        </p:txBody>
      </p:sp>
      <p:sp>
        <p:nvSpPr>
          <p:cNvPr id="46" name="Google Shape;46;p6"/>
          <p:cNvSpPr/>
          <p:nvPr/>
        </p:nvSpPr>
        <p:spPr>
          <a:xfrm>
            <a:off x="-12" y="226"/>
            <a:ext cx="1828800" cy="65091"/>
          </a:xfrm>
          <a:prstGeom prst="rect">
            <a:avLst/>
          </a:prstGeom>
          <a:solidFill>
            <a:srgbClr val="43434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7" name="Google Shape;47;p6"/>
          <p:cNvSpPr/>
          <p:nvPr/>
        </p:nvSpPr>
        <p:spPr>
          <a:xfrm>
            <a:off x="1828808" y="226"/>
            <a:ext cx="1828800" cy="65091"/>
          </a:xfrm>
          <a:prstGeom prst="rect">
            <a:avLst/>
          </a:prstGeom>
          <a:solidFill>
            <a:srgbClr val="960B0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8" name="Google Shape;48;p6"/>
          <p:cNvSpPr/>
          <p:nvPr/>
        </p:nvSpPr>
        <p:spPr>
          <a:xfrm>
            <a:off x="3657629" y="226"/>
            <a:ext cx="1828800" cy="65091"/>
          </a:xfrm>
          <a:prstGeom prst="rect">
            <a:avLst/>
          </a:prstGeom>
          <a:solidFill>
            <a:srgbClr val="43434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9" name="Google Shape;49;p6"/>
          <p:cNvSpPr/>
          <p:nvPr/>
        </p:nvSpPr>
        <p:spPr>
          <a:xfrm>
            <a:off x="5486445" y="226"/>
            <a:ext cx="1828800" cy="65091"/>
          </a:xfrm>
          <a:prstGeom prst="rect">
            <a:avLst/>
          </a:prstGeom>
          <a:solidFill>
            <a:srgbClr val="960B0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50" name="Google Shape;50;p6"/>
          <p:cNvSpPr/>
          <p:nvPr/>
        </p:nvSpPr>
        <p:spPr>
          <a:xfrm>
            <a:off x="7315262" y="226"/>
            <a:ext cx="1828800" cy="65091"/>
          </a:xfrm>
          <a:prstGeom prst="rect">
            <a:avLst/>
          </a:prstGeom>
          <a:solidFill>
            <a:srgbClr val="43434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51"/>
        <p:cNvGrpSpPr/>
        <p:nvPr/>
      </p:nvGrpSpPr>
      <p:grpSpPr>
        <a:xfrm>
          <a:off x="0" y="0"/>
          <a:ext cx="0" cy="0"/>
          <a:chOff x="0" y="0"/>
          <a:chExt cx="0" cy="0"/>
        </a:xfrm>
      </p:grpSpPr>
      <p:sp>
        <p:nvSpPr>
          <p:cNvPr id="52" name="Google Shape;52;p7"/>
          <p:cNvSpPr txBox="1">
            <a:spLocks noGrp="1"/>
          </p:cNvSpPr>
          <p:nvPr>
            <p:ph type="title"/>
          </p:nvPr>
        </p:nvSpPr>
        <p:spPr>
          <a:xfrm>
            <a:off x="311700" y="213700"/>
            <a:ext cx="8520600" cy="4656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566579"/>
              </a:buClr>
              <a:buSzPts val="2800"/>
              <a:buFont typeface="Trebuchet MS"/>
              <a:buNone/>
              <a:defRPr>
                <a:solidFill>
                  <a:srgbClr val="566579"/>
                </a:solidFill>
                <a:latin typeface="Trebuchet MS"/>
                <a:ea typeface="Trebuchet MS"/>
                <a:cs typeface="Trebuchet MS"/>
                <a:sym typeface="Trebuchet MS"/>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cxnSp>
        <p:nvCxnSpPr>
          <p:cNvPr id="53" name="Google Shape;53;p7"/>
          <p:cNvCxnSpPr/>
          <p:nvPr/>
        </p:nvCxnSpPr>
        <p:spPr>
          <a:xfrm>
            <a:off x="431850" y="751750"/>
            <a:ext cx="8280300" cy="0"/>
          </a:xfrm>
          <a:prstGeom prst="straightConnector1">
            <a:avLst/>
          </a:prstGeom>
          <a:noFill/>
          <a:ln w="9525" cap="flat" cmpd="sng">
            <a:solidFill>
              <a:srgbClr val="C6C5C5"/>
            </a:solidFill>
            <a:prstDash val="dot"/>
            <a:round/>
            <a:headEnd type="none" w="med" len="med"/>
            <a:tailEnd type="none" w="med" len="med"/>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4"/>
        <p:cNvGrpSpPr/>
        <p:nvPr/>
      </p:nvGrpSpPr>
      <p:grpSpPr>
        <a:xfrm>
          <a:off x="0" y="0"/>
          <a:ext cx="0" cy="0"/>
          <a:chOff x="0" y="0"/>
          <a:chExt cx="0" cy="0"/>
        </a:xfrm>
      </p:grpSpPr>
      <p:sp>
        <p:nvSpPr>
          <p:cNvPr id="55" name="Google Shape;55;p8"/>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56" name="Google Shape;56;p8"/>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57" name="Google Shape;57;p8"/>
          <p:cNvSpPr txBox="1">
            <a:spLocks noGrp="1"/>
          </p:cNvSpPr>
          <p:nvPr>
            <p:ph type="sldNum" idx="12"/>
          </p:nvPr>
        </p:nvSpPr>
        <p:spPr>
          <a:xfrm>
            <a:off x="402225" y="4703625"/>
            <a:ext cx="396300" cy="204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GB"/>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60" name="Google Shape;60;p9"/>
          <p:cNvSpPr txBox="1">
            <a:spLocks noGrp="1"/>
          </p:cNvSpPr>
          <p:nvPr>
            <p:ph type="sldNum" idx="12"/>
          </p:nvPr>
        </p:nvSpPr>
        <p:spPr>
          <a:xfrm>
            <a:off x="402225" y="4703625"/>
            <a:ext cx="396300" cy="204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GB"/>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1"/>
        <p:cNvGrpSpPr/>
        <p:nvPr/>
      </p:nvGrpSpPr>
      <p:grpSpPr>
        <a:xfrm>
          <a:off x="0" y="0"/>
          <a:ext cx="0" cy="0"/>
          <a:chOff x="0" y="0"/>
          <a:chExt cx="0" cy="0"/>
        </a:xfrm>
      </p:grpSpPr>
      <p:sp>
        <p:nvSpPr>
          <p:cNvPr id="62" name="Google Shape;62;p1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0"/>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64" name="Google Shape;64;p10"/>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5" name="Google Shape;65;p10"/>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66" name="Google Shape;66;p10"/>
          <p:cNvSpPr txBox="1">
            <a:spLocks noGrp="1"/>
          </p:cNvSpPr>
          <p:nvPr>
            <p:ph type="sldNum" idx="12"/>
          </p:nvPr>
        </p:nvSpPr>
        <p:spPr>
          <a:xfrm>
            <a:off x="402225" y="4703625"/>
            <a:ext cx="396300" cy="204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GB"/>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402225" y="4703625"/>
            <a:ext cx="396300" cy="204600"/>
          </a:xfrm>
          <a:prstGeom prst="rect">
            <a:avLst/>
          </a:prstGeom>
          <a:noFill/>
          <a:ln>
            <a:noFill/>
          </a:ln>
        </p:spPr>
        <p:txBody>
          <a:bodyPr spcFirstLastPara="1" wrap="square" lIns="91425" tIns="91425" rIns="91425" bIns="91425" anchor="ctr" anchorCtr="0">
            <a:noAutofit/>
          </a:bodyPr>
          <a:lstStyle>
            <a:lvl1pPr lvl="0" algn="ctr">
              <a:buNone/>
              <a:defRPr sz="1000">
                <a:solidFill>
                  <a:schemeClr val="dk2"/>
                </a:solidFill>
              </a:defRPr>
            </a:lvl1pPr>
            <a:lvl2pPr lvl="1" algn="ctr">
              <a:buNone/>
              <a:defRPr sz="1000">
                <a:solidFill>
                  <a:schemeClr val="dk2"/>
                </a:solidFill>
              </a:defRPr>
            </a:lvl2pPr>
            <a:lvl3pPr lvl="2" algn="ctr">
              <a:buNone/>
              <a:defRPr sz="1000">
                <a:solidFill>
                  <a:schemeClr val="dk2"/>
                </a:solidFill>
              </a:defRPr>
            </a:lvl3pPr>
            <a:lvl4pPr lvl="3" algn="ctr">
              <a:buNone/>
              <a:defRPr sz="1000">
                <a:solidFill>
                  <a:schemeClr val="dk2"/>
                </a:solidFill>
              </a:defRPr>
            </a:lvl4pPr>
            <a:lvl5pPr lvl="4" algn="ctr">
              <a:buNone/>
              <a:defRPr sz="1000">
                <a:solidFill>
                  <a:schemeClr val="dk2"/>
                </a:solidFill>
              </a:defRPr>
            </a:lvl5pPr>
            <a:lvl6pPr lvl="5" algn="ctr">
              <a:buNone/>
              <a:defRPr sz="1000">
                <a:solidFill>
                  <a:schemeClr val="dk2"/>
                </a:solidFill>
              </a:defRPr>
            </a:lvl6pPr>
            <a:lvl7pPr lvl="6" algn="ctr">
              <a:buNone/>
              <a:defRPr sz="1000">
                <a:solidFill>
                  <a:schemeClr val="dk2"/>
                </a:solidFill>
              </a:defRPr>
            </a:lvl7pPr>
            <a:lvl8pPr lvl="7" algn="ctr">
              <a:buNone/>
              <a:defRPr sz="1000">
                <a:solidFill>
                  <a:schemeClr val="dk2"/>
                </a:solidFill>
              </a:defRPr>
            </a:lvl8pPr>
            <a:lvl9pPr lvl="8" algn="ctr">
              <a:buNone/>
              <a:defRPr sz="1000">
                <a:solidFill>
                  <a:schemeClr val="dk2"/>
                </a:solidFill>
              </a:defRPr>
            </a:lvl9pPr>
          </a:lstStyle>
          <a:p>
            <a:pPr marL="0" lvl="0" indent="0" algn="ctr" rtl="0">
              <a:spcBef>
                <a:spcPts val="0"/>
              </a:spcBef>
              <a:spcAft>
                <a:spcPts val="0"/>
              </a:spcAft>
              <a:buNone/>
            </a:pPr>
            <a:fld id="{00000000-1234-1234-1234-123412341234}" type="slidenum">
              <a:rPr lang="en-GB"/>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Shape 76"/>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idp2.upc.edu:7008/georebiun/api" TargetMode="External"/><Relationship Id="rId7"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hyperlink" Target="http://purl.org/coar/access_right/c_abf2" TargetMode="External"/><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hyperlink" Target="http://purl.org/coar/access_right/c_f1cf" TargetMode="External"/><Relationship Id="rId5" Type="http://schemas.openxmlformats.org/officeDocument/2006/relationships/hyperlink" Target="http://purl.org/coar/access_right/c_16ec" TargetMode="Externa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hyperlink" Target="http://drive.google.com/file/d/1fj4urRWb0JlKNX463Rwo5Vb6_BN5u-tU/view" TargetMode="External"/><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23.jpg"/></Relationships>
</file>

<file path=ppt/slides/_rels/slide23.xml.rels><?xml version="1.0" encoding="UTF-8" standalone="yes"?>
<Relationships xmlns="http://schemas.openxmlformats.org/package/2006/relationships"><Relationship Id="rId3" Type="http://schemas.openxmlformats.org/officeDocument/2006/relationships/hyperlink" Target="https://georebiun.upc.edu" TargetMode="External"/><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8" Type="http://schemas.openxmlformats.org/officeDocument/2006/relationships/hyperlink" Target="mailto:anamaria.poveda@uc3m.es" TargetMode="External"/><Relationship Id="rId13" Type="http://schemas.openxmlformats.org/officeDocument/2006/relationships/hyperlink" Target="mailto:mariacarmen.posse@usc.es" TargetMode="External"/><Relationship Id="rId18" Type="http://schemas.openxmlformats.org/officeDocument/2006/relationships/image" Target="../media/image5.png"/><Relationship Id="rId3" Type="http://schemas.openxmlformats.org/officeDocument/2006/relationships/image" Target="../media/image2.png"/><Relationship Id="rId21" Type="http://schemas.openxmlformats.org/officeDocument/2006/relationships/image" Target="../media/image8.png"/><Relationship Id="rId7" Type="http://schemas.openxmlformats.org/officeDocument/2006/relationships/hyperlink" Target="mailto:pacomar@upv.es" TargetMode="External"/><Relationship Id="rId12" Type="http://schemas.openxmlformats.org/officeDocument/2006/relationships/hyperlink" Target="mailto:concepcion.mendez@usc.es" TargetMode="External"/><Relationship Id="rId17" Type="http://schemas.openxmlformats.org/officeDocument/2006/relationships/image" Target="../media/image4.png"/><Relationship Id="rId2" Type="http://schemas.openxmlformats.org/officeDocument/2006/relationships/notesSlide" Target="../notesSlides/notesSlide4.xml"/><Relationship Id="rId16" Type="http://schemas.openxmlformats.org/officeDocument/2006/relationships/image" Target="../media/image3.png"/><Relationship Id="rId20" Type="http://schemas.openxmlformats.org/officeDocument/2006/relationships/image" Target="../media/image7.png"/><Relationship Id="rId1" Type="http://schemas.openxmlformats.org/officeDocument/2006/relationships/slideLayout" Target="../slideLayouts/slideLayout5.xml"/><Relationship Id="rId6" Type="http://schemas.openxmlformats.org/officeDocument/2006/relationships/hyperlink" Target="mailto:francisco.manez@upc.edu" TargetMode="External"/><Relationship Id="rId11" Type="http://schemas.openxmlformats.org/officeDocument/2006/relationships/hyperlink" Target="mailto:vicente.sabaterm@upct.es" TargetMode="External"/><Relationship Id="rId5" Type="http://schemas.openxmlformats.org/officeDocument/2006/relationships/hyperlink" Target="mailto:antonio.juan.prieto@upc.edu" TargetMode="External"/><Relationship Id="rId15" Type="http://schemas.openxmlformats.org/officeDocument/2006/relationships/hyperlink" Target="mailto:paris@uji.es" TargetMode="External"/><Relationship Id="rId10" Type="http://schemas.openxmlformats.org/officeDocument/2006/relationships/hyperlink" Target="mailto:jose.vidal@upct.es" TargetMode="External"/><Relationship Id="rId19" Type="http://schemas.openxmlformats.org/officeDocument/2006/relationships/image" Target="../media/image6.png"/><Relationship Id="rId4" Type="http://schemas.openxmlformats.org/officeDocument/2006/relationships/hyperlink" Target="mailto:jordi.prats@upc.edu" TargetMode="External"/><Relationship Id="rId9" Type="http://schemas.openxmlformats.org/officeDocument/2006/relationships/hyperlink" Target="mailto:rmarin@db.uc3m.es" TargetMode="External"/><Relationship Id="rId14" Type="http://schemas.openxmlformats.org/officeDocument/2006/relationships/hyperlink" Target="mailto:mamm@um.es"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ector recto 1">
            <a:extLst>
              <a:ext uri="{FF2B5EF4-FFF2-40B4-BE49-F238E27FC236}">
                <a16:creationId xmlns:a16="http://schemas.microsoft.com/office/drawing/2014/main" id="{2BF3EACD-922F-4458-B5FE-2C3DBDB53FBB}"/>
              </a:ext>
            </a:extLst>
          </p:cNvPr>
          <p:cNvCxnSpPr/>
          <p:nvPr/>
        </p:nvCxnSpPr>
        <p:spPr>
          <a:xfrm>
            <a:off x="0" y="0"/>
            <a:ext cx="6858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311" name="Rectangle 320">
            <a:extLst>
              <a:ext uri="{FF2B5EF4-FFF2-40B4-BE49-F238E27FC236}">
                <a16:creationId xmlns:a16="http://schemas.microsoft.com/office/drawing/2014/main" id="{F661A673-9E3A-413E-833C-9E345CADA4B6}"/>
              </a:ext>
            </a:extLst>
          </p:cNvPr>
          <p:cNvSpPr>
            <a:spLocks noChangeArrowheads="1"/>
          </p:cNvSpPr>
          <p:nvPr/>
        </p:nvSpPr>
        <p:spPr bwMode="auto">
          <a:xfrm>
            <a:off x="0" y="-5642"/>
            <a:ext cx="7655298"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s-ES" sz="1050"/>
          </a:p>
        </p:txBody>
      </p:sp>
      <p:sp>
        <p:nvSpPr>
          <p:cNvPr id="413" name="Rectangle 327">
            <a:extLst>
              <a:ext uri="{FF2B5EF4-FFF2-40B4-BE49-F238E27FC236}">
                <a16:creationId xmlns:a16="http://schemas.microsoft.com/office/drawing/2014/main" id="{BD13221B-A9EB-429E-82CA-DA2477D20947}"/>
              </a:ext>
            </a:extLst>
          </p:cNvPr>
          <p:cNvSpPr>
            <a:spLocks noChangeArrowheads="1"/>
          </p:cNvSpPr>
          <p:nvPr/>
        </p:nvSpPr>
        <p:spPr bwMode="auto">
          <a:xfrm>
            <a:off x="-685800" y="117671"/>
            <a:ext cx="7655298"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8" eaLnBrk="0" fontAlgn="base" hangingPunct="0">
              <a:spcBef>
                <a:spcPct val="0"/>
              </a:spcBef>
              <a:spcAft>
                <a:spcPct val="0"/>
              </a:spcAft>
            </a:pPr>
            <a:endParaRPr lang="es-ES" altLang="es-ES" sz="825">
              <a:latin typeface="Arial" panose="020B0604020202020204" pitchFamily="34" charset="0"/>
              <a:ea typeface="Calibri" panose="020F0502020204030204" pitchFamily="34" charset="0"/>
            </a:endParaRPr>
          </a:p>
          <a:p>
            <a:pPr defTabSz="685808" eaLnBrk="0" fontAlgn="base" hangingPunct="0">
              <a:spcBef>
                <a:spcPct val="0"/>
              </a:spcBef>
              <a:spcAft>
                <a:spcPct val="0"/>
              </a:spcAft>
            </a:pPr>
            <a:br>
              <a:rPr lang="es-ES" altLang="es-ES" sz="825">
                <a:latin typeface="Arial" panose="020B0604020202020204" pitchFamily="34" charset="0"/>
                <a:ea typeface="Calibri" panose="020F0502020204030204" pitchFamily="34" charset="0"/>
              </a:rPr>
            </a:br>
            <a:endParaRPr lang="es-ES" altLang="es-ES" sz="1050">
              <a:latin typeface="Arial" panose="020B0604020202020204" pitchFamily="34" charset="0"/>
            </a:endParaRPr>
          </a:p>
        </p:txBody>
      </p:sp>
      <p:sp>
        <p:nvSpPr>
          <p:cNvPr id="4" name="Rectangle 102">
            <a:extLst>
              <a:ext uri="{FF2B5EF4-FFF2-40B4-BE49-F238E27FC236}">
                <a16:creationId xmlns:a16="http://schemas.microsoft.com/office/drawing/2014/main" id="{DF7D3316-247B-481B-9051-E699EDFE884E}"/>
              </a:ext>
            </a:extLst>
          </p:cNvPr>
          <p:cNvSpPr>
            <a:spLocks noChangeArrowheads="1"/>
          </p:cNvSpPr>
          <p:nvPr/>
        </p:nvSpPr>
        <p:spPr bwMode="auto">
          <a:xfrm>
            <a:off x="0" y="56035"/>
            <a:ext cx="14871932"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s-ES" sz="1050"/>
          </a:p>
        </p:txBody>
      </p:sp>
      <p:sp>
        <p:nvSpPr>
          <p:cNvPr id="106" name="Rectangle 109">
            <a:extLst>
              <a:ext uri="{FF2B5EF4-FFF2-40B4-BE49-F238E27FC236}">
                <a16:creationId xmlns:a16="http://schemas.microsoft.com/office/drawing/2014/main" id="{ADF66EB4-9DA3-49FA-BB3F-99668A4AA13F}"/>
              </a:ext>
            </a:extLst>
          </p:cNvPr>
          <p:cNvSpPr>
            <a:spLocks noChangeArrowheads="1"/>
          </p:cNvSpPr>
          <p:nvPr/>
        </p:nvSpPr>
        <p:spPr bwMode="auto">
          <a:xfrm>
            <a:off x="-685800" y="100527"/>
            <a:ext cx="14871932"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8" eaLnBrk="0" fontAlgn="base" hangingPunct="0">
              <a:spcBef>
                <a:spcPct val="0"/>
              </a:spcBef>
              <a:spcAft>
                <a:spcPct val="0"/>
              </a:spcAft>
            </a:pPr>
            <a:endParaRPr lang="es-ES" altLang="es-ES" sz="825">
              <a:latin typeface="Arial" panose="020B0604020202020204" pitchFamily="34" charset="0"/>
              <a:ea typeface="Calibri" panose="020F0502020204030204" pitchFamily="34" charset="0"/>
            </a:endParaRPr>
          </a:p>
          <a:p>
            <a:pPr defTabSz="685808" eaLnBrk="0" fontAlgn="base" hangingPunct="0">
              <a:spcBef>
                <a:spcPct val="0"/>
              </a:spcBef>
              <a:spcAft>
                <a:spcPct val="0"/>
              </a:spcAft>
            </a:pPr>
            <a:br>
              <a:rPr lang="es-ES" altLang="es-ES" sz="825">
                <a:latin typeface="Arial" panose="020B0604020202020204" pitchFamily="34" charset="0"/>
                <a:ea typeface="Calibri" panose="020F0502020204030204" pitchFamily="34" charset="0"/>
              </a:rPr>
            </a:br>
            <a:endParaRPr lang="es-ES" altLang="es-ES" sz="1050">
              <a:latin typeface="Arial" panose="020B0604020202020204" pitchFamily="34" charset="0"/>
            </a:endParaRPr>
          </a:p>
        </p:txBody>
      </p:sp>
      <p:sp>
        <p:nvSpPr>
          <p:cNvPr id="107" name="Rectangle 211">
            <a:extLst>
              <a:ext uri="{FF2B5EF4-FFF2-40B4-BE49-F238E27FC236}">
                <a16:creationId xmlns:a16="http://schemas.microsoft.com/office/drawing/2014/main" id="{35302772-8368-4DF8-9085-810935A42842}"/>
              </a:ext>
            </a:extLst>
          </p:cNvPr>
          <p:cNvSpPr>
            <a:spLocks noChangeArrowheads="1"/>
          </p:cNvSpPr>
          <p:nvPr/>
        </p:nvSpPr>
        <p:spPr bwMode="auto">
          <a:xfrm>
            <a:off x="2737439" y="-5440"/>
            <a:ext cx="6406561"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s-ES" sz="1050"/>
          </a:p>
        </p:txBody>
      </p:sp>
      <p:sp>
        <p:nvSpPr>
          <p:cNvPr id="209" name="Rectangle 218">
            <a:extLst>
              <a:ext uri="{FF2B5EF4-FFF2-40B4-BE49-F238E27FC236}">
                <a16:creationId xmlns:a16="http://schemas.microsoft.com/office/drawing/2014/main" id="{FFCFC7A6-AA08-4F62-8851-84293830621C}"/>
              </a:ext>
            </a:extLst>
          </p:cNvPr>
          <p:cNvSpPr>
            <a:spLocks noChangeArrowheads="1"/>
          </p:cNvSpPr>
          <p:nvPr/>
        </p:nvSpPr>
        <p:spPr bwMode="auto">
          <a:xfrm>
            <a:off x="2051639" y="117671"/>
            <a:ext cx="6406561"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8" eaLnBrk="0" fontAlgn="base" hangingPunct="0">
              <a:spcBef>
                <a:spcPct val="0"/>
              </a:spcBef>
              <a:spcAft>
                <a:spcPct val="0"/>
              </a:spcAft>
            </a:pPr>
            <a:endParaRPr lang="es-ES" altLang="es-ES" sz="825">
              <a:latin typeface="Arial" panose="020B0604020202020204" pitchFamily="34" charset="0"/>
              <a:ea typeface="Calibri" panose="020F0502020204030204" pitchFamily="34" charset="0"/>
            </a:endParaRPr>
          </a:p>
          <a:p>
            <a:pPr defTabSz="685808" eaLnBrk="0" fontAlgn="base" hangingPunct="0">
              <a:spcBef>
                <a:spcPct val="0"/>
              </a:spcBef>
              <a:spcAft>
                <a:spcPct val="0"/>
              </a:spcAft>
            </a:pPr>
            <a:br>
              <a:rPr lang="es-ES" altLang="es-ES" sz="825">
                <a:latin typeface="Arial" panose="020B0604020202020204" pitchFamily="34" charset="0"/>
                <a:ea typeface="Calibri" panose="020F0502020204030204" pitchFamily="34" charset="0"/>
              </a:rPr>
            </a:br>
            <a:endParaRPr lang="es-ES" altLang="es-ES" sz="1050">
              <a:latin typeface="Arial" panose="020B0604020202020204" pitchFamily="34" charset="0"/>
            </a:endParaRPr>
          </a:p>
        </p:txBody>
      </p:sp>
      <p:grpSp>
        <p:nvGrpSpPr>
          <p:cNvPr id="3" name="Grupo 2">
            <a:extLst>
              <a:ext uri="{FF2B5EF4-FFF2-40B4-BE49-F238E27FC236}">
                <a16:creationId xmlns:a16="http://schemas.microsoft.com/office/drawing/2014/main" id="{F4AC7C94-FC45-388E-937E-33CB05C2E584}"/>
              </a:ext>
            </a:extLst>
          </p:cNvPr>
          <p:cNvGrpSpPr/>
          <p:nvPr/>
        </p:nvGrpSpPr>
        <p:grpSpPr>
          <a:xfrm>
            <a:off x="-70552" y="-31325"/>
            <a:ext cx="9217956" cy="5200752"/>
            <a:chOff x="-94069" y="-41767"/>
            <a:chExt cx="12290608" cy="6934336"/>
          </a:xfrm>
        </p:grpSpPr>
        <p:sp>
          <p:nvSpPr>
            <p:cNvPr id="414" name="Rectángulo 413">
              <a:extLst>
                <a:ext uri="{FF2B5EF4-FFF2-40B4-BE49-F238E27FC236}">
                  <a16:creationId xmlns:a16="http://schemas.microsoft.com/office/drawing/2014/main" id="{63D1D100-1E44-45EC-A91C-87F6788DF65C}"/>
                </a:ext>
              </a:extLst>
            </p:cNvPr>
            <p:cNvSpPr/>
            <p:nvPr/>
          </p:nvSpPr>
          <p:spPr>
            <a:xfrm>
              <a:off x="0" y="-34573"/>
              <a:ext cx="12191999" cy="6927142"/>
            </a:xfrm>
            <a:prstGeom prst="rect">
              <a:avLst/>
            </a:prstGeom>
            <a:solidFill>
              <a:srgbClr val="C4B9AC"/>
            </a:solidFill>
            <a:ln>
              <a:solidFill>
                <a:srgbClr val="C4B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050" dirty="0"/>
            </a:p>
          </p:txBody>
        </p:sp>
        <p:grpSp>
          <p:nvGrpSpPr>
            <p:cNvPr id="210" name="Group 447">
              <a:extLst>
                <a:ext uri="{FF2B5EF4-FFF2-40B4-BE49-F238E27FC236}">
                  <a16:creationId xmlns:a16="http://schemas.microsoft.com/office/drawing/2014/main" id="{F45B2646-6BB6-42E8-81E3-D85A03884C2C}"/>
                </a:ext>
              </a:extLst>
            </p:cNvPr>
            <p:cNvGrpSpPr/>
            <p:nvPr/>
          </p:nvGrpSpPr>
          <p:grpSpPr>
            <a:xfrm>
              <a:off x="-94069" y="-41767"/>
              <a:ext cx="12290608" cy="6934336"/>
              <a:chOff x="-4330842" y="-2947204"/>
              <a:chExt cx="16039208" cy="10959211"/>
            </a:xfrm>
          </p:grpSpPr>
          <p:sp>
            <p:nvSpPr>
              <p:cNvPr id="212" name="Shape 7">
                <a:extLst>
                  <a:ext uri="{FF2B5EF4-FFF2-40B4-BE49-F238E27FC236}">
                    <a16:creationId xmlns:a16="http://schemas.microsoft.com/office/drawing/2014/main" id="{5CE865C2-BB42-43DB-82F7-B26E0C350139}"/>
                  </a:ext>
                </a:extLst>
              </p:cNvPr>
              <p:cNvSpPr/>
              <p:nvPr/>
            </p:nvSpPr>
            <p:spPr>
              <a:xfrm>
                <a:off x="-35809" y="-2947204"/>
                <a:ext cx="7560051" cy="10959211"/>
              </a:xfrm>
              <a:custGeom>
                <a:avLst/>
                <a:gdLst/>
                <a:ahLst/>
                <a:cxnLst/>
                <a:rect l="0" t="0" r="0" b="0"/>
                <a:pathLst>
                  <a:path w="7560054" h="10691999">
                    <a:moveTo>
                      <a:pt x="0" y="0"/>
                    </a:moveTo>
                    <a:lnTo>
                      <a:pt x="1027976" y="0"/>
                    </a:lnTo>
                    <a:lnTo>
                      <a:pt x="3771798" y="8399945"/>
                    </a:lnTo>
                    <a:lnTo>
                      <a:pt x="6515608" y="0"/>
                    </a:lnTo>
                    <a:lnTo>
                      <a:pt x="7560054" y="0"/>
                    </a:lnTo>
                    <a:lnTo>
                      <a:pt x="7560054" y="4077088"/>
                    </a:lnTo>
                    <a:lnTo>
                      <a:pt x="5286402" y="10691999"/>
                    </a:lnTo>
                    <a:lnTo>
                      <a:pt x="2257170" y="10691999"/>
                    </a:lnTo>
                    <a:lnTo>
                      <a:pt x="0" y="4124998"/>
                    </a:lnTo>
                    <a:lnTo>
                      <a:pt x="0" y="0"/>
                    </a:lnTo>
                    <a:close/>
                  </a:path>
                </a:pathLst>
              </a:custGeom>
              <a:ln w="0" cap="flat">
                <a:miter lim="127000"/>
              </a:ln>
            </p:spPr>
            <p:style>
              <a:lnRef idx="0">
                <a:srgbClr val="000000">
                  <a:alpha val="0"/>
                </a:srgbClr>
              </a:lnRef>
              <a:fillRef idx="1">
                <a:srgbClr val="EDE4DD"/>
              </a:fillRef>
              <a:effectRef idx="0">
                <a:scrgbClr r="0" g="0" b="0"/>
              </a:effectRef>
              <a:fontRef idx="none"/>
            </p:style>
            <p:txBody>
              <a:bodyPr/>
              <a:lstStyle/>
              <a:p>
                <a:endParaRPr lang="es-ES" sz="1050" dirty="0"/>
              </a:p>
            </p:txBody>
          </p:sp>
          <p:sp>
            <p:nvSpPr>
              <p:cNvPr id="301" name="Shape 475">
                <a:extLst>
                  <a:ext uri="{FF2B5EF4-FFF2-40B4-BE49-F238E27FC236}">
                    <a16:creationId xmlns:a16="http://schemas.microsoft.com/office/drawing/2014/main" id="{6CAD875F-2B88-432F-AF55-242413B51BDD}"/>
                  </a:ext>
                </a:extLst>
              </p:cNvPr>
              <p:cNvSpPr/>
              <p:nvPr/>
            </p:nvSpPr>
            <p:spPr>
              <a:xfrm>
                <a:off x="6539994" y="-2504857"/>
                <a:ext cx="59663" cy="1911803"/>
              </a:xfrm>
              <a:custGeom>
                <a:avLst/>
                <a:gdLst/>
                <a:ahLst/>
                <a:cxnLst/>
                <a:rect l="0" t="0" r="0" b="0"/>
                <a:pathLst>
                  <a:path w="70193" h="1286281">
                    <a:moveTo>
                      <a:pt x="0" y="0"/>
                    </a:moveTo>
                    <a:lnTo>
                      <a:pt x="70193" y="0"/>
                    </a:lnTo>
                    <a:lnTo>
                      <a:pt x="70193" y="1286281"/>
                    </a:lnTo>
                    <a:lnTo>
                      <a:pt x="0" y="1286281"/>
                    </a:lnTo>
                    <a:lnTo>
                      <a:pt x="0" y="0"/>
                    </a:lnTo>
                  </a:path>
                </a:pathLst>
              </a:custGeom>
              <a:ln w="0" cap="flat">
                <a:miter lim="127000"/>
              </a:ln>
            </p:spPr>
            <p:style>
              <a:lnRef idx="0">
                <a:srgbClr val="000000">
                  <a:alpha val="0"/>
                </a:srgbClr>
              </a:lnRef>
              <a:fillRef idx="1">
                <a:srgbClr val="504E47"/>
              </a:fillRef>
              <a:effectRef idx="0">
                <a:scrgbClr r="0" g="0" b="0"/>
              </a:effectRef>
              <a:fontRef idx="none"/>
            </p:style>
            <p:txBody>
              <a:bodyPr/>
              <a:lstStyle/>
              <a:p>
                <a:endParaRPr lang="es-ES" sz="1050"/>
              </a:p>
            </p:txBody>
          </p:sp>
          <p:sp>
            <p:nvSpPr>
              <p:cNvPr id="302" name="Shape 97">
                <a:extLst>
                  <a:ext uri="{FF2B5EF4-FFF2-40B4-BE49-F238E27FC236}">
                    <a16:creationId xmlns:a16="http://schemas.microsoft.com/office/drawing/2014/main" id="{6C7F35E3-A36F-46FB-BFB8-C0DA83C6DEAF}"/>
                  </a:ext>
                </a:extLst>
              </p:cNvPr>
              <p:cNvSpPr/>
              <p:nvPr/>
            </p:nvSpPr>
            <p:spPr>
              <a:xfrm>
                <a:off x="1732113" y="-598516"/>
                <a:ext cx="2059408" cy="5185403"/>
              </a:xfrm>
              <a:custGeom>
                <a:avLst/>
                <a:gdLst/>
                <a:ahLst/>
                <a:cxnLst/>
                <a:rect l="0" t="0" r="0" b="0"/>
                <a:pathLst>
                  <a:path w="2059407" h="5155570">
                    <a:moveTo>
                      <a:pt x="2059407" y="0"/>
                    </a:moveTo>
                    <a:lnTo>
                      <a:pt x="2059407" y="732683"/>
                    </a:lnTo>
                    <a:lnTo>
                      <a:pt x="1960818" y="738167"/>
                    </a:lnTo>
                    <a:cubicBezTo>
                      <a:pt x="1327964" y="809833"/>
                      <a:pt x="950652" y="1405209"/>
                      <a:pt x="940841" y="2110833"/>
                    </a:cubicBezTo>
                    <a:lnTo>
                      <a:pt x="2059407" y="2110833"/>
                    </a:lnTo>
                    <a:lnTo>
                      <a:pt x="2059407" y="2800785"/>
                    </a:lnTo>
                    <a:lnTo>
                      <a:pt x="940841" y="2800785"/>
                    </a:lnTo>
                    <a:cubicBezTo>
                      <a:pt x="949344" y="3556819"/>
                      <a:pt x="1330490" y="4154045"/>
                      <a:pt x="1994598" y="4351424"/>
                    </a:cubicBezTo>
                    <a:lnTo>
                      <a:pt x="2059407" y="4367128"/>
                    </a:lnTo>
                    <a:lnTo>
                      <a:pt x="2059407" y="5155570"/>
                    </a:lnTo>
                    <a:lnTo>
                      <a:pt x="1955638" y="5143027"/>
                    </a:lnTo>
                    <a:cubicBezTo>
                      <a:pt x="618156" y="4946658"/>
                      <a:pt x="0" y="3839398"/>
                      <a:pt x="0" y="2560349"/>
                    </a:cubicBezTo>
                    <a:cubicBezTo>
                      <a:pt x="0" y="1102047"/>
                      <a:pt x="775058" y="65606"/>
                      <a:pt x="1973477" y="2253"/>
                    </a:cubicBezTo>
                    <a:lnTo>
                      <a:pt x="2059407" y="0"/>
                    </a:lnTo>
                    <a:close/>
                  </a:path>
                </a:pathLst>
              </a:custGeom>
              <a:ln w="0" cap="flat">
                <a:miter lim="127000"/>
              </a:ln>
            </p:spPr>
            <p:style>
              <a:lnRef idx="0">
                <a:srgbClr val="000000">
                  <a:alpha val="0"/>
                </a:srgbClr>
              </a:lnRef>
              <a:fillRef idx="1">
                <a:srgbClr val="922D54"/>
              </a:fillRef>
              <a:effectRef idx="0">
                <a:scrgbClr r="0" g="0" b="0"/>
              </a:effectRef>
              <a:fontRef idx="none"/>
            </p:style>
            <p:txBody>
              <a:bodyPr/>
              <a:lstStyle/>
              <a:p>
                <a:endParaRPr lang="es-ES" sz="1050"/>
              </a:p>
            </p:txBody>
          </p:sp>
          <p:sp>
            <p:nvSpPr>
              <p:cNvPr id="303" name="Shape 98">
                <a:extLst>
                  <a:ext uri="{FF2B5EF4-FFF2-40B4-BE49-F238E27FC236}">
                    <a16:creationId xmlns:a16="http://schemas.microsoft.com/office/drawing/2014/main" id="{FD080FE7-A366-4D37-983A-258ACF101A27}"/>
                  </a:ext>
                </a:extLst>
              </p:cNvPr>
              <p:cNvSpPr/>
              <p:nvPr/>
            </p:nvSpPr>
            <p:spPr>
              <a:xfrm>
                <a:off x="3791523" y="3515681"/>
                <a:ext cx="1871725" cy="1085431"/>
              </a:xfrm>
              <a:custGeom>
                <a:avLst/>
                <a:gdLst/>
                <a:ahLst/>
                <a:cxnLst/>
                <a:rect l="0" t="0" r="0" b="0"/>
                <a:pathLst>
                  <a:path w="1954860" h="1087196">
                    <a:moveTo>
                      <a:pt x="1672603" y="0"/>
                    </a:moveTo>
                    <a:lnTo>
                      <a:pt x="1954860" y="637680"/>
                    </a:lnTo>
                    <a:cubicBezTo>
                      <a:pt x="1494904" y="930402"/>
                      <a:pt x="899020" y="1087196"/>
                      <a:pt x="334518" y="1087196"/>
                    </a:cubicBezTo>
                    <a:cubicBezTo>
                      <a:pt x="231939" y="1087196"/>
                      <a:pt x="132832" y="1082500"/>
                      <a:pt x="37162" y="1073350"/>
                    </a:cubicBezTo>
                    <a:lnTo>
                      <a:pt x="0" y="1068858"/>
                    </a:lnTo>
                    <a:lnTo>
                      <a:pt x="0" y="280417"/>
                    </a:lnTo>
                    <a:lnTo>
                      <a:pt x="93430" y="303055"/>
                    </a:lnTo>
                    <a:cubicBezTo>
                      <a:pt x="202216" y="323738"/>
                      <a:pt x="317536" y="334518"/>
                      <a:pt x="439064" y="334518"/>
                    </a:cubicBezTo>
                    <a:cubicBezTo>
                      <a:pt x="919925" y="334518"/>
                      <a:pt x="1327620" y="188163"/>
                      <a:pt x="1672603" y="0"/>
                    </a:cubicBezTo>
                    <a:close/>
                  </a:path>
                </a:pathLst>
              </a:custGeom>
              <a:ln w="0" cap="flat">
                <a:miter lim="127000"/>
              </a:ln>
            </p:spPr>
            <p:style>
              <a:lnRef idx="0">
                <a:srgbClr val="000000">
                  <a:alpha val="0"/>
                </a:srgbClr>
              </a:lnRef>
              <a:fillRef idx="1">
                <a:srgbClr val="922D54"/>
              </a:fillRef>
              <a:effectRef idx="0">
                <a:scrgbClr r="0" g="0" b="0"/>
              </a:effectRef>
              <a:fontRef idx="none"/>
            </p:style>
            <p:txBody>
              <a:bodyPr/>
              <a:lstStyle/>
              <a:p>
                <a:endParaRPr lang="es-ES" sz="1050"/>
              </a:p>
            </p:txBody>
          </p:sp>
          <p:sp>
            <p:nvSpPr>
              <p:cNvPr id="304" name="Shape 99">
                <a:extLst>
                  <a:ext uri="{FF2B5EF4-FFF2-40B4-BE49-F238E27FC236}">
                    <a16:creationId xmlns:a16="http://schemas.microsoft.com/office/drawing/2014/main" id="{5FC7E2AC-8D35-4B58-8D8B-0CC863DB9633}"/>
                  </a:ext>
                </a:extLst>
              </p:cNvPr>
              <p:cNvSpPr/>
              <p:nvPr/>
            </p:nvSpPr>
            <p:spPr>
              <a:xfrm>
                <a:off x="3618484" y="-596717"/>
                <a:ext cx="1971115" cy="2815143"/>
              </a:xfrm>
              <a:custGeom>
                <a:avLst/>
                <a:gdLst/>
                <a:ahLst/>
                <a:cxnLst/>
                <a:rect l="0" t="0" r="0" b="0"/>
                <a:pathLst>
                  <a:path w="2069846" h="2801607">
                    <a:moveTo>
                      <a:pt x="31356" y="0"/>
                    </a:moveTo>
                    <a:cubicBezTo>
                      <a:pt x="1327620" y="0"/>
                      <a:pt x="2069846" y="993102"/>
                      <a:pt x="2069846" y="2571623"/>
                    </a:cubicBezTo>
                    <a:lnTo>
                      <a:pt x="2069846" y="2801607"/>
                    </a:lnTo>
                    <a:lnTo>
                      <a:pt x="0" y="2801607"/>
                    </a:lnTo>
                    <a:lnTo>
                      <a:pt x="0" y="2111655"/>
                    </a:lnTo>
                    <a:lnTo>
                      <a:pt x="1118565" y="2111655"/>
                    </a:lnTo>
                    <a:cubicBezTo>
                      <a:pt x="1108100" y="1421702"/>
                      <a:pt x="773582" y="731761"/>
                      <a:pt x="31356" y="731761"/>
                    </a:cubicBezTo>
                    <a:lnTo>
                      <a:pt x="0" y="733505"/>
                    </a:lnTo>
                    <a:lnTo>
                      <a:pt x="0" y="822"/>
                    </a:lnTo>
                    <a:lnTo>
                      <a:pt x="31356" y="0"/>
                    </a:lnTo>
                    <a:close/>
                  </a:path>
                </a:pathLst>
              </a:custGeom>
              <a:ln w="0" cap="flat">
                <a:miter lim="127000"/>
              </a:ln>
            </p:spPr>
            <p:style>
              <a:lnRef idx="0">
                <a:srgbClr val="000000">
                  <a:alpha val="0"/>
                </a:srgbClr>
              </a:lnRef>
              <a:fillRef idx="1">
                <a:srgbClr val="922D54"/>
              </a:fillRef>
              <a:effectRef idx="0">
                <a:scrgbClr r="0" g="0" b="0"/>
              </a:effectRef>
              <a:fontRef idx="none"/>
            </p:style>
            <p:txBody>
              <a:bodyPr/>
              <a:lstStyle/>
              <a:p>
                <a:endParaRPr lang="es-ES" sz="1050"/>
              </a:p>
            </p:txBody>
          </p:sp>
          <p:sp>
            <p:nvSpPr>
              <p:cNvPr id="305" name="Rectangle 100">
                <a:extLst>
                  <a:ext uri="{FF2B5EF4-FFF2-40B4-BE49-F238E27FC236}">
                    <a16:creationId xmlns:a16="http://schemas.microsoft.com/office/drawing/2014/main" id="{055C93EA-48C0-4B71-986C-6B5C939AF03F}"/>
                  </a:ext>
                </a:extLst>
              </p:cNvPr>
              <p:cNvSpPr/>
              <p:nvPr/>
            </p:nvSpPr>
            <p:spPr>
              <a:xfrm rot="16200001">
                <a:off x="5614790" y="-1951627"/>
                <a:ext cx="2801602" cy="831869"/>
              </a:xfrm>
              <a:prstGeom prst="rect">
                <a:avLst/>
              </a:prstGeom>
              <a:ln>
                <a:noFill/>
              </a:ln>
            </p:spPr>
            <p:txBody>
              <a:bodyPr vert="horz" lIns="0" tIns="0" rIns="0" bIns="0" rtlCol="0">
                <a:noAutofit/>
              </a:bodyPr>
              <a:lstStyle/>
              <a:p>
                <a:pPr algn="ctr">
                  <a:lnSpc>
                    <a:spcPct val="107000"/>
                  </a:lnSpc>
                  <a:spcAft>
                    <a:spcPts val="600"/>
                  </a:spcAft>
                </a:pPr>
                <a:r>
                  <a:rPr lang="es-ES" sz="3600" b="1" dirty="0">
                    <a:solidFill>
                      <a:srgbClr val="922D54"/>
                    </a:solidFill>
                    <a:latin typeface="Calibri" panose="020F0502020204030204" pitchFamily="34" charset="0"/>
                    <a:ea typeface="Calibri" panose="020F0502020204030204" pitchFamily="34" charset="0"/>
                  </a:rPr>
                  <a:t>2024</a:t>
                </a:r>
                <a:endParaRPr lang="es-ES" sz="825" dirty="0">
                  <a:latin typeface="Calibri" panose="020F0502020204030204" pitchFamily="34" charset="0"/>
                  <a:ea typeface="Calibri" panose="020F0502020204030204" pitchFamily="34" charset="0"/>
                </a:endParaRPr>
              </a:p>
            </p:txBody>
          </p:sp>
          <p:sp>
            <p:nvSpPr>
              <p:cNvPr id="306" name="Rectangle 101">
                <a:extLst>
                  <a:ext uri="{FF2B5EF4-FFF2-40B4-BE49-F238E27FC236}">
                    <a16:creationId xmlns:a16="http://schemas.microsoft.com/office/drawing/2014/main" id="{4AC1B32B-0FC3-4B70-B248-6C0FC40289EE}"/>
                  </a:ext>
                </a:extLst>
              </p:cNvPr>
              <p:cNvSpPr/>
              <p:nvPr/>
            </p:nvSpPr>
            <p:spPr>
              <a:xfrm>
                <a:off x="-4214007" y="4939610"/>
                <a:ext cx="15922373" cy="1631528"/>
              </a:xfrm>
              <a:prstGeom prst="rect">
                <a:avLst/>
              </a:prstGeom>
              <a:ln>
                <a:noFill/>
              </a:ln>
            </p:spPr>
            <p:txBody>
              <a:bodyPr vert="horz" lIns="0" tIns="0" rIns="0" bIns="0" rtlCol="0">
                <a:noAutofit/>
              </a:bodyPr>
              <a:lstStyle/>
              <a:p>
                <a:pPr algn="ctr" eaLnBrk="1" hangingPunct="1"/>
                <a:r>
                  <a:rPr lang="es-ES" altLang="es-ES" sz="2100" b="1" dirty="0" err="1">
                    <a:solidFill>
                      <a:schemeClr val="tx1">
                        <a:lumMod val="65000"/>
                        <a:lumOff val="35000"/>
                      </a:schemeClr>
                    </a:solidFill>
                    <a:latin typeface="Bliss Pro Medium" panose="02000603050000020004" pitchFamily="50" charset="0"/>
                  </a:rPr>
                  <a:t>GeoREBIUN</a:t>
                </a:r>
                <a:r>
                  <a:rPr lang="es-ES" altLang="es-ES" sz="2100" b="1" dirty="0">
                    <a:solidFill>
                      <a:schemeClr val="tx1">
                        <a:lumMod val="65000"/>
                        <a:lumOff val="35000"/>
                      </a:schemeClr>
                    </a:solidFill>
                    <a:latin typeface="Bliss Pro Medium" panose="02000603050000020004" pitchFamily="50" charset="0"/>
                  </a:rPr>
                  <a:t>: Las universidades en el territorio.</a:t>
                </a:r>
              </a:p>
              <a:p>
                <a:pPr algn="ctr" eaLnBrk="1" hangingPunct="1"/>
                <a:r>
                  <a:rPr lang="es-ES" altLang="es-ES" sz="2100" b="1" dirty="0">
                    <a:solidFill>
                      <a:schemeClr val="tx1">
                        <a:lumMod val="65000"/>
                        <a:lumOff val="35000"/>
                      </a:schemeClr>
                    </a:solidFill>
                    <a:latin typeface="Bliss Pro Medium" panose="02000603050000020004" pitchFamily="50" charset="0"/>
                  </a:rPr>
                  <a:t>Geolocalización de la producción académica</a:t>
                </a:r>
              </a:p>
            </p:txBody>
          </p:sp>
          <p:sp>
            <p:nvSpPr>
              <p:cNvPr id="308" name="Rectangle 103">
                <a:extLst>
                  <a:ext uri="{FF2B5EF4-FFF2-40B4-BE49-F238E27FC236}">
                    <a16:creationId xmlns:a16="http://schemas.microsoft.com/office/drawing/2014/main" id="{841B3A50-D219-48B1-B2B9-8D95ECB8C761}"/>
                  </a:ext>
                </a:extLst>
              </p:cNvPr>
              <p:cNvSpPr/>
              <p:nvPr/>
            </p:nvSpPr>
            <p:spPr>
              <a:xfrm>
                <a:off x="-4214007" y="-2496590"/>
                <a:ext cx="15910522" cy="944316"/>
              </a:xfrm>
              <a:prstGeom prst="rect">
                <a:avLst/>
              </a:prstGeom>
              <a:ln>
                <a:noFill/>
              </a:ln>
            </p:spPr>
            <p:txBody>
              <a:bodyPr vert="horz" lIns="0" tIns="0" rIns="0" bIns="0" rtlCol="0">
                <a:noAutofit/>
              </a:bodyPr>
              <a:lstStyle/>
              <a:p>
                <a:pPr algn="ctr">
                  <a:lnSpc>
                    <a:spcPct val="107000"/>
                  </a:lnSpc>
                  <a:spcAft>
                    <a:spcPts val="600"/>
                  </a:spcAft>
                </a:pPr>
                <a:r>
                  <a:rPr lang="es-ES" sz="3525" b="1" dirty="0">
                    <a:solidFill>
                      <a:srgbClr val="504E47"/>
                    </a:solidFill>
                    <a:latin typeface="Calibri" panose="020F0502020204030204" pitchFamily="34" charset="0"/>
                    <a:ea typeface="Calibri" panose="020F0502020204030204" pitchFamily="34" charset="0"/>
                  </a:rPr>
                  <a:t>EVENTOS</a:t>
                </a:r>
                <a:endParaRPr lang="es-ES" sz="825" dirty="0">
                  <a:latin typeface="Calibri" panose="020F0502020204030204" pitchFamily="34" charset="0"/>
                  <a:ea typeface="Calibri" panose="020F0502020204030204" pitchFamily="34" charset="0"/>
                </a:endParaRPr>
              </a:p>
            </p:txBody>
          </p:sp>
          <p:sp>
            <p:nvSpPr>
              <p:cNvPr id="309" name="Rectangle 104">
                <a:extLst>
                  <a:ext uri="{FF2B5EF4-FFF2-40B4-BE49-F238E27FC236}">
                    <a16:creationId xmlns:a16="http://schemas.microsoft.com/office/drawing/2014/main" id="{014B8F65-581A-4CCC-A488-7BEBD8A09708}"/>
                  </a:ext>
                </a:extLst>
              </p:cNvPr>
              <p:cNvSpPr/>
              <p:nvPr/>
            </p:nvSpPr>
            <p:spPr>
              <a:xfrm>
                <a:off x="6035165" y="1129618"/>
                <a:ext cx="170831" cy="944317"/>
              </a:xfrm>
              <a:prstGeom prst="rect">
                <a:avLst/>
              </a:prstGeom>
              <a:ln>
                <a:noFill/>
              </a:ln>
            </p:spPr>
            <p:txBody>
              <a:bodyPr vert="horz" lIns="0" tIns="0" rIns="0" bIns="0" rtlCol="0">
                <a:noAutofit/>
              </a:bodyPr>
              <a:lstStyle/>
              <a:p>
                <a:pPr>
                  <a:lnSpc>
                    <a:spcPct val="107000"/>
                  </a:lnSpc>
                  <a:spcAft>
                    <a:spcPts val="600"/>
                  </a:spcAft>
                </a:pPr>
                <a:r>
                  <a:rPr lang="es-ES" sz="3525" b="1">
                    <a:solidFill>
                      <a:srgbClr val="504E47"/>
                    </a:solidFill>
                    <a:latin typeface="Calibri" panose="020F0502020204030204" pitchFamily="34" charset="0"/>
                    <a:ea typeface="Calibri" panose="020F0502020204030204" pitchFamily="34" charset="0"/>
                  </a:rPr>
                  <a:t> </a:t>
                </a:r>
                <a:endParaRPr lang="es-ES" sz="825">
                  <a:latin typeface="Calibri" panose="020F0502020204030204" pitchFamily="34" charset="0"/>
                  <a:ea typeface="Calibri" panose="020F0502020204030204" pitchFamily="34" charset="0"/>
                </a:endParaRPr>
              </a:p>
            </p:txBody>
          </p:sp>
          <p:sp>
            <p:nvSpPr>
              <p:cNvPr id="310" name="Rectangle 105">
                <a:extLst>
                  <a:ext uri="{FF2B5EF4-FFF2-40B4-BE49-F238E27FC236}">
                    <a16:creationId xmlns:a16="http://schemas.microsoft.com/office/drawing/2014/main" id="{3D3C774B-0601-4DAB-ACD5-F37C10619BF5}"/>
                  </a:ext>
                </a:extLst>
              </p:cNvPr>
              <p:cNvSpPr/>
              <p:nvPr/>
            </p:nvSpPr>
            <p:spPr>
              <a:xfrm>
                <a:off x="-4330842" y="-1346483"/>
                <a:ext cx="15910522" cy="453701"/>
              </a:xfrm>
              <a:prstGeom prst="rect">
                <a:avLst/>
              </a:prstGeom>
              <a:ln>
                <a:noFill/>
              </a:ln>
            </p:spPr>
            <p:txBody>
              <a:bodyPr vert="horz" lIns="0" tIns="0" rIns="0" bIns="0" rtlCol="0">
                <a:noAutofit/>
              </a:bodyPr>
              <a:lstStyle/>
              <a:p>
                <a:pPr algn="ctr">
                  <a:lnSpc>
                    <a:spcPct val="107000"/>
                  </a:lnSpc>
                  <a:spcAft>
                    <a:spcPts val="600"/>
                  </a:spcAft>
                </a:pPr>
                <a:r>
                  <a:rPr lang="es-ES_tradnl" sz="1500" dirty="0">
                    <a:solidFill>
                      <a:schemeClr val="tx1">
                        <a:lumMod val="65000"/>
                        <a:lumOff val="35000"/>
                      </a:schemeClr>
                    </a:solidFill>
                    <a:latin typeface="Bliss Pro Medium" panose="02000603050000020004" pitchFamily="50" charset="0"/>
                  </a:rPr>
                  <a:t>XX Workshop de Proyectos Digitales</a:t>
                </a:r>
              </a:p>
            </p:txBody>
          </p:sp>
        </p:grpSp>
      </p:grpSp>
      <p:pic>
        <p:nvPicPr>
          <p:cNvPr id="1026" name="Picture 2">
            <a:extLst>
              <a:ext uri="{FF2B5EF4-FFF2-40B4-BE49-F238E27FC236}">
                <a16:creationId xmlns:a16="http://schemas.microsoft.com/office/drawing/2014/main" id="{B2B23CA0-DACC-C9E1-2DA8-4D9780F683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6578" y="4357354"/>
            <a:ext cx="2050845" cy="771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60786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25"/>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10</a:t>
            </a:fld>
            <a:endParaRPr/>
          </a:p>
        </p:txBody>
      </p:sp>
      <p:sp>
        <p:nvSpPr>
          <p:cNvPr id="223" name="Google Shape;223;p25"/>
          <p:cNvSpPr txBox="1"/>
          <p:nvPr/>
        </p:nvSpPr>
        <p:spPr>
          <a:xfrm>
            <a:off x="719950" y="2017650"/>
            <a:ext cx="7808700" cy="11082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Clr>
                <a:schemeClr val="dk1"/>
              </a:buClr>
              <a:buSzPts val="1100"/>
              <a:buFont typeface="Arial"/>
              <a:buNone/>
            </a:pPr>
            <a:r>
              <a:rPr lang="en-GB" sz="6000" b="1">
                <a:solidFill>
                  <a:schemeClr val="dk2"/>
                </a:solidFill>
                <a:latin typeface="Oswald"/>
                <a:ea typeface="Oswald"/>
                <a:cs typeface="Oswald"/>
                <a:sym typeface="Oswald"/>
              </a:rPr>
              <a:t>4. FUNCIONALIDADES</a:t>
            </a:r>
            <a:endParaRPr sz="6000">
              <a:solidFill>
                <a:srgbClr val="595959"/>
              </a:solidFill>
              <a:latin typeface="Impact"/>
              <a:ea typeface="Impact"/>
              <a:cs typeface="Impact"/>
              <a:sym typeface="Impac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pic>
        <p:nvPicPr>
          <p:cNvPr id="228" name="Google Shape;228;p26"/>
          <p:cNvPicPr preferRelativeResize="0"/>
          <p:nvPr/>
        </p:nvPicPr>
        <p:blipFill>
          <a:blip r:embed="rId3">
            <a:alphaModFix/>
          </a:blip>
          <a:stretch>
            <a:fillRect/>
          </a:stretch>
        </p:blipFill>
        <p:spPr>
          <a:xfrm>
            <a:off x="11775" y="1067975"/>
            <a:ext cx="3841200" cy="3406800"/>
          </a:xfrm>
          <a:prstGeom prst="rect">
            <a:avLst/>
          </a:prstGeom>
          <a:noFill/>
          <a:ln>
            <a:noFill/>
          </a:ln>
        </p:spPr>
      </p:pic>
      <p:sp>
        <p:nvSpPr>
          <p:cNvPr id="229" name="Google Shape;229;p26"/>
          <p:cNvSpPr txBox="1">
            <a:spLocks noGrp="1"/>
          </p:cNvSpPr>
          <p:nvPr>
            <p:ph type="title"/>
          </p:nvPr>
        </p:nvSpPr>
        <p:spPr>
          <a:xfrm>
            <a:off x="311700" y="213700"/>
            <a:ext cx="8520600" cy="46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b="1">
                <a:solidFill>
                  <a:srgbClr val="990000"/>
                </a:solidFill>
                <a:latin typeface="Open Sans"/>
                <a:ea typeface="Open Sans"/>
                <a:cs typeface="Open Sans"/>
                <a:sym typeface="Open Sans"/>
              </a:rPr>
              <a:t>4. Funcionalidades</a:t>
            </a:r>
            <a:r>
              <a:rPr lang="en-GB">
                <a:latin typeface="Open Sans"/>
                <a:ea typeface="Open Sans"/>
                <a:cs typeface="Open Sans"/>
                <a:sym typeface="Open Sans"/>
              </a:rPr>
              <a:t> del proyecto</a:t>
            </a:r>
            <a:endParaRPr>
              <a:latin typeface="Open Sans"/>
              <a:ea typeface="Open Sans"/>
              <a:cs typeface="Open Sans"/>
              <a:sym typeface="Open Sans"/>
            </a:endParaRPr>
          </a:p>
        </p:txBody>
      </p:sp>
      <p:sp>
        <p:nvSpPr>
          <p:cNvPr id="230" name="Google Shape;230;p26"/>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11</a:t>
            </a:fld>
            <a:endParaRPr/>
          </a:p>
        </p:txBody>
      </p:sp>
      <p:sp>
        <p:nvSpPr>
          <p:cNvPr id="231" name="Google Shape;231;p26"/>
          <p:cNvSpPr txBox="1"/>
          <p:nvPr/>
        </p:nvSpPr>
        <p:spPr>
          <a:xfrm>
            <a:off x="4036900" y="972025"/>
            <a:ext cx="5010300" cy="492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rgbClr val="666666"/>
                </a:solidFill>
                <a:latin typeface="Open Sans"/>
                <a:ea typeface="Open Sans"/>
                <a:cs typeface="Open Sans"/>
                <a:sym typeface="Open Sans"/>
              </a:rPr>
              <a:t>Vista de </a:t>
            </a:r>
            <a:r>
              <a:rPr lang="en-GB" b="1">
                <a:solidFill>
                  <a:srgbClr val="666666"/>
                </a:solidFill>
                <a:latin typeface="Open Sans"/>
                <a:ea typeface="Open Sans"/>
                <a:cs typeface="Open Sans"/>
                <a:sym typeface="Open Sans"/>
              </a:rPr>
              <a:t>mapa interactivo</a:t>
            </a:r>
            <a:r>
              <a:rPr lang="en-GB">
                <a:solidFill>
                  <a:srgbClr val="666666"/>
                </a:solidFill>
                <a:latin typeface="Open Sans"/>
                <a:ea typeface="Open Sans"/>
                <a:cs typeface="Open Sans"/>
                <a:sym typeface="Open Sans"/>
              </a:rPr>
              <a:t> con las </a:t>
            </a:r>
            <a:r>
              <a:rPr lang="en-GB" b="1">
                <a:solidFill>
                  <a:srgbClr val="666666"/>
                </a:solidFill>
                <a:latin typeface="Open Sans"/>
                <a:ea typeface="Open Sans"/>
                <a:cs typeface="Open Sans"/>
                <a:sym typeface="Open Sans"/>
              </a:rPr>
              <a:t>geolocalizaciones</a:t>
            </a:r>
            <a:r>
              <a:rPr lang="en-GB">
                <a:solidFill>
                  <a:srgbClr val="666666"/>
                </a:solidFill>
                <a:latin typeface="Open Sans"/>
                <a:ea typeface="Open Sans"/>
                <a:cs typeface="Open Sans"/>
                <a:sym typeface="Open Sans"/>
              </a:rPr>
              <a:t> de los ítems (1 ítem puede tener varias geolocalizaciones)</a:t>
            </a:r>
            <a:endParaRPr>
              <a:solidFill>
                <a:srgbClr val="666666"/>
              </a:solidFill>
            </a:endParaRPr>
          </a:p>
        </p:txBody>
      </p:sp>
      <p:sp>
        <p:nvSpPr>
          <p:cNvPr id="232" name="Google Shape;232;p26"/>
          <p:cNvSpPr/>
          <p:nvPr/>
        </p:nvSpPr>
        <p:spPr>
          <a:xfrm>
            <a:off x="8900" y="1066500"/>
            <a:ext cx="3841200" cy="3406800"/>
          </a:xfrm>
          <a:prstGeom prst="rect">
            <a:avLst/>
          </a:prstGeom>
          <a:solidFill>
            <a:srgbClr val="980000">
              <a:alpha val="2038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3" name="Google Shape;233;p26"/>
          <p:cNvGrpSpPr/>
          <p:nvPr/>
        </p:nvGrpSpPr>
        <p:grpSpPr>
          <a:xfrm>
            <a:off x="3641790" y="1020913"/>
            <a:ext cx="395107" cy="395107"/>
            <a:chOff x="3527942" y="1173300"/>
            <a:chExt cx="645600" cy="645600"/>
          </a:xfrm>
        </p:grpSpPr>
        <p:sp>
          <p:nvSpPr>
            <p:cNvPr id="234" name="Google Shape;234;p26"/>
            <p:cNvSpPr/>
            <p:nvPr/>
          </p:nvSpPr>
          <p:spPr>
            <a:xfrm>
              <a:off x="3527942" y="1173300"/>
              <a:ext cx="645600" cy="645600"/>
            </a:xfrm>
            <a:prstGeom prst="ellipse">
              <a:avLst/>
            </a:prstGeom>
            <a:solidFill>
              <a:srgbClr val="980000"/>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6"/>
            <p:cNvSpPr/>
            <p:nvPr/>
          </p:nvSpPr>
          <p:spPr>
            <a:xfrm>
              <a:off x="3653206" y="1298552"/>
              <a:ext cx="395100" cy="395100"/>
            </a:xfrm>
            <a:custGeom>
              <a:avLst/>
              <a:gdLst/>
              <a:ahLst/>
              <a:cxnLst/>
              <a:rect l="l" t="t" r="r" b="b"/>
              <a:pathLst>
                <a:path w="120000" h="120000" extrusionOk="0">
                  <a:moveTo>
                    <a:pt x="60000" y="0"/>
                  </a:moveTo>
                  <a:cubicBezTo>
                    <a:pt x="26666" y="0"/>
                    <a:pt x="0" y="26763"/>
                    <a:pt x="0" y="60000"/>
                  </a:cubicBezTo>
                  <a:cubicBezTo>
                    <a:pt x="0" y="93333"/>
                    <a:pt x="26666" y="120000"/>
                    <a:pt x="60000" y="120000"/>
                  </a:cubicBezTo>
                  <a:cubicBezTo>
                    <a:pt x="93236" y="120000"/>
                    <a:pt x="120000" y="93333"/>
                    <a:pt x="120000" y="60000"/>
                  </a:cubicBezTo>
                  <a:cubicBezTo>
                    <a:pt x="120000" y="26763"/>
                    <a:pt x="93236" y="0"/>
                    <a:pt x="60000" y="0"/>
                  </a:cubicBezTo>
                  <a:close/>
                  <a:moveTo>
                    <a:pt x="57294" y="114299"/>
                  </a:moveTo>
                  <a:cubicBezTo>
                    <a:pt x="29468" y="112946"/>
                    <a:pt x="7053" y="90531"/>
                    <a:pt x="5410" y="62801"/>
                  </a:cubicBezTo>
                  <a:lnTo>
                    <a:pt x="16618" y="62801"/>
                  </a:lnTo>
                  <a:cubicBezTo>
                    <a:pt x="17487" y="65217"/>
                    <a:pt x="19613" y="67439"/>
                    <a:pt x="22318" y="67922"/>
                  </a:cubicBezTo>
                  <a:cubicBezTo>
                    <a:pt x="25893" y="84347"/>
                    <a:pt x="39806" y="96811"/>
                    <a:pt x="57004" y="97971"/>
                  </a:cubicBezTo>
                  <a:lnTo>
                    <a:pt x="57004" y="114299"/>
                  </a:lnTo>
                  <a:lnTo>
                    <a:pt x="57294" y="114299"/>
                  </a:lnTo>
                  <a:close/>
                  <a:moveTo>
                    <a:pt x="57294" y="92753"/>
                  </a:moveTo>
                  <a:cubicBezTo>
                    <a:pt x="42801" y="91690"/>
                    <a:pt x="31304" y="81062"/>
                    <a:pt x="28115" y="67439"/>
                  </a:cubicBezTo>
                  <a:cubicBezTo>
                    <a:pt x="29951" y="66570"/>
                    <a:pt x="31304" y="64637"/>
                    <a:pt x="32173" y="62801"/>
                  </a:cubicBezTo>
                  <a:lnTo>
                    <a:pt x="46570" y="62801"/>
                  </a:lnTo>
                  <a:cubicBezTo>
                    <a:pt x="47729" y="68212"/>
                    <a:pt x="51787" y="72270"/>
                    <a:pt x="57294" y="73429"/>
                  </a:cubicBezTo>
                  <a:lnTo>
                    <a:pt x="57294" y="92753"/>
                  </a:lnTo>
                  <a:close/>
                  <a:moveTo>
                    <a:pt x="57294" y="46666"/>
                  </a:moveTo>
                  <a:cubicBezTo>
                    <a:pt x="51787" y="47729"/>
                    <a:pt x="47729" y="51884"/>
                    <a:pt x="46570" y="57294"/>
                  </a:cubicBezTo>
                  <a:lnTo>
                    <a:pt x="32173" y="57294"/>
                  </a:lnTo>
                  <a:cubicBezTo>
                    <a:pt x="31304" y="55362"/>
                    <a:pt x="29951" y="53719"/>
                    <a:pt x="28115" y="52657"/>
                  </a:cubicBezTo>
                  <a:cubicBezTo>
                    <a:pt x="31111" y="39033"/>
                    <a:pt x="42801" y="28695"/>
                    <a:pt x="57294" y="27342"/>
                  </a:cubicBezTo>
                  <a:lnTo>
                    <a:pt x="57294" y="46666"/>
                  </a:lnTo>
                  <a:close/>
                  <a:moveTo>
                    <a:pt x="57294" y="21835"/>
                  </a:moveTo>
                  <a:cubicBezTo>
                    <a:pt x="40096" y="22995"/>
                    <a:pt x="26183" y="35458"/>
                    <a:pt x="22608" y="51884"/>
                  </a:cubicBezTo>
                  <a:cubicBezTo>
                    <a:pt x="19903" y="52367"/>
                    <a:pt x="17681" y="54589"/>
                    <a:pt x="16908" y="57004"/>
                  </a:cubicBezTo>
                  <a:lnTo>
                    <a:pt x="5410" y="57004"/>
                  </a:lnTo>
                  <a:cubicBezTo>
                    <a:pt x="6763" y="29178"/>
                    <a:pt x="29178" y="6859"/>
                    <a:pt x="57294" y="5507"/>
                  </a:cubicBezTo>
                  <a:lnTo>
                    <a:pt x="57294" y="21835"/>
                  </a:lnTo>
                  <a:close/>
                  <a:moveTo>
                    <a:pt x="62705" y="5797"/>
                  </a:moveTo>
                  <a:cubicBezTo>
                    <a:pt x="90531" y="7149"/>
                    <a:pt x="112850" y="29468"/>
                    <a:pt x="114492" y="57294"/>
                  </a:cubicBezTo>
                  <a:lnTo>
                    <a:pt x="98164" y="57294"/>
                  </a:lnTo>
                  <a:cubicBezTo>
                    <a:pt x="97584" y="50531"/>
                    <a:pt x="95458" y="44444"/>
                    <a:pt x="91884" y="39033"/>
                  </a:cubicBezTo>
                  <a:cubicBezTo>
                    <a:pt x="92463" y="37971"/>
                    <a:pt x="92657" y="36811"/>
                    <a:pt x="92657" y="35458"/>
                  </a:cubicBezTo>
                  <a:cubicBezTo>
                    <a:pt x="92657" y="30821"/>
                    <a:pt x="89178" y="27342"/>
                    <a:pt x="84541" y="27342"/>
                  </a:cubicBezTo>
                  <a:cubicBezTo>
                    <a:pt x="83188" y="27342"/>
                    <a:pt x="82028" y="27536"/>
                    <a:pt x="80966" y="28115"/>
                  </a:cubicBezTo>
                  <a:cubicBezTo>
                    <a:pt x="75748" y="24541"/>
                    <a:pt x="69565" y="22415"/>
                    <a:pt x="62705" y="21835"/>
                  </a:cubicBezTo>
                  <a:lnTo>
                    <a:pt x="62705" y="5797"/>
                  </a:lnTo>
                  <a:close/>
                  <a:moveTo>
                    <a:pt x="62705" y="27536"/>
                  </a:moveTo>
                  <a:cubicBezTo>
                    <a:pt x="67922" y="28115"/>
                    <a:pt x="72753" y="29758"/>
                    <a:pt x="77198" y="32173"/>
                  </a:cubicBezTo>
                  <a:cubicBezTo>
                    <a:pt x="76618" y="33333"/>
                    <a:pt x="76328" y="34396"/>
                    <a:pt x="76328" y="35458"/>
                  </a:cubicBezTo>
                  <a:cubicBezTo>
                    <a:pt x="76328" y="40096"/>
                    <a:pt x="79903" y="43671"/>
                    <a:pt x="84541" y="43671"/>
                  </a:cubicBezTo>
                  <a:cubicBezTo>
                    <a:pt x="85603" y="43671"/>
                    <a:pt x="86666" y="43381"/>
                    <a:pt x="87826" y="42898"/>
                  </a:cubicBezTo>
                  <a:cubicBezTo>
                    <a:pt x="90531" y="47246"/>
                    <a:pt x="92173" y="51884"/>
                    <a:pt x="92463" y="57294"/>
                  </a:cubicBezTo>
                  <a:lnTo>
                    <a:pt x="73043" y="57294"/>
                  </a:lnTo>
                  <a:cubicBezTo>
                    <a:pt x="71980" y="51884"/>
                    <a:pt x="67922" y="47729"/>
                    <a:pt x="62415" y="46666"/>
                  </a:cubicBezTo>
                  <a:lnTo>
                    <a:pt x="62415" y="27536"/>
                  </a:lnTo>
                  <a:lnTo>
                    <a:pt x="62705" y="27536"/>
                  </a:lnTo>
                  <a:close/>
                  <a:moveTo>
                    <a:pt x="62705" y="73429"/>
                  </a:moveTo>
                  <a:cubicBezTo>
                    <a:pt x="68115" y="72270"/>
                    <a:pt x="72270" y="68212"/>
                    <a:pt x="73333" y="62801"/>
                  </a:cubicBezTo>
                  <a:lnTo>
                    <a:pt x="92657" y="62801"/>
                  </a:lnTo>
                  <a:cubicBezTo>
                    <a:pt x="91304" y="78550"/>
                    <a:pt x="78840" y="91400"/>
                    <a:pt x="62705" y="92753"/>
                  </a:cubicBezTo>
                  <a:lnTo>
                    <a:pt x="62705" y="73429"/>
                  </a:lnTo>
                  <a:close/>
                  <a:moveTo>
                    <a:pt x="62705" y="114299"/>
                  </a:moveTo>
                  <a:lnTo>
                    <a:pt x="62705" y="97971"/>
                  </a:lnTo>
                  <a:cubicBezTo>
                    <a:pt x="81545" y="96618"/>
                    <a:pt x="96811" y="81545"/>
                    <a:pt x="98164" y="62801"/>
                  </a:cubicBezTo>
                  <a:lnTo>
                    <a:pt x="114492" y="62801"/>
                  </a:lnTo>
                  <a:cubicBezTo>
                    <a:pt x="112850" y="90531"/>
                    <a:pt x="90531" y="112946"/>
                    <a:pt x="62705" y="114299"/>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236" name="Google Shape;236;p26"/>
          <p:cNvSpPr txBox="1"/>
          <p:nvPr/>
        </p:nvSpPr>
        <p:spPr>
          <a:xfrm>
            <a:off x="4036900" y="1581625"/>
            <a:ext cx="5010300" cy="492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rgbClr val="666666"/>
                </a:solidFill>
                <a:latin typeface="Open Sans"/>
                <a:ea typeface="Open Sans"/>
                <a:cs typeface="Open Sans"/>
                <a:sym typeface="Open Sans"/>
              </a:rPr>
              <a:t>Vista de </a:t>
            </a:r>
            <a:r>
              <a:rPr lang="en-GB" b="1">
                <a:solidFill>
                  <a:srgbClr val="666666"/>
                </a:solidFill>
                <a:latin typeface="Open Sans"/>
                <a:ea typeface="Open Sans"/>
                <a:cs typeface="Open Sans"/>
                <a:sym typeface="Open Sans"/>
              </a:rPr>
              <a:t>listado</a:t>
            </a:r>
            <a:r>
              <a:rPr lang="en-GB">
                <a:solidFill>
                  <a:srgbClr val="666666"/>
                </a:solidFill>
                <a:latin typeface="Open Sans"/>
                <a:ea typeface="Open Sans"/>
                <a:cs typeface="Open Sans"/>
                <a:sym typeface="Open Sans"/>
              </a:rPr>
              <a:t> paginado y ordenado con cada uno de los </a:t>
            </a:r>
            <a:r>
              <a:rPr lang="en-GB" b="1">
                <a:solidFill>
                  <a:srgbClr val="666666"/>
                </a:solidFill>
                <a:latin typeface="Open Sans"/>
                <a:ea typeface="Open Sans"/>
                <a:cs typeface="Open Sans"/>
                <a:sym typeface="Open Sans"/>
              </a:rPr>
              <a:t>ítems</a:t>
            </a:r>
            <a:r>
              <a:rPr lang="en-GB">
                <a:solidFill>
                  <a:srgbClr val="666666"/>
                </a:solidFill>
                <a:latin typeface="Open Sans"/>
                <a:ea typeface="Open Sans"/>
                <a:cs typeface="Open Sans"/>
                <a:sym typeface="Open Sans"/>
              </a:rPr>
              <a:t> y sus respectivas geolocalizaciones (una o más)</a:t>
            </a:r>
            <a:endParaRPr>
              <a:solidFill>
                <a:srgbClr val="666666"/>
              </a:solidFill>
            </a:endParaRPr>
          </a:p>
        </p:txBody>
      </p:sp>
      <p:grpSp>
        <p:nvGrpSpPr>
          <p:cNvPr id="237" name="Google Shape;237;p26"/>
          <p:cNvGrpSpPr/>
          <p:nvPr/>
        </p:nvGrpSpPr>
        <p:grpSpPr>
          <a:xfrm>
            <a:off x="3641790" y="1630513"/>
            <a:ext cx="395107" cy="395107"/>
            <a:chOff x="3527942" y="1173300"/>
            <a:chExt cx="645600" cy="645600"/>
          </a:xfrm>
        </p:grpSpPr>
        <p:sp>
          <p:nvSpPr>
            <p:cNvPr id="238" name="Google Shape;238;p26"/>
            <p:cNvSpPr/>
            <p:nvPr/>
          </p:nvSpPr>
          <p:spPr>
            <a:xfrm>
              <a:off x="3527942" y="1173300"/>
              <a:ext cx="645600" cy="645600"/>
            </a:xfrm>
            <a:prstGeom prst="ellipse">
              <a:avLst/>
            </a:prstGeom>
            <a:solidFill>
              <a:srgbClr val="980000"/>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6"/>
            <p:cNvSpPr/>
            <p:nvPr/>
          </p:nvSpPr>
          <p:spPr>
            <a:xfrm>
              <a:off x="3653206" y="1298552"/>
              <a:ext cx="395100" cy="395100"/>
            </a:xfrm>
            <a:custGeom>
              <a:avLst/>
              <a:gdLst/>
              <a:ahLst/>
              <a:cxnLst/>
              <a:rect l="l" t="t" r="r" b="b"/>
              <a:pathLst>
                <a:path w="120000" h="120000" extrusionOk="0">
                  <a:moveTo>
                    <a:pt x="60000" y="0"/>
                  </a:moveTo>
                  <a:cubicBezTo>
                    <a:pt x="26666" y="0"/>
                    <a:pt x="0" y="26763"/>
                    <a:pt x="0" y="60000"/>
                  </a:cubicBezTo>
                  <a:cubicBezTo>
                    <a:pt x="0" y="93333"/>
                    <a:pt x="26666" y="120000"/>
                    <a:pt x="60000" y="120000"/>
                  </a:cubicBezTo>
                  <a:cubicBezTo>
                    <a:pt x="93236" y="120000"/>
                    <a:pt x="120000" y="93333"/>
                    <a:pt x="120000" y="60000"/>
                  </a:cubicBezTo>
                  <a:cubicBezTo>
                    <a:pt x="120000" y="26763"/>
                    <a:pt x="93236" y="0"/>
                    <a:pt x="60000" y="0"/>
                  </a:cubicBezTo>
                  <a:close/>
                  <a:moveTo>
                    <a:pt x="57294" y="114299"/>
                  </a:moveTo>
                  <a:cubicBezTo>
                    <a:pt x="29468" y="112946"/>
                    <a:pt x="7053" y="90531"/>
                    <a:pt x="5410" y="62801"/>
                  </a:cubicBezTo>
                  <a:lnTo>
                    <a:pt x="16618" y="62801"/>
                  </a:lnTo>
                  <a:cubicBezTo>
                    <a:pt x="17487" y="65217"/>
                    <a:pt x="19613" y="67439"/>
                    <a:pt x="22318" y="67922"/>
                  </a:cubicBezTo>
                  <a:cubicBezTo>
                    <a:pt x="25893" y="84347"/>
                    <a:pt x="39806" y="96811"/>
                    <a:pt x="57004" y="97971"/>
                  </a:cubicBezTo>
                  <a:lnTo>
                    <a:pt x="57004" y="114299"/>
                  </a:lnTo>
                  <a:lnTo>
                    <a:pt x="57294" y="114299"/>
                  </a:lnTo>
                  <a:close/>
                  <a:moveTo>
                    <a:pt x="57294" y="92753"/>
                  </a:moveTo>
                  <a:cubicBezTo>
                    <a:pt x="42801" y="91690"/>
                    <a:pt x="31304" y="81062"/>
                    <a:pt x="28115" y="67439"/>
                  </a:cubicBezTo>
                  <a:cubicBezTo>
                    <a:pt x="29951" y="66570"/>
                    <a:pt x="31304" y="64637"/>
                    <a:pt x="32173" y="62801"/>
                  </a:cubicBezTo>
                  <a:lnTo>
                    <a:pt x="46570" y="62801"/>
                  </a:lnTo>
                  <a:cubicBezTo>
                    <a:pt x="47729" y="68212"/>
                    <a:pt x="51787" y="72270"/>
                    <a:pt x="57294" y="73429"/>
                  </a:cubicBezTo>
                  <a:lnTo>
                    <a:pt x="57294" y="92753"/>
                  </a:lnTo>
                  <a:close/>
                  <a:moveTo>
                    <a:pt x="57294" y="46666"/>
                  </a:moveTo>
                  <a:cubicBezTo>
                    <a:pt x="51787" y="47729"/>
                    <a:pt x="47729" y="51884"/>
                    <a:pt x="46570" y="57294"/>
                  </a:cubicBezTo>
                  <a:lnTo>
                    <a:pt x="32173" y="57294"/>
                  </a:lnTo>
                  <a:cubicBezTo>
                    <a:pt x="31304" y="55362"/>
                    <a:pt x="29951" y="53719"/>
                    <a:pt x="28115" y="52657"/>
                  </a:cubicBezTo>
                  <a:cubicBezTo>
                    <a:pt x="31111" y="39033"/>
                    <a:pt x="42801" y="28695"/>
                    <a:pt x="57294" y="27342"/>
                  </a:cubicBezTo>
                  <a:lnTo>
                    <a:pt x="57294" y="46666"/>
                  </a:lnTo>
                  <a:close/>
                  <a:moveTo>
                    <a:pt x="57294" y="21835"/>
                  </a:moveTo>
                  <a:cubicBezTo>
                    <a:pt x="40096" y="22995"/>
                    <a:pt x="26183" y="35458"/>
                    <a:pt x="22608" y="51884"/>
                  </a:cubicBezTo>
                  <a:cubicBezTo>
                    <a:pt x="19903" y="52367"/>
                    <a:pt x="17681" y="54589"/>
                    <a:pt x="16908" y="57004"/>
                  </a:cubicBezTo>
                  <a:lnTo>
                    <a:pt x="5410" y="57004"/>
                  </a:lnTo>
                  <a:cubicBezTo>
                    <a:pt x="6763" y="29178"/>
                    <a:pt x="29178" y="6859"/>
                    <a:pt x="57294" y="5507"/>
                  </a:cubicBezTo>
                  <a:lnTo>
                    <a:pt x="57294" y="21835"/>
                  </a:lnTo>
                  <a:close/>
                  <a:moveTo>
                    <a:pt x="62705" y="5797"/>
                  </a:moveTo>
                  <a:cubicBezTo>
                    <a:pt x="90531" y="7149"/>
                    <a:pt x="112850" y="29468"/>
                    <a:pt x="114492" y="57294"/>
                  </a:cubicBezTo>
                  <a:lnTo>
                    <a:pt x="98164" y="57294"/>
                  </a:lnTo>
                  <a:cubicBezTo>
                    <a:pt x="97584" y="50531"/>
                    <a:pt x="95458" y="44444"/>
                    <a:pt x="91884" y="39033"/>
                  </a:cubicBezTo>
                  <a:cubicBezTo>
                    <a:pt x="92463" y="37971"/>
                    <a:pt x="92657" y="36811"/>
                    <a:pt x="92657" y="35458"/>
                  </a:cubicBezTo>
                  <a:cubicBezTo>
                    <a:pt x="92657" y="30821"/>
                    <a:pt x="89178" y="27342"/>
                    <a:pt x="84541" y="27342"/>
                  </a:cubicBezTo>
                  <a:cubicBezTo>
                    <a:pt x="83188" y="27342"/>
                    <a:pt x="82028" y="27536"/>
                    <a:pt x="80966" y="28115"/>
                  </a:cubicBezTo>
                  <a:cubicBezTo>
                    <a:pt x="75748" y="24541"/>
                    <a:pt x="69565" y="22415"/>
                    <a:pt x="62705" y="21835"/>
                  </a:cubicBezTo>
                  <a:lnTo>
                    <a:pt x="62705" y="5797"/>
                  </a:lnTo>
                  <a:close/>
                  <a:moveTo>
                    <a:pt x="62705" y="27536"/>
                  </a:moveTo>
                  <a:cubicBezTo>
                    <a:pt x="67922" y="28115"/>
                    <a:pt x="72753" y="29758"/>
                    <a:pt x="77198" y="32173"/>
                  </a:cubicBezTo>
                  <a:cubicBezTo>
                    <a:pt x="76618" y="33333"/>
                    <a:pt x="76328" y="34396"/>
                    <a:pt x="76328" y="35458"/>
                  </a:cubicBezTo>
                  <a:cubicBezTo>
                    <a:pt x="76328" y="40096"/>
                    <a:pt x="79903" y="43671"/>
                    <a:pt x="84541" y="43671"/>
                  </a:cubicBezTo>
                  <a:cubicBezTo>
                    <a:pt x="85603" y="43671"/>
                    <a:pt x="86666" y="43381"/>
                    <a:pt x="87826" y="42898"/>
                  </a:cubicBezTo>
                  <a:cubicBezTo>
                    <a:pt x="90531" y="47246"/>
                    <a:pt x="92173" y="51884"/>
                    <a:pt x="92463" y="57294"/>
                  </a:cubicBezTo>
                  <a:lnTo>
                    <a:pt x="73043" y="57294"/>
                  </a:lnTo>
                  <a:cubicBezTo>
                    <a:pt x="71980" y="51884"/>
                    <a:pt x="67922" y="47729"/>
                    <a:pt x="62415" y="46666"/>
                  </a:cubicBezTo>
                  <a:lnTo>
                    <a:pt x="62415" y="27536"/>
                  </a:lnTo>
                  <a:lnTo>
                    <a:pt x="62705" y="27536"/>
                  </a:lnTo>
                  <a:close/>
                  <a:moveTo>
                    <a:pt x="62705" y="73429"/>
                  </a:moveTo>
                  <a:cubicBezTo>
                    <a:pt x="68115" y="72270"/>
                    <a:pt x="72270" y="68212"/>
                    <a:pt x="73333" y="62801"/>
                  </a:cubicBezTo>
                  <a:lnTo>
                    <a:pt x="92657" y="62801"/>
                  </a:lnTo>
                  <a:cubicBezTo>
                    <a:pt x="91304" y="78550"/>
                    <a:pt x="78840" y="91400"/>
                    <a:pt x="62705" y="92753"/>
                  </a:cubicBezTo>
                  <a:lnTo>
                    <a:pt x="62705" y="73429"/>
                  </a:lnTo>
                  <a:close/>
                  <a:moveTo>
                    <a:pt x="62705" y="114299"/>
                  </a:moveTo>
                  <a:lnTo>
                    <a:pt x="62705" y="97971"/>
                  </a:lnTo>
                  <a:cubicBezTo>
                    <a:pt x="81545" y="96618"/>
                    <a:pt x="96811" y="81545"/>
                    <a:pt x="98164" y="62801"/>
                  </a:cubicBezTo>
                  <a:lnTo>
                    <a:pt x="114492" y="62801"/>
                  </a:lnTo>
                  <a:cubicBezTo>
                    <a:pt x="112850" y="90531"/>
                    <a:pt x="90531" y="112946"/>
                    <a:pt x="62705" y="114299"/>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240" name="Google Shape;240;p26"/>
          <p:cNvSpPr txBox="1"/>
          <p:nvPr/>
        </p:nvSpPr>
        <p:spPr>
          <a:xfrm>
            <a:off x="4036900" y="2191225"/>
            <a:ext cx="5010300" cy="492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rgbClr val="666666"/>
                </a:solidFill>
                <a:latin typeface="Open Sans"/>
                <a:ea typeface="Open Sans"/>
                <a:cs typeface="Open Sans"/>
                <a:sym typeface="Open Sans"/>
              </a:rPr>
              <a:t>Navegación por </a:t>
            </a:r>
            <a:r>
              <a:rPr lang="en-GB" b="1">
                <a:solidFill>
                  <a:srgbClr val="666666"/>
                </a:solidFill>
                <a:latin typeface="Open Sans"/>
                <a:ea typeface="Open Sans"/>
                <a:cs typeface="Open Sans"/>
                <a:sym typeface="Open Sans"/>
              </a:rPr>
              <a:t>facetas</a:t>
            </a:r>
            <a:r>
              <a:rPr lang="en-GB">
                <a:solidFill>
                  <a:srgbClr val="666666"/>
                </a:solidFill>
                <a:latin typeface="Open Sans"/>
                <a:ea typeface="Open Sans"/>
                <a:cs typeface="Open Sans"/>
                <a:sym typeface="Open Sans"/>
              </a:rPr>
              <a:t> (universidad, tipo de documento, condiciones de acceso y fecha de publicación)</a:t>
            </a:r>
            <a:endParaRPr>
              <a:solidFill>
                <a:srgbClr val="666666"/>
              </a:solidFill>
            </a:endParaRPr>
          </a:p>
        </p:txBody>
      </p:sp>
      <p:grpSp>
        <p:nvGrpSpPr>
          <p:cNvPr id="241" name="Google Shape;241;p26"/>
          <p:cNvGrpSpPr/>
          <p:nvPr/>
        </p:nvGrpSpPr>
        <p:grpSpPr>
          <a:xfrm>
            <a:off x="3641790" y="2240113"/>
            <a:ext cx="395107" cy="395107"/>
            <a:chOff x="3527942" y="1173300"/>
            <a:chExt cx="645600" cy="645600"/>
          </a:xfrm>
        </p:grpSpPr>
        <p:sp>
          <p:nvSpPr>
            <p:cNvPr id="242" name="Google Shape;242;p26"/>
            <p:cNvSpPr/>
            <p:nvPr/>
          </p:nvSpPr>
          <p:spPr>
            <a:xfrm>
              <a:off x="3527942" y="1173300"/>
              <a:ext cx="645600" cy="645600"/>
            </a:xfrm>
            <a:prstGeom prst="ellipse">
              <a:avLst/>
            </a:prstGeom>
            <a:solidFill>
              <a:srgbClr val="980000"/>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6"/>
            <p:cNvSpPr/>
            <p:nvPr/>
          </p:nvSpPr>
          <p:spPr>
            <a:xfrm>
              <a:off x="3653206" y="1298552"/>
              <a:ext cx="395100" cy="395100"/>
            </a:xfrm>
            <a:custGeom>
              <a:avLst/>
              <a:gdLst/>
              <a:ahLst/>
              <a:cxnLst/>
              <a:rect l="l" t="t" r="r" b="b"/>
              <a:pathLst>
                <a:path w="120000" h="120000" extrusionOk="0">
                  <a:moveTo>
                    <a:pt x="60000" y="0"/>
                  </a:moveTo>
                  <a:cubicBezTo>
                    <a:pt x="26666" y="0"/>
                    <a:pt x="0" y="26763"/>
                    <a:pt x="0" y="60000"/>
                  </a:cubicBezTo>
                  <a:cubicBezTo>
                    <a:pt x="0" y="93333"/>
                    <a:pt x="26666" y="120000"/>
                    <a:pt x="60000" y="120000"/>
                  </a:cubicBezTo>
                  <a:cubicBezTo>
                    <a:pt x="93236" y="120000"/>
                    <a:pt x="120000" y="93333"/>
                    <a:pt x="120000" y="60000"/>
                  </a:cubicBezTo>
                  <a:cubicBezTo>
                    <a:pt x="120000" y="26763"/>
                    <a:pt x="93236" y="0"/>
                    <a:pt x="60000" y="0"/>
                  </a:cubicBezTo>
                  <a:close/>
                  <a:moveTo>
                    <a:pt x="57294" y="114299"/>
                  </a:moveTo>
                  <a:cubicBezTo>
                    <a:pt x="29468" y="112946"/>
                    <a:pt x="7053" y="90531"/>
                    <a:pt x="5410" y="62801"/>
                  </a:cubicBezTo>
                  <a:lnTo>
                    <a:pt x="16618" y="62801"/>
                  </a:lnTo>
                  <a:cubicBezTo>
                    <a:pt x="17487" y="65217"/>
                    <a:pt x="19613" y="67439"/>
                    <a:pt x="22318" y="67922"/>
                  </a:cubicBezTo>
                  <a:cubicBezTo>
                    <a:pt x="25893" y="84347"/>
                    <a:pt x="39806" y="96811"/>
                    <a:pt x="57004" y="97971"/>
                  </a:cubicBezTo>
                  <a:lnTo>
                    <a:pt x="57004" y="114299"/>
                  </a:lnTo>
                  <a:lnTo>
                    <a:pt x="57294" y="114299"/>
                  </a:lnTo>
                  <a:close/>
                  <a:moveTo>
                    <a:pt x="57294" y="92753"/>
                  </a:moveTo>
                  <a:cubicBezTo>
                    <a:pt x="42801" y="91690"/>
                    <a:pt x="31304" y="81062"/>
                    <a:pt x="28115" y="67439"/>
                  </a:cubicBezTo>
                  <a:cubicBezTo>
                    <a:pt x="29951" y="66570"/>
                    <a:pt x="31304" y="64637"/>
                    <a:pt x="32173" y="62801"/>
                  </a:cubicBezTo>
                  <a:lnTo>
                    <a:pt x="46570" y="62801"/>
                  </a:lnTo>
                  <a:cubicBezTo>
                    <a:pt x="47729" y="68212"/>
                    <a:pt x="51787" y="72270"/>
                    <a:pt x="57294" y="73429"/>
                  </a:cubicBezTo>
                  <a:lnTo>
                    <a:pt x="57294" y="92753"/>
                  </a:lnTo>
                  <a:close/>
                  <a:moveTo>
                    <a:pt x="57294" y="46666"/>
                  </a:moveTo>
                  <a:cubicBezTo>
                    <a:pt x="51787" y="47729"/>
                    <a:pt x="47729" y="51884"/>
                    <a:pt x="46570" y="57294"/>
                  </a:cubicBezTo>
                  <a:lnTo>
                    <a:pt x="32173" y="57294"/>
                  </a:lnTo>
                  <a:cubicBezTo>
                    <a:pt x="31304" y="55362"/>
                    <a:pt x="29951" y="53719"/>
                    <a:pt x="28115" y="52657"/>
                  </a:cubicBezTo>
                  <a:cubicBezTo>
                    <a:pt x="31111" y="39033"/>
                    <a:pt x="42801" y="28695"/>
                    <a:pt x="57294" y="27342"/>
                  </a:cubicBezTo>
                  <a:lnTo>
                    <a:pt x="57294" y="46666"/>
                  </a:lnTo>
                  <a:close/>
                  <a:moveTo>
                    <a:pt x="57294" y="21835"/>
                  </a:moveTo>
                  <a:cubicBezTo>
                    <a:pt x="40096" y="22995"/>
                    <a:pt x="26183" y="35458"/>
                    <a:pt x="22608" y="51884"/>
                  </a:cubicBezTo>
                  <a:cubicBezTo>
                    <a:pt x="19903" y="52367"/>
                    <a:pt x="17681" y="54589"/>
                    <a:pt x="16908" y="57004"/>
                  </a:cubicBezTo>
                  <a:lnTo>
                    <a:pt x="5410" y="57004"/>
                  </a:lnTo>
                  <a:cubicBezTo>
                    <a:pt x="6763" y="29178"/>
                    <a:pt x="29178" y="6859"/>
                    <a:pt x="57294" y="5507"/>
                  </a:cubicBezTo>
                  <a:lnTo>
                    <a:pt x="57294" y="21835"/>
                  </a:lnTo>
                  <a:close/>
                  <a:moveTo>
                    <a:pt x="62705" y="5797"/>
                  </a:moveTo>
                  <a:cubicBezTo>
                    <a:pt x="90531" y="7149"/>
                    <a:pt x="112850" y="29468"/>
                    <a:pt x="114492" y="57294"/>
                  </a:cubicBezTo>
                  <a:lnTo>
                    <a:pt x="98164" y="57294"/>
                  </a:lnTo>
                  <a:cubicBezTo>
                    <a:pt x="97584" y="50531"/>
                    <a:pt x="95458" y="44444"/>
                    <a:pt x="91884" y="39033"/>
                  </a:cubicBezTo>
                  <a:cubicBezTo>
                    <a:pt x="92463" y="37971"/>
                    <a:pt x="92657" y="36811"/>
                    <a:pt x="92657" y="35458"/>
                  </a:cubicBezTo>
                  <a:cubicBezTo>
                    <a:pt x="92657" y="30821"/>
                    <a:pt x="89178" y="27342"/>
                    <a:pt x="84541" y="27342"/>
                  </a:cubicBezTo>
                  <a:cubicBezTo>
                    <a:pt x="83188" y="27342"/>
                    <a:pt x="82028" y="27536"/>
                    <a:pt x="80966" y="28115"/>
                  </a:cubicBezTo>
                  <a:cubicBezTo>
                    <a:pt x="75748" y="24541"/>
                    <a:pt x="69565" y="22415"/>
                    <a:pt x="62705" y="21835"/>
                  </a:cubicBezTo>
                  <a:lnTo>
                    <a:pt x="62705" y="5797"/>
                  </a:lnTo>
                  <a:close/>
                  <a:moveTo>
                    <a:pt x="62705" y="27536"/>
                  </a:moveTo>
                  <a:cubicBezTo>
                    <a:pt x="67922" y="28115"/>
                    <a:pt x="72753" y="29758"/>
                    <a:pt x="77198" y="32173"/>
                  </a:cubicBezTo>
                  <a:cubicBezTo>
                    <a:pt x="76618" y="33333"/>
                    <a:pt x="76328" y="34396"/>
                    <a:pt x="76328" y="35458"/>
                  </a:cubicBezTo>
                  <a:cubicBezTo>
                    <a:pt x="76328" y="40096"/>
                    <a:pt x="79903" y="43671"/>
                    <a:pt x="84541" y="43671"/>
                  </a:cubicBezTo>
                  <a:cubicBezTo>
                    <a:pt x="85603" y="43671"/>
                    <a:pt x="86666" y="43381"/>
                    <a:pt x="87826" y="42898"/>
                  </a:cubicBezTo>
                  <a:cubicBezTo>
                    <a:pt x="90531" y="47246"/>
                    <a:pt x="92173" y="51884"/>
                    <a:pt x="92463" y="57294"/>
                  </a:cubicBezTo>
                  <a:lnTo>
                    <a:pt x="73043" y="57294"/>
                  </a:lnTo>
                  <a:cubicBezTo>
                    <a:pt x="71980" y="51884"/>
                    <a:pt x="67922" y="47729"/>
                    <a:pt x="62415" y="46666"/>
                  </a:cubicBezTo>
                  <a:lnTo>
                    <a:pt x="62415" y="27536"/>
                  </a:lnTo>
                  <a:lnTo>
                    <a:pt x="62705" y="27536"/>
                  </a:lnTo>
                  <a:close/>
                  <a:moveTo>
                    <a:pt x="62705" y="73429"/>
                  </a:moveTo>
                  <a:cubicBezTo>
                    <a:pt x="68115" y="72270"/>
                    <a:pt x="72270" y="68212"/>
                    <a:pt x="73333" y="62801"/>
                  </a:cubicBezTo>
                  <a:lnTo>
                    <a:pt x="92657" y="62801"/>
                  </a:lnTo>
                  <a:cubicBezTo>
                    <a:pt x="91304" y="78550"/>
                    <a:pt x="78840" y="91400"/>
                    <a:pt x="62705" y="92753"/>
                  </a:cubicBezTo>
                  <a:lnTo>
                    <a:pt x="62705" y="73429"/>
                  </a:lnTo>
                  <a:close/>
                  <a:moveTo>
                    <a:pt x="62705" y="114299"/>
                  </a:moveTo>
                  <a:lnTo>
                    <a:pt x="62705" y="97971"/>
                  </a:lnTo>
                  <a:cubicBezTo>
                    <a:pt x="81545" y="96618"/>
                    <a:pt x="96811" y="81545"/>
                    <a:pt x="98164" y="62801"/>
                  </a:cubicBezTo>
                  <a:lnTo>
                    <a:pt x="114492" y="62801"/>
                  </a:lnTo>
                  <a:cubicBezTo>
                    <a:pt x="112850" y="90531"/>
                    <a:pt x="90531" y="112946"/>
                    <a:pt x="62705" y="114299"/>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244" name="Google Shape;244;p26"/>
          <p:cNvSpPr txBox="1"/>
          <p:nvPr/>
        </p:nvSpPr>
        <p:spPr>
          <a:xfrm>
            <a:off x="4036900" y="2800825"/>
            <a:ext cx="5010300" cy="492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rgbClr val="666666"/>
                </a:solidFill>
                <a:latin typeface="Open Sans"/>
                <a:ea typeface="Open Sans"/>
                <a:cs typeface="Open Sans"/>
                <a:sym typeface="Open Sans"/>
              </a:rPr>
              <a:t>Campo de </a:t>
            </a:r>
            <a:r>
              <a:rPr lang="en-GB" b="1">
                <a:solidFill>
                  <a:srgbClr val="666666"/>
                </a:solidFill>
                <a:latin typeface="Open Sans"/>
                <a:ea typeface="Open Sans"/>
                <a:cs typeface="Open Sans"/>
                <a:sym typeface="Open Sans"/>
              </a:rPr>
              <a:t>búsqueda múltiple</a:t>
            </a:r>
            <a:r>
              <a:rPr lang="en-GB">
                <a:solidFill>
                  <a:srgbClr val="666666"/>
                </a:solidFill>
                <a:latin typeface="Open Sans"/>
                <a:ea typeface="Open Sans"/>
                <a:cs typeface="Open Sans"/>
                <a:sym typeface="Open Sans"/>
              </a:rPr>
              <a:t> (autor, título y materias)</a:t>
            </a:r>
            <a:endParaRPr>
              <a:solidFill>
                <a:srgbClr val="666666"/>
              </a:solidFill>
            </a:endParaRPr>
          </a:p>
        </p:txBody>
      </p:sp>
      <p:grpSp>
        <p:nvGrpSpPr>
          <p:cNvPr id="245" name="Google Shape;245;p26"/>
          <p:cNvGrpSpPr/>
          <p:nvPr/>
        </p:nvGrpSpPr>
        <p:grpSpPr>
          <a:xfrm>
            <a:off x="3641790" y="2849713"/>
            <a:ext cx="395107" cy="395107"/>
            <a:chOff x="3527942" y="1173300"/>
            <a:chExt cx="645600" cy="645600"/>
          </a:xfrm>
        </p:grpSpPr>
        <p:sp>
          <p:nvSpPr>
            <p:cNvPr id="246" name="Google Shape;246;p26"/>
            <p:cNvSpPr/>
            <p:nvPr/>
          </p:nvSpPr>
          <p:spPr>
            <a:xfrm>
              <a:off x="3527942" y="1173300"/>
              <a:ext cx="645600" cy="645600"/>
            </a:xfrm>
            <a:prstGeom prst="ellipse">
              <a:avLst/>
            </a:prstGeom>
            <a:solidFill>
              <a:srgbClr val="980000"/>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6"/>
            <p:cNvSpPr/>
            <p:nvPr/>
          </p:nvSpPr>
          <p:spPr>
            <a:xfrm>
              <a:off x="3653206" y="1298552"/>
              <a:ext cx="395100" cy="395100"/>
            </a:xfrm>
            <a:custGeom>
              <a:avLst/>
              <a:gdLst/>
              <a:ahLst/>
              <a:cxnLst/>
              <a:rect l="l" t="t" r="r" b="b"/>
              <a:pathLst>
                <a:path w="120000" h="120000" extrusionOk="0">
                  <a:moveTo>
                    <a:pt x="60000" y="0"/>
                  </a:moveTo>
                  <a:cubicBezTo>
                    <a:pt x="26666" y="0"/>
                    <a:pt x="0" y="26763"/>
                    <a:pt x="0" y="60000"/>
                  </a:cubicBezTo>
                  <a:cubicBezTo>
                    <a:pt x="0" y="93333"/>
                    <a:pt x="26666" y="120000"/>
                    <a:pt x="60000" y="120000"/>
                  </a:cubicBezTo>
                  <a:cubicBezTo>
                    <a:pt x="93236" y="120000"/>
                    <a:pt x="120000" y="93333"/>
                    <a:pt x="120000" y="60000"/>
                  </a:cubicBezTo>
                  <a:cubicBezTo>
                    <a:pt x="120000" y="26763"/>
                    <a:pt x="93236" y="0"/>
                    <a:pt x="60000" y="0"/>
                  </a:cubicBezTo>
                  <a:close/>
                  <a:moveTo>
                    <a:pt x="57294" y="114299"/>
                  </a:moveTo>
                  <a:cubicBezTo>
                    <a:pt x="29468" y="112946"/>
                    <a:pt x="7053" y="90531"/>
                    <a:pt x="5410" y="62801"/>
                  </a:cubicBezTo>
                  <a:lnTo>
                    <a:pt x="16618" y="62801"/>
                  </a:lnTo>
                  <a:cubicBezTo>
                    <a:pt x="17487" y="65217"/>
                    <a:pt x="19613" y="67439"/>
                    <a:pt x="22318" y="67922"/>
                  </a:cubicBezTo>
                  <a:cubicBezTo>
                    <a:pt x="25893" y="84347"/>
                    <a:pt x="39806" y="96811"/>
                    <a:pt x="57004" y="97971"/>
                  </a:cubicBezTo>
                  <a:lnTo>
                    <a:pt x="57004" y="114299"/>
                  </a:lnTo>
                  <a:lnTo>
                    <a:pt x="57294" y="114299"/>
                  </a:lnTo>
                  <a:close/>
                  <a:moveTo>
                    <a:pt x="57294" y="92753"/>
                  </a:moveTo>
                  <a:cubicBezTo>
                    <a:pt x="42801" y="91690"/>
                    <a:pt x="31304" y="81062"/>
                    <a:pt x="28115" y="67439"/>
                  </a:cubicBezTo>
                  <a:cubicBezTo>
                    <a:pt x="29951" y="66570"/>
                    <a:pt x="31304" y="64637"/>
                    <a:pt x="32173" y="62801"/>
                  </a:cubicBezTo>
                  <a:lnTo>
                    <a:pt x="46570" y="62801"/>
                  </a:lnTo>
                  <a:cubicBezTo>
                    <a:pt x="47729" y="68212"/>
                    <a:pt x="51787" y="72270"/>
                    <a:pt x="57294" y="73429"/>
                  </a:cubicBezTo>
                  <a:lnTo>
                    <a:pt x="57294" y="92753"/>
                  </a:lnTo>
                  <a:close/>
                  <a:moveTo>
                    <a:pt x="57294" y="46666"/>
                  </a:moveTo>
                  <a:cubicBezTo>
                    <a:pt x="51787" y="47729"/>
                    <a:pt x="47729" y="51884"/>
                    <a:pt x="46570" y="57294"/>
                  </a:cubicBezTo>
                  <a:lnTo>
                    <a:pt x="32173" y="57294"/>
                  </a:lnTo>
                  <a:cubicBezTo>
                    <a:pt x="31304" y="55362"/>
                    <a:pt x="29951" y="53719"/>
                    <a:pt x="28115" y="52657"/>
                  </a:cubicBezTo>
                  <a:cubicBezTo>
                    <a:pt x="31111" y="39033"/>
                    <a:pt x="42801" y="28695"/>
                    <a:pt x="57294" y="27342"/>
                  </a:cubicBezTo>
                  <a:lnTo>
                    <a:pt x="57294" y="46666"/>
                  </a:lnTo>
                  <a:close/>
                  <a:moveTo>
                    <a:pt x="57294" y="21835"/>
                  </a:moveTo>
                  <a:cubicBezTo>
                    <a:pt x="40096" y="22995"/>
                    <a:pt x="26183" y="35458"/>
                    <a:pt x="22608" y="51884"/>
                  </a:cubicBezTo>
                  <a:cubicBezTo>
                    <a:pt x="19903" y="52367"/>
                    <a:pt x="17681" y="54589"/>
                    <a:pt x="16908" y="57004"/>
                  </a:cubicBezTo>
                  <a:lnTo>
                    <a:pt x="5410" y="57004"/>
                  </a:lnTo>
                  <a:cubicBezTo>
                    <a:pt x="6763" y="29178"/>
                    <a:pt x="29178" y="6859"/>
                    <a:pt x="57294" y="5507"/>
                  </a:cubicBezTo>
                  <a:lnTo>
                    <a:pt x="57294" y="21835"/>
                  </a:lnTo>
                  <a:close/>
                  <a:moveTo>
                    <a:pt x="62705" y="5797"/>
                  </a:moveTo>
                  <a:cubicBezTo>
                    <a:pt x="90531" y="7149"/>
                    <a:pt x="112850" y="29468"/>
                    <a:pt x="114492" y="57294"/>
                  </a:cubicBezTo>
                  <a:lnTo>
                    <a:pt x="98164" y="57294"/>
                  </a:lnTo>
                  <a:cubicBezTo>
                    <a:pt x="97584" y="50531"/>
                    <a:pt x="95458" y="44444"/>
                    <a:pt x="91884" y="39033"/>
                  </a:cubicBezTo>
                  <a:cubicBezTo>
                    <a:pt x="92463" y="37971"/>
                    <a:pt x="92657" y="36811"/>
                    <a:pt x="92657" y="35458"/>
                  </a:cubicBezTo>
                  <a:cubicBezTo>
                    <a:pt x="92657" y="30821"/>
                    <a:pt x="89178" y="27342"/>
                    <a:pt x="84541" y="27342"/>
                  </a:cubicBezTo>
                  <a:cubicBezTo>
                    <a:pt x="83188" y="27342"/>
                    <a:pt x="82028" y="27536"/>
                    <a:pt x="80966" y="28115"/>
                  </a:cubicBezTo>
                  <a:cubicBezTo>
                    <a:pt x="75748" y="24541"/>
                    <a:pt x="69565" y="22415"/>
                    <a:pt x="62705" y="21835"/>
                  </a:cubicBezTo>
                  <a:lnTo>
                    <a:pt x="62705" y="5797"/>
                  </a:lnTo>
                  <a:close/>
                  <a:moveTo>
                    <a:pt x="62705" y="27536"/>
                  </a:moveTo>
                  <a:cubicBezTo>
                    <a:pt x="67922" y="28115"/>
                    <a:pt x="72753" y="29758"/>
                    <a:pt x="77198" y="32173"/>
                  </a:cubicBezTo>
                  <a:cubicBezTo>
                    <a:pt x="76618" y="33333"/>
                    <a:pt x="76328" y="34396"/>
                    <a:pt x="76328" y="35458"/>
                  </a:cubicBezTo>
                  <a:cubicBezTo>
                    <a:pt x="76328" y="40096"/>
                    <a:pt x="79903" y="43671"/>
                    <a:pt x="84541" y="43671"/>
                  </a:cubicBezTo>
                  <a:cubicBezTo>
                    <a:pt x="85603" y="43671"/>
                    <a:pt x="86666" y="43381"/>
                    <a:pt x="87826" y="42898"/>
                  </a:cubicBezTo>
                  <a:cubicBezTo>
                    <a:pt x="90531" y="47246"/>
                    <a:pt x="92173" y="51884"/>
                    <a:pt x="92463" y="57294"/>
                  </a:cubicBezTo>
                  <a:lnTo>
                    <a:pt x="73043" y="57294"/>
                  </a:lnTo>
                  <a:cubicBezTo>
                    <a:pt x="71980" y="51884"/>
                    <a:pt x="67922" y="47729"/>
                    <a:pt x="62415" y="46666"/>
                  </a:cubicBezTo>
                  <a:lnTo>
                    <a:pt x="62415" y="27536"/>
                  </a:lnTo>
                  <a:lnTo>
                    <a:pt x="62705" y="27536"/>
                  </a:lnTo>
                  <a:close/>
                  <a:moveTo>
                    <a:pt x="62705" y="73429"/>
                  </a:moveTo>
                  <a:cubicBezTo>
                    <a:pt x="68115" y="72270"/>
                    <a:pt x="72270" y="68212"/>
                    <a:pt x="73333" y="62801"/>
                  </a:cubicBezTo>
                  <a:lnTo>
                    <a:pt x="92657" y="62801"/>
                  </a:lnTo>
                  <a:cubicBezTo>
                    <a:pt x="91304" y="78550"/>
                    <a:pt x="78840" y="91400"/>
                    <a:pt x="62705" y="92753"/>
                  </a:cubicBezTo>
                  <a:lnTo>
                    <a:pt x="62705" y="73429"/>
                  </a:lnTo>
                  <a:close/>
                  <a:moveTo>
                    <a:pt x="62705" y="114299"/>
                  </a:moveTo>
                  <a:lnTo>
                    <a:pt x="62705" y="97971"/>
                  </a:lnTo>
                  <a:cubicBezTo>
                    <a:pt x="81545" y="96618"/>
                    <a:pt x="96811" y="81545"/>
                    <a:pt x="98164" y="62801"/>
                  </a:cubicBezTo>
                  <a:lnTo>
                    <a:pt x="114492" y="62801"/>
                  </a:lnTo>
                  <a:cubicBezTo>
                    <a:pt x="112850" y="90531"/>
                    <a:pt x="90531" y="112946"/>
                    <a:pt x="62705" y="114299"/>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248" name="Google Shape;248;p26"/>
          <p:cNvSpPr txBox="1"/>
          <p:nvPr/>
        </p:nvSpPr>
        <p:spPr>
          <a:xfrm>
            <a:off x="4036900" y="3410425"/>
            <a:ext cx="5010300" cy="492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rgbClr val="666666"/>
                </a:solidFill>
                <a:latin typeface="Open Sans"/>
                <a:ea typeface="Open Sans"/>
                <a:cs typeface="Open Sans"/>
                <a:sym typeface="Open Sans"/>
              </a:rPr>
              <a:t>Gráficas </a:t>
            </a:r>
            <a:r>
              <a:rPr lang="en-GB" b="1">
                <a:solidFill>
                  <a:srgbClr val="666666"/>
                </a:solidFill>
                <a:latin typeface="Open Sans"/>
                <a:ea typeface="Open Sans"/>
                <a:cs typeface="Open Sans"/>
                <a:sym typeface="Open Sans"/>
              </a:rPr>
              <a:t>estadísticas</a:t>
            </a:r>
            <a:endParaRPr b="1">
              <a:solidFill>
                <a:srgbClr val="666666"/>
              </a:solidFill>
            </a:endParaRPr>
          </a:p>
        </p:txBody>
      </p:sp>
      <p:grpSp>
        <p:nvGrpSpPr>
          <p:cNvPr id="249" name="Google Shape;249;p26"/>
          <p:cNvGrpSpPr/>
          <p:nvPr/>
        </p:nvGrpSpPr>
        <p:grpSpPr>
          <a:xfrm>
            <a:off x="3641790" y="3459313"/>
            <a:ext cx="395107" cy="395107"/>
            <a:chOff x="3527942" y="1173300"/>
            <a:chExt cx="645600" cy="645600"/>
          </a:xfrm>
        </p:grpSpPr>
        <p:sp>
          <p:nvSpPr>
            <p:cNvPr id="250" name="Google Shape;250;p26"/>
            <p:cNvSpPr/>
            <p:nvPr/>
          </p:nvSpPr>
          <p:spPr>
            <a:xfrm>
              <a:off x="3527942" y="1173300"/>
              <a:ext cx="645600" cy="645600"/>
            </a:xfrm>
            <a:prstGeom prst="ellipse">
              <a:avLst/>
            </a:prstGeom>
            <a:solidFill>
              <a:srgbClr val="980000"/>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6"/>
            <p:cNvSpPr/>
            <p:nvPr/>
          </p:nvSpPr>
          <p:spPr>
            <a:xfrm>
              <a:off x="3653206" y="1298552"/>
              <a:ext cx="395100" cy="395100"/>
            </a:xfrm>
            <a:custGeom>
              <a:avLst/>
              <a:gdLst/>
              <a:ahLst/>
              <a:cxnLst/>
              <a:rect l="l" t="t" r="r" b="b"/>
              <a:pathLst>
                <a:path w="120000" h="120000" extrusionOk="0">
                  <a:moveTo>
                    <a:pt x="60000" y="0"/>
                  </a:moveTo>
                  <a:cubicBezTo>
                    <a:pt x="26666" y="0"/>
                    <a:pt x="0" y="26763"/>
                    <a:pt x="0" y="60000"/>
                  </a:cubicBezTo>
                  <a:cubicBezTo>
                    <a:pt x="0" y="93333"/>
                    <a:pt x="26666" y="120000"/>
                    <a:pt x="60000" y="120000"/>
                  </a:cubicBezTo>
                  <a:cubicBezTo>
                    <a:pt x="93236" y="120000"/>
                    <a:pt x="120000" y="93333"/>
                    <a:pt x="120000" y="60000"/>
                  </a:cubicBezTo>
                  <a:cubicBezTo>
                    <a:pt x="120000" y="26763"/>
                    <a:pt x="93236" y="0"/>
                    <a:pt x="60000" y="0"/>
                  </a:cubicBezTo>
                  <a:close/>
                  <a:moveTo>
                    <a:pt x="57294" y="114299"/>
                  </a:moveTo>
                  <a:cubicBezTo>
                    <a:pt x="29468" y="112946"/>
                    <a:pt x="7053" y="90531"/>
                    <a:pt x="5410" y="62801"/>
                  </a:cubicBezTo>
                  <a:lnTo>
                    <a:pt x="16618" y="62801"/>
                  </a:lnTo>
                  <a:cubicBezTo>
                    <a:pt x="17487" y="65217"/>
                    <a:pt x="19613" y="67439"/>
                    <a:pt x="22318" y="67922"/>
                  </a:cubicBezTo>
                  <a:cubicBezTo>
                    <a:pt x="25893" y="84347"/>
                    <a:pt x="39806" y="96811"/>
                    <a:pt x="57004" y="97971"/>
                  </a:cubicBezTo>
                  <a:lnTo>
                    <a:pt x="57004" y="114299"/>
                  </a:lnTo>
                  <a:lnTo>
                    <a:pt x="57294" y="114299"/>
                  </a:lnTo>
                  <a:close/>
                  <a:moveTo>
                    <a:pt x="57294" y="92753"/>
                  </a:moveTo>
                  <a:cubicBezTo>
                    <a:pt x="42801" y="91690"/>
                    <a:pt x="31304" y="81062"/>
                    <a:pt x="28115" y="67439"/>
                  </a:cubicBezTo>
                  <a:cubicBezTo>
                    <a:pt x="29951" y="66570"/>
                    <a:pt x="31304" y="64637"/>
                    <a:pt x="32173" y="62801"/>
                  </a:cubicBezTo>
                  <a:lnTo>
                    <a:pt x="46570" y="62801"/>
                  </a:lnTo>
                  <a:cubicBezTo>
                    <a:pt x="47729" y="68212"/>
                    <a:pt x="51787" y="72270"/>
                    <a:pt x="57294" y="73429"/>
                  </a:cubicBezTo>
                  <a:lnTo>
                    <a:pt x="57294" y="92753"/>
                  </a:lnTo>
                  <a:close/>
                  <a:moveTo>
                    <a:pt x="57294" y="46666"/>
                  </a:moveTo>
                  <a:cubicBezTo>
                    <a:pt x="51787" y="47729"/>
                    <a:pt x="47729" y="51884"/>
                    <a:pt x="46570" y="57294"/>
                  </a:cubicBezTo>
                  <a:lnTo>
                    <a:pt x="32173" y="57294"/>
                  </a:lnTo>
                  <a:cubicBezTo>
                    <a:pt x="31304" y="55362"/>
                    <a:pt x="29951" y="53719"/>
                    <a:pt x="28115" y="52657"/>
                  </a:cubicBezTo>
                  <a:cubicBezTo>
                    <a:pt x="31111" y="39033"/>
                    <a:pt x="42801" y="28695"/>
                    <a:pt x="57294" y="27342"/>
                  </a:cubicBezTo>
                  <a:lnTo>
                    <a:pt x="57294" y="46666"/>
                  </a:lnTo>
                  <a:close/>
                  <a:moveTo>
                    <a:pt x="57294" y="21835"/>
                  </a:moveTo>
                  <a:cubicBezTo>
                    <a:pt x="40096" y="22995"/>
                    <a:pt x="26183" y="35458"/>
                    <a:pt x="22608" y="51884"/>
                  </a:cubicBezTo>
                  <a:cubicBezTo>
                    <a:pt x="19903" y="52367"/>
                    <a:pt x="17681" y="54589"/>
                    <a:pt x="16908" y="57004"/>
                  </a:cubicBezTo>
                  <a:lnTo>
                    <a:pt x="5410" y="57004"/>
                  </a:lnTo>
                  <a:cubicBezTo>
                    <a:pt x="6763" y="29178"/>
                    <a:pt x="29178" y="6859"/>
                    <a:pt x="57294" y="5507"/>
                  </a:cubicBezTo>
                  <a:lnTo>
                    <a:pt x="57294" y="21835"/>
                  </a:lnTo>
                  <a:close/>
                  <a:moveTo>
                    <a:pt x="62705" y="5797"/>
                  </a:moveTo>
                  <a:cubicBezTo>
                    <a:pt x="90531" y="7149"/>
                    <a:pt x="112850" y="29468"/>
                    <a:pt x="114492" y="57294"/>
                  </a:cubicBezTo>
                  <a:lnTo>
                    <a:pt x="98164" y="57294"/>
                  </a:lnTo>
                  <a:cubicBezTo>
                    <a:pt x="97584" y="50531"/>
                    <a:pt x="95458" y="44444"/>
                    <a:pt x="91884" y="39033"/>
                  </a:cubicBezTo>
                  <a:cubicBezTo>
                    <a:pt x="92463" y="37971"/>
                    <a:pt x="92657" y="36811"/>
                    <a:pt x="92657" y="35458"/>
                  </a:cubicBezTo>
                  <a:cubicBezTo>
                    <a:pt x="92657" y="30821"/>
                    <a:pt x="89178" y="27342"/>
                    <a:pt x="84541" y="27342"/>
                  </a:cubicBezTo>
                  <a:cubicBezTo>
                    <a:pt x="83188" y="27342"/>
                    <a:pt x="82028" y="27536"/>
                    <a:pt x="80966" y="28115"/>
                  </a:cubicBezTo>
                  <a:cubicBezTo>
                    <a:pt x="75748" y="24541"/>
                    <a:pt x="69565" y="22415"/>
                    <a:pt x="62705" y="21835"/>
                  </a:cubicBezTo>
                  <a:lnTo>
                    <a:pt x="62705" y="5797"/>
                  </a:lnTo>
                  <a:close/>
                  <a:moveTo>
                    <a:pt x="62705" y="27536"/>
                  </a:moveTo>
                  <a:cubicBezTo>
                    <a:pt x="67922" y="28115"/>
                    <a:pt x="72753" y="29758"/>
                    <a:pt x="77198" y="32173"/>
                  </a:cubicBezTo>
                  <a:cubicBezTo>
                    <a:pt x="76618" y="33333"/>
                    <a:pt x="76328" y="34396"/>
                    <a:pt x="76328" y="35458"/>
                  </a:cubicBezTo>
                  <a:cubicBezTo>
                    <a:pt x="76328" y="40096"/>
                    <a:pt x="79903" y="43671"/>
                    <a:pt x="84541" y="43671"/>
                  </a:cubicBezTo>
                  <a:cubicBezTo>
                    <a:pt x="85603" y="43671"/>
                    <a:pt x="86666" y="43381"/>
                    <a:pt x="87826" y="42898"/>
                  </a:cubicBezTo>
                  <a:cubicBezTo>
                    <a:pt x="90531" y="47246"/>
                    <a:pt x="92173" y="51884"/>
                    <a:pt x="92463" y="57294"/>
                  </a:cubicBezTo>
                  <a:lnTo>
                    <a:pt x="73043" y="57294"/>
                  </a:lnTo>
                  <a:cubicBezTo>
                    <a:pt x="71980" y="51884"/>
                    <a:pt x="67922" y="47729"/>
                    <a:pt x="62415" y="46666"/>
                  </a:cubicBezTo>
                  <a:lnTo>
                    <a:pt x="62415" y="27536"/>
                  </a:lnTo>
                  <a:lnTo>
                    <a:pt x="62705" y="27536"/>
                  </a:lnTo>
                  <a:close/>
                  <a:moveTo>
                    <a:pt x="62705" y="73429"/>
                  </a:moveTo>
                  <a:cubicBezTo>
                    <a:pt x="68115" y="72270"/>
                    <a:pt x="72270" y="68212"/>
                    <a:pt x="73333" y="62801"/>
                  </a:cubicBezTo>
                  <a:lnTo>
                    <a:pt x="92657" y="62801"/>
                  </a:lnTo>
                  <a:cubicBezTo>
                    <a:pt x="91304" y="78550"/>
                    <a:pt x="78840" y="91400"/>
                    <a:pt x="62705" y="92753"/>
                  </a:cubicBezTo>
                  <a:lnTo>
                    <a:pt x="62705" y="73429"/>
                  </a:lnTo>
                  <a:close/>
                  <a:moveTo>
                    <a:pt x="62705" y="114299"/>
                  </a:moveTo>
                  <a:lnTo>
                    <a:pt x="62705" y="97971"/>
                  </a:lnTo>
                  <a:cubicBezTo>
                    <a:pt x="81545" y="96618"/>
                    <a:pt x="96811" y="81545"/>
                    <a:pt x="98164" y="62801"/>
                  </a:cubicBezTo>
                  <a:lnTo>
                    <a:pt x="114492" y="62801"/>
                  </a:lnTo>
                  <a:cubicBezTo>
                    <a:pt x="112850" y="90531"/>
                    <a:pt x="90531" y="112946"/>
                    <a:pt x="62705" y="114299"/>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252" name="Google Shape;252;p26"/>
          <p:cNvSpPr txBox="1"/>
          <p:nvPr/>
        </p:nvSpPr>
        <p:spPr>
          <a:xfrm>
            <a:off x="4036900" y="3959400"/>
            <a:ext cx="5010300" cy="492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b="1">
                <a:solidFill>
                  <a:srgbClr val="666666"/>
                </a:solidFill>
                <a:latin typeface="Open Sans"/>
                <a:ea typeface="Open Sans"/>
                <a:cs typeface="Open Sans"/>
                <a:sym typeface="Open Sans"/>
              </a:rPr>
              <a:t>Georebiun-lite</a:t>
            </a:r>
            <a:r>
              <a:rPr lang="en-GB">
                <a:solidFill>
                  <a:srgbClr val="666666"/>
                </a:solidFill>
                <a:latin typeface="Open Sans"/>
                <a:ea typeface="Open Sans"/>
                <a:cs typeface="Open Sans"/>
                <a:sym typeface="Open Sans"/>
              </a:rPr>
              <a:t>: versión “lite” para insertar mapas personalizados en páginas web</a:t>
            </a:r>
            <a:endParaRPr>
              <a:solidFill>
                <a:srgbClr val="666666"/>
              </a:solidFill>
            </a:endParaRPr>
          </a:p>
        </p:txBody>
      </p:sp>
      <p:grpSp>
        <p:nvGrpSpPr>
          <p:cNvPr id="253" name="Google Shape;253;p26"/>
          <p:cNvGrpSpPr/>
          <p:nvPr/>
        </p:nvGrpSpPr>
        <p:grpSpPr>
          <a:xfrm>
            <a:off x="3641790" y="4008288"/>
            <a:ext cx="395107" cy="395107"/>
            <a:chOff x="3527942" y="1173300"/>
            <a:chExt cx="645600" cy="645600"/>
          </a:xfrm>
        </p:grpSpPr>
        <p:sp>
          <p:nvSpPr>
            <p:cNvPr id="254" name="Google Shape;254;p26"/>
            <p:cNvSpPr/>
            <p:nvPr/>
          </p:nvSpPr>
          <p:spPr>
            <a:xfrm>
              <a:off x="3527942" y="1173300"/>
              <a:ext cx="645600" cy="645600"/>
            </a:xfrm>
            <a:prstGeom prst="ellipse">
              <a:avLst/>
            </a:prstGeom>
            <a:solidFill>
              <a:srgbClr val="980000"/>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6"/>
            <p:cNvSpPr/>
            <p:nvPr/>
          </p:nvSpPr>
          <p:spPr>
            <a:xfrm>
              <a:off x="3653206" y="1298552"/>
              <a:ext cx="395100" cy="395100"/>
            </a:xfrm>
            <a:custGeom>
              <a:avLst/>
              <a:gdLst/>
              <a:ahLst/>
              <a:cxnLst/>
              <a:rect l="l" t="t" r="r" b="b"/>
              <a:pathLst>
                <a:path w="120000" h="120000" extrusionOk="0">
                  <a:moveTo>
                    <a:pt x="60000" y="0"/>
                  </a:moveTo>
                  <a:cubicBezTo>
                    <a:pt x="26666" y="0"/>
                    <a:pt x="0" y="26763"/>
                    <a:pt x="0" y="60000"/>
                  </a:cubicBezTo>
                  <a:cubicBezTo>
                    <a:pt x="0" y="93333"/>
                    <a:pt x="26666" y="120000"/>
                    <a:pt x="60000" y="120000"/>
                  </a:cubicBezTo>
                  <a:cubicBezTo>
                    <a:pt x="93236" y="120000"/>
                    <a:pt x="120000" y="93333"/>
                    <a:pt x="120000" y="60000"/>
                  </a:cubicBezTo>
                  <a:cubicBezTo>
                    <a:pt x="120000" y="26763"/>
                    <a:pt x="93236" y="0"/>
                    <a:pt x="60000" y="0"/>
                  </a:cubicBezTo>
                  <a:close/>
                  <a:moveTo>
                    <a:pt x="57294" y="114299"/>
                  </a:moveTo>
                  <a:cubicBezTo>
                    <a:pt x="29468" y="112946"/>
                    <a:pt x="7053" y="90531"/>
                    <a:pt x="5410" y="62801"/>
                  </a:cubicBezTo>
                  <a:lnTo>
                    <a:pt x="16618" y="62801"/>
                  </a:lnTo>
                  <a:cubicBezTo>
                    <a:pt x="17487" y="65217"/>
                    <a:pt x="19613" y="67439"/>
                    <a:pt x="22318" y="67922"/>
                  </a:cubicBezTo>
                  <a:cubicBezTo>
                    <a:pt x="25893" y="84347"/>
                    <a:pt x="39806" y="96811"/>
                    <a:pt x="57004" y="97971"/>
                  </a:cubicBezTo>
                  <a:lnTo>
                    <a:pt x="57004" y="114299"/>
                  </a:lnTo>
                  <a:lnTo>
                    <a:pt x="57294" y="114299"/>
                  </a:lnTo>
                  <a:close/>
                  <a:moveTo>
                    <a:pt x="57294" y="92753"/>
                  </a:moveTo>
                  <a:cubicBezTo>
                    <a:pt x="42801" y="91690"/>
                    <a:pt x="31304" y="81062"/>
                    <a:pt x="28115" y="67439"/>
                  </a:cubicBezTo>
                  <a:cubicBezTo>
                    <a:pt x="29951" y="66570"/>
                    <a:pt x="31304" y="64637"/>
                    <a:pt x="32173" y="62801"/>
                  </a:cubicBezTo>
                  <a:lnTo>
                    <a:pt x="46570" y="62801"/>
                  </a:lnTo>
                  <a:cubicBezTo>
                    <a:pt x="47729" y="68212"/>
                    <a:pt x="51787" y="72270"/>
                    <a:pt x="57294" y="73429"/>
                  </a:cubicBezTo>
                  <a:lnTo>
                    <a:pt x="57294" y="92753"/>
                  </a:lnTo>
                  <a:close/>
                  <a:moveTo>
                    <a:pt x="57294" y="46666"/>
                  </a:moveTo>
                  <a:cubicBezTo>
                    <a:pt x="51787" y="47729"/>
                    <a:pt x="47729" y="51884"/>
                    <a:pt x="46570" y="57294"/>
                  </a:cubicBezTo>
                  <a:lnTo>
                    <a:pt x="32173" y="57294"/>
                  </a:lnTo>
                  <a:cubicBezTo>
                    <a:pt x="31304" y="55362"/>
                    <a:pt x="29951" y="53719"/>
                    <a:pt x="28115" y="52657"/>
                  </a:cubicBezTo>
                  <a:cubicBezTo>
                    <a:pt x="31111" y="39033"/>
                    <a:pt x="42801" y="28695"/>
                    <a:pt x="57294" y="27342"/>
                  </a:cubicBezTo>
                  <a:lnTo>
                    <a:pt x="57294" y="46666"/>
                  </a:lnTo>
                  <a:close/>
                  <a:moveTo>
                    <a:pt x="57294" y="21835"/>
                  </a:moveTo>
                  <a:cubicBezTo>
                    <a:pt x="40096" y="22995"/>
                    <a:pt x="26183" y="35458"/>
                    <a:pt x="22608" y="51884"/>
                  </a:cubicBezTo>
                  <a:cubicBezTo>
                    <a:pt x="19903" y="52367"/>
                    <a:pt x="17681" y="54589"/>
                    <a:pt x="16908" y="57004"/>
                  </a:cubicBezTo>
                  <a:lnTo>
                    <a:pt x="5410" y="57004"/>
                  </a:lnTo>
                  <a:cubicBezTo>
                    <a:pt x="6763" y="29178"/>
                    <a:pt x="29178" y="6859"/>
                    <a:pt x="57294" y="5507"/>
                  </a:cubicBezTo>
                  <a:lnTo>
                    <a:pt x="57294" y="21835"/>
                  </a:lnTo>
                  <a:close/>
                  <a:moveTo>
                    <a:pt x="62705" y="5797"/>
                  </a:moveTo>
                  <a:cubicBezTo>
                    <a:pt x="90531" y="7149"/>
                    <a:pt x="112850" y="29468"/>
                    <a:pt x="114492" y="57294"/>
                  </a:cubicBezTo>
                  <a:lnTo>
                    <a:pt x="98164" y="57294"/>
                  </a:lnTo>
                  <a:cubicBezTo>
                    <a:pt x="97584" y="50531"/>
                    <a:pt x="95458" y="44444"/>
                    <a:pt x="91884" y="39033"/>
                  </a:cubicBezTo>
                  <a:cubicBezTo>
                    <a:pt x="92463" y="37971"/>
                    <a:pt x="92657" y="36811"/>
                    <a:pt x="92657" y="35458"/>
                  </a:cubicBezTo>
                  <a:cubicBezTo>
                    <a:pt x="92657" y="30821"/>
                    <a:pt x="89178" y="27342"/>
                    <a:pt x="84541" y="27342"/>
                  </a:cubicBezTo>
                  <a:cubicBezTo>
                    <a:pt x="83188" y="27342"/>
                    <a:pt x="82028" y="27536"/>
                    <a:pt x="80966" y="28115"/>
                  </a:cubicBezTo>
                  <a:cubicBezTo>
                    <a:pt x="75748" y="24541"/>
                    <a:pt x="69565" y="22415"/>
                    <a:pt x="62705" y="21835"/>
                  </a:cubicBezTo>
                  <a:lnTo>
                    <a:pt x="62705" y="5797"/>
                  </a:lnTo>
                  <a:close/>
                  <a:moveTo>
                    <a:pt x="62705" y="27536"/>
                  </a:moveTo>
                  <a:cubicBezTo>
                    <a:pt x="67922" y="28115"/>
                    <a:pt x="72753" y="29758"/>
                    <a:pt x="77198" y="32173"/>
                  </a:cubicBezTo>
                  <a:cubicBezTo>
                    <a:pt x="76618" y="33333"/>
                    <a:pt x="76328" y="34396"/>
                    <a:pt x="76328" y="35458"/>
                  </a:cubicBezTo>
                  <a:cubicBezTo>
                    <a:pt x="76328" y="40096"/>
                    <a:pt x="79903" y="43671"/>
                    <a:pt x="84541" y="43671"/>
                  </a:cubicBezTo>
                  <a:cubicBezTo>
                    <a:pt x="85603" y="43671"/>
                    <a:pt x="86666" y="43381"/>
                    <a:pt x="87826" y="42898"/>
                  </a:cubicBezTo>
                  <a:cubicBezTo>
                    <a:pt x="90531" y="47246"/>
                    <a:pt x="92173" y="51884"/>
                    <a:pt x="92463" y="57294"/>
                  </a:cubicBezTo>
                  <a:lnTo>
                    <a:pt x="73043" y="57294"/>
                  </a:lnTo>
                  <a:cubicBezTo>
                    <a:pt x="71980" y="51884"/>
                    <a:pt x="67922" y="47729"/>
                    <a:pt x="62415" y="46666"/>
                  </a:cubicBezTo>
                  <a:lnTo>
                    <a:pt x="62415" y="27536"/>
                  </a:lnTo>
                  <a:lnTo>
                    <a:pt x="62705" y="27536"/>
                  </a:lnTo>
                  <a:close/>
                  <a:moveTo>
                    <a:pt x="62705" y="73429"/>
                  </a:moveTo>
                  <a:cubicBezTo>
                    <a:pt x="68115" y="72270"/>
                    <a:pt x="72270" y="68212"/>
                    <a:pt x="73333" y="62801"/>
                  </a:cubicBezTo>
                  <a:lnTo>
                    <a:pt x="92657" y="62801"/>
                  </a:lnTo>
                  <a:cubicBezTo>
                    <a:pt x="91304" y="78550"/>
                    <a:pt x="78840" y="91400"/>
                    <a:pt x="62705" y="92753"/>
                  </a:cubicBezTo>
                  <a:lnTo>
                    <a:pt x="62705" y="73429"/>
                  </a:lnTo>
                  <a:close/>
                  <a:moveTo>
                    <a:pt x="62705" y="114299"/>
                  </a:moveTo>
                  <a:lnTo>
                    <a:pt x="62705" y="97971"/>
                  </a:lnTo>
                  <a:cubicBezTo>
                    <a:pt x="81545" y="96618"/>
                    <a:pt x="96811" y="81545"/>
                    <a:pt x="98164" y="62801"/>
                  </a:cubicBezTo>
                  <a:lnTo>
                    <a:pt x="114492" y="62801"/>
                  </a:lnTo>
                  <a:cubicBezTo>
                    <a:pt x="112850" y="90531"/>
                    <a:pt x="90531" y="112946"/>
                    <a:pt x="62705" y="114299"/>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27"/>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12</a:t>
            </a:fld>
            <a:endParaRPr/>
          </a:p>
        </p:txBody>
      </p:sp>
      <p:sp>
        <p:nvSpPr>
          <p:cNvPr id="261" name="Google Shape;261;p27"/>
          <p:cNvSpPr txBox="1"/>
          <p:nvPr/>
        </p:nvSpPr>
        <p:spPr>
          <a:xfrm>
            <a:off x="434300" y="1555800"/>
            <a:ext cx="7808700" cy="2031900"/>
          </a:xfrm>
          <a:prstGeom prst="rect">
            <a:avLst/>
          </a:prstGeom>
          <a:noFill/>
          <a:ln>
            <a:noFill/>
          </a:ln>
        </p:spPr>
        <p:txBody>
          <a:bodyPr spcFirstLastPara="1" wrap="square" lIns="91425" tIns="91425" rIns="91425" bIns="91425" anchor="t" anchorCtr="0">
            <a:spAutoFit/>
          </a:bodyPr>
          <a:lstStyle/>
          <a:p>
            <a:pPr marL="457200" lvl="0" indent="0" algn="ctr" rtl="0">
              <a:spcBef>
                <a:spcPts val="0"/>
              </a:spcBef>
              <a:spcAft>
                <a:spcPts val="0"/>
              </a:spcAft>
              <a:buClr>
                <a:schemeClr val="dk1"/>
              </a:buClr>
              <a:buSzPts val="1100"/>
              <a:buFont typeface="Arial"/>
              <a:buNone/>
            </a:pPr>
            <a:r>
              <a:rPr lang="en-GB" sz="6000" b="1">
                <a:solidFill>
                  <a:schemeClr val="dk2"/>
                </a:solidFill>
                <a:latin typeface="Oswald"/>
                <a:ea typeface="Oswald"/>
                <a:cs typeface="Oswald"/>
                <a:sym typeface="Oswald"/>
              </a:rPr>
              <a:t>5. GEOLOCALIZACIÓN DE DOCUMENTOS</a:t>
            </a:r>
            <a:endParaRPr sz="6000">
              <a:solidFill>
                <a:srgbClr val="595959"/>
              </a:solidFill>
              <a:latin typeface="Impact"/>
              <a:ea typeface="Impact"/>
              <a:cs typeface="Impact"/>
              <a:sym typeface="Impac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pic>
        <p:nvPicPr>
          <p:cNvPr id="266" name="Google Shape;266;p28"/>
          <p:cNvPicPr preferRelativeResize="0"/>
          <p:nvPr/>
        </p:nvPicPr>
        <p:blipFill rotWithShape="1">
          <a:blip r:embed="rId3">
            <a:alphaModFix/>
          </a:blip>
          <a:srcRect l="5276"/>
          <a:stretch/>
        </p:blipFill>
        <p:spPr>
          <a:xfrm>
            <a:off x="0" y="1053075"/>
            <a:ext cx="3252449" cy="3433651"/>
          </a:xfrm>
          <a:prstGeom prst="rect">
            <a:avLst/>
          </a:prstGeom>
          <a:solidFill>
            <a:srgbClr val="980000">
              <a:alpha val="20380"/>
            </a:srgbClr>
          </a:solidFill>
          <a:ln>
            <a:noFill/>
          </a:ln>
        </p:spPr>
      </p:pic>
      <p:sp>
        <p:nvSpPr>
          <p:cNvPr id="267" name="Google Shape;267;p28"/>
          <p:cNvSpPr txBox="1">
            <a:spLocks noGrp="1"/>
          </p:cNvSpPr>
          <p:nvPr>
            <p:ph type="title"/>
          </p:nvPr>
        </p:nvSpPr>
        <p:spPr>
          <a:xfrm>
            <a:off x="311700" y="213700"/>
            <a:ext cx="8520600" cy="46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b="1">
                <a:solidFill>
                  <a:srgbClr val="990000"/>
                </a:solidFill>
                <a:latin typeface="Open Sans"/>
                <a:ea typeface="Open Sans"/>
                <a:cs typeface="Open Sans"/>
                <a:sym typeface="Open Sans"/>
              </a:rPr>
              <a:t>5. Geolocalización</a:t>
            </a:r>
            <a:r>
              <a:rPr lang="en-GB">
                <a:latin typeface="Open Sans"/>
                <a:ea typeface="Open Sans"/>
                <a:cs typeface="Open Sans"/>
                <a:sym typeface="Open Sans"/>
              </a:rPr>
              <a:t> de documentos</a:t>
            </a:r>
            <a:endParaRPr>
              <a:latin typeface="Open Sans"/>
              <a:ea typeface="Open Sans"/>
              <a:cs typeface="Open Sans"/>
              <a:sym typeface="Open Sans"/>
            </a:endParaRPr>
          </a:p>
        </p:txBody>
      </p:sp>
      <p:sp>
        <p:nvSpPr>
          <p:cNvPr id="268" name="Google Shape;268;p28"/>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13</a:t>
            </a:fld>
            <a:endParaRPr/>
          </a:p>
        </p:txBody>
      </p:sp>
      <p:sp>
        <p:nvSpPr>
          <p:cNvPr id="269" name="Google Shape;269;p28"/>
          <p:cNvSpPr/>
          <p:nvPr/>
        </p:nvSpPr>
        <p:spPr>
          <a:xfrm>
            <a:off x="50" y="1066500"/>
            <a:ext cx="3252300" cy="3406800"/>
          </a:xfrm>
          <a:prstGeom prst="rect">
            <a:avLst/>
          </a:prstGeom>
          <a:solidFill>
            <a:srgbClr val="980000">
              <a:alpha val="2038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8"/>
          <p:cNvSpPr txBox="1"/>
          <p:nvPr/>
        </p:nvSpPr>
        <p:spPr>
          <a:xfrm>
            <a:off x="3676950" y="982750"/>
            <a:ext cx="5357100" cy="645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GB">
                <a:solidFill>
                  <a:srgbClr val="666666"/>
                </a:solidFill>
                <a:latin typeface="Open Sans"/>
                <a:ea typeface="Open Sans"/>
                <a:cs typeface="Open Sans"/>
                <a:sym typeface="Open Sans"/>
              </a:rPr>
              <a:t>Geolocalizar: Asignar las coordenadas de un lugar en un mapa</a:t>
            </a:r>
            <a:endParaRPr>
              <a:solidFill>
                <a:srgbClr val="666666"/>
              </a:solidFill>
            </a:endParaRPr>
          </a:p>
        </p:txBody>
      </p:sp>
      <p:sp>
        <p:nvSpPr>
          <p:cNvPr id="271" name="Google Shape;271;p28"/>
          <p:cNvSpPr txBox="1"/>
          <p:nvPr/>
        </p:nvSpPr>
        <p:spPr>
          <a:xfrm>
            <a:off x="3716600" y="1943275"/>
            <a:ext cx="5144400" cy="645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GB">
                <a:solidFill>
                  <a:srgbClr val="666666"/>
                </a:solidFill>
                <a:latin typeface="Open Sans"/>
                <a:ea typeface="Open Sans"/>
                <a:cs typeface="Open Sans"/>
                <a:sym typeface="Open Sans"/>
              </a:rPr>
              <a:t>Para la geolocalización de documentos en el repositorio, se utiliza el metadato Dublin Core: </a:t>
            </a:r>
            <a:r>
              <a:rPr lang="en-GB" b="1">
                <a:solidFill>
                  <a:srgbClr val="666666"/>
                </a:solidFill>
                <a:latin typeface="Open Sans"/>
                <a:ea typeface="Open Sans"/>
                <a:cs typeface="Open Sans"/>
                <a:sym typeface="Open Sans"/>
              </a:rPr>
              <a:t>dc.coverage.spatial</a:t>
            </a:r>
            <a:endParaRPr>
              <a:solidFill>
                <a:srgbClr val="666666"/>
              </a:solidFill>
            </a:endParaRPr>
          </a:p>
        </p:txBody>
      </p:sp>
      <p:sp>
        <p:nvSpPr>
          <p:cNvPr id="272" name="Google Shape;272;p28"/>
          <p:cNvSpPr txBox="1"/>
          <p:nvPr/>
        </p:nvSpPr>
        <p:spPr>
          <a:xfrm>
            <a:off x="3739800" y="2955375"/>
            <a:ext cx="5183400" cy="576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GB">
                <a:solidFill>
                  <a:srgbClr val="666666"/>
                </a:solidFill>
                <a:latin typeface="Open Sans"/>
                <a:ea typeface="Open Sans"/>
                <a:cs typeface="Open Sans"/>
                <a:sym typeface="Open Sans"/>
              </a:rPr>
              <a:t>“</a:t>
            </a:r>
            <a:r>
              <a:rPr lang="en-GB" b="1">
                <a:solidFill>
                  <a:srgbClr val="666666"/>
                </a:solidFill>
                <a:latin typeface="Open Sans"/>
                <a:ea typeface="Open Sans"/>
                <a:cs typeface="Open Sans"/>
                <a:sym typeface="Open Sans"/>
              </a:rPr>
              <a:t>east=</a:t>
            </a:r>
            <a:r>
              <a:rPr lang="en-GB">
                <a:solidFill>
                  <a:srgbClr val="666666"/>
                </a:solidFill>
                <a:latin typeface="Open Sans"/>
                <a:ea typeface="Open Sans"/>
                <a:cs typeface="Open Sans"/>
                <a:sym typeface="Open Sans"/>
              </a:rPr>
              <a:t>LONGITUD</a:t>
            </a:r>
            <a:r>
              <a:rPr lang="en-GB" b="1">
                <a:solidFill>
                  <a:srgbClr val="666666"/>
                </a:solidFill>
                <a:latin typeface="Open Sans"/>
                <a:ea typeface="Open Sans"/>
                <a:cs typeface="Open Sans"/>
                <a:sym typeface="Open Sans"/>
              </a:rPr>
              <a:t>; north=</a:t>
            </a:r>
            <a:r>
              <a:rPr lang="en-GB">
                <a:solidFill>
                  <a:srgbClr val="666666"/>
                </a:solidFill>
                <a:latin typeface="Open Sans"/>
                <a:ea typeface="Open Sans"/>
                <a:cs typeface="Open Sans"/>
                <a:sym typeface="Open Sans"/>
              </a:rPr>
              <a:t>LATITUD</a:t>
            </a:r>
            <a:r>
              <a:rPr lang="en-GB" b="1">
                <a:solidFill>
                  <a:srgbClr val="666666"/>
                </a:solidFill>
                <a:latin typeface="Open Sans"/>
                <a:ea typeface="Open Sans"/>
                <a:cs typeface="Open Sans"/>
                <a:sym typeface="Open Sans"/>
              </a:rPr>
              <a:t>; name=</a:t>
            </a:r>
            <a:r>
              <a:rPr lang="en-GB">
                <a:solidFill>
                  <a:srgbClr val="666666"/>
                </a:solidFill>
                <a:latin typeface="Open Sans"/>
                <a:ea typeface="Open Sans"/>
                <a:cs typeface="Open Sans"/>
                <a:sym typeface="Open Sans"/>
              </a:rPr>
              <a:t>NOMBRE”</a:t>
            </a:r>
            <a:endParaRPr>
              <a:solidFill>
                <a:srgbClr val="666666"/>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GB" sz="1000" b="1">
                <a:solidFill>
                  <a:srgbClr val="980000"/>
                </a:solidFill>
                <a:latin typeface="Open Sans"/>
                <a:ea typeface="Open Sans"/>
                <a:cs typeface="Open Sans"/>
                <a:sym typeface="Open Sans"/>
              </a:rPr>
              <a:t>Ejemplo: “east=2.1309581; north=41.3746958; name=Sants-Montjuïc, Barcelona”</a:t>
            </a:r>
            <a:endParaRPr>
              <a:solidFill>
                <a:srgbClr val="666666"/>
              </a:solidFill>
              <a:latin typeface="Open Sans"/>
              <a:ea typeface="Open Sans"/>
              <a:cs typeface="Open Sans"/>
              <a:sym typeface="Open Sans"/>
            </a:endParaRPr>
          </a:p>
        </p:txBody>
      </p:sp>
      <p:sp>
        <p:nvSpPr>
          <p:cNvPr id="273" name="Google Shape;273;p28"/>
          <p:cNvSpPr txBox="1"/>
          <p:nvPr/>
        </p:nvSpPr>
        <p:spPr>
          <a:xfrm>
            <a:off x="3716650" y="3949725"/>
            <a:ext cx="5268900" cy="576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GB">
                <a:solidFill>
                  <a:srgbClr val="666666"/>
                </a:solidFill>
                <a:latin typeface="Open Sans"/>
                <a:ea typeface="Open Sans"/>
                <a:cs typeface="Open Sans"/>
                <a:sym typeface="Open Sans"/>
              </a:rPr>
              <a:t>Un ítem puede tener 1 o más geolocalizaciones, por lo tanto, el campo </a:t>
            </a:r>
            <a:r>
              <a:rPr lang="en-GB" b="1">
                <a:solidFill>
                  <a:srgbClr val="666666"/>
                </a:solidFill>
                <a:latin typeface="Open Sans"/>
                <a:ea typeface="Open Sans"/>
                <a:cs typeface="Open Sans"/>
                <a:sym typeface="Open Sans"/>
              </a:rPr>
              <a:t>dc.coverage.spatial</a:t>
            </a:r>
            <a:r>
              <a:rPr lang="en-GB">
                <a:solidFill>
                  <a:srgbClr val="666666"/>
                </a:solidFill>
                <a:latin typeface="Open Sans"/>
                <a:ea typeface="Open Sans"/>
                <a:cs typeface="Open Sans"/>
                <a:sym typeface="Open Sans"/>
              </a:rPr>
              <a:t> es repetible.</a:t>
            </a:r>
            <a:endParaRPr>
              <a:solidFill>
                <a:srgbClr val="666666"/>
              </a:solidFill>
            </a:endParaRPr>
          </a:p>
        </p:txBody>
      </p:sp>
      <p:sp>
        <p:nvSpPr>
          <p:cNvPr id="274" name="Google Shape;274;p28"/>
          <p:cNvSpPr/>
          <p:nvPr/>
        </p:nvSpPr>
        <p:spPr>
          <a:xfrm>
            <a:off x="3070992" y="1013350"/>
            <a:ext cx="645600" cy="645600"/>
          </a:xfrm>
          <a:prstGeom prst="ellipse">
            <a:avLst/>
          </a:prstGeom>
          <a:solidFill>
            <a:srgbClr val="980000"/>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8"/>
          <p:cNvSpPr/>
          <p:nvPr/>
        </p:nvSpPr>
        <p:spPr>
          <a:xfrm>
            <a:off x="3196256" y="1138602"/>
            <a:ext cx="395100" cy="395100"/>
          </a:xfrm>
          <a:custGeom>
            <a:avLst/>
            <a:gdLst/>
            <a:ahLst/>
            <a:cxnLst/>
            <a:rect l="l" t="t" r="r" b="b"/>
            <a:pathLst>
              <a:path w="120000" h="120000" extrusionOk="0">
                <a:moveTo>
                  <a:pt x="60000" y="0"/>
                </a:moveTo>
                <a:cubicBezTo>
                  <a:pt x="26666" y="0"/>
                  <a:pt x="0" y="26763"/>
                  <a:pt x="0" y="60000"/>
                </a:cubicBezTo>
                <a:cubicBezTo>
                  <a:pt x="0" y="93333"/>
                  <a:pt x="26666" y="120000"/>
                  <a:pt x="60000" y="120000"/>
                </a:cubicBezTo>
                <a:cubicBezTo>
                  <a:pt x="93236" y="120000"/>
                  <a:pt x="120000" y="93333"/>
                  <a:pt x="120000" y="60000"/>
                </a:cubicBezTo>
                <a:cubicBezTo>
                  <a:pt x="120000" y="26763"/>
                  <a:pt x="93236" y="0"/>
                  <a:pt x="60000" y="0"/>
                </a:cubicBezTo>
                <a:close/>
                <a:moveTo>
                  <a:pt x="57294" y="114299"/>
                </a:moveTo>
                <a:cubicBezTo>
                  <a:pt x="29468" y="112946"/>
                  <a:pt x="7053" y="90531"/>
                  <a:pt x="5410" y="62801"/>
                </a:cubicBezTo>
                <a:lnTo>
                  <a:pt x="16618" y="62801"/>
                </a:lnTo>
                <a:cubicBezTo>
                  <a:pt x="17487" y="65217"/>
                  <a:pt x="19613" y="67439"/>
                  <a:pt x="22318" y="67922"/>
                </a:cubicBezTo>
                <a:cubicBezTo>
                  <a:pt x="25893" y="84347"/>
                  <a:pt x="39806" y="96811"/>
                  <a:pt x="57004" y="97971"/>
                </a:cubicBezTo>
                <a:lnTo>
                  <a:pt x="57004" y="114299"/>
                </a:lnTo>
                <a:lnTo>
                  <a:pt x="57294" y="114299"/>
                </a:lnTo>
                <a:close/>
                <a:moveTo>
                  <a:pt x="57294" y="92753"/>
                </a:moveTo>
                <a:cubicBezTo>
                  <a:pt x="42801" y="91690"/>
                  <a:pt x="31304" y="81062"/>
                  <a:pt x="28115" y="67439"/>
                </a:cubicBezTo>
                <a:cubicBezTo>
                  <a:pt x="29951" y="66570"/>
                  <a:pt x="31304" y="64637"/>
                  <a:pt x="32173" y="62801"/>
                </a:cubicBezTo>
                <a:lnTo>
                  <a:pt x="46570" y="62801"/>
                </a:lnTo>
                <a:cubicBezTo>
                  <a:pt x="47729" y="68212"/>
                  <a:pt x="51787" y="72270"/>
                  <a:pt x="57294" y="73429"/>
                </a:cubicBezTo>
                <a:lnTo>
                  <a:pt x="57294" y="92753"/>
                </a:lnTo>
                <a:close/>
                <a:moveTo>
                  <a:pt x="57294" y="46666"/>
                </a:moveTo>
                <a:cubicBezTo>
                  <a:pt x="51787" y="47729"/>
                  <a:pt x="47729" y="51884"/>
                  <a:pt x="46570" y="57294"/>
                </a:cubicBezTo>
                <a:lnTo>
                  <a:pt x="32173" y="57294"/>
                </a:lnTo>
                <a:cubicBezTo>
                  <a:pt x="31304" y="55362"/>
                  <a:pt x="29951" y="53719"/>
                  <a:pt x="28115" y="52657"/>
                </a:cubicBezTo>
                <a:cubicBezTo>
                  <a:pt x="31111" y="39033"/>
                  <a:pt x="42801" y="28695"/>
                  <a:pt x="57294" y="27342"/>
                </a:cubicBezTo>
                <a:lnTo>
                  <a:pt x="57294" y="46666"/>
                </a:lnTo>
                <a:close/>
                <a:moveTo>
                  <a:pt x="57294" y="21835"/>
                </a:moveTo>
                <a:cubicBezTo>
                  <a:pt x="40096" y="22995"/>
                  <a:pt x="26183" y="35458"/>
                  <a:pt x="22608" y="51884"/>
                </a:cubicBezTo>
                <a:cubicBezTo>
                  <a:pt x="19903" y="52367"/>
                  <a:pt x="17681" y="54589"/>
                  <a:pt x="16908" y="57004"/>
                </a:cubicBezTo>
                <a:lnTo>
                  <a:pt x="5410" y="57004"/>
                </a:lnTo>
                <a:cubicBezTo>
                  <a:pt x="6763" y="29178"/>
                  <a:pt x="29178" y="6859"/>
                  <a:pt x="57294" y="5507"/>
                </a:cubicBezTo>
                <a:lnTo>
                  <a:pt x="57294" y="21835"/>
                </a:lnTo>
                <a:close/>
                <a:moveTo>
                  <a:pt x="62705" y="5797"/>
                </a:moveTo>
                <a:cubicBezTo>
                  <a:pt x="90531" y="7149"/>
                  <a:pt x="112850" y="29468"/>
                  <a:pt x="114492" y="57294"/>
                </a:cubicBezTo>
                <a:lnTo>
                  <a:pt x="98164" y="57294"/>
                </a:lnTo>
                <a:cubicBezTo>
                  <a:pt x="97584" y="50531"/>
                  <a:pt x="95458" y="44444"/>
                  <a:pt x="91884" y="39033"/>
                </a:cubicBezTo>
                <a:cubicBezTo>
                  <a:pt x="92463" y="37971"/>
                  <a:pt x="92657" y="36811"/>
                  <a:pt x="92657" y="35458"/>
                </a:cubicBezTo>
                <a:cubicBezTo>
                  <a:pt x="92657" y="30821"/>
                  <a:pt x="89178" y="27342"/>
                  <a:pt x="84541" y="27342"/>
                </a:cubicBezTo>
                <a:cubicBezTo>
                  <a:pt x="83188" y="27342"/>
                  <a:pt x="82028" y="27536"/>
                  <a:pt x="80966" y="28115"/>
                </a:cubicBezTo>
                <a:cubicBezTo>
                  <a:pt x="75748" y="24541"/>
                  <a:pt x="69565" y="22415"/>
                  <a:pt x="62705" y="21835"/>
                </a:cubicBezTo>
                <a:lnTo>
                  <a:pt x="62705" y="5797"/>
                </a:lnTo>
                <a:close/>
                <a:moveTo>
                  <a:pt x="62705" y="27536"/>
                </a:moveTo>
                <a:cubicBezTo>
                  <a:pt x="67922" y="28115"/>
                  <a:pt x="72753" y="29758"/>
                  <a:pt x="77198" y="32173"/>
                </a:cubicBezTo>
                <a:cubicBezTo>
                  <a:pt x="76618" y="33333"/>
                  <a:pt x="76328" y="34396"/>
                  <a:pt x="76328" y="35458"/>
                </a:cubicBezTo>
                <a:cubicBezTo>
                  <a:pt x="76328" y="40096"/>
                  <a:pt x="79903" y="43671"/>
                  <a:pt x="84541" y="43671"/>
                </a:cubicBezTo>
                <a:cubicBezTo>
                  <a:pt x="85603" y="43671"/>
                  <a:pt x="86666" y="43381"/>
                  <a:pt x="87826" y="42898"/>
                </a:cubicBezTo>
                <a:cubicBezTo>
                  <a:pt x="90531" y="47246"/>
                  <a:pt x="92173" y="51884"/>
                  <a:pt x="92463" y="57294"/>
                </a:cubicBezTo>
                <a:lnTo>
                  <a:pt x="73043" y="57294"/>
                </a:lnTo>
                <a:cubicBezTo>
                  <a:pt x="71980" y="51884"/>
                  <a:pt x="67922" y="47729"/>
                  <a:pt x="62415" y="46666"/>
                </a:cubicBezTo>
                <a:lnTo>
                  <a:pt x="62415" y="27536"/>
                </a:lnTo>
                <a:lnTo>
                  <a:pt x="62705" y="27536"/>
                </a:lnTo>
                <a:close/>
                <a:moveTo>
                  <a:pt x="62705" y="73429"/>
                </a:moveTo>
                <a:cubicBezTo>
                  <a:pt x="68115" y="72270"/>
                  <a:pt x="72270" y="68212"/>
                  <a:pt x="73333" y="62801"/>
                </a:cubicBezTo>
                <a:lnTo>
                  <a:pt x="92657" y="62801"/>
                </a:lnTo>
                <a:cubicBezTo>
                  <a:pt x="91304" y="78550"/>
                  <a:pt x="78840" y="91400"/>
                  <a:pt x="62705" y="92753"/>
                </a:cubicBezTo>
                <a:lnTo>
                  <a:pt x="62705" y="73429"/>
                </a:lnTo>
                <a:close/>
                <a:moveTo>
                  <a:pt x="62705" y="114299"/>
                </a:moveTo>
                <a:lnTo>
                  <a:pt x="62705" y="97971"/>
                </a:lnTo>
                <a:cubicBezTo>
                  <a:pt x="81545" y="96618"/>
                  <a:pt x="96811" y="81545"/>
                  <a:pt x="98164" y="62801"/>
                </a:cubicBezTo>
                <a:lnTo>
                  <a:pt x="114492" y="62801"/>
                </a:lnTo>
                <a:cubicBezTo>
                  <a:pt x="112850" y="90531"/>
                  <a:pt x="90531" y="112946"/>
                  <a:pt x="62705" y="114299"/>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6" name="Google Shape;276;p28"/>
          <p:cNvSpPr/>
          <p:nvPr/>
        </p:nvSpPr>
        <p:spPr>
          <a:xfrm>
            <a:off x="3094192" y="1931788"/>
            <a:ext cx="645600" cy="645600"/>
          </a:xfrm>
          <a:prstGeom prst="ellipse">
            <a:avLst/>
          </a:prstGeom>
          <a:solidFill>
            <a:srgbClr val="980000"/>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8"/>
          <p:cNvSpPr/>
          <p:nvPr/>
        </p:nvSpPr>
        <p:spPr>
          <a:xfrm>
            <a:off x="3219456" y="2057039"/>
            <a:ext cx="395100" cy="395100"/>
          </a:xfrm>
          <a:custGeom>
            <a:avLst/>
            <a:gdLst/>
            <a:ahLst/>
            <a:cxnLst/>
            <a:rect l="l" t="t" r="r" b="b"/>
            <a:pathLst>
              <a:path w="120000" h="120000" extrusionOk="0">
                <a:moveTo>
                  <a:pt x="60000" y="0"/>
                </a:moveTo>
                <a:cubicBezTo>
                  <a:pt x="26666" y="0"/>
                  <a:pt x="0" y="26763"/>
                  <a:pt x="0" y="60000"/>
                </a:cubicBezTo>
                <a:cubicBezTo>
                  <a:pt x="0" y="93333"/>
                  <a:pt x="26666" y="120000"/>
                  <a:pt x="60000" y="120000"/>
                </a:cubicBezTo>
                <a:cubicBezTo>
                  <a:pt x="93236" y="120000"/>
                  <a:pt x="120000" y="93333"/>
                  <a:pt x="120000" y="60000"/>
                </a:cubicBezTo>
                <a:cubicBezTo>
                  <a:pt x="120000" y="26763"/>
                  <a:pt x="93236" y="0"/>
                  <a:pt x="60000" y="0"/>
                </a:cubicBezTo>
                <a:close/>
                <a:moveTo>
                  <a:pt x="57294" y="114299"/>
                </a:moveTo>
                <a:cubicBezTo>
                  <a:pt x="29468" y="112946"/>
                  <a:pt x="7053" y="90531"/>
                  <a:pt x="5410" y="62801"/>
                </a:cubicBezTo>
                <a:lnTo>
                  <a:pt x="16618" y="62801"/>
                </a:lnTo>
                <a:cubicBezTo>
                  <a:pt x="17487" y="65217"/>
                  <a:pt x="19613" y="67439"/>
                  <a:pt x="22318" y="67922"/>
                </a:cubicBezTo>
                <a:cubicBezTo>
                  <a:pt x="25893" y="84347"/>
                  <a:pt x="39806" y="96811"/>
                  <a:pt x="57004" y="97971"/>
                </a:cubicBezTo>
                <a:lnTo>
                  <a:pt x="57004" y="114299"/>
                </a:lnTo>
                <a:lnTo>
                  <a:pt x="57294" y="114299"/>
                </a:lnTo>
                <a:close/>
                <a:moveTo>
                  <a:pt x="57294" y="92753"/>
                </a:moveTo>
                <a:cubicBezTo>
                  <a:pt x="42801" y="91690"/>
                  <a:pt x="31304" y="81062"/>
                  <a:pt x="28115" y="67439"/>
                </a:cubicBezTo>
                <a:cubicBezTo>
                  <a:pt x="29951" y="66570"/>
                  <a:pt x="31304" y="64637"/>
                  <a:pt x="32173" y="62801"/>
                </a:cubicBezTo>
                <a:lnTo>
                  <a:pt x="46570" y="62801"/>
                </a:lnTo>
                <a:cubicBezTo>
                  <a:pt x="47729" y="68212"/>
                  <a:pt x="51787" y="72270"/>
                  <a:pt x="57294" y="73429"/>
                </a:cubicBezTo>
                <a:lnTo>
                  <a:pt x="57294" y="92753"/>
                </a:lnTo>
                <a:close/>
                <a:moveTo>
                  <a:pt x="57294" y="46666"/>
                </a:moveTo>
                <a:cubicBezTo>
                  <a:pt x="51787" y="47729"/>
                  <a:pt x="47729" y="51884"/>
                  <a:pt x="46570" y="57294"/>
                </a:cubicBezTo>
                <a:lnTo>
                  <a:pt x="32173" y="57294"/>
                </a:lnTo>
                <a:cubicBezTo>
                  <a:pt x="31304" y="55362"/>
                  <a:pt x="29951" y="53719"/>
                  <a:pt x="28115" y="52657"/>
                </a:cubicBezTo>
                <a:cubicBezTo>
                  <a:pt x="31111" y="39033"/>
                  <a:pt x="42801" y="28695"/>
                  <a:pt x="57294" y="27342"/>
                </a:cubicBezTo>
                <a:lnTo>
                  <a:pt x="57294" y="46666"/>
                </a:lnTo>
                <a:close/>
                <a:moveTo>
                  <a:pt x="57294" y="21835"/>
                </a:moveTo>
                <a:cubicBezTo>
                  <a:pt x="40096" y="22995"/>
                  <a:pt x="26183" y="35458"/>
                  <a:pt x="22608" y="51884"/>
                </a:cubicBezTo>
                <a:cubicBezTo>
                  <a:pt x="19903" y="52367"/>
                  <a:pt x="17681" y="54589"/>
                  <a:pt x="16908" y="57004"/>
                </a:cubicBezTo>
                <a:lnTo>
                  <a:pt x="5410" y="57004"/>
                </a:lnTo>
                <a:cubicBezTo>
                  <a:pt x="6763" y="29178"/>
                  <a:pt x="29178" y="6859"/>
                  <a:pt x="57294" y="5507"/>
                </a:cubicBezTo>
                <a:lnTo>
                  <a:pt x="57294" y="21835"/>
                </a:lnTo>
                <a:close/>
                <a:moveTo>
                  <a:pt x="62705" y="5797"/>
                </a:moveTo>
                <a:cubicBezTo>
                  <a:pt x="90531" y="7149"/>
                  <a:pt x="112850" y="29468"/>
                  <a:pt x="114492" y="57294"/>
                </a:cubicBezTo>
                <a:lnTo>
                  <a:pt x="98164" y="57294"/>
                </a:lnTo>
                <a:cubicBezTo>
                  <a:pt x="97584" y="50531"/>
                  <a:pt x="95458" y="44444"/>
                  <a:pt x="91884" y="39033"/>
                </a:cubicBezTo>
                <a:cubicBezTo>
                  <a:pt x="92463" y="37971"/>
                  <a:pt x="92657" y="36811"/>
                  <a:pt x="92657" y="35458"/>
                </a:cubicBezTo>
                <a:cubicBezTo>
                  <a:pt x="92657" y="30821"/>
                  <a:pt x="89178" y="27342"/>
                  <a:pt x="84541" y="27342"/>
                </a:cubicBezTo>
                <a:cubicBezTo>
                  <a:pt x="83188" y="27342"/>
                  <a:pt x="82028" y="27536"/>
                  <a:pt x="80966" y="28115"/>
                </a:cubicBezTo>
                <a:cubicBezTo>
                  <a:pt x="75748" y="24541"/>
                  <a:pt x="69565" y="22415"/>
                  <a:pt x="62705" y="21835"/>
                </a:cubicBezTo>
                <a:lnTo>
                  <a:pt x="62705" y="5797"/>
                </a:lnTo>
                <a:close/>
                <a:moveTo>
                  <a:pt x="62705" y="27536"/>
                </a:moveTo>
                <a:cubicBezTo>
                  <a:pt x="67922" y="28115"/>
                  <a:pt x="72753" y="29758"/>
                  <a:pt x="77198" y="32173"/>
                </a:cubicBezTo>
                <a:cubicBezTo>
                  <a:pt x="76618" y="33333"/>
                  <a:pt x="76328" y="34396"/>
                  <a:pt x="76328" y="35458"/>
                </a:cubicBezTo>
                <a:cubicBezTo>
                  <a:pt x="76328" y="40096"/>
                  <a:pt x="79903" y="43671"/>
                  <a:pt x="84541" y="43671"/>
                </a:cubicBezTo>
                <a:cubicBezTo>
                  <a:pt x="85603" y="43671"/>
                  <a:pt x="86666" y="43381"/>
                  <a:pt x="87826" y="42898"/>
                </a:cubicBezTo>
                <a:cubicBezTo>
                  <a:pt x="90531" y="47246"/>
                  <a:pt x="92173" y="51884"/>
                  <a:pt x="92463" y="57294"/>
                </a:cubicBezTo>
                <a:lnTo>
                  <a:pt x="73043" y="57294"/>
                </a:lnTo>
                <a:cubicBezTo>
                  <a:pt x="71980" y="51884"/>
                  <a:pt x="67922" y="47729"/>
                  <a:pt x="62415" y="46666"/>
                </a:cubicBezTo>
                <a:lnTo>
                  <a:pt x="62415" y="27536"/>
                </a:lnTo>
                <a:lnTo>
                  <a:pt x="62705" y="27536"/>
                </a:lnTo>
                <a:close/>
                <a:moveTo>
                  <a:pt x="62705" y="73429"/>
                </a:moveTo>
                <a:cubicBezTo>
                  <a:pt x="68115" y="72270"/>
                  <a:pt x="72270" y="68212"/>
                  <a:pt x="73333" y="62801"/>
                </a:cubicBezTo>
                <a:lnTo>
                  <a:pt x="92657" y="62801"/>
                </a:lnTo>
                <a:cubicBezTo>
                  <a:pt x="91304" y="78550"/>
                  <a:pt x="78840" y="91400"/>
                  <a:pt x="62705" y="92753"/>
                </a:cubicBezTo>
                <a:lnTo>
                  <a:pt x="62705" y="73429"/>
                </a:lnTo>
                <a:close/>
                <a:moveTo>
                  <a:pt x="62705" y="114299"/>
                </a:moveTo>
                <a:lnTo>
                  <a:pt x="62705" y="97971"/>
                </a:lnTo>
                <a:cubicBezTo>
                  <a:pt x="81545" y="96618"/>
                  <a:pt x="96811" y="81545"/>
                  <a:pt x="98164" y="62801"/>
                </a:cubicBezTo>
                <a:lnTo>
                  <a:pt x="114492" y="62801"/>
                </a:lnTo>
                <a:cubicBezTo>
                  <a:pt x="112850" y="90531"/>
                  <a:pt x="90531" y="112946"/>
                  <a:pt x="62705" y="114299"/>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8" name="Google Shape;278;p28"/>
          <p:cNvSpPr/>
          <p:nvPr/>
        </p:nvSpPr>
        <p:spPr>
          <a:xfrm>
            <a:off x="3094192" y="2906313"/>
            <a:ext cx="645600" cy="645600"/>
          </a:xfrm>
          <a:prstGeom prst="ellipse">
            <a:avLst/>
          </a:prstGeom>
          <a:solidFill>
            <a:srgbClr val="980000"/>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8"/>
          <p:cNvSpPr/>
          <p:nvPr/>
        </p:nvSpPr>
        <p:spPr>
          <a:xfrm>
            <a:off x="3219456" y="3031564"/>
            <a:ext cx="395100" cy="395100"/>
          </a:xfrm>
          <a:custGeom>
            <a:avLst/>
            <a:gdLst/>
            <a:ahLst/>
            <a:cxnLst/>
            <a:rect l="l" t="t" r="r" b="b"/>
            <a:pathLst>
              <a:path w="120000" h="120000" extrusionOk="0">
                <a:moveTo>
                  <a:pt x="60000" y="0"/>
                </a:moveTo>
                <a:cubicBezTo>
                  <a:pt x="26666" y="0"/>
                  <a:pt x="0" y="26763"/>
                  <a:pt x="0" y="60000"/>
                </a:cubicBezTo>
                <a:cubicBezTo>
                  <a:pt x="0" y="93333"/>
                  <a:pt x="26666" y="120000"/>
                  <a:pt x="60000" y="120000"/>
                </a:cubicBezTo>
                <a:cubicBezTo>
                  <a:pt x="93236" y="120000"/>
                  <a:pt x="120000" y="93333"/>
                  <a:pt x="120000" y="60000"/>
                </a:cubicBezTo>
                <a:cubicBezTo>
                  <a:pt x="120000" y="26763"/>
                  <a:pt x="93236" y="0"/>
                  <a:pt x="60000" y="0"/>
                </a:cubicBezTo>
                <a:close/>
                <a:moveTo>
                  <a:pt x="57294" y="114299"/>
                </a:moveTo>
                <a:cubicBezTo>
                  <a:pt x="29468" y="112946"/>
                  <a:pt x="7053" y="90531"/>
                  <a:pt x="5410" y="62801"/>
                </a:cubicBezTo>
                <a:lnTo>
                  <a:pt x="16618" y="62801"/>
                </a:lnTo>
                <a:cubicBezTo>
                  <a:pt x="17487" y="65217"/>
                  <a:pt x="19613" y="67439"/>
                  <a:pt x="22318" y="67922"/>
                </a:cubicBezTo>
                <a:cubicBezTo>
                  <a:pt x="25893" y="84347"/>
                  <a:pt x="39806" y="96811"/>
                  <a:pt x="57004" y="97971"/>
                </a:cubicBezTo>
                <a:lnTo>
                  <a:pt x="57004" y="114299"/>
                </a:lnTo>
                <a:lnTo>
                  <a:pt x="57294" y="114299"/>
                </a:lnTo>
                <a:close/>
                <a:moveTo>
                  <a:pt x="57294" y="92753"/>
                </a:moveTo>
                <a:cubicBezTo>
                  <a:pt x="42801" y="91690"/>
                  <a:pt x="31304" y="81062"/>
                  <a:pt x="28115" y="67439"/>
                </a:cubicBezTo>
                <a:cubicBezTo>
                  <a:pt x="29951" y="66570"/>
                  <a:pt x="31304" y="64637"/>
                  <a:pt x="32173" y="62801"/>
                </a:cubicBezTo>
                <a:lnTo>
                  <a:pt x="46570" y="62801"/>
                </a:lnTo>
                <a:cubicBezTo>
                  <a:pt x="47729" y="68212"/>
                  <a:pt x="51787" y="72270"/>
                  <a:pt x="57294" y="73429"/>
                </a:cubicBezTo>
                <a:lnTo>
                  <a:pt x="57294" y="92753"/>
                </a:lnTo>
                <a:close/>
                <a:moveTo>
                  <a:pt x="57294" y="46666"/>
                </a:moveTo>
                <a:cubicBezTo>
                  <a:pt x="51787" y="47729"/>
                  <a:pt x="47729" y="51884"/>
                  <a:pt x="46570" y="57294"/>
                </a:cubicBezTo>
                <a:lnTo>
                  <a:pt x="32173" y="57294"/>
                </a:lnTo>
                <a:cubicBezTo>
                  <a:pt x="31304" y="55362"/>
                  <a:pt x="29951" y="53719"/>
                  <a:pt x="28115" y="52657"/>
                </a:cubicBezTo>
                <a:cubicBezTo>
                  <a:pt x="31111" y="39033"/>
                  <a:pt x="42801" y="28695"/>
                  <a:pt x="57294" y="27342"/>
                </a:cubicBezTo>
                <a:lnTo>
                  <a:pt x="57294" y="46666"/>
                </a:lnTo>
                <a:close/>
                <a:moveTo>
                  <a:pt x="57294" y="21835"/>
                </a:moveTo>
                <a:cubicBezTo>
                  <a:pt x="40096" y="22995"/>
                  <a:pt x="26183" y="35458"/>
                  <a:pt x="22608" y="51884"/>
                </a:cubicBezTo>
                <a:cubicBezTo>
                  <a:pt x="19903" y="52367"/>
                  <a:pt x="17681" y="54589"/>
                  <a:pt x="16908" y="57004"/>
                </a:cubicBezTo>
                <a:lnTo>
                  <a:pt x="5410" y="57004"/>
                </a:lnTo>
                <a:cubicBezTo>
                  <a:pt x="6763" y="29178"/>
                  <a:pt x="29178" y="6859"/>
                  <a:pt x="57294" y="5507"/>
                </a:cubicBezTo>
                <a:lnTo>
                  <a:pt x="57294" y="21835"/>
                </a:lnTo>
                <a:close/>
                <a:moveTo>
                  <a:pt x="62705" y="5797"/>
                </a:moveTo>
                <a:cubicBezTo>
                  <a:pt x="90531" y="7149"/>
                  <a:pt x="112850" y="29468"/>
                  <a:pt x="114492" y="57294"/>
                </a:cubicBezTo>
                <a:lnTo>
                  <a:pt x="98164" y="57294"/>
                </a:lnTo>
                <a:cubicBezTo>
                  <a:pt x="97584" y="50531"/>
                  <a:pt x="95458" y="44444"/>
                  <a:pt x="91884" y="39033"/>
                </a:cubicBezTo>
                <a:cubicBezTo>
                  <a:pt x="92463" y="37971"/>
                  <a:pt x="92657" y="36811"/>
                  <a:pt x="92657" y="35458"/>
                </a:cubicBezTo>
                <a:cubicBezTo>
                  <a:pt x="92657" y="30821"/>
                  <a:pt x="89178" y="27342"/>
                  <a:pt x="84541" y="27342"/>
                </a:cubicBezTo>
                <a:cubicBezTo>
                  <a:pt x="83188" y="27342"/>
                  <a:pt x="82028" y="27536"/>
                  <a:pt x="80966" y="28115"/>
                </a:cubicBezTo>
                <a:cubicBezTo>
                  <a:pt x="75748" y="24541"/>
                  <a:pt x="69565" y="22415"/>
                  <a:pt x="62705" y="21835"/>
                </a:cubicBezTo>
                <a:lnTo>
                  <a:pt x="62705" y="5797"/>
                </a:lnTo>
                <a:close/>
                <a:moveTo>
                  <a:pt x="62705" y="27536"/>
                </a:moveTo>
                <a:cubicBezTo>
                  <a:pt x="67922" y="28115"/>
                  <a:pt x="72753" y="29758"/>
                  <a:pt x="77198" y="32173"/>
                </a:cubicBezTo>
                <a:cubicBezTo>
                  <a:pt x="76618" y="33333"/>
                  <a:pt x="76328" y="34396"/>
                  <a:pt x="76328" y="35458"/>
                </a:cubicBezTo>
                <a:cubicBezTo>
                  <a:pt x="76328" y="40096"/>
                  <a:pt x="79903" y="43671"/>
                  <a:pt x="84541" y="43671"/>
                </a:cubicBezTo>
                <a:cubicBezTo>
                  <a:pt x="85603" y="43671"/>
                  <a:pt x="86666" y="43381"/>
                  <a:pt x="87826" y="42898"/>
                </a:cubicBezTo>
                <a:cubicBezTo>
                  <a:pt x="90531" y="47246"/>
                  <a:pt x="92173" y="51884"/>
                  <a:pt x="92463" y="57294"/>
                </a:cubicBezTo>
                <a:lnTo>
                  <a:pt x="73043" y="57294"/>
                </a:lnTo>
                <a:cubicBezTo>
                  <a:pt x="71980" y="51884"/>
                  <a:pt x="67922" y="47729"/>
                  <a:pt x="62415" y="46666"/>
                </a:cubicBezTo>
                <a:lnTo>
                  <a:pt x="62415" y="27536"/>
                </a:lnTo>
                <a:lnTo>
                  <a:pt x="62705" y="27536"/>
                </a:lnTo>
                <a:close/>
                <a:moveTo>
                  <a:pt x="62705" y="73429"/>
                </a:moveTo>
                <a:cubicBezTo>
                  <a:pt x="68115" y="72270"/>
                  <a:pt x="72270" y="68212"/>
                  <a:pt x="73333" y="62801"/>
                </a:cubicBezTo>
                <a:lnTo>
                  <a:pt x="92657" y="62801"/>
                </a:lnTo>
                <a:cubicBezTo>
                  <a:pt x="91304" y="78550"/>
                  <a:pt x="78840" y="91400"/>
                  <a:pt x="62705" y="92753"/>
                </a:cubicBezTo>
                <a:lnTo>
                  <a:pt x="62705" y="73429"/>
                </a:lnTo>
                <a:close/>
                <a:moveTo>
                  <a:pt x="62705" y="114299"/>
                </a:moveTo>
                <a:lnTo>
                  <a:pt x="62705" y="97971"/>
                </a:lnTo>
                <a:cubicBezTo>
                  <a:pt x="81545" y="96618"/>
                  <a:pt x="96811" y="81545"/>
                  <a:pt x="98164" y="62801"/>
                </a:cubicBezTo>
                <a:lnTo>
                  <a:pt x="114492" y="62801"/>
                </a:lnTo>
                <a:cubicBezTo>
                  <a:pt x="112850" y="90531"/>
                  <a:pt x="90531" y="112946"/>
                  <a:pt x="62705" y="114299"/>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0" name="Google Shape;280;p28"/>
          <p:cNvSpPr/>
          <p:nvPr/>
        </p:nvSpPr>
        <p:spPr>
          <a:xfrm>
            <a:off x="3070992" y="3880838"/>
            <a:ext cx="645600" cy="645600"/>
          </a:xfrm>
          <a:prstGeom prst="ellipse">
            <a:avLst/>
          </a:prstGeom>
          <a:solidFill>
            <a:srgbClr val="980000"/>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8"/>
          <p:cNvSpPr/>
          <p:nvPr/>
        </p:nvSpPr>
        <p:spPr>
          <a:xfrm>
            <a:off x="3196256" y="4006089"/>
            <a:ext cx="395100" cy="395100"/>
          </a:xfrm>
          <a:custGeom>
            <a:avLst/>
            <a:gdLst/>
            <a:ahLst/>
            <a:cxnLst/>
            <a:rect l="l" t="t" r="r" b="b"/>
            <a:pathLst>
              <a:path w="120000" h="120000" extrusionOk="0">
                <a:moveTo>
                  <a:pt x="60000" y="0"/>
                </a:moveTo>
                <a:cubicBezTo>
                  <a:pt x="26666" y="0"/>
                  <a:pt x="0" y="26763"/>
                  <a:pt x="0" y="60000"/>
                </a:cubicBezTo>
                <a:cubicBezTo>
                  <a:pt x="0" y="93333"/>
                  <a:pt x="26666" y="120000"/>
                  <a:pt x="60000" y="120000"/>
                </a:cubicBezTo>
                <a:cubicBezTo>
                  <a:pt x="93236" y="120000"/>
                  <a:pt x="120000" y="93333"/>
                  <a:pt x="120000" y="60000"/>
                </a:cubicBezTo>
                <a:cubicBezTo>
                  <a:pt x="120000" y="26763"/>
                  <a:pt x="93236" y="0"/>
                  <a:pt x="60000" y="0"/>
                </a:cubicBezTo>
                <a:close/>
                <a:moveTo>
                  <a:pt x="57294" y="114299"/>
                </a:moveTo>
                <a:cubicBezTo>
                  <a:pt x="29468" y="112946"/>
                  <a:pt x="7053" y="90531"/>
                  <a:pt x="5410" y="62801"/>
                </a:cubicBezTo>
                <a:lnTo>
                  <a:pt x="16618" y="62801"/>
                </a:lnTo>
                <a:cubicBezTo>
                  <a:pt x="17487" y="65217"/>
                  <a:pt x="19613" y="67439"/>
                  <a:pt x="22318" y="67922"/>
                </a:cubicBezTo>
                <a:cubicBezTo>
                  <a:pt x="25893" y="84347"/>
                  <a:pt x="39806" y="96811"/>
                  <a:pt x="57004" y="97971"/>
                </a:cubicBezTo>
                <a:lnTo>
                  <a:pt x="57004" y="114299"/>
                </a:lnTo>
                <a:lnTo>
                  <a:pt x="57294" y="114299"/>
                </a:lnTo>
                <a:close/>
                <a:moveTo>
                  <a:pt x="57294" y="92753"/>
                </a:moveTo>
                <a:cubicBezTo>
                  <a:pt x="42801" y="91690"/>
                  <a:pt x="31304" y="81062"/>
                  <a:pt x="28115" y="67439"/>
                </a:cubicBezTo>
                <a:cubicBezTo>
                  <a:pt x="29951" y="66570"/>
                  <a:pt x="31304" y="64637"/>
                  <a:pt x="32173" y="62801"/>
                </a:cubicBezTo>
                <a:lnTo>
                  <a:pt x="46570" y="62801"/>
                </a:lnTo>
                <a:cubicBezTo>
                  <a:pt x="47729" y="68212"/>
                  <a:pt x="51787" y="72270"/>
                  <a:pt x="57294" y="73429"/>
                </a:cubicBezTo>
                <a:lnTo>
                  <a:pt x="57294" y="92753"/>
                </a:lnTo>
                <a:close/>
                <a:moveTo>
                  <a:pt x="57294" y="46666"/>
                </a:moveTo>
                <a:cubicBezTo>
                  <a:pt x="51787" y="47729"/>
                  <a:pt x="47729" y="51884"/>
                  <a:pt x="46570" y="57294"/>
                </a:cubicBezTo>
                <a:lnTo>
                  <a:pt x="32173" y="57294"/>
                </a:lnTo>
                <a:cubicBezTo>
                  <a:pt x="31304" y="55362"/>
                  <a:pt x="29951" y="53719"/>
                  <a:pt x="28115" y="52657"/>
                </a:cubicBezTo>
                <a:cubicBezTo>
                  <a:pt x="31111" y="39033"/>
                  <a:pt x="42801" y="28695"/>
                  <a:pt x="57294" y="27342"/>
                </a:cubicBezTo>
                <a:lnTo>
                  <a:pt x="57294" y="46666"/>
                </a:lnTo>
                <a:close/>
                <a:moveTo>
                  <a:pt x="57294" y="21835"/>
                </a:moveTo>
                <a:cubicBezTo>
                  <a:pt x="40096" y="22995"/>
                  <a:pt x="26183" y="35458"/>
                  <a:pt x="22608" y="51884"/>
                </a:cubicBezTo>
                <a:cubicBezTo>
                  <a:pt x="19903" y="52367"/>
                  <a:pt x="17681" y="54589"/>
                  <a:pt x="16908" y="57004"/>
                </a:cubicBezTo>
                <a:lnTo>
                  <a:pt x="5410" y="57004"/>
                </a:lnTo>
                <a:cubicBezTo>
                  <a:pt x="6763" y="29178"/>
                  <a:pt x="29178" y="6859"/>
                  <a:pt x="57294" y="5507"/>
                </a:cubicBezTo>
                <a:lnTo>
                  <a:pt x="57294" y="21835"/>
                </a:lnTo>
                <a:close/>
                <a:moveTo>
                  <a:pt x="62705" y="5797"/>
                </a:moveTo>
                <a:cubicBezTo>
                  <a:pt x="90531" y="7149"/>
                  <a:pt x="112850" y="29468"/>
                  <a:pt x="114492" y="57294"/>
                </a:cubicBezTo>
                <a:lnTo>
                  <a:pt x="98164" y="57294"/>
                </a:lnTo>
                <a:cubicBezTo>
                  <a:pt x="97584" y="50531"/>
                  <a:pt x="95458" y="44444"/>
                  <a:pt x="91884" y="39033"/>
                </a:cubicBezTo>
                <a:cubicBezTo>
                  <a:pt x="92463" y="37971"/>
                  <a:pt x="92657" y="36811"/>
                  <a:pt x="92657" y="35458"/>
                </a:cubicBezTo>
                <a:cubicBezTo>
                  <a:pt x="92657" y="30821"/>
                  <a:pt x="89178" y="27342"/>
                  <a:pt x="84541" y="27342"/>
                </a:cubicBezTo>
                <a:cubicBezTo>
                  <a:pt x="83188" y="27342"/>
                  <a:pt x="82028" y="27536"/>
                  <a:pt x="80966" y="28115"/>
                </a:cubicBezTo>
                <a:cubicBezTo>
                  <a:pt x="75748" y="24541"/>
                  <a:pt x="69565" y="22415"/>
                  <a:pt x="62705" y="21835"/>
                </a:cubicBezTo>
                <a:lnTo>
                  <a:pt x="62705" y="5797"/>
                </a:lnTo>
                <a:close/>
                <a:moveTo>
                  <a:pt x="62705" y="27536"/>
                </a:moveTo>
                <a:cubicBezTo>
                  <a:pt x="67922" y="28115"/>
                  <a:pt x="72753" y="29758"/>
                  <a:pt x="77198" y="32173"/>
                </a:cubicBezTo>
                <a:cubicBezTo>
                  <a:pt x="76618" y="33333"/>
                  <a:pt x="76328" y="34396"/>
                  <a:pt x="76328" y="35458"/>
                </a:cubicBezTo>
                <a:cubicBezTo>
                  <a:pt x="76328" y="40096"/>
                  <a:pt x="79903" y="43671"/>
                  <a:pt x="84541" y="43671"/>
                </a:cubicBezTo>
                <a:cubicBezTo>
                  <a:pt x="85603" y="43671"/>
                  <a:pt x="86666" y="43381"/>
                  <a:pt x="87826" y="42898"/>
                </a:cubicBezTo>
                <a:cubicBezTo>
                  <a:pt x="90531" y="47246"/>
                  <a:pt x="92173" y="51884"/>
                  <a:pt x="92463" y="57294"/>
                </a:cubicBezTo>
                <a:lnTo>
                  <a:pt x="73043" y="57294"/>
                </a:lnTo>
                <a:cubicBezTo>
                  <a:pt x="71980" y="51884"/>
                  <a:pt x="67922" y="47729"/>
                  <a:pt x="62415" y="46666"/>
                </a:cubicBezTo>
                <a:lnTo>
                  <a:pt x="62415" y="27536"/>
                </a:lnTo>
                <a:lnTo>
                  <a:pt x="62705" y="27536"/>
                </a:lnTo>
                <a:close/>
                <a:moveTo>
                  <a:pt x="62705" y="73429"/>
                </a:moveTo>
                <a:cubicBezTo>
                  <a:pt x="68115" y="72270"/>
                  <a:pt x="72270" y="68212"/>
                  <a:pt x="73333" y="62801"/>
                </a:cubicBezTo>
                <a:lnTo>
                  <a:pt x="92657" y="62801"/>
                </a:lnTo>
                <a:cubicBezTo>
                  <a:pt x="91304" y="78550"/>
                  <a:pt x="78840" y="91400"/>
                  <a:pt x="62705" y="92753"/>
                </a:cubicBezTo>
                <a:lnTo>
                  <a:pt x="62705" y="73429"/>
                </a:lnTo>
                <a:close/>
                <a:moveTo>
                  <a:pt x="62705" y="114299"/>
                </a:moveTo>
                <a:lnTo>
                  <a:pt x="62705" y="97971"/>
                </a:lnTo>
                <a:cubicBezTo>
                  <a:pt x="81545" y="96618"/>
                  <a:pt x="96811" y="81545"/>
                  <a:pt x="98164" y="62801"/>
                </a:cubicBezTo>
                <a:lnTo>
                  <a:pt x="114492" y="62801"/>
                </a:lnTo>
                <a:cubicBezTo>
                  <a:pt x="112850" y="90531"/>
                  <a:pt x="90531" y="112946"/>
                  <a:pt x="62705" y="114299"/>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pic>
        <p:nvPicPr>
          <p:cNvPr id="286" name="Google Shape;286;p29"/>
          <p:cNvPicPr preferRelativeResize="0"/>
          <p:nvPr/>
        </p:nvPicPr>
        <p:blipFill rotWithShape="1">
          <a:blip r:embed="rId3">
            <a:alphaModFix/>
          </a:blip>
          <a:srcRect l="5276"/>
          <a:stretch/>
        </p:blipFill>
        <p:spPr>
          <a:xfrm>
            <a:off x="0" y="1053075"/>
            <a:ext cx="3252449" cy="3433651"/>
          </a:xfrm>
          <a:prstGeom prst="rect">
            <a:avLst/>
          </a:prstGeom>
          <a:solidFill>
            <a:srgbClr val="980000">
              <a:alpha val="20380"/>
            </a:srgbClr>
          </a:solidFill>
          <a:ln>
            <a:noFill/>
          </a:ln>
        </p:spPr>
      </p:pic>
      <p:sp>
        <p:nvSpPr>
          <p:cNvPr id="287" name="Google Shape;287;p29"/>
          <p:cNvSpPr txBox="1">
            <a:spLocks noGrp="1"/>
          </p:cNvSpPr>
          <p:nvPr>
            <p:ph type="title"/>
          </p:nvPr>
        </p:nvSpPr>
        <p:spPr>
          <a:xfrm>
            <a:off x="311700" y="213700"/>
            <a:ext cx="8520600" cy="46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b="1">
                <a:solidFill>
                  <a:srgbClr val="990000"/>
                </a:solidFill>
                <a:latin typeface="Open Sans"/>
                <a:ea typeface="Open Sans"/>
                <a:cs typeface="Open Sans"/>
                <a:sym typeface="Open Sans"/>
              </a:rPr>
              <a:t>5. Geolocalización</a:t>
            </a:r>
            <a:r>
              <a:rPr lang="en-GB">
                <a:latin typeface="Open Sans"/>
                <a:ea typeface="Open Sans"/>
                <a:cs typeface="Open Sans"/>
                <a:sym typeface="Open Sans"/>
              </a:rPr>
              <a:t> de documentos</a:t>
            </a:r>
            <a:endParaRPr>
              <a:latin typeface="Open Sans"/>
              <a:ea typeface="Open Sans"/>
              <a:cs typeface="Open Sans"/>
              <a:sym typeface="Open Sans"/>
            </a:endParaRPr>
          </a:p>
        </p:txBody>
      </p:sp>
      <p:sp>
        <p:nvSpPr>
          <p:cNvPr id="288" name="Google Shape;288;p29"/>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14</a:t>
            </a:fld>
            <a:endParaRPr/>
          </a:p>
        </p:txBody>
      </p:sp>
      <p:sp>
        <p:nvSpPr>
          <p:cNvPr id="289" name="Google Shape;289;p29"/>
          <p:cNvSpPr/>
          <p:nvPr/>
        </p:nvSpPr>
        <p:spPr>
          <a:xfrm>
            <a:off x="50" y="1066500"/>
            <a:ext cx="3252300" cy="3406800"/>
          </a:xfrm>
          <a:prstGeom prst="rect">
            <a:avLst/>
          </a:prstGeom>
          <a:solidFill>
            <a:srgbClr val="980000">
              <a:alpha val="2038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90" name="Google Shape;290;p29"/>
          <p:cNvPicPr preferRelativeResize="0"/>
          <p:nvPr/>
        </p:nvPicPr>
        <p:blipFill>
          <a:blip r:embed="rId4">
            <a:alphaModFix/>
          </a:blip>
          <a:stretch>
            <a:fillRect/>
          </a:stretch>
        </p:blipFill>
        <p:spPr>
          <a:xfrm>
            <a:off x="3404849" y="831700"/>
            <a:ext cx="5586750" cy="377321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pic>
        <p:nvPicPr>
          <p:cNvPr id="295" name="Google Shape;295;p30"/>
          <p:cNvPicPr preferRelativeResize="0"/>
          <p:nvPr/>
        </p:nvPicPr>
        <p:blipFill rotWithShape="1">
          <a:blip r:embed="rId3">
            <a:alphaModFix/>
          </a:blip>
          <a:srcRect l="5276"/>
          <a:stretch/>
        </p:blipFill>
        <p:spPr>
          <a:xfrm>
            <a:off x="0" y="1053075"/>
            <a:ext cx="3252449" cy="3433651"/>
          </a:xfrm>
          <a:prstGeom prst="rect">
            <a:avLst/>
          </a:prstGeom>
          <a:solidFill>
            <a:srgbClr val="980000">
              <a:alpha val="20380"/>
            </a:srgbClr>
          </a:solidFill>
          <a:ln>
            <a:noFill/>
          </a:ln>
        </p:spPr>
      </p:pic>
      <p:sp>
        <p:nvSpPr>
          <p:cNvPr id="296" name="Google Shape;296;p30"/>
          <p:cNvSpPr txBox="1">
            <a:spLocks noGrp="1"/>
          </p:cNvSpPr>
          <p:nvPr>
            <p:ph type="title"/>
          </p:nvPr>
        </p:nvSpPr>
        <p:spPr>
          <a:xfrm>
            <a:off x="311700" y="213700"/>
            <a:ext cx="8520600" cy="46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b="1">
                <a:solidFill>
                  <a:srgbClr val="990000"/>
                </a:solidFill>
                <a:latin typeface="Open Sans"/>
                <a:ea typeface="Open Sans"/>
                <a:cs typeface="Open Sans"/>
                <a:sym typeface="Open Sans"/>
              </a:rPr>
              <a:t>5. Geolocalización</a:t>
            </a:r>
            <a:r>
              <a:rPr lang="en-GB">
                <a:latin typeface="Open Sans"/>
                <a:ea typeface="Open Sans"/>
                <a:cs typeface="Open Sans"/>
                <a:sym typeface="Open Sans"/>
              </a:rPr>
              <a:t> de documentos</a:t>
            </a:r>
            <a:endParaRPr>
              <a:latin typeface="Open Sans"/>
              <a:ea typeface="Open Sans"/>
              <a:cs typeface="Open Sans"/>
              <a:sym typeface="Open Sans"/>
            </a:endParaRPr>
          </a:p>
        </p:txBody>
      </p:sp>
      <p:sp>
        <p:nvSpPr>
          <p:cNvPr id="297" name="Google Shape;297;p30"/>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15</a:t>
            </a:fld>
            <a:endParaRPr/>
          </a:p>
        </p:txBody>
      </p:sp>
      <p:sp>
        <p:nvSpPr>
          <p:cNvPr id="298" name="Google Shape;298;p30"/>
          <p:cNvSpPr/>
          <p:nvPr/>
        </p:nvSpPr>
        <p:spPr>
          <a:xfrm>
            <a:off x="50" y="1066500"/>
            <a:ext cx="3252300" cy="3406800"/>
          </a:xfrm>
          <a:prstGeom prst="rect">
            <a:avLst/>
          </a:prstGeom>
          <a:solidFill>
            <a:srgbClr val="980000">
              <a:alpha val="2038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30"/>
          <p:cNvSpPr txBox="1"/>
          <p:nvPr/>
        </p:nvSpPr>
        <p:spPr>
          <a:xfrm>
            <a:off x="3676950" y="830350"/>
            <a:ext cx="5357100" cy="645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rgbClr val="666666"/>
                </a:solidFill>
                <a:latin typeface="Open Sans"/>
                <a:ea typeface="Open Sans"/>
                <a:cs typeface="Open Sans"/>
                <a:sym typeface="Open Sans"/>
              </a:rPr>
              <a:t>Como geolocalizar: en el </a:t>
            </a:r>
            <a:r>
              <a:rPr lang="en-GB" b="1">
                <a:solidFill>
                  <a:srgbClr val="666666"/>
                </a:solidFill>
                <a:latin typeface="Open Sans"/>
                <a:ea typeface="Open Sans"/>
                <a:cs typeface="Open Sans"/>
                <a:sym typeface="Open Sans"/>
              </a:rPr>
              <a:t>repositorio</a:t>
            </a:r>
            <a:r>
              <a:rPr lang="en-GB">
                <a:solidFill>
                  <a:srgbClr val="666666"/>
                </a:solidFill>
                <a:latin typeface="Open Sans"/>
                <a:ea typeface="Open Sans"/>
                <a:cs typeface="Open Sans"/>
                <a:sym typeface="Open Sans"/>
              </a:rPr>
              <a:t> se ha implementado un </a:t>
            </a:r>
            <a:r>
              <a:rPr lang="en-GB" b="1">
                <a:solidFill>
                  <a:srgbClr val="666666"/>
                </a:solidFill>
                <a:latin typeface="Open Sans"/>
                <a:ea typeface="Open Sans"/>
                <a:cs typeface="Open Sans"/>
                <a:sym typeface="Open Sans"/>
              </a:rPr>
              <a:t>selector de coordenadas</a:t>
            </a:r>
            <a:endParaRPr b="1">
              <a:solidFill>
                <a:srgbClr val="666666"/>
              </a:solidFill>
            </a:endParaRPr>
          </a:p>
        </p:txBody>
      </p:sp>
      <p:sp>
        <p:nvSpPr>
          <p:cNvPr id="300" name="Google Shape;300;p30"/>
          <p:cNvSpPr txBox="1"/>
          <p:nvPr/>
        </p:nvSpPr>
        <p:spPr>
          <a:xfrm>
            <a:off x="3716600" y="1638475"/>
            <a:ext cx="5183400" cy="645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rgbClr val="666666"/>
                </a:solidFill>
                <a:latin typeface="Open Sans"/>
                <a:ea typeface="Open Sans"/>
                <a:cs typeface="Open Sans"/>
                <a:sym typeface="Open Sans"/>
              </a:rPr>
              <a:t>Nos facilita la tarea de geolocalización permitiendo seleccionar las </a:t>
            </a:r>
            <a:r>
              <a:rPr lang="en-GB" b="1">
                <a:solidFill>
                  <a:srgbClr val="666666"/>
                </a:solidFill>
                <a:latin typeface="Open Sans"/>
                <a:ea typeface="Open Sans"/>
                <a:cs typeface="Open Sans"/>
                <a:sym typeface="Open Sans"/>
              </a:rPr>
              <a:t>coordenadas latitud-longitud en un mapa interactivo</a:t>
            </a:r>
            <a:endParaRPr>
              <a:solidFill>
                <a:srgbClr val="666666"/>
              </a:solidFill>
              <a:latin typeface="Open Sans"/>
              <a:ea typeface="Open Sans"/>
              <a:cs typeface="Open Sans"/>
              <a:sym typeface="Open Sans"/>
            </a:endParaRPr>
          </a:p>
        </p:txBody>
      </p:sp>
      <p:sp>
        <p:nvSpPr>
          <p:cNvPr id="301" name="Google Shape;301;p30"/>
          <p:cNvSpPr txBox="1"/>
          <p:nvPr/>
        </p:nvSpPr>
        <p:spPr>
          <a:xfrm>
            <a:off x="3739800" y="2498175"/>
            <a:ext cx="5183400" cy="576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rgbClr val="666666"/>
                </a:solidFill>
                <a:latin typeface="Open Sans"/>
                <a:ea typeface="Open Sans"/>
                <a:cs typeface="Open Sans"/>
                <a:sym typeface="Open Sans"/>
              </a:rPr>
              <a:t>Compartimos este </a:t>
            </a:r>
            <a:r>
              <a:rPr lang="en-GB" b="1">
                <a:solidFill>
                  <a:srgbClr val="666666"/>
                </a:solidFill>
                <a:latin typeface="Open Sans"/>
                <a:ea typeface="Open Sans"/>
                <a:cs typeface="Open Sans"/>
                <a:sym typeface="Open Sans"/>
              </a:rPr>
              <a:t>código</a:t>
            </a:r>
            <a:r>
              <a:rPr lang="en-GB">
                <a:solidFill>
                  <a:srgbClr val="666666"/>
                </a:solidFill>
                <a:latin typeface="Open Sans"/>
                <a:ea typeface="Open Sans"/>
                <a:cs typeface="Open Sans"/>
                <a:sym typeface="Open Sans"/>
              </a:rPr>
              <a:t> a todos los participantes del proyecto para incorporar este selector de coordenadas en el repositorio (DSpace)</a:t>
            </a:r>
            <a:endParaRPr>
              <a:solidFill>
                <a:srgbClr val="666666"/>
              </a:solidFill>
              <a:latin typeface="Open Sans"/>
              <a:ea typeface="Open Sans"/>
              <a:cs typeface="Open Sans"/>
              <a:sym typeface="Open Sans"/>
            </a:endParaRPr>
          </a:p>
        </p:txBody>
      </p:sp>
      <p:sp>
        <p:nvSpPr>
          <p:cNvPr id="302" name="Google Shape;302;p30"/>
          <p:cNvSpPr txBox="1"/>
          <p:nvPr/>
        </p:nvSpPr>
        <p:spPr>
          <a:xfrm>
            <a:off x="3716650" y="3340125"/>
            <a:ext cx="5268900" cy="576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rgbClr val="666666"/>
                </a:solidFill>
                <a:latin typeface="Open Sans"/>
                <a:ea typeface="Open Sans"/>
                <a:cs typeface="Open Sans"/>
                <a:sym typeface="Open Sans"/>
              </a:rPr>
              <a:t>Proporcionamos un documento PDF con </a:t>
            </a:r>
            <a:r>
              <a:rPr lang="en-GB" b="1">
                <a:solidFill>
                  <a:srgbClr val="666666"/>
                </a:solidFill>
                <a:latin typeface="Open Sans"/>
                <a:ea typeface="Open Sans"/>
                <a:cs typeface="Open Sans"/>
                <a:sym typeface="Open Sans"/>
              </a:rPr>
              <a:t>instrucciones técnicas</a:t>
            </a:r>
            <a:r>
              <a:rPr lang="en-GB">
                <a:solidFill>
                  <a:srgbClr val="666666"/>
                </a:solidFill>
                <a:latin typeface="Open Sans"/>
                <a:ea typeface="Open Sans"/>
                <a:cs typeface="Open Sans"/>
                <a:sym typeface="Open Sans"/>
              </a:rPr>
              <a:t> y/o soporte desde la UPC</a:t>
            </a:r>
            <a:endParaRPr>
              <a:solidFill>
                <a:srgbClr val="666666"/>
              </a:solidFill>
            </a:endParaRPr>
          </a:p>
        </p:txBody>
      </p:sp>
      <p:sp>
        <p:nvSpPr>
          <p:cNvPr id="303" name="Google Shape;303;p30"/>
          <p:cNvSpPr/>
          <p:nvPr/>
        </p:nvSpPr>
        <p:spPr>
          <a:xfrm>
            <a:off x="3070992" y="860950"/>
            <a:ext cx="645600" cy="645600"/>
          </a:xfrm>
          <a:prstGeom prst="ellipse">
            <a:avLst/>
          </a:prstGeom>
          <a:solidFill>
            <a:srgbClr val="980000"/>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30"/>
          <p:cNvSpPr/>
          <p:nvPr/>
        </p:nvSpPr>
        <p:spPr>
          <a:xfrm>
            <a:off x="3196256" y="986202"/>
            <a:ext cx="395100" cy="395100"/>
          </a:xfrm>
          <a:custGeom>
            <a:avLst/>
            <a:gdLst/>
            <a:ahLst/>
            <a:cxnLst/>
            <a:rect l="l" t="t" r="r" b="b"/>
            <a:pathLst>
              <a:path w="120000" h="120000" extrusionOk="0">
                <a:moveTo>
                  <a:pt x="60000" y="0"/>
                </a:moveTo>
                <a:cubicBezTo>
                  <a:pt x="26666" y="0"/>
                  <a:pt x="0" y="26763"/>
                  <a:pt x="0" y="60000"/>
                </a:cubicBezTo>
                <a:cubicBezTo>
                  <a:pt x="0" y="93333"/>
                  <a:pt x="26666" y="120000"/>
                  <a:pt x="60000" y="120000"/>
                </a:cubicBezTo>
                <a:cubicBezTo>
                  <a:pt x="93236" y="120000"/>
                  <a:pt x="120000" y="93333"/>
                  <a:pt x="120000" y="60000"/>
                </a:cubicBezTo>
                <a:cubicBezTo>
                  <a:pt x="120000" y="26763"/>
                  <a:pt x="93236" y="0"/>
                  <a:pt x="60000" y="0"/>
                </a:cubicBezTo>
                <a:close/>
                <a:moveTo>
                  <a:pt x="57294" y="114299"/>
                </a:moveTo>
                <a:cubicBezTo>
                  <a:pt x="29468" y="112946"/>
                  <a:pt x="7053" y="90531"/>
                  <a:pt x="5410" y="62801"/>
                </a:cubicBezTo>
                <a:lnTo>
                  <a:pt x="16618" y="62801"/>
                </a:lnTo>
                <a:cubicBezTo>
                  <a:pt x="17487" y="65217"/>
                  <a:pt x="19613" y="67439"/>
                  <a:pt x="22318" y="67922"/>
                </a:cubicBezTo>
                <a:cubicBezTo>
                  <a:pt x="25893" y="84347"/>
                  <a:pt x="39806" y="96811"/>
                  <a:pt x="57004" y="97971"/>
                </a:cubicBezTo>
                <a:lnTo>
                  <a:pt x="57004" y="114299"/>
                </a:lnTo>
                <a:lnTo>
                  <a:pt x="57294" y="114299"/>
                </a:lnTo>
                <a:close/>
                <a:moveTo>
                  <a:pt x="57294" y="92753"/>
                </a:moveTo>
                <a:cubicBezTo>
                  <a:pt x="42801" y="91690"/>
                  <a:pt x="31304" y="81062"/>
                  <a:pt x="28115" y="67439"/>
                </a:cubicBezTo>
                <a:cubicBezTo>
                  <a:pt x="29951" y="66570"/>
                  <a:pt x="31304" y="64637"/>
                  <a:pt x="32173" y="62801"/>
                </a:cubicBezTo>
                <a:lnTo>
                  <a:pt x="46570" y="62801"/>
                </a:lnTo>
                <a:cubicBezTo>
                  <a:pt x="47729" y="68212"/>
                  <a:pt x="51787" y="72270"/>
                  <a:pt x="57294" y="73429"/>
                </a:cubicBezTo>
                <a:lnTo>
                  <a:pt x="57294" y="92753"/>
                </a:lnTo>
                <a:close/>
                <a:moveTo>
                  <a:pt x="57294" y="46666"/>
                </a:moveTo>
                <a:cubicBezTo>
                  <a:pt x="51787" y="47729"/>
                  <a:pt x="47729" y="51884"/>
                  <a:pt x="46570" y="57294"/>
                </a:cubicBezTo>
                <a:lnTo>
                  <a:pt x="32173" y="57294"/>
                </a:lnTo>
                <a:cubicBezTo>
                  <a:pt x="31304" y="55362"/>
                  <a:pt x="29951" y="53719"/>
                  <a:pt x="28115" y="52657"/>
                </a:cubicBezTo>
                <a:cubicBezTo>
                  <a:pt x="31111" y="39033"/>
                  <a:pt x="42801" y="28695"/>
                  <a:pt x="57294" y="27342"/>
                </a:cubicBezTo>
                <a:lnTo>
                  <a:pt x="57294" y="46666"/>
                </a:lnTo>
                <a:close/>
                <a:moveTo>
                  <a:pt x="57294" y="21835"/>
                </a:moveTo>
                <a:cubicBezTo>
                  <a:pt x="40096" y="22995"/>
                  <a:pt x="26183" y="35458"/>
                  <a:pt x="22608" y="51884"/>
                </a:cubicBezTo>
                <a:cubicBezTo>
                  <a:pt x="19903" y="52367"/>
                  <a:pt x="17681" y="54589"/>
                  <a:pt x="16908" y="57004"/>
                </a:cubicBezTo>
                <a:lnTo>
                  <a:pt x="5410" y="57004"/>
                </a:lnTo>
                <a:cubicBezTo>
                  <a:pt x="6763" y="29178"/>
                  <a:pt x="29178" y="6859"/>
                  <a:pt x="57294" y="5507"/>
                </a:cubicBezTo>
                <a:lnTo>
                  <a:pt x="57294" y="21835"/>
                </a:lnTo>
                <a:close/>
                <a:moveTo>
                  <a:pt x="62705" y="5797"/>
                </a:moveTo>
                <a:cubicBezTo>
                  <a:pt x="90531" y="7149"/>
                  <a:pt x="112850" y="29468"/>
                  <a:pt x="114492" y="57294"/>
                </a:cubicBezTo>
                <a:lnTo>
                  <a:pt x="98164" y="57294"/>
                </a:lnTo>
                <a:cubicBezTo>
                  <a:pt x="97584" y="50531"/>
                  <a:pt x="95458" y="44444"/>
                  <a:pt x="91884" y="39033"/>
                </a:cubicBezTo>
                <a:cubicBezTo>
                  <a:pt x="92463" y="37971"/>
                  <a:pt x="92657" y="36811"/>
                  <a:pt x="92657" y="35458"/>
                </a:cubicBezTo>
                <a:cubicBezTo>
                  <a:pt x="92657" y="30821"/>
                  <a:pt x="89178" y="27342"/>
                  <a:pt x="84541" y="27342"/>
                </a:cubicBezTo>
                <a:cubicBezTo>
                  <a:pt x="83188" y="27342"/>
                  <a:pt x="82028" y="27536"/>
                  <a:pt x="80966" y="28115"/>
                </a:cubicBezTo>
                <a:cubicBezTo>
                  <a:pt x="75748" y="24541"/>
                  <a:pt x="69565" y="22415"/>
                  <a:pt x="62705" y="21835"/>
                </a:cubicBezTo>
                <a:lnTo>
                  <a:pt x="62705" y="5797"/>
                </a:lnTo>
                <a:close/>
                <a:moveTo>
                  <a:pt x="62705" y="27536"/>
                </a:moveTo>
                <a:cubicBezTo>
                  <a:pt x="67922" y="28115"/>
                  <a:pt x="72753" y="29758"/>
                  <a:pt x="77198" y="32173"/>
                </a:cubicBezTo>
                <a:cubicBezTo>
                  <a:pt x="76618" y="33333"/>
                  <a:pt x="76328" y="34396"/>
                  <a:pt x="76328" y="35458"/>
                </a:cubicBezTo>
                <a:cubicBezTo>
                  <a:pt x="76328" y="40096"/>
                  <a:pt x="79903" y="43671"/>
                  <a:pt x="84541" y="43671"/>
                </a:cubicBezTo>
                <a:cubicBezTo>
                  <a:pt x="85603" y="43671"/>
                  <a:pt x="86666" y="43381"/>
                  <a:pt x="87826" y="42898"/>
                </a:cubicBezTo>
                <a:cubicBezTo>
                  <a:pt x="90531" y="47246"/>
                  <a:pt x="92173" y="51884"/>
                  <a:pt x="92463" y="57294"/>
                </a:cubicBezTo>
                <a:lnTo>
                  <a:pt x="73043" y="57294"/>
                </a:lnTo>
                <a:cubicBezTo>
                  <a:pt x="71980" y="51884"/>
                  <a:pt x="67922" y="47729"/>
                  <a:pt x="62415" y="46666"/>
                </a:cubicBezTo>
                <a:lnTo>
                  <a:pt x="62415" y="27536"/>
                </a:lnTo>
                <a:lnTo>
                  <a:pt x="62705" y="27536"/>
                </a:lnTo>
                <a:close/>
                <a:moveTo>
                  <a:pt x="62705" y="73429"/>
                </a:moveTo>
                <a:cubicBezTo>
                  <a:pt x="68115" y="72270"/>
                  <a:pt x="72270" y="68212"/>
                  <a:pt x="73333" y="62801"/>
                </a:cubicBezTo>
                <a:lnTo>
                  <a:pt x="92657" y="62801"/>
                </a:lnTo>
                <a:cubicBezTo>
                  <a:pt x="91304" y="78550"/>
                  <a:pt x="78840" y="91400"/>
                  <a:pt x="62705" y="92753"/>
                </a:cubicBezTo>
                <a:lnTo>
                  <a:pt x="62705" y="73429"/>
                </a:lnTo>
                <a:close/>
                <a:moveTo>
                  <a:pt x="62705" y="114299"/>
                </a:moveTo>
                <a:lnTo>
                  <a:pt x="62705" y="97971"/>
                </a:lnTo>
                <a:cubicBezTo>
                  <a:pt x="81545" y="96618"/>
                  <a:pt x="96811" y="81545"/>
                  <a:pt x="98164" y="62801"/>
                </a:cubicBezTo>
                <a:lnTo>
                  <a:pt x="114492" y="62801"/>
                </a:lnTo>
                <a:cubicBezTo>
                  <a:pt x="112850" y="90531"/>
                  <a:pt x="90531" y="112946"/>
                  <a:pt x="62705" y="114299"/>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5" name="Google Shape;305;p30"/>
          <p:cNvSpPr/>
          <p:nvPr/>
        </p:nvSpPr>
        <p:spPr>
          <a:xfrm>
            <a:off x="3094192" y="1626988"/>
            <a:ext cx="645600" cy="645600"/>
          </a:xfrm>
          <a:prstGeom prst="ellipse">
            <a:avLst/>
          </a:prstGeom>
          <a:solidFill>
            <a:srgbClr val="980000"/>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0"/>
          <p:cNvSpPr/>
          <p:nvPr/>
        </p:nvSpPr>
        <p:spPr>
          <a:xfrm>
            <a:off x="3219456" y="1752239"/>
            <a:ext cx="395100" cy="395100"/>
          </a:xfrm>
          <a:custGeom>
            <a:avLst/>
            <a:gdLst/>
            <a:ahLst/>
            <a:cxnLst/>
            <a:rect l="l" t="t" r="r" b="b"/>
            <a:pathLst>
              <a:path w="120000" h="120000" extrusionOk="0">
                <a:moveTo>
                  <a:pt x="60000" y="0"/>
                </a:moveTo>
                <a:cubicBezTo>
                  <a:pt x="26666" y="0"/>
                  <a:pt x="0" y="26763"/>
                  <a:pt x="0" y="60000"/>
                </a:cubicBezTo>
                <a:cubicBezTo>
                  <a:pt x="0" y="93333"/>
                  <a:pt x="26666" y="120000"/>
                  <a:pt x="60000" y="120000"/>
                </a:cubicBezTo>
                <a:cubicBezTo>
                  <a:pt x="93236" y="120000"/>
                  <a:pt x="120000" y="93333"/>
                  <a:pt x="120000" y="60000"/>
                </a:cubicBezTo>
                <a:cubicBezTo>
                  <a:pt x="120000" y="26763"/>
                  <a:pt x="93236" y="0"/>
                  <a:pt x="60000" y="0"/>
                </a:cubicBezTo>
                <a:close/>
                <a:moveTo>
                  <a:pt x="57294" y="114299"/>
                </a:moveTo>
                <a:cubicBezTo>
                  <a:pt x="29468" y="112946"/>
                  <a:pt x="7053" y="90531"/>
                  <a:pt x="5410" y="62801"/>
                </a:cubicBezTo>
                <a:lnTo>
                  <a:pt x="16618" y="62801"/>
                </a:lnTo>
                <a:cubicBezTo>
                  <a:pt x="17487" y="65217"/>
                  <a:pt x="19613" y="67439"/>
                  <a:pt x="22318" y="67922"/>
                </a:cubicBezTo>
                <a:cubicBezTo>
                  <a:pt x="25893" y="84347"/>
                  <a:pt x="39806" y="96811"/>
                  <a:pt x="57004" y="97971"/>
                </a:cubicBezTo>
                <a:lnTo>
                  <a:pt x="57004" y="114299"/>
                </a:lnTo>
                <a:lnTo>
                  <a:pt x="57294" y="114299"/>
                </a:lnTo>
                <a:close/>
                <a:moveTo>
                  <a:pt x="57294" y="92753"/>
                </a:moveTo>
                <a:cubicBezTo>
                  <a:pt x="42801" y="91690"/>
                  <a:pt x="31304" y="81062"/>
                  <a:pt x="28115" y="67439"/>
                </a:cubicBezTo>
                <a:cubicBezTo>
                  <a:pt x="29951" y="66570"/>
                  <a:pt x="31304" y="64637"/>
                  <a:pt x="32173" y="62801"/>
                </a:cubicBezTo>
                <a:lnTo>
                  <a:pt x="46570" y="62801"/>
                </a:lnTo>
                <a:cubicBezTo>
                  <a:pt x="47729" y="68212"/>
                  <a:pt x="51787" y="72270"/>
                  <a:pt x="57294" y="73429"/>
                </a:cubicBezTo>
                <a:lnTo>
                  <a:pt x="57294" y="92753"/>
                </a:lnTo>
                <a:close/>
                <a:moveTo>
                  <a:pt x="57294" y="46666"/>
                </a:moveTo>
                <a:cubicBezTo>
                  <a:pt x="51787" y="47729"/>
                  <a:pt x="47729" y="51884"/>
                  <a:pt x="46570" y="57294"/>
                </a:cubicBezTo>
                <a:lnTo>
                  <a:pt x="32173" y="57294"/>
                </a:lnTo>
                <a:cubicBezTo>
                  <a:pt x="31304" y="55362"/>
                  <a:pt x="29951" y="53719"/>
                  <a:pt x="28115" y="52657"/>
                </a:cubicBezTo>
                <a:cubicBezTo>
                  <a:pt x="31111" y="39033"/>
                  <a:pt x="42801" y="28695"/>
                  <a:pt x="57294" y="27342"/>
                </a:cubicBezTo>
                <a:lnTo>
                  <a:pt x="57294" y="46666"/>
                </a:lnTo>
                <a:close/>
                <a:moveTo>
                  <a:pt x="57294" y="21835"/>
                </a:moveTo>
                <a:cubicBezTo>
                  <a:pt x="40096" y="22995"/>
                  <a:pt x="26183" y="35458"/>
                  <a:pt x="22608" y="51884"/>
                </a:cubicBezTo>
                <a:cubicBezTo>
                  <a:pt x="19903" y="52367"/>
                  <a:pt x="17681" y="54589"/>
                  <a:pt x="16908" y="57004"/>
                </a:cubicBezTo>
                <a:lnTo>
                  <a:pt x="5410" y="57004"/>
                </a:lnTo>
                <a:cubicBezTo>
                  <a:pt x="6763" y="29178"/>
                  <a:pt x="29178" y="6859"/>
                  <a:pt x="57294" y="5507"/>
                </a:cubicBezTo>
                <a:lnTo>
                  <a:pt x="57294" y="21835"/>
                </a:lnTo>
                <a:close/>
                <a:moveTo>
                  <a:pt x="62705" y="5797"/>
                </a:moveTo>
                <a:cubicBezTo>
                  <a:pt x="90531" y="7149"/>
                  <a:pt x="112850" y="29468"/>
                  <a:pt x="114492" y="57294"/>
                </a:cubicBezTo>
                <a:lnTo>
                  <a:pt x="98164" y="57294"/>
                </a:lnTo>
                <a:cubicBezTo>
                  <a:pt x="97584" y="50531"/>
                  <a:pt x="95458" y="44444"/>
                  <a:pt x="91884" y="39033"/>
                </a:cubicBezTo>
                <a:cubicBezTo>
                  <a:pt x="92463" y="37971"/>
                  <a:pt x="92657" y="36811"/>
                  <a:pt x="92657" y="35458"/>
                </a:cubicBezTo>
                <a:cubicBezTo>
                  <a:pt x="92657" y="30821"/>
                  <a:pt x="89178" y="27342"/>
                  <a:pt x="84541" y="27342"/>
                </a:cubicBezTo>
                <a:cubicBezTo>
                  <a:pt x="83188" y="27342"/>
                  <a:pt x="82028" y="27536"/>
                  <a:pt x="80966" y="28115"/>
                </a:cubicBezTo>
                <a:cubicBezTo>
                  <a:pt x="75748" y="24541"/>
                  <a:pt x="69565" y="22415"/>
                  <a:pt x="62705" y="21835"/>
                </a:cubicBezTo>
                <a:lnTo>
                  <a:pt x="62705" y="5797"/>
                </a:lnTo>
                <a:close/>
                <a:moveTo>
                  <a:pt x="62705" y="27536"/>
                </a:moveTo>
                <a:cubicBezTo>
                  <a:pt x="67922" y="28115"/>
                  <a:pt x="72753" y="29758"/>
                  <a:pt x="77198" y="32173"/>
                </a:cubicBezTo>
                <a:cubicBezTo>
                  <a:pt x="76618" y="33333"/>
                  <a:pt x="76328" y="34396"/>
                  <a:pt x="76328" y="35458"/>
                </a:cubicBezTo>
                <a:cubicBezTo>
                  <a:pt x="76328" y="40096"/>
                  <a:pt x="79903" y="43671"/>
                  <a:pt x="84541" y="43671"/>
                </a:cubicBezTo>
                <a:cubicBezTo>
                  <a:pt x="85603" y="43671"/>
                  <a:pt x="86666" y="43381"/>
                  <a:pt x="87826" y="42898"/>
                </a:cubicBezTo>
                <a:cubicBezTo>
                  <a:pt x="90531" y="47246"/>
                  <a:pt x="92173" y="51884"/>
                  <a:pt x="92463" y="57294"/>
                </a:cubicBezTo>
                <a:lnTo>
                  <a:pt x="73043" y="57294"/>
                </a:lnTo>
                <a:cubicBezTo>
                  <a:pt x="71980" y="51884"/>
                  <a:pt x="67922" y="47729"/>
                  <a:pt x="62415" y="46666"/>
                </a:cubicBezTo>
                <a:lnTo>
                  <a:pt x="62415" y="27536"/>
                </a:lnTo>
                <a:lnTo>
                  <a:pt x="62705" y="27536"/>
                </a:lnTo>
                <a:close/>
                <a:moveTo>
                  <a:pt x="62705" y="73429"/>
                </a:moveTo>
                <a:cubicBezTo>
                  <a:pt x="68115" y="72270"/>
                  <a:pt x="72270" y="68212"/>
                  <a:pt x="73333" y="62801"/>
                </a:cubicBezTo>
                <a:lnTo>
                  <a:pt x="92657" y="62801"/>
                </a:lnTo>
                <a:cubicBezTo>
                  <a:pt x="91304" y="78550"/>
                  <a:pt x="78840" y="91400"/>
                  <a:pt x="62705" y="92753"/>
                </a:cubicBezTo>
                <a:lnTo>
                  <a:pt x="62705" y="73429"/>
                </a:lnTo>
                <a:close/>
                <a:moveTo>
                  <a:pt x="62705" y="114299"/>
                </a:moveTo>
                <a:lnTo>
                  <a:pt x="62705" y="97971"/>
                </a:lnTo>
                <a:cubicBezTo>
                  <a:pt x="81545" y="96618"/>
                  <a:pt x="96811" y="81545"/>
                  <a:pt x="98164" y="62801"/>
                </a:cubicBezTo>
                <a:lnTo>
                  <a:pt x="114492" y="62801"/>
                </a:lnTo>
                <a:cubicBezTo>
                  <a:pt x="112850" y="90531"/>
                  <a:pt x="90531" y="112946"/>
                  <a:pt x="62705" y="114299"/>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7" name="Google Shape;307;p30"/>
          <p:cNvSpPr/>
          <p:nvPr/>
        </p:nvSpPr>
        <p:spPr>
          <a:xfrm>
            <a:off x="3094192" y="2449113"/>
            <a:ext cx="645600" cy="645600"/>
          </a:xfrm>
          <a:prstGeom prst="ellipse">
            <a:avLst/>
          </a:prstGeom>
          <a:solidFill>
            <a:srgbClr val="980000"/>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0"/>
          <p:cNvSpPr/>
          <p:nvPr/>
        </p:nvSpPr>
        <p:spPr>
          <a:xfrm>
            <a:off x="3219456" y="2574364"/>
            <a:ext cx="395100" cy="395100"/>
          </a:xfrm>
          <a:custGeom>
            <a:avLst/>
            <a:gdLst/>
            <a:ahLst/>
            <a:cxnLst/>
            <a:rect l="l" t="t" r="r" b="b"/>
            <a:pathLst>
              <a:path w="120000" h="120000" extrusionOk="0">
                <a:moveTo>
                  <a:pt x="60000" y="0"/>
                </a:moveTo>
                <a:cubicBezTo>
                  <a:pt x="26666" y="0"/>
                  <a:pt x="0" y="26763"/>
                  <a:pt x="0" y="60000"/>
                </a:cubicBezTo>
                <a:cubicBezTo>
                  <a:pt x="0" y="93333"/>
                  <a:pt x="26666" y="120000"/>
                  <a:pt x="60000" y="120000"/>
                </a:cubicBezTo>
                <a:cubicBezTo>
                  <a:pt x="93236" y="120000"/>
                  <a:pt x="120000" y="93333"/>
                  <a:pt x="120000" y="60000"/>
                </a:cubicBezTo>
                <a:cubicBezTo>
                  <a:pt x="120000" y="26763"/>
                  <a:pt x="93236" y="0"/>
                  <a:pt x="60000" y="0"/>
                </a:cubicBezTo>
                <a:close/>
                <a:moveTo>
                  <a:pt x="57294" y="114299"/>
                </a:moveTo>
                <a:cubicBezTo>
                  <a:pt x="29468" y="112946"/>
                  <a:pt x="7053" y="90531"/>
                  <a:pt x="5410" y="62801"/>
                </a:cubicBezTo>
                <a:lnTo>
                  <a:pt x="16618" y="62801"/>
                </a:lnTo>
                <a:cubicBezTo>
                  <a:pt x="17487" y="65217"/>
                  <a:pt x="19613" y="67439"/>
                  <a:pt x="22318" y="67922"/>
                </a:cubicBezTo>
                <a:cubicBezTo>
                  <a:pt x="25893" y="84347"/>
                  <a:pt x="39806" y="96811"/>
                  <a:pt x="57004" y="97971"/>
                </a:cubicBezTo>
                <a:lnTo>
                  <a:pt x="57004" y="114299"/>
                </a:lnTo>
                <a:lnTo>
                  <a:pt x="57294" y="114299"/>
                </a:lnTo>
                <a:close/>
                <a:moveTo>
                  <a:pt x="57294" y="92753"/>
                </a:moveTo>
                <a:cubicBezTo>
                  <a:pt x="42801" y="91690"/>
                  <a:pt x="31304" y="81062"/>
                  <a:pt x="28115" y="67439"/>
                </a:cubicBezTo>
                <a:cubicBezTo>
                  <a:pt x="29951" y="66570"/>
                  <a:pt x="31304" y="64637"/>
                  <a:pt x="32173" y="62801"/>
                </a:cubicBezTo>
                <a:lnTo>
                  <a:pt x="46570" y="62801"/>
                </a:lnTo>
                <a:cubicBezTo>
                  <a:pt x="47729" y="68212"/>
                  <a:pt x="51787" y="72270"/>
                  <a:pt x="57294" y="73429"/>
                </a:cubicBezTo>
                <a:lnTo>
                  <a:pt x="57294" y="92753"/>
                </a:lnTo>
                <a:close/>
                <a:moveTo>
                  <a:pt x="57294" y="46666"/>
                </a:moveTo>
                <a:cubicBezTo>
                  <a:pt x="51787" y="47729"/>
                  <a:pt x="47729" y="51884"/>
                  <a:pt x="46570" y="57294"/>
                </a:cubicBezTo>
                <a:lnTo>
                  <a:pt x="32173" y="57294"/>
                </a:lnTo>
                <a:cubicBezTo>
                  <a:pt x="31304" y="55362"/>
                  <a:pt x="29951" y="53719"/>
                  <a:pt x="28115" y="52657"/>
                </a:cubicBezTo>
                <a:cubicBezTo>
                  <a:pt x="31111" y="39033"/>
                  <a:pt x="42801" y="28695"/>
                  <a:pt x="57294" y="27342"/>
                </a:cubicBezTo>
                <a:lnTo>
                  <a:pt x="57294" y="46666"/>
                </a:lnTo>
                <a:close/>
                <a:moveTo>
                  <a:pt x="57294" y="21835"/>
                </a:moveTo>
                <a:cubicBezTo>
                  <a:pt x="40096" y="22995"/>
                  <a:pt x="26183" y="35458"/>
                  <a:pt x="22608" y="51884"/>
                </a:cubicBezTo>
                <a:cubicBezTo>
                  <a:pt x="19903" y="52367"/>
                  <a:pt x="17681" y="54589"/>
                  <a:pt x="16908" y="57004"/>
                </a:cubicBezTo>
                <a:lnTo>
                  <a:pt x="5410" y="57004"/>
                </a:lnTo>
                <a:cubicBezTo>
                  <a:pt x="6763" y="29178"/>
                  <a:pt x="29178" y="6859"/>
                  <a:pt x="57294" y="5507"/>
                </a:cubicBezTo>
                <a:lnTo>
                  <a:pt x="57294" y="21835"/>
                </a:lnTo>
                <a:close/>
                <a:moveTo>
                  <a:pt x="62705" y="5797"/>
                </a:moveTo>
                <a:cubicBezTo>
                  <a:pt x="90531" y="7149"/>
                  <a:pt x="112850" y="29468"/>
                  <a:pt x="114492" y="57294"/>
                </a:cubicBezTo>
                <a:lnTo>
                  <a:pt x="98164" y="57294"/>
                </a:lnTo>
                <a:cubicBezTo>
                  <a:pt x="97584" y="50531"/>
                  <a:pt x="95458" y="44444"/>
                  <a:pt x="91884" y="39033"/>
                </a:cubicBezTo>
                <a:cubicBezTo>
                  <a:pt x="92463" y="37971"/>
                  <a:pt x="92657" y="36811"/>
                  <a:pt x="92657" y="35458"/>
                </a:cubicBezTo>
                <a:cubicBezTo>
                  <a:pt x="92657" y="30821"/>
                  <a:pt x="89178" y="27342"/>
                  <a:pt x="84541" y="27342"/>
                </a:cubicBezTo>
                <a:cubicBezTo>
                  <a:pt x="83188" y="27342"/>
                  <a:pt x="82028" y="27536"/>
                  <a:pt x="80966" y="28115"/>
                </a:cubicBezTo>
                <a:cubicBezTo>
                  <a:pt x="75748" y="24541"/>
                  <a:pt x="69565" y="22415"/>
                  <a:pt x="62705" y="21835"/>
                </a:cubicBezTo>
                <a:lnTo>
                  <a:pt x="62705" y="5797"/>
                </a:lnTo>
                <a:close/>
                <a:moveTo>
                  <a:pt x="62705" y="27536"/>
                </a:moveTo>
                <a:cubicBezTo>
                  <a:pt x="67922" y="28115"/>
                  <a:pt x="72753" y="29758"/>
                  <a:pt x="77198" y="32173"/>
                </a:cubicBezTo>
                <a:cubicBezTo>
                  <a:pt x="76618" y="33333"/>
                  <a:pt x="76328" y="34396"/>
                  <a:pt x="76328" y="35458"/>
                </a:cubicBezTo>
                <a:cubicBezTo>
                  <a:pt x="76328" y="40096"/>
                  <a:pt x="79903" y="43671"/>
                  <a:pt x="84541" y="43671"/>
                </a:cubicBezTo>
                <a:cubicBezTo>
                  <a:pt x="85603" y="43671"/>
                  <a:pt x="86666" y="43381"/>
                  <a:pt x="87826" y="42898"/>
                </a:cubicBezTo>
                <a:cubicBezTo>
                  <a:pt x="90531" y="47246"/>
                  <a:pt x="92173" y="51884"/>
                  <a:pt x="92463" y="57294"/>
                </a:cubicBezTo>
                <a:lnTo>
                  <a:pt x="73043" y="57294"/>
                </a:lnTo>
                <a:cubicBezTo>
                  <a:pt x="71980" y="51884"/>
                  <a:pt x="67922" y="47729"/>
                  <a:pt x="62415" y="46666"/>
                </a:cubicBezTo>
                <a:lnTo>
                  <a:pt x="62415" y="27536"/>
                </a:lnTo>
                <a:lnTo>
                  <a:pt x="62705" y="27536"/>
                </a:lnTo>
                <a:close/>
                <a:moveTo>
                  <a:pt x="62705" y="73429"/>
                </a:moveTo>
                <a:cubicBezTo>
                  <a:pt x="68115" y="72270"/>
                  <a:pt x="72270" y="68212"/>
                  <a:pt x="73333" y="62801"/>
                </a:cubicBezTo>
                <a:lnTo>
                  <a:pt x="92657" y="62801"/>
                </a:lnTo>
                <a:cubicBezTo>
                  <a:pt x="91304" y="78550"/>
                  <a:pt x="78840" y="91400"/>
                  <a:pt x="62705" y="92753"/>
                </a:cubicBezTo>
                <a:lnTo>
                  <a:pt x="62705" y="73429"/>
                </a:lnTo>
                <a:close/>
                <a:moveTo>
                  <a:pt x="62705" y="114299"/>
                </a:moveTo>
                <a:lnTo>
                  <a:pt x="62705" y="97971"/>
                </a:lnTo>
                <a:cubicBezTo>
                  <a:pt x="81545" y="96618"/>
                  <a:pt x="96811" y="81545"/>
                  <a:pt x="98164" y="62801"/>
                </a:cubicBezTo>
                <a:lnTo>
                  <a:pt x="114492" y="62801"/>
                </a:lnTo>
                <a:cubicBezTo>
                  <a:pt x="112850" y="90531"/>
                  <a:pt x="90531" y="112946"/>
                  <a:pt x="62705" y="114299"/>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9" name="Google Shape;309;p30"/>
          <p:cNvSpPr/>
          <p:nvPr/>
        </p:nvSpPr>
        <p:spPr>
          <a:xfrm>
            <a:off x="3070992" y="3271238"/>
            <a:ext cx="645600" cy="645600"/>
          </a:xfrm>
          <a:prstGeom prst="ellipse">
            <a:avLst/>
          </a:prstGeom>
          <a:solidFill>
            <a:srgbClr val="980000"/>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0"/>
          <p:cNvSpPr/>
          <p:nvPr/>
        </p:nvSpPr>
        <p:spPr>
          <a:xfrm>
            <a:off x="3196256" y="3396489"/>
            <a:ext cx="395100" cy="395100"/>
          </a:xfrm>
          <a:custGeom>
            <a:avLst/>
            <a:gdLst/>
            <a:ahLst/>
            <a:cxnLst/>
            <a:rect l="l" t="t" r="r" b="b"/>
            <a:pathLst>
              <a:path w="120000" h="120000" extrusionOk="0">
                <a:moveTo>
                  <a:pt x="60000" y="0"/>
                </a:moveTo>
                <a:cubicBezTo>
                  <a:pt x="26666" y="0"/>
                  <a:pt x="0" y="26763"/>
                  <a:pt x="0" y="60000"/>
                </a:cubicBezTo>
                <a:cubicBezTo>
                  <a:pt x="0" y="93333"/>
                  <a:pt x="26666" y="120000"/>
                  <a:pt x="60000" y="120000"/>
                </a:cubicBezTo>
                <a:cubicBezTo>
                  <a:pt x="93236" y="120000"/>
                  <a:pt x="120000" y="93333"/>
                  <a:pt x="120000" y="60000"/>
                </a:cubicBezTo>
                <a:cubicBezTo>
                  <a:pt x="120000" y="26763"/>
                  <a:pt x="93236" y="0"/>
                  <a:pt x="60000" y="0"/>
                </a:cubicBezTo>
                <a:close/>
                <a:moveTo>
                  <a:pt x="57294" y="114299"/>
                </a:moveTo>
                <a:cubicBezTo>
                  <a:pt x="29468" y="112946"/>
                  <a:pt x="7053" y="90531"/>
                  <a:pt x="5410" y="62801"/>
                </a:cubicBezTo>
                <a:lnTo>
                  <a:pt x="16618" y="62801"/>
                </a:lnTo>
                <a:cubicBezTo>
                  <a:pt x="17487" y="65217"/>
                  <a:pt x="19613" y="67439"/>
                  <a:pt x="22318" y="67922"/>
                </a:cubicBezTo>
                <a:cubicBezTo>
                  <a:pt x="25893" y="84347"/>
                  <a:pt x="39806" y="96811"/>
                  <a:pt x="57004" y="97971"/>
                </a:cubicBezTo>
                <a:lnTo>
                  <a:pt x="57004" y="114299"/>
                </a:lnTo>
                <a:lnTo>
                  <a:pt x="57294" y="114299"/>
                </a:lnTo>
                <a:close/>
                <a:moveTo>
                  <a:pt x="57294" y="92753"/>
                </a:moveTo>
                <a:cubicBezTo>
                  <a:pt x="42801" y="91690"/>
                  <a:pt x="31304" y="81062"/>
                  <a:pt x="28115" y="67439"/>
                </a:cubicBezTo>
                <a:cubicBezTo>
                  <a:pt x="29951" y="66570"/>
                  <a:pt x="31304" y="64637"/>
                  <a:pt x="32173" y="62801"/>
                </a:cubicBezTo>
                <a:lnTo>
                  <a:pt x="46570" y="62801"/>
                </a:lnTo>
                <a:cubicBezTo>
                  <a:pt x="47729" y="68212"/>
                  <a:pt x="51787" y="72270"/>
                  <a:pt x="57294" y="73429"/>
                </a:cubicBezTo>
                <a:lnTo>
                  <a:pt x="57294" y="92753"/>
                </a:lnTo>
                <a:close/>
                <a:moveTo>
                  <a:pt x="57294" y="46666"/>
                </a:moveTo>
                <a:cubicBezTo>
                  <a:pt x="51787" y="47729"/>
                  <a:pt x="47729" y="51884"/>
                  <a:pt x="46570" y="57294"/>
                </a:cubicBezTo>
                <a:lnTo>
                  <a:pt x="32173" y="57294"/>
                </a:lnTo>
                <a:cubicBezTo>
                  <a:pt x="31304" y="55362"/>
                  <a:pt x="29951" y="53719"/>
                  <a:pt x="28115" y="52657"/>
                </a:cubicBezTo>
                <a:cubicBezTo>
                  <a:pt x="31111" y="39033"/>
                  <a:pt x="42801" y="28695"/>
                  <a:pt x="57294" y="27342"/>
                </a:cubicBezTo>
                <a:lnTo>
                  <a:pt x="57294" y="46666"/>
                </a:lnTo>
                <a:close/>
                <a:moveTo>
                  <a:pt x="57294" y="21835"/>
                </a:moveTo>
                <a:cubicBezTo>
                  <a:pt x="40096" y="22995"/>
                  <a:pt x="26183" y="35458"/>
                  <a:pt x="22608" y="51884"/>
                </a:cubicBezTo>
                <a:cubicBezTo>
                  <a:pt x="19903" y="52367"/>
                  <a:pt x="17681" y="54589"/>
                  <a:pt x="16908" y="57004"/>
                </a:cubicBezTo>
                <a:lnTo>
                  <a:pt x="5410" y="57004"/>
                </a:lnTo>
                <a:cubicBezTo>
                  <a:pt x="6763" y="29178"/>
                  <a:pt x="29178" y="6859"/>
                  <a:pt x="57294" y="5507"/>
                </a:cubicBezTo>
                <a:lnTo>
                  <a:pt x="57294" y="21835"/>
                </a:lnTo>
                <a:close/>
                <a:moveTo>
                  <a:pt x="62705" y="5797"/>
                </a:moveTo>
                <a:cubicBezTo>
                  <a:pt x="90531" y="7149"/>
                  <a:pt x="112850" y="29468"/>
                  <a:pt x="114492" y="57294"/>
                </a:cubicBezTo>
                <a:lnTo>
                  <a:pt x="98164" y="57294"/>
                </a:lnTo>
                <a:cubicBezTo>
                  <a:pt x="97584" y="50531"/>
                  <a:pt x="95458" y="44444"/>
                  <a:pt x="91884" y="39033"/>
                </a:cubicBezTo>
                <a:cubicBezTo>
                  <a:pt x="92463" y="37971"/>
                  <a:pt x="92657" y="36811"/>
                  <a:pt x="92657" y="35458"/>
                </a:cubicBezTo>
                <a:cubicBezTo>
                  <a:pt x="92657" y="30821"/>
                  <a:pt x="89178" y="27342"/>
                  <a:pt x="84541" y="27342"/>
                </a:cubicBezTo>
                <a:cubicBezTo>
                  <a:pt x="83188" y="27342"/>
                  <a:pt x="82028" y="27536"/>
                  <a:pt x="80966" y="28115"/>
                </a:cubicBezTo>
                <a:cubicBezTo>
                  <a:pt x="75748" y="24541"/>
                  <a:pt x="69565" y="22415"/>
                  <a:pt x="62705" y="21835"/>
                </a:cubicBezTo>
                <a:lnTo>
                  <a:pt x="62705" y="5797"/>
                </a:lnTo>
                <a:close/>
                <a:moveTo>
                  <a:pt x="62705" y="27536"/>
                </a:moveTo>
                <a:cubicBezTo>
                  <a:pt x="67922" y="28115"/>
                  <a:pt x="72753" y="29758"/>
                  <a:pt x="77198" y="32173"/>
                </a:cubicBezTo>
                <a:cubicBezTo>
                  <a:pt x="76618" y="33333"/>
                  <a:pt x="76328" y="34396"/>
                  <a:pt x="76328" y="35458"/>
                </a:cubicBezTo>
                <a:cubicBezTo>
                  <a:pt x="76328" y="40096"/>
                  <a:pt x="79903" y="43671"/>
                  <a:pt x="84541" y="43671"/>
                </a:cubicBezTo>
                <a:cubicBezTo>
                  <a:pt x="85603" y="43671"/>
                  <a:pt x="86666" y="43381"/>
                  <a:pt x="87826" y="42898"/>
                </a:cubicBezTo>
                <a:cubicBezTo>
                  <a:pt x="90531" y="47246"/>
                  <a:pt x="92173" y="51884"/>
                  <a:pt x="92463" y="57294"/>
                </a:cubicBezTo>
                <a:lnTo>
                  <a:pt x="73043" y="57294"/>
                </a:lnTo>
                <a:cubicBezTo>
                  <a:pt x="71980" y="51884"/>
                  <a:pt x="67922" y="47729"/>
                  <a:pt x="62415" y="46666"/>
                </a:cubicBezTo>
                <a:lnTo>
                  <a:pt x="62415" y="27536"/>
                </a:lnTo>
                <a:lnTo>
                  <a:pt x="62705" y="27536"/>
                </a:lnTo>
                <a:close/>
                <a:moveTo>
                  <a:pt x="62705" y="73429"/>
                </a:moveTo>
                <a:cubicBezTo>
                  <a:pt x="68115" y="72270"/>
                  <a:pt x="72270" y="68212"/>
                  <a:pt x="73333" y="62801"/>
                </a:cubicBezTo>
                <a:lnTo>
                  <a:pt x="92657" y="62801"/>
                </a:lnTo>
                <a:cubicBezTo>
                  <a:pt x="91304" y="78550"/>
                  <a:pt x="78840" y="91400"/>
                  <a:pt x="62705" y="92753"/>
                </a:cubicBezTo>
                <a:lnTo>
                  <a:pt x="62705" y="73429"/>
                </a:lnTo>
                <a:close/>
                <a:moveTo>
                  <a:pt x="62705" y="114299"/>
                </a:moveTo>
                <a:lnTo>
                  <a:pt x="62705" y="97971"/>
                </a:lnTo>
                <a:cubicBezTo>
                  <a:pt x="81545" y="96618"/>
                  <a:pt x="96811" y="81545"/>
                  <a:pt x="98164" y="62801"/>
                </a:cubicBezTo>
                <a:lnTo>
                  <a:pt x="114492" y="62801"/>
                </a:lnTo>
                <a:cubicBezTo>
                  <a:pt x="112850" y="90531"/>
                  <a:pt x="90531" y="112946"/>
                  <a:pt x="62705" y="114299"/>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1" name="Google Shape;311;p30"/>
          <p:cNvSpPr txBox="1"/>
          <p:nvPr/>
        </p:nvSpPr>
        <p:spPr>
          <a:xfrm>
            <a:off x="3716650" y="4102125"/>
            <a:ext cx="5268900" cy="576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GB">
                <a:solidFill>
                  <a:srgbClr val="666666"/>
                </a:solidFill>
                <a:latin typeface="Open Sans"/>
                <a:ea typeface="Open Sans"/>
                <a:cs typeface="Open Sans"/>
                <a:sym typeface="Open Sans"/>
              </a:rPr>
              <a:t>Documento realizado por la UC3M:</a:t>
            </a:r>
            <a:endParaRPr>
              <a:solidFill>
                <a:srgbClr val="666666"/>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GB" b="1">
                <a:solidFill>
                  <a:srgbClr val="666666"/>
                </a:solidFill>
                <a:latin typeface="Open Sans"/>
                <a:ea typeface="Open Sans"/>
                <a:cs typeface="Open Sans"/>
                <a:sym typeface="Open Sans"/>
              </a:rPr>
              <a:t>RECOMENDACIONES GENERALES PARA LA GEOLOCALIZACIÓN DE DOCUMENTOS. GEOREBIUN</a:t>
            </a:r>
            <a:endParaRPr>
              <a:solidFill>
                <a:srgbClr val="666666"/>
              </a:solidFill>
              <a:latin typeface="Open Sans"/>
              <a:ea typeface="Open Sans"/>
              <a:cs typeface="Open Sans"/>
              <a:sym typeface="Open Sans"/>
            </a:endParaRPr>
          </a:p>
        </p:txBody>
      </p:sp>
      <p:sp>
        <p:nvSpPr>
          <p:cNvPr id="312" name="Google Shape;312;p30"/>
          <p:cNvSpPr/>
          <p:nvPr/>
        </p:nvSpPr>
        <p:spPr>
          <a:xfrm>
            <a:off x="3070992" y="4033238"/>
            <a:ext cx="645600" cy="645600"/>
          </a:xfrm>
          <a:prstGeom prst="ellipse">
            <a:avLst/>
          </a:prstGeom>
          <a:solidFill>
            <a:srgbClr val="980000"/>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0"/>
          <p:cNvSpPr/>
          <p:nvPr/>
        </p:nvSpPr>
        <p:spPr>
          <a:xfrm>
            <a:off x="3196256" y="4158489"/>
            <a:ext cx="395100" cy="395100"/>
          </a:xfrm>
          <a:custGeom>
            <a:avLst/>
            <a:gdLst/>
            <a:ahLst/>
            <a:cxnLst/>
            <a:rect l="l" t="t" r="r" b="b"/>
            <a:pathLst>
              <a:path w="120000" h="120000" extrusionOk="0">
                <a:moveTo>
                  <a:pt x="60000" y="0"/>
                </a:moveTo>
                <a:cubicBezTo>
                  <a:pt x="26666" y="0"/>
                  <a:pt x="0" y="26763"/>
                  <a:pt x="0" y="60000"/>
                </a:cubicBezTo>
                <a:cubicBezTo>
                  <a:pt x="0" y="93333"/>
                  <a:pt x="26666" y="120000"/>
                  <a:pt x="60000" y="120000"/>
                </a:cubicBezTo>
                <a:cubicBezTo>
                  <a:pt x="93236" y="120000"/>
                  <a:pt x="120000" y="93333"/>
                  <a:pt x="120000" y="60000"/>
                </a:cubicBezTo>
                <a:cubicBezTo>
                  <a:pt x="120000" y="26763"/>
                  <a:pt x="93236" y="0"/>
                  <a:pt x="60000" y="0"/>
                </a:cubicBezTo>
                <a:close/>
                <a:moveTo>
                  <a:pt x="57294" y="114299"/>
                </a:moveTo>
                <a:cubicBezTo>
                  <a:pt x="29468" y="112946"/>
                  <a:pt x="7053" y="90531"/>
                  <a:pt x="5410" y="62801"/>
                </a:cubicBezTo>
                <a:lnTo>
                  <a:pt x="16618" y="62801"/>
                </a:lnTo>
                <a:cubicBezTo>
                  <a:pt x="17487" y="65217"/>
                  <a:pt x="19613" y="67439"/>
                  <a:pt x="22318" y="67922"/>
                </a:cubicBezTo>
                <a:cubicBezTo>
                  <a:pt x="25893" y="84347"/>
                  <a:pt x="39806" y="96811"/>
                  <a:pt x="57004" y="97971"/>
                </a:cubicBezTo>
                <a:lnTo>
                  <a:pt x="57004" y="114299"/>
                </a:lnTo>
                <a:lnTo>
                  <a:pt x="57294" y="114299"/>
                </a:lnTo>
                <a:close/>
                <a:moveTo>
                  <a:pt x="57294" y="92753"/>
                </a:moveTo>
                <a:cubicBezTo>
                  <a:pt x="42801" y="91690"/>
                  <a:pt x="31304" y="81062"/>
                  <a:pt x="28115" y="67439"/>
                </a:cubicBezTo>
                <a:cubicBezTo>
                  <a:pt x="29951" y="66570"/>
                  <a:pt x="31304" y="64637"/>
                  <a:pt x="32173" y="62801"/>
                </a:cubicBezTo>
                <a:lnTo>
                  <a:pt x="46570" y="62801"/>
                </a:lnTo>
                <a:cubicBezTo>
                  <a:pt x="47729" y="68212"/>
                  <a:pt x="51787" y="72270"/>
                  <a:pt x="57294" y="73429"/>
                </a:cubicBezTo>
                <a:lnTo>
                  <a:pt x="57294" y="92753"/>
                </a:lnTo>
                <a:close/>
                <a:moveTo>
                  <a:pt x="57294" y="46666"/>
                </a:moveTo>
                <a:cubicBezTo>
                  <a:pt x="51787" y="47729"/>
                  <a:pt x="47729" y="51884"/>
                  <a:pt x="46570" y="57294"/>
                </a:cubicBezTo>
                <a:lnTo>
                  <a:pt x="32173" y="57294"/>
                </a:lnTo>
                <a:cubicBezTo>
                  <a:pt x="31304" y="55362"/>
                  <a:pt x="29951" y="53719"/>
                  <a:pt x="28115" y="52657"/>
                </a:cubicBezTo>
                <a:cubicBezTo>
                  <a:pt x="31111" y="39033"/>
                  <a:pt x="42801" y="28695"/>
                  <a:pt x="57294" y="27342"/>
                </a:cubicBezTo>
                <a:lnTo>
                  <a:pt x="57294" y="46666"/>
                </a:lnTo>
                <a:close/>
                <a:moveTo>
                  <a:pt x="57294" y="21835"/>
                </a:moveTo>
                <a:cubicBezTo>
                  <a:pt x="40096" y="22995"/>
                  <a:pt x="26183" y="35458"/>
                  <a:pt x="22608" y="51884"/>
                </a:cubicBezTo>
                <a:cubicBezTo>
                  <a:pt x="19903" y="52367"/>
                  <a:pt x="17681" y="54589"/>
                  <a:pt x="16908" y="57004"/>
                </a:cubicBezTo>
                <a:lnTo>
                  <a:pt x="5410" y="57004"/>
                </a:lnTo>
                <a:cubicBezTo>
                  <a:pt x="6763" y="29178"/>
                  <a:pt x="29178" y="6859"/>
                  <a:pt x="57294" y="5507"/>
                </a:cubicBezTo>
                <a:lnTo>
                  <a:pt x="57294" y="21835"/>
                </a:lnTo>
                <a:close/>
                <a:moveTo>
                  <a:pt x="62705" y="5797"/>
                </a:moveTo>
                <a:cubicBezTo>
                  <a:pt x="90531" y="7149"/>
                  <a:pt x="112850" y="29468"/>
                  <a:pt x="114492" y="57294"/>
                </a:cubicBezTo>
                <a:lnTo>
                  <a:pt x="98164" y="57294"/>
                </a:lnTo>
                <a:cubicBezTo>
                  <a:pt x="97584" y="50531"/>
                  <a:pt x="95458" y="44444"/>
                  <a:pt x="91884" y="39033"/>
                </a:cubicBezTo>
                <a:cubicBezTo>
                  <a:pt x="92463" y="37971"/>
                  <a:pt x="92657" y="36811"/>
                  <a:pt x="92657" y="35458"/>
                </a:cubicBezTo>
                <a:cubicBezTo>
                  <a:pt x="92657" y="30821"/>
                  <a:pt x="89178" y="27342"/>
                  <a:pt x="84541" y="27342"/>
                </a:cubicBezTo>
                <a:cubicBezTo>
                  <a:pt x="83188" y="27342"/>
                  <a:pt x="82028" y="27536"/>
                  <a:pt x="80966" y="28115"/>
                </a:cubicBezTo>
                <a:cubicBezTo>
                  <a:pt x="75748" y="24541"/>
                  <a:pt x="69565" y="22415"/>
                  <a:pt x="62705" y="21835"/>
                </a:cubicBezTo>
                <a:lnTo>
                  <a:pt x="62705" y="5797"/>
                </a:lnTo>
                <a:close/>
                <a:moveTo>
                  <a:pt x="62705" y="27536"/>
                </a:moveTo>
                <a:cubicBezTo>
                  <a:pt x="67922" y="28115"/>
                  <a:pt x="72753" y="29758"/>
                  <a:pt x="77198" y="32173"/>
                </a:cubicBezTo>
                <a:cubicBezTo>
                  <a:pt x="76618" y="33333"/>
                  <a:pt x="76328" y="34396"/>
                  <a:pt x="76328" y="35458"/>
                </a:cubicBezTo>
                <a:cubicBezTo>
                  <a:pt x="76328" y="40096"/>
                  <a:pt x="79903" y="43671"/>
                  <a:pt x="84541" y="43671"/>
                </a:cubicBezTo>
                <a:cubicBezTo>
                  <a:pt x="85603" y="43671"/>
                  <a:pt x="86666" y="43381"/>
                  <a:pt x="87826" y="42898"/>
                </a:cubicBezTo>
                <a:cubicBezTo>
                  <a:pt x="90531" y="47246"/>
                  <a:pt x="92173" y="51884"/>
                  <a:pt x="92463" y="57294"/>
                </a:cubicBezTo>
                <a:lnTo>
                  <a:pt x="73043" y="57294"/>
                </a:lnTo>
                <a:cubicBezTo>
                  <a:pt x="71980" y="51884"/>
                  <a:pt x="67922" y="47729"/>
                  <a:pt x="62415" y="46666"/>
                </a:cubicBezTo>
                <a:lnTo>
                  <a:pt x="62415" y="27536"/>
                </a:lnTo>
                <a:lnTo>
                  <a:pt x="62705" y="27536"/>
                </a:lnTo>
                <a:close/>
                <a:moveTo>
                  <a:pt x="62705" y="73429"/>
                </a:moveTo>
                <a:cubicBezTo>
                  <a:pt x="68115" y="72270"/>
                  <a:pt x="72270" y="68212"/>
                  <a:pt x="73333" y="62801"/>
                </a:cubicBezTo>
                <a:lnTo>
                  <a:pt x="92657" y="62801"/>
                </a:lnTo>
                <a:cubicBezTo>
                  <a:pt x="91304" y="78550"/>
                  <a:pt x="78840" y="91400"/>
                  <a:pt x="62705" y="92753"/>
                </a:cubicBezTo>
                <a:lnTo>
                  <a:pt x="62705" y="73429"/>
                </a:lnTo>
                <a:close/>
                <a:moveTo>
                  <a:pt x="62705" y="114299"/>
                </a:moveTo>
                <a:lnTo>
                  <a:pt x="62705" y="97971"/>
                </a:lnTo>
                <a:cubicBezTo>
                  <a:pt x="81545" y="96618"/>
                  <a:pt x="96811" y="81545"/>
                  <a:pt x="98164" y="62801"/>
                </a:cubicBezTo>
                <a:lnTo>
                  <a:pt x="114492" y="62801"/>
                </a:lnTo>
                <a:cubicBezTo>
                  <a:pt x="112850" y="90531"/>
                  <a:pt x="90531" y="112946"/>
                  <a:pt x="62705" y="114299"/>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31"/>
          <p:cNvSpPr txBox="1">
            <a:spLocks noGrp="1"/>
          </p:cNvSpPr>
          <p:nvPr>
            <p:ph type="title"/>
          </p:nvPr>
        </p:nvSpPr>
        <p:spPr>
          <a:xfrm>
            <a:off x="311700" y="213700"/>
            <a:ext cx="8520600" cy="46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b="1">
                <a:solidFill>
                  <a:srgbClr val="990000"/>
                </a:solidFill>
                <a:latin typeface="Open Sans"/>
                <a:ea typeface="Open Sans"/>
                <a:cs typeface="Open Sans"/>
                <a:sym typeface="Open Sans"/>
              </a:rPr>
              <a:t>5. Geolocalización</a:t>
            </a:r>
            <a:r>
              <a:rPr lang="en-GB">
                <a:latin typeface="Open Sans"/>
                <a:ea typeface="Open Sans"/>
                <a:cs typeface="Open Sans"/>
                <a:sym typeface="Open Sans"/>
              </a:rPr>
              <a:t> de documentos</a:t>
            </a:r>
            <a:endParaRPr>
              <a:latin typeface="Open Sans"/>
              <a:ea typeface="Open Sans"/>
              <a:cs typeface="Open Sans"/>
              <a:sym typeface="Open Sans"/>
            </a:endParaRPr>
          </a:p>
        </p:txBody>
      </p:sp>
      <p:sp>
        <p:nvSpPr>
          <p:cNvPr id="319" name="Google Shape;319;p31"/>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16</a:t>
            </a:fld>
            <a:endParaRPr/>
          </a:p>
        </p:txBody>
      </p:sp>
      <p:pic>
        <p:nvPicPr>
          <p:cNvPr id="320" name="Google Shape;320;p31"/>
          <p:cNvPicPr preferRelativeResize="0"/>
          <p:nvPr/>
        </p:nvPicPr>
        <p:blipFill>
          <a:blip r:embed="rId3">
            <a:alphaModFix/>
          </a:blip>
          <a:stretch>
            <a:fillRect/>
          </a:stretch>
        </p:blipFill>
        <p:spPr>
          <a:xfrm>
            <a:off x="204775" y="808125"/>
            <a:ext cx="5919550" cy="1693450"/>
          </a:xfrm>
          <a:prstGeom prst="rect">
            <a:avLst/>
          </a:prstGeom>
          <a:noFill/>
          <a:ln>
            <a:noFill/>
          </a:ln>
          <a:effectLst>
            <a:outerShdw blurRad="57150" dist="19050" dir="5400000" algn="bl" rotWithShape="0">
              <a:srgbClr val="000000">
                <a:alpha val="50000"/>
              </a:srgbClr>
            </a:outerShdw>
          </a:effectLst>
        </p:spPr>
      </p:pic>
      <p:pic>
        <p:nvPicPr>
          <p:cNvPr id="321" name="Google Shape;321;p31"/>
          <p:cNvPicPr preferRelativeResize="0"/>
          <p:nvPr/>
        </p:nvPicPr>
        <p:blipFill>
          <a:blip r:embed="rId4">
            <a:alphaModFix/>
          </a:blip>
          <a:stretch>
            <a:fillRect/>
          </a:stretch>
        </p:blipFill>
        <p:spPr>
          <a:xfrm>
            <a:off x="3672876" y="1662174"/>
            <a:ext cx="5035851" cy="3248800"/>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32"/>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17</a:t>
            </a:fld>
            <a:endParaRPr/>
          </a:p>
        </p:txBody>
      </p:sp>
      <p:sp>
        <p:nvSpPr>
          <p:cNvPr id="327" name="Google Shape;327;p32"/>
          <p:cNvSpPr txBox="1"/>
          <p:nvPr/>
        </p:nvSpPr>
        <p:spPr>
          <a:xfrm>
            <a:off x="486800" y="2017650"/>
            <a:ext cx="8065500" cy="11082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Clr>
                <a:schemeClr val="dk1"/>
              </a:buClr>
              <a:buSzPts val="1100"/>
              <a:buFont typeface="Arial"/>
              <a:buNone/>
            </a:pPr>
            <a:r>
              <a:rPr lang="en-GB" sz="6000" b="1">
                <a:solidFill>
                  <a:schemeClr val="dk2"/>
                </a:solidFill>
                <a:latin typeface="Oswald"/>
                <a:ea typeface="Oswald"/>
                <a:cs typeface="Oswald"/>
                <a:sym typeface="Oswald"/>
              </a:rPr>
              <a:t>6. ASPECTOS TÉCNICOS</a:t>
            </a:r>
            <a:endParaRPr sz="6000">
              <a:solidFill>
                <a:srgbClr val="595959"/>
              </a:solidFill>
              <a:latin typeface="Impact"/>
              <a:ea typeface="Impact"/>
              <a:cs typeface="Impact"/>
              <a:sym typeface="Impac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33"/>
          <p:cNvSpPr/>
          <p:nvPr/>
        </p:nvSpPr>
        <p:spPr>
          <a:xfrm>
            <a:off x="5046575" y="1336075"/>
            <a:ext cx="3724500" cy="1675200"/>
          </a:xfrm>
          <a:prstGeom prst="rect">
            <a:avLst/>
          </a:prstGeom>
          <a:solidFill>
            <a:srgbClr val="980000">
              <a:alpha val="20380"/>
            </a:srgbClr>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33" name="Google Shape;333;p33"/>
          <p:cNvSpPr txBox="1">
            <a:spLocks noGrp="1"/>
          </p:cNvSpPr>
          <p:nvPr>
            <p:ph type="title"/>
          </p:nvPr>
        </p:nvSpPr>
        <p:spPr>
          <a:xfrm>
            <a:off x="311700" y="213700"/>
            <a:ext cx="8520600" cy="46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80000"/>
                </a:solidFill>
                <a:latin typeface="Open Sans"/>
                <a:ea typeface="Open Sans"/>
                <a:cs typeface="Open Sans"/>
                <a:sym typeface="Open Sans"/>
              </a:rPr>
              <a:t>6. Aspectos</a:t>
            </a:r>
            <a:r>
              <a:rPr lang="en-GB">
                <a:latin typeface="Open Sans"/>
                <a:ea typeface="Open Sans"/>
                <a:cs typeface="Open Sans"/>
                <a:sym typeface="Open Sans"/>
              </a:rPr>
              <a:t> técnicos</a:t>
            </a:r>
            <a:endParaRPr>
              <a:latin typeface="Open Sans"/>
              <a:ea typeface="Open Sans"/>
              <a:cs typeface="Open Sans"/>
              <a:sym typeface="Open Sans"/>
            </a:endParaRPr>
          </a:p>
        </p:txBody>
      </p:sp>
      <p:sp>
        <p:nvSpPr>
          <p:cNvPr id="334" name="Google Shape;334;p33"/>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18</a:t>
            </a:fld>
            <a:endParaRPr/>
          </a:p>
        </p:txBody>
      </p:sp>
      <p:sp>
        <p:nvSpPr>
          <p:cNvPr id="335" name="Google Shape;335;p33"/>
          <p:cNvSpPr/>
          <p:nvPr/>
        </p:nvSpPr>
        <p:spPr>
          <a:xfrm>
            <a:off x="5217575" y="1505945"/>
            <a:ext cx="1799700" cy="1342200"/>
          </a:xfrm>
          <a:prstGeom prst="rect">
            <a:avLst/>
          </a:prstGeom>
          <a:solidFill>
            <a:srgbClr val="3D85C6"/>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GB" sz="1800" b="1"/>
              <a:t>B</a:t>
            </a:r>
            <a:r>
              <a:rPr lang="en-GB" sz="1800" b="1">
                <a:solidFill>
                  <a:srgbClr val="000000"/>
                </a:solidFill>
              </a:rPr>
              <a:t>ackend</a:t>
            </a:r>
            <a:endParaRPr sz="1800" b="1">
              <a:solidFill>
                <a:srgbClr val="000000"/>
              </a:solidFill>
            </a:endParaRPr>
          </a:p>
          <a:p>
            <a:pPr marL="0" lvl="0" indent="0" algn="ctr" rtl="0">
              <a:spcBef>
                <a:spcPts val="0"/>
              </a:spcBef>
              <a:spcAft>
                <a:spcPts val="0"/>
              </a:spcAft>
              <a:buClr>
                <a:srgbClr val="000000"/>
              </a:buClr>
              <a:buSzPts val="1100"/>
              <a:buFont typeface="Arial"/>
              <a:buNone/>
            </a:pPr>
            <a:r>
              <a:rPr lang="en-GB">
                <a:solidFill>
                  <a:srgbClr val="CCCCCC"/>
                </a:solidFill>
              </a:rPr>
              <a:t>{</a:t>
            </a:r>
            <a:r>
              <a:rPr lang="en-GB">
                <a:solidFill>
                  <a:srgbClr val="000000"/>
                </a:solidFill>
              </a:rPr>
              <a:t> API REST </a:t>
            </a:r>
            <a:r>
              <a:rPr lang="en-GB">
                <a:solidFill>
                  <a:srgbClr val="CCCCCC"/>
                </a:solidFill>
              </a:rPr>
              <a:t>}</a:t>
            </a:r>
            <a:endParaRPr sz="2400">
              <a:solidFill>
                <a:srgbClr val="CCCCCC"/>
              </a:solidFill>
            </a:endParaRPr>
          </a:p>
        </p:txBody>
      </p:sp>
      <p:grpSp>
        <p:nvGrpSpPr>
          <p:cNvPr id="336" name="Google Shape;336;p33"/>
          <p:cNvGrpSpPr/>
          <p:nvPr/>
        </p:nvGrpSpPr>
        <p:grpSpPr>
          <a:xfrm>
            <a:off x="5641925" y="2848145"/>
            <a:ext cx="1297175" cy="1382380"/>
            <a:chOff x="5641925" y="2695745"/>
            <a:chExt cx="1297175" cy="1382380"/>
          </a:xfrm>
        </p:grpSpPr>
        <p:sp>
          <p:nvSpPr>
            <p:cNvPr id="337" name="Google Shape;337;p33"/>
            <p:cNvSpPr/>
            <p:nvPr/>
          </p:nvSpPr>
          <p:spPr>
            <a:xfrm>
              <a:off x="5641925" y="3479450"/>
              <a:ext cx="1297175" cy="598675"/>
            </a:xfrm>
            <a:prstGeom prst="flowChartPredefinedProcess">
              <a:avLst/>
            </a:prstGeom>
            <a:solidFill>
              <a:srgbClr val="F4CCCC"/>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t>endPoints</a:t>
              </a:r>
              <a:endParaRPr sz="1200"/>
            </a:p>
            <a:p>
              <a:pPr marL="0" lvl="0" indent="0" algn="l" rtl="0">
                <a:spcBef>
                  <a:spcPts val="0"/>
                </a:spcBef>
                <a:spcAft>
                  <a:spcPts val="0"/>
                </a:spcAft>
                <a:buNone/>
              </a:pPr>
              <a:r>
                <a:rPr lang="en-GB" sz="1200"/>
                <a:t>privados</a:t>
              </a:r>
              <a:endParaRPr sz="1200"/>
            </a:p>
            <a:p>
              <a:pPr marL="0" lvl="0" indent="0" algn="l" rtl="0">
                <a:spcBef>
                  <a:spcPts val="0"/>
                </a:spcBef>
                <a:spcAft>
                  <a:spcPts val="0"/>
                </a:spcAft>
                <a:buNone/>
              </a:pPr>
              <a:r>
                <a:rPr lang="en-GB" sz="1200" b="1"/>
                <a:t>(harvester)</a:t>
              </a:r>
              <a:endParaRPr sz="1200" b="1"/>
            </a:p>
          </p:txBody>
        </p:sp>
        <p:cxnSp>
          <p:nvCxnSpPr>
            <p:cNvPr id="338" name="Google Shape;338;p33"/>
            <p:cNvCxnSpPr>
              <a:stCxn id="335" idx="2"/>
              <a:endCxn id="337" idx="0"/>
            </p:cNvCxnSpPr>
            <p:nvPr/>
          </p:nvCxnSpPr>
          <p:spPr>
            <a:xfrm rot="-5400000" flipH="1">
              <a:off x="5812175" y="3000995"/>
              <a:ext cx="783600" cy="173100"/>
            </a:xfrm>
            <a:prstGeom prst="bentConnector3">
              <a:avLst>
                <a:gd name="adj1" fmla="val 50007"/>
              </a:avLst>
            </a:prstGeom>
            <a:noFill/>
            <a:ln w="9525" cap="flat" cmpd="sng">
              <a:solidFill>
                <a:srgbClr val="595959"/>
              </a:solidFill>
              <a:prstDash val="solid"/>
              <a:round/>
              <a:headEnd type="none" w="med" len="med"/>
              <a:tailEnd type="triangle" w="med" len="med"/>
            </a:ln>
          </p:spPr>
        </p:cxnSp>
      </p:grpSp>
      <p:grpSp>
        <p:nvGrpSpPr>
          <p:cNvPr id="339" name="Google Shape;339;p33"/>
          <p:cNvGrpSpPr/>
          <p:nvPr/>
        </p:nvGrpSpPr>
        <p:grpSpPr>
          <a:xfrm>
            <a:off x="4153475" y="2848250"/>
            <a:ext cx="1963988" cy="1382275"/>
            <a:chOff x="4305875" y="2695850"/>
            <a:chExt cx="1963988" cy="1382275"/>
          </a:xfrm>
        </p:grpSpPr>
        <p:sp>
          <p:nvSpPr>
            <p:cNvPr id="340" name="Google Shape;340;p33">
              <a:hlinkClick r:id="rId3"/>
            </p:cNvPr>
            <p:cNvSpPr/>
            <p:nvPr/>
          </p:nvSpPr>
          <p:spPr>
            <a:xfrm>
              <a:off x="4305875" y="3479450"/>
              <a:ext cx="1310775" cy="598675"/>
            </a:xfrm>
            <a:prstGeom prst="flowChartPredefinedProcess">
              <a:avLst/>
            </a:prstGeom>
            <a:solidFill>
              <a:srgbClr val="D9EAD3"/>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t>endPoints</a:t>
              </a:r>
              <a:endParaRPr sz="1200"/>
            </a:p>
            <a:p>
              <a:pPr marL="0" lvl="0" indent="0" algn="l" rtl="0">
                <a:spcBef>
                  <a:spcPts val="0"/>
                </a:spcBef>
                <a:spcAft>
                  <a:spcPts val="0"/>
                </a:spcAft>
                <a:buNone/>
              </a:pPr>
              <a:r>
                <a:rPr lang="en-GB" sz="1200"/>
                <a:t>públicos</a:t>
              </a:r>
              <a:endParaRPr sz="1200"/>
            </a:p>
            <a:p>
              <a:pPr marL="0" lvl="0" indent="0" algn="l" rtl="0">
                <a:spcBef>
                  <a:spcPts val="0"/>
                </a:spcBef>
                <a:spcAft>
                  <a:spcPts val="0"/>
                </a:spcAft>
                <a:buNone/>
              </a:pPr>
              <a:r>
                <a:rPr lang="en-GB" sz="1200" b="1"/>
                <a:t>(query DB)</a:t>
              </a:r>
              <a:endParaRPr sz="1200" b="1"/>
            </a:p>
          </p:txBody>
        </p:sp>
        <p:cxnSp>
          <p:nvCxnSpPr>
            <p:cNvPr id="341" name="Google Shape;341;p33"/>
            <p:cNvCxnSpPr>
              <a:stCxn id="340" idx="0"/>
              <a:endCxn id="335" idx="2"/>
            </p:cNvCxnSpPr>
            <p:nvPr/>
          </p:nvCxnSpPr>
          <p:spPr>
            <a:xfrm rot="-5400000">
              <a:off x="5223763" y="2433350"/>
              <a:ext cx="783600" cy="1308600"/>
            </a:xfrm>
            <a:prstGeom prst="bentConnector3">
              <a:avLst>
                <a:gd name="adj1" fmla="val 50007"/>
              </a:avLst>
            </a:prstGeom>
            <a:noFill/>
            <a:ln w="9525" cap="flat" cmpd="sng">
              <a:solidFill>
                <a:srgbClr val="595959"/>
              </a:solidFill>
              <a:prstDash val="solid"/>
              <a:round/>
              <a:headEnd type="triangle" w="med" len="med"/>
              <a:tailEnd type="none" w="med" len="med"/>
            </a:ln>
          </p:spPr>
        </p:cxnSp>
      </p:grpSp>
      <p:pic>
        <p:nvPicPr>
          <p:cNvPr id="342" name="Google Shape;342;p33"/>
          <p:cNvPicPr preferRelativeResize="0"/>
          <p:nvPr/>
        </p:nvPicPr>
        <p:blipFill>
          <a:blip r:embed="rId4">
            <a:alphaModFix/>
          </a:blip>
          <a:stretch>
            <a:fillRect/>
          </a:stretch>
        </p:blipFill>
        <p:spPr>
          <a:xfrm>
            <a:off x="6092701" y="914400"/>
            <a:ext cx="1632243" cy="379011"/>
          </a:xfrm>
          <a:prstGeom prst="rect">
            <a:avLst/>
          </a:prstGeom>
          <a:noFill/>
          <a:ln>
            <a:noFill/>
          </a:ln>
        </p:spPr>
      </p:pic>
      <p:pic>
        <p:nvPicPr>
          <p:cNvPr id="343" name="Google Shape;343;p33"/>
          <p:cNvPicPr preferRelativeResize="0"/>
          <p:nvPr/>
        </p:nvPicPr>
        <p:blipFill>
          <a:blip r:embed="rId5">
            <a:alphaModFix/>
          </a:blip>
          <a:stretch>
            <a:fillRect/>
          </a:stretch>
        </p:blipFill>
        <p:spPr>
          <a:xfrm>
            <a:off x="7269225" y="1419725"/>
            <a:ext cx="1085350" cy="527219"/>
          </a:xfrm>
          <a:prstGeom prst="rect">
            <a:avLst/>
          </a:prstGeom>
          <a:noFill/>
          <a:ln>
            <a:noFill/>
          </a:ln>
        </p:spPr>
      </p:pic>
      <p:pic>
        <p:nvPicPr>
          <p:cNvPr id="344" name="Google Shape;344;p33" descr="mysql.png"/>
          <p:cNvPicPr preferRelativeResize="0"/>
          <p:nvPr/>
        </p:nvPicPr>
        <p:blipFill>
          <a:blip r:embed="rId6">
            <a:alphaModFix/>
          </a:blip>
          <a:stretch>
            <a:fillRect/>
          </a:stretch>
        </p:blipFill>
        <p:spPr>
          <a:xfrm>
            <a:off x="7787276" y="2220038"/>
            <a:ext cx="808703" cy="628125"/>
          </a:xfrm>
          <a:prstGeom prst="rect">
            <a:avLst/>
          </a:prstGeom>
          <a:noFill/>
          <a:ln>
            <a:noFill/>
          </a:ln>
        </p:spPr>
      </p:pic>
      <p:sp>
        <p:nvSpPr>
          <p:cNvPr id="345" name="Google Shape;345;p33"/>
          <p:cNvSpPr txBox="1"/>
          <p:nvPr/>
        </p:nvSpPr>
        <p:spPr>
          <a:xfrm>
            <a:off x="76200" y="914400"/>
            <a:ext cx="3000000" cy="693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1800" b="1">
                <a:solidFill>
                  <a:srgbClr val="434343"/>
                </a:solidFill>
              </a:rPr>
              <a:t>FrontEnd WEB</a:t>
            </a:r>
            <a:endParaRPr>
              <a:solidFill>
                <a:srgbClr val="434343"/>
              </a:solidFill>
            </a:endParaRPr>
          </a:p>
        </p:txBody>
      </p:sp>
      <p:grpSp>
        <p:nvGrpSpPr>
          <p:cNvPr id="346" name="Google Shape;346;p33"/>
          <p:cNvGrpSpPr/>
          <p:nvPr/>
        </p:nvGrpSpPr>
        <p:grpSpPr>
          <a:xfrm>
            <a:off x="326300" y="1484425"/>
            <a:ext cx="2638915" cy="2122154"/>
            <a:chOff x="326300" y="1484425"/>
            <a:chExt cx="2638915" cy="2122154"/>
          </a:xfrm>
        </p:grpSpPr>
        <p:pic>
          <p:nvPicPr>
            <p:cNvPr id="347" name="Google Shape;347;p33"/>
            <p:cNvPicPr preferRelativeResize="0"/>
            <p:nvPr/>
          </p:nvPicPr>
          <p:blipFill>
            <a:blip r:embed="rId7">
              <a:alphaModFix/>
            </a:blip>
            <a:stretch>
              <a:fillRect/>
            </a:stretch>
          </p:blipFill>
          <p:spPr>
            <a:xfrm>
              <a:off x="1218581" y="2913256"/>
              <a:ext cx="715221" cy="693323"/>
            </a:xfrm>
            <a:prstGeom prst="rect">
              <a:avLst/>
            </a:prstGeom>
            <a:noFill/>
            <a:ln>
              <a:noFill/>
            </a:ln>
          </p:spPr>
        </p:pic>
        <p:pic>
          <p:nvPicPr>
            <p:cNvPr id="348" name="Google Shape;348;p33"/>
            <p:cNvPicPr preferRelativeResize="0"/>
            <p:nvPr/>
          </p:nvPicPr>
          <p:blipFill>
            <a:blip r:embed="rId8">
              <a:alphaModFix/>
            </a:blip>
            <a:stretch>
              <a:fillRect/>
            </a:stretch>
          </p:blipFill>
          <p:spPr>
            <a:xfrm>
              <a:off x="326300" y="1484425"/>
              <a:ext cx="2638915" cy="1484401"/>
            </a:xfrm>
            <a:prstGeom prst="rect">
              <a:avLst/>
            </a:prstGeom>
            <a:noFill/>
            <a:ln w="9525" cap="flat" cmpd="sng">
              <a:solidFill>
                <a:srgbClr val="595959"/>
              </a:solidFill>
              <a:prstDash val="solid"/>
              <a:round/>
              <a:headEnd type="none" w="sm" len="sm"/>
              <a:tailEnd type="none" w="sm" len="sm"/>
            </a:ln>
          </p:spPr>
        </p:pic>
      </p:grpSp>
      <p:grpSp>
        <p:nvGrpSpPr>
          <p:cNvPr id="349" name="Google Shape;349;p33"/>
          <p:cNvGrpSpPr/>
          <p:nvPr/>
        </p:nvGrpSpPr>
        <p:grpSpPr>
          <a:xfrm>
            <a:off x="6983813" y="3439900"/>
            <a:ext cx="2001717" cy="1241958"/>
            <a:chOff x="6983813" y="3363700"/>
            <a:chExt cx="2001717" cy="1241958"/>
          </a:xfrm>
        </p:grpSpPr>
        <p:grpSp>
          <p:nvGrpSpPr>
            <p:cNvPr id="350" name="Google Shape;350;p33"/>
            <p:cNvGrpSpPr/>
            <p:nvPr/>
          </p:nvGrpSpPr>
          <p:grpSpPr>
            <a:xfrm>
              <a:off x="6983813" y="3363700"/>
              <a:ext cx="1925413" cy="963000"/>
              <a:chOff x="6983813" y="3363700"/>
              <a:chExt cx="1925413" cy="963000"/>
            </a:xfrm>
          </p:grpSpPr>
          <p:sp>
            <p:nvSpPr>
              <p:cNvPr id="351" name="Google Shape;351;p33"/>
              <p:cNvSpPr/>
              <p:nvPr/>
            </p:nvSpPr>
            <p:spPr>
              <a:xfrm>
                <a:off x="7453325" y="3363700"/>
                <a:ext cx="1455900" cy="963000"/>
              </a:xfrm>
              <a:prstGeom prst="can">
                <a:avLst>
                  <a:gd name="adj" fmla="val 25000"/>
                </a:avLst>
              </a:prstGeom>
              <a:solidFill>
                <a:srgbClr val="9FC5E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300" b="1"/>
                  <a:t>Repositorios</a:t>
                </a:r>
                <a:endParaRPr sz="1300" b="1"/>
              </a:p>
              <a:p>
                <a:pPr marL="0" lvl="0" indent="0" algn="ctr" rtl="0">
                  <a:spcBef>
                    <a:spcPts val="0"/>
                  </a:spcBef>
                  <a:spcAft>
                    <a:spcPts val="0"/>
                  </a:spcAft>
                  <a:buNone/>
                </a:pPr>
                <a:r>
                  <a:rPr lang="en-GB" sz="1300" b="1"/>
                  <a:t>Institucionales</a:t>
                </a:r>
                <a:endParaRPr sz="1300" b="1"/>
              </a:p>
              <a:p>
                <a:pPr marL="0" lvl="0" indent="0" algn="ctr" rtl="0">
                  <a:spcBef>
                    <a:spcPts val="0"/>
                  </a:spcBef>
                  <a:spcAft>
                    <a:spcPts val="0"/>
                  </a:spcAft>
                  <a:buNone/>
                </a:pPr>
                <a:r>
                  <a:rPr lang="en-GB" sz="900"/>
                  <a:t>OAI-PMH</a:t>
                </a:r>
                <a:endParaRPr sz="900"/>
              </a:p>
            </p:txBody>
          </p:sp>
          <p:sp>
            <p:nvSpPr>
              <p:cNvPr id="352" name="Google Shape;352;p33"/>
              <p:cNvSpPr/>
              <p:nvPr/>
            </p:nvSpPr>
            <p:spPr>
              <a:xfrm>
                <a:off x="6983813" y="3708888"/>
                <a:ext cx="424800" cy="139800"/>
              </a:xfrm>
              <a:prstGeom prst="lef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3" name="Google Shape;353;p33"/>
            <p:cNvSpPr/>
            <p:nvPr/>
          </p:nvSpPr>
          <p:spPr>
            <a:xfrm>
              <a:off x="7353325" y="4250500"/>
              <a:ext cx="1632204" cy="355158"/>
            </a:xfrm>
            <a:prstGeom prst="flowChartDocumen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GB" sz="800">
                  <a:solidFill>
                    <a:schemeClr val="dk1"/>
                  </a:solidFill>
                </a:rPr>
                <a:t>Modelo: Open Aire (3 o 4)</a:t>
              </a:r>
              <a:endParaRPr sz="800">
                <a:solidFill>
                  <a:schemeClr val="dk1"/>
                </a:solidFill>
              </a:endParaRPr>
            </a:p>
            <a:p>
              <a:pPr marL="0" lvl="0" indent="0" algn="l" rtl="0">
                <a:spcBef>
                  <a:spcPts val="0"/>
                </a:spcBef>
                <a:spcAft>
                  <a:spcPts val="0"/>
                </a:spcAft>
                <a:buClr>
                  <a:schemeClr val="dk1"/>
                </a:buClr>
                <a:buSzPts val="1100"/>
                <a:buFont typeface="Arial"/>
                <a:buNone/>
              </a:pPr>
              <a:r>
                <a:rPr lang="en-GB" sz="800">
                  <a:solidFill>
                    <a:schemeClr val="dk1"/>
                  </a:solidFill>
                </a:rPr>
                <a:t>Vocabulario: COAR / DRIVER</a:t>
              </a:r>
              <a:endParaRPr/>
            </a:p>
          </p:txBody>
        </p:sp>
      </p:grpSp>
      <p:cxnSp>
        <p:nvCxnSpPr>
          <p:cNvPr id="354" name="Google Shape;354;p33"/>
          <p:cNvCxnSpPr/>
          <p:nvPr/>
        </p:nvCxnSpPr>
        <p:spPr>
          <a:xfrm>
            <a:off x="2969800" y="1792950"/>
            <a:ext cx="2256900" cy="0"/>
          </a:xfrm>
          <a:prstGeom prst="straightConnector1">
            <a:avLst/>
          </a:prstGeom>
          <a:noFill/>
          <a:ln w="38100" cap="flat" cmpd="sng">
            <a:solidFill>
              <a:srgbClr val="960B04"/>
            </a:solidFill>
            <a:prstDash val="solid"/>
            <a:round/>
            <a:headEnd type="none" w="med" len="med"/>
            <a:tailEnd type="triangle" w="med" len="med"/>
          </a:ln>
        </p:spPr>
      </p:cxnSp>
      <p:sp>
        <p:nvSpPr>
          <p:cNvPr id="355" name="Google Shape;355;p33"/>
          <p:cNvSpPr txBox="1"/>
          <p:nvPr/>
        </p:nvSpPr>
        <p:spPr>
          <a:xfrm>
            <a:off x="3423538" y="1277563"/>
            <a:ext cx="1349400" cy="554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200">
                <a:solidFill>
                  <a:schemeClr val="dk2"/>
                </a:solidFill>
              </a:rPr>
              <a:t>HTTP Request</a:t>
            </a:r>
            <a:endParaRPr sz="1200">
              <a:solidFill>
                <a:schemeClr val="dk2"/>
              </a:solidFill>
            </a:endParaRPr>
          </a:p>
          <a:p>
            <a:pPr marL="0" lvl="0" indent="0" algn="ctr" rtl="0">
              <a:spcBef>
                <a:spcPts val="0"/>
              </a:spcBef>
              <a:spcAft>
                <a:spcPts val="0"/>
              </a:spcAft>
              <a:buNone/>
            </a:pPr>
            <a:r>
              <a:rPr lang="en-GB" sz="1200" b="1">
                <a:solidFill>
                  <a:schemeClr val="dk2"/>
                </a:solidFill>
              </a:rPr>
              <a:t>(endPoints)</a:t>
            </a:r>
            <a:endParaRPr sz="1200" b="1">
              <a:solidFill>
                <a:schemeClr val="dk2"/>
              </a:solidFill>
            </a:endParaRPr>
          </a:p>
        </p:txBody>
      </p:sp>
      <p:cxnSp>
        <p:nvCxnSpPr>
          <p:cNvPr id="356" name="Google Shape;356;p33"/>
          <p:cNvCxnSpPr/>
          <p:nvPr/>
        </p:nvCxnSpPr>
        <p:spPr>
          <a:xfrm>
            <a:off x="2969800" y="2429925"/>
            <a:ext cx="2256900" cy="0"/>
          </a:xfrm>
          <a:prstGeom prst="straightConnector1">
            <a:avLst/>
          </a:prstGeom>
          <a:noFill/>
          <a:ln w="38100" cap="flat" cmpd="sng">
            <a:solidFill>
              <a:srgbClr val="960B04"/>
            </a:solidFill>
            <a:prstDash val="solid"/>
            <a:round/>
            <a:headEnd type="triangle" w="med" len="med"/>
            <a:tailEnd type="none" w="med" len="med"/>
          </a:ln>
        </p:spPr>
      </p:cxnSp>
      <p:sp>
        <p:nvSpPr>
          <p:cNvPr id="357" name="Google Shape;357;p33"/>
          <p:cNvSpPr txBox="1"/>
          <p:nvPr/>
        </p:nvSpPr>
        <p:spPr>
          <a:xfrm>
            <a:off x="3423538" y="2497300"/>
            <a:ext cx="1349400" cy="554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200">
                <a:solidFill>
                  <a:schemeClr val="dk2"/>
                </a:solidFill>
              </a:rPr>
              <a:t>HTTP Response</a:t>
            </a:r>
            <a:endParaRPr sz="1200">
              <a:solidFill>
                <a:schemeClr val="dk2"/>
              </a:solidFill>
            </a:endParaRPr>
          </a:p>
          <a:p>
            <a:pPr marL="0" lvl="0" indent="0" algn="ctr" rtl="0">
              <a:spcBef>
                <a:spcPts val="0"/>
              </a:spcBef>
              <a:spcAft>
                <a:spcPts val="0"/>
              </a:spcAft>
              <a:buNone/>
            </a:pPr>
            <a:r>
              <a:rPr lang="en-GB" sz="1200" b="1">
                <a:solidFill>
                  <a:schemeClr val="dk2"/>
                </a:solidFill>
              </a:rPr>
              <a:t>(JSON)</a:t>
            </a:r>
            <a:endParaRPr sz="1200" b="1">
              <a:solidFill>
                <a:schemeClr val="dk2"/>
              </a:solidFill>
            </a:endParaRPr>
          </a:p>
        </p:txBody>
      </p:sp>
      <p:pic>
        <p:nvPicPr>
          <p:cNvPr id="358" name="Google Shape;358;p33"/>
          <p:cNvPicPr preferRelativeResize="0"/>
          <p:nvPr/>
        </p:nvPicPr>
        <p:blipFill>
          <a:blip r:embed="rId9">
            <a:alphaModFix/>
          </a:blip>
          <a:stretch>
            <a:fillRect/>
          </a:stretch>
        </p:blipFill>
        <p:spPr>
          <a:xfrm>
            <a:off x="7277575" y="1906200"/>
            <a:ext cx="1221040" cy="313850"/>
          </a:xfrm>
          <a:prstGeom prst="rect">
            <a:avLst/>
          </a:prstGeom>
          <a:noFill/>
          <a:ln>
            <a:noFill/>
          </a:ln>
        </p:spPr>
      </p:pic>
      <p:cxnSp>
        <p:nvCxnSpPr>
          <p:cNvPr id="359" name="Google Shape;359;p33"/>
          <p:cNvCxnSpPr>
            <a:endCxn id="344" idx="1"/>
          </p:cNvCxnSpPr>
          <p:nvPr/>
        </p:nvCxnSpPr>
        <p:spPr>
          <a:xfrm>
            <a:off x="7019576" y="2534101"/>
            <a:ext cx="767700" cy="0"/>
          </a:xfrm>
          <a:prstGeom prst="straightConnector1">
            <a:avLst/>
          </a:prstGeom>
          <a:noFill/>
          <a:ln w="38100" cap="flat" cmpd="sng">
            <a:solidFill>
              <a:srgbClr val="960B04"/>
            </a:solidFill>
            <a:prstDash val="solid"/>
            <a:round/>
            <a:headEnd type="triangle" w="med" len="med"/>
            <a:tailEnd type="triangle" w="med" len="med"/>
          </a:ln>
        </p:spPr>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34"/>
          <p:cNvSpPr txBox="1">
            <a:spLocks noGrp="1"/>
          </p:cNvSpPr>
          <p:nvPr>
            <p:ph type="title"/>
          </p:nvPr>
        </p:nvSpPr>
        <p:spPr>
          <a:xfrm>
            <a:off x="311700" y="213700"/>
            <a:ext cx="8520600" cy="46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80000"/>
                </a:solidFill>
                <a:latin typeface="Open Sans"/>
                <a:ea typeface="Open Sans"/>
                <a:cs typeface="Open Sans"/>
                <a:sym typeface="Open Sans"/>
              </a:rPr>
              <a:t>6. Aspectos</a:t>
            </a:r>
            <a:r>
              <a:rPr lang="en-GB">
                <a:latin typeface="Open Sans"/>
                <a:ea typeface="Open Sans"/>
                <a:cs typeface="Open Sans"/>
                <a:sym typeface="Open Sans"/>
              </a:rPr>
              <a:t> técnicos</a:t>
            </a:r>
            <a:endParaRPr>
              <a:latin typeface="Open Sans"/>
              <a:ea typeface="Open Sans"/>
              <a:cs typeface="Open Sans"/>
              <a:sym typeface="Open Sans"/>
            </a:endParaRPr>
          </a:p>
        </p:txBody>
      </p:sp>
      <p:sp>
        <p:nvSpPr>
          <p:cNvPr id="365" name="Google Shape;365;p34"/>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19</a:t>
            </a:fld>
            <a:endParaRPr/>
          </a:p>
        </p:txBody>
      </p:sp>
      <p:sp>
        <p:nvSpPr>
          <p:cNvPr id="366" name="Google Shape;366;p34"/>
          <p:cNvSpPr txBox="1"/>
          <p:nvPr/>
        </p:nvSpPr>
        <p:spPr>
          <a:xfrm>
            <a:off x="311700" y="954275"/>
            <a:ext cx="8701500" cy="3858300"/>
          </a:xfrm>
          <a:prstGeom prst="rect">
            <a:avLst/>
          </a:prstGeom>
          <a:noFill/>
          <a:ln>
            <a:noFill/>
          </a:ln>
        </p:spPr>
        <p:txBody>
          <a:bodyPr spcFirstLastPara="1" wrap="square" lIns="91425" tIns="91425" rIns="91425" bIns="91425" anchor="ctr" anchorCtr="0">
            <a:noAutofit/>
          </a:bodyPr>
          <a:lstStyle/>
          <a:p>
            <a:pPr marL="0" lvl="0" indent="0" algn="l" rtl="0">
              <a:lnSpc>
                <a:spcPct val="150000"/>
              </a:lnSpc>
              <a:spcBef>
                <a:spcPts val="0"/>
              </a:spcBef>
              <a:spcAft>
                <a:spcPts val="0"/>
              </a:spcAft>
              <a:buNone/>
            </a:pPr>
            <a:r>
              <a:rPr lang="en-GB" sz="2400" b="1">
                <a:solidFill>
                  <a:srgbClr val="566579"/>
                </a:solidFill>
                <a:latin typeface="Open Sans"/>
                <a:ea typeface="Open Sans"/>
                <a:cs typeface="Open Sans"/>
                <a:sym typeface="Open Sans"/>
              </a:rPr>
              <a:t>Recolectar datos</a:t>
            </a:r>
            <a:endParaRPr sz="2400" b="1">
              <a:solidFill>
                <a:srgbClr val="566579"/>
              </a:solidFill>
              <a:latin typeface="Open Sans"/>
              <a:ea typeface="Open Sans"/>
              <a:cs typeface="Open Sans"/>
              <a:sym typeface="Open Sans"/>
            </a:endParaRPr>
          </a:p>
          <a:p>
            <a:pPr marL="457200" lvl="0" indent="-349250" algn="l" rtl="0">
              <a:lnSpc>
                <a:spcPct val="150000"/>
              </a:lnSpc>
              <a:spcBef>
                <a:spcPts val="0"/>
              </a:spcBef>
              <a:spcAft>
                <a:spcPts val="0"/>
              </a:spcAft>
              <a:buClr>
                <a:srgbClr val="960B04"/>
              </a:buClr>
              <a:buSzPts val="1900"/>
              <a:buFont typeface="Open Sans"/>
              <a:buChar char="✓"/>
            </a:pPr>
            <a:r>
              <a:rPr lang="en-GB" sz="1900">
                <a:solidFill>
                  <a:srgbClr val="566579"/>
                </a:solidFill>
                <a:latin typeface="Open Sans"/>
                <a:ea typeface="Open Sans"/>
                <a:cs typeface="Open Sans"/>
                <a:sym typeface="Open Sans"/>
              </a:rPr>
              <a:t>Cada Universidad proporciona en su repositorio un </a:t>
            </a:r>
            <a:r>
              <a:rPr lang="en-GB" sz="1900" b="1">
                <a:solidFill>
                  <a:srgbClr val="566579"/>
                </a:solidFill>
                <a:latin typeface="Open Sans"/>
                <a:ea typeface="Open Sans"/>
                <a:cs typeface="Open Sans"/>
                <a:sym typeface="Open Sans"/>
              </a:rPr>
              <a:t>servidor OAI</a:t>
            </a:r>
            <a:endParaRPr sz="1900" b="1">
              <a:solidFill>
                <a:srgbClr val="566579"/>
              </a:solidFill>
              <a:latin typeface="Open Sans"/>
              <a:ea typeface="Open Sans"/>
              <a:cs typeface="Open Sans"/>
              <a:sym typeface="Open Sans"/>
            </a:endParaRPr>
          </a:p>
          <a:p>
            <a:pPr marL="457200" lvl="0" indent="-349250" algn="l" rtl="0">
              <a:lnSpc>
                <a:spcPct val="150000"/>
              </a:lnSpc>
              <a:spcBef>
                <a:spcPts val="0"/>
              </a:spcBef>
              <a:spcAft>
                <a:spcPts val="0"/>
              </a:spcAft>
              <a:buClr>
                <a:srgbClr val="960B04"/>
              </a:buClr>
              <a:buSzPts val="1900"/>
              <a:buFont typeface="Open Sans"/>
              <a:buChar char="✓"/>
            </a:pPr>
            <a:r>
              <a:rPr lang="en-GB" sz="1900">
                <a:solidFill>
                  <a:srgbClr val="566579"/>
                </a:solidFill>
                <a:latin typeface="Open Sans"/>
                <a:ea typeface="Open Sans"/>
                <a:cs typeface="Open Sans"/>
                <a:sym typeface="Open Sans"/>
              </a:rPr>
              <a:t>Este servidor debe tener un “</a:t>
            </a:r>
            <a:r>
              <a:rPr lang="en-GB" sz="1900" b="1">
                <a:solidFill>
                  <a:srgbClr val="566579"/>
                </a:solidFill>
                <a:latin typeface="Open Sans"/>
                <a:ea typeface="Open Sans"/>
                <a:cs typeface="Open Sans"/>
                <a:sym typeface="Open Sans"/>
              </a:rPr>
              <a:t>punto de acceso</a:t>
            </a:r>
            <a:r>
              <a:rPr lang="en-GB" sz="1900">
                <a:solidFill>
                  <a:srgbClr val="566579"/>
                </a:solidFill>
                <a:latin typeface="Open Sans"/>
                <a:ea typeface="Open Sans"/>
                <a:cs typeface="Open Sans"/>
                <a:sym typeface="Open Sans"/>
              </a:rPr>
              <a:t>” o un “</a:t>
            </a:r>
            <a:r>
              <a:rPr lang="en-GB" sz="1900" b="1">
                <a:solidFill>
                  <a:srgbClr val="566579"/>
                </a:solidFill>
                <a:latin typeface="Open Sans"/>
                <a:ea typeface="Open Sans"/>
                <a:cs typeface="Open Sans"/>
                <a:sym typeface="Open Sans"/>
              </a:rPr>
              <a:t>SET</a:t>
            </a:r>
            <a:r>
              <a:rPr lang="en-GB" sz="1900">
                <a:solidFill>
                  <a:srgbClr val="566579"/>
                </a:solidFill>
                <a:latin typeface="Open Sans"/>
                <a:ea typeface="Open Sans"/>
                <a:cs typeface="Open Sans"/>
                <a:sym typeface="Open Sans"/>
              </a:rPr>
              <a:t>” específico</a:t>
            </a:r>
            <a:endParaRPr sz="1900">
              <a:solidFill>
                <a:srgbClr val="566579"/>
              </a:solidFill>
              <a:latin typeface="Open Sans"/>
              <a:ea typeface="Open Sans"/>
              <a:cs typeface="Open Sans"/>
              <a:sym typeface="Open Sans"/>
            </a:endParaRPr>
          </a:p>
          <a:p>
            <a:pPr marL="457200" lvl="0" indent="-349250" algn="l" rtl="0">
              <a:lnSpc>
                <a:spcPct val="150000"/>
              </a:lnSpc>
              <a:spcBef>
                <a:spcPts val="0"/>
              </a:spcBef>
              <a:spcAft>
                <a:spcPts val="0"/>
              </a:spcAft>
              <a:buClr>
                <a:srgbClr val="960B04"/>
              </a:buClr>
              <a:buSzPts val="1900"/>
              <a:buFont typeface="Open Sans"/>
              <a:buChar char="✓"/>
            </a:pPr>
            <a:r>
              <a:rPr lang="en-GB" sz="1900">
                <a:solidFill>
                  <a:srgbClr val="566579"/>
                </a:solidFill>
                <a:latin typeface="Open Sans"/>
                <a:ea typeface="Open Sans"/>
                <a:cs typeface="Open Sans"/>
                <a:sym typeface="Open Sans"/>
              </a:rPr>
              <a:t>Recolecta únicamente ítems que tengan informado: </a:t>
            </a:r>
            <a:r>
              <a:rPr lang="en-GB" sz="1900" b="1">
                <a:solidFill>
                  <a:srgbClr val="566579"/>
                </a:solidFill>
                <a:latin typeface="Open Sans"/>
                <a:ea typeface="Open Sans"/>
                <a:cs typeface="Open Sans"/>
                <a:sym typeface="Open Sans"/>
              </a:rPr>
              <a:t>&lt;dc.coverage&gt; </a:t>
            </a:r>
            <a:r>
              <a:rPr lang="en-GB" sz="1900">
                <a:solidFill>
                  <a:srgbClr val="960B04"/>
                </a:solidFill>
                <a:latin typeface="Open Sans"/>
                <a:ea typeface="Open Sans"/>
                <a:cs typeface="Open Sans"/>
                <a:sym typeface="Open Sans"/>
              </a:rPr>
              <a:t>(openaire 3)</a:t>
            </a:r>
            <a:r>
              <a:rPr lang="en-GB" sz="1900" b="1">
                <a:solidFill>
                  <a:srgbClr val="566579"/>
                </a:solidFill>
                <a:latin typeface="Open Sans"/>
                <a:ea typeface="Open Sans"/>
                <a:cs typeface="Open Sans"/>
                <a:sym typeface="Open Sans"/>
              </a:rPr>
              <a:t> o &lt;geoLocations&gt; </a:t>
            </a:r>
            <a:r>
              <a:rPr lang="en-GB" sz="1900">
                <a:solidFill>
                  <a:srgbClr val="960B04"/>
                </a:solidFill>
                <a:latin typeface="Open Sans"/>
                <a:ea typeface="Open Sans"/>
                <a:cs typeface="Open Sans"/>
                <a:sym typeface="Open Sans"/>
              </a:rPr>
              <a:t>(openaire 4)</a:t>
            </a:r>
            <a:endParaRPr>
              <a:solidFill>
                <a:srgbClr val="960B04"/>
              </a:solidFill>
              <a:latin typeface="Open Sans"/>
              <a:ea typeface="Open Sans"/>
              <a:cs typeface="Open Sans"/>
              <a:sym typeface="Open Sans"/>
            </a:endParaRPr>
          </a:p>
          <a:p>
            <a:pPr marL="457200" lvl="0" indent="-349250" algn="l" rtl="0">
              <a:lnSpc>
                <a:spcPct val="150000"/>
              </a:lnSpc>
              <a:spcBef>
                <a:spcPts val="0"/>
              </a:spcBef>
              <a:spcAft>
                <a:spcPts val="0"/>
              </a:spcAft>
              <a:buClr>
                <a:srgbClr val="960B04"/>
              </a:buClr>
              <a:buSzPts val="1900"/>
              <a:buFont typeface="Open Sans"/>
              <a:buChar char="✓"/>
            </a:pPr>
            <a:r>
              <a:rPr lang="en-GB" sz="1900">
                <a:solidFill>
                  <a:srgbClr val="566579"/>
                </a:solidFill>
                <a:latin typeface="Open Sans"/>
                <a:ea typeface="Open Sans"/>
                <a:cs typeface="Open Sans"/>
                <a:sym typeface="Open Sans"/>
              </a:rPr>
              <a:t>Debe seguir las especificaciones </a:t>
            </a:r>
            <a:r>
              <a:rPr lang="en-GB" sz="1900" b="1">
                <a:solidFill>
                  <a:srgbClr val="566579"/>
                </a:solidFill>
                <a:latin typeface="Open Sans"/>
                <a:ea typeface="Open Sans"/>
                <a:cs typeface="Open Sans"/>
                <a:sym typeface="Open Sans"/>
              </a:rPr>
              <a:t>OpenAire</a:t>
            </a:r>
            <a:r>
              <a:rPr lang="en-GB" sz="1900">
                <a:solidFill>
                  <a:srgbClr val="566579"/>
                </a:solidFill>
                <a:latin typeface="Open Sans"/>
                <a:ea typeface="Open Sans"/>
                <a:cs typeface="Open Sans"/>
                <a:sym typeface="Open Sans"/>
              </a:rPr>
              <a:t> con vocabulario COAR (o DRIVER) en los metadatos con valores controlados:</a:t>
            </a:r>
            <a:endParaRPr sz="1900">
              <a:solidFill>
                <a:srgbClr val="566579"/>
              </a:solidFill>
              <a:latin typeface="Open Sans"/>
              <a:ea typeface="Open Sans"/>
              <a:cs typeface="Open Sans"/>
              <a:sym typeface="Open Sans"/>
            </a:endParaRPr>
          </a:p>
          <a:p>
            <a:pPr marL="914400" lvl="1" indent="-349250" algn="l" rtl="0">
              <a:lnSpc>
                <a:spcPct val="150000"/>
              </a:lnSpc>
              <a:spcBef>
                <a:spcPts val="0"/>
              </a:spcBef>
              <a:spcAft>
                <a:spcPts val="0"/>
              </a:spcAft>
              <a:buClr>
                <a:srgbClr val="566579"/>
              </a:buClr>
              <a:buSzPts val="1900"/>
              <a:buFont typeface="Open Sans"/>
              <a:buChar char="➢"/>
            </a:pPr>
            <a:r>
              <a:rPr lang="en-GB" sz="1900">
                <a:solidFill>
                  <a:srgbClr val="566579"/>
                </a:solidFill>
                <a:latin typeface="Open Sans"/>
                <a:ea typeface="Open Sans"/>
                <a:cs typeface="Open Sans"/>
                <a:sym typeface="Open Sans"/>
              </a:rPr>
              <a:t>Tipo de documento → </a:t>
            </a:r>
            <a:r>
              <a:rPr lang="en-GB" sz="1900" b="1">
                <a:solidFill>
                  <a:srgbClr val="566579"/>
                </a:solidFill>
                <a:latin typeface="Open Sans"/>
                <a:ea typeface="Open Sans"/>
                <a:cs typeface="Open Sans"/>
                <a:sym typeface="Open Sans"/>
              </a:rPr>
              <a:t>&lt;dc:type&gt;</a:t>
            </a:r>
            <a:endParaRPr sz="1900" b="1">
              <a:solidFill>
                <a:srgbClr val="566579"/>
              </a:solidFill>
              <a:latin typeface="Open Sans"/>
              <a:ea typeface="Open Sans"/>
              <a:cs typeface="Open Sans"/>
              <a:sym typeface="Open Sans"/>
            </a:endParaRPr>
          </a:p>
          <a:p>
            <a:pPr marL="914400" lvl="1" indent="-349250" algn="l" rtl="0">
              <a:lnSpc>
                <a:spcPct val="150000"/>
              </a:lnSpc>
              <a:spcBef>
                <a:spcPts val="0"/>
              </a:spcBef>
              <a:spcAft>
                <a:spcPts val="0"/>
              </a:spcAft>
              <a:buClr>
                <a:srgbClr val="566579"/>
              </a:buClr>
              <a:buSzPts val="1900"/>
              <a:buFont typeface="Open Sans"/>
              <a:buChar char="➢"/>
            </a:pPr>
            <a:r>
              <a:rPr lang="en-GB" sz="1900">
                <a:solidFill>
                  <a:srgbClr val="566579"/>
                </a:solidFill>
                <a:latin typeface="Open Sans"/>
                <a:ea typeface="Open Sans"/>
                <a:cs typeface="Open Sans"/>
                <a:sym typeface="Open Sans"/>
              </a:rPr>
              <a:t>Derechos de acceso → </a:t>
            </a:r>
            <a:r>
              <a:rPr lang="en-GB" sz="1900" b="1">
                <a:solidFill>
                  <a:srgbClr val="566579"/>
                </a:solidFill>
                <a:latin typeface="Open Sans"/>
                <a:ea typeface="Open Sans"/>
                <a:cs typeface="Open Sans"/>
                <a:sym typeface="Open Sans"/>
              </a:rPr>
              <a:t>&lt;dc.rigths&gt;</a:t>
            </a:r>
            <a:endParaRPr sz="2400" b="1">
              <a:solidFill>
                <a:srgbClr val="56657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7"/>
          <p:cNvSpPr txBox="1">
            <a:spLocks noGrp="1"/>
          </p:cNvSpPr>
          <p:nvPr>
            <p:ph type="title"/>
          </p:nvPr>
        </p:nvSpPr>
        <p:spPr>
          <a:xfrm>
            <a:off x="311700" y="213700"/>
            <a:ext cx="8520600" cy="46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90000"/>
                </a:solidFill>
                <a:latin typeface="Open Sans"/>
                <a:ea typeface="Open Sans"/>
                <a:cs typeface="Open Sans"/>
                <a:sym typeface="Open Sans"/>
              </a:rPr>
              <a:t>Índice</a:t>
            </a:r>
            <a:endParaRPr>
              <a:latin typeface="Open Sans"/>
              <a:ea typeface="Open Sans"/>
              <a:cs typeface="Open Sans"/>
              <a:sym typeface="Open Sans"/>
            </a:endParaRPr>
          </a:p>
        </p:txBody>
      </p:sp>
      <p:sp>
        <p:nvSpPr>
          <p:cNvPr id="108" name="Google Shape;108;p17"/>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2</a:t>
            </a:fld>
            <a:endParaRPr/>
          </a:p>
        </p:txBody>
      </p:sp>
      <p:sp>
        <p:nvSpPr>
          <p:cNvPr id="109" name="Google Shape;109;p17"/>
          <p:cNvSpPr txBox="1"/>
          <p:nvPr/>
        </p:nvSpPr>
        <p:spPr>
          <a:xfrm>
            <a:off x="311700" y="954275"/>
            <a:ext cx="8622900" cy="3858300"/>
          </a:xfrm>
          <a:prstGeom prst="rect">
            <a:avLst/>
          </a:prstGeom>
          <a:noFill/>
          <a:ln>
            <a:noFill/>
          </a:ln>
        </p:spPr>
        <p:txBody>
          <a:bodyPr spcFirstLastPara="1" wrap="square" lIns="91425" tIns="91425" rIns="91425" bIns="91425" anchor="ctr" anchorCtr="0">
            <a:noAutofit/>
          </a:bodyPr>
          <a:lstStyle/>
          <a:p>
            <a:pPr marL="914400" lvl="0" indent="-368300" algn="l" rtl="0">
              <a:lnSpc>
                <a:spcPct val="150000"/>
              </a:lnSpc>
              <a:spcBef>
                <a:spcPts val="0"/>
              </a:spcBef>
              <a:spcAft>
                <a:spcPts val="0"/>
              </a:spcAft>
              <a:buClr>
                <a:srgbClr val="960B04"/>
              </a:buClr>
              <a:buSzPts val="2200"/>
              <a:buFont typeface="Open Sans"/>
              <a:buChar char="✓"/>
            </a:pPr>
            <a:r>
              <a:rPr lang="en-GB" sz="2200">
                <a:solidFill>
                  <a:srgbClr val="566579"/>
                </a:solidFill>
                <a:latin typeface="Open Sans"/>
                <a:ea typeface="Open Sans"/>
                <a:cs typeface="Open Sans"/>
                <a:sym typeface="Open Sans"/>
              </a:rPr>
              <a:t>1. Grupo de trabajo</a:t>
            </a:r>
            <a:endParaRPr sz="2200">
              <a:solidFill>
                <a:srgbClr val="566579"/>
              </a:solidFill>
              <a:latin typeface="Open Sans"/>
              <a:ea typeface="Open Sans"/>
              <a:cs typeface="Open Sans"/>
              <a:sym typeface="Open Sans"/>
            </a:endParaRPr>
          </a:p>
          <a:p>
            <a:pPr marL="914400" lvl="0" indent="-368300" algn="l" rtl="0">
              <a:lnSpc>
                <a:spcPct val="150000"/>
              </a:lnSpc>
              <a:spcBef>
                <a:spcPts val="0"/>
              </a:spcBef>
              <a:spcAft>
                <a:spcPts val="0"/>
              </a:spcAft>
              <a:buClr>
                <a:srgbClr val="960B04"/>
              </a:buClr>
              <a:buSzPts val="2200"/>
              <a:buFont typeface="Open Sans"/>
              <a:buChar char="✓"/>
            </a:pPr>
            <a:r>
              <a:rPr lang="en-GB" sz="2200">
                <a:solidFill>
                  <a:srgbClr val="566579"/>
                </a:solidFill>
                <a:latin typeface="Open Sans"/>
                <a:ea typeface="Open Sans"/>
                <a:cs typeface="Open Sans"/>
                <a:sym typeface="Open Sans"/>
              </a:rPr>
              <a:t>2. Antecedente del proyecto</a:t>
            </a:r>
            <a:endParaRPr sz="2200">
              <a:solidFill>
                <a:srgbClr val="566579"/>
              </a:solidFill>
              <a:latin typeface="Open Sans"/>
              <a:ea typeface="Open Sans"/>
              <a:cs typeface="Open Sans"/>
              <a:sym typeface="Open Sans"/>
            </a:endParaRPr>
          </a:p>
          <a:p>
            <a:pPr marL="914400" lvl="0" indent="-368300" algn="l" rtl="0">
              <a:lnSpc>
                <a:spcPct val="150000"/>
              </a:lnSpc>
              <a:spcBef>
                <a:spcPts val="0"/>
              </a:spcBef>
              <a:spcAft>
                <a:spcPts val="0"/>
              </a:spcAft>
              <a:buClr>
                <a:srgbClr val="960B04"/>
              </a:buClr>
              <a:buSzPts val="2200"/>
              <a:buFont typeface="Open Sans"/>
              <a:buChar char="✓"/>
            </a:pPr>
            <a:r>
              <a:rPr lang="en-GB" sz="2200">
                <a:solidFill>
                  <a:srgbClr val="566579"/>
                </a:solidFill>
                <a:latin typeface="Open Sans"/>
                <a:ea typeface="Open Sans"/>
                <a:cs typeface="Open Sans"/>
                <a:sym typeface="Open Sans"/>
              </a:rPr>
              <a:t>3. ¿Qué es?</a:t>
            </a:r>
            <a:endParaRPr sz="2200">
              <a:solidFill>
                <a:srgbClr val="566579"/>
              </a:solidFill>
              <a:latin typeface="Open Sans"/>
              <a:ea typeface="Open Sans"/>
              <a:cs typeface="Open Sans"/>
              <a:sym typeface="Open Sans"/>
            </a:endParaRPr>
          </a:p>
          <a:p>
            <a:pPr marL="914400" lvl="0" indent="-368300" algn="l" rtl="0">
              <a:lnSpc>
                <a:spcPct val="150000"/>
              </a:lnSpc>
              <a:spcBef>
                <a:spcPts val="0"/>
              </a:spcBef>
              <a:spcAft>
                <a:spcPts val="0"/>
              </a:spcAft>
              <a:buClr>
                <a:srgbClr val="960B04"/>
              </a:buClr>
              <a:buSzPts val="2200"/>
              <a:buFont typeface="Open Sans"/>
              <a:buChar char="✓"/>
            </a:pPr>
            <a:r>
              <a:rPr lang="en-GB" sz="2200">
                <a:solidFill>
                  <a:srgbClr val="566579"/>
                </a:solidFill>
                <a:latin typeface="Open Sans"/>
                <a:ea typeface="Open Sans"/>
                <a:cs typeface="Open Sans"/>
                <a:sym typeface="Open Sans"/>
              </a:rPr>
              <a:t>4. Funcionalidades</a:t>
            </a:r>
            <a:endParaRPr sz="2200">
              <a:solidFill>
                <a:srgbClr val="566579"/>
              </a:solidFill>
              <a:latin typeface="Open Sans"/>
              <a:ea typeface="Open Sans"/>
              <a:cs typeface="Open Sans"/>
              <a:sym typeface="Open Sans"/>
            </a:endParaRPr>
          </a:p>
          <a:p>
            <a:pPr marL="914400" lvl="0" indent="-368300" algn="l" rtl="0">
              <a:lnSpc>
                <a:spcPct val="150000"/>
              </a:lnSpc>
              <a:spcBef>
                <a:spcPts val="0"/>
              </a:spcBef>
              <a:spcAft>
                <a:spcPts val="0"/>
              </a:spcAft>
              <a:buClr>
                <a:srgbClr val="960B04"/>
              </a:buClr>
              <a:buSzPts val="2200"/>
              <a:buFont typeface="Open Sans"/>
              <a:buChar char="✓"/>
            </a:pPr>
            <a:r>
              <a:rPr lang="en-GB" sz="2200">
                <a:solidFill>
                  <a:srgbClr val="566579"/>
                </a:solidFill>
                <a:latin typeface="Open Sans"/>
                <a:ea typeface="Open Sans"/>
                <a:cs typeface="Open Sans"/>
                <a:sym typeface="Open Sans"/>
              </a:rPr>
              <a:t>5. Geolocalización de documentos</a:t>
            </a:r>
            <a:endParaRPr sz="2200">
              <a:solidFill>
                <a:srgbClr val="566579"/>
              </a:solidFill>
              <a:latin typeface="Open Sans"/>
              <a:ea typeface="Open Sans"/>
              <a:cs typeface="Open Sans"/>
              <a:sym typeface="Open Sans"/>
            </a:endParaRPr>
          </a:p>
          <a:p>
            <a:pPr marL="914400" lvl="0" indent="-368300" algn="l" rtl="0">
              <a:lnSpc>
                <a:spcPct val="150000"/>
              </a:lnSpc>
              <a:spcBef>
                <a:spcPts val="0"/>
              </a:spcBef>
              <a:spcAft>
                <a:spcPts val="0"/>
              </a:spcAft>
              <a:buClr>
                <a:srgbClr val="960B04"/>
              </a:buClr>
              <a:buSzPts val="2200"/>
              <a:buFont typeface="Open Sans"/>
              <a:buChar char="✓"/>
            </a:pPr>
            <a:r>
              <a:rPr lang="en-GB" sz="2200">
                <a:solidFill>
                  <a:srgbClr val="566579"/>
                </a:solidFill>
                <a:latin typeface="Open Sans"/>
                <a:ea typeface="Open Sans"/>
                <a:cs typeface="Open Sans"/>
                <a:sym typeface="Open Sans"/>
              </a:rPr>
              <a:t>6. Aspectos técnicos</a:t>
            </a:r>
            <a:endParaRPr sz="2200">
              <a:solidFill>
                <a:srgbClr val="566579"/>
              </a:solidFill>
              <a:latin typeface="Open Sans"/>
              <a:ea typeface="Open Sans"/>
              <a:cs typeface="Open Sans"/>
              <a:sym typeface="Open Sans"/>
            </a:endParaRPr>
          </a:p>
          <a:p>
            <a:pPr marL="914400" lvl="0" indent="-368300" algn="l" rtl="0">
              <a:lnSpc>
                <a:spcPct val="150000"/>
              </a:lnSpc>
              <a:spcBef>
                <a:spcPts val="0"/>
              </a:spcBef>
              <a:spcAft>
                <a:spcPts val="0"/>
              </a:spcAft>
              <a:buClr>
                <a:srgbClr val="960B04"/>
              </a:buClr>
              <a:buSzPts val="2200"/>
              <a:buFont typeface="Open Sans"/>
              <a:buChar char="✓"/>
            </a:pPr>
            <a:r>
              <a:rPr lang="en-GB" sz="2200">
                <a:solidFill>
                  <a:srgbClr val="566579"/>
                </a:solidFill>
                <a:latin typeface="Open Sans"/>
                <a:ea typeface="Open Sans"/>
                <a:cs typeface="Open Sans"/>
                <a:sym typeface="Open Sans"/>
              </a:rPr>
              <a:t>7. Demo</a:t>
            </a:r>
            <a:endParaRPr sz="2200">
              <a:solidFill>
                <a:srgbClr val="566579"/>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35"/>
          <p:cNvSpPr txBox="1">
            <a:spLocks noGrp="1"/>
          </p:cNvSpPr>
          <p:nvPr>
            <p:ph type="title"/>
          </p:nvPr>
        </p:nvSpPr>
        <p:spPr>
          <a:xfrm>
            <a:off x="311700" y="213700"/>
            <a:ext cx="8520600" cy="46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80000"/>
                </a:solidFill>
                <a:latin typeface="Open Sans"/>
                <a:ea typeface="Open Sans"/>
                <a:cs typeface="Open Sans"/>
                <a:sym typeface="Open Sans"/>
              </a:rPr>
              <a:t>6. Aspectos</a:t>
            </a:r>
            <a:r>
              <a:rPr lang="en-GB">
                <a:latin typeface="Open Sans"/>
                <a:ea typeface="Open Sans"/>
                <a:cs typeface="Open Sans"/>
                <a:sym typeface="Open Sans"/>
              </a:rPr>
              <a:t> técnicos</a:t>
            </a:r>
            <a:endParaRPr>
              <a:latin typeface="Open Sans"/>
              <a:ea typeface="Open Sans"/>
              <a:cs typeface="Open Sans"/>
              <a:sym typeface="Open Sans"/>
            </a:endParaRPr>
          </a:p>
        </p:txBody>
      </p:sp>
      <p:sp>
        <p:nvSpPr>
          <p:cNvPr id="372" name="Google Shape;372;p35"/>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20</a:t>
            </a:fld>
            <a:endParaRPr/>
          </a:p>
        </p:txBody>
      </p:sp>
      <p:sp>
        <p:nvSpPr>
          <p:cNvPr id="373" name="Google Shape;373;p35"/>
          <p:cNvSpPr txBox="1"/>
          <p:nvPr/>
        </p:nvSpPr>
        <p:spPr>
          <a:xfrm>
            <a:off x="311700" y="830600"/>
            <a:ext cx="4347300" cy="1396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sz="1600" b="1">
                <a:solidFill>
                  <a:srgbClr val="566579"/>
                </a:solidFill>
                <a:latin typeface="Open Sans"/>
                <a:ea typeface="Open Sans"/>
                <a:cs typeface="Open Sans"/>
                <a:sym typeface="Open Sans"/>
              </a:rPr>
              <a:t>Tipo de documento y derechos de acceso</a:t>
            </a:r>
            <a:endParaRPr sz="1600" b="1">
              <a:solidFill>
                <a:srgbClr val="566579"/>
              </a:solidFill>
              <a:latin typeface="Open Sans"/>
              <a:ea typeface="Open Sans"/>
              <a:cs typeface="Open Sans"/>
              <a:sym typeface="Open Sans"/>
            </a:endParaRPr>
          </a:p>
          <a:p>
            <a:pPr marL="0" lvl="0" indent="0" algn="l" rtl="0">
              <a:spcBef>
                <a:spcPts val="0"/>
              </a:spcBef>
              <a:spcAft>
                <a:spcPts val="0"/>
              </a:spcAft>
              <a:buNone/>
            </a:pPr>
            <a:br>
              <a:rPr lang="en-GB">
                <a:solidFill>
                  <a:srgbClr val="566579"/>
                </a:solidFill>
                <a:latin typeface="Open Sans"/>
                <a:ea typeface="Open Sans"/>
                <a:cs typeface="Open Sans"/>
                <a:sym typeface="Open Sans"/>
              </a:rPr>
            </a:br>
            <a:r>
              <a:rPr lang="en-GB">
                <a:solidFill>
                  <a:srgbClr val="566579"/>
                </a:solidFill>
                <a:latin typeface="Open Sans"/>
                <a:ea typeface="Open Sans"/>
                <a:cs typeface="Open Sans"/>
                <a:sym typeface="Open Sans"/>
              </a:rPr>
              <a:t>Vocabulario </a:t>
            </a:r>
            <a:r>
              <a:rPr lang="en-GB" b="1">
                <a:solidFill>
                  <a:srgbClr val="960B04"/>
                </a:solidFill>
                <a:latin typeface="Open Sans"/>
                <a:ea typeface="Open Sans"/>
                <a:cs typeface="Open Sans"/>
                <a:sym typeface="Open Sans"/>
              </a:rPr>
              <a:t>COAR</a:t>
            </a:r>
            <a:endParaRPr>
              <a:solidFill>
                <a:srgbClr val="566579"/>
              </a:solidFill>
              <a:latin typeface="Open Sans"/>
              <a:ea typeface="Open Sans"/>
              <a:cs typeface="Open Sans"/>
              <a:sym typeface="Open Sans"/>
            </a:endParaRPr>
          </a:p>
          <a:p>
            <a:pPr marL="457200" lvl="0" indent="0" algn="l" rtl="0">
              <a:spcBef>
                <a:spcPts val="0"/>
              </a:spcBef>
              <a:spcAft>
                <a:spcPts val="0"/>
              </a:spcAft>
              <a:buNone/>
            </a:pPr>
            <a:endParaRPr>
              <a:solidFill>
                <a:srgbClr val="566579"/>
              </a:solidFill>
              <a:latin typeface="Open Sans"/>
              <a:ea typeface="Open Sans"/>
              <a:cs typeface="Open Sans"/>
              <a:sym typeface="Open Sans"/>
            </a:endParaRPr>
          </a:p>
          <a:p>
            <a:pPr marL="0" lvl="0" indent="0" algn="l" rtl="0">
              <a:spcBef>
                <a:spcPts val="0"/>
              </a:spcBef>
              <a:spcAft>
                <a:spcPts val="0"/>
              </a:spcAft>
              <a:buNone/>
            </a:pPr>
            <a:endParaRPr sz="1500" b="1">
              <a:solidFill>
                <a:srgbClr val="566579"/>
              </a:solidFill>
              <a:latin typeface="Open Sans"/>
              <a:ea typeface="Open Sans"/>
              <a:cs typeface="Open Sans"/>
              <a:sym typeface="Open Sans"/>
            </a:endParaRPr>
          </a:p>
          <a:p>
            <a:pPr marL="0" lvl="0" indent="0" algn="l" rtl="0">
              <a:spcBef>
                <a:spcPts val="0"/>
              </a:spcBef>
              <a:spcAft>
                <a:spcPts val="0"/>
              </a:spcAft>
              <a:buNone/>
            </a:pPr>
            <a:endParaRPr sz="1500" b="1">
              <a:solidFill>
                <a:srgbClr val="566579"/>
              </a:solidFill>
              <a:latin typeface="Open Sans"/>
              <a:ea typeface="Open Sans"/>
              <a:cs typeface="Open Sans"/>
              <a:sym typeface="Open Sans"/>
            </a:endParaRPr>
          </a:p>
        </p:txBody>
      </p:sp>
      <p:pic>
        <p:nvPicPr>
          <p:cNvPr id="374" name="Google Shape;374;p35"/>
          <p:cNvPicPr preferRelativeResize="0"/>
          <p:nvPr/>
        </p:nvPicPr>
        <p:blipFill>
          <a:blip r:embed="rId3">
            <a:alphaModFix/>
          </a:blip>
          <a:stretch>
            <a:fillRect/>
          </a:stretch>
        </p:blipFill>
        <p:spPr>
          <a:xfrm>
            <a:off x="434300" y="1590700"/>
            <a:ext cx="3295475" cy="2569849"/>
          </a:xfrm>
          <a:prstGeom prst="rect">
            <a:avLst/>
          </a:prstGeom>
          <a:noFill/>
          <a:ln>
            <a:noFill/>
          </a:ln>
          <a:effectLst>
            <a:outerShdw blurRad="57150" dist="19050" dir="5400000" algn="bl" rotWithShape="0">
              <a:srgbClr val="000000">
                <a:alpha val="50000"/>
              </a:srgbClr>
            </a:outerShdw>
          </a:effectLst>
        </p:spPr>
      </p:pic>
      <p:pic>
        <p:nvPicPr>
          <p:cNvPr id="375" name="Google Shape;375;p35"/>
          <p:cNvPicPr preferRelativeResize="0"/>
          <p:nvPr/>
        </p:nvPicPr>
        <p:blipFill>
          <a:blip r:embed="rId4">
            <a:alphaModFix/>
          </a:blip>
          <a:stretch>
            <a:fillRect/>
          </a:stretch>
        </p:blipFill>
        <p:spPr>
          <a:xfrm>
            <a:off x="1687500" y="2123675"/>
            <a:ext cx="3215731" cy="2507650"/>
          </a:xfrm>
          <a:prstGeom prst="rect">
            <a:avLst/>
          </a:prstGeom>
          <a:noFill/>
          <a:ln>
            <a:noFill/>
          </a:ln>
          <a:effectLst>
            <a:outerShdw blurRad="57150" dist="19050" dir="5400000" algn="bl" rotWithShape="0">
              <a:srgbClr val="000000">
                <a:alpha val="50000"/>
              </a:srgbClr>
            </a:outerShdw>
          </a:effectLst>
        </p:spPr>
      </p:pic>
      <p:sp>
        <p:nvSpPr>
          <p:cNvPr id="376" name="Google Shape;376;p35"/>
          <p:cNvSpPr txBox="1"/>
          <p:nvPr/>
        </p:nvSpPr>
        <p:spPr>
          <a:xfrm>
            <a:off x="5371950" y="830650"/>
            <a:ext cx="3772200" cy="1396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rgbClr val="960B04"/>
              </a:solidFill>
              <a:latin typeface="Open Sans"/>
              <a:ea typeface="Open Sans"/>
              <a:cs typeface="Open Sans"/>
              <a:sym typeface="Open Sans"/>
            </a:endParaRPr>
          </a:p>
          <a:p>
            <a:pPr marL="0" lvl="0" indent="0" algn="l" rtl="0">
              <a:spcBef>
                <a:spcPts val="0"/>
              </a:spcBef>
              <a:spcAft>
                <a:spcPts val="0"/>
              </a:spcAft>
              <a:buNone/>
            </a:pPr>
            <a:endParaRPr b="1">
              <a:solidFill>
                <a:srgbClr val="960B04"/>
              </a:solidFill>
              <a:latin typeface="Open Sans"/>
              <a:ea typeface="Open Sans"/>
              <a:cs typeface="Open Sans"/>
              <a:sym typeface="Open Sans"/>
            </a:endParaRPr>
          </a:p>
          <a:p>
            <a:pPr marL="0" lvl="0" indent="0" algn="l" rtl="0">
              <a:spcBef>
                <a:spcPts val="0"/>
              </a:spcBef>
              <a:spcAft>
                <a:spcPts val="0"/>
              </a:spcAft>
              <a:buNone/>
            </a:pPr>
            <a:r>
              <a:rPr lang="en-GB" b="1">
                <a:solidFill>
                  <a:srgbClr val="960B04"/>
                </a:solidFill>
                <a:latin typeface="Open Sans"/>
                <a:ea typeface="Open Sans"/>
                <a:cs typeface="Open Sans"/>
                <a:sym typeface="Open Sans"/>
              </a:rPr>
              <a:t>DRIVER</a:t>
            </a:r>
            <a:r>
              <a:rPr lang="en-GB">
                <a:solidFill>
                  <a:srgbClr val="566579"/>
                </a:solidFill>
                <a:latin typeface="Open Sans"/>
                <a:ea typeface="Open Sans"/>
                <a:cs typeface="Open Sans"/>
                <a:sym typeface="Open Sans"/>
              </a:rPr>
              <a:t>: Tabla de equivalencias</a:t>
            </a:r>
            <a:endParaRPr>
              <a:solidFill>
                <a:srgbClr val="566579"/>
              </a:solidFill>
              <a:latin typeface="Open Sans"/>
              <a:ea typeface="Open Sans"/>
              <a:cs typeface="Open Sans"/>
              <a:sym typeface="Open Sans"/>
            </a:endParaRPr>
          </a:p>
          <a:p>
            <a:pPr marL="457200" lvl="0" indent="0" algn="l" rtl="0">
              <a:spcBef>
                <a:spcPts val="0"/>
              </a:spcBef>
              <a:spcAft>
                <a:spcPts val="0"/>
              </a:spcAft>
              <a:buNone/>
            </a:pPr>
            <a:endParaRPr>
              <a:solidFill>
                <a:srgbClr val="566579"/>
              </a:solidFill>
              <a:latin typeface="Open Sans"/>
              <a:ea typeface="Open Sans"/>
              <a:cs typeface="Open Sans"/>
              <a:sym typeface="Open Sans"/>
            </a:endParaRPr>
          </a:p>
          <a:p>
            <a:pPr marL="0" lvl="0" indent="0" algn="l" rtl="0">
              <a:spcBef>
                <a:spcPts val="0"/>
              </a:spcBef>
              <a:spcAft>
                <a:spcPts val="0"/>
              </a:spcAft>
              <a:buNone/>
            </a:pPr>
            <a:endParaRPr sz="1500" b="1">
              <a:solidFill>
                <a:srgbClr val="566579"/>
              </a:solidFill>
              <a:latin typeface="Open Sans"/>
              <a:ea typeface="Open Sans"/>
              <a:cs typeface="Open Sans"/>
              <a:sym typeface="Open Sans"/>
            </a:endParaRPr>
          </a:p>
          <a:p>
            <a:pPr marL="0" lvl="0" indent="0" algn="l" rtl="0">
              <a:spcBef>
                <a:spcPts val="0"/>
              </a:spcBef>
              <a:spcAft>
                <a:spcPts val="0"/>
              </a:spcAft>
              <a:buNone/>
            </a:pPr>
            <a:endParaRPr sz="1500" b="1">
              <a:solidFill>
                <a:srgbClr val="566579"/>
              </a:solidFill>
              <a:latin typeface="Open Sans"/>
              <a:ea typeface="Open Sans"/>
              <a:cs typeface="Open Sans"/>
              <a:sym typeface="Open Sans"/>
            </a:endParaRPr>
          </a:p>
        </p:txBody>
      </p:sp>
      <p:graphicFrame>
        <p:nvGraphicFramePr>
          <p:cNvPr id="377" name="Google Shape;377;p35"/>
          <p:cNvGraphicFramePr/>
          <p:nvPr/>
        </p:nvGraphicFramePr>
        <p:xfrm>
          <a:off x="5434900" y="1619250"/>
          <a:ext cx="3000000" cy="3000000"/>
        </p:xfrm>
        <a:graphic>
          <a:graphicData uri="http://schemas.openxmlformats.org/drawingml/2006/table">
            <a:tbl>
              <a:tblPr>
                <a:noFill/>
                <a:tableStyleId>{1D3BE732-CDD0-41F7-901F-7E3105F4A29D}</a:tableStyleId>
              </a:tblPr>
              <a:tblGrid>
                <a:gridCol w="1698700">
                  <a:extLst>
                    <a:ext uri="{9D8B030D-6E8A-4147-A177-3AD203B41FA5}">
                      <a16:colId xmlns:a16="http://schemas.microsoft.com/office/drawing/2014/main" val="20000"/>
                    </a:ext>
                  </a:extLst>
                </a:gridCol>
                <a:gridCol w="1698700">
                  <a:extLst>
                    <a:ext uri="{9D8B030D-6E8A-4147-A177-3AD203B41FA5}">
                      <a16:colId xmlns:a16="http://schemas.microsoft.com/office/drawing/2014/main" val="20001"/>
                    </a:ext>
                  </a:extLst>
                </a:gridCol>
              </a:tblGrid>
              <a:tr h="381000">
                <a:tc gridSpan="2">
                  <a:txBody>
                    <a:bodyPr/>
                    <a:lstStyle/>
                    <a:p>
                      <a:pPr marL="0" lvl="0" indent="0" algn="ctr" rtl="0">
                        <a:spcBef>
                          <a:spcPts val="0"/>
                        </a:spcBef>
                        <a:spcAft>
                          <a:spcPts val="0"/>
                        </a:spcAft>
                        <a:buNone/>
                      </a:pPr>
                      <a:r>
                        <a:rPr lang="en-GB" sz="1200" b="1"/>
                        <a:t>Access Rights</a:t>
                      </a:r>
                      <a:endParaRPr sz="1200" b="1"/>
                    </a:p>
                  </a:txBody>
                  <a:tcPr marL="91425" marR="91425" marT="91425" marB="91425"/>
                </a:tc>
                <a:tc hMerge="1">
                  <a:txBody>
                    <a:bodyPr/>
                    <a:lstStyle/>
                    <a:p>
                      <a:endParaRPr lang="es-ES"/>
                    </a:p>
                  </a:txBody>
                  <a:tcPr/>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r>
                        <a:rPr lang="en-GB" sz="1200" b="1"/>
                        <a:t>DRIVER</a:t>
                      </a:r>
                      <a:endParaRPr sz="1200" b="1"/>
                    </a:p>
                  </a:txBody>
                  <a:tcPr marL="91425" marR="91425" marT="91425" marB="91425"/>
                </a:tc>
                <a:tc>
                  <a:txBody>
                    <a:bodyPr/>
                    <a:lstStyle/>
                    <a:p>
                      <a:pPr marL="0" lvl="0" indent="0" algn="ctr" rtl="0">
                        <a:spcBef>
                          <a:spcPts val="0"/>
                        </a:spcBef>
                        <a:spcAft>
                          <a:spcPts val="0"/>
                        </a:spcAft>
                        <a:buNone/>
                      </a:pPr>
                      <a:r>
                        <a:rPr lang="en-GB" sz="1200" b="1"/>
                        <a:t>COAR</a:t>
                      </a:r>
                      <a:endParaRPr sz="1200" b="1"/>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GB" sz="1200"/>
                        <a:t>info:eu-repo/semantics/closedAccess</a:t>
                      </a:r>
                      <a:endParaRPr sz="1200"/>
                    </a:p>
                  </a:txBody>
                  <a:tcPr marL="91425" marR="91425" marT="91425" marB="91425"/>
                </a:tc>
                <a:tc>
                  <a:txBody>
                    <a:bodyPr/>
                    <a:lstStyle/>
                    <a:p>
                      <a:pPr marL="0" lvl="0" indent="0" algn="l" rtl="0">
                        <a:spcBef>
                          <a:spcPts val="0"/>
                        </a:spcBef>
                        <a:spcAft>
                          <a:spcPts val="0"/>
                        </a:spcAft>
                        <a:buNone/>
                      </a:pPr>
                      <a:r>
                        <a:rPr lang="en-GB" sz="1200">
                          <a:solidFill>
                            <a:schemeClr val="hlink"/>
                          </a:solidFill>
                          <a:uFill>
                            <a:noFill/>
                          </a:uFill>
                          <a:hlinkClick r:id="rId5"/>
                        </a:rPr>
                        <a:t>http://purl.org/coar/access_right/c_16ec</a:t>
                      </a:r>
                      <a:endParaRPr sz="1200">
                        <a:solidFill>
                          <a:schemeClr val="hlink"/>
                        </a:solidFill>
                      </a:endParaRPr>
                    </a:p>
                  </a:txBody>
                  <a:tcPr marL="91425" marR="91425" marT="91425" marB="91425"/>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en-GB" sz="1200"/>
                        <a:t>info:eu-repo/semantics/embargoedAccess</a:t>
                      </a:r>
                      <a:endParaRPr sz="1200"/>
                    </a:p>
                  </a:txBody>
                  <a:tcPr marL="91425" marR="91425" marT="91425" marB="91425"/>
                </a:tc>
                <a:tc>
                  <a:txBody>
                    <a:bodyPr/>
                    <a:lstStyle/>
                    <a:p>
                      <a:pPr marL="0" lvl="0" indent="0" algn="l" rtl="0">
                        <a:spcBef>
                          <a:spcPts val="0"/>
                        </a:spcBef>
                        <a:spcAft>
                          <a:spcPts val="0"/>
                        </a:spcAft>
                        <a:buNone/>
                      </a:pPr>
                      <a:r>
                        <a:rPr lang="en-GB" sz="1200">
                          <a:solidFill>
                            <a:schemeClr val="hlink"/>
                          </a:solidFill>
                          <a:uFill>
                            <a:noFill/>
                          </a:uFill>
                          <a:hlinkClick r:id="rId6"/>
                        </a:rPr>
                        <a:t>http://purl.org/coar/access_right/c_f1cf</a:t>
                      </a:r>
                      <a:endParaRPr sz="1200">
                        <a:solidFill>
                          <a:schemeClr val="hlink"/>
                        </a:solidFill>
                      </a:endParaRPr>
                    </a:p>
                  </a:txBody>
                  <a:tcPr marL="91425" marR="91425" marT="91425" marB="91425"/>
                </a:tc>
                <a:extLst>
                  <a:ext uri="{0D108BD9-81ED-4DB2-BD59-A6C34878D82A}">
                    <a16:rowId xmlns:a16="http://schemas.microsoft.com/office/drawing/2014/main" val="10003"/>
                  </a:ext>
                </a:extLst>
              </a:tr>
              <a:tr h="381000">
                <a:tc>
                  <a:txBody>
                    <a:bodyPr/>
                    <a:lstStyle/>
                    <a:p>
                      <a:pPr marL="0" lvl="0" indent="0" algn="l" rtl="0">
                        <a:spcBef>
                          <a:spcPts val="0"/>
                        </a:spcBef>
                        <a:spcAft>
                          <a:spcPts val="0"/>
                        </a:spcAft>
                        <a:buNone/>
                      </a:pPr>
                      <a:r>
                        <a:rPr lang="en-GB" sz="1200"/>
                        <a:t>info:eu-repo/semantics/openAccess</a:t>
                      </a:r>
                      <a:endParaRPr sz="1200"/>
                    </a:p>
                  </a:txBody>
                  <a:tcPr marL="91425" marR="91425" marT="91425" marB="91425"/>
                </a:tc>
                <a:tc>
                  <a:txBody>
                    <a:bodyPr/>
                    <a:lstStyle/>
                    <a:p>
                      <a:pPr marL="0" lvl="0" indent="0" algn="l" rtl="0">
                        <a:spcBef>
                          <a:spcPts val="0"/>
                        </a:spcBef>
                        <a:spcAft>
                          <a:spcPts val="0"/>
                        </a:spcAft>
                        <a:buNone/>
                      </a:pPr>
                      <a:r>
                        <a:rPr lang="en-GB" sz="1200">
                          <a:solidFill>
                            <a:schemeClr val="hlink"/>
                          </a:solidFill>
                          <a:uFill>
                            <a:noFill/>
                          </a:uFill>
                          <a:hlinkClick r:id="rId7"/>
                        </a:rPr>
                        <a:t>http://purl.org/coar/access_right/c_abf2</a:t>
                      </a:r>
                      <a:endParaRPr sz="1200">
                        <a:solidFill>
                          <a:schemeClr val="hlink"/>
                        </a:solidFill>
                      </a:endParaRPr>
                    </a:p>
                  </a:txBody>
                  <a:tcPr marL="91425" marR="91425" marT="91425" marB="91425"/>
                </a:tc>
                <a:extLst>
                  <a:ext uri="{0D108BD9-81ED-4DB2-BD59-A6C34878D82A}">
                    <a16:rowId xmlns:a16="http://schemas.microsoft.com/office/drawing/2014/main" val="10004"/>
                  </a:ext>
                </a:extLst>
              </a:tr>
              <a:tr h="381000">
                <a:tc>
                  <a:txBody>
                    <a:bodyPr/>
                    <a:lstStyle/>
                    <a:p>
                      <a:pPr marL="0" lvl="0" indent="0" algn="l" rtl="0">
                        <a:spcBef>
                          <a:spcPts val="0"/>
                        </a:spcBef>
                        <a:spcAft>
                          <a:spcPts val="0"/>
                        </a:spcAft>
                        <a:buNone/>
                      </a:pPr>
                      <a:r>
                        <a:rPr lang="en-GB" sz="1200"/>
                        <a:t>info:eu-repo/semantics/restrictedAccess</a:t>
                      </a:r>
                      <a:endParaRPr sz="1200"/>
                    </a:p>
                  </a:txBody>
                  <a:tcPr marL="91425" marR="91425" marT="91425" marB="91425"/>
                </a:tc>
                <a:tc>
                  <a:txBody>
                    <a:bodyPr/>
                    <a:lstStyle/>
                    <a:p>
                      <a:pPr marL="0" lvl="0" indent="0" algn="l" rtl="0">
                        <a:spcBef>
                          <a:spcPts val="0"/>
                        </a:spcBef>
                        <a:spcAft>
                          <a:spcPts val="0"/>
                        </a:spcAft>
                        <a:buNone/>
                      </a:pPr>
                      <a:r>
                        <a:rPr lang="en-GB" sz="1200">
                          <a:solidFill>
                            <a:schemeClr val="hlink"/>
                          </a:solidFill>
                          <a:uFill>
                            <a:noFill/>
                          </a:uFill>
                          <a:hlinkClick r:id="rId5"/>
                        </a:rPr>
                        <a:t>http://purl.org/coar/access_right/c_16ec</a:t>
                      </a:r>
                      <a:endParaRPr sz="1200">
                        <a:solidFill>
                          <a:schemeClr val="hlink"/>
                        </a:solidFill>
                      </a:endParaRPr>
                    </a:p>
                  </a:txBody>
                  <a:tcPr marL="91425" marR="91425" marT="91425" marB="91425"/>
                </a:tc>
                <a:extLst>
                  <a:ext uri="{0D108BD9-81ED-4DB2-BD59-A6C34878D82A}">
                    <a16:rowId xmlns:a16="http://schemas.microsoft.com/office/drawing/2014/main" val="10005"/>
                  </a:ext>
                </a:extLst>
              </a:tr>
            </a:tbl>
          </a:graphicData>
        </a:graphic>
      </p:graphicFrame>
      <p:cxnSp>
        <p:nvCxnSpPr>
          <p:cNvPr id="378" name="Google Shape;378;p35"/>
          <p:cNvCxnSpPr/>
          <p:nvPr/>
        </p:nvCxnSpPr>
        <p:spPr>
          <a:xfrm>
            <a:off x="5247350" y="1342975"/>
            <a:ext cx="21300" cy="3288300"/>
          </a:xfrm>
          <a:prstGeom prst="straightConnector1">
            <a:avLst/>
          </a:prstGeom>
          <a:noFill/>
          <a:ln w="28575" cap="flat" cmpd="sng">
            <a:solidFill>
              <a:srgbClr val="960B04"/>
            </a:solidFill>
            <a:prstDash val="solid"/>
            <a:round/>
            <a:headEnd type="none" w="med" len="med"/>
            <a:tailEnd type="none" w="med" len="med"/>
          </a:ln>
        </p:spPr>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p36"/>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21</a:t>
            </a:fld>
            <a:endParaRPr/>
          </a:p>
        </p:txBody>
      </p:sp>
      <p:sp>
        <p:nvSpPr>
          <p:cNvPr id="384" name="Google Shape;384;p36"/>
          <p:cNvSpPr txBox="1"/>
          <p:nvPr/>
        </p:nvSpPr>
        <p:spPr>
          <a:xfrm>
            <a:off x="460400" y="2017650"/>
            <a:ext cx="7808700" cy="1108200"/>
          </a:xfrm>
          <a:prstGeom prst="rect">
            <a:avLst/>
          </a:prstGeom>
          <a:noFill/>
          <a:ln>
            <a:noFill/>
          </a:ln>
        </p:spPr>
        <p:txBody>
          <a:bodyPr spcFirstLastPara="1" wrap="square" lIns="91425" tIns="91425" rIns="91425" bIns="91425" anchor="t" anchorCtr="0">
            <a:spAutoFit/>
          </a:bodyPr>
          <a:lstStyle/>
          <a:p>
            <a:pPr marL="457200" lvl="0" indent="0" algn="ctr" rtl="0">
              <a:spcBef>
                <a:spcPts val="0"/>
              </a:spcBef>
              <a:spcAft>
                <a:spcPts val="0"/>
              </a:spcAft>
              <a:buClr>
                <a:schemeClr val="dk1"/>
              </a:buClr>
              <a:buSzPts val="1100"/>
              <a:buFont typeface="Arial"/>
              <a:buNone/>
            </a:pPr>
            <a:r>
              <a:rPr lang="en-GB" sz="6000" b="1">
                <a:solidFill>
                  <a:schemeClr val="dk2"/>
                </a:solidFill>
                <a:latin typeface="Oswald"/>
                <a:ea typeface="Oswald"/>
                <a:cs typeface="Oswald"/>
                <a:sym typeface="Oswald"/>
              </a:rPr>
              <a:t>7. DEMO</a:t>
            </a:r>
            <a:endParaRPr sz="6000">
              <a:solidFill>
                <a:srgbClr val="595959"/>
              </a:solidFill>
              <a:latin typeface="Impact"/>
              <a:ea typeface="Impact"/>
              <a:cs typeface="Impact"/>
              <a:sym typeface="Impac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37"/>
          <p:cNvSpPr txBox="1">
            <a:spLocks noGrp="1"/>
          </p:cNvSpPr>
          <p:nvPr>
            <p:ph type="title"/>
          </p:nvPr>
        </p:nvSpPr>
        <p:spPr>
          <a:xfrm>
            <a:off x="311700" y="213700"/>
            <a:ext cx="8520600" cy="46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90000"/>
                </a:solidFill>
                <a:latin typeface="Open Sans"/>
                <a:ea typeface="Open Sans"/>
                <a:cs typeface="Open Sans"/>
                <a:sym typeface="Open Sans"/>
              </a:rPr>
              <a:t>7. Demo</a:t>
            </a:r>
            <a:endParaRPr>
              <a:solidFill>
                <a:srgbClr val="990000"/>
              </a:solidFill>
              <a:latin typeface="Open Sans"/>
              <a:ea typeface="Open Sans"/>
              <a:cs typeface="Open Sans"/>
              <a:sym typeface="Open Sans"/>
            </a:endParaRPr>
          </a:p>
        </p:txBody>
      </p:sp>
      <p:sp>
        <p:nvSpPr>
          <p:cNvPr id="390" name="Google Shape;390;p37"/>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22</a:t>
            </a:fld>
            <a:endParaRPr/>
          </a:p>
        </p:txBody>
      </p:sp>
      <p:pic>
        <p:nvPicPr>
          <p:cNvPr id="391" name="Google Shape;391;p37" title="georebiun-jaen.webm">
            <a:hlinkClick r:id="rId3"/>
          </p:cNvPr>
          <p:cNvPicPr preferRelativeResize="0"/>
          <p:nvPr/>
        </p:nvPicPr>
        <p:blipFill>
          <a:blip r:embed="rId4">
            <a:alphaModFix/>
          </a:blip>
          <a:stretch>
            <a:fillRect/>
          </a:stretch>
        </p:blipFill>
        <p:spPr>
          <a:xfrm>
            <a:off x="966500" y="831700"/>
            <a:ext cx="7394490" cy="41594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1"/>
                                        </p:tgtEl>
                                        <p:attrNameLst>
                                          <p:attrName>style.visibility</p:attrName>
                                        </p:attrNameLst>
                                      </p:cBhvr>
                                      <p:to>
                                        <p:strVal val="visible"/>
                                      </p:to>
                                    </p:set>
                                    <p:animEffect transition="in" filter="fade">
                                      <p:cBhvr>
                                        <p:cTn id="7" dur="1000"/>
                                        <p:tgtEl>
                                          <p:spTgt spid="3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38"/>
          <p:cNvSpPr txBox="1">
            <a:spLocks noGrp="1"/>
          </p:cNvSpPr>
          <p:nvPr>
            <p:ph type="title"/>
          </p:nvPr>
        </p:nvSpPr>
        <p:spPr>
          <a:xfrm>
            <a:off x="222925" y="213700"/>
            <a:ext cx="8609400" cy="46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80000"/>
                </a:solidFill>
                <a:latin typeface="Open Sans"/>
                <a:ea typeface="Open Sans"/>
                <a:cs typeface="Open Sans"/>
                <a:sym typeface="Open Sans"/>
              </a:rPr>
              <a:t>Conclusiones</a:t>
            </a:r>
            <a:endParaRPr>
              <a:latin typeface="Open Sans"/>
              <a:ea typeface="Open Sans"/>
              <a:cs typeface="Open Sans"/>
              <a:sym typeface="Open Sans"/>
            </a:endParaRPr>
          </a:p>
        </p:txBody>
      </p:sp>
      <p:sp>
        <p:nvSpPr>
          <p:cNvPr id="397" name="Google Shape;397;p38"/>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23</a:t>
            </a:fld>
            <a:endParaRPr/>
          </a:p>
        </p:txBody>
      </p:sp>
      <p:sp>
        <p:nvSpPr>
          <p:cNvPr id="398" name="Google Shape;398;p38"/>
          <p:cNvSpPr txBox="1"/>
          <p:nvPr/>
        </p:nvSpPr>
        <p:spPr>
          <a:xfrm>
            <a:off x="222925" y="954275"/>
            <a:ext cx="8866500" cy="3858300"/>
          </a:xfrm>
          <a:prstGeom prst="rect">
            <a:avLst/>
          </a:prstGeom>
          <a:noFill/>
          <a:ln>
            <a:noFill/>
          </a:ln>
        </p:spPr>
        <p:txBody>
          <a:bodyPr spcFirstLastPara="1" wrap="square" lIns="91425" tIns="91425" rIns="91425" bIns="91425" anchor="ctr" anchorCtr="0">
            <a:noAutofit/>
          </a:bodyPr>
          <a:lstStyle/>
          <a:p>
            <a:pPr marL="0" lvl="0" indent="0" algn="l" rtl="0">
              <a:lnSpc>
                <a:spcPct val="150000"/>
              </a:lnSpc>
              <a:spcBef>
                <a:spcPts val="0"/>
              </a:spcBef>
              <a:spcAft>
                <a:spcPts val="0"/>
              </a:spcAft>
              <a:buNone/>
            </a:pPr>
            <a:r>
              <a:rPr lang="en-GB" sz="2300" b="1">
                <a:solidFill>
                  <a:srgbClr val="566579"/>
                </a:solidFill>
                <a:latin typeface="Open Sans"/>
                <a:ea typeface="Open Sans"/>
                <a:cs typeface="Open Sans"/>
                <a:sym typeface="Open Sans"/>
              </a:rPr>
              <a:t>Llamada a la acción</a:t>
            </a:r>
            <a:endParaRPr sz="2300" b="1">
              <a:solidFill>
                <a:srgbClr val="566579"/>
              </a:solidFill>
              <a:latin typeface="Open Sans"/>
              <a:ea typeface="Open Sans"/>
              <a:cs typeface="Open Sans"/>
              <a:sym typeface="Open Sans"/>
            </a:endParaRPr>
          </a:p>
          <a:p>
            <a:pPr marL="457200" lvl="0" indent="-361950" algn="l" rtl="0">
              <a:lnSpc>
                <a:spcPct val="150000"/>
              </a:lnSpc>
              <a:spcBef>
                <a:spcPts val="0"/>
              </a:spcBef>
              <a:spcAft>
                <a:spcPts val="0"/>
              </a:spcAft>
              <a:buClr>
                <a:srgbClr val="960B04"/>
              </a:buClr>
              <a:buSzPts val="2100"/>
              <a:buFont typeface="Open Sans"/>
              <a:buChar char="✓"/>
            </a:pPr>
            <a:r>
              <a:rPr lang="en-GB" sz="2100">
                <a:solidFill>
                  <a:srgbClr val="566579"/>
                </a:solidFill>
                <a:latin typeface="Open Sans"/>
                <a:ea typeface="Open Sans"/>
                <a:cs typeface="Open Sans"/>
                <a:sym typeface="Open Sans"/>
              </a:rPr>
              <a:t>Explorar el portal → </a:t>
            </a:r>
            <a:r>
              <a:rPr lang="en-GB" sz="2100" u="sng">
                <a:solidFill>
                  <a:schemeClr val="hlink"/>
                </a:solidFill>
                <a:latin typeface="Open Sans"/>
                <a:ea typeface="Open Sans"/>
                <a:cs typeface="Open Sans"/>
                <a:sym typeface="Open Sans"/>
                <a:hlinkClick r:id="rId3"/>
              </a:rPr>
              <a:t>https://georebiun.upc.edu</a:t>
            </a:r>
            <a:r>
              <a:rPr lang="en-GB" sz="2100">
                <a:solidFill>
                  <a:srgbClr val="566579"/>
                </a:solidFill>
                <a:latin typeface="Open Sans"/>
                <a:ea typeface="Open Sans"/>
                <a:cs typeface="Open Sans"/>
                <a:sym typeface="Open Sans"/>
              </a:rPr>
              <a:t>        </a:t>
            </a:r>
            <a:r>
              <a:rPr lang="en-GB" sz="2100" b="1">
                <a:solidFill>
                  <a:srgbClr val="566579"/>
                </a:solidFill>
                <a:latin typeface="Open Sans"/>
                <a:ea typeface="Open Sans"/>
                <a:cs typeface="Open Sans"/>
                <a:sym typeface="Open Sans"/>
              </a:rPr>
              <a:t>(pedir acceso)</a:t>
            </a:r>
            <a:endParaRPr sz="2100" b="1">
              <a:solidFill>
                <a:srgbClr val="566579"/>
              </a:solidFill>
              <a:latin typeface="Open Sans"/>
              <a:ea typeface="Open Sans"/>
              <a:cs typeface="Open Sans"/>
              <a:sym typeface="Open Sans"/>
            </a:endParaRPr>
          </a:p>
          <a:p>
            <a:pPr marL="457200" lvl="0" indent="0" algn="l" rtl="0">
              <a:lnSpc>
                <a:spcPct val="150000"/>
              </a:lnSpc>
              <a:spcBef>
                <a:spcPts val="0"/>
              </a:spcBef>
              <a:spcAft>
                <a:spcPts val="0"/>
              </a:spcAft>
              <a:buNone/>
            </a:pPr>
            <a:endParaRPr sz="2100">
              <a:solidFill>
                <a:srgbClr val="566579"/>
              </a:solidFill>
              <a:latin typeface="Open Sans"/>
              <a:ea typeface="Open Sans"/>
              <a:cs typeface="Open Sans"/>
              <a:sym typeface="Open Sans"/>
            </a:endParaRPr>
          </a:p>
          <a:p>
            <a:pPr marL="457200" lvl="0" indent="-361950" algn="l" rtl="0">
              <a:lnSpc>
                <a:spcPct val="150000"/>
              </a:lnSpc>
              <a:spcBef>
                <a:spcPts val="0"/>
              </a:spcBef>
              <a:spcAft>
                <a:spcPts val="0"/>
              </a:spcAft>
              <a:buClr>
                <a:srgbClr val="960B04"/>
              </a:buClr>
              <a:buSzPts val="2100"/>
              <a:buFont typeface="Open Sans"/>
              <a:buChar char="✓"/>
            </a:pPr>
            <a:r>
              <a:rPr lang="en-GB" sz="2100">
                <a:solidFill>
                  <a:srgbClr val="566579"/>
                </a:solidFill>
                <a:latin typeface="Open Sans"/>
                <a:ea typeface="Open Sans"/>
                <a:cs typeface="Open Sans"/>
                <a:sym typeface="Open Sans"/>
              </a:rPr>
              <a:t>Animar a las universidades a participar                </a:t>
            </a:r>
            <a:r>
              <a:rPr lang="en-GB" sz="2100" b="1">
                <a:solidFill>
                  <a:srgbClr val="566579"/>
                </a:solidFill>
                <a:latin typeface="Open Sans"/>
                <a:ea typeface="Open Sans"/>
                <a:cs typeface="Open Sans"/>
                <a:sym typeface="Open Sans"/>
              </a:rPr>
              <a:t>(a partir de 2025)</a:t>
            </a:r>
            <a:endParaRPr sz="2100" b="1">
              <a:solidFill>
                <a:srgbClr val="566579"/>
              </a:solidFill>
              <a:latin typeface="Open Sans"/>
              <a:ea typeface="Open Sans"/>
              <a:cs typeface="Open Sans"/>
              <a:sym typeface="Open Sans"/>
            </a:endParaRPr>
          </a:p>
          <a:p>
            <a:pPr marL="914400" lvl="1" indent="-361950" algn="l" rtl="0">
              <a:lnSpc>
                <a:spcPct val="150000"/>
              </a:lnSpc>
              <a:spcBef>
                <a:spcPts val="0"/>
              </a:spcBef>
              <a:spcAft>
                <a:spcPts val="0"/>
              </a:spcAft>
              <a:buClr>
                <a:srgbClr val="566579"/>
              </a:buClr>
              <a:buSzPts val="2100"/>
              <a:buFont typeface="Open Sans"/>
              <a:buChar char="➢"/>
            </a:pPr>
            <a:r>
              <a:rPr lang="en-GB" sz="2100">
                <a:solidFill>
                  <a:srgbClr val="566579"/>
                </a:solidFill>
                <a:latin typeface="Open Sans"/>
                <a:ea typeface="Open Sans"/>
                <a:cs typeface="Open Sans"/>
                <a:sym typeface="Open Sans"/>
              </a:rPr>
              <a:t>Muy fácil implementar la geolocalización en los repositorios</a:t>
            </a:r>
            <a:endParaRPr sz="2100">
              <a:solidFill>
                <a:srgbClr val="566579"/>
              </a:solidFill>
              <a:latin typeface="Open Sans"/>
              <a:ea typeface="Open Sans"/>
              <a:cs typeface="Open Sans"/>
              <a:sym typeface="Open Sans"/>
            </a:endParaRPr>
          </a:p>
          <a:p>
            <a:pPr marL="914400" lvl="1" indent="-361950" algn="l" rtl="0">
              <a:lnSpc>
                <a:spcPct val="150000"/>
              </a:lnSpc>
              <a:spcBef>
                <a:spcPts val="0"/>
              </a:spcBef>
              <a:spcAft>
                <a:spcPts val="0"/>
              </a:spcAft>
              <a:buClr>
                <a:srgbClr val="566579"/>
              </a:buClr>
              <a:buSzPts val="2100"/>
              <a:buFont typeface="Open Sans"/>
              <a:buChar char="➢"/>
            </a:pPr>
            <a:r>
              <a:rPr lang="en-GB" sz="2100">
                <a:solidFill>
                  <a:srgbClr val="566579"/>
                </a:solidFill>
                <a:latin typeface="Open Sans"/>
                <a:ea typeface="Open Sans"/>
                <a:cs typeface="Open Sans"/>
                <a:sym typeface="Open Sans"/>
              </a:rPr>
              <a:t>Geolocalización implementada → directo estar en GEOREBIUN</a:t>
            </a:r>
            <a:endParaRPr sz="2100">
              <a:solidFill>
                <a:srgbClr val="566579"/>
              </a:solidFill>
              <a:latin typeface="Open Sans"/>
              <a:ea typeface="Open Sans"/>
              <a:cs typeface="Open Sans"/>
              <a:sym typeface="Open Sans"/>
            </a:endParaRPr>
          </a:p>
          <a:p>
            <a:pPr marL="457200" lvl="0" indent="0" algn="l" rtl="0">
              <a:lnSpc>
                <a:spcPct val="150000"/>
              </a:lnSpc>
              <a:spcBef>
                <a:spcPts val="0"/>
              </a:spcBef>
              <a:spcAft>
                <a:spcPts val="0"/>
              </a:spcAft>
              <a:buNone/>
            </a:pPr>
            <a:endParaRPr sz="2100">
              <a:solidFill>
                <a:srgbClr val="566579"/>
              </a:solidFill>
              <a:latin typeface="Open Sans"/>
              <a:ea typeface="Open Sans"/>
              <a:cs typeface="Open Sans"/>
              <a:sym typeface="Open Sans"/>
            </a:endParaRPr>
          </a:p>
          <a:p>
            <a:pPr marL="457200" lvl="0" indent="-361950" algn="l" rtl="0">
              <a:lnSpc>
                <a:spcPct val="150000"/>
              </a:lnSpc>
              <a:spcBef>
                <a:spcPts val="0"/>
              </a:spcBef>
              <a:spcAft>
                <a:spcPts val="0"/>
              </a:spcAft>
              <a:buClr>
                <a:srgbClr val="960B04"/>
              </a:buClr>
              <a:buSzPts val="2100"/>
              <a:buFont typeface="Open Sans"/>
              <a:buChar char="✓"/>
            </a:pPr>
            <a:r>
              <a:rPr lang="en-GB" sz="2100">
                <a:solidFill>
                  <a:srgbClr val="566579"/>
                </a:solidFill>
                <a:latin typeface="Open Sans"/>
                <a:ea typeface="Open Sans"/>
                <a:cs typeface="Open Sans"/>
                <a:sym typeface="Open Sans"/>
              </a:rPr>
              <a:t>Riesgo → morir de éxito</a:t>
            </a:r>
            <a:endParaRPr sz="2600" b="1">
              <a:solidFill>
                <a:srgbClr val="566579"/>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39"/>
          <p:cNvSpPr txBox="1">
            <a:spLocks noGrp="1"/>
          </p:cNvSpPr>
          <p:nvPr>
            <p:ph type="title"/>
          </p:nvPr>
        </p:nvSpPr>
        <p:spPr>
          <a:xfrm>
            <a:off x="311700" y="213700"/>
            <a:ext cx="8520600" cy="46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60B04"/>
                </a:solidFill>
                <a:latin typeface="Open Sans"/>
                <a:ea typeface="Open Sans"/>
                <a:cs typeface="Open Sans"/>
                <a:sym typeface="Open Sans"/>
              </a:rPr>
              <a:t>GEO</a:t>
            </a:r>
            <a:r>
              <a:rPr lang="en-GB" b="1">
                <a:solidFill>
                  <a:srgbClr val="434343"/>
                </a:solidFill>
                <a:latin typeface="Open Sans"/>
                <a:ea typeface="Open Sans"/>
                <a:cs typeface="Open Sans"/>
                <a:sym typeface="Open Sans"/>
              </a:rPr>
              <a:t>REBIUN</a:t>
            </a:r>
            <a:endParaRPr>
              <a:solidFill>
                <a:srgbClr val="960B04"/>
              </a:solidFill>
              <a:latin typeface="Open Sans"/>
              <a:ea typeface="Open Sans"/>
              <a:cs typeface="Open Sans"/>
              <a:sym typeface="Open Sans"/>
            </a:endParaRPr>
          </a:p>
        </p:txBody>
      </p:sp>
      <p:sp>
        <p:nvSpPr>
          <p:cNvPr id="404" name="Google Shape;404;p39"/>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24</a:t>
            </a:fld>
            <a:endParaRPr/>
          </a:p>
        </p:txBody>
      </p:sp>
      <p:sp>
        <p:nvSpPr>
          <p:cNvPr id="405" name="Google Shape;405;p39"/>
          <p:cNvSpPr txBox="1"/>
          <p:nvPr/>
        </p:nvSpPr>
        <p:spPr>
          <a:xfrm>
            <a:off x="341925" y="923325"/>
            <a:ext cx="8520600" cy="17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999999"/>
              </a:solidFill>
            </a:endParaRPr>
          </a:p>
        </p:txBody>
      </p:sp>
      <p:sp>
        <p:nvSpPr>
          <p:cNvPr id="406" name="Google Shape;406;p39"/>
          <p:cNvSpPr txBox="1"/>
          <p:nvPr/>
        </p:nvSpPr>
        <p:spPr>
          <a:xfrm>
            <a:off x="1256625" y="2482013"/>
            <a:ext cx="7643700" cy="887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2700">
                <a:solidFill>
                  <a:srgbClr val="999999"/>
                </a:solidFill>
                <a:latin typeface="Open Sans"/>
                <a:ea typeface="Open Sans"/>
                <a:cs typeface="Open Sans"/>
                <a:sym typeface="Open Sans"/>
              </a:rPr>
              <a:t>Muchas gracias por vuestra atención</a:t>
            </a:r>
            <a:endParaRPr sz="2700">
              <a:solidFill>
                <a:srgbClr val="999999"/>
              </a:solidFill>
              <a:latin typeface="Open Sans"/>
              <a:ea typeface="Open Sans"/>
              <a:cs typeface="Open Sans"/>
              <a:sym typeface="Open Sans"/>
            </a:endParaRPr>
          </a:p>
        </p:txBody>
      </p:sp>
      <p:sp>
        <p:nvSpPr>
          <p:cNvPr id="407" name="Google Shape;407;p39"/>
          <p:cNvSpPr txBox="1"/>
          <p:nvPr/>
        </p:nvSpPr>
        <p:spPr>
          <a:xfrm>
            <a:off x="648925" y="701275"/>
            <a:ext cx="7916700" cy="1687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9400" b="1">
                <a:solidFill>
                  <a:srgbClr val="960B04"/>
                </a:solidFill>
                <a:latin typeface="Open Sans"/>
                <a:ea typeface="Open Sans"/>
                <a:cs typeface="Open Sans"/>
                <a:sym typeface="Open Sans"/>
              </a:rPr>
              <a:t>GEO</a:t>
            </a:r>
            <a:r>
              <a:rPr lang="en-GB" sz="9400" b="1">
                <a:solidFill>
                  <a:srgbClr val="434343"/>
                </a:solidFill>
                <a:latin typeface="Open Sans"/>
                <a:ea typeface="Open Sans"/>
                <a:cs typeface="Open Sans"/>
                <a:sym typeface="Open Sans"/>
              </a:rPr>
              <a:t>REBIUN</a:t>
            </a:r>
            <a:endParaRPr sz="9400" b="1">
              <a:solidFill>
                <a:srgbClr val="960B04"/>
              </a:solidFill>
              <a:latin typeface="Open Sans"/>
              <a:ea typeface="Open Sans"/>
              <a:cs typeface="Open Sans"/>
              <a:sym typeface="Open Sans"/>
            </a:endParaRPr>
          </a:p>
        </p:txBody>
      </p:sp>
      <p:sp>
        <p:nvSpPr>
          <p:cNvPr id="408" name="Google Shape;408;p39"/>
          <p:cNvSpPr txBox="1"/>
          <p:nvPr/>
        </p:nvSpPr>
        <p:spPr>
          <a:xfrm>
            <a:off x="1132425" y="4246800"/>
            <a:ext cx="6630600" cy="3141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None/>
            </a:pPr>
            <a:endParaRPr sz="1200">
              <a:solidFill>
                <a:srgbClr val="B7B7B7"/>
              </a:solidFill>
            </a:endParaRPr>
          </a:p>
          <a:p>
            <a:pPr marL="0" lvl="0" indent="0" algn="ctr" rtl="0">
              <a:lnSpc>
                <a:spcPct val="90000"/>
              </a:lnSpc>
              <a:spcBef>
                <a:spcPts val="0"/>
              </a:spcBef>
              <a:spcAft>
                <a:spcPts val="0"/>
              </a:spcAft>
              <a:buNone/>
            </a:pPr>
            <a:r>
              <a:rPr lang="en-GB" sz="1200">
                <a:solidFill>
                  <a:srgbClr val="B7B7B7"/>
                </a:solidFill>
              </a:rPr>
              <a:t>Jaén, 24 de mayo de 2024</a:t>
            </a:r>
            <a:endParaRPr sz="1200">
              <a:solidFill>
                <a:srgbClr val="B7B7B7"/>
              </a:solidFill>
            </a:endParaRPr>
          </a:p>
          <a:p>
            <a:pPr marL="0" lvl="0" indent="0" algn="ctr" rtl="0">
              <a:lnSpc>
                <a:spcPct val="90000"/>
              </a:lnSpc>
              <a:spcBef>
                <a:spcPts val="0"/>
              </a:spcBef>
              <a:spcAft>
                <a:spcPts val="0"/>
              </a:spcAft>
              <a:buNone/>
            </a:pPr>
            <a:endParaRPr sz="1200">
              <a:solidFill>
                <a:srgbClr val="B7B7B7"/>
              </a:solidFill>
            </a:endParaRPr>
          </a:p>
        </p:txBody>
      </p:sp>
      <p:grpSp>
        <p:nvGrpSpPr>
          <p:cNvPr id="409" name="Google Shape;409;p39"/>
          <p:cNvGrpSpPr/>
          <p:nvPr/>
        </p:nvGrpSpPr>
        <p:grpSpPr>
          <a:xfrm>
            <a:off x="-37" y="4677900"/>
            <a:ext cx="9144075" cy="465600"/>
            <a:chOff x="-37" y="4677900"/>
            <a:chExt cx="9144075" cy="465600"/>
          </a:xfrm>
        </p:grpSpPr>
        <p:sp>
          <p:nvSpPr>
            <p:cNvPr id="410" name="Google Shape;410;p39"/>
            <p:cNvSpPr/>
            <p:nvPr/>
          </p:nvSpPr>
          <p:spPr>
            <a:xfrm>
              <a:off x="-37" y="4677900"/>
              <a:ext cx="1828800" cy="465600"/>
            </a:xfrm>
            <a:prstGeom prst="rect">
              <a:avLst/>
            </a:prstGeom>
            <a:solidFill>
              <a:srgbClr val="43434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11" name="Google Shape;411;p39"/>
            <p:cNvSpPr/>
            <p:nvPr/>
          </p:nvSpPr>
          <p:spPr>
            <a:xfrm>
              <a:off x="1828783" y="4677900"/>
              <a:ext cx="1828800" cy="465600"/>
            </a:xfrm>
            <a:prstGeom prst="rect">
              <a:avLst/>
            </a:prstGeom>
            <a:solidFill>
              <a:srgbClr val="960B0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12" name="Google Shape;412;p39"/>
            <p:cNvSpPr/>
            <p:nvPr/>
          </p:nvSpPr>
          <p:spPr>
            <a:xfrm>
              <a:off x="3657604" y="4677900"/>
              <a:ext cx="1828800" cy="465600"/>
            </a:xfrm>
            <a:prstGeom prst="rect">
              <a:avLst/>
            </a:prstGeom>
            <a:solidFill>
              <a:srgbClr val="43434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13" name="Google Shape;413;p39"/>
            <p:cNvSpPr/>
            <p:nvPr/>
          </p:nvSpPr>
          <p:spPr>
            <a:xfrm>
              <a:off x="5486420" y="4677900"/>
              <a:ext cx="1828800" cy="465600"/>
            </a:xfrm>
            <a:prstGeom prst="rect">
              <a:avLst/>
            </a:prstGeom>
            <a:solidFill>
              <a:srgbClr val="960B0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414" name="Google Shape;414;p39"/>
            <p:cNvSpPr/>
            <p:nvPr/>
          </p:nvSpPr>
          <p:spPr>
            <a:xfrm>
              <a:off x="7315237" y="4677900"/>
              <a:ext cx="1828800" cy="465600"/>
            </a:xfrm>
            <a:prstGeom prst="rect">
              <a:avLst/>
            </a:prstGeom>
            <a:solidFill>
              <a:srgbClr val="43434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grpSp>
      <p:sp>
        <p:nvSpPr>
          <p:cNvPr id="415" name="Google Shape;415;p39"/>
          <p:cNvSpPr txBox="1"/>
          <p:nvPr/>
        </p:nvSpPr>
        <p:spPr>
          <a:xfrm>
            <a:off x="1047525" y="3313200"/>
            <a:ext cx="6800400" cy="9336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Clr>
                <a:srgbClr val="000000"/>
              </a:buClr>
              <a:buSzPts val="1100"/>
              <a:buFont typeface="Arial"/>
              <a:buNone/>
            </a:pPr>
            <a:r>
              <a:rPr lang="en-GB" b="1">
                <a:latin typeface="Open Sans"/>
                <a:ea typeface="Open Sans"/>
                <a:cs typeface="Open Sans"/>
                <a:sym typeface="Open Sans"/>
              </a:rPr>
              <a:t>Grupo de Trabajo de Repositorios</a:t>
            </a:r>
            <a:endParaRPr b="1">
              <a:latin typeface="Open Sans"/>
              <a:ea typeface="Open Sans"/>
              <a:cs typeface="Open Sans"/>
              <a:sym typeface="Open Sans"/>
            </a:endParaRPr>
          </a:p>
          <a:p>
            <a:pPr marL="0" lvl="0" indent="0" algn="ctr" rtl="0">
              <a:lnSpc>
                <a:spcPct val="90000"/>
              </a:lnSpc>
              <a:spcBef>
                <a:spcPts val="0"/>
              </a:spcBef>
              <a:spcAft>
                <a:spcPts val="0"/>
              </a:spcAft>
              <a:buClr>
                <a:srgbClr val="000000"/>
              </a:buClr>
              <a:buSzPts val="1100"/>
              <a:buFont typeface="Arial"/>
              <a:buNone/>
            </a:pPr>
            <a:r>
              <a:rPr lang="en-GB" b="1">
                <a:latin typeface="Open Sans"/>
                <a:ea typeface="Open Sans"/>
                <a:cs typeface="Open Sans"/>
                <a:sym typeface="Open Sans"/>
              </a:rPr>
              <a:t>Acción 4: Proyecto GeoRebiun</a:t>
            </a:r>
            <a:endParaRPr b="1">
              <a:latin typeface="Open Sans"/>
              <a:ea typeface="Open Sans"/>
              <a:cs typeface="Open Sans"/>
              <a:sym typeface="Open Sans"/>
            </a:endParaRPr>
          </a:p>
          <a:p>
            <a:pPr marL="0" lvl="0" indent="0" algn="ctr" rtl="0">
              <a:lnSpc>
                <a:spcPct val="90000"/>
              </a:lnSpc>
              <a:spcBef>
                <a:spcPts val="0"/>
              </a:spcBef>
              <a:spcAft>
                <a:spcPts val="0"/>
              </a:spcAft>
              <a:buNone/>
            </a:pPr>
            <a:endParaRPr b="1">
              <a:solidFill>
                <a:srgbClr val="0097A7"/>
              </a:solidFill>
            </a:endParaRPr>
          </a:p>
        </p:txBody>
      </p:sp>
      <p:sp>
        <p:nvSpPr>
          <p:cNvPr id="416" name="Google Shape;416;p39"/>
          <p:cNvSpPr/>
          <p:nvPr/>
        </p:nvSpPr>
        <p:spPr>
          <a:xfrm>
            <a:off x="1184375" y="2336613"/>
            <a:ext cx="865800" cy="865800"/>
          </a:xfrm>
          <a:prstGeom prst="ellipse">
            <a:avLst/>
          </a:prstGeom>
          <a:noFill/>
          <a:ln w="38100"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9"/>
          <p:cNvSpPr/>
          <p:nvPr/>
        </p:nvSpPr>
        <p:spPr>
          <a:xfrm>
            <a:off x="1282571" y="2525808"/>
            <a:ext cx="664200" cy="492600"/>
          </a:xfrm>
          <a:custGeom>
            <a:avLst/>
            <a:gdLst/>
            <a:ahLst/>
            <a:cxnLst/>
            <a:rect l="l" t="t" r="r" b="b"/>
            <a:pathLst>
              <a:path w="120000" h="120000" extrusionOk="0">
                <a:moveTo>
                  <a:pt x="48851" y="106586"/>
                </a:moveTo>
                <a:lnTo>
                  <a:pt x="48263" y="106624"/>
                </a:lnTo>
                <a:lnTo>
                  <a:pt x="47703" y="106889"/>
                </a:lnTo>
                <a:lnTo>
                  <a:pt x="47170" y="107267"/>
                </a:lnTo>
                <a:lnTo>
                  <a:pt x="46694" y="107758"/>
                </a:lnTo>
                <a:lnTo>
                  <a:pt x="46246" y="108551"/>
                </a:lnTo>
                <a:lnTo>
                  <a:pt x="45966" y="109382"/>
                </a:lnTo>
                <a:lnTo>
                  <a:pt x="45826" y="110251"/>
                </a:lnTo>
                <a:lnTo>
                  <a:pt x="45826" y="111158"/>
                </a:lnTo>
                <a:lnTo>
                  <a:pt x="45966" y="112027"/>
                </a:lnTo>
                <a:lnTo>
                  <a:pt x="46246" y="112858"/>
                </a:lnTo>
                <a:lnTo>
                  <a:pt x="46694" y="113614"/>
                </a:lnTo>
                <a:lnTo>
                  <a:pt x="47170" y="114143"/>
                </a:lnTo>
                <a:lnTo>
                  <a:pt x="47675" y="114559"/>
                </a:lnTo>
                <a:lnTo>
                  <a:pt x="48263" y="114748"/>
                </a:lnTo>
                <a:lnTo>
                  <a:pt x="48851" y="114823"/>
                </a:lnTo>
                <a:lnTo>
                  <a:pt x="49467" y="114748"/>
                </a:lnTo>
                <a:lnTo>
                  <a:pt x="50000" y="114559"/>
                </a:lnTo>
                <a:lnTo>
                  <a:pt x="50560" y="114143"/>
                </a:lnTo>
                <a:lnTo>
                  <a:pt x="51036" y="113614"/>
                </a:lnTo>
                <a:lnTo>
                  <a:pt x="51456" y="112858"/>
                </a:lnTo>
                <a:lnTo>
                  <a:pt x="51764" y="112027"/>
                </a:lnTo>
                <a:lnTo>
                  <a:pt x="51904" y="111158"/>
                </a:lnTo>
                <a:lnTo>
                  <a:pt x="51904" y="110251"/>
                </a:lnTo>
                <a:lnTo>
                  <a:pt x="51764" y="109382"/>
                </a:lnTo>
                <a:lnTo>
                  <a:pt x="51456" y="108551"/>
                </a:lnTo>
                <a:lnTo>
                  <a:pt x="51036" y="107758"/>
                </a:lnTo>
                <a:lnTo>
                  <a:pt x="50560" y="107267"/>
                </a:lnTo>
                <a:lnTo>
                  <a:pt x="50000" y="106889"/>
                </a:lnTo>
                <a:lnTo>
                  <a:pt x="49411" y="106624"/>
                </a:lnTo>
                <a:lnTo>
                  <a:pt x="48851" y="106586"/>
                </a:lnTo>
                <a:close/>
                <a:moveTo>
                  <a:pt x="41820" y="97027"/>
                </a:moveTo>
                <a:lnTo>
                  <a:pt x="41232" y="97141"/>
                </a:lnTo>
                <a:lnTo>
                  <a:pt x="40644" y="97367"/>
                </a:lnTo>
                <a:lnTo>
                  <a:pt x="40140" y="97745"/>
                </a:lnTo>
                <a:lnTo>
                  <a:pt x="39607" y="98274"/>
                </a:lnTo>
                <a:lnTo>
                  <a:pt x="39187" y="98992"/>
                </a:lnTo>
                <a:lnTo>
                  <a:pt x="38879" y="99861"/>
                </a:lnTo>
                <a:lnTo>
                  <a:pt x="38739" y="100730"/>
                </a:lnTo>
                <a:lnTo>
                  <a:pt x="38739" y="101675"/>
                </a:lnTo>
                <a:lnTo>
                  <a:pt x="38879" y="102544"/>
                </a:lnTo>
                <a:lnTo>
                  <a:pt x="39187" y="103375"/>
                </a:lnTo>
                <a:lnTo>
                  <a:pt x="39607" y="104130"/>
                </a:lnTo>
                <a:lnTo>
                  <a:pt x="40084" y="104659"/>
                </a:lnTo>
                <a:lnTo>
                  <a:pt x="40644" y="105000"/>
                </a:lnTo>
                <a:lnTo>
                  <a:pt x="41176" y="105264"/>
                </a:lnTo>
                <a:lnTo>
                  <a:pt x="41820" y="105340"/>
                </a:lnTo>
                <a:lnTo>
                  <a:pt x="42380" y="105264"/>
                </a:lnTo>
                <a:lnTo>
                  <a:pt x="42969" y="105000"/>
                </a:lnTo>
                <a:lnTo>
                  <a:pt x="43473" y="104659"/>
                </a:lnTo>
                <a:lnTo>
                  <a:pt x="43949" y="104130"/>
                </a:lnTo>
                <a:lnTo>
                  <a:pt x="44397" y="103375"/>
                </a:lnTo>
                <a:lnTo>
                  <a:pt x="44677" y="102544"/>
                </a:lnTo>
                <a:lnTo>
                  <a:pt x="44845" y="101675"/>
                </a:lnTo>
                <a:lnTo>
                  <a:pt x="44845" y="100730"/>
                </a:lnTo>
                <a:lnTo>
                  <a:pt x="44677" y="99861"/>
                </a:lnTo>
                <a:lnTo>
                  <a:pt x="44397" y="98992"/>
                </a:lnTo>
                <a:lnTo>
                  <a:pt x="43949" y="98274"/>
                </a:lnTo>
                <a:lnTo>
                  <a:pt x="43473" y="97745"/>
                </a:lnTo>
                <a:lnTo>
                  <a:pt x="42969" y="97367"/>
                </a:lnTo>
                <a:lnTo>
                  <a:pt x="42380" y="97141"/>
                </a:lnTo>
                <a:lnTo>
                  <a:pt x="41820" y="97027"/>
                </a:lnTo>
                <a:close/>
                <a:moveTo>
                  <a:pt x="34565" y="87317"/>
                </a:moveTo>
                <a:lnTo>
                  <a:pt x="33977" y="87392"/>
                </a:lnTo>
                <a:lnTo>
                  <a:pt x="33417" y="87619"/>
                </a:lnTo>
                <a:lnTo>
                  <a:pt x="32885" y="87997"/>
                </a:lnTo>
                <a:lnTo>
                  <a:pt x="32408" y="88526"/>
                </a:lnTo>
                <a:lnTo>
                  <a:pt x="32016" y="89130"/>
                </a:lnTo>
                <a:lnTo>
                  <a:pt x="31736" y="89848"/>
                </a:lnTo>
                <a:lnTo>
                  <a:pt x="31568" y="90642"/>
                </a:lnTo>
                <a:lnTo>
                  <a:pt x="31484" y="91435"/>
                </a:lnTo>
                <a:lnTo>
                  <a:pt x="31568" y="92267"/>
                </a:lnTo>
                <a:lnTo>
                  <a:pt x="31736" y="93022"/>
                </a:lnTo>
                <a:lnTo>
                  <a:pt x="32016" y="93740"/>
                </a:lnTo>
                <a:lnTo>
                  <a:pt x="32408" y="94382"/>
                </a:lnTo>
                <a:lnTo>
                  <a:pt x="32941" y="94987"/>
                </a:lnTo>
                <a:lnTo>
                  <a:pt x="33585" y="95365"/>
                </a:lnTo>
                <a:lnTo>
                  <a:pt x="34229" y="95554"/>
                </a:lnTo>
                <a:lnTo>
                  <a:pt x="34929" y="95554"/>
                </a:lnTo>
                <a:lnTo>
                  <a:pt x="35574" y="95365"/>
                </a:lnTo>
                <a:lnTo>
                  <a:pt x="36190" y="94987"/>
                </a:lnTo>
                <a:lnTo>
                  <a:pt x="36750" y="94382"/>
                </a:lnTo>
                <a:lnTo>
                  <a:pt x="37170" y="93589"/>
                </a:lnTo>
                <a:lnTo>
                  <a:pt x="37478" y="92758"/>
                </a:lnTo>
                <a:lnTo>
                  <a:pt x="37619" y="91889"/>
                </a:lnTo>
                <a:lnTo>
                  <a:pt x="37619" y="90982"/>
                </a:lnTo>
                <a:lnTo>
                  <a:pt x="37478" y="90113"/>
                </a:lnTo>
                <a:lnTo>
                  <a:pt x="37170" y="89282"/>
                </a:lnTo>
                <a:lnTo>
                  <a:pt x="36750" y="88526"/>
                </a:lnTo>
                <a:lnTo>
                  <a:pt x="36274" y="87997"/>
                </a:lnTo>
                <a:lnTo>
                  <a:pt x="35714" y="87619"/>
                </a:lnTo>
                <a:lnTo>
                  <a:pt x="35126" y="87392"/>
                </a:lnTo>
                <a:lnTo>
                  <a:pt x="34565" y="87317"/>
                </a:lnTo>
                <a:close/>
                <a:moveTo>
                  <a:pt x="85686" y="26297"/>
                </a:moveTo>
                <a:lnTo>
                  <a:pt x="83025" y="29924"/>
                </a:lnTo>
                <a:lnTo>
                  <a:pt x="82016" y="31133"/>
                </a:lnTo>
                <a:lnTo>
                  <a:pt x="80924" y="32040"/>
                </a:lnTo>
                <a:lnTo>
                  <a:pt x="79719" y="32833"/>
                </a:lnTo>
                <a:lnTo>
                  <a:pt x="78459" y="33324"/>
                </a:lnTo>
                <a:lnTo>
                  <a:pt x="77198" y="33664"/>
                </a:lnTo>
                <a:lnTo>
                  <a:pt x="75882" y="33702"/>
                </a:lnTo>
                <a:lnTo>
                  <a:pt x="74565" y="33589"/>
                </a:lnTo>
                <a:lnTo>
                  <a:pt x="73305" y="33173"/>
                </a:lnTo>
                <a:lnTo>
                  <a:pt x="72016" y="32531"/>
                </a:lnTo>
                <a:lnTo>
                  <a:pt x="70784" y="31889"/>
                </a:lnTo>
                <a:lnTo>
                  <a:pt x="69467" y="31397"/>
                </a:lnTo>
                <a:lnTo>
                  <a:pt x="68123" y="31133"/>
                </a:lnTo>
                <a:lnTo>
                  <a:pt x="66778" y="31020"/>
                </a:lnTo>
                <a:lnTo>
                  <a:pt x="65378" y="31133"/>
                </a:lnTo>
                <a:lnTo>
                  <a:pt x="64005" y="31473"/>
                </a:lnTo>
                <a:lnTo>
                  <a:pt x="62661" y="31964"/>
                </a:lnTo>
                <a:lnTo>
                  <a:pt x="61344" y="32644"/>
                </a:lnTo>
                <a:lnTo>
                  <a:pt x="60112" y="33589"/>
                </a:lnTo>
                <a:lnTo>
                  <a:pt x="58907" y="34722"/>
                </a:lnTo>
                <a:lnTo>
                  <a:pt x="57815" y="36045"/>
                </a:lnTo>
                <a:lnTo>
                  <a:pt x="45154" y="53085"/>
                </a:lnTo>
                <a:lnTo>
                  <a:pt x="44677" y="53879"/>
                </a:lnTo>
                <a:lnTo>
                  <a:pt x="44313" y="54748"/>
                </a:lnTo>
                <a:lnTo>
                  <a:pt x="44117" y="55730"/>
                </a:lnTo>
                <a:lnTo>
                  <a:pt x="44033" y="56712"/>
                </a:lnTo>
                <a:lnTo>
                  <a:pt x="44117" y="57770"/>
                </a:lnTo>
                <a:lnTo>
                  <a:pt x="44313" y="58753"/>
                </a:lnTo>
                <a:lnTo>
                  <a:pt x="44677" y="59622"/>
                </a:lnTo>
                <a:lnTo>
                  <a:pt x="45154" y="60415"/>
                </a:lnTo>
                <a:lnTo>
                  <a:pt x="45770" y="61095"/>
                </a:lnTo>
                <a:lnTo>
                  <a:pt x="46442" y="61549"/>
                </a:lnTo>
                <a:lnTo>
                  <a:pt x="47170" y="61851"/>
                </a:lnTo>
                <a:lnTo>
                  <a:pt x="47899" y="61926"/>
                </a:lnTo>
                <a:lnTo>
                  <a:pt x="48627" y="61851"/>
                </a:lnTo>
                <a:lnTo>
                  <a:pt x="49355" y="61549"/>
                </a:lnTo>
                <a:lnTo>
                  <a:pt x="50000" y="61095"/>
                </a:lnTo>
                <a:lnTo>
                  <a:pt x="50616" y="60415"/>
                </a:lnTo>
                <a:lnTo>
                  <a:pt x="57955" y="50591"/>
                </a:lnTo>
                <a:lnTo>
                  <a:pt x="57955" y="50516"/>
                </a:lnTo>
                <a:lnTo>
                  <a:pt x="57955" y="50516"/>
                </a:lnTo>
                <a:lnTo>
                  <a:pt x="61120" y="46246"/>
                </a:lnTo>
                <a:lnTo>
                  <a:pt x="61512" y="45869"/>
                </a:lnTo>
                <a:lnTo>
                  <a:pt x="61988" y="45566"/>
                </a:lnTo>
                <a:lnTo>
                  <a:pt x="62464" y="45528"/>
                </a:lnTo>
                <a:lnTo>
                  <a:pt x="62969" y="45566"/>
                </a:lnTo>
                <a:lnTo>
                  <a:pt x="63417" y="45869"/>
                </a:lnTo>
                <a:lnTo>
                  <a:pt x="63809" y="46246"/>
                </a:lnTo>
                <a:lnTo>
                  <a:pt x="64173" y="46926"/>
                </a:lnTo>
                <a:lnTo>
                  <a:pt x="64369" y="47682"/>
                </a:lnTo>
                <a:lnTo>
                  <a:pt x="64369" y="48476"/>
                </a:lnTo>
                <a:lnTo>
                  <a:pt x="64173" y="49269"/>
                </a:lnTo>
                <a:lnTo>
                  <a:pt x="63809" y="49911"/>
                </a:lnTo>
                <a:lnTo>
                  <a:pt x="61988" y="52405"/>
                </a:lnTo>
                <a:lnTo>
                  <a:pt x="63641" y="54559"/>
                </a:lnTo>
                <a:lnTo>
                  <a:pt x="63641" y="54559"/>
                </a:lnTo>
                <a:lnTo>
                  <a:pt x="63669" y="54672"/>
                </a:lnTo>
                <a:lnTo>
                  <a:pt x="63669" y="54672"/>
                </a:lnTo>
                <a:lnTo>
                  <a:pt x="63753" y="54748"/>
                </a:lnTo>
                <a:lnTo>
                  <a:pt x="63781" y="54748"/>
                </a:lnTo>
                <a:lnTo>
                  <a:pt x="63977" y="55050"/>
                </a:lnTo>
                <a:lnTo>
                  <a:pt x="64341" y="55465"/>
                </a:lnTo>
                <a:lnTo>
                  <a:pt x="64761" y="55957"/>
                </a:lnTo>
                <a:lnTo>
                  <a:pt x="65322" y="56599"/>
                </a:lnTo>
                <a:lnTo>
                  <a:pt x="65966" y="57204"/>
                </a:lnTo>
                <a:lnTo>
                  <a:pt x="66694" y="57921"/>
                </a:lnTo>
                <a:lnTo>
                  <a:pt x="67507" y="58602"/>
                </a:lnTo>
                <a:lnTo>
                  <a:pt x="68375" y="59282"/>
                </a:lnTo>
                <a:lnTo>
                  <a:pt x="69299" y="59886"/>
                </a:lnTo>
                <a:lnTo>
                  <a:pt x="70280" y="60377"/>
                </a:lnTo>
                <a:lnTo>
                  <a:pt x="71260" y="60755"/>
                </a:lnTo>
                <a:lnTo>
                  <a:pt x="72268" y="60944"/>
                </a:lnTo>
                <a:lnTo>
                  <a:pt x="73305" y="61020"/>
                </a:lnTo>
                <a:lnTo>
                  <a:pt x="74285" y="60869"/>
                </a:lnTo>
                <a:lnTo>
                  <a:pt x="75294" y="60415"/>
                </a:lnTo>
                <a:lnTo>
                  <a:pt x="75770" y="60264"/>
                </a:lnTo>
                <a:lnTo>
                  <a:pt x="76274" y="60264"/>
                </a:lnTo>
                <a:lnTo>
                  <a:pt x="76750" y="60415"/>
                </a:lnTo>
                <a:lnTo>
                  <a:pt x="77198" y="60755"/>
                </a:lnTo>
                <a:lnTo>
                  <a:pt x="77535" y="61246"/>
                </a:lnTo>
                <a:lnTo>
                  <a:pt x="77787" y="61851"/>
                </a:lnTo>
                <a:lnTo>
                  <a:pt x="77927" y="62531"/>
                </a:lnTo>
                <a:lnTo>
                  <a:pt x="77927" y="63173"/>
                </a:lnTo>
                <a:lnTo>
                  <a:pt x="77787" y="63816"/>
                </a:lnTo>
                <a:lnTo>
                  <a:pt x="77535" y="64382"/>
                </a:lnTo>
                <a:lnTo>
                  <a:pt x="77198" y="64874"/>
                </a:lnTo>
                <a:lnTo>
                  <a:pt x="76750" y="65251"/>
                </a:lnTo>
                <a:lnTo>
                  <a:pt x="75490" y="65780"/>
                </a:lnTo>
                <a:lnTo>
                  <a:pt x="74229" y="66120"/>
                </a:lnTo>
                <a:lnTo>
                  <a:pt x="72997" y="66234"/>
                </a:lnTo>
                <a:lnTo>
                  <a:pt x="72212" y="66158"/>
                </a:lnTo>
                <a:lnTo>
                  <a:pt x="84341" y="82481"/>
                </a:lnTo>
                <a:lnTo>
                  <a:pt x="85798" y="80516"/>
                </a:lnTo>
                <a:lnTo>
                  <a:pt x="87366" y="78211"/>
                </a:lnTo>
                <a:lnTo>
                  <a:pt x="88795" y="75755"/>
                </a:lnTo>
                <a:lnTo>
                  <a:pt x="89971" y="73186"/>
                </a:lnTo>
                <a:lnTo>
                  <a:pt x="91036" y="70428"/>
                </a:lnTo>
                <a:lnTo>
                  <a:pt x="91904" y="67632"/>
                </a:lnTo>
                <a:lnTo>
                  <a:pt x="92605" y="64685"/>
                </a:lnTo>
                <a:lnTo>
                  <a:pt x="93109" y="61662"/>
                </a:lnTo>
                <a:lnTo>
                  <a:pt x="93361" y="60226"/>
                </a:lnTo>
                <a:lnTo>
                  <a:pt x="93781" y="58828"/>
                </a:lnTo>
                <a:lnTo>
                  <a:pt x="94285" y="57581"/>
                </a:lnTo>
                <a:lnTo>
                  <a:pt x="94901" y="56335"/>
                </a:lnTo>
                <a:lnTo>
                  <a:pt x="95630" y="55201"/>
                </a:lnTo>
                <a:lnTo>
                  <a:pt x="101344" y="47493"/>
                </a:lnTo>
                <a:lnTo>
                  <a:pt x="85686" y="26297"/>
                </a:lnTo>
                <a:close/>
                <a:moveTo>
                  <a:pt x="37507" y="24521"/>
                </a:moveTo>
                <a:lnTo>
                  <a:pt x="18291" y="50440"/>
                </a:lnTo>
                <a:lnTo>
                  <a:pt x="21652" y="55012"/>
                </a:lnTo>
                <a:lnTo>
                  <a:pt x="22464" y="56183"/>
                </a:lnTo>
                <a:lnTo>
                  <a:pt x="23109" y="57506"/>
                </a:lnTo>
                <a:lnTo>
                  <a:pt x="23669" y="58904"/>
                </a:lnTo>
                <a:lnTo>
                  <a:pt x="24061" y="60377"/>
                </a:lnTo>
                <a:lnTo>
                  <a:pt x="24341" y="61889"/>
                </a:lnTo>
                <a:lnTo>
                  <a:pt x="24873" y="64874"/>
                </a:lnTo>
                <a:lnTo>
                  <a:pt x="25546" y="67783"/>
                </a:lnTo>
                <a:lnTo>
                  <a:pt x="26442" y="70579"/>
                </a:lnTo>
                <a:lnTo>
                  <a:pt x="27478" y="73299"/>
                </a:lnTo>
                <a:lnTo>
                  <a:pt x="28711" y="75869"/>
                </a:lnTo>
                <a:lnTo>
                  <a:pt x="30112" y="78249"/>
                </a:lnTo>
                <a:lnTo>
                  <a:pt x="31652" y="80516"/>
                </a:lnTo>
                <a:lnTo>
                  <a:pt x="33025" y="82405"/>
                </a:lnTo>
                <a:lnTo>
                  <a:pt x="33977" y="82178"/>
                </a:lnTo>
                <a:lnTo>
                  <a:pt x="34957" y="82141"/>
                </a:lnTo>
                <a:lnTo>
                  <a:pt x="35938" y="82329"/>
                </a:lnTo>
                <a:lnTo>
                  <a:pt x="36890" y="82670"/>
                </a:lnTo>
                <a:lnTo>
                  <a:pt x="37787" y="83236"/>
                </a:lnTo>
                <a:lnTo>
                  <a:pt x="38683" y="83954"/>
                </a:lnTo>
                <a:lnTo>
                  <a:pt x="39439" y="84861"/>
                </a:lnTo>
                <a:lnTo>
                  <a:pt x="40084" y="85881"/>
                </a:lnTo>
                <a:lnTo>
                  <a:pt x="40644" y="86977"/>
                </a:lnTo>
                <a:lnTo>
                  <a:pt x="41036" y="88148"/>
                </a:lnTo>
                <a:lnTo>
                  <a:pt x="41288" y="89357"/>
                </a:lnTo>
                <a:lnTo>
                  <a:pt x="41456" y="90642"/>
                </a:lnTo>
                <a:lnTo>
                  <a:pt x="41456" y="91889"/>
                </a:lnTo>
                <a:lnTo>
                  <a:pt x="41820" y="91889"/>
                </a:lnTo>
                <a:lnTo>
                  <a:pt x="42913" y="92040"/>
                </a:lnTo>
                <a:lnTo>
                  <a:pt x="43949" y="92304"/>
                </a:lnTo>
                <a:lnTo>
                  <a:pt x="44929" y="92909"/>
                </a:lnTo>
                <a:lnTo>
                  <a:pt x="45854" y="93664"/>
                </a:lnTo>
                <a:lnTo>
                  <a:pt x="46694" y="94647"/>
                </a:lnTo>
                <a:lnTo>
                  <a:pt x="47422" y="95818"/>
                </a:lnTo>
                <a:lnTo>
                  <a:pt x="48011" y="97103"/>
                </a:lnTo>
                <a:lnTo>
                  <a:pt x="48403" y="98501"/>
                </a:lnTo>
                <a:lnTo>
                  <a:pt x="48627" y="99937"/>
                </a:lnTo>
                <a:lnTo>
                  <a:pt x="48683" y="101410"/>
                </a:lnTo>
                <a:lnTo>
                  <a:pt x="48851" y="101410"/>
                </a:lnTo>
                <a:lnTo>
                  <a:pt x="49943" y="101523"/>
                </a:lnTo>
                <a:lnTo>
                  <a:pt x="50980" y="101863"/>
                </a:lnTo>
                <a:lnTo>
                  <a:pt x="51988" y="102392"/>
                </a:lnTo>
                <a:lnTo>
                  <a:pt x="52885" y="103186"/>
                </a:lnTo>
                <a:lnTo>
                  <a:pt x="53725" y="104130"/>
                </a:lnTo>
                <a:lnTo>
                  <a:pt x="54453" y="105264"/>
                </a:lnTo>
                <a:lnTo>
                  <a:pt x="55014" y="106511"/>
                </a:lnTo>
                <a:lnTo>
                  <a:pt x="55406" y="107871"/>
                </a:lnTo>
                <a:lnTo>
                  <a:pt x="55658" y="109231"/>
                </a:lnTo>
                <a:lnTo>
                  <a:pt x="55742" y="110667"/>
                </a:lnTo>
                <a:lnTo>
                  <a:pt x="55658" y="112103"/>
                </a:lnTo>
                <a:lnTo>
                  <a:pt x="55910" y="112141"/>
                </a:lnTo>
                <a:lnTo>
                  <a:pt x="56162" y="112141"/>
                </a:lnTo>
                <a:lnTo>
                  <a:pt x="56862" y="112027"/>
                </a:lnTo>
                <a:lnTo>
                  <a:pt x="57478" y="111687"/>
                </a:lnTo>
                <a:lnTo>
                  <a:pt x="58011" y="111083"/>
                </a:lnTo>
                <a:lnTo>
                  <a:pt x="58431" y="110365"/>
                </a:lnTo>
                <a:lnTo>
                  <a:pt x="58683" y="109534"/>
                </a:lnTo>
                <a:lnTo>
                  <a:pt x="58795" y="108627"/>
                </a:lnTo>
                <a:lnTo>
                  <a:pt x="58683" y="107720"/>
                </a:lnTo>
                <a:lnTo>
                  <a:pt x="58431" y="106889"/>
                </a:lnTo>
                <a:lnTo>
                  <a:pt x="58011" y="106133"/>
                </a:lnTo>
                <a:lnTo>
                  <a:pt x="57983" y="106133"/>
                </a:lnTo>
                <a:lnTo>
                  <a:pt x="45490" y="89206"/>
                </a:lnTo>
                <a:lnTo>
                  <a:pt x="45126" y="88526"/>
                </a:lnTo>
                <a:lnTo>
                  <a:pt x="44929" y="87808"/>
                </a:lnTo>
                <a:lnTo>
                  <a:pt x="44929" y="87015"/>
                </a:lnTo>
                <a:lnTo>
                  <a:pt x="45126" y="86221"/>
                </a:lnTo>
                <a:lnTo>
                  <a:pt x="45490" y="85579"/>
                </a:lnTo>
                <a:lnTo>
                  <a:pt x="45966" y="85088"/>
                </a:lnTo>
                <a:lnTo>
                  <a:pt x="46554" y="84861"/>
                </a:lnTo>
                <a:lnTo>
                  <a:pt x="47114" y="84861"/>
                </a:lnTo>
                <a:lnTo>
                  <a:pt x="47675" y="85088"/>
                </a:lnTo>
                <a:lnTo>
                  <a:pt x="48179" y="85579"/>
                </a:lnTo>
                <a:lnTo>
                  <a:pt x="65098" y="108362"/>
                </a:lnTo>
                <a:lnTo>
                  <a:pt x="65630" y="108929"/>
                </a:lnTo>
                <a:lnTo>
                  <a:pt x="66274" y="109269"/>
                </a:lnTo>
                <a:lnTo>
                  <a:pt x="66918" y="109382"/>
                </a:lnTo>
                <a:lnTo>
                  <a:pt x="67619" y="109269"/>
                </a:lnTo>
                <a:lnTo>
                  <a:pt x="68235" y="108929"/>
                </a:lnTo>
                <a:lnTo>
                  <a:pt x="68767" y="108362"/>
                </a:lnTo>
                <a:lnTo>
                  <a:pt x="69187" y="107607"/>
                </a:lnTo>
                <a:lnTo>
                  <a:pt x="69467" y="106775"/>
                </a:lnTo>
                <a:lnTo>
                  <a:pt x="69551" y="105906"/>
                </a:lnTo>
                <a:lnTo>
                  <a:pt x="69467" y="104962"/>
                </a:lnTo>
                <a:lnTo>
                  <a:pt x="69215" y="104130"/>
                </a:lnTo>
                <a:lnTo>
                  <a:pt x="68823" y="103450"/>
                </a:lnTo>
                <a:lnTo>
                  <a:pt x="53221" y="82405"/>
                </a:lnTo>
                <a:lnTo>
                  <a:pt x="52857" y="81687"/>
                </a:lnTo>
                <a:lnTo>
                  <a:pt x="52661" y="80969"/>
                </a:lnTo>
                <a:lnTo>
                  <a:pt x="52661" y="80176"/>
                </a:lnTo>
                <a:lnTo>
                  <a:pt x="52857" y="79382"/>
                </a:lnTo>
                <a:lnTo>
                  <a:pt x="53221" y="78740"/>
                </a:lnTo>
                <a:lnTo>
                  <a:pt x="53725" y="78249"/>
                </a:lnTo>
                <a:lnTo>
                  <a:pt x="54257" y="78022"/>
                </a:lnTo>
                <a:lnTo>
                  <a:pt x="54845" y="78022"/>
                </a:lnTo>
                <a:lnTo>
                  <a:pt x="55434" y="78249"/>
                </a:lnTo>
                <a:lnTo>
                  <a:pt x="55910" y="78740"/>
                </a:lnTo>
                <a:lnTo>
                  <a:pt x="71484" y="99710"/>
                </a:lnTo>
                <a:lnTo>
                  <a:pt x="71484" y="99710"/>
                </a:lnTo>
                <a:lnTo>
                  <a:pt x="71540" y="99785"/>
                </a:lnTo>
                <a:lnTo>
                  <a:pt x="74929" y="104357"/>
                </a:lnTo>
                <a:lnTo>
                  <a:pt x="75490" y="104924"/>
                </a:lnTo>
                <a:lnTo>
                  <a:pt x="76106" y="105264"/>
                </a:lnTo>
                <a:lnTo>
                  <a:pt x="76750" y="105415"/>
                </a:lnTo>
                <a:lnTo>
                  <a:pt x="77422" y="105264"/>
                </a:lnTo>
                <a:lnTo>
                  <a:pt x="78067" y="104924"/>
                </a:lnTo>
                <a:lnTo>
                  <a:pt x="78627" y="104357"/>
                </a:lnTo>
                <a:lnTo>
                  <a:pt x="79019" y="103639"/>
                </a:lnTo>
                <a:lnTo>
                  <a:pt x="79271" y="102808"/>
                </a:lnTo>
                <a:lnTo>
                  <a:pt x="79383" y="101863"/>
                </a:lnTo>
                <a:lnTo>
                  <a:pt x="79271" y="100919"/>
                </a:lnTo>
                <a:lnTo>
                  <a:pt x="79019" y="100088"/>
                </a:lnTo>
                <a:lnTo>
                  <a:pt x="78627" y="99370"/>
                </a:lnTo>
                <a:lnTo>
                  <a:pt x="58571" y="72355"/>
                </a:lnTo>
                <a:lnTo>
                  <a:pt x="58207" y="71675"/>
                </a:lnTo>
                <a:lnTo>
                  <a:pt x="58011" y="70919"/>
                </a:lnTo>
                <a:lnTo>
                  <a:pt x="58011" y="70163"/>
                </a:lnTo>
                <a:lnTo>
                  <a:pt x="58207" y="69370"/>
                </a:lnTo>
                <a:lnTo>
                  <a:pt x="58571" y="68690"/>
                </a:lnTo>
                <a:lnTo>
                  <a:pt x="59075" y="68236"/>
                </a:lnTo>
                <a:lnTo>
                  <a:pt x="59635" y="67972"/>
                </a:lnTo>
                <a:lnTo>
                  <a:pt x="60224" y="67972"/>
                </a:lnTo>
                <a:lnTo>
                  <a:pt x="60784" y="68236"/>
                </a:lnTo>
                <a:lnTo>
                  <a:pt x="61316" y="68690"/>
                </a:lnTo>
                <a:lnTo>
                  <a:pt x="79887" y="93778"/>
                </a:lnTo>
                <a:lnTo>
                  <a:pt x="80448" y="94345"/>
                </a:lnTo>
                <a:lnTo>
                  <a:pt x="81064" y="94685"/>
                </a:lnTo>
                <a:lnTo>
                  <a:pt x="81708" y="94836"/>
                </a:lnTo>
                <a:lnTo>
                  <a:pt x="82408" y="94685"/>
                </a:lnTo>
                <a:lnTo>
                  <a:pt x="83025" y="94345"/>
                </a:lnTo>
                <a:lnTo>
                  <a:pt x="83557" y="93778"/>
                </a:lnTo>
                <a:lnTo>
                  <a:pt x="84005" y="93060"/>
                </a:lnTo>
                <a:lnTo>
                  <a:pt x="84257" y="92229"/>
                </a:lnTo>
                <a:lnTo>
                  <a:pt x="84341" y="91284"/>
                </a:lnTo>
                <a:lnTo>
                  <a:pt x="84257" y="90340"/>
                </a:lnTo>
                <a:lnTo>
                  <a:pt x="84005" y="89508"/>
                </a:lnTo>
                <a:lnTo>
                  <a:pt x="83557" y="88790"/>
                </a:lnTo>
                <a:lnTo>
                  <a:pt x="61092" y="58488"/>
                </a:lnTo>
                <a:lnTo>
                  <a:pt x="61036" y="58413"/>
                </a:lnTo>
                <a:lnTo>
                  <a:pt x="61036" y="58413"/>
                </a:lnTo>
                <a:lnTo>
                  <a:pt x="61036" y="58413"/>
                </a:lnTo>
                <a:lnTo>
                  <a:pt x="60980" y="58299"/>
                </a:lnTo>
                <a:lnTo>
                  <a:pt x="60896" y="58186"/>
                </a:lnTo>
                <a:lnTo>
                  <a:pt x="60896" y="58186"/>
                </a:lnTo>
                <a:lnTo>
                  <a:pt x="59299" y="56032"/>
                </a:lnTo>
                <a:lnTo>
                  <a:pt x="53333" y="64118"/>
                </a:lnTo>
                <a:lnTo>
                  <a:pt x="52549" y="64987"/>
                </a:lnTo>
                <a:lnTo>
                  <a:pt x="51680" y="65780"/>
                </a:lnTo>
                <a:lnTo>
                  <a:pt x="50812" y="66347"/>
                </a:lnTo>
                <a:lnTo>
                  <a:pt x="49859" y="66763"/>
                </a:lnTo>
                <a:lnTo>
                  <a:pt x="48879" y="67065"/>
                </a:lnTo>
                <a:lnTo>
                  <a:pt x="47899" y="67103"/>
                </a:lnTo>
                <a:lnTo>
                  <a:pt x="46918" y="67065"/>
                </a:lnTo>
                <a:lnTo>
                  <a:pt x="45966" y="66763"/>
                </a:lnTo>
                <a:lnTo>
                  <a:pt x="45014" y="66347"/>
                </a:lnTo>
                <a:lnTo>
                  <a:pt x="44117" y="65780"/>
                </a:lnTo>
                <a:lnTo>
                  <a:pt x="43277" y="64987"/>
                </a:lnTo>
                <a:lnTo>
                  <a:pt x="42464" y="64118"/>
                </a:lnTo>
                <a:lnTo>
                  <a:pt x="41652" y="62833"/>
                </a:lnTo>
                <a:lnTo>
                  <a:pt x="41036" y="61435"/>
                </a:lnTo>
                <a:lnTo>
                  <a:pt x="40560" y="59962"/>
                </a:lnTo>
                <a:lnTo>
                  <a:pt x="40308" y="58413"/>
                </a:lnTo>
                <a:lnTo>
                  <a:pt x="40196" y="56712"/>
                </a:lnTo>
                <a:lnTo>
                  <a:pt x="40308" y="55088"/>
                </a:lnTo>
                <a:lnTo>
                  <a:pt x="40560" y="53539"/>
                </a:lnTo>
                <a:lnTo>
                  <a:pt x="41036" y="52065"/>
                </a:lnTo>
                <a:lnTo>
                  <a:pt x="41652" y="50667"/>
                </a:lnTo>
                <a:lnTo>
                  <a:pt x="42464" y="49420"/>
                </a:lnTo>
                <a:lnTo>
                  <a:pt x="54341" y="33438"/>
                </a:lnTo>
                <a:lnTo>
                  <a:pt x="53473" y="33627"/>
                </a:lnTo>
                <a:lnTo>
                  <a:pt x="52661" y="33967"/>
                </a:lnTo>
                <a:lnTo>
                  <a:pt x="51540" y="34458"/>
                </a:lnTo>
                <a:lnTo>
                  <a:pt x="50364" y="34722"/>
                </a:lnTo>
                <a:lnTo>
                  <a:pt x="49215" y="34798"/>
                </a:lnTo>
                <a:lnTo>
                  <a:pt x="47927" y="34722"/>
                </a:lnTo>
                <a:lnTo>
                  <a:pt x="46694" y="34345"/>
                </a:lnTo>
                <a:lnTo>
                  <a:pt x="45490" y="33816"/>
                </a:lnTo>
                <a:lnTo>
                  <a:pt x="44369" y="33098"/>
                </a:lnTo>
                <a:lnTo>
                  <a:pt x="43277" y="32153"/>
                </a:lnTo>
                <a:lnTo>
                  <a:pt x="42324" y="30982"/>
                </a:lnTo>
                <a:lnTo>
                  <a:pt x="37507" y="24521"/>
                </a:lnTo>
                <a:close/>
                <a:moveTo>
                  <a:pt x="94789" y="7216"/>
                </a:moveTo>
                <a:lnTo>
                  <a:pt x="85854" y="19269"/>
                </a:lnTo>
                <a:lnTo>
                  <a:pt x="106470" y="47002"/>
                </a:lnTo>
                <a:lnTo>
                  <a:pt x="115378" y="34949"/>
                </a:lnTo>
                <a:lnTo>
                  <a:pt x="94789" y="7216"/>
                </a:lnTo>
                <a:close/>
                <a:moveTo>
                  <a:pt x="27815" y="6234"/>
                </a:moveTo>
                <a:lnTo>
                  <a:pt x="4593" y="37518"/>
                </a:lnTo>
                <a:lnTo>
                  <a:pt x="13529" y="49534"/>
                </a:lnTo>
                <a:lnTo>
                  <a:pt x="36750" y="18287"/>
                </a:lnTo>
                <a:lnTo>
                  <a:pt x="27815" y="6234"/>
                </a:lnTo>
                <a:close/>
                <a:moveTo>
                  <a:pt x="27535" y="0"/>
                </a:moveTo>
                <a:lnTo>
                  <a:pt x="28095" y="0"/>
                </a:lnTo>
                <a:lnTo>
                  <a:pt x="28655" y="226"/>
                </a:lnTo>
                <a:lnTo>
                  <a:pt x="29159" y="717"/>
                </a:lnTo>
                <a:lnTo>
                  <a:pt x="40784" y="16397"/>
                </a:lnTo>
                <a:lnTo>
                  <a:pt x="41120" y="16964"/>
                </a:lnTo>
                <a:lnTo>
                  <a:pt x="41288" y="17607"/>
                </a:lnTo>
                <a:lnTo>
                  <a:pt x="41372" y="18287"/>
                </a:lnTo>
                <a:lnTo>
                  <a:pt x="41288" y="18929"/>
                </a:lnTo>
                <a:lnTo>
                  <a:pt x="41120" y="19571"/>
                </a:lnTo>
                <a:lnTo>
                  <a:pt x="40784" y="20100"/>
                </a:lnTo>
                <a:lnTo>
                  <a:pt x="40252" y="20894"/>
                </a:lnTo>
                <a:lnTo>
                  <a:pt x="45014" y="27317"/>
                </a:lnTo>
                <a:lnTo>
                  <a:pt x="45770" y="28148"/>
                </a:lnTo>
                <a:lnTo>
                  <a:pt x="46582" y="28866"/>
                </a:lnTo>
                <a:lnTo>
                  <a:pt x="47507" y="29282"/>
                </a:lnTo>
                <a:lnTo>
                  <a:pt x="48431" y="29584"/>
                </a:lnTo>
                <a:lnTo>
                  <a:pt x="49383" y="29622"/>
                </a:lnTo>
                <a:lnTo>
                  <a:pt x="50364" y="29508"/>
                </a:lnTo>
                <a:lnTo>
                  <a:pt x="51344" y="29093"/>
                </a:lnTo>
                <a:lnTo>
                  <a:pt x="52773" y="28564"/>
                </a:lnTo>
                <a:lnTo>
                  <a:pt x="54257" y="28224"/>
                </a:lnTo>
                <a:lnTo>
                  <a:pt x="55770" y="28073"/>
                </a:lnTo>
                <a:lnTo>
                  <a:pt x="57338" y="28224"/>
                </a:lnTo>
                <a:lnTo>
                  <a:pt x="58851" y="28564"/>
                </a:lnTo>
                <a:lnTo>
                  <a:pt x="60308" y="27619"/>
                </a:lnTo>
                <a:lnTo>
                  <a:pt x="61876" y="26826"/>
                </a:lnTo>
                <a:lnTo>
                  <a:pt x="63501" y="26297"/>
                </a:lnTo>
                <a:lnTo>
                  <a:pt x="65126" y="25957"/>
                </a:lnTo>
                <a:lnTo>
                  <a:pt x="66778" y="25843"/>
                </a:lnTo>
                <a:lnTo>
                  <a:pt x="68515" y="25994"/>
                </a:lnTo>
                <a:lnTo>
                  <a:pt x="70280" y="26335"/>
                </a:lnTo>
                <a:lnTo>
                  <a:pt x="71988" y="26977"/>
                </a:lnTo>
                <a:lnTo>
                  <a:pt x="73613" y="27808"/>
                </a:lnTo>
                <a:lnTo>
                  <a:pt x="74593" y="28299"/>
                </a:lnTo>
                <a:lnTo>
                  <a:pt x="75630" y="28564"/>
                </a:lnTo>
                <a:lnTo>
                  <a:pt x="76638" y="28564"/>
                </a:lnTo>
                <a:lnTo>
                  <a:pt x="77675" y="28299"/>
                </a:lnTo>
                <a:lnTo>
                  <a:pt x="78627" y="27808"/>
                </a:lnTo>
                <a:lnTo>
                  <a:pt x="79495" y="27128"/>
                </a:lnTo>
                <a:lnTo>
                  <a:pt x="80280" y="26259"/>
                </a:lnTo>
                <a:lnTo>
                  <a:pt x="82941" y="22670"/>
                </a:lnTo>
                <a:lnTo>
                  <a:pt x="81820" y="21083"/>
                </a:lnTo>
                <a:lnTo>
                  <a:pt x="81484" y="20554"/>
                </a:lnTo>
                <a:lnTo>
                  <a:pt x="81316" y="19949"/>
                </a:lnTo>
                <a:lnTo>
                  <a:pt x="81232" y="19269"/>
                </a:lnTo>
                <a:lnTo>
                  <a:pt x="81316" y="18589"/>
                </a:lnTo>
                <a:lnTo>
                  <a:pt x="81484" y="17984"/>
                </a:lnTo>
                <a:lnTo>
                  <a:pt x="81820" y="17455"/>
                </a:lnTo>
                <a:lnTo>
                  <a:pt x="93445" y="1700"/>
                </a:lnTo>
                <a:lnTo>
                  <a:pt x="93949" y="1284"/>
                </a:lnTo>
                <a:lnTo>
                  <a:pt x="94509" y="1020"/>
                </a:lnTo>
                <a:lnTo>
                  <a:pt x="95098" y="1020"/>
                </a:lnTo>
                <a:lnTo>
                  <a:pt x="95658" y="1284"/>
                </a:lnTo>
                <a:lnTo>
                  <a:pt x="96134" y="1700"/>
                </a:lnTo>
                <a:lnTo>
                  <a:pt x="119439" y="33136"/>
                </a:lnTo>
                <a:lnTo>
                  <a:pt x="119747" y="33664"/>
                </a:lnTo>
                <a:lnTo>
                  <a:pt x="119943" y="34307"/>
                </a:lnTo>
                <a:lnTo>
                  <a:pt x="120000" y="34949"/>
                </a:lnTo>
                <a:lnTo>
                  <a:pt x="119943" y="35629"/>
                </a:lnTo>
                <a:lnTo>
                  <a:pt x="119747" y="36272"/>
                </a:lnTo>
                <a:lnTo>
                  <a:pt x="119439" y="36801"/>
                </a:lnTo>
                <a:lnTo>
                  <a:pt x="107815" y="52518"/>
                </a:lnTo>
                <a:lnTo>
                  <a:pt x="107394" y="52896"/>
                </a:lnTo>
                <a:lnTo>
                  <a:pt x="106918" y="53198"/>
                </a:lnTo>
                <a:lnTo>
                  <a:pt x="106470" y="53236"/>
                </a:lnTo>
                <a:lnTo>
                  <a:pt x="105938" y="53198"/>
                </a:lnTo>
                <a:lnTo>
                  <a:pt x="105518" y="52896"/>
                </a:lnTo>
                <a:lnTo>
                  <a:pt x="105070" y="52518"/>
                </a:lnTo>
                <a:lnTo>
                  <a:pt x="104089" y="51120"/>
                </a:lnTo>
                <a:lnTo>
                  <a:pt x="98375" y="58828"/>
                </a:lnTo>
                <a:lnTo>
                  <a:pt x="97815" y="59659"/>
                </a:lnTo>
                <a:lnTo>
                  <a:pt x="97422" y="60566"/>
                </a:lnTo>
                <a:lnTo>
                  <a:pt x="97086" y="61549"/>
                </a:lnTo>
                <a:lnTo>
                  <a:pt x="96918" y="62569"/>
                </a:lnTo>
                <a:lnTo>
                  <a:pt x="96386" y="65629"/>
                </a:lnTo>
                <a:lnTo>
                  <a:pt x="95742" y="68576"/>
                </a:lnTo>
                <a:lnTo>
                  <a:pt x="94901" y="71486"/>
                </a:lnTo>
                <a:lnTo>
                  <a:pt x="93949" y="74244"/>
                </a:lnTo>
                <a:lnTo>
                  <a:pt x="92829" y="76889"/>
                </a:lnTo>
                <a:lnTo>
                  <a:pt x="91512" y="79458"/>
                </a:lnTo>
                <a:lnTo>
                  <a:pt x="90084" y="81914"/>
                </a:lnTo>
                <a:lnTo>
                  <a:pt x="88515" y="84143"/>
                </a:lnTo>
                <a:lnTo>
                  <a:pt x="87002" y="86259"/>
                </a:lnTo>
                <a:lnTo>
                  <a:pt x="87507" y="87392"/>
                </a:lnTo>
                <a:lnTo>
                  <a:pt x="87871" y="88639"/>
                </a:lnTo>
                <a:lnTo>
                  <a:pt x="88095" y="89924"/>
                </a:lnTo>
                <a:lnTo>
                  <a:pt x="88151" y="91284"/>
                </a:lnTo>
                <a:lnTo>
                  <a:pt x="88095" y="92682"/>
                </a:lnTo>
                <a:lnTo>
                  <a:pt x="87871" y="94005"/>
                </a:lnTo>
                <a:lnTo>
                  <a:pt x="87478" y="95214"/>
                </a:lnTo>
                <a:lnTo>
                  <a:pt x="86946" y="96385"/>
                </a:lnTo>
                <a:lnTo>
                  <a:pt x="86302" y="97443"/>
                </a:lnTo>
                <a:lnTo>
                  <a:pt x="85574" y="98274"/>
                </a:lnTo>
                <a:lnTo>
                  <a:pt x="84761" y="98954"/>
                </a:lnTo>
                <a:lnTo>
                  <a:pt x="83949" y="99445"/>
                </a:lnTo>
                <a:lnTo>
                  <a:pt x="83025" y="99785"/>
                </a:lnTo>
                <a:lnTo>
                  <a:pt x="83165" y="100843"/>
                </a:lnTo>
                <a:lnTo>
                  <a:pt x="83193" y="101863"/>
                </a:lnTo>
                <a:lnTo>
                  <a:pt x="83137" y="103224"/>
                </a:lnTo>
                <a:lnTo>
                  <a:pt x="82885" y="104546"/>
                </a:lnTo>
                <a:lnTo>
                  <a:pt x="82521" y="105793"/>
                </a:lnTo>
                <a:lnTo>
                  <a:pt x="81960" y="106964"/>
                </a:lnTo>
                <a:lnTo>
                  <a:pt x="81316" y="108022"/>
                </a:lnTo>
                <a:lnTo>
                  <a:pt x="80504" y="108929"/>
                </a:lnTo>
                <a:lnTo>
                  <a:pt x="79635" y="109609"/>
                </a:lnTo>
                <a:lnTo>
                  <a:pt x="78711" y="110176"/>
                </a:lnTo>
                <a:lnTo>
                  <a:pt x="77731" y="110478"/>
                </a:lnTo>
                <a:lnTo>
                  <a:pt x="76750" y="110554"/>
                </a:lnTo>
                <a:lnTo>
                  <a:pt x="75770" y="110478"/>
                </a:lnTo>
                <a:lnTo>
                  <a:pt x="74789" y="110100"/>
                </a:lnTo>
                <a:lnTo>
                  <a:pt x="73837" y="109609"/>
                </a:lnTo>
                <a:lnTo>
                  <a:pt x="72969" y="108891"/>
                </a:lnTo>
                <a:lnTo>
                  <a:pt x="72605" y="110025"/>
                </a:lnTo>
                <a:lnTo>
                  <a:pt x="72100" y="111045"/>
                </a:lnTo>
                <a:lnTo>
                  <a:pt x="71484" y="112027"/>
                </a:lnTo>
                <a:lnTo>
                  <a:pt x="70700" y="112934"/>
                </a:lnTo>
                <a:lnTo>
                  <a:pt x="69831" y="113652"/>
                </a:lnTo>
                <a:lnTo>
                  <a:pt x="68879" y="114143"/>
                </a:lnTo>
                <a:lnTo>
                  <a:pt x="67899" y="114445"/>
                </a:lnTo>
                <a:lnTo>
                  <a:pt x="66918" y="114559"/>
                </a:lnTo>
                <a:lnTo>
                  <a:pt x="65938" y="114445"/>
                </a:lnTo>
                <a:lnTo>
                  <a:pt x="64985" y="114143"/>
                </a:lnTo>
                <a:lnTo>
                  <a:pt x="64033" y="113652"/>
                </a:lnTo>
                <a:lnTo>
                  <a:pt x="63165" y="112934"/>
                </a:lnTo>
                <a:lnTo>
                  <a:pt x="62352" y="112027"/>
                </a:lnTo>
                <a:lnTo>
                  <a:pt x="62184" y="111725"/>
                </a:lnTo>
                <a:lnTo>
                  <a:pt x="61820" y="112821"/>
                </a:lnTo>
                <a:lnTo>
                  <a:pt x="61316" y="113841"/>
                </a:lnTo>
                <a:lnTo>
                  <a:pt x="60728" y="114785"/>
                </a:lnTo>
                <a:lnTo>
                  <a:pt x="59943" y="115654"/>
                </a:lnTo>
                <a:lnTo>
                  <a:pt x="59075" y="116372"/>
                </a:lnTo>
                <a:lnTo>
                  <a:pt x="58179" y="116901"/>
                </a:lnTo>
                <a:lnTo>
                  <a:pt x="57198" y="117204"/>
                </a:lnTo>
                <a:lnTo>
                  <a:pt x="56162" y="117279"/>
                </a:lnTo>
                <a:lnTo>
                  <a:pt x="55070" y="117204"/>
                </a:lnTo>
                <a:lnTo>
                  <a:pt x="54061" y="116788"/>
                </a:lnTo>
                <a:lnTo>
                  <a:pt x="53725" y="117279"/>
                </a:lnTo>
                <a:lnTo>
                  <a:pt x="52885" y="118224"/>
                </a:lnTo>
                <a:lnTo>
                  <a:pt x="51988" y="119017"/>
                </a:lnTo>
                <a:lnTo>
                  <a:pt x="50980" y="119546"/>
                </a:lnTo>
                <a:lnTo>
                  <a:pt x="49943" y="119886"/>
                </a:lnTo>
                <a:lnTo>
                  <a:pt x="48851" y="120000"/>
                </a:lnTo>
                <a:lnTo>
                  <a:pt x="47759" y="119886"/>
                </a:lnTo>
                <a:lnTo>
                  <a:pt x="46722" y="119546"/>
                </a:lnTo>
                <a:lnTo>
                  <a:pt x="45714" y="119017"/>
                </a:lnTo>
                <a:lnTo>
                  <a:pt x="44789" y="118224"/>
                </a:lnTo>
                <a:lnTo>
                  <a:pt x="43949" y="117279"/>
                </a:lnTo>
                <a:lnTo>
                  <a:pt x="43221" y="116108"/>
                </a:lnTo>
                <a:lnTo>
                  <a:pt x="42633" y="114785"/>
                </a:lnTo>
                <a:lnTo>
                  <a:pt x="42240" y="113425"/>
                </a:lnTo>
                <a:lnTo>
                  <a:pt x="42016" y="111989"/>
                </a:lnTo>
                <a:lnTo>
                  <a:pt x="41960" y="110516"/>
                </a:lnTo>
                <a:lnTo>
                  <a:pt x="41820" y="110516"/>
                </a:lnTo>
                <a:lnTo>
                  <a:pt x="40728" y="110403"/>
                </a:lnTo>
                <a:lnTo>
                  <a:pt x="39663" y="110062"/>
                </a:lnTo>
                <a:lnTo>
                  <a:pt x="38683" y="109496"/>
                </a:lnTo>
                <a:lnTo>
                  <a:pt x="37759" y="108740"/>
                </a:lnTo>
                <a:lnTo>
                  <a:pt x="36918" y="107758"/>
                </a:lnTo>
                <a:lnTo>
                  <a:pt x="36274" y="106775"/>
                </a:lnTo>
                <a:lnTo>
                  <a:pt x="35770" y="105642"/>
                </a:lnTo>
                <a:lnTo>
                  <a:pt x="35350" y="104471"/>
                </a:lnTo>
                <a:lnTo>
                  <a:pt x="35070" y="103224"/>
                </a:lnTo>
                <a:lnTo>
                  <a:pt x="34929" y="102015"/>
                </a:lnTo>
                <a:lnTo>
                  <a:pt x="34929" y="100730"/>
                </a:lnTo>
                <a:lnTo>
                  <a:pt x="34565" y="100730"/>
                </a:lnTo>
                <a:lnTo>
                  <a:pt x="33501" y="100617"/>
                </a:lnTo>
                <a:lnTo>
                  <a:pt x="32464" y="100277"/>
                </a:lnTo>
                <a:lnTo>
                  <a:pt x="31484" y="99748"/>
                </a:lnTo>
                <a:lnTo>
                  <a:pt x="30560" y="98992"/>
                </a:lnTo>
                <a:lnTo>
                  <a:pt x="29719" y="98010"/>
                </a:lnTo>
                <a:lnTo>
                  <a:pt x="28991" y="96876"/>
                </a:lnTo>
                <a:lnTo>
                  <a:pt x="28431" y="95667"/>
                </a:lnTo>
                <a:lnTo>
                  <a:pt x="27983" y="94345"/>
                </a:lnTo>
                <a:lnTo>
                  <a:pt x="27731" y="92909"/>
                </a:lnTo>
                <a:lnTo>
                  <a:pt x="27675" y="91435"/>
                </a:lnTo>
                <a:lnTo>
                  <a:pt x="27731" y="90000"/>
                </a:lnTo>
                <a:lnTo>
                  <a:pt x="27983" y="88639"/>
                </a:lnTo>
                <a:lnTo>
                  <a:pt x="28347" y="87355"/>
                </a:lnTo>
                <a:lnTo>
                  <a:pt x="28907" y="86146"/>
                </a:lnTo>
                <a:lnTo>
                  <a:pt x="29551" y="85050"/>
                </a:lnTo>
                <a:lnTo>
                  <a:pt x="28935" y="84143"/>
                </a:lnTo>
                <a:lnTo>
                  <a:pt x="27366" y="81914"/>
                </a:lnTo>
                <a:lnTo>
                  <a:pt x="25966" y="79534"/>
                </a:lnTo>
                <a:lnTo>
                  <a:pt x="24677" y="76964"/>
                </a:lnTo>
                <a:lnTo>
                  <a:pt x="23557" y="74395"/>
                </a:lnTo>
                <a:lnTo>
                  <a:pt x="22577" y="71637"/>
                </a:lnTo>
                <a:lnTo>
                  <a:pt x="21764" y="68765"/>
                </a:lnTo>
                <a:lnTo>
                  <a:pt x="21120" y="65818"/>
                </a:lnTo>
                <a:lnTo>
                  <a:pt x="20588" y="62833"/>
                </a:lnTo>
                <a:lnTo>
                  <a:pt x="20392" y="61700"/>
                </a:lnTo>
                <a:lnTo>
                  <a:pt x="20028" y="60604"/>
                </a:lnTo>
                <a:lnTo>
                  <a:pt x="19551" y="59584"/>
                </a:lnTo>
                <a:lnTo>
                  <a:pt x="18963" y="58677"/>
                </a:lnTo>
                <a:lnTo>
                  <a:pt x="15574" y="54105"/>
                </a:lnTo>
                <a:lnTo>
                  <a:pt x="14873" y="55050"/>
                </a:lnTo>
                <a:lnTo>
                  <a:pt x="14481" y="55465"/>
                </a:lnTo>
                <a:lnTo>
                  <a:pt x="14033" y="55730"/>
                </a:lnTo>
                <a:lnTo>
                  <a:pt x="13529" y="55806"/>
                </a:lnTo>
                <a:lnTo>
                  <a:pt x="13025" y="55730"/>
                </a:lnTo>
                <a:lnTo>
                  <a:pt x="12577" y="55465"/>
                </a:lnTo>
                <a:lnTo>
                  <a:pt x="12184" y="55050"/>
                </a:lnTo>
                <a:lnTo>
                  <a:pt x="532" y="39370"/>
                </a:lnTo>
                <a:lnTo>
                  <a:pt x="196" y="38690"/>
                </a:lnTo>
                <a:lnTo>
                  <a:pt x="0" y="37896"/>
                </a:lnTo>
                <a:lnTo>
                  <a:pt x="0" y="37103"/>
                </a:lnTo>
                <a:lnTo>
                  <a:pt x="196" y="36385"/>
                </a:lnTo>
                <a:lnTo>
                  <a:pt x="532" y="35705"/>
                </a:lnTo>
                <a:lnTo>
                  <a:pt x="26442" y="717"/>
                </a:lnTo>
                <a:lnTo>
                  <a:pt x="26946" y="226"/>
                </a:lnTo>
                <a:lnTo>
                  <a:pt x="27535" y="0"/>
                </a:lnTo>
                <a:close/>
              </a:path>
            </a:pathLst>
          </a:custGeom>
          <a:solidFill>
            <a:srgbClr val="666666"/>
          </a:solidFill>
          <a:ln w="9525" cap="flat" cmpd="sng">
            <a:solidFill>
              <a:srgbClr val="666666">
                <a:alpha val="0"/>
              </a:srgbClr>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400">
              <a:solidFill>
                <a:srgbClr val="000000"/>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18"/>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3</a:t>
            </a:fld>
            <a:endParaRPr/>
          </a:p>
        </p:txBody>
      </p:sp>
      <p:sp>
        <p:nvSpPr>
          <p:cNvPr id="115" name="Google Shape;115;p18"/>
          <p:cNvSpPr txBox="1"/>
          <p:nvPr/>
        </p:nvSpPr>
        <p:spPr>
          <a:xfrm>
            <a:off x="587550" y="2017650"/>
            <a:ext cx="7797000" cy="11082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n-GB" sz="6000" b="1">
                <a:solidFill>
                  <a:srgbClr val="595959"/>
                </a:solidFill>
                <a:latin typeface="Oswald"/>
                <a:ea typeface="Oswald"/>
                <a:cs typeface="Oswald"/>
                <a:sym typeface="Oswald"/>
              </a:rPr>
              <a:t>1. GRUPO DE TRABAJO</a:t>
            </a:r>
            <a:endParaRPr sz="6000" b="1">
              <a:solidFill>
                <a:srgbClr val="595959"/>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19"/>
          <p:cNvSpPr txBox="1">
            <a:spLocks noGrp="1"/>
          </p:cNvSpPr>
          <p:nvPr>
            <p:ph type="title"/>
          </p:nvPr>
        </p:nvSpPr>
        <p:spPr>
          <a:xfrm>
            <a:off x="311700" y="213700"/>
            <a:ext cx="8520600" cy="46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90000"/>
                </a:solidFill>
                <a:latin typeface="Open Sans"/>
                <a:ea typeface="Open Sans"/>
                <a:cs typeface="Open Sans"/>
                <a:sym typeface="Open Sans"/>
              </a:rPr>
              <a:t>1. Grupo </a:t>
            </a:r>
            <a:r>
              <a:rPr lang="en-GB" b="1">
                <a:latin typeface="Open Sans"/>
                <a:ea typeface="Open Sans"/>
                <a:cs typeface="Open Sans"/>
                <a:sym typeface="Open Sans"/>
              </a:rPr>
              <a:t>de trabajo</a:t>
            </a:r>
            <a:endParaRPr>
              <a:latin typeface="Open Sans"/>
              <a:ea typeface="Open Sans"/>
              <a:cs typeface="Open Sans"/>
              <a:sym typeface="Open Sans"/>
            </a:endParaRPr>
          </a:p>
        </p:txBody>
      </p:sp>
      <p:sp>
        <p:nvSpPr>
          <p:cNvPr id="121" name="Google Shape;121;p19"/>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4</a:t>
            </a:fld>
            <a:endParaRPr/>
          </a:p>
        </p:txBody>
      </p:sp>
      <p:sp>
        <p:nvSpPr>
          <p:cNvPr id="122" name="Google Shape;122;p19"/>
          <p:cNvSpPr txBox="1"/>
          <p:nvPr/>
        </p:nvSpPr>
        <p:spPr>
          <a:xfrm>
            <a:off x="4847350" y="3378175"/>
            <a:ext cx="4338000" cy="49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200">
              <a:solidFill>
                <a:srgbClr val="566579"/>
              </a:solidFill>
              <a:latin typeface="Open Sans"/>
              <a:ea typeface="Open Sans"/>
              <a:cs typeface="Open Sans"/>
              <a:sym typeface="Open Sans"/>
            </a:endParaRPr>
          </a:p>
          <a:p>
            <a:pPr marL="0" lvl="0" indent="0" algn="l" rtl="0">
              <a:spcBef>
                <a:spcPts val="0"/>
              </a:spcBef>
              <a:spcAft>
                <a:spcPts val="0"/>
              </a:spcAft>
              <a:buNone/>
            </a:pPr>
            <a:endParaRPr>
              <a:solidFill>
                <a:srgbClr val="566579"/>
              </a:solidFill>
              <a:latin typeface="Open Sans"/>
              <a:ea typeface="Open Sans"/>
              <a:cs typeface="Open Sans"/>
              <a:sym typeface="Open Sans"/>
            </a:endParaRPr>
          </a:p>
          <a:p>
            <a:pPr marL="0" lvl="0" indent="0" algn="l" rtl="0">
              <a:spcBef>
                <a:spcPts val="0"/>
              </a:spcBef>
              <a:spcAft>
                <a:spcPts val="0"/>
              </a:spcAft>
              <a:buNone/>
            </a:pPr>
            <a:endParaRPr sz="1500" b="1">
              <a:solidFill>
                <a:srgbClr val="566579"/>
              </a:solidFill>
              <a:latin typeface="Open Sans"/>
              <a:ea typeface="Open Sans"/>
              <a:cs typeface="Open Sans"/>
              <a:sym typeface="Open Sans"/>
            </a:endParaRPr>
          </a:p>
          <a:p>
            <a:pPr marL="0" lvl="0" indent="0" algn="l" rtl="0">
              <a:spcBef>
                <a:spcPts val="0"/>
              </a:spcBef>
              <a:spcAft>
                <a:spcPts val="0"/>
              </a:spcAft>
              <a:buNone/>
            </a:pPr>
            <a:endParaRPr sz="1500" b="1">
              <a:solidFill>
                <a:srgbClr val="566579"/>
              </a:solidFill>
              <a:latin typeface="Open Sans"/>
              <a:ea typeface="Open Sans"/>
              <a:cs typeface="Open Sans"/>
              <a:sym typeface="Open Sans"/>
            </a:endParaRPr>
          </a:p>
        </p:txBody>
      </p:sp>
      <p:pic>
        <p:nvPicPr>
          <p:cNvPr id="123" name="Google Shape;123;p19"/>
          <p:cNvPicPr preferRelativeResize="0"/>
          <p:nvPr/>
        </p:nvPicPr>
        <p:blipFill>
          <a:blip r:embed="rId3">
            <a:alphaModFix/>
          </a:blip>
          <a:stretch>
            <a:fillRect/>
          </a:stretch>
        </p:blipFill>
        <p:spPr>
          <a:xfrm>
            <a:off x="311700" y="1300200"/>
            <a:ext cx="2083867" cy="624800"/>
          </a:xfrm>
          <a:prstGeom prst="rect">
            <a:avLst/>
          </a:prstGeom>
          <a:noFill/>
          <a:ln>
            <a:noFill/>
          </a:ln>
        </p:spPr>
      </p:pic>
      <p:sp>
        <p:nvSpPr>
          <p:cNvPr id="124" name="Google Shape;124;p19"/>
          <p:cNvSpPr txBox="1"/>
          <p:nvPr/>
        </p:nvSpPr>
        <p:spPr>
          <a:xfrm>
            <a:off x="4703275" y="764975"/>
            <a:ext cx="4338000" cy="3971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200">
              <a:solidFill>
                <a:srgbClr val="566579"/>
              </a:solidFill>
              <a:latin typeface="Open Sans"/>
              <a:ea typeface="Open Sans"/>
              <a:cs typeface="Open Sans"/>
              <a:sym typeface="Open Sans"/>
            </a:endParaRPr>
          </a:p>
          <a:p>
            <a:pPr marL="0" lvl="0" indent="0" algn="l" rtl="0">
              <a:spcBef>
                <a:spcPts val="0"/>
              </a:spcBef>
              <a:spcAft>
                <a:spcPts val="0"/>
              </a:spcAft>
              <a:buNone/>
            </a:pPr>
            <a:r>
              <a:rPr lang="en-GB" sz="1300">
                <a:solidFill>
                  <a:srgbClr val="566579"/>
                </a:solidFill>
                <a:latin typeface="Open Sans"/>
                <a:ea typeface="Open Sans"/>
                <a:cs typeface="Open Sans"/>
                <a:sym typeface="Open Sans"/>
              </a:rPr>
              <a:t>Jordi Prats - </a:t>
            </a:r>
            <a:r>
              <a:rPr lang="en-GB" sz="1300" u="sng">
                <a:solidFill>
                  <a:schemeClr val="hlink"/>
                </a:solidFill>
                <a:latin typeface="Open Sans"/>
                <a:ea typeface="Open Sans"/>
                <a:cs typeface="Open Sans"/>
                <a:sym typeface="Open Sans"/>
                <a:hlinkClick r:id="rId4"/>
              </a:rPr>
              <a:t>jordi.prats@upc.edu</a:t>
            </a:r>
            <a:endParaRPr sz="1300" u="sng">
              <a:solidFill>
                <a:srgbClr val="566579"/>
              </a:solidFill>
              <a:latin typeface="Open Sans"/>
              <a:ea typeface="Open Sans"/>
              <a:cs typeface="Open Sans"/>
              <a:sym typeface="Open Sans"/>
            </a:endParaRPr>
          </a:p>
          <a:p>
            <a:pPr marL="0" lvl="0" indent="0" algn="l" rtl="0">
              <a:spcBef>
                <a:spcPts val="0"/>
              </a:spcBef>
              <a:spcAft>
                <a:spcPts val="0"/>
              </a:spcAft>
              <a:buNone/>
            </a:pPr>
            <a:r>
              <a:rPr lang="en-GB" sz="1300">
                <a:solidFill>
                  <a:srgbClr val="566579"/>
                </a:solidFill>
                <a:latin typeface="Open Sans"/>
                <a:ea typeface="Open Sans"/>
                <a:cs typeface="Open Sans"/>
                <a:sym typeface="Open Sans"/>
              </a:rPr>
              <a:t>Toni Prieto - </a:t>
            </a:r>
            <a:r>
              <a:rPr lang="en-GB" sz="1300" u="sng">
                <a:solidFill>
                  <a:schemeClr val="hlink"/>
                </a:solidFill>
                <a:latin typeface="Open Sans"/>
                <a:ea typeface="Open Sans"/>
                <a:cs typeface="Open Sans"/>
                <a:sym typeface="Open Sans"/>
                <a:hlinkClick r:id="rId5"/>
              </a:rPr>
              <a:t>antonio.juan.prieto@upc.edu</a:t>
            </a:r>
            <a:endParaRPr sz="1300">
              <a:solidFill>
                <a:srgbClr val="566579"/>
              </a:solidFill>
              <a:latin typeface="Open Sans"/>
              <a:ea typeface="Open Sans"/>
              <a:cs typeface="Open Sans"/>
              <a:sym typeface="Open Sans"/>
            </a:endParaRPr>
          </a:p>
          <a:p>
            <a:pPr marL="0" lvl="0" indent="0" algn="l" rtl="0">
              <a:spcBef>
                <a:spcPts val="0"/>
              </a:spcBef>
              <a:spcAft>
                <a:spcPts val="0"/>
              </a:spcAft>
              <a:buNone/>
            </a:pPr>
            <a:r>
              <a:rPr lang="en-GB" sz="1300">
                <a:solidFill>
                  <a:srgbClr val="566579"/>
                </a:solidFill>
                <a:latin typeface="Open Sans"/>
                <a:ea typeface="Open Sans"/>
                <a:cs typeface="Open Sans"/>
                <a:sym typeface="Open Sans"/>
              </a:rPr>
              <a:t>Fran Máñez - </a:t>
            </a:r>
            <a:r>
              <a:rPr lang="en-GB" sz="1300" u="sng">
                <a:solidFill>
                  <a:schemeClr val="hlink"/>
                </a:solidFill>
                <a:latin typeface="Open Sans"/>
                <a:ea typeface="Open Sans"/>
                <a:cs typeface="Open Sans"/>
                <a:sym typeface="Open Sans"/>
                <a:hlinkClick r:id="rId6"/>
              </a:rPr>
              <a:t>francisco.manez@upc.edu</a:t>
            </a:r>
            <a:endParaRPr sz="1300" b="1">
              <a:solidFill>
                <a:srgbClr val="566579"/>
              </a:solidFill>
              <a:latin typeface="Open Sans"/>
              <a:ea typeface="Open Sans"/>
              <a:cs typeface="Open Sans"/>
              <a:sym typeface="Open Sans"/>
            </a:endParaRPr>
          </a:p>
          <a:p>
            <a:pPr marL="0" lvl="0" indent="0" algn="l" rtl="0">
              <a:spcBef>
                <a:spcPts val="0"/>
              </a:spcBef>
              <a:spcAft>
                <a:spcPts val="0"/>
              </a:spcAft>
              <a:buNone/>
            </a:pPr>
            <a:endParaRPr sz="1300" b="1">
              <a:solidFill>
                <a:srgbClr val="566579"/>
              </a:solidFill>
              <a:latin typeface="Open Sans"/>
              <a:ea typeface="Open Sans"/>
              <a:cs typeface="Open Sans"/>
              <a:sym typeface="Open Sans"/>
            </a:endParaRPr>
          </a:p>
          <a:p>
            <a:pPr marL="0" lvl="0" indent="0" algn="l" rtl="0">
              <a:spcBef>
                <a:spcPts val="0"/>
              </a:spcBef>
              <a:spcAft>
                <a:spcPts val="0"/>
              </a:spcAft>
              <a:buNone/>
            </a:pPr>
            <a:r>
              <a:rPr lang="en-GB" sz="1300">
                <a:solidFill>
                  <a:srgbClr val="566579"/>
                </a:solidFill>
                <a:latin typeface="Open Sans"/>
                <a:ea typeface="Open Sans"/>
                <a:cs typeface="Open Sans"/>
                <a:sym typeface="Open Sans"/>
              </a:rPr>
              <a:t>Paco Martínez - </a:t>
            </a:r>
            <a:r>
              <a:rPr lang="en-GB" sz="1300" u="sng">
                <a:solidFill>
                  <a:schemeClr val="accent5"/>
                </a:solidFill>
                <a:latin typeface="Open Sans"/>
                <a:ea typeface="Open Sans"/>
                <a:cs typeface="Open Sans"/>
                <a:sym typeface="Open Sans"/>
                <a:hlinkClick r:id="rId7">
                  <a:extLst>
                    <a:ext uri="{A12FA001-AC4F-418D-AE19-62706E023703}">
                      <ahyp:hlinkClr xmlns:ahyp="http://schemas.microsoft.com/office/drawing/2018/hyperlinkcolor" val="tx"/>
                    </a:ext>
                  </a:extLst>
                </a:hlinkClick>
              </a:rPr>
              <a:t>pacomar@upv.es</a:t>
            </a:r>
            <a:endParaRPr sz="1300" b="1">
              <a:solidFill>
                <a:srgbClr val="566579"/>
              </a:solidFill>
              <a:latin typeface="Open Sans"/>
              <a:ea typeface="Open Sans"/>
              <a:cs typeface="Open Sans"/>
              <a:sym typeface="Open Sans"/>
            </a:endParaRPr>
          </a:p>
          <a:p>
            <a:pPr marL="0" lvl="0" indent="0" algn="l" rtl="0">
              <a:spcBef>
                <a:spcPts val="0"/>
              </a:spcBef>
              <a:spcAft>
                <a:spcPts val="0"/>
              </a:spcAft>
              <a:buNone/>
            </a:pPr>
            <a:endParaRPr sz="1300" b="1">
              <a:solidFill>
                <a:srgbClr val="566579"/>
              </a:solidFill>
              <a:latin typeface="Open Sans"/>
              <a:ea typeface="Open Sans"/>
              <a:cs typeface="Open Sans"/>
              <a:sym typeface="Open Sans"/>
            </a:endParaRPr>
          </a:p>
          <a:p>
            <a:pPr marL="0" lvl="0" indent="0" algn="l" rtl="0">
              <a:spcBef>
                <a:spcPts val="0"/>
              </a:spcBef>
              <a:spcAft>
                <a:spcPts val="0"/>
              </a:spcAft>
              <a:buNone/>
            </a:pPr>
            <a:r>
              <a:rPr lang="en-GB" sz="1300">
                <a:solidFill>
                  <a:srgbClr val="566579"/>
                </a:solidFill>
                <a:latin typeface="Open Sans"/>
                <a:ea typeface="Open Sans"/>
                <a:cs typeface="Open Sans"/>
                <a:sym typeface="Open Sans"/>
              </a:rPr>
              <a:t>Ana Poveda - </a:t>
            </a:r>
            <a:r>
              <a:rPr lang="en-GB" sz="1300" u="sng">
                <a:solidFill>
                  <a:schemeClr val="accent5"/>
                </a:solidFill>
                <a:latin typeface="Open Sans"/>
                <a:ea typeface="Open Sans"/>
                <a:cs typeface="Open Sans"/>
                <a:sym typeface="Open Sans"/>
                <a:hlinkClick r:id="rId8">
                  <a:extLst>
                    <a:ext uri="{A12FA001-AC4F-418D-AE19-62706E023703}">
                      <ahyp:hlinkClr xmlns:ahyp="http://schemas.microsoft.com/office/drawing/2018/hyperlinkcolor" val="tx"/>
                    </a:ext>
                  </a:extLst>
                </a:hlinkClick>
              </a:rPr>
              <a:t>anamaria.poveda@uc3m.es</a:t>
            </a:r>
            <a:endParaRPr sz="1300">
              <a:solidFill>
                <a:srgbClr val="566579"/>
              </a:solidFill>
              <a:latin typeface="Open Sans"/>
              <a:ea typeface="Open Sans"/>
              <a:cs typeface="Open Sans"/>
              <a:sym typeface="Open Sans"/>
            </a:endParaRPr>
          </a:p>
          <a:p>
            <a:pPr marL="0" lvl="0" indent="0" algn="l" rtl="0">
              <a:spcBef>
                <a:spcPts val="0"/>
              </a:spcBef>
              <a:spcAft>
                <a:spcPts val="0"/>
              </a:spcAft>
              <a:buNone/>
            </a:pPr>
            <a:r>
              <a:rPr lang="en-GB" sz="1300">
                <a:solidFill>
                  <a:srgbClr val="566579"/>
                </a:solidFill>
                <a:latin typeface="Open Sans"/>
                <a:ea typeface="Open Sans"/>
                <a:cs typeface="Open Sans"/>
                <a:sym typeface="Open Sans"/>
              </a:rPr>
              <a:t>Rebeca Marín - </a:t>
            </a:r>
            <a:r>
              <a:rPr lang="en-GB" sz="1300" u="sng">
                <a:solidFill>
                  <a:schemeClr val="accent5"/>
                </a:solidFill>
                <a:latin typeface="Open Sans"/>
                <a:ea typeface="Open Sans"/>
                <a:cs typeface="Open Sans"/>
                <a:sym typeface="Open Sans"/>
                <a:hlinkClick r:id="rId9">
                  <a:extLst>
                    <a:ext uri="{A12FA001-AC4F-418D-AE19-62706E023703}">
                      <ahyp:hlinkClr xmlns:ahyp="http://schemas.microsoft.com/office/drawing/2018/hyperlinkcolor" val="tx"/>
                    </a:ext>
                  </a:extLst>
                </a:hlinkClick>
              </a:rPr>
              <a:t>rmarin@db.uc3m.es</a:t>
            </a:r>
            <a:endParaRPr sz="1300" b="1">
              <a:solidFill>
                <a:srgbClr val="566579"/>
              </a:solidFill>
              <a:latin typeface="Open Sans"/>
              <a:ea typeface="Open Sans"/>
              <a:cs typeface="Open Sans"/>
              <a:sym typeface="Open Sans"/>
            </a:endParaRPr>
          </a:p>
          <a:p>
            <a:pPr marL="0" lvl="0" indent="0" algn="l" rtl="0">
              <a:spcBef>
                <a:spcPts val="0"/>
              </a:spcBef>
              <a:spcAft>
                <a:spcPts val="0"/>
              </a:spcAft>
              <a:buNone/>
            </a:pPr>
            <a:endParaRPr sz="1300" b="1">
              <a:solidFill>
                <a:srgbClr val="566579"/>
              </a:solidFill>
              <a:latin typeface="Open Sans"/>
              <a:ea typeface="Open Sans"/>
              <a:cs typeface="Open Sans"/>
              <a:sym typeface="Open Sans"/>
            </a:endParaRPr>
          </a:p>
          <a:p>
            <a:pPr marL="0" lvl="0" indent="0" algn="l" rtl="0">
              <a:spcBef>
                <a:spcPts val="0"/>
              </a:spcBef>
              <a:spcAft>
                <a:spcPts val="0"/>
              </a:spcAft>
              <a:buNone/>
            </a:pPr>
            <a:r>
              <a:rPr lang="en-GB" sz="1300">
                <a:solidFill>
                  <a:srgbClr val="566579"/>
                </a:solidFill>
                <a:latin typeface="Open Sans"/>
                <a:ea typeface="Open Sans"/>
                <a:cs typeface="Open Sans"/>
                <a:sym typeface="Open Sans"/>
              </a:rPr>
              <a:t>José Antonio Vidal - </a:t>
            </a:r>
            <a:r>
              <a:rPr lang="en-GB" sz="1300" u="sng">
                <a:solidFill>
                  <a:schemeClr val="accent5"/>
                </a:solidFill>
                <a:latin typeface="Open Sans"/>
                <a:ea typeface="Open Sans"/>
                <a:cs typeface="Open Sans"/>
                <a:sym typeface="Open Sans"/>
                <a:hlinkClick r:id="rId10">
                  <a:extLst>
                    <a:ext uri="{A12FA001-AC4F-418D-AE19-62706E023703}">
                      <ahyp:hlinkClr xmlns:ahyp="http://schemas.microsoft.com/office/drawing/2018/hyperlinkcolor" val="tx"/>
                    </a:ext>
                  </a:extLst>
                </a:hlinkClick>
              </a:rPr>
              <a:t>jose.vidal@upct.es</a:t>
            </a:r>
            <a:endParaRPr sz="1300" b="1">
              <a:solidFill>
                <a:srgbClr val="566579"/>
              </a:solidFill>
              <a:latin typeface="Open Sans"/>
              <a:ea typeface="Open Sans"/>
              <a:cs typeface="Open Sans"/>
              <a:sym typeface="Open Sans"/>
            </a:endParaRPr>
          </a:p>
          <a:p>
            <a:pPr marL="0" lvl="0" indent="0" algn="l" rtl="0">
              <a:spcBef>
                <a:spcPts val="0"/>
              </a:spcBef>
              <a:spcAft>
                <a:spcPts val="0"/>
              </a:spcAft>
              <a:buNone/>
            </a:pPr>
            <a:r>
              <a:rPr lang="en-GB" sz="1300">
                <a:solidFill>
                  <a:srgbClr val="566579"/>
                </a:solidFill>
                <a:latin typeface="Open Sans"/>
                <a:ea typeface="Open Sans"/>
                <a:cs typeface="Open Sans"/>
                <a:sym typeface="Open Sans"/>
              </a:rPr>
              <a:t>Vicente Sabater - </a:t>
            </a:r>
            <a:r>
              <a:rPr lang="en-GB" sz="1300" u="sng">
                <a:solidFill>
                  <a:schemeClr val="hlink"/>
                </a:solidFill>
                <a:latin typeface="Open Sans"/>
                <a:ea typeface="Open Sans"/>
                <a:cs typeface="Open Sans"/>
                <a:sym typeface="Open Sans"/>
                <a:hlinkClick r:id="rId11"/>
              </a:rPr>
              <a:t>vicente.sabaterm@upct.es</a:t>
            </a:r>
            <a:endParaRPr sz="1300">
              <a:solidFill>
                <a:srgbClr val="566579"/>
              </a:solidFill>
              <a:latin typeface="Open Sans"/>
              <a:ea typeface="Open Sans"/>
              <a:cs typeface="Open Sans"/>
              <a:sym typeface="Open Sans"/>
            </a:endParaRPr>
          </a:p>
          <a:p>
            <a:pPr marL="0" lvl="0" indent="0" algn="l" rtl="0">
              <a:spcBef>
                <a:spcPts val="0"/>
              </a:spcBef>
              <a:spcAft>
                <a:spcPts val="0"/>
              </a:spcAft>
              <a:buNone/>
            </a:pPr>
            <a:endParaRPr sz="1300" b="1">
              <a:solidFill>
                <a:srgbClr val="566579"/>
              </a:solidFill>
              <a:latin typeface="Open Sans"/>
              <a:ea typeface="Open Sans"/>
              <a:cs typeface="Open Sans"/>
              <a:sym typeface="Open Sans"/>
            </a:endParaRPr>
          </a:p>
          <a:p>
            <a:pPr marL="0" lvl="0" indent="0" algn="l" rtl="0">
              <a:spcBef>
                <a:spcPts val="0"/>
              </a:spcBef>
              <a:spcAft>
                <a:spcPts val="0"/>
              </a:spcAft>
              <a:buNone/>
            </a:pPr>
            <a:r>
              <a:rPr lang="en-GB" sz="1300">
                <a:solidFill>
                  <a:srgbClr val="566579"/>
                </a:solidFill>
                <a:latin typeface="Open Sans"/>
                <a:ea typeface="Open Sans"/>
                <a:cs typeface="Open Sans"/>
                <a:sym typeface="Open Sans"/>
              </a:rPr>
              <a:t>Conchi Méndez - </a:t>
            </a:r>
            <a:r>
              <a:rPr lang="en-GB" sz="1300" u="sng">
                <a:solidFill>
                  <a:schemeClr val="hlink"/>
                </a:solidFill>
                <a:latin typeface="Open Sans"/>
                <a:ea typeface="Open Sans"/>
                <a:cs typeface="Open Sans"/>
                <a:sym typeface="Open Sans"/>
                <a:hlinkClick r:id="rId12"/>
              </a:rPr>
              <a:t>concepcion.mendez@usc.es</a:t>
            </a:r>
            <a:endParaRPr sz="1300">
              <a:solidFill>
                <a:srgbClr val="566579"/>
              </a:solidFill>
              <a:latin typeface="Open Sans"/>
              <a:ea typeface="Open Sans"/>
              <a:cs typeface="Open Sans"/>
              <a:sym typeface="Open Sans"/>
            </a:endParaRPr>
          </a:p>
          <a:p>
            <a:pPr marL="0" lvl="0" indent="0" algn="l" rtl="0">
              <a:spcBef>
                <a:spcPts val="0"/>
              </a:spcBef>
              <a:spcAft>
                <a:spcPts val="0"/>
              </a:spcAft>
              <a:buNone/>
            </a:pPr>
            <a:r>
              <a:rPr lang="en-GB" sz="1300">
                <a:solidFill>
                  <a:srgbClr val="566579"/>
                </a:solidFill>
                <a:latin typeface="Open Sans"/>
                <a:ea typeface="Open Sans"/>
                <a:cs typeface="Open Sans"/>
                <a:sym typeface="Open Sans"/>
              </a:rPr>
              <a:t>Carmen Posse - </a:t>
            </a:r>
            <a:r>
              <a:rPr lang="en-GB" sz="1300" u="sng">
                <a:solidFill>
                  <a:schemeClr val="hlink"/>
                </a:solidFill>
                <a:latin typeface="Open Sans"/>
                <a:ea typeface="Open Sans"/>
                <a:cs typeface="Open Sans"/>
                <a:sym typeface="Open Sans"/>
                <a:hlinkClick r:id="rId13"/>
              </a:rPr>
              <a:t>mariacarmen.posse@usc.es</a:t>
            </a:r>
            <a:endParaRPr sz="1300">
              <a:solidFill>
                <a:srgbClr val="566579"/>
              </a:solidFill>
              <a:latin typeface="Open Sans"/>
              <a:ea typeface="Open Sans"/>
              <a:cs typeface="Open Sans"/>
              <a:sym typeface="Open Sans"/>
            </a:endParaRPr>
          </a:p>
          <a:p>
            <a:pPr marL="0" lvl="0" indent="0" algn="l" rtl="0">
              <a:spcBef>
                <a:spcPts val="0"/>
              </a:spcBef>
              <a:spcAft>
                <a:spcPts val="0"/>
              </a:spcAft>
              <a:buNone/>
            </a:pPr>
            <a:endParaRPr sz="1300" b="1">
              <a:solidFill>
                <a:srgbClr val="566579"/>
              </a:solidFill>
              <a:latin typeface="Open Sans"/>
              <a:ea typeface="Open Sans"/>
              <a:cs typeface="Open Sans"/>
              <a:sym typeface="Open Sans"/>
            </a:endParaRPr>
          </a:p>
          <a:p>
            <a:pPr marL="0" lvl="0" indent="0" algn="l" rtl="0">
              <a:spcBef>
                <a:spcPts val="0"/>
              </a:spcBef>
              <a:spcAft>
                <a:spcPts val="0"/>
              </a:spcAft>
              <a:buNone/>
            </a:pPr>
            <a:r>
              <a:rPr lang="en-GB" sz="1300">
                <a:solidFill>
                  <a:srgbClr val="566579"/>
                </a:solidFill>
                <a:latin typeface="Open Sans"/>
                <a:ea typeface="Open Sans"/>
                <a:cs typeface="Open Sans"/>
                <a:sym typeface="Open Sans"/>
              </a:rPr>
              <a:t>Mª Ángeles Molina - </a:t>
            </a:r>
            <a:r>
              <a:rPr lang="en-GB" sz="1300" u="sng">
                <a:solidFill>
                  <a:schemeClr val="hlink"/>
                </a:solidFill>
                <a:latin typeface="Open Sans"/>
                <a:ea typeface="Open Sans"/>
                <a:cs typeface="Open Sans"/>
                <a:sym typeface="Open Sans"/>
                <a:hlinkClick r:id="rId14"/>
              </a:rPr>
              <a:t>mamm@um.es</a:t>
            </a:r>
            <a:endParaRPr sz="1300">
              <a:solidFill>
                <a:srgbClr val="566579"/>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300">
              <a:solidFill>
                <a:srgbClr val="566579"/>
              </a:solidFill>
              <a:latin typeface="Open Sans"/>
              <a:ea typeface="Open Sans"/>
              <a:cs typeface="Open Sans"/>
              <a:sym typeface="Open Sans"/>
            </a:endParaRPr>
          </a:p>
          <a:p>
            <a:pPr marL="0" lvl="0" indent="0" algn="l" rtl="0">
              <a:spcBef>
                <a:spcPts val="0"/>
              </a:spcBef>
              <a:spcAft>
                <a:spcPts val="0"/>
              </a:spcAft>
              <a:buNone/>
            </a:pPr>
            <a:r>
              <a:rPr lang="en-GB" sz="1300">
                <a:solidFill>
                  <a:srgbClr val="566579"/>
                </a:solidFill>
                <a:latin typeface="Open Sans"/>
                <a:ea typeface="Open Sans"/>
                <a:cs typeface="Open Sans"/>
                <a:sym typeface="Open Sans"/>
              </a:rPr>
              <a:t>Lidón Paris - </a:t>
            </a:r>
            <a:r>
              <a:rPr lang="en-GB" sz="1300" u="sng">
                <a:solidFill>
                  <a:schemeClr val="hlink"/>
                </a:solidFill>
                <a:latin typeface="Open Sans"/>
                <a:ea typeface="Open Sans"/>
                <a:cs typeface="Open Sans"/>
                <a:sym typeface="Open Sans"/>
                <a:hlinkClick r:id="rId15"/>
              </a:rPr>
              <a:t>paris@uji.es</a:t>
            </a:r>
            <a:endParaRPr sz="1300">
              <a:solidFill>
                <a:srgbClr val="566579"/>
              </a:solidFill>
              <a:latin typeface="Open Sans"/>
              <a:ea typeface="Open Sans"/>
              <a:cs typeface="Open Sans"/>
              <a:sym typeface="Open Sans"/>
            </a:endParaRPr>
          </a:p>
          <a:p>
            <a:pPr marL="0" lvl="0" indent="0" algn="l" rtl="0">
              <a:spcBef>
                <a:spcPts val="0"/>
              </a:spcBef>
              <a:spcAft>
                <a:spcPts val="0"/>
              </a:spcAft>
              <a:buNone/>
            </a:pPr>
            <a:endParaRPr sz="1300">
              <a:solidFill>
                <a:srgbClr val="566579"/>
              </a:solidFill>
              <a:latin typeface="Open Sans"/>
              <a:ea typeface="Open Sans"/>
              <a:cs typeface="Open Sans"/>
              <a:sym typeface="Open Sans"/>
            </a:endParaRPr>
          </a:p>
          <a:p>
            <a:pPr marL="0" lvl="0" indent="0" algn="l" rtl="0">
              <a:spcBef>
                <a:spcPts val="0"/>
              </a:spcBef>
              <a:spcAft>
                <a:spcPts val="0"/>
              </a:spcAft>
              <a:buNone/>
            </a:pPr>
            <a:endParaRPr sz="1300" b="1">
              <a:solidFill>
                <a:srgbClr val="566579"/>
              </a:solidFill>
              <a:latin typeface="Open Sans"/>
              <a:ea typeface="Open Sans"/>
              <a:cs typeface="Open Sans"/>
              <a:sym typeface="Open Sans"/>
            </a:endParaRPr>
          </a:p>
        </p:txBody>
      </p:sp>
      <p:pic>
        <p:nvPicPr>
          <p:cNvPr id="125" name="Google Shape;125;p19"/>
          <p:cNvPicPr preferRelativeResize="0"/>
          <p:nvPr/>
        </p:nvPicPr>
        <p:blipFill>
          <a:blip r:embed="rId16">
            <a:alphaModFix/>
          </a:blip>
          <a:stretch>
            <a:fillRect/>
          </a:stretch>
        </p:blipFill>
        <p:spPr>
          <a:xfrm>
            <a:off x="2456203" y="2131377"/>
            <a:ext cx="1372144" cy="465600"/>
          </a:xfrm>
          <a:prstGeom prst="rect">
            <a:avLst/>
          </a:prstGeom>
          <a:noFill/>
          <a:ln>
            <a:noFill/>
          </a:ln>
        </p:spPr>
      </p:pic>
      <p:pic>
        <p:nvPicPr>
          <p:cNvPr id="126" name="Google Shape;126;p19"/>
          <p:cNvPicPr preferRelativeResize="0"/>
          <p:nvPr/>
        </p:nvPicPr>
        <p:blipFill>
          <a:blip r:embed="rId17">
            <a:alphaModFix/>
          </a:blip>
          <a:stretch>
            <a:fillRect/>
          </a:stretch>
        </p:blipFill>
        <p:spPr>
          <a:xfrm>
            <a:off x="815300" y="2872750"/>
            <a:ext cx="891059" cy="581400"/>
          </a:xfrm>
          <a:prstGeom prst="rect">
            <a:avLst/>
          </a:prstGeom>
          <a:noFill/>
          <a:ln>
            <a:noFill/>
          </a:ln>
        </p:spPr>
      </p:pic>
      <p:pic>
        <p:nvPicPr>
          <p:cNvPr id="127" name="Google Shape;127;p19"/>
          <p:cNvPicPr preferRelativeResize="0"/>
          <p:nvPr/>
        </p:nvPicPr>
        <p:blipFill>
          <a:blip r:embed="rId18">
            <a:alphaModFix/>
          </a:blip>
          <a:stretch>
            <a:fillRect/>
          </a:stretch>
        </p:blipFill>
        <p:spPr>
          <a:xfrm>
            <a:off x="2434551" y="2874149"/>
            <a:ext cx="1677408" cy="448800"/>
          </a:xfrm>
          <a:prstGeom prst="rect">
            <a:avLst/>
          </a:prstGeom>
          <a:noFill/>
          <a:ln>
            <a:noFill/>
          </a:ln>
        </p:spPr>
      </p:pic>
      <p:pic>
        <p:nvPicPr>
          <p:cNvPr id="128" name="Google Shape;128;p19"/>
          <p:cNvPicPr preferRelativeResize="0"/>
          <p:nvPr/>
        </p:nvPicPr>
        <p:blipFill rotWithShape="1">
          <a:blip r:embed="rId19">
            <a:alphaModFix/>
          </a:blip>
          <a:srcRect t="31739" b="32307"/>
          <a:stretch/>
        </p:blipFill>
        <p:spPr>
          <a:xfrm>
            <a:off x="385838" y="2051775"/>
            <a:ext cx="1737850" cy="624800"/>
          </a:xfrm>
          <a:prstGeom prst="rect">
            <a:avLst/>
          </a:prstGeom>
          <a:noFill/>
          <a:ln>
            <a:noFill/>
          </a:ln>
        </p:spPr>
      </p:pic>
      <p:cxnSp>
        <p:nvCxnSpPr>
          <p:cNvPr id="129" name="Google Shape;129;p19"/>
          <p:cNvCxnSpPr/>
          <p:nvPr/>
        </p:nvCxnSpPr>
        <p:spPr>
          <a:xfrm>
            <a:off x="4430475" y="969225"/>
            <a:ext cx="0" cy="3662100"/>
          </a:xfrm>
          <a:prstGeom prst="straightConnector1">
            <a:avLst/>
          </a:prstGeom>
          <a:noFill/>
          <a:ln w="28575" cap="flat" cmpd="sng">
            <a:solidFill>
              <a:srgbClr val="960B04"/>
            </a:solidFill>
            <a:prstDash val="solid"/>
            <a:round/>
            <a:headEnd type="none" w="med" len="med"/>
            <a:tailEnd type="none" w="med" len="med"/>
          </a:ln>
        </p:spPr>
      </p:cxnSp>
      <p:pic>
        <p:nvPicPr>
          <p:cNvPr id="130" name="Google Shape;130;p19"/>
          <p:cNvPicPr preferRelativeResize="0"/>
          <p:nvPr/>
        </p:nvPicPr>
        <p:blipFill>
          <a:blip r:embed="rId20">
            <a:alphaModFix/>
          </a:blip>
          <a:stretch>
            <a:fillRect/>
          </a:stretch>
        </p:blipFill>
        <p:spPr>
          <a:xfrm>
            <a:off x="2307975" y="1316138"/>
            <a:ext cx="1737850" cy="614261"/>
          </a:xfrm>
          <a:prstGeom prst="rect">
            <a:avLst/>
          </a:prstGeom>
          <a:noFill/>
          <a:ln>
            <a:noFill/>
          </a:ln>
        </p:spPr>
      </p:pic>
      <p:pic>
        <p:nvPicPr>
          <p:cNvPr id="131" name="Google Shape;131;p19"/>
          <p:cNvPicPr preferRelativeResize="0"/>
          <p:nvPr/>
        </p:nvPicPr>
        <p:blipFill rotWithShape="1">
          <a:blip r:embed="rId21">
            <a:alphaModFix/>
          </a:blip>
          <a:srcRect t="29819" b="32125"/>
          <a:stretch/>
        </p:blipFill>
        <p:spPr>
          <a:xfrm>
            <a:off x="1085125" y="3615725"/>
            <a:ext cx="2710825" cy="5240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0"/>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5</a:t>
            </a:fld>
            <a:endParaRPr/>
          </a:p>
        </p:txBody>
      </p:sp>
      <p:sp>
        <p:nvSpPr>
          <p:cNvPr id="137" name="Google Shape;137;p20"/>
          <p:cNvSpPr txBox="1"/>
          <p:nvPr/>
        </p:nvSpPr>
        <p:spPr>
          <a:xfrm>
            <a:off x="719950" y="2017650"/>
            <a:ext cx="7808700" cy="1108200"/>
          </a:xfrm>
          <a:prstGeom prst="rect">
            <a:avLst/>
          </a:prstGeom>
          <a:noFill/>
          <a:ln>
            <a:noFill/>
          </a:ln>
        </p:spPr>
        <p:txBody>
          <a:bodyPr spcFirstLastPara="1" wrap="square" lIns="91425" tIns="91425" rIns="91425" bIns="91425" anchor="t" anchorCtr="0">
            <a:spAutoFit/>
          </a:bodyPr>
          <a:lstStyle/>
          <a:p>
            <a:pPr marL="457200" lvl="0" indent="0" algn="ctr" rtl="0">
              <a:spcBef>
                <a:spcPts val="0"/>
              </a:spcBef>
              <a:spcAft>
                <a:spcPts val="0"/>
              </a:spcAft>
              <a:buClr>
                <a:schemeClr val="dk1"/>
              </a:buClr>
              <a:buSzPts val="1100"/>
              <a:buFont typeface="Arial"/>
              <a:buNone/>
            </a:pPr>
            <a:r>
              <a:rPr lang="en-GB" sz="6000" b="1">
                <a:solidFill>
                  <a:schemeClr val="dk2"/>
                </a:solidFill>
                <a:latin typeface="Oswald"/>
                <a:ea typeface="Oswald"/>
                <a:cs typeface="Oswald"/>
                <a:sym typeface="Oswald"/>
              </a:rPr>
              <a:t>2. ANTECEDENTES</a:t>
            </a:r>
            <a:endParaRPr sz="6000">
              <a:solidFill>
                <a:srgbClr val="595959"/>
              </a:solidFill>
              <a:latin typeface="Impact"/>
              <a:ea typeface="Impact"/>
              <a:cs typeface="Impact"/>
              <a:sym typeface="Impac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1"/>
          <p:cNvSpPr txBox="1">
            <a:spLocks noGrp="1"/>
          </p:cNvSpPr>
          <p:nvPr>
            <p:ph type="title"/>
          </p:nvPr>
        </p:nvSpPr>
        <p:spPr>
          <a:xfrm>
            <a:off x="311700" y="213700"/>
            <a:ext cx="8520600" cy="46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90000"/>
                </a:solidFill>
                <a:latin typeface="Open Sans"/>
                <a:ea typeface="Open Sans"/>
                <a:cs typeface="Open Sans"/>
                <a:sym typeface="Open Sans"/>
              </a:rPr>
              <a:t>2. Antecedentes </a:t>
            </a:r>
            <a:r>
              <a:rPr lang="en-GB" b="1">
                <a:latin typeface="Open Sans"/>
                <a:ea typeface="Open Sans"/>
                <a:cs typeface="Open Sans"/>
                <a:sym typeface="Open Sans"/>
              </a:rPr>
              <a:t>del proyecto</a:t>
            </a:r>
            <a:endParaRPr>
              <a:solidFill>
                <a:srgbClr val="990000"/>
              </a:solidFill>
              <a:latin typeface="Open Sans"/>
              <a:ea typeface="Open Sans"/>
              <a:cs typeface="Open Sans"/>
              <a:sym typeface="Open Sans"/>
            </a:endParaRPr>
          </a:p>
        </p:txBody>
      </p:sp>
      <p:sp>
        <p:nvSpPr>
          <p:cNvPr id="143" name="Google Shape;143;p21"/>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6</a:t>
            </a:fld>
            <a:endParaRPr/>
          </a:p>
        </p:txBody>
      </p:sp>
      <p:cxnSp>
        <p:nvCxnSpPr>
          <p:cNvPr id="144" name="Google Shape;144;p21"/>
          <p:cNvCxnSpPr>
            <a:stCxn id="145" idx="0"/>
            <a:endCxn id="146" idx="0"/>
          </p:cNvCxnSpPr>
          <p:nvPr/>
        </p:nvCxnSpPr>
        <p:spPr>
          <a:xfrm flipH="1">
            <a:off x="4567500" y="1143900"/>
            <a:ext cx="4500" cy="2826600"/>
          </a:xfrm>
          <a:prstGeom prst="straightConnector1">
            <a:avLst/>
          </a:prstGeom>
          <a:noFill/>
          <a:ln w="76200" cap="flat" cmpd="sng">
            <a:solidFill>
              <a:srgbClr val="980000"/>
            </a:solidFill>
            <a:prstDash val="solid"/>
            <a:round/>
            <a:headEnd type="none" w="med" len="med"/>
            <a:tailEnd type="none" w="med" len="med"/>
          </a:ln>
        </p:spPr>
      </p:cxnSp>
      <p:sp>
        <p:nvSpPr>
          <p:cNvPr id="145" name="Google Shape;145;p21"/>
          <p:cNvSpPr/>
          <p:nvPr/>
        </p:nvSpPr>
        <p:spPr>
          <a:xfrm>
            <a:off x="3954600" y="1143900"/>
            <a:ext cx="1234800" cy="394500"/>
          </a:xfrm>
          <a:prstGeom prst="roundRect">
            <a:avLst>
              <a:gd name="adj" fmla="val 16667"/>
            </a:avLst>
          </a:prstGeom>
          <a:solidFill>
            <a:srgbClr val="98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600" b="1">
                <a:solidFill>
                  <a:srgbClr val="FFFFFF"/>
                </a:solidFill>
                <a:latin typeface="Roboto Slab"/>
                <a:ea typeface="Roboto Slab"/>
                <a:cs typeface="Roboto Slab"/>
                <a:sym typeface="Roboto Slab"/>
              </a:rPr>
              <a:t>2016</a:t>
            </a:r>
            <a:endParaRPr sz="1600" b="1">
              <a:solidFill>
                <a:srgbClr val="FFFFFF"/>
              </a:solidFill>
              <a:latin typeface="Roboto Slab"/>
              <a:ea typeface="Roboto Slab"/>
              <a:cs typeface="Roboto Slab"/>
              <a:sym typeface="Roboto Slab"/>
            </a:endParaRPr>
          </a:p>
        </p:txBody>
      </p:sp>
      <p:sp>
        <p:nvSpPr>
          <p:cNvPr id="146" name="Google Shape;146;p21"/>
          <p:cNvSpPr/>
          <p:nvPr/>
        </p:nvSpPr>
        <p:spPr>
          <a:xfrm>
            <a:off x="3950150" y="3970600"/>
            <a:ext cx="1234800" cy="394500"/>
          </a:xfrm>
          <a:prstGeom prst="roundRect">
            <a:avLst>
              <a:gd name="adj" fmla="val 16667"/>
            </a:avLst>
          </a:prstGeom>
          <a:solidFill>
            <a:srgbClr val="98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600" b="1">
                <a:solidFill>
                  <a:srgbClr val="FFFFFF"/>
                </a:solidFill>
                <a:latin typeface="Roboto Slab"/>
                <a:ea typeface="Roboto Slab"/>
                <a:cs typeface="Roboto Slab"/>
                <a:sym typeface="Roboto Slab"/>
              </a:rPr>
              <a:t>2023</a:t>
            </a:r>
            <a:endParaRPr sz="1600" b="1">
              <a:solidFill>
                <a:srgbClr val="FFFFFF"/>
              </a:solidFill>
              <a:latin typeface="Roboto Slab"/>
              <a:ea typeface="Roboto Slab"/>
              <a:cs typeface="Roboto Slab"/>
              <a:sym typeface="Roboto Slab"/>
            </a:endParaRPr>
          </a:p>
        </p:txBody>
      </p:sp>
      <p:sp>
        <p:nvSpPr>
          <p:cNvPr id="147" name="Google Shape;147;p21"/>
          <p:cNvSpPr/>
          <p:nvPr/>
        </p:nvSpPr>
        <p:spPr>
          <a:xfrm>
            <a:off x="3955950" y="2546650"/>
            <a:ext cx="1234800" cy="394500"/>
          </a:xfrm>
          <a:prstGeom prst="roundRect">
            <a:avLst>
              <a:gd name="adj" fmla="val 16667"/>
            </a:avLst>
          </a:prstGeom>
          <a:solidFill>
            <a:srgbClr val="98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600" b="1">
                <a:solidFill>
                  <a:srgbClr val="FFFFFF"/>
                </a:solidFill>
                <a:latin typeface="Roboto Slab"/>
                <a:ea typeface="Roboto Slab"/>
                <a:cs typeface="Roboto Slab"/>
                <a:sym typeface="Roboto Slab"/>
              </a:rPr>
              <a:t>2018</a:t>
            </a:r>
            <a:endParaRPr sz="1600" b="1">
              <a:solidFill>
                <a:srgbClr val="FFFFFF"/>
              </a:solidFill>
              <a:latin typeface="Roboto Slab"/>
              <a:ea typeface="Roboto Slab"/>
              <a:cs typeface="Roboto Slab"/>
              <a:sym typeface="Roboto Slab"/>
            </a:endParaRPr>
          </a:p>
        </p:txBody>
      </p:sp>
      <p:grpSp>
        <p:nvGrpSpPr>
          <p:cNvPr id="148" name="Google Shape;148;p21"/>
          <p:cNvGrpSpPr/>
          <p:nvPr/>
        </p:nvGrpSpPr>
        <p:grpSpPr>
          <a:xfrm>
            <a:off x="397974" y="931925"/>
            <a:ext cx="3470295" cy="832842"/>
            <a:chOff x="397974" y="855725"/>
            <a:chExt cx="3470295" cy="832842"/>
          </a:xfrm>
        </p:grpSpPr>
        <p:sp>
          <p:nvSpPr>
            <p:cNvPr id="149" name="Google Shape;149;p21"/>
            <p:cNvSpPr/>
            <p:nvPr/>
          </p:nvSpPr>
          <p:spPr>
            <a:xfrm>
              <a:off x="397974" y="855725"/>
              <a:ext cx="832800" cy="832800"/>
            </a:xfrm>
            <a:prstGeom prst="rect">
              <a:avLst/>
            </a:prstGeom>
            <a:solidFill>
              <a:srgbClr val="98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2700" b="1">
                  <a:solidFill>
                    <a:srgbClr val="FFFFFF"/>
                  </a:solidFill>
                  <a:latin typeface="Roboto Slab"/>
                  <a:ea typeface="Roboto Slab"/>
                  <a:cs typeface="Roboto Slab"/>
                  <a:sym typeface="Roboto Slab"/>
                </a:rPr>
                <a:t>01</a:t>
              </a:r>
              <a:endParaRPr sz="2700" b="1">
                <a:solidFill>
                  <a:srgbClr val="FFFFFF"/>
                </a:solidFill>
                <a:latin typeface="Roboto Slab"/>
                <a:ea typeface="Roboto Slab"/>
                <a:cs typeface="Roboto Slab"/>
                <a:sym typeface="Roboto Slab"/>
              </a:endParaRPr>
            </a:p>
          </p:txBody>
        </p:sp>
        <p:grpSp>
          <p:nvGrpSpPr>
            <p:cNvPr id="150" name="Google Shape;150;p21"/>
            <p:cNvGrpSpPr/>
            <p:nvPr/>
          </p:nvGrpSpPr>
          <p:grpSpPr>
            <a:xfrm>
              <a:off x="1230817" y="855725"/>
              <a:ext cx="2637453" cy="832842"/>
              <a:chOff x="1841175" y="1870375"/>
              <a:chExt cx="2221200" cy="701400"/>
            </a:xfrm>
          </p:grpSpPr>
          <p:sp>
            <p:nvSpPr>
              <p:cNvPr id="151" name="Google Shape;151;p21"/>
              <p:cNvSpPr/>
              <p:nvPr/>
            </p:nvSpPr>
            <p:spPr>
              <a:xfrm>
                <a:off x="1841175" y="1870375"/>
                <a:ext cx="2113500" cy="701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oboto Slab"/>
                  <a:ea typeface="Roboto Slab"/>
                  <a:cs typeface="Roboto Slab"/>
                  <a:sym typeface="Roboto Slab"/>
                </a:endParaRPr>
              </a:p>
            </p:txBody>
          </p:sp>
          <p:sp>
            <p:nvSpPr>
              <p:cNvPr id="152" name="Google Shape;152;p21"/>
              <p:cNvSpPr/>
              <p:nvPr/>
            </p:nvSpPr>
            <p:spPr>
              <a:xfrm rot="-8100000">
                <a:off x="3868789" y="2140889"/>
                <a:ext cx="160372" cy="160372"/>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oboto Slab"/>
                  <a:ea typeface="Roboto Slab"/>
                  <a:cs typeface="Roboto Slab"/>
                  <a:sym typeface="Roboto Slab"/>
                </a:endParaRPr>
              </a:p>
            </p:txBody>
          </p:sp>
        </p:grpSp>
        <p:sp>
          <p:nvSpPr>
            <p:cNvPr id="153" name="Google Shape;153;p21"/>
            <p:cNvSpPr txBox="1"/>
            <p:nvPr/>
          </p:nvSpPr>
          <p:spPr>
            <a:xfrm>
              <a:off x="1291525" y="1174850"/>
              <a:ext cx="2362500" cy="4164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sz="900">
                  <a:solidFill>
                    <a:srgbClr val="666666"/>
                  </a:solidFill>
                  <a:latin typeface="Open Sans"/>
                  <a:ea typeface="Open Sans"/>
                  <a:cs typeface="Open Sans"/>
                  <a:sym typeface="Open Sans"/>
                </a:rPr>
                <a:t>Proyecto de geolocalización de la producción académica de la UPC </a:t>
              </a:r>
              <a:endParaRPr sz="900">
                <a:solidFill>
                  <a:srgbClr val="666666"/>
                </a:solidFill>
                <a:latin typeface="Open Sans"/>
                <a:ea typeface="Open Sans"/>
                <a:cs typeface="Open Sans"/>
                <a:sym typeface="Open Sans"/>
              </a:endParaRPr>
            </a:p>
          </p:txBody>
        </p:sp>
        <p:sp>
          <p:nvSpPr>
            <p:cNvPr id="154" name="Google Shape;154;p21"/>
            <p:cNvSpPr txBox="1"/>
            <p:nvPr/>
          </p:nvSpPr>
          <p:spPr>
            <a:xfrm>
              <a:off x="1291550" y="1009206"/>
              <a:ext cx="2299200" cy="146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sz="1300" b="1">
                  <a:solidFill>
                    <a:srgbClr val="980000"/>
                  </a:solidFill>
                  <a:latin typeface="Roboto Slab"/>
                  <a:ea typeface="Roboto Slab"/>
                  <a:cs typeface="Roboto Slab"/>
                  <a:sym typeface="Roboto Slab"/>
                </a:rPr>
                <a:t>GEOCommons UPC</a:t>
              </a:r>
              <a:endParaRPr sz="1300" b="1">
                <a:solidFill>
                  <a:srgbClr val="980000"/>
                </a:solidFill>
                <a:latin typeface="Roboto Slab"/>
                <a:ea typeface="Roboto Slab"/>
                <a:cs typeface="Roboto Slab"/>
                <a:sym typeface="Roboto Slab"/>
              </a:endParaRPr>
            </a:p>
          </p:txBody>
        </p:sp>
      </p:grpSp>
      <p:grpSp>
        <p:nvGrpSpPr>
          <p:cNvPr id="155" name="Google Shape;155;p21"/>
          <p:cNvGrpSpPr/>
          <p:nvPr/>
        </p:nvGrpSpPr>
        <p:grpSpPr>
          <a:xfrm>
            <a:off x="397974" y="3760850"/>
            <a:ext cx="3470295" cy="832842"/>
            <a:chOff x="397974" y="3837050"/>
            <a:chExt cx="3470295" cy="832842"/>
          </a:xfrm>
        </p:grpSpPr>
        <p:sp>
          <p:nvSpPr>
            <p:cNvPr id="156" name="Google Shape;156;p21"/>
            <p:cNvSpPr/>
            <p:nvPr/>
          </p:nvSpPr>
          <p:spPr>
            <a:xfrm>
              <a:off x="397974" y="3837050"/>
              <a:ext cx="832800" cy="832800"/>
            </a:xfrm>
            <a:prstGeom prst="rect">
              <a:avLst/>
            </a:prstGeom>
            <a:solidFill>
              <a:srgbClr val="98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2700" b="1">
                  <a:solidFill>
                    <a:srgbClr val="FFFFFF"/>
                  </a:solidFill>
                  <a:latin typeface="Roboto Slab"/>
                  <a:ea typeface="Roboto Slab"/>
                  <a:cs typeface="Roboto Slab"/>
                  <a:sym typeface="Roboto Slab"/>
                </a:rPr>
                <a:t>03</a:t>
              </a:r>
              <a:endParaRPr sz="2700" b="1">
                <a:solidFill>
                  <a:srgbClr val="FFFFFF"/>
                </a:solidFill>
                <a:latin typeface="Roboto Slab"/>
                <a:ea typeface="Roboto Slab"/>
                <a:cs typeface="Roboto Slab"/>
                <a:sym typeface="Roboto Slab"/>
              </a:endParaRPr>
            </a:p>
          </p:txBody>
        </p:sp>
        <p:grpSp>
          <p:nvGrpSpPr>
            <p:cNvPr id="157" name="Google Shape;157;p21"/>
            <p:cNvGrpSpPr/>
            <p:nvPr/>
          </p:nvGrpSpPr>
          <p:grpSpPr>
            <a:xfrm>
              <a:off x="1230817" y="3837050"/>
              <a:ext cx="2637453" cy="832842"/>
              <a:chOff x="1841175" y="1870375"/>
              <a:chExt cx="2221200" cy="701400"/>
            </a:xfrm>
          </p:grpSpPr>
          <p:sp>
            <p:nvSpPr>
              <p:cNvPr id="158" name="Google Shape;158;p21"/>
              <p:cNvSpPr/>
              <p:nvPr/>
            </p:nvSpPr>
            <p:spPr>
              <a:xfrm>
                <a:off x="1841175" y="1870375"/>
                <a:ext cx="2113500" cy="701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oboto Slab"/>
                  <a:ea typeface="Roboto Slab"/>
                  <a:cs typeface="Roboto Slab"/>
                  <a:sym typeface="Roboto Slab"/>
                </a:endParaRPr>
              </a:p>
            </p:txBody>
          </p:sp>
          <p:sp>
            <p:nvSpPr>
              <p:cNvPr id="159" name="Google Shape;159;p21"/>
              <p:cNvSpPr/>
              <p:nvPr/>
            </p:nvSpPr>
            <p:spPr>
              <a:xfrm rot="-8100000">
                <a:off x="3868789" y="2140889"/>
                <a:ext cx="160372" cy="160372"/>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oboto Slab"/>
                  <a:ea typeface="Roboto Slab"/>
                  <a:cs typeface="Roboto Slab"/>
                  <a:sym typeface="Roboto Slab"/>
                </a:endParaRPr>
              </a:p>
            </p:txBody>
          </p:sp>
        </p:grpSp>
        <p:sp>
          <p:nvSpPr>
            <p:cNvPr id="160" name="Google Shape;160;p21"/>
            <p:cNvSpPr txBox="1"/>
            <p:nvPr/>
          </p:nvSpPr>
          <p:spPr>
            <a:xfrm>
              <a:off x="1291525" y="4156175"/>
              <a:ext cx="2398200" cy="4164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sz="900">
                  <a:solidFill>
                    <a:srgbClr val="666666"/>
                  </a:solidFill>
                  <a:latin typeface="Open Sans"/>
                  <a:ea typeface="Open Sans"/>
                  <a:cs typeface="Open Sans"/>
                  <a:sym typeface="Open Sans"/>
                </a:rPr>
                <a:t>GT Rebiun</a:t>
              </a:r>
              <a:endParaRPr sz="900">
                <a:solidFill>
                  <a:srgbClr val="666666"/>
                </a:solidFill>
                <a:latin typeface="Open Sans"/>
                <a:ea typeface="Open Sans"/>
                <a:cs typeface="Open Sans"/>
                <a:sym typeface="Open Sans"/>
              </a:endParaRPr>
            </a:p>
          </p:txBody>
        </p:sp>
        <p:sp>
          <p:nvSpPr>
            <p:cNvPr id="161" name="Google Shape;161;p21"/>
            <p:cNvSpPr txBox="1"/>
            <p:nvPr/>
          </p:nvSpPr>
          <p:spPr>
            <a:xfrm>
              <a:off x="1291550" y="3990525"/>
              <a:ext cx="2398200" cy="146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sz="1300" b="1">
                  <a:solidFill>
                    <a:srgbClr val="980000"/>
                  </a:solidFill>
                  <a:latin typeface="Roboto Slab"/>
                  <a:ea typeface="Roboto Slab"/>
                  <a:cs typeface="Roboto Slab"/>
                  <a:sym typeface="Roboto Slab"/>
                </a:rPr>
                <a:t>GEOREBIUN</a:t>
              </a:r>
              <a:endParaRPr sz="1300" b="1">
                <a:solidFill>
                  <a:srgbClr val="980000"/>
                </a:solidFill>
                <a:latin typeface="Roboto Slab"/>
                <a:ea typeface="Roboto Slab"/>
                <a:cs typeface="Roboto Slab"/>
                <a:sym typeface="Roboto Slab"/>
              </a:endParaRPr>
            </a:p>
          </p:txBody>
        </p:sp>
      </p:grpSp>
      <p:grpSp>
        <p:nvGrpSpPr>
          <p:cNvPr id="162" name="Google Shape;162;p21"/>
          <p:cNvGrpSpPr/>
          <p:nvPr/>
        </p:nvGrpSpPr>
        <p:grpSpPr>
          <a:xfrm>
            <a:off x="5299169" y="2327578"/>
            <a:ext cx="3461620" cy="832842"/>
            <a:chOff x="5299169" y="2327578"/>
            <a:chExt cx="3461620" cy="832842"/>
          </a:xfrm>
        </p:grpSpPr>
        <p:sp>
          <p:nvSpPr>
            <p:cNvPr id="163" name="Google Shape;163;p21"/>
            <p:cNvSpPr/>
            <p:nvPr/>
          </p:nvSpPr>
          <p:spPr>
            <a:xfrm flipH="1">
              <a:off x="7930071" y="2327578"/>
              <a:ext cx="830718" cy="832800"/>
            </a:xfrm>
            <a:prstGeom prst="rect">
              <a:avLst/>
            </a:prstGeom>
            <a:solidFill>
              <a:srgbClr val="98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2700" b="1">
                  <a:solidFill>
                    <a:srgbClr val="FFFFFF"/>
                  </a:solidFill>
                  <a:latin typeface="Roboto Slab"/>
                  <a:ea typeface="Roboto Slab"/>
                  <a:cs typeface="Roboto Slab"/>
                  <a:sym typeface="Roboto Slab"/>
                </a:rPr>
                <a:t>02</a:t>
              </a:r>
              <a:endParaRPr sz="2700" b="1">
                <a:solidFill>
                  <a:srgbClr val="FFFFFF"/>
                </a:solidFill>
                <a:latin typeface="Roboto Slab"/>
                <a:ea typeface="Roboto Slab"/>
                <a:cs typeface="Roboto Slab"/>
                <a:sym typeface="Roboto Slab"/>
              </a:endParaRPr>
            </a:p>
          </p:txBody>
        </p:sp>
        <p:grpSp>
          <p:nvGrpSpPr>
            <p:cNvPr id="164" name="Google Shape;164;p21"/>
            <p:cNvGrpSpPr/>
            <p:nvPr/>
          </p:nvGrpSpPr>
          <p:grpSpPr>
            <a:xfrm flipH="1">
              <a:off x="5299169" y="2327578"/>
              <a:ext cx="2630859" cy="832842"/>
              <a:chOff x="1841175" y="1870375"/>
              <a:chExt cx="2221200" cy="701400"/>
            </a:xfrm>
          </p:grpSpPr>
          <p:sp>
            <p:nvSpPr>
              <p:cNvPr id="165" name="Google Shape;165;p21"/>
              <p:cNvSpPr/>
              <p:nvPr/>
            </p:nvSpPr>
            <p:spPr>
              <a:xfrm>
                <a:off x="1841175" y="1870375"/>
                <a:ext cx="2113500" cy="701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oboto Slab"/>
                  <a:ea typeface="Roboto Slab"/>
                  <a:cs typeface="Roboto Slab"/>
                  <a:sym typeface="Roboto Slab"/>
                </a:endParaRPr>
              </a:p>
            </p:txBody>
          </p:sp>
          <p:sp>
            <p:nvSpPr>
              <p:cNvPr id="166" name="Google Shape;166;p21"/>
              <p:cNvSpPr/>
              <p:nvPr/>
            </p:nvSpPr>
            <p:spPr>
              <a:xfrm rot="-8100000">
                <a:off x="3868789" y="2140889"/>
                <a:ext cx="160372" cy="160372"/>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oboto Slab"/>
                  <a:ea typeface="Roboto Slab"/>
                  <a:cs typeface="Roboto Slab"/>
                  <a:sym typeface="Roboto Slab"/>
                </a:endParaRPr>
              </a:p>
            </p:txBody>
          </p:sp>
        </p:grpSp>
        <p:sp>
          <p:nvSpPr>
            <p:cNvPr id="167" name="Google Shape;167;p21"/>
            <p:cNvSpPr txBox="1"/>
            <p:nvPr/>
          </p:nvSpPr>
          <p:spPr>
            <a:xfrm flipH="1">
              <a:off x="5477300" y="2722900"/>
              <a:ext cx="2503200" cy="4164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sz="900">
                  <a:solidFill>
                    <a:srgbClr val="666666"/>
                  </a:solidFill>
                  <a:latin typeface="Open Sans"/>
                  <a:ea typeface="Open Sans"/>
                  <a:cs typeface="Open Sans"/>
                  <a:sym typeface="Open Sans"/>
                </a:rPr>
                <a:t>Convenio interuniversitario de las 4 politécnicas españolas.</a:t>
              </a:r>
              <a:endParaRPr sz="900">
                <a:solidFill>
                  <a:srgbClr val="666666"/>
                </a:solidFill>
                <a:latin typeface="Open Sans"/>
                <a:ea typeface="Open Sans"/>
                <a:cs typeface="Open Sans"/>
                <a:sym typeface="Open Sans"/>
              </a:endParaRPr>
            </a:p>
            <a:p>
              <a:pPr marL="0" lvl="0" indent="0" algn="l" rtl="0">
                <a:spcBef>
                  <a:spcPts val="0"/>
                </a:spcBef>
                <a:spcAft>
                  <a:spcPts val="0"/>
                </a:spcAft>
                <a:buNone/>
              </a:pPr>
              <a:r>
                <a:rPr lang="en-GB" sz="900">
                  <a:solidFill>
                    <a:srgbClr val="666666"/>
                  </a:solidFill>
                  <a:latin typeface="Open Sans"/>
                  <a:ea typeface="Open Sans"/>
                  <a:cs typeface="Open Sans"/>
                  <a:sym typeface="Open Sans"/>
                </a:rPr>
                <a:t>Se abre el proyecto a otras universidades</a:t>
              </a:r>
              <a:endParaRPr sz="900">
                <a:solidFill>
                  <a:srgbClr val="666666"/>
                </a:solidFill>
                <a:latin typeface="Open Sans"/>
                <a:ea typeface="Open Sans"/>
                <a:cs typeface="Open Sans"/>
                <a:sym typeface="Open Sans"/>
              </a:endParaRPr>
            </a:p>
            <a:p>
              <a:pPr marL="0" lvl="0" indent="0" algn="l" rtl="0">
                <a:spcBef>
                  <a:spcPts val="0"/>
                </a:spcBef>
                <a:spcAft>
                  <a:spcPts val="0"/>
                </a:spcAft>
                <a:buNone/>
              </a:pPr>
              <a:endParaRPr sz="900">
                <a:solidFill>
                  <a:srgbClr val="666666"/>
                </a:solidFill>
                <a:latin typeface="Open Sans"/>
                <a:ea typeface="Open Sans"/>
                <a:cs typeface="Open Sans"/>
                <a:sym typeface="Open Sans"/>
              </a:endParaRPr>
            </a:p>
          </p:txBody>
        </p:sp>
        <p:sp>
          <p:nvSpPr>
            <p:cNvPr id="168" name="Google Shape;168;p21"/>
            <p:cNvSpPr txBox="1"/>
            <p:nvPr/>
          </p:nvSpPr>
          <p:spPr>
            <a:xfrm flipH="1">
              <a:off x="5477243" y="2481053"/>
              <a:ext cx="2392205" cy="146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sz="1300" b="1">
                  <a:solidFill>
                    <a:srgbClr val="980000"/>
                  </a:solidFill>
                  <a:latin typeface="Roboto Slab"/>
                  <a:ea typeface="Roboto Slab"/>
                  <a:cs typeface="Roboto Slab"/>
                  <a:sym typeface="Roboto Slab"/>
                </a:rPr>
                <a:t>GEOUP4</a:t>
              </a:r>
              <a:endParaRPr sz="1300" b="1">
                <a:solidFill>
                  <a:srgbClr val="980000"/>
                </a:solidFill>
                <a:latin typeface="Roboto Slab"/>
                <a:ea typeface="Roboto Slab"/>
                <a:cs typeface="Roboto Slab"/>
                <a:sym typeface="Roboto Slab"/>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2"/>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7</a:t>
            </a:fld>
            <a:endParaRPr/>
          </a:p>
        </p:txBody>
      </p:sp>
      <p:sp>
        <p:nvSpPr>
          <p:cNvPr id="174" name="Google Shape;174;p22"/>
          <p:cNvSpPr txBox="1"/>
          <p:nvPr/>
        </p:nvSpPr>
        <p:spPr>
          <a:xfrm>
            <a:off x="301150" y="1994325"/>
            <a:ext cx="7808700" cy="1108200"/>
          </a:xfrm>
          <a:prstGeom prst="rect">
            <a:avLst/>
          </a:prstGeom>
          <a:noFill/>
          <a:ln>
            <a:noFill/>
          </a:ln>
        </p:spPr>
        <p:txBody>
          <a:bodyPr spcFirstLastPara="1" wrap="square" lIns="91425" tIns="91425" rIns="91425" bIns="91425" anchor="t" anchorCtr="0">
            <a:spAutoFit/>
          </a:bodyPr>
          <a:lstStyle/>
          <a:p>
            <a:pPr marL="457200" lvl="0" indent="0" algn="ctr" rtl="0">
              <a:spcBef>
                <a:spcPts val="0"/>
              </a:spcBef>
              <a:spcAft>
                <a:spcPts val="0"/>
              </a:spcAft>
              <a:buClr>
                <a:schemeClr val="dk1"/>
              </a:buClr>
              <a:buSzPts val="1100"/>
              <a:buFont typeface="Arial"/>
              <a:buNone/>
            </a:pPr>
            <a:r>
              <a:rPr lang="en-GB" sz="6000" b="1">
                <a:solidFill>
                  <a:schemeClr val="dk2"/>
                </a:solidFill>
                <a:latin typeface="Oswald"/>
                <a:ea typeface="Oswald"/>
                <a:cs typeface="Oswald"/>
                <a:sym typeface="Oswald"/>
              </a:rPr>
              <a:t>3. ¿QUÉ ES?</a:t>
            </a:r>
            <a:endParaRPr sz="6000">
              <a:solidFill>
                <a:srgbClr val="595959"/>
              </a:solidFill>
              <a:latin typeface="Impact"/>
              <a:ea typeface="Impact"/>
              <a:cs typeface="Impact"/>
              <a:sym typeface="Impac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3"/>
          <p:cNvSpPr txBox="1">
            <a:spLocks noGrp="1"/>
          </p:cNvSpPr>
          <p:nvPr>
            <p:ph type="title"/>
          </p:nvPr>
        </p:nvSpPr>
        <p:spPr>
          <a:xfrm>
            <a:off x="311700" y="213700"/>
            <a:ext cx="8520600" cy="46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990000"/>
                </a:solidFill>
                <a:latin typeface="Open Sans"/>
                <a:ea typeface="Open Sans"/>
                <a:cs typeface="Open Sans"/>
                <a:sym typeface="Open Sans"/>
              </a:rPr>
              <a:t>3. </a:t>
            </a:r>
            <a:r>
              <a:rPr lang="en-GB" b="1">
                <a:latin typeface="Open Sans"/>
                <a:ea typeface="Open Sans"/>
                <a:cs typeface="Open Sans"/>
                <a:sym typeface="Open Sans"/>
              </a:rPr>
              <a:t>¿Qué es </a:t>
            </a:r>
            <a:r>
              <a:rPr lang="en-GB" b="1">
                <a:solidFill>
                  <a:srgbClr val="960B04"/>
                </a:solidFill>
                <a:latin typeface="Open Sans"/>
                <a:ea typeface="Open Sans"/>
                <a:cs typeface="Open Sans"/>
                <a:sym typeface="Open Sans"/>
              </a:rPr>
              <a:t>GEO</a:t>
            </a:r>
            <a:r>
              <a:rPr lang="en-GB" b="1">
                <a:latin typeface="Open Sans"/>
                <a:ea typeface="Open Sans"/>
                <a:cs typeface="Open Sans"/>
                <a:sym typeface="Open Sans"/>
              </a:rPr>
              <a:t>REBIUN?</a:t>
            </a:r>
            <a:endParaRPr b="1">
              <a:latin typeface="Open Sans"/>
              <a:ea typeface="Open Sans"/>
              <a:cs typeface="Open Sans"/>
              <a:sym typeface="Open Sans"/>
            </a:endParaRPr>
          </a:p>
        </p:txBody>
      </p:sp>
      <p:sp>
        <p:nvSpPr>
          <p:cNvPr id="180" name="Google Shape;180;p23"/>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8</a:t>
            </a:fld>
            <a:endParaRPr/>
          </a:p>
        </p:txBody>
      </p:sp>
      <p:sp>
        <p:nvSpPr>
          <p:cNvPr id="181" name="Google Shape;181;p23"/>
          <p:cNvSpPr txBox="1"/>
          <p:nvPr/>
        </p:nvSpPr>
        <p:spPr>
          <a:xfrm>
            <a:off x="311700" y="830600"/>
            <a:ext cx="8622900" cy="1396800"/>
          </a:xfrm>
          <a:prstGeom prst="rect">
            <a:avLst/>
          </a:prstGeom>
          <a:noFill/>
          <a:ln>
            <a:noFill/>
          </a:ln>
        </p:spPr>
        <p:txBody>
          <a:bodyPr spcFirstLastPara="1" wrap="square" lIns="91425" tIns="91425" rIns="91425" bIns="91425" anchor="ctr" anchorCtr="0">
            <a:noAutofit/>
          </a:bodyPr>
          <a:lstStyle/>
          <a:p>
            <a:pPr marL="457200" lvl="0" indent="-317500" algn="l" rtl="0">
              <a:spcBef>
                <a:spcPts val="0"/>
              </a:spcBef>
              <a:spcAft>
                <a:spcPts val="0"/>
              </a:spcAft>
              <a:buClr>
                <a:srgbClr val="566579"/>
              </a:buClr>
              <a:buSzPts val="1400"/>
              <a:buFont typeface="Trebuchet MS"/>
              <a:buChar char="●"/>
            </a:pPr>
            <a:r>
              <a:rPr lang="en-GB" b="1">
                <a:solidFill>
                  <a:srgbClr val="960B04"/>
                </a:solidFill>
                <a:latin typeface="Open Sans"/>
                <a:ea typeface="Open Sans"/>
                <a:cs typeface="Open Sans"/>
                <a:sym typeface="Open Sans"/>
              </a:rPr>
              <a:t>GEO</a:t>
            </a:r>
            <a:r>
              <a:rPr lang="en-GB" b="1">
                <a:solidFill>
                  <a:srgbClr val="566579"/>
                </a:solidFill>
                <a:latin typeface="Open Sans"/>
                <a:ea typeface="Open Sans"/>
                <a:cs typeface="Open Sans"/>
                <a:sym typeface="Open Sans"/>
              </a:rPr>
              <a:t>REBIUN</a:t>
            </a:r>
            <a:r>
              <a:rPr lang="en-GB">
                <a:solidFill>
                  <a:srgbClr val="566579"/>
                </a:solidFill>
                <a:latin typeface="Open Sans"/>
                <a:ea typeface="Open Sans"/>
                <a:cs typeface="Open Sans"/>
                <a:sym typeface="Open Sans"/>
              </a:rPr>
              <a:t>: Portal web que muestra en un mapa interactivo la geolocalización de la producción académica de los repositorios institucionales de las universidades de REBIUN.</a:t>
            </a:r>
            <a:endParaRPr>
              <a:solidFill>
                <a:srgbClr val="566579"/>
              </a:solidFill>
              <a:latin typeface="Open Sans"/>
              <a:ea typeface="Open Sans"/>
              <a:cs typeface="Open Sans"/>
              <a:sym typeface="Open Sans"/>
            </a:endParaRPr>
          </a:p>
          <a:p>
            <a:pPr marL="0" lvl="0" indent="0" algn="l" rtl="0">
              <a:spcBef>
                <a:spcPts val="0"/>
              </a:spcBef>
              <a:spcAft>
                <a:spcPts val="0"/>
              </a:spcAft>
              <a:buNone/>
            </a:pPr>
            <a:endParaRPr sz="1500" b="1">
              <a:solidFill>
                <a:srgbClr val="566579"/>
              </a:solidFill>
              <a:latin typeface="Open Sans"/>
              <a:ea typeface="Open Sans"/>
              <a:cs typeface="Open Sans"/>
              <a:sym typeface="Open Sans"/>
            </a:endParaRPr>
          </a:p>
          <a:p>
            <a:pPr marL="0" lvl="0" indent="0" algn="l" rtl="0">
              <a:spcBef>
                <a:spcPts val="0"/>
              </a:spcBef>
              <a:spcAft>
                <a:spcPts val="0"/>
              </a:spcAft>
              <a:buNone/>
            </a:pPr>
            <a:endParaRPr sz="1500" b="1">
              <a:solidFill>
                <a:srgbClr val="566579"/>
              </a:solidFill>
              <a:latin typeface="Open Sans"/>
              <a:ea typeface="Open Sans"/>
              <a:cs typeface="Open Sans"/>
              <a:sym typeface="Open Sans"/>
            </a:endParaRPr>
          </a:p>
        </p:txBody>
      </p:sp>
      <p:sp>
        <p:nvSpPr>
          <p:cNvPr id="182" name="Google Shape;182;p23"/>
          <p:cNvSpPr/>
          <p:nvPr/>
        </p:nvSpPr>
        <p:spPr>
          <a:xfrm>
            <a:off x="3273816" y="1855390"/>
            <a:ext cx="2391600" cy="2391600"/>
          </a:xfrm>
          <a:prstGeom prst="ellipse">
            <a:avLst/>
          </a:prstGeom>
          <a:noFill/>
          <a:ln w="9525" cap="flat" cmpd="sng">
            <a:solidFill>
              <a:srgbClr val="C6C5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Open Sans"/>
              <a:ea typeface="Open Sans"/>
              <a:cs typeface="Open Sans"/>
              <a:sym typeface="Open Sans"/>
            </a:endParaRPr>
          </a:p>
        </p:txBody>
      </p:sp>
      <p:sp>
        <p:nvSpPr>
          <p:cNvPr id="183" name="Google Shape;183;p23"/>
          <p:cNvSpPr/>
          <p:nvPr/>
        </p:nvSpPr>
        <p:spPr>
          <a:xfrm>
            <a:off x="3971016" y="2552721"/>
            <a:ext cx="997200" cy="997200"/>
          </a:xfrm>
          <a:prstGeom prst="ellipse">
            <a:avLst/>
          </a:prstGeom>
          <a:noFill/>
          <a:ln w="38100" cap="flat" cmpd="sng">
            <a:solidFill>
              <a:srgbClr val="960B0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Open Sans"/>
              <a:ea typeface="Open Sans"/>
              <a:cs typeface="Open Sans"/>
              <a:sym typeface="Open Sans"/>
            </a:endParaRPr>
          </a:p>
        </p:txBody>
      </p:sp>
      <p:sp>
        <p:nvSpPr>
          <p:cNvPr id="184" name="Google Shape;184;p23"/>
          <p:cNvSpPr/>
          <p:nvPr/>
        </p:nvSpPr>
        <p:spPr>
          <a:xfrm>
            <a:off x="5058825" y="2115663"/>
            <a:ext cx="845100" cy="303000"/>
          </a:xfrm>
          <a:prstGeom prst="roundRect">
            <a:avLst>
              <a:gd name="adj" fmla="val 50000"/>
            </a:avLst>
          </a:prstGeom>
          <a:solidFill>
            <a:srgbClr val="960B0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300">
                <a:solidFill>
                  <a:srgbClr val="FFFFFF"/>
                </a:solidFill>
                <a:latin typeface="Open Sans"/>
                <a:ea typeface="Open Sans"/>
                <a:cs typeface="Open Sans"/>
                <a:sym typeface="Open Sans"/>
              </a:rPr>
              <a:t>UPM</a:t>
            </a:r>
            <a:endParaRPr sz="1300">
              <a:latin typeface="Open Sans"/>
              <a:ea typeface="Open Sans"/>
              <a:cs typeface="Open Sans"/>
              <a:sym typeface="Open Sans"/>
            </a:endParaRPr>
          </a:p>
        </p:txBody>
      </p:sp>
      <p:sp>
        <p:nvSpPr>
          <p:cNvPr id="185" name="Google Shape;185;p23"/>
          <p:cNvSpPr/>
          <p:nvPr/>
        </p:nvSpPr>
        <p:spPr>
          <a:xfrm>
            <a:off x="3661583" y="4025084"/>
            <a:ext cx="1616100" cy="303000"/>
          </a:xfrm>
          <a:prstGeom prst="roundRect">
            <a:avLst>
              <a:gd name="adj" fmla="val 50000"/>
            </a:avLst>
          </a:prstGeom>
          <a:solidFill>
            <a:srgbClr val="56657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300">
                <a:solidFill>
                  <a:srgbClr val="FFFFFF"/>
                </a:solidFill>
                <a:latin typeface="Open Sans"/>
                <a:ea typeface="Open Sans"/>
                <a:cs typeface="Open Sans"/>
                <a:sym typeface="Open Sans"/>
              </a:rPr>
              <a:t>GEOREBIUN</a:t>
            </a:r>
            <a:endParaRPr>
              <a:latin typeface="Open Sans"/>
              <a:ea typeface="Open Sans"/>
              <a:cs typeface="Open Sans"/>
              <a:sym typeface="Open Sans"/>
            </a:endParaRPr>
          </a:p>
        </p:txBody>
      </p:sp>
      <p:sp>
        <p:nvSpPr>
          <p:cNvPr id="186" name="Google Shape;186;p23"/>
          <p:cNvSpPr txBox="1"/>
          <p:nvPr/>
        </p:nvSpPr>
        <p:spPr>
          <a:xfrm>
            <a:off x="3901000" y="2848250"/>
            <a:ext cx="1118700" cy="406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a:solidFill>
                  <a:srgbClr val="566579"/>
                </a:solidFill>
                <a:latin typeface="Open Sans"/>
                <a:ea typeface="Open Sans"/>
                <a:cs typeface="Open Sans"/>
                <a:sym typeface="Open Sans"/>
              </a:rPr>
              <a:t>REBIUN</a:t>
            </a:r>
            <a:endParaRPr>
              <a:solidFill>
                <a:srgbClr val="566579"/>
              </a:solidFill>
              <a:latin typeface="Open Sans"/>
              <a:ea typeface="Open Sans"/>
              <a:cs typeface="Open Sans"/>
              <a:sym typeface="Open Sans"/>
            </a:endParaRPr>
          </a:p>
        </p:txBody>
      </p:sp>
      <p:grpSp>
        <p:nvGrpSpPr>
          <p:cNvPr id="187" name="Google Shape;187;p23"/>
          <p:cNvGrpSpPr/>
          <p:nvPr/>
        </p:nvGrpSpPr>
        <p:grpSpPr>
          <a:xfrm>
            <a:off x="3730004" y="2963875"/>
            <a:ext cx="1439520" cy="174600"/>
            <a:chOff x="3799175" y="2418338"/>
            <a:chExt cx="1600000" cy="174600"/>
          </a:xfrm>
        </p:grpSpPr>
        <p:sp>
          <p:nvSpPr>
            <p:cNvPr id="188" name="Google Shape;188;p23"/>
            <p:cNvSpPr/>
            <p:nvPr/>
          </p:nvSpPr>
          <p:spPr>
            <a:xfrm rot="10800000">
              <a:off x="3799175" y="2418338"/>
              <a:ext cx="168000" cy="174600"/>
            </a:xfrm>
            <a:prstGeom prst="stripedRightArrow">
              <a:avLst>
                <a:gd name="adj1" fmla="val 50000"/>
                <a:gd name="adj2" fmla="val 50000"/>
              </a:avLst>
            </a:prstGeom>
            <a:solidFill>
              <a:srgbClr val="566579">
                <a:alpha val="9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Open Sans"/>
                <a:ea typeface="Open Sans"/>
                <a:cs typeface="Open Sans"/>
                <a:sym typeface="Open Sans"/>
              </a:endParaRPr>
            </a:p>
          </p:txBody>
        </p:sp>
        <p:sp>
          <p:nvSpPr>
            <p:cNvPr id="189" name="Google Shape;189;p23"/>
            <p:cNvSpPr/>
            <p:nvPr/>
          </p:nvSpPr>
          <p:spPr>
            <a:xfrm>
              <a:off x="5231175" y="2418338"/>
              <a:ext cx="168000" cy="174600"/>
            </a:xfrm>
            <a:prstGeom prst="stripedRightArrow">
              <a:avLst>
                <a:gd name="adj1" fmla="val 50000"/>
                <a:gd name="adj2" fmla="val 50000"/>
              </a:avLst>
            </a:prstGeom>
            <a:solidFill>
              <a:srgbClr val="566579">
                <a:alpha val="9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Open Sans"/>
                <a:ea typeface="Open Sans"/>
                <a:cs typeface="Open Sans"/>
                <a:sym typeface="Open Sans"/>
              </a:endParaRPr>
            </a:p>
          </p:txBody>
        </p:sp>
      </p:grpSp>
      <p:sp>
        <p:nvSpPr>
          <p:cNvPr id="190" name="Google Shape;190;p23"/>
          <p:cNvSpPr/>
          <p:nvPr/>
        </p:nvSpPr>
        <p:spPr>
          <a:xfrm>
            <a:off x="5353875" y="2615263"/>
            <a:ext cx="845100" cy="303000"/>
          </a:xfrm>
          <a:prstGeom prst="roundRect">
            <a:avLst>
              <a:gd name="adj" fmla="val 50000"/>
            </a:avLst>
          </a:prstGeom>
          <a:solidFill>
            <a:srgbClr val="DD7E6B"/>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300">
                <a:solidFill>
                  <a:srgbClr val="FFFFFF"/>
                </a:solidFill>
                <a:latin typeface="Open Sans"/>
                <a:ea typeface="Open Sans"/>
                <a:cs typeface="Open Sans"/>
                <a:sym typeface="Open Sans"/>
              </a:rPr>
              <a:t>USC</a:t>
            </a:r>
            <a:endParaRPr sz="1300">
              <a:latin typeface="Open Sans"/>
              <a:ea typeface="Open Sans"/>
              <a:cs typeface="Open Sans"/>
              <a:sym typeface="Open Sans"/>
            </a:endParaRPr>
          </a:p>
        </p:txBody>
      </p:sp>
      <p:sp>
        <p:nvSpPr>
          <p:cNvPr id="191" name="Google Shape;191;p23"/>
          <p:cNvSpPr/>
          <p:nvPr/>
        </p:nvSpPr>
        <p:spPr>
          <a:xfrm>
            <a:off x="5321925" y="3114875"/>
            <a:ext cx="845100" cy="303000"/>
          </a:xfrm>
          <a:prstGeom prst="roundRect">
            <a:avLst>
              <a:gd name="adj" fmla="val 50000"/>
            </a:avLst>
          </a:prstGeom>
          <a:solidFill>
            <a:srgbClr val="DD7E6B"/>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300">
                <a:solidFill>
                  <a:srgbClr val="FFFFFF"/>
                </a:solidFill>
                <a:latin typeface="Open Sans"/>
                <a:ea typeface="Open Sans"/>
                <a:cs typeface="Open Sans"/>
                <a:sym typeface="Open Sans"/>
              </a:rPr>
              <a:t>UM</a:t>
            </a:r>
            <a:endParaRPr sz="1300">
              <a:latin typeface="Open Sans"/>
              <a:ea typeface="Open Sans"/>
              <a:cs typeface="Open Sans"/>
              <a:sym typeface="Open Sans"/>
            </a:endParaRPr>
          </a:p>
        </p:txBody>
      </p:sp>
      <p:sp>
        <p:nvSpPr>
          <p:cNvPr id="192" name="Google Shape;192;p23"/>
          <p:cNvSpPr/>
          <p:nvPr/>
        </p:nvSpPr>
        <p:spPr>
          <a:xfrm>
            <a:off x="5093175" y="3595025"/>
            <a:ext cx="845100" cy="303000"/>
          </a:xfrm>
          <a:prstGeom prst="roundRect">
            <a:avLst>
              <a:gd name="adj" fmla="val 50000"/>
            </a:avLst>
          </a:prstGeom>
          <a:solidFill>
            <a:srgbClr val="DD7E6B"/>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300">
                <a:solidFill>
                  <a:srgbClr val="FFFFFF"/>
                </a:solidFill>
                <a:latin typeface="Open Sans"/>
                <a:ea typeface="Open Sans"/>
                <a:cs typeface="Open Sans"/>
                <a:sym typeface="Open Sans"/>
              </a:rPr>
              <a:t>UJI</a:t>
            </a:r>
            <a:endParaRPr sz="1300">
              <a:latin typeface="Open Sans"/>
              <a:ea typeface="Open Sans"/>
              <a:cs typeface="Open Sans"/>
              <a:sym typeface="Open Sans"/>
            </a:endParaRPr>
          </a:p>
        </p:txBody>
      </p:sp>
      <p:sp>
        <p:nvSpPr>
          <p:cNvPr id="193" name="Google Shape;193;p23"/>
          <p:cNvSpPr/>
          <p:nvPr/>
        </p:nvSpPr>
        <p:spPr>
          <a:xfrm>
            <a:off x="2993675" y="2115675"/>
            <a:ext cx="845100" cy="303000"/>
          </a:xfrm>
          <a:prstGeom prst="roundRect">
            <a:avLst>
              <a:gd name="adj" fmla="val 50000"/>
            </a:avLst>
          </a:prstGeom>
          <a:solidFill>
            <a:srgbClr val="960B0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300">
                <a:solidFill>
                  <a:srgbClr val="FFFFFF"/>
                </a:solidFill>
                <a:latin typeface="Open Sans"/>
                <a:ea typeface="Open Sans"/>
                <a:cs typeface="Open Sans"/>
                <a:sym typeface="Open Sans"/>
              </a:rPr>
              <a:t>UPC</a:t>
            </a:r>
            <a:endParaRPr sz="1300">
              <a:latin typeface="Open Sans"/>
              <a:ea typeface="Open Sans"/>
              <a:cs typeface="Open Sans"/>
              <a:sym typeface="Open Sans"/>
            </a:endParaRPr>
          </a:p>
        </p:txBody>
      </p:sp>
      <p:sp>
        <p:nvSpPr>
          <p:cNvPr id="194" name="Google Shape;194;p23"/>
          <p:cNvSpPr/>
          <p:nvPr/>
        </p:nvSpPr>
        <p:spPr>
          <a:xfrm>
            <a:off x="2669150" y="2568475"/>
            <a:ext cx="845100" cy="303000"/>
          </a:xfrm>
          <a:prstGeom prst="roundRect">
            <a:avLst>
              <a:gd name="adj" fmla="val 50000"/>
            </a:avLst>
          </a:prstGeom>
          <a:solidFill>
            <a:srgbClr val="960B0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300">
                <a:solidFill>
                  <a:srgbClr val="FFFFFF"/>
                </a:solidFill>
                <a:latin typeface="Open Sans"/>
                <a:ea typeface="Open Sans"/>
                <a:cs typeface="Open Sans"/>
                <a:sym typeface="Open Sans"/>
              </a:rPr>
              <a:t>UPV</a:t>
            </a:r>
            <a:endParaRPr sz="1300">
              <a:latin typeface="Open Sans"/>
              <a:ea typeface="Open Sans"/>
              <a:cs typeface="Open Sans"/>
              <a:sym typeface="Open Sans"/>
            </a:endParaRPr>
          </a:p>
        </p:txBody>
      </p:sp>
      <p:sp>
        <p:nvSpPr>
          <p:cNvPr id="195" name="Google Shape;195;p23"/>
          <p:cNvSpPr/>
          <p:nvPr/>
        </p:nvSpPr>
        <p:spPr>
          <a:xfrm>
            <a:off x="2669150" y="3067950"/>
            <a:ext cx="845100" cy="303000"/>
          </a:xfrm>
          <a:prstGeom prst="roundRect">
            <a:avLst>
              <a:gd name="adj" fmla="val 50000"/>
            </a:avLst>
          </a:prstGeom>
          <a:solidFill>
            <a:srgbClr val="960B0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300">
                <a:solidFill>
                  <a:srgbClr val="FFFFFF"/>
                </a:solidFill>
                <a:latin typeface="Open Sans"/>
                <a:ea typeface="Open Sans"/>
                <a:cs typeface="Open Sans"/>
                <a:sym typeface="Open Sans"/>
              </a:rPr>
              <a:t>UC3M</a:t>
            </a:r>
            <a:endParaRPr sz="1300">
              <a:latin typeface="Open Sans"/>
              <a:ea typeface="Open Sans"/>
              <a:cs typeface="Open Sans"/>
              <a:sym typeface="Open Sans"/>
            </a:endParaRPr>
          </a:p>
        </p:txBody>
      </p:sp>
      <p:sp>
        <p:nvSpPr>
          <p:cNvPr id="196" name="Google Shape;196;p23"/>
          <p:cNvSpPr/>
          <p:nvPr/>
        </p:nvSpPr>
        <p:spPr>
          <a:xfrm>
            <a:off x="2993675" y="3592613"/>
            <a:ext cx="845100" cy="303000"/>
          </a:xfrm>
          <a:prstGeom prst="roundRect">
            <a:avLst>
              <a:gd name="adj" fmla="val 50000"/>
            </a:avLst>
          </a:prstGeom>
          <a:solidFill>
            <a:srgbClr val="960B0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300">
                <a:solidFill>
                  <a:srgbClr val="FFFFFF"/>
                </a:solidFill>
                <a:latin typeface="Open Sans"/>
                <a:ea typeface="Open Sans"/>
                <a:cs typeface="Open Sans"/>
                <a:sym typeface="Open Sans"/>
              </a:rPr>
              <a:t>UPCT</a:t>
            </a:r>
            <a:endParaRPr sz="1300">
              <a:latin typeface="Open Sans"/>
              <a:ea typeface="Open Sans"/>
              <a:cs typeface="Open Sans"/>
              <a:sym typeface="Open Sans"/>
            </a:endParaRPr>
          </a:p>
        </p:txBody>
      </p:sp>
      <p:sp>
        <p:nvSpPr>
          <p:cNvPr id="197" name="Google Shape;197;p23"/>
          <p:cNvSpPr/>
          <p:nvPr/>
        </p:nvSpPr>
        <p:spPr>
          <a:xfrm>
            <a:off x="4068225" y="1734663"/>
            <a:ext cx="845100" cy="303000"/>
          </a:xfrm>
          <a:prstGeom prst="roundRect">
            <a:avLst>
              <a:gd name="adj" fmla="val 50000"/>
            </a:avLst>
          </a:prstGeom>
          <a:solidFill>
            <a:srgbClr val="960B0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300">
                <a:solidFill>
                  <a:srgbClr val="FFFFFF"/>
                </a:solidFill>
                <a:latin typeface="Open Sans"/>
                <a:ea typeface="Open Sans"/>
                <a:cs typeface="Open Sans"/>
                <a:sym typeface="Open Sans"/>
              </a:rPr>
              <a:t>UdG</a:t>
            </a:r>
            <a:endParaRPr sz="1300">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pic>
        <p:nvPicPr>
          <p:cNvPr id="202" name="Google Shape;202;p24" descr="world-1264062_1920.jpg"/>
          <p:cNvPicPr preferRelativeResize="0"/>
          <p:nvPr/>
        </p:nvPicPr>
        <p:blipFill rotWithShape="1">
          <a:blip r:embed="rId3">
            <a:alphaModFix/>
          </a:blip>
          <a:srcRect t="5437" r="28866"/>
          <a:stretch/>
        </p:blipFill>
        <p:spPr>
          <a:xfrm>
            <a:off x="0" y="1077500"/>
            <a:ext cx="3841200" cy="3406675"/>
          </a:xfrm>
          <a:prstGeom prst="rect">
            <a:avLst/>
          </a:prstGeom>
          <a:noFill/>
          <a:ln>
            <a:noFill/>
          </a:ln>
        </p:spPr>
      </p:pic>
      <p:sp>
        <p:nvSpPr>
          <p:cNvPr id="203" name="Google Shape;203;p24"/>
          <p:cNvSpPr txBox="1">
            <a:spLocks noGrp="1"/>
          </p:cNvSpPr>
          <p:nvPr>
            <p:ph type="title"/>
          </p:nvPr>
        </p:nvSpPr>
        <p:spPr>
          <a:xfrm>
            <a:off x="311700" y="213700"/>
            <a:ext cx="8520600" cy="46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b="1">
                <a:solidFill>
                  <a:srgbClr val="990000"/>
                </a:solidFill>
                <a:latin typeface="Open Sans"/>
                <a:ea typeface="Open Sans"/>
                <a:cs typeface="Open Sans"/>
                <a:sym typeface="Open Sans"/>
              </a:rPr>
              <a:t>3. </a:t>
            </a:r>
            <a:r>
              <a:rPr lang="en-GB" b="1">
                <a:solidFill>
                  <a:srgbClr val="960B04"/>
                </a:solidFill>
                <a:latin typeface="Open Sans"/>
                <a:ea typeface="Open Sans"/>
                <a:cs typeface="Open Sans"/>
                <a:sym typeface="Open Sans"/>
              </a:rPr>
              <a:t>Objetivos </a:t>
            </a:r>
            <a:r>
              <a:rPr lang="en-GB" b="1">
                <a:latin typeface="Open Sans"/>
                <a:ea typeface="Open Sans"/>
                <a:cs typeface="Open Sans"/>
                <a:sym typeface="Open Sans"/>
              </a:rPr>
              <a:t>del proyecto</a:t>
            </a:r>
            <a:endParaRPr b="1">
              <a:latin typeface="Open Sans"/>
              <a:ea typeface="Open Sans"/>
              <a:cs typeface="Open Sans"/>
              <a:sym typeface="Open Sans"/>
            </a:endParaRPr>
          </a:p>
        </p:txBody>
      </p:sp>
      <p:sp>
        <p:nvSpPr>
          <p:cNvPr id="204" name="Google Shape;204;p24"/>
          <p:cNvSpPr txBox="1">
            <a:spLocks noGrp="1"/>
          </p:cNvSpPr>
          <p:nvPr>
            <p:ph type="sldNum" idx="12"/>
          </p:nvPr>
        </p:nvSpPr>
        <p:spPr>
          <a:xfrm>
            <a:off x="434300" y="4736375"/>
            <a:ext cx="379800" cy="17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GB"/>
              <a:t>9</a:t>
            </a:fld>
            <a:endParaRPr/>
          </a:p>
        </p:txBody>
      </p:sp>
      <p:sp>
        <p:nvSpPr>
          <p:cNvPr id="205" name="Google Shape;205;p24"/>
          <p:cNvSpPr txBox="1"/>
          <p:nvPr/>
        </p:nvSpPr>
        <p:spPr>
          <a:xfrm>
            <a:off x="4057700" y="1066500"/>
            <a:ext cx="5010300" cy="645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rgbClr val="666666"/>
                </a:solidFill>
                <a:latin typeface="Open Sans"/>
                <a:ea typeface="Open Sans"/>
                <a:cs typeface="Open Sans"/>
                <a:sym typeface="Open Sans"/>
              </a:rPr>
              <a:t>Incrementar la </a:t>
            </a:r>
            <a:r>
              <a:rPr lang="en-GB" b="1">
                <a:solidFill>
                  <a:srgbClr val="666666"/>
                </a:solidFill>
                <a:latin typeface="Open Sans"/>
                <a:ea typeface="Open Sans"/>
                <a:cs typeface="Open Sans"/>
                <a:sym typeface="Open Sans"/>
              </a:rPr>
              <a:t>visibilidad y el acceso abierto</a:t>
            </a:r>
            <a:r>
              <a:rPr lang="en-GB">
                <a:solidFill>
                  <a:srgbClr val="666666"/>
                </a:solidFill>
                <a:latin typeface="Open Sans"/>
                <a:ea typeface="Open Sans"/>
                <a:cs typeface="Open Sans"/>
                <a:sym typeface="Open Sans"/>
              </a:rPr>
              <a:t> a la producción académica, especialmente PFG, PFC, tesinas, tesis, etc. de Rebiun</a:t>
            </a:r>
            <a:endParaRPr>
              <a:solidFill>
                <a:srgbClr val="666666"/>
              </a:solidFill>
            </a:endParaRPr>
          </a:p>
        </p:txBody>
      </p:sp>
      <p:sp>
        <p:nvSpPr>
          <p:cNvPr id="206" name="Google Shape;206;p24"/>
          <p:cNvSpPr txBox="1"/>
          <p:nvPr/>
        </p:nvSpPr>
        <p:spPr>
          <a:xfrm>
            <a:off x="4097350" y="2027025"/>
            <a:ext cx="4970400" cy="645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rgbClr val="666666"/>
                </a:solidFill>
                <a:latin typeface="Open Sans"/>
                <a:ea typeface="Open Sans"/>
                <a:cs typeface="Open Sans"/>
                <a:sym typeface="Open Sans"/>
              </a:rPr>
              <a:t>Dar a conocer a la sociedad y al mundo la producción académica de Rebiun y</a:t>
            </a:r>
            <a:r>
              <a:rPr lang="en-GB" b="1">
                <a:solidFill>
                  <a:srgbClr val="666666"/>
                </a:solidFill>
                <a:latin typeface="Open Sans"/>
                <a:ea typeface="Open Sans"/>
                <a:cs typeface="Open Sans"/>
                <a:sym typeface="Open Sans"/>
              </a:rPr>
              <a:t> su impacto e implicación en el territorio</a:t>
            </a:r>
            <a:endParaRPr>
              <a:solidFill>
                <a:srgbClr val="666666"/>
              </a:solidFill>
            </a:endParaRPr>
          </a:p>
        </p:txBody>
      </p:sp>
      <p:sp>
        <p:nvSpPr>
          <p:cNvPr id="207" name="Google Shape;207;p24"/>
          <p:cNvSpPr txBox="1"/>
          <p:nvPr/>
        </p:nvSpPr>
        <p:spPr>
          <a:xfrm>
            <a:off x="4120550" y="3039125"/>
            <a:ext cx="4947300" cy="576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rgbClr val="666666"/>
                </a:solidFill>
                <a:latin typeface="Open Sans"/>
                <a:ea typeface="Open Sans"/>
                <a:cs typeface="Open Sans"/>
                <a:sym typeface="Open Sans"/>
              </a:rPr>
              <a:t>Ayudar a los autores, estudiantes y profesores, en sus carreras académicas y profesionales, mediante la </a:t>
            </a:r>
            <a:r>
              <a:rPr lang="en-GB" b="1">
                <a:solidFill>
                  <a:srgbClr val="666666"/>
                </a:solidFill>
                <a:latin typeface="Open Sans"/>
                <a:ea typeface="Open Sans"/>
                <a:cs typeface="Open Sans"/>
                <a:sym typeface="Open Sans"/>
              </a:rPr>
              <a:t>difusión de sus proyectos (PFG, PFC, tesinas, etc.)</a:t>
            </a:r>
            <a:endParaRPr>
              <a:solidFill>
                <a:srgbClr val="666666"/>
              </a:solidFill>
            </a:endParaRPr>
          </a:p>
        </p:txBody>
      </p:sp>
      <p:sp>
        <p:nvSpPr>
          <p:cNvPr id="208" name="Google Shape;208;p24"/>
          <p:cNvSpPr txBox="1"/>
          <p:nvPr/>
        </p:nvSpPr>
        <p:spPr>
          <a:xfrm>
            <a:off x="4097400" y="3957275"/>
            <a:ext cx="4970400" cy="576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rgbClr val="666666"/>
                </a:solidFill>
                <a:latin typeface="Open Sans"/>
                <a:ea typeface="Open Sans"/>
                <a:cs typeface="Open Sans"/>
                <a:sym typeface="Open Sans"/>
              </a:rPr>
              <a:t>Disponer de datos relacionados con el territorio para elaborar </a:t>
            </a:r>
            <a:r>
              <a:rPr lang="en-GB" b="1">
                <a:solidFill>
                  <a:srgbClr val="666666"/>
                </a:solidFill>
                <a:latin typeface="Open Sans"/>
                <a:ea typeface="Open Sans"/>
                <a:cs typeface="Open Sans"/>
                <a:sym typeface="Open Sans"/>
              </a:rPr>
              <a:t>informes bibliométricos y analíticos </a:t>
            </a:r>
            <a:r>
              <a:rPr lang="en-GB">
                <a:solidFill>
                  <a:srgbClr val="666666"/>
                </a:solidFill>
                <a:latin typeface="Open Sans"/>
                <a:ea typeface="Open Sans"/>
                <a:cs typeface="Open Sans"/>
                <a:sym typeface="Open Sans"/>
              </a:rPr>
              <a:t>de la producción científica</a:t>
            </a:r>
            <a:endParaRPr>
              <a:solidFill>
                <a:srgbClr val="666666"/>
              </a:solidFill>
            </a:endParaRPr>
          </a:p>
        </p:txBody>
      </p:sp>
      <p:sp>
        <p:nvSpPr>
          <p:cNvPr id="209" name="Google Shape;209;p24"/>
          <p:cNvSpPr/>
          <p:nvPr/>
        </p:nvSpPr>
        <p:spPr>
          <a:xfrm>
            <a:off x="8900" y="1066500"/>
            <a:ext cx="3841200" cy="3406800"/>
          </a:xfrm>
          <a:prstGeom prst="rect">
            <a:avLst/>
          </a:prstGeom>
          <a:solidFill>
            <a:srgbClr val="980000">
              <a:alpha val="2038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4"/>
          <p:cNvSpPr/>
          <p:nvPr/>
        </p:nvSpPr>
        <p:spPr>
          <a:xfrm>
            <a:off x="3451742" y="1020900"/>
            <a:ext cx="645600" cy="645600"/>
          </a:xfrm>
          <a:prstGeom prst="ellipse">
            <a:avLst/>
          </a:prstGeom>
          <a:solidFill>
            <a:srgbClr val="980000"/>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4"/>
          <p:cNvSpPr/>
          <p:nvPr/>
        </p:nvSpPr>
        <p:spPr>
          <a:xfrm>
            <a:off x="3577006" y="1146152"/>
            <a:ext cx="395100" cy="395100"/>
          </a:xfrm>
          <a:custGeom>
            <a:avLst/>
            <a:gdLst/>
            <a:ahLst/>
            <a:cxnLst/>
            <a:rect l="l" t="t" r="r" b="b"/>
            <a:pathLst>
              <a:path w="120000" h="120000" extrusionOk="0">
                <a:moveTo>
                  <a:pt x="60000" y="0"/>
                </a:moveTo>
                <a:cubicBezTo>
                  <a:pt x="26666" y="0"/>
                  <a:pt x="0" y="26763"/>
                  <a:pt x="0" y="60000"/>
                </a:cubicBezTo>
                <a:cubicBezTo>
                  <a:pt x="0" y="93333"/>
                  <a:pt x="26666" y="120000"/>
                  <a:pt x="60000" y="120000"/>
                </a:cubicBezTo>
                <a:cubicBezTo>
                  <a:pt x="93236" y="120000"/>
                  <a:pt x="120000" y="93333"/>
                  <a:pt x="120000" y="60000"/>
                </a:cubicBezTo>
                <a:cubicBezTo>
                  <a:pt x="120000" y="26763"/>
                  <a:pt x="93236" y="0"/>
                  <a:pt x="60000" y="0"/>
                </a:cubicBezTo>
                <a:close/>
                <a:moveTo>
                  <a:pt x="57294" y="114299"/>
                </a:moveTo>
                <a:cubicBezTo>
                  <a:pt x="29468" y="112946"/>
                  <a:pt x="7053" y="90531"/>
                  <a:pt x="5410" y="62801"/>
                </a:cubicBezTo>
                <a:lnTo>
                  <a:pt x="16618" y="62801"/>
                </a:lnTo>
                <a:cubicBezTo>
                  <a:pt x="17487" y="65217"/>
                  <a:pt x="19613" y="67439"/>
                  <a:pt x="22318" y="67922"/>
                </a:cubicBezTo>
                <a:cubicBezTo>
                  <a:pt x="25893" y="84347"/>
                  <a:pt x="39806" y="96811"/>
                  <a:pt x="57004" y="97971"/>
                </a:cubicBezTo>
                <a:lnTo>
                  <a:pt x="57004" y="114299"/>
                </a:lnTo>
                <a:lnTo>
                  <a:pt x="57294" y="114299"/>
                </a:lnTo>
                <a:close/>
                <a:moveTo>
                  <a:pt x="57294" y="92753"/>
                </a:moveTo>
                <a:cubicBezTo>
                  <a:pt x="42801" y="91690"/>
                  <a:pt x="31304" y="81062"/>
                  <a:pt x="28115" y="67439"/>
                </a:cubicBezTo>
                <a:cubicBezTo>
                  <a:pt x="29951" y="66570"/>
                  <a:pt x="31304" y="64637"/>
                  <a:pt x="32173" y="62801"/>
                </a:cubicBezTo>
                <a:lnTo>
                  <a:pt x="46570" y="62801"/>
                </a:lnTo>
                <a:cubicBezTo>
                  <a:pt x="47729" y="68212"/>
                  <a:pt x="51787" y="72270"/>
                  <a:pt x="57294" y="73429"/>
                </a:cubicBezTo>
                <a:lnTo>
                  <a:pt x="57294" y="92753"/>
                </a:lnTo>
                <a:close/>
                <a:moveTo>
                  <a:pt x="57294" y="46666"/>
                </a:moveTo>
                <a:cubicBezTo>
                  <a:pt x="51787" y="47729"/>
                  <a:pt x="47729" y="51884"/>
                  <a:pt x="46570" y="57294"/>
                </a:cubicBezTo>
                <a:lnTo>
                  <a:pt x="32173" y="57294"/>
                </a:lnTo>
                <a:cubicBezTo>
                  <a:pt x="31304" y="55362"/>
                  <a:pt x="29951" y="53719"/>
                  <a:pt x="28115" y="52657"/>
                </a:cubicBezTo>
                <a:cubicBezTo>
                  <a:pt x="31111" y="39033"/>
                  <a:pt x="42801" y="28695"/>
                  <a:pt x="57294" y="27342"/>
                </a:cubicBezTo>
                <a:lnTo>
                  <a:pt x="57294" y="46666"/>
                </a:lnTo>
                <a:close/>
                <a:moveTo>
                  <a:pt x="57294" y="21835"/>
                </a:moveTo>
                <a:cubicBezTo>
                  <a:pt x="40096" y="22995"/>
                  <a:pt x="26183" y="35458"/>
                  <a:pt x="22608" y="51884"/>
                </a:cubicBezTo>
                <a:cubicBezTo>
                  <a:pt x="19903" y="52367"/>
                  <a:pt x="17681" y="54589"/>
                  <a:pt x="16908" y="57004"/>
                </a:cubicBezTo>
                <a:lnTo>
                  <a:pt x="5410" y="57004"/>
                </a:lnTo>
                <a:cubicBezTo>
                  <a:pt x="6763" y="29178"/>
                  <a:pt x="29178" y="6859"/>
                  <a:pt x="57294" y="5507"/>
                </a:cubicBezTo>
                <a:lnTo>
                  <a:pt x="57294" y="21835"/>
                </a:lnTo>
                <a:close/>
                <a:moveTo>
                  <a:pt x="62705" y="5797"/>
                </a:moveTo>
                <a:cubicBezTo>
                  <a:pt x="90531" y="7149"/>
                  <a:pt x="112850" y="29468"/>
                  <a:pt x="114492" y="57294"/>
                </a:cubicBezTo>
                <a:lnTo>
                  <a:pt x="98164" y="57294"/>
                </a:lnTo>
                <a:cubicBezTo>
                  <a:pt x="97584" y="50531"/>
                  <a:pt x="95458" y="44444"/>
                  <a:pt x="91884" y="39033"/>
                </a:cubicBezTo>
                <a:cubicBezTo>
                  <a:pt x="92463" y="37971"/>
                  <a:pt x="92657" y="36811"/>
                  <a:pt x="92657" y="35458"/>
                </a:cubicBezTo>
                <a:cubicBezTo>
                  <a:pt x="92657" y="30821"/>
                  <a:pt x="89178" y="27342"/>
                  <a:pt x="84541" y="27342"/>
                </a:cubicBezTo>
                <a:cubicBezTo>
                  <a:pt x="83188" y="27342"/>
                  <a:pt x="82028" y="27536"/>
                  <a:pt x="80966" y="28115"/>
                </a:cubicBezTo>
                <a:cubicBezTo>
                  <a:pt x="75748" y="24541"/>
                  <a:pt x="69565" y="22415"/>
                  <a:pt x="62705" y="21835"/>
                </a:cubicBezTo>
                <a:lnTo>
                  <a:pt x="62705" y="5797"/>
                </a:lnTo>
                <a:close/>
                <a:moveTo>
                  <a:pt x="62705" y="27536"/>
                </a:moveTo>
                <a:cubicBezTo>
                  <a:pt x="67922" y="28115"/>
                  <a:pt x="72753" y="29758"/>
                  <a:pt x="77198" y="32173"/>
                </a:cubicBezTo>
                <a:cubicBezTo>
                  <a:pt x="76618" y="33333"/>
                  <a:pt x="76328" y="34396"/>
                  <a:pt x="76328" y="35458"/>
                </a:cubicBezTo>
                <a:cubicBezTo>
                  <a:pt x="76328" y="40096"/>
                  <a:pt x="79903" y="43671"/>
                  <a:pt x="84541" y="43671"/>
                </a:cubicBezTo>
                <a:cubicBezTo>
                  <a:pt x="85603" y="43671"/>
                  <a:pt x="86666" y="43381"/>
                  <a:pt x="87826" y="42898"/>
                </a:cubicBezTo>
                <a:cubicBezTo>
                  <a:pt x="90531" y="47246"/>
                  <a:pt x="92173" y="51884"/>
                  <a:pt x="92463" y="57294"/>
                </a:cubicBezTo>
                <a:lnTo>
                  <a:pt x="73043" y="57294"/>
                </a:lnTo>
                <a:cubicBezTo>
                  <a:pt x="71980" y="51884"/>
                  <a:pt x="67922" y="47729"/>
                  <a:pt x="62415" y="46666"/>
                </a:cubicBezTo>
                <a:lnTo>
                  <a:pt x="62415" y="27536"/>
                </a:lnTo>
                <a:lnTo>
                  <a:pt x="62705" y="27536"/>
                </a:lnTo>
                <a:close/>
                <a:moveTo>
                  <a:pt x="62705" y="73429"/>
                </a:moveTo>
                <a:cubicBezTo>
                  <a:pt x="68115" y="72270"/>
                  <a:pt x="72270" y="68212"/>
                  <a:pt x="73333" y="62801"/>
                </a:cubicBezTo>
                <a:lnTo>
                  <a:pt x="92657" y="62801"/>
                </a:lnTo>
                <a:cubicBezTo>
                  <a:pt x="91304" y="78550"/>
                  <a:pt x="78840" y="91400"/>
                  <a:pt x="62705" y="92753"/>
                </a:cubicBezTo>
                <a:lnTo>
                  <a:pt x="62705" y="73429"/>
                </a:lnTo>
                <a:close/>
                <a:moveTo>
                  <a:pt x="62705" y="114299"/>
                </a:moveTo>
                <a:lnTo>
                  <a:pt x="62705" y="97971"/>
                </a:lnTo>
                <a:cubicBezTo>
                  <a:pt x="81545" y="96618"/>
                  <a:pt x="96811" y="81545"/>
                  <a:pt x="98164" y="62801"/>
                </a:cubicBezTo>
                <a:lnTo>
                  <a:pt x="114492" y="62801"/>
                </a:lnTo>
                <a:cubicBezTo>
                  <a:pt x="112850" y="90531"/>
                  <a:pt x="90531" y="112946"/>
                  <a:pt x="62705" y="114299"/>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2" name="Google Shape;212;p24"/>
          <p:cNvSpPr/>
          <p:nvPr/>
        </p:nvSpPr>
        <p:spPr>
          <a:xfrm>
            <a:off x="3474942" y="1939338"/>
            <a:ext cx="645600" cy="645600"/>
          </a:xfrm>
          <a:prstGeom prst="ellipse">
            <a:avLst/>
          </a:prstGeom>
          <a:solidFill>
            <a:srgbClr val="980000"/>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4"/>
          <p:cNvSpPr/>
          <p:nvPr/>
        </p:nvSpPr>
        <p:spPr>
          <a:xfrm>
            <a:off x="3600206" y="2064589"/>
            <a:ext cx="395100" cy="395100"/>
          </a:xfrm>
          <a:custGeom>
            <a:avLst/>
            <a:gdLst/>
            <a:ahLst/>
            <a:cxnLst/>
            <a:rect l="l" t="t" r="r" b="b"/>
            <a:pathLst>
              <a:path w="120000" h="120000" extrusionOk="0">
                <a:moveTo>
                  <a:pt x="60000" y="0"/>
                </a:moveTo>
                <a:cubicBezTo>
                  <a:pt x="26666" y="0"/>
                  <a:pt x="0" y="26763"/>
                  <a:pt x="0" y="60000"/>
                </a:cubicBezTo>
                <a:cubicBezTo>
                  <a:pt x="0" y="93333"/>
                  <a:pt x="26666" y="120000"/>
                  <a:pt x="60000" y="120000"/>
                </a:cubicBezTo>
                <a:cubicBezTo>
                  <a:pt x="93236" y="120000"/>
                  <a:pt x="120000" y="93333"/>
                  <a:pt x="120000" y="60000"/>
                </a:cubicBezTo>
                <a:cubicBezTo>
                  <a:pt x="120000" y="26763"/>
                  <a:pt x="93236" y="0"/>
                  <a:pt x="60000" y="0"/>
                </a:cubicBezTo>
                <a:close/>
                <a:moveTo>
                  <a:pt x="57294" y="114299"/>
                </a:moveTo>
                <a:cubicBezTo>
                  <a:pt x="29468" y="112946"/>
                  <a:pt x="7053" y="90531"/>
                  <a:pt x="5410" y="62801"/>
                </a:cubicBezTo>
                <a:lnTo>
                  <a:pt x="16618" y="62801"/>
                </a:lnTo>
                <a:cubicBezTo>
                  <a:pt x="17487" y="65217"/>
                  <a:pt x="19613" y="67439"/>
                  <a:pt x="22318" y="67922"/>
                </a:cubicBezTo>
                <a:cubicBezTo>
                  <a:pt x="25893" y="84347"/>
                  <a:pt x="39806" y="96811"/>
                  <a:pt x="57004" y="97971"/>
                </a:cubicBezTo>
                <a:lnTo>
                  <a:pt x="57004" y="114299"/>
                </a:lnTo>
                <a:lnTo>
                  <a:pt x="57294" y="114299"/>
                </a:lnTo>
                <a:close/>
                <a:moveTo>
                  <a:pt x="57294" y="92753"/>
                </a:moveTo>
                <a:cubicBezTo>
                  <a:pt x="42801" y="91690"/>
                  <a:pt x="31304" y="81062"/>
                  <a:pt x="28115" y="67439"/>
                </a:cubicBezTo>
                <a:cubicBezTo>
                  <a:pt x="29951" y="66570"/>
                  <a:pt x="31304" y="64637"/>
                  <a:pt x="32173" y="62801"/>
                </a:cubicBezTo>
                <a:lnTo>
                  <a:pt x="46570" y="62801"/>
                </a:lnTo>
                <a:cubicBezTo>
                  <a:pt x="47729" y="68212"/>
                  <a:pt x="51787" y="72270"/>
                  <a:pt x="57294" y="73429"/>
                </a:cubicBezTo>
                <a:lnTo>
                  <a:pt x="57294" y="92753"/>
                </a:lnTo>
                <a:close/>
                <a:moveTo>
                  <a:pt x="57294" y="46666"/>
                </a:moveTo>
                <a:cubicBezTo>
                  <a:pt x="51787" y="47729"/>
                  <a:pt x="47729" y="51884"/>
                  <a:pt x="46570" y="57294"/>
                </a:cubicBezTo>
                <a:lnTo>
                  <a:pt x="32173" y="57294"/>
                </a:lnTo>
                <a:cubicBezTo>
                  <a:pt x="31304" y="55362"/>
                  <a:pt x="29951" y="53719"/>
                  <a:pt x="28115" y="52657"/>
                </a:cubicBezTo>
                <a:cubicBezTo>
                  <a:pt x="31111" y="39033"/>
                  <a:pt x="42801" y="28695"/>
                  <a:pt x="57294" y="27342"/>
                </a:cubicBezTo>
                <a:lnTo>
                  <a:pt x="57294" y="46666"/>
                </a:lnTo>
                <a:close/>
                <a:moveTo>
                  <a:pt x="57294" y="21835"/>
                </a:moveTo>
                <a:cubicBezTo>
                  <a:pt x="40096" y="22995"/>
                  <a:pt x="26183" y="35458"/>
                  <a:pt x="22608" y="51884"/>
                </a:cubicBezTo>
                <a:cubicBezTo>
                  <a:pt x="19903" y="52367"/>
                  <a:pt x="17681" y="54589"/>
                  <a:pt x="16908" y="57004"/>
                </a:cubicBezTo>
                <a:lnTo>
                  <a:pt x="5410" y="57004"/>
                </a:lnTo>
                <a:cubicBezTo>
                  <a:pt x="6763" y="29178"/>
                  <a:pt x="29178" y="6859"/>
                  <a:pt x="57294" y="5507"/>
                </a:cubicBezTo>
                <a:lnTo>
                  <a:pt x="57294" y="21835"/>
                </a:lnTo>
                <a:close/>
                <a:moveTo>
                  <a:pt x="62705" y="5797"/>
                </a:moveTo>
                <a:cubicBezTo>
                  <a:pt x="90531" y="7149"/>
                  <a:pt x="112850" y="29468"/>
                  <a:pt x="114492" y="57294"/>
                </a:cubicBezTo>
                <a:lnTo>
                  <a:pt x="98164" y="57294"/>
                </a:lnTo>
                <a:cubicBezTo>
                  <a:pt x="97584" y="50531"/>
                  <a:pt x="95458" y="44444"/>
                  <a:pt x="91884" y="39033"/>
                </a:cubicBezTo>
                <a:cubicBezTo>
                  <a:pt x="92463" y="37971"/>
                  <a:pt x="92657" y="36811"/>
                  <a:pt x="92657" y="35458"/>
                </a:cubicBezTo>
                <a:cubicBezTo>
                  <a:pt x="92657" y="30821"/>
                  <a:pt x="89178" y="27342"/>
                  <a:pt x="84541" y="27342"/>
                </a:cubicBezTo>
                <a:cubicBezTo>
                  <a:pt x="83188" y="27342"/>
                  <a:pt x="82028" y="27536"/>
                  <a:pt x="80966" y="28115"/>
                </a:cubicBezTo>
                <a:cubicBezTo>
                  <a:pt x="75748" y="24541"/>
                  <a:pt x="69565" y="22415"/>
                  <a:pt x="62705" y="21835"/>
                </a:cubicBezTo>
                <a:lnTo>
                  <a:pt x="62705" y="5797"/>
                </a:lnTo>
                <a:close/>
                <a:moveTo>
                  <a:pt x="62705" y="27536"/>
                </a:moveTo>
                <a:cubicBezTo>
                  <a:pt x="67922" y="28115"/>
                  <a:pt x="72753" y="29758"/>
                  <a:pt x="77198" y="32173"/>
                </a:cubicBezTo>
                <a:cubicBezTo>
                  <a:pt x="76618" y="33333"/>
                  <a:pt x="76328" y="34396"/>
                  <a:pt x="76328" y="35458"/>
                </a:cubicBezTo>
                <a:cubicBezTo>
                  <a:pt x="76328" y="40096"/>
                  <a:pt x="79903" y="43671"/>
                  <a:pt x="84541" y="43671"/>
                </a:cubicBezTo>
                <a:cubicBezTo>
                  <a:pt x="85603" y="43671"/>
                  <a:pt x="86666" y="43381"/>
                  <a:pt x="87826" y="42898"/>
                </a:cubicBezTo>
                <a:cubicBezTo>
                  <a:pt x="90531" y="47246"/>
                  <a:pt x="92173" y="51884"/>
                  <a:pt x="92463" y="57294"/>
                </a:cubicBezTo>
                <a:lnTo>
                  <a:pt x="73043" y="57294"/>
                </a:lnTo>
                <a:cubicBezTo>
                  <a:pt x="71980" y="51884"/>
                  <a:pt x="67922" y="47729"/>
                  <a:pt x="62415" y="46666"/>
                </a:cubicBezTo>
                <a:lnTo>
                  <a:pt x="62415" y="27536"/>
                </a:lnTo>
                <a:lnTo>
                  <a:pt x="62705" y="27536"/>
                </a:lnTo>
                <a:close/>
                <a:moveTo>
                  <a:pt x="62705" y="73429"/>
                </a:moveTo>
                <a:cubicBezTo>
                  <a:pt x="68115" y="72270"/>
                  <a:pt x="72270" y="68212"/>
                  <a:pt x="73333" y="62801"/>
                </a:cubicBezTo>
                <a:lnTo>
                  <a:pt x="92657" y="62801"/>
                </a:lnTo>
                <a:cubicBezTo>
                  <a:pt x="91304" y="78550"/>
                  <a:pt x="78840" y="91400"/>
                  <a:pt x="62705" y="92753"/>
                </a:cubicBezTo>
                <a:lnTo>
                  <a:pt x="62705" y="73429"/>
                </a:lnTo>
                <a:close/>
                <a:moveTo>
                  <a:pt x="62705" y="114299"/>
                </a:moveTo>
                <a:lnTo>
                  <a:pt x="62705" y="97971"/>
                </a:lnTo>
                <a:cubicBezTo>
                  <a:pt x="81545" y="96618"/>
                  <a:pt x="96811" y="81545"/>
                  <a:pt x="98164" y="62801"/>
                </a:cubicBezTo>
                <a:lnTo>
                  <a:pt x="114492" y="62801"/>
                </a:lnTo>
                <a:cubicBezTo>
                  <a:pt x="112850" y="90531"/>
                  <a:pt x="90531" y="112946"/>
                  <a:pt x="62705" y="114299"/>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4" name="Google Shape;214;p24"/>
          <p:cNvSpPr/>
          <p:nvPr/>
        </p:nvSpPr>
        <p:spPr>
          <a:xfrm>
            <a:off x="3474942" y="2913863"/>
            <a:ext cx="645600" cy="645600"/>
          </a:xfrm>
          <a:prstGeom prst="ellipse">
            <a:avLst/>
          </a:prstGeom>
          <a:solidFill>
            <a:srgbClr val="980000"/>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4"/>
          <p:cNvSpPr/>
          <p:nvPr/>
        </p:nvSpPr>
        <p:spPr>
          <a:xfrm>
            <a:off x="3600206" y="3039114"/>
            <a:ext cx="395100" cy="395100"/>
          </a:xfrm>
          <a:custGeom>
            <a:avLst/>
            <a:gdLst/>
            <a:ahLst/>
            <a:cxnLst/>
            <a:rect l="l" t="t" r="r" b="b"/>
            <a:pathLst>
              <a:path w="120000" h="120000" extrusionOk="0">
                <a:moveTo>
                  <a:pt x="60000" y="0"/>
                </a:moveTo>
                <a:cubicBezTo>
                  <a:pt x="26666" y="0"/>
                  <a:pt x="0" y="26763"/>
                  <a:pt x="0" y="60000"/>
                </a:cubicBezTo>
                <a:cubicBezTo>
                  <a:pt x="0" y="93333"/>
                  <a:pt x="26666" y="120000"/>
                  <a:pt x="60000" y="120000"/>
                </a:cubicBezTo>
                <a:cubicBezTo>
                  <a:pt x="93236" y="120000"/>
                  <a:pt x="120000" y="93333"/>
                  <a:pt x="120000" y="60000"/>
                </a:cubicBezTo>
                <a:cubicBezTo>
                  <a:pt x="120000" y="26763"/>
                  <a:pt x="93236" y="0"/>
                  <a:pt x="60000" y="0"/>
                </a:cubicBezTo>
                <a:close/>
                <a:moveTo>
                  <a:pt x="57294" y="114299"/>
                </a:moveTo>
                <a:cubicBezTo>
                  <a:pt x="29468" y="112946"/>
                  <a:pt x="7053" y="90531"/>
                  <a:pt x="5410" y="62801"/>
                </a:cubicBezTo>
                <a:lnTo>
                  <a:pt x="16618" y="62801"/>
                </a:lnTo>
                <a:cubicBezTo>
                  <a:pt x="17487" y="65217"/>
                  <a:pt x="19613" y="67439"/>
                  <a:pt x="22318" y="67922"/>
                </a:cubicBezTo>
                <a:cubicBezTo>
                  <a:pt x="25893" y="84347"/>
                  <a:pt x="39806" y="96811"/>
                  <a:pt x="57004" y="97971"/>
                </a:cubicBezTo>
                <a:lnTo>
                  <a:pt x="57004" y="114299"/>
                </a:lnTo>
                <a:lnTo>
                  <a:pt x="57294" y="114299"/>
                </a:lnTo>
                <a:close/>
                <a:moveTo>
                  <a:pt x="57294" y="92753"/>
                </a:moveTo>
                <a:cubicBezTo>
                  <a:pt x="42801" y="91690"/>
                  <a:pt x="31304" y="81062"/>
                  <a:pt x="28115" y="67439"/>
                </a:cubicBezTo>
                <a:cubicBezTo>
                  <a:pt x="29951" y="66570"/>
                  <a:pt x="31304" y="64637"/>
                  <a:pt x="32173" y="62801"/>
                </a:cubicBezTo>
                <a:lnTo>
                  <a:pt x="46570" y="62801"/>
                </a:lnTo>
                <a:cubicBezTo>
                  <a:pt x="47729" y="68212"/>
                  <a:pt x="51787" y="72270"/>
                  <a:pt x="57294" y="73429"/>
                </a:cubicBezTo>
                <a:lnTo>
                  <a:pt x="57294" y="92753"/>
                </a:lnTo>
                <a:close/>
                <a:moveTo>
                  <a:pt x="57294" y="46666"/>
                </a:moveTo>
                <a:cubicBezTo>
                  <a:pt x="51787" y="47729"/>
                  <a:pt x="47729" y="51884"/>
                  <a:pt x="46570" y="57294"/>
                </a:cubicBezTo>
                <a:lnTo>
                  <a:pt x="32173" y="57294"/>
                </a:lnTo>
                <a:cubicBezTo>
                  <a:pt x="31304" y="55362"/>
                  <a:pt x="29951" y="53719"/>
                  <a:pt x="28115" y="52657"/>
                </a:cubicBezTo>
                <a:cubicBezTo>
                  <a:pt x="31111" y="39033"/>
                  <a:pt x="42801" y="28695"/>
                  <a:pt x="57294" y="27342"/>
                </a:cubicBezTo>
                <a:lnTo>
                  <a:pt x="57294" y="46666"/>
                </a:lnTo>
                <a:close/>
                <a:moveTo>
                  <a:pt x="57294" y="21835"/>
                </a:moveTo>
                <a:cubicBezTo>
                  <a:pt x="40096" y="22995"/>
                  <a:pt x="26183" y="35458"/>
                  <a:pt x="22608" y="51884"/>
                </a:cubicBezTo>
                <a:cubicBezTo>
                  <a:pt x="19903" y="52367"/>
                  <a:pt x="17681" y="54589"/>
                  <a:pt x="16908" y="57004"/>
                </a:cubicBezTo>
                <a:lnTo>
                  <a:pt x="5410" y="57004"/>
                </a:lnTo>
                <a:cubicBezTo>
                  <a:pt x="6763" y="29178"/>
                  <a:pt x="29178" y="6859"/>
                  <a:pt x="57294" y="5507"/>
                </a:cubicBezTo>
                <a:lnTo>
                  <a:pt x="57294" y="21835"/>
                </a:lnTo>
                <a:close/>
                <a:moveTo>
                  <a:pt x="62705" y="5797"/>
                </a:moveTo>
                <a:cubicBezTo>
                  <a:pt x="90531" y="7149"/>
                  <a:pt x="112850" y="29468"/>
                  <a:pt x="114492" y="57294"/>
                </a:cubicBezTo>
                <a:lnTo>
                  <a:pt x="98164" y="57294"/>
                </a:lnTo>
                <a:cubicBezTo>
                  <a:pt x="97584" y="50531"/>
                  <a:pt x="95458" y="44444"/>
                  <a:pt x="91884" y="39033"/>
                </a:cubicBezTo>
                <a:cubicBezTo>
                  <a:pt x="92463" y="37971"/>
                  <a:pt x="92657" y="36811"/>
                  <a:pt x="92657" y="35458"/>
                </a:cubicBezTo>
                <a:cubicBezTo>
                  <a:pt x="92657" y="30821"/>
                  <a:pt x="89178" y="27342"/>
                  <a:pt x="84541" y="27342"/>
                </a:cubicBezTo>
                <a:cubicBezTo>
                  <a:pt x="83188" y="27342"/>
                  <a:pt x="82028" y="27536"/>
                  <a:pt x="80966" y="28115"/>
                </a:cubicBezTo>
                <a:cubicBezTo>
                  <a:pt x="75748" y="24541"/>
                  <a:pt x="69565" y="22415"/>
                  <a:pt x="62705" y="21835"/>
                </a:cubicBezTo>
                <a:lnTo>
                  <a:pt x="62705" y="5797"/>
                </a:lnTo>
                <a:close/>
                <a:moveTo>
                  <a:pt x="62705" y="27536"/>
                </a:moveTo>
                <a:cubicBezTo>
                  <a:pt x="67922" y="28115"/>
                  <a:pt x="72753" y="29758"/>
                  <a:pt x="77198" y="32173"/>
                </a:cubicBezTo>
                <a:cubicBezTo>
                  <a:pt x="76618" y="33333"/>
                  <a:pt x="76328" y="34396"/>
                  <a:pt x="76328" y="35458"/>
                </a:cubicBezTo>
                <a:cubicBezTo>
                  <a:pt x="76328" y="40096"/>
                  <a:pt x="79903" y="43671"/>
                  <a:pt x="84541" y="43671"/>
                </a:cubicBezTo>
                <a:cubicBezTo>
                  <a:pt x="85603" y="43671"/>
                  <a:pt x="86666" y="43381"/>
                  <a:pt x="87826" y="42898"/>
                </a:cubicBezTo>
                <a:cubicBezTo>
                  <a:pt x="90531" y="47246"/>
                  <a:pt x="92173" y="51884"/>
                  <a:pt x="92463" y="57294"/>
                </a:cubicBezTo>
                <a:lnTo>
                  <a:pt x="73043" y="57294"/>
                </a:lnTo>
                <a:cubicBezTo>
                  <a:pt x="71980" y="51884"/>
                  <a:pt x="67922" y="47729"/>
                  <a:pt x="62415" y="46666"/>
                </a:cubicBezTo>
                <a:lnTo>
                  <a:pt x="62415" y="27536"/>
                </a:lnTo>
                <a:lnTo>
                  <a:pt x="62705" y="27536"/>
                </a:lnTo>
                <a:close/>
                <a:moveTo>
                  <a:pt x="62705" y="73429"/>
                </a:moveTo>
                <a:cubicBezTo>
                  <a:pt x="68115" y="72270"/>
                  <a:pt x="72270" y="68212"/>
                  <a:pt x="73333" y="62801"/>
                </a:cubicBezTo>
                <a:lnTo>
                  <a:pt x="92657" y="62801"/>
                </a:lnTo>
                <a:cubicBezTo>
                  <a:pt x="91304" y="78550"/>
                  <a:pt x="78840" y="91400"/>
                  <a:pt x="62705" y="92753"/>
                </a:cubicBezTo>
                <a:lnTo>
                  <a:pt x="62705" y="73429"/>
                </a:lnTo>
                <a:close/>
                <a:moveTo>
                  <a:pt x="62705" y="114299"/>
                </a:moveTo>
                <a:lnTo>
                  <a:pt x="62705" y="97971"/>
                </a:lnTo>
                <a:cubicBezTo>
                  <a:pt x="81545" y="96618"/>
                  <a:pt x="96811" y="81545"/>
                  <a:pt x="98164" y="62801"/>
                </a:cubicBezTo>
                <a:lnTo>
                  <a:pt x="114492" y="62801"/>
                </a:lnTo>
                <a:cubicBezTo>
                  <a:pt x="112850" y="90531"/>
                  <a:pt x="90531" y="112946"/>
                  <a:pt x="62705" y="114299"/>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6" name="Google Shape;216;p24"/>
          <p:cNvSpPr/>
          <p:nvPr/>
        </p:nvSpPr>
        <p:spPr>
          <a:xfrm>
            <a:off x="3451742" y="3888388"/>
            <a:ext cx="645600" cy="645600"/>
          </a:xfrm>
          <a:prstGeom prst="ellipse">
            <a:avLst/>
          </a:prstGeom>
          <a:solidFill>
            <a:srgbClr val="980000"/>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4"/>
          <p:cNvSpPr/>
          <p:nvPr/>
        </p:nvSpPr>
        <p:spPr>
          <a:xfrm>
            <a:off x="3577006" y="4013639"/>
            <a:ext cx="395100" cy="395100"/>
          </a:xfrm>
          <a:custGeom>
            <a:avLst/>
            <a:gdLst/>
            <a:ahLst/>
            <a:cxnLst/>
            <a:rect l="l" t="t" r="r" b="b"/>
            <a:pathLst>
              <a:path w="120000" h="120000" extrusionOk="0">
                <a:moveTo>
                  <a:pt x="60000" y="0"/>
                </a:moveTo>
                <a:cubicBezTo>
                  <a:pt x="26666" y="0"/>
                  <a:pt x="0" y="26763"/>
                  <a:pt x="0" y="60000"/>
                </a:cubicBezTo>
                <a:cubicBezTo>
                  <a:pt x="0" y="93333"/>
                  <a:pt x="26666" y="120000"/>
                  <a:pt x="60000" y="120000"/>
                </a:cubicBezTo>
                <a:cubicBezTo>
                  <a:pt x="93236" y="120000"/>
                  <a:pt x="120000" y="93333"/>
                  <a:pt x="120000" y="60000"/>
                </a:cubicBezTo>
                <a:cubicBezTo>
                  <a:pt x="120000" y="26763"/>
                  <a:pt x="93236" y="0"/>
                  <a:pt x="60000" y="0"/>
                </a:cubicBezTo>
                <a:close/>
                <a:moveTo>
                  <a:pt x="57294" y="114299"/>
                </a:moveTo>
                <a:cubicBezTo>
                  <a:pt x="29468" y="112946"/>
                  <a:pt x="7053" y="90531"/>
                  <a:pt x="5410" y="62801"/>
                </a:cubicBezTo>
                <a:lnTo>
                  <a:pt x="16618" y="62801"/>
                </a:lnTo>
                <a:cubicBezTo>
                  <a:pt x="17487" y="65217"/>
                  <a:pt x="19613" y="67439"/>
                  <a:pt x="22318" y="67922"/>
                </a:cubicBezTo>
                <a:cubicBezTo>
                  <a:pt x="25893" y="84347"/>
                  <a:pt x="39806" y="96811"/>
                  <a:pt x="57004" y="97971"/>
                </a:cubicBezTo>
                <a:lnTo>
                  <a:pt x="57004" y="114299"/>
                </a:lnTo>
                <a:lnTo>
                  <a:pt x="57294" y="114299"/>
                </a:lnTo>
                <a:close/>
                <a:moveTo>
                  <a:pt x="57294" y="92753"/>
                </a:moveTo>
                <a:cubicBezTo>
                  <a:pt x="42801" y="91690"/>
                  <a:pt x="31304" y="81062"/>
                  <a:pt x="28115" y="67439"/>
                </a:cubicBezTo>
                <a:cubicBezTo>
                  <a:pt x="29951" y="66570"/>
                  <a:pt x="31304" y="64637"/>
                  <a:pt x="32173" y="62801"/>
                </a:cubicBezTo>
                <a:lnTo>
                  <a:pt x="46570" y="62801"/>
                </a:lnTo>
                <a:cubicBezTo>
                  <a:pt x="47729" y="68212"/>
                  <a:pt x="51787" y="72270"/>
                  <a:pt x="57294" y="73429"/>
                </a:cubicBezTo>
                <a:lnTo>
                  <a:pt x="57294" y="92753"/>
                </a:lnTo>
                <a:close/>
                <a:moveTo>
                  <a:pt x="57294" y="46666"/>
                </a:moveTo>
                <a:cubicBezTo>
                  <a:pt x="51787" y="47729"/>
                  <a:pt x="47729" y="51884"/>
                  <a:pt x="46570" y="57294"/>
                </a:cubicBezTo>
                <a:lnTo>
                  <a:pt x="32173" y="57294"/>
                </a:lnTo>
                <a:cubicBezTo>
                  <a:pt x="31304" y="55362"/>
                  <a:pt x="29951" y="53719"/>
                  <a:pt x="28115" y="52657"/>
                </a:cubicBezTo>
                <a:cubicBezTo>
                  <a:pt x="31111" y="39033"/>
                  <a:pt x="42801" y="28695"/>
                  <a:pt x="57294" y="27342"/>
                </a:cubicBezTo>
                <a:lnTo>
                  <a:pt x="57294" y="46666"/>
                </a:lnTo>
                <a:close/>
                <a:moveTo>
                  <a:pt x="57294" y="21835"/>
                </a:moveTo>
                <a:cubicBezTo>
                  <a:pt x="40096" y="22995"/>
                  <a:pt x="26183" y="35458"/>
                  <a:pt x="22608" y="51884"/>
                </a:cubicBezTo>
                <a:cubicBezTo>
                  <a:pt x="19903" y="52367"/>
                  <a:pt x="17681" y="54589"/>
                  <a:pt x="16908" y="57004"/>
                </a:cubicBezTo>
                <a:lnTo>
                  <a:pt x="5410" y="57004"/>
                </a:lnTo>
                <a:cubicBezTo>
                  <a:pt x="6763" y="29178"/>
                  <a:pt x="29178" y="6859"/>
                  <a:pt x="57294" y="5507"/>
                </a:cubicBezTo>
                <a:lnTo>
                  <a:pt x="57294" y="21835"/>
                </a:lnTo>
                <a:close/>
                <a:moveTo>
                  <a:pt x="62705" y="5797"/>
                </a:moveTo>
                <a:cubicBezTo>
                  <a:pt x="90531" y="7149"/>
                  <a:pt x="112850" y="29468"/>
                  <a:pt x="114492" y="57294"/>
                </a:cubicBezTo>
                <a:lnTo>
                  <a:pt x="98164" y="57294"/>
                </a:lnTo>
                <a:cubicBezTo>
                  <a:pt x="97584" y="50531"/>
                  <a:pt x="95458" y="44444"/>
                  <a:pt x="91884" y="39033"/>
                </a:cubicBezTo>
                <a:cubicBezTo>
                  <a:pt x="92463" y="37971"/>
                  <a:pt x="92657" y="36811"/>
                  <a:pt x="92657" y="35458"/>
                </a:cubicBezTo>
                <a:cubicBezTo>
                  <a:pt x="92657" y="30821"/>
                  <a:pt x="89178" y="27342"/>
                  <a:pt x="84541" y="27342"/>
                </a:cubicBezTo>
                <a:cubicBezTo>
                  <a:pt x="83188" y="27342"/>
                  <a:pt x="82028" y="27536"/>
                  <a:pt x="80966" y="28115"/>
                </a:cubicBezTo>
                <a:cubicBezTo>
                  <a:pt x="75748" y="24541"/>
                  <a:pt x="69565" y="22415"/>
                  <a:pt x="62705" y="21835"/>
                </a:cubicBezTo>
                <a:lnTo>
                  <a:pt x="62705" y="5797"/>
                </a:lnTo>
                <a:close/>
                <a:moveTo>
                  <a:pt x="62705" y="27536"/>
                </a:moveTo>
                <a:cubicBezTo>
                  <a:pt x="67922" y="28115"/>
                  <a:pt x="72753" y="29758"/>
                  <a:pt x="77198" y="32173"/>
                </a:cubicBezTo>
                <a:cubicBezTo>
                  <a:pt x="76618" y="33333"/>
                  <a:pt x="76328" y="34396"/>
                  <a:pt x="76328" y="35458"/>
                </a:cubicBezTo>
                <a:cubicBezTo>
                  <a:pt x="76328" y="40096"/>
                  <a:pt x="79903" y="43671"/>
                  <a:pt x="84541" y="43671"/>
                </a:cubicBezTo>
                <a:cubicBezTo>
                  <a:pt x="85603" y="43671"/>
                  <a:pt x="86666" y="43381"/>
                  <a:pt x="87826" y="42898"/>
                </a:cubicBezTo>
                <a:cubicBezTo>
                  <a:pt x="90531" y="47246"/>
                  <a:pt x="92173" y="51884"/>
                  <a:pt x="92463" y="57294"/>
                </a:cubicBezTo>
                <a:lnTo>
                  <a:pt x="73043" y="57294"/>
                </a:lnTo>
                <a:cubicBezTo>
                  <a:pt x="71980" y="51884"/>
                  <a:pt x="67922" y="47729"/>
                  <a:pt x="62415" y="46666"/>
                </a:cubicBezTo>
                <a:lnTo>
                  <a:pt x="62415" y="27536"/>
                </a:lnTo>
                <a:lnTo>
                  <a:pt x="62705" y="27536"/>
                </a:lnTo>
                <a:close/>
                <a:moveTo>
                  <a:pt x="62705" y="73429"/>
                </a:moveTo>
                <a:cubicBezTo>
                  <a:pt x="68115" y="72270"/>
                  <a:pt x="72270" y="68212"/>
                  <a:pt x="73333" y="62801"/>
                </a:cubicBezTo>
                <a:lnTo>
                  <a:pt x="92657" y="62801"/>
                </a:lnTo>
                <a:cubicBezTo>
                  <a:pt x="91304" y="78550"/>
                  <a:pt x="78840" y="91400"/>
                  <a:pt x="62705" y="92753"/>
                </a:cubicBezTo>
                <a:lnTo>
                  <a:pt x="62705" y="73429"/>
                </a:lnTo>
                <a:close/>
                <a:moveTo>
                  <a:pt x="62705" y="114299"/>
                </a:moveTo>
                <a:lnTo>
                  <a:pt x="62705" y="97971"/>
                </a:lnTo>
                <a:cubicBezTo>
                  <a:pt x="81545" y="96618"/>
                  <a:pt x="96811" y="81545"/>
                  <a:pt x="98164" y="62801"/>
                </a:cubicBezTo>
                <a:lnTo>
                  <a:pt x="114492" y="62801"/>
                </a:lnTo>
                <a:cubicBezTo>
                  <a:pt x="112850" y="90531"/>
                  <a:pt x="90531" y="112946"/>
                  <a:pt x="62705" y="114299"/>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2463947BCB75824E8707DD34D752D9F3" ma:contentTypeVersion="16" ma:contentTypeDescription="Crear nuevo documento." ma:contentTypeScope="" ma:versionID="4368cb7a54e2b34c5bacdc21f3638778">
  <xsd:schema xmlns:xsd="http://www.w3.org/2001/XMLSchema" xmlns:xs="http://www.w3.org/2001/XMLSchema" xmlns:p="http://schemas.microsoft.com/office/2006/metadata/properties" xmlns:ns2="d1f56cb3-888f-46ac-ab5e-43ad8eda9a6b" xmlns:ns3="f1251364-07dc-4db6-8cfa-9f1033c3d327" targetNamespace="http://schemas.microsoft.com/office/2006/metadata/properties" ma:root="true" ma:fieldsID="ce3d5c03c821c9232d9a689294eeffb1" ns2:_="" ns3:_="">
    <xsd:import namespace="d1f56cb3-888f-46ac-ab5e-43ad8eda9a6b"/>
    <xsd:import namespace="f1251364-07dc-4db6-8cfa-9f1033c3d32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1f56cb3-888f-46ac-ab5e-43ad8eda9a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lcf76f155ced4ddcb4097134ff3c332f" ma:index="17" nillable="true" ma:taxonomy="true" ma:internalName="lcf76f155ced4ddcb4097134ff3c332f" ma:taxonomyFieldName="MediaServiceImageTags" ma:displayName="Etiquetas de imagen" ma:readOnly="false" ma:fieldId="{5cf76f15-5ced-4ddc-b409-7134ff3c332f}" ma:taxonomyMulti="true" ma:sspId="8a698e60-3d8f-4b30-b92a-bdf31bd9d27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1251364-07dc-4db6-8cfa-9f1033c3d327"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bc74f4a4-ada9-46e7-8d08-2948b23069bc}" ma:internalName="TaxCatchAll" ma:showField="CatchAllData" ma:web="f1251364-07dc-4db6-8cfa-9f1033c3d327">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1f56cb3-888f-46ac-ab5e-43ad8eda9a6b">
      <Terms xmlns="http://schemas.microsoft.com/office/infopath/2007/PartnerControls"/>
    </lcf76f155ced4ddcb4097134ff3c332f>
    <TaxCatchAll xmlns="f1251364-07dc-4db6-8cfa-9f1033c3d327"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D062CCF-8991-4758-9A42-68DCBBFFC1A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1f56cb3-888f-46ac-ab5e-43ad8eda9a6b"/>
    <ds:schemaRef ds:uri="f1251364-07dc-4db6-8cfa-9f1033c3d32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C26E6FA-244C-4582-A639-D6375FEF0E47}">
  <ds:schemaRefs>
    <ds:schemaRef ds:uri="http://schemas.microsoft.com/office/2006/documentManagement/types"/>
    <ds:schemaRef ds:uri="http://purl.org/dc/elements/1.1/"/>
    <ds:schemaRef ds:uri="http://schemas.microsoft.com/office/2006/metadata/properties"/>
    <ds:schemaRef ds:uri="f1251364-07dc-4db6-8cfa-9f1033c3d327"/>
    <ds:schemaRef ds:uri="http://purl.org/dc/terms/"/>
    <ds:schemaRef ds:uri="http://schemas.microsoft.com/office/infopath/2007/PartnerControls"/>
    <ds:schemaRef ds:uri="d1f56cb3-888f-46ac-ab5e-43ad8eda9a6b"/>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4717F359-F823-4B83-92F0-99A12253ADF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1156</Words>
  <Application>Microsoft Office PowerPoint</Application>
  <PresentationFormat>Presentación en pantalla (16:9)</PresentationFormat>
  <Paragraphs>196</Paragraphs>
  <Slides>24</Slides>
  <Notes>24</Notes>
  <HiddenSlides>0</HiddenSlides>
  <MMClips>0</MMClips>
  <ScaleCrop>false</ScaleCrop>
  <HeadingPairs>
    <vt:vector size="6" baseType="variant">
      <vt:variant>
        <vt:lpstr>Fuentes usadas</vt:lpstr>
      </vt:variant>
      <vt:variant>
        <vt:i4>8</vt:i4>
      </vt:variant>
      <vt:variant>
        <vt:lpstr>Tema</vt:lpstr>
      </vt:variant>
      <vt:variant>
        <vt:i4>2</vt:i4>
      </vt:variant>
      <vt:variant>
        <vt:lpstr>Títulos de diapositiva</vt:lpstr>
      </vt:variant>
      <vt:variant>
        <vt:i4>24</vt:i4>
      </vt:variant>
    </vt:vector>
  </HeadingPairs>
  <TitlesOfParts>
    <vt:vector size="34" baseType="lpstr">
      <vt:lpstr>Oswald</vt:lpstr>
      <vt:lpstr>Roboto Slab</vt:lpstr>
      <vt:lpstr>Impact</vt:lpstr>
      <vt:lpstr>Arial</vt:lpstr>
      <vt:lpstr>Calibri</vt:lpstr>
      <vt:lpstr>Open Sans</vt:lpstr>
      <vt:lpstr>Trebuchet MS</vt:lpstr>
      <vt:lpstr>Bliss Pro Medium</vt:lpstr>
      <vt:lpstr>Simple Light</vt:lpstr>
      <vt:lpstr>Custom</vt:lpstr>
      <vt:lpstr>Presentación de PowerPoint</vt:lpstr>
      <vt:lpstr>Índice</vt:lpstr>
      <vt:lpstr>Presentación de PowerPoint</vt:lpstr>
      <vt:lpstr>1. Grupo de trabajo</vt:lpstr>
      <vt:lpstr>Presentación de PowerPoint</vt:lpstr>
      <vt:lpstr>2. Antecedentes del proyecto</vt:lpstr>
      <vt:lpstr>Presentación de PowerPoint</vt:lpstr>
      <vt:lpstr>3. ¿Qué es GEOREBIUN?</vt:lpstr>
      <vt:lpstr>3. Objetivos del proyecto</vt:lpstr>
      <vt:lpstr>Presentación de PowerPoint</vt:lpstr>
      <vt:lpstr>4. Funcionalidades del proyecto</vt:lpstr>
      <vt:lpstr>Presentación de PowerPoint</vt:lpstr>
      <vt:lpstr>5. Geolocalización de documentos</vt:lpstr>
      <vt:lpstr>5. Geolocalización de documentos</vt:lpstr>
      <vt:lpstr>5. Geolocalización de documentos</vt:lpstr>
      <vt:lpstr>5. Geolocalización de documentos</vt:lpstr>
      <vt:lpstr>Presentación de PowerPoint</vt:lpstr>
      <vt:lpstr>6. Aspectos técnicos</vt:lpstr>
      <vt:lpstr>6. Aspectos técnicos</vt:lpstr>
      <vt:lpstr>6. Aspectos técnicos</vt:lpstr>
      <vt:lpstr>Presentación de PowerPoint</vt:lpstr>
      <vt:lpstr>7. Demo</vt:lpstr>
      <vt:lpstr>Conclusiones</vt:lpstr>
      <vt:lpstr>GEOREBIUN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Raúl Aguilera Ortega</cp:lastModifiedBy>
  <cp:revision>2</cp:revision>
  <dcterms:modified xsi:type="dcterms:W3CDTF">2024-07-07T07:13:52Z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0x0101002463947BCB75824E8707DD34D752D9F3</vt:lpwstr>
  </property>
</Properties>
</file>