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100" d="100"/>
          <a:sy n="100" d="100"/>
        </p:scale>
        <p:origin x="2316" y="-58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svg"/><Relationship Id="rId29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png"/><Relationship Id="rId28" Type="http://schemas.openxmlformats.org/officeDocument/2006/relationships/hyperlink" Target="https://www.rebiun.org/grupos-de-trabajo/linea-2/Innovaci%C3%B3n_docente_y_competencias_digitales" TargetMode="External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sv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8E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329662"/>
            <a:ext cx="7094315" cy="14341981"/>
            <a:chOff x="0" y="0"/>
            <a:chExt cx="2522423" cy="50993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2423" cy="5099371"/>
            </a:xfrm>
            <a:custGeom>
              <a:avLst/>
              <a:gdLst/>
              <a:ahLst/>
              <a:cxnLst/>
              <a:rect l="l" t="t" r="r" b="b"/>
              <a:pathLst>
                <a:path w="2522423" h="5099371">
                  <a:moveTo>
                    <a:pt x="40378" y="0"/>
                  </a:moveTo>
                  <a:lnTo>
                    <a:pt x="2482046" y="0"/>
                  </a:lnTo>
                  <a:cubicBezTo>
                    <a:pt x="2504346" y="0"/>
                    <a:pt x="2522423" y="18078"/>
                    <a:pt x="2522423" y="40378"/>
                  </a:cubicBezTo>
                  <a:lnTo>
                    <a:pt x="2522423" y="5058994"/>
                  </a:lnTo>
                  <a:cubicBezTo>
                    <a:pt x="2522423" y="5081293"/>
                    <a:pt x="2504346" y="5099371"/>
                    <a:pt x="2482046" y="5099371"/>
                  </a:cubicBezTo>
                  <a:lnTo>
                    <a:pt x="40378" y="5099371"/>
                  </a:lnTo>
                  <a:cubicBezTo>
                    <a:pt x="18078" y="5099371"/>
                    <a:pt x="0" y="5081293"/>
                    <a:pt x="0" y="5058994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62000" y="6396272"/>
            <a:ext cx="6110149" cy="2175459"/>
            <a:chOff x="0" y="0"/>
            <a:chExt cx="2172498" cy="77349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72498" cy="773497"/>
            </a:xfrm>
            <a:custGeom>
              <a:avLst/>
              <a:gdLst/>
              <a:ahLst/>
              <a:cxnLst/>
              <a:rect l="l" t="t" r="r" b="b"/>
              <a:pathLst>
                <a:path w="2172498" h="773497">
                  <a:moveTo>
                    <a:pt x="48148" y="0"/>
                  </a:moveTo>
                  <a:lnTo>
                    <a:pt x="2124349" y="0"/>
                  </a:lnTo>
                  <a:cubicBezTo>
                    <a:pt x="2137119" y="0"/>
                    <a:pt x="2149366" y="5073"/>
                    <a:pt x="2158395" y="14102"/>
                  </a:cubicBezTo>
                  <a:cubicBezTo>
                    <a:pt x="2167425" y="23132"/>
                    <a:pt x="2172498" y="35379"/>
                    <a:pt x="2172498" y="48148"/>
                  </a:cubicBezTo>
                  <a:lnTo>
                    <a:pt x="2172498" y="725348"/>
                  </a:lnTo>
                  <a:cubicBezTo>
                    <a:pt x="2172498" y="738118"/>
                    <a:pt x="2167425" y="750365"/>
                    <a:pt x="2158395" y="759394"/>
                  </a:cubicBezTo>
                  <a:cubicBezTo>
                    <a:pt x="2149366" y="768424"/>
                    <a:pt x="2137119" y="773497"/>
                    <a:pt x="2124349" y="773497"/>
                  </a:cubicBezTo>
                  <a:lnTo>
                    <a:pt x="48148" y="773497"/>
                  </a:lnTo>
                  <a:cubicBezTo>
                    <a:pt x="35379" y="773497"/>
                    <a:pt x="23132" y="768424"/>
                    <a:pt x="14102" y="759394"/>
                  </a:cubicBezTo>
                  <a:cubicBezTo>
                    <a:pt x="5073" y="750365"/>
                    <a:pt x="0" y="738118"/>
                    <a:pt x="0" y="725348"/>
                  </a:cubicBezTo>
                  <a:lnTo>
                    <a:pt x="0" y="48148"/>
                  </a:lnTo>
                  <a:cubicBezTo>
                    <a:pt x="0" y="35379"/>
                    <a:pt x="5073" y="23132"/>
                    <a:pt x="14102" y="14102"/>
                  </a:cubicBezTo>
                  <a:cubicBezTo>
                    <a:pt x="23132" y="5073"/>
                    <a:pt x="35379" y="0"/>
                    <a:pt x="48148" y="0"/>
                  </a:cubicBezTo>
                  <a:close/>
                </a:path>
              </a:pathLst>
            </a:custGeom>
            <a:solidFill>
              <a:srgbClr val="E88E9B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8" name="AutoShape 8"/>
          <p:cNvSpPr/>
          <p:nvPr/>
        </p:nvSpPr>
        <p:spPr>
          <a:xfrm>
            <a:off x="2427110" y="7484002"/>
            <a:ext cx="3242524" cy="0"/>
          </a:xfrm>
          <a:prstGeom prst="line">
            <a:avLst/>
          </a:prstGeom>
          <a:ln w="85725" cap="rnd">
            <a:solidFill>
              <a:srgbClr val="BE0F2E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9" name="Group 9"/>
          <p:cNvGrpSpPr/>
          <p:nvPr/>
        </p:nvGrpSpPr>
        <p:grpSpPr>
          <a:xfrm>
            <a:off x="276340" y="17847635"/>
            <a:ext cx="7094315" cy="942399"/>
            <a:chOff x="0" y="0"/>
            <a:chExt cx="2522423" cy="3350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522423" cy="335075"/>
            </a:xfrm>
            <a:custGeom>
              <a:avLst/>
              <a:gdLst/>
              <a:ahLst/>
              <a:cxnLst/>
              <a:rect l="l" t="t" r="r" b="b"/>
              <a:pathLst>
                <a:path w="2522423" h="335075">
                  <a:moveTo>
                    <a:pt x="0" y="0"/>
                  </a:moveTo>
                  <a:lnTo>
                    <a:pt x="2522423" y="0"/>
                  </a:lnTo>
                  <a:lnTo>
                    <a:pt x="2522423" y="335075"/>
                  </a:lnTo>
                  <a:lnTo>
                    <a:pt x="0" y="33507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276340" y="347297"/>
            <a:ext cx="7064860" cy="1027467"/>
            <a:chOff x="0" y="0"/>
            <a:chExt cx="2511950" cy="36532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511950" cy="365322"/>
            </a:xfrm>
            <a:custGeom>
              <a:avLst/>
              <a:gdLst/>
              <a:ahLst/>
              <a:cxnLst/>
              <a:rect l="l" t="t" r="r" b="b"/>
              <a:pathLst>
                <a:path w="2511950" h="365322">
                  <a:moveTo>
                    <a:pt x="0" y="0"/>
                  </a:moveTo>
                  <a:lnTo>
                    <a:pt x="2511950" y="0"/>
                  </a:lnTo>
                  <a:lnTo>
                    <a:pt x="2511950" y="365322"/>
                  </a:lnTo>
                  <a:lnTo>
                    <a:pt x="0" y="365322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04088" y="7632020"/>
            <a:ext cx="649153" cy="649153"/>
          </a:xfrm>
          <a:custGeom>
            <a:avLst/>
            <a:gdLst/>
            <a:ahLst/>
            <a:cxnLst/>
            <a:rect l="l" t="t" r="r" b="b"/>
            <a:pathLst>
              <a:path w="649153" h="649153">
                <a:moveTo>
                  <a:pt x="0" y="0"/>
                </a:moveTo>
                <a:lnTo>
                  <a:pt x="649153" y="0"/>
                </a:lnTo>
                <a:lnTo>
                  <a:pt x="649153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3755386" y="7699828"/>
            <a:ext cx="601018" cy="616716"/>
          </a:xfrm>
          <a:custGeom>
            <a:avLst/>
            <a:gdLst/>
            <a:ahLst/>
            <a:cxnLst/>
            <a:rect l="l" t="t" r="r" b="b"/>
            <a:pathLst>
              <a:path w="601018" h="616716">
                <a:moveTo>
                  <a:pt x="0" y="0"/>
                </a:moveTo>
                <a:lnTo>
                  <a:pt x="601018" y="0"/>
                </a:lnTo>
                <a:lnTo>
                  <a:pt x="601018" y="616716"/>
                </a:lnTo>
                <a:lnTo>
                  <a:pt x="0" y="6167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4899329" y="7662888"/>
            <a:ext cx="704924" cy="653657"/>
          </a:xfrm>
          <a:custGeom>
            <a:avLst/>
            <a:gdLst/>
            <a:ahLst/>
            <a:cxnLst/>
            <a:rect l="l" t="t" r="r" b="b"/>
            <a:pathLst>
              <a:path w="704924" h="653657">
                <a:moveTo>
                  <a:pt x="0" y="0"/>
                </a:moveTo>
                <a:lnTo>
                  <a:pt x="704924" y="0"/>
                </a:lnTo>
                <a:lnTo>
                  <a:pt x="704924" y="653656"/>
                </a:lnTo>
                <a:lnTo>
                  <a:pt x="0" y="65365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762000" y="5978032"/>
            <a:ext cx="779332" cy="779332"/>
          </a:xfrm>
          <a:custGeom>
            <a:avLst/>
            <a:gdLst/>
            <a:ahLst/>
            <a:cxnLst/>
            <a:rect l="l" t="t" r="r" b="b"/>
            <a:pathLst>
              <a:path w="779332" h="779332">
                <a:moveTo>
                  <a:pt x="0" y="0"/>
                </a:moveTo>
                <a:lnTo>
                  <a:pt x="779332" y="0"/>
                </a:lnTo>
                <a:lnTo>
                  <a:pt x="779332" y="779331"/>
                </a:lnTo>
                <a:lnTo>
                  <a:pt x="0" y="77933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Group 19"/>
          <p:cNvGrpSpPr/>
          <p:nvPr/>
        </p:nvGrpSpPr>
        <p:grpSpPr>
          <a:xfrm>
            <a:off x="762000" y="11293485"/>
            <a:ext cx="6122085" cy="4495800"/>
            <a:chOff x="0" y="0"/>
            <a:chExt cx="2176741" cy="1598507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176741" cy="1598507"/>
            </a:xfrm>
            <a:custGeom>
              <a:avLst/>
              <a:gdLst/>
              <a:ahLst/>
              <a:cxnLst/>
              <a:rect l="l" t="t" r="r" b="b"/>
              <a:pathLst>
                <a:path w="2176741" h="1598507">
                  <a:moveTo>
                    <a:pt x="48054" y="0"/>
                  </a:moveTo>
                  <a:lnTo>
                    <a:pt x="2128687" y="0"/>
                  </a:lnTo>
                  <a:cubicBezTo>
                    <a:pt x="2155227" y="0"/>
                    <a:pt x="2176741" y="21515"/>
                    <a:pt x="2176741" y="48054"/>
                  </a:cubicBezTo>
                  <a:lnTo>
                    <a:pt x="2176741" y="1550452"/>
                  </a:lnTo>
                  <a:cubicBezTo>
                    <a:pt x="2176741" y="1576992"/>
                    <a:pt x="2155227" y="1598507"/>
                    <a:pt x="2128687" y="1598507"/>
                  </a:cubicBezTo>
                  <a:lnTo>
                    <a:pt x="48054" y="1598507"/>
                  </a:lnTo>
                  <a:cubicBezTo>
                    <a:pt x="21515" y="1598507"/>
                    <a:pt x="0" y="1576992"/>
                    <a:pt x="0" y="1550452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A20B32">
                  <a:alpha val="50980"/>
                </a:srgbClr>
              </a:solidFill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2765255" y="12124124"/>
            <a:ext cx="2990486" cy="2767558"/>
          </a:xfrm>
          <a:custGeom>
            <a:avLst/>
            <a:gdLst/>
            <a:ahLst/>
            <a:cxnLst/>
            <a:rect l="l" t="t" r="r" b="b"/>
            <a:pathLst>
              <a:path w="2990486" h="2767558">
                <a:moveTo>
                  <a:pt x="0" y="0"/>
                </a:moveTo>
                <a:lnTo>
                  <a:pt x="2990486" y="0"/>
                </a:lnTo>
                <a:lnTo>
                  <a:pt x="2990486" y="2767558"/>
                </a:lnTo>
                <a:lnTo>
                  <a:pt x="0" y="276755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6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208241" y="11631546"/>
            <a:ext cx="868909" cy="868909"/>
          </a:xfrm>
          <a:custGeom>
            <a:avLst/>
            <a:gdLst/>
            <a:ahLst/>
            <a:cxnLst/>
            <a:rect l="l" t="t" r="r" b="b"/>
            <a:pathLst>
              <a:path w="868909" h="868909">
                <a:moveTo>
                  <a:pt x="0" y="0"/>
                </a:moveTo>
                <a:lnTo>
                  <a:pt x="868910" y="0"/>
                </a:lnTo>
                <a:lnTo>
                  <a:pt x="868910" y="868909"/>
                </a:lnTo>
                <a:lnTo>
                  <a:pt x="0" y="86890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157847" y="13164322"/>
            <a:ext cx="815168" cy="836459"/>
          </a:xfrm>
          <a:custGeom>
            <a:avLst/>
            <a:gdLst/>
            <a:ahLst/>
            <a:cxnLst/>
            <a:rect l="l" t="t" r="r" b="b"/>
            <a:pathLst>
              <a:path w="815168" h="836459">
                <a:moveTo>
                  <a:pt x="0" y="0"/>
                </a:moveTo>
                <a:lnTo>
                  <a:pt x="815168" y="0"/>
                </a:lnTo>
                <a:lnTo>
                  <a:pt x="815168" y="836459"/>
                </a:lnTo>
                <a:lnTo>
                  <a:pt x="0" y="83645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122121" y="14574338"/>
            <a:ext cx="913838" cy="847377"/>
          </a:xfrm>
          <a:custGeom>
            <a:avLst/>
            <a:gdLst/>
            <a:ahLst/>
            <a:cxnLst/>
            <a:rect l="l" t="t" r="r" b="b"/>
            <a:pathLst>
              <a:path w="913838" h="847377">
                <a:moveTo>
                  <a:pt x="0" y="0"/>
                </a:moveTo>
                <a:lnTo>
                  <a:pt x="913838" y="0"/>
                </a:lnTo>
                <a:lnTo>
                  <a:pt x="913838" y="847376"/>
                </a:lnTo>
                <a:lnTo>
                  <a:pt x="0" y="84737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6576693" y="18044160"/>
            <a:ext cx="590914" cy="586974"/>
          </a:xfrm>
          <a:custGeom>
            <a:avLst/>
            <a:gdLst/>
            <a:ahLst/>
            <a:cxnLst/>
            <a:rect l="l" t="t" r="r" b="b"/>
            <a:pathLst>
              <a:path w="590914" h="586974">
                <a:moveTo>
                  <a:pt x="0" y="0"/>
                </a:moveTo>
                <a:lnTo>
                  <a:pt x="590913" y="0"/>
                </a:lnTo>
                <a:lnTo>
                  <a:pt x="590913" y="586975"/>
                </a:lnTo>
                <a:lnTo>
                  <a:pt x="0" y="586975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711569" y="2012734"/>
            <a:ext cx="147716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BE0F2E"/>
                </a:solidFill>
                <a:latin typeface="Raleway Bold"/>
              </a:rPr>
              <a:t>21</a:t>
            </a:r>
          </a:p>
        </p:txBody>
      </p:sp>
      <p:sp>
        <p:nvSpPr>
          <p:cNvPr id="28" name="Freeform 28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</p:sp>
      <p:grpSp>
        <p:nvGrpSpPr>
          <p:cNvPr id="29" name="Group 29"/>
          <p:cNvGrpSpPr/>
          <p:nvPr/>
        </p:nvGrpSpPr>
        <p:grpSpPr>
          <a:xfrm>
            <a:off x="4381768" y="8986521"/>
            <a:ext cx="2988887" cy="1744989"/>
            <a:chOff x="0" y="0"/>
            <a:chExt cx="3985183" cy="2326652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>
                <a:extLst>
                  <a:ext uri="{96DAC541-7B7A-43D3-8B79-37D633B846F1}">
                    <asvg:svgBlip xmlns:asvg="http://schemas.microsoft.com/office/drawing/2016/SVG/main" r:embed="rId2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3" name="Freeform 33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5">
                <a:extLst>
                  <a:ext uri="{96DAC541-7B7A-43D3-8B79-37D633B846F1}">
                    <asvg:svgBlip xmlns:asvg="http://schemas.microsoft.com/office/drawing/2016/SVG/main" r:embed="rId2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4" name="Freeform 34"/>
          <p:cNvSpPr/>
          <p:nvPr/>
        </p:nvSpPr>
        <p:spPr>
          <a:xfrm>
            <a:off x="287583" y="18021894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</p:sp>
      <p:sp>
        <p:nvSpPr>
          <p:cNvPr id="35" name="TextBox 35"/>
          <p:cNvSpPr txBox="1"/>
          <p:nvPr/>
        </p:nvSpPr>
        <p:spPr>
          <a:xfrm>
            <a:off x="2440730" y="11552827"/>
            <a:ext cx="4135963" cy="6897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Interacció mitjançant tecnologies digitals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399992" y="12415891"/>
            <a:ext cx="430405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Compartir mitjançant tecnologies digitals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399992" y="14091477"/>
            <a:ext cx="4453107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Col·laboració mitjançant tecnologies digitals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2404893" y="14894320"/>
            <a:ext cx="4049718" cy="35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Netiqueta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2404893" y="15335025"/>
            <a:ext cx="4049718" cy="3306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s-ES" sz="2000">
                <a:solidFill>
                  <a:srgbClr val="A20B32"/>
                </a:solidFill>
                <a:latin typeface="Raleway Bold"/>
              </a:rPr>
              <a:t>Gestió de la identitat digital</a:t>
            </a:r>
            <a:endParaRPr lang="en-US" sz="2000">
              <a:solidFill>
                <a:srgbClr val="A20B32"/>
              </a:solidFill>
              <a:latin typeface="Raleway 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2707534" y="3157453"/>
            <a:ext cx="3698056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4850"/>
              </a:lnSpc>
              <a:spcBef>
                <a:spcPct val="0"/>
              </a:spcBef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COMPETÈNCIES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3614636" y="3496308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BE0F2E"/>
                </a:solidFill>
                <a:latin typeface="Raleway Bold"/>
              </a:rPr>
              <a:t>5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4639794" y="4607858"/>
            <a:ext cx="1418272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4850"/>
              </a:lnSpc>
              <a:spcBef>
                <a:spcPct val="0"/>
              </a:spcBef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ÀREES</a:t>
            </a:r>
            <a:endParaRPr lang="en-US" sz="3464" u="none" strike="noStrike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1638656" y="6666830"/>
            <a:ext cx="5114710" cy="4959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BE0F2E"/>
                </a:solidFill>
                <a:latin typeface="Raleway Bold"/>
              </a:rPr>
              <a:t>Comunicació i col·laboració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2404893" y="13279146"/>
            <a:ext cx="404971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0"/>
              </a:lnSpc>
            </a:pPr>
            <a:r>
              <a:rPr lang="en-US" sz="2000" b="1">
                <a:solidFill>
                  <a:srgbClr val="A20B32"/>
                </a:solidFill>
                <a:latin typeface="Raleway Bold"/>
              </a:rPr>
              <a:t>Participació social mitjançant tecnologies digitals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287583" y="536980"/>
            <a:ext cx="7053617" cy="10922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LES COMPETÈNCIES DIGITALS,</a:t>
            </a:r>
          </a:p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ESTRATÈGIQUES PER ALS ESTUDIANTS DE GRAU</a:t>
            </a:r>
          </a:p>
          <a:p>
            <a:pPr algn="ctr">
              <a:lnSpc>
                <a:spcPts val="2940"/>
              </a:lnSpc>
            </a:pPr>
            <a:endParaRPr lang="en-US" sz="210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6" name="TextBox 46"/>
          <p:cNvSpPr txBox="1"/>
          <p:nvPr/>
        </p:nvSpPr>
        <p:spPr>
          <a:xfrm>
            <a:off x="1293720" y="17851002"/>
            <a:ext cx="5111870" cy="602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8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PIa Estratègic 2020-2023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8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Línia 2: Transformació digital i coneixement obert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8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Objectiu General 4: Innovació docent i competències digitals</a:t>
            </a:r>
            <a:endParaRPr lang="en-US" sz="1156" u="none" strike="noStrike">
              <a:solidFill>
                <a:srgbClr val="3A3AB9"/>
              </a:solidFill>
              <a:latin typeface="Open Sans Bold"/>
              <a:hlinkClick r:id="rId28" tooltip="https://www.rebiun.org/grupos-de-trabajo/linea-2/Innovaci%C3%B3n_docente_y_competencias_digitales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7" name="Freeform 47"/>
          <p:cNvSpPr/>
          <p:nvPr/>
        </p:nvSpPr>
        <p:spPr>
          <a:xfrm>
            <a:off x="3363264" y="18506962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9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1B946D-C901-4AD3-BD5E-7ED82242325A}">
  <ds:schemaRefs>
    <ds:schemaRef ds:uri="7ff79113-0ae4-4657-9cd7-2c3400bc7ef8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b81eb7c9-af68-4fd9-9c29-26eeba22c308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CB10DCE-82CF-4C54-8B17-97800B723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61A0F2-7F3C-4A40-85B2-951E46D7A1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64</Words>
  <Application>Microsoft Office PowerPoint</Application>
  <PresentationFormat>Personalizado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Open Sans Bold</vt:lpstr>
      <vt:lpstr>Raleway Bold</vt:lpstr>
      <vt:lpstr>Calibri</vt:lpstr>
      <vt:lpstr>Arial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UPC</cp:lastModifiedBy>
  <cp:revision>5</cp:revision>
  <dcterms:created xsi:type="dcterms:W3CDTF">2006-08-16T00:00:00Z</dcterms:created>
  <dcterms:modified xsi:type="dcterms:W3CDTF">2023-09-15T11:57:50Z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