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</p:sldIdLst>
  <p:sldSz cx="12192000" cy="6858000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F66744-8E9D-471A-957A-EA7B55109CAC}" type="datetimeFigureOut">
              <a:rPr lang="es-ES" smtClean="0"/>
              <a:t>23/06/2026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5E87C-5322-43E2-86CC-98A3528451B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830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7461AE30-639B-4202-B791-6380BBBF4A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Subtítol 2">
            <a:extLst>
              <a:ext uri="{FF2B5EF4-FFF2-40B4-BE49-F238E27FC236}">
                <a16:creationId xmlns:a16="http://schemas.microsoft.com/office/drawing/2014/main" id="{391BA776-7983-4649-B657-1C13F8725D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a-ES"/>
              <a:t>Feu clic aquí per editar l'estil de subtítols del patró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BE41FD5A-61CB-47EC-B606-327B72DE4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DB3275C3-991D-4B75-BEFF-641E17136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3469D50C-58EF-4545-8048-97F121A3B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746336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B9BF0EF2-15BD-475B-B59B-0F541AE0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4A57FA89-CBED-460E-AFC7-5B2A314EBB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1FBC47E8-145A-49F3-AFFF-E7DB2017E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E4330796-89A6-4659-B338-F8B48DB43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B2B3E354-CDCC-492E-A746-C7AA9FD8A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38234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9C2D5F35-E338-4046-A40A-D55FE2A06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57D52127-DE17-4C4A-A7BA-0B384D123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F1A7692A-2C87-47F0-A73C-C178EF746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DF8ED04A-0BCA-4CC1-AC3A-B13EE5DF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96A07836-D994-4426-9857-6C21BB35E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680084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89EE3879-495B-4DB2-916A-18B8739C6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FF1545A5-0B2F-467D-B27A-B1C2446EFB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contingut 3">
            <a:extLst>
              <a:ext uri="{FF2B5EF4-FFF2-40B4-BE49-F238E27FC236}">
                <a16:creationId xmlns:a16="http://schemas.microsoft.com/office/drawing/2014/main" id="{1CA9F9A6-8BDA-4593-BF3C-6238281323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25F1352E-D57D-4BC7-86B8-D069E9A24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D9E8FBD0-652C-4D22-8AC3-02B3FA8CA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2872F740-D081-4317-BE42-658EC2C00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850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DFABCD24-44DB-4454-A18C-CABF03619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FD098A6B-9692-49F8-AB4E-4F541D21CD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idor de contingut 3">
            <a:extLst>
              <a:ext uri="{FF2B5EF4-FFF2-40B4-BE49-F238E27FC236}">
                <a16:creationId xmlns:a16="http://schemas.microsoft.com/office/drawing/2014/main" id="{279F29A7-565C-41F9-99EF-36969A054E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text 4">
            <a:extLst>
              <a:ext uri="{FF2B5EF4-FFF2-40B4-BE49-F238E27FC236}">
                <a16:creationId xmlns:a16="http://schemas.microsoft.com/office/drawing/2014/main" id="{B289C53E-EC12-4856-B1C9-08B905D1BE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6" name="Contenidor de contingut 5">
            <a:extLst>
              <a:ext uri="{FF2B5EF4-FFF2-40B4-BE49-F238E27FC236}">
                <a16:creationId xmlns:a16="http://schemas.microsoft.com/office/drawing/2014/main" id="{139EADE5-3828-43D1-8651-0FEB160F62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Contenidor de data 6">
            <a:extLst>
              <a:ext uri="{FF2B5EF4-FFF2-40B4-BE49-F238E27FC236}">
                <a16:creationId xmlns:a16="http://schemas.microsoft.com/office/drawing/2014/main" id="{E3E7E4B4-21A6-417D-A8EF-37149800D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8" name="Contenidor de peu de pàgina 7">
            <a:extLst>
              <a:ext uri="{FF2B5EF4-FFF2-40B4-BE49-F238E27FC236}">
                <a16:creationId xmlns:a16="http://schemas.microsoft.com/office/drawing/2014/main" id="{45C9C158-539C-4EB2-9C4F-340588C46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Contenidor de número de diapositiva 8">
            <a:extLst>
              <a:ext uri="{FF2B5EF4-FFF2-40B4-BE49-F238E27FC236}">
                <a16:creationId xmlns:a16="http://schemas.microsoft.com/office/drawing/2014/main" id="{281BD8C8-514B-4FBB-AF9A-2438AA69C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44432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E77E9631-50DF-40A1-B268-DA62C9B79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data 2">
            <a:extLst>
              <a:ext uri="{FF2B5EF4-FFF2-40B4-BE49-F238E27FC236}">
                <a16:creationId xmlns:a16="http://schemas.microsoft.com/office/drawing/2014/main" id="{7BC3132A-2B3A-4DD7-ADA8-F4A5F51A4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4" name="Contenidor de peu de pàgina 3">
            <a:extLst>
              <a:ext uri="{FF2B5EF4-FFF2-40B4-BE49-F238E27FC236}">
                <a16:creationId xmlns:a16="http://schemas.microsoft.com/office/drawing/2014/main" id="{D6EB48FE-86FE-4E84-813C-12AB7BEBB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Contenidor de número de diapositiva 4">
            <a:extLst>
              <a:ext uri="{FF2B5EF4-FFF2-40B4-BE49-F238E27FC236}">
                <a16:creationId xmlns:a16="http://schemas.microsoft.com/office/drawing/2014/main" id="{0280B5D3-6B58-46FD-90EF-4272C0F76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653579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data 1">
            <a:extLst>
              <a:ext uri="{FF2B5EF4-FFF2-40B4-BE49-F238E27FC236}">
                <a16:creationId xmlns:a16="http://schemas.microsoft.com/office/drawing/2014/main" id="{62FEA1C8-E5A6-4F97-BD4A-2D3856D32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3" name="Contenidor de peu de pàgina 2">
            <a:extLst>
              <a:ext uri="{FF2B5EF4-FFF2-40B4-BE49-F238E27FC236}">
                <a16:creationId xmlns:a16="http://schemas.microsoft.com/office/drawing/2014/main" id="{8B58650E-72D7-448C-837D-9A44FD87C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Contenidor de número de diapositiva 3">
            <a:extLst>
              <a:ext uri="{FF2B5EF4-FFF2-40B4-BE49-F238E27FC236}">
                <a16:creationId xmlns:a16="http://schemas.microsoft.com/office/drawing/2014/main" id="{11A9F91E-ECBF-40D1-91CF-A7D21A5E3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44049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3B53D589-3589-4FD5-9702-5612CB691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1B75FEEB-6B14-446B-A74A-E6BDCF767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text 3">
            <a:extLst>
              <a:ext uri="{FF2B5EF4-FFF2-40B4-BE49-F238E27FC236}">
                <a16:creationId xmlns:a16="http://schemas.microsoft.com/office/drawing/2014/main" id="{E74A7B0F-CB99-4E86-9D13-330C8163B9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66C8E1DE-7C7F-4356-9822-C630B3CC8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25D9DB35-AB4E-46BC-B3F5-C68C63AF7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A0B5D57F-717A-424A-BC50-5941E4049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7399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8BDB7BA8-D06B-4A44-911E-C9CE76AB4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'imatge 2">
            <a:extLst>
              <a:ext uri="{FF2B5EF4-FFF2-40B4-BE49-F238E27FC236}">
                <a16:creationId xmlns:a16="http://schemas.microsoft.com/office/drawing/2014/main" id="{92C73FDC-A88D-4663-8DFC-1F649C7987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a-ES"/>
          </a:p>
        </p:txBody>
      </p:sp>
      <p:sp>
        <p:nvSpPr>
          <p:cNvPr id="4" name="Contenidor de text 3">
            <a:extLst>
              <a:ext uri="{FF2B5EF4-FFF2-40B4-BE49-F238E27FC236}">
                <a16:creationId xmlns:a16="http://schemas.microsoft.com/office/drawing/2014/main" id="{B304205C-BB5E-4989-AE66-AE8C54AA18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D264BD7D-6FC1-493B-BEDB-DF77EDF79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5A432042-62A1-4419-B14E-A36EDB18C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6EDD8488-CCAF-410D-82E0-1634742FB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5058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22827BCB-8775-4569-8EA4-E13928976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>
            <a:extLst>
              <a:ext uri="{FF2B5EF4-FFF2-40B4-BE49-F238E27FC236}">
                <a16:creationId xmlns:a16="http://schemas.microsoft.com/office/drawing/2014/main" id="{FCFD1A46-7307-4035-92AF-51F9250FA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AD1E9946-FE6F-44F3-B0E8-49730F9DB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3E10C1C6-D3EA-488E-B3FB-B4CB76297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46B61099-DBB1-40C3-B0C5-B66172A63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409185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>
            <a:extLst>
              <a:ext uri="{FF2B5EF4-FFF2-40B4-BE49-F238E27FC236}">
                <a16:creationId xmlns:a16="http://schemas.microsoft.com/office/drawing/2014/main" id="{9AD066EF-E1A1-4013-9C55-7A38F0D769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>
            <a:extLst>
              <a:ext uri="{FF2B5EF4-FFF2-40B4-BE49-F238E27FC236}">
                <a16:creationId xmlns:a16="http://schemas.microsoft.com/office/drawing/2014/main" id="{E65A7164-3804-4FD8-9A4A-13EA4169A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7FD94753-583E-4D26-A14F-2E11C16FE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D962224C-1161-43E3-8915-9F99CED94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E0620D4F-DD57-400F-B501-75312C9C3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4502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títol 1">
            <a:extLst>
              <a:ext uri="{FF2B5EF4-FFF2-40B4-BE49-F238E27FC236}">
                <a16:creationId xmlns:a16="http://schemas.microsoft.com/office/drawing/2014/main" id="{3FD5F531-1B5B-4E68-B001-C611185EF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7BDE94C4-7B3B-4F3C-8044-E13005DF6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4A2AE86A-3A1E-4F4D-AEF7-71225444EE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135DD-E6A1-4221-A029-AAB7D4C2FA1E}" type="datetimeFigureOut">
              <a:rPr lang="ca-ES" smtClean="0"/>
              <a:t>23/6/2026</a:t>
            </a:fld>
            <a:endParaRPr lang="ca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0B1DED5E-1F4D-45F4-B01A-FC4170EF1C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8BFD5C65-84B7-475B-A42E-E8DEC5C917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EAAE5-9E75-4FBE-B11F-E730176954B8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48222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adelaida.caro@bne.es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>
            <a:spLocks noChangeAspect="1"/>
          </p:cNvSpPr>
          <p:nvPr/>
        </p:nvSpPr>
        <p:spPr>
          <a:xfrm>
            <a:off x="877792" y="-16011"/>
            <a:ext cx="13000494" cy="6874011"/>
          </a:xfrm>
          <a:custGeom>
            <a:avLst/>
            <a:gdLst/>
            <a:ahLst/>
            <a:cxnLst/>
            <a:rect l="l" t="t" r="r" b="b"/>
            <a:pathLst>
              <a:path w="20208940" h="10685477">
                <a:moveTo>
                  <a:pt x="0" y="0"/>
                </a:moveTo>
                <a:lnTo>
                  <a:pt x="20208940" y="0"/>
                </a:lnTo>
                <a:lnTo>
                  <a:pt x="20208940" y="10685477"/>
                </a:lnTo>
                <a:lnTo>
                  <a:pt x="0" y="10685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3" name="Freeform 3"/>
          <p:cNvSpPr>
            <a:spLocks noChangeAspect="1"/>
          </p:cNvSpPr>
          <p:nvPr/>
        </p:nvSpPr>
        <p:spPr>
          <a:xfrm rot="16200000">
            <a:off x="8340794" y="-1788944"/>
            <a:ext cx="5256561" cy="6591299"/>
          </a:xfrm>
          <a:custGeom>
            <a:avLst/>
            <a:gdLst/>
            <a:ahLst/>
            <a:cxnLst/>
            <a:rect l="l" t="t" r="r" b="b"/>
            <a:pathLst>
              <a:path w="9021027" h="11311632">
                <a:moveTo>
                  <a:pt x="0" y="0"/>
                </a:moveTo>
                <a:lnTo>
                  <a:pt x="9021026" y="0"/>
                </a:lnTo>
                <a:lnTo>
                  <a:pt x="9021026" y="11311632"/>
                </a:lnTo>
                <a:lnTo>
                  <a:pt x="0" y="113116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5" name="Freeform 5"/>
          <p:cNvSpPr/>
          <p:nvPr/>
        </p:nvSpPr>
        <p:spPr>
          <a:xfrm>
            <a:off x="2026266" y="5837178"/>
            <a:ext cx="2776237" cy="633177"/>
          </a:xfrm>
          <a:custGeom>
            <a:avLst/>
            <a:gdLst/>
            <a:ahLst/>
            <a:cxnLst/>
            <a:rect l="l" t="t" r="r" b="b"/>
            <a:pathLst>
              <a:path w="4652154" h="1061018">
                <a:moveTo>
                  <a:pt x="0" y="0"/>
                </a:moveTo>
                <a:lnTo>
                  <a:pt x="4652154" y="0"/>
                </a:lnTo>
                <a:lnTo>
                  <a:pt x="4652154" y="1061018"/>
                </a:lnTo>
                <a:lnTo>
                  <a:pt x="0" y="106101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ca-ES" sz="900"/>
          </a:p>
        </p:txBody>
      </p:sp>
      <p:sp>
        <p:nvSpPr>
          <p:cNvPr id="10" name="TextBox 10"/>
          <p:cNvSpPr txBox="1"/>
          <p:nvPr/>
        </p:nvSpPr>
        <p:spPr>
          <a:xfrm>
            <a:off x="3045532" y="1318615"/>
            <a:ext cx="2295693" cy="924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76"/>
              </a:lnSpc>
            </a:pPr>
            <a:r>
              <a:rPr lang="en-US" sz="5626" b="1">
                <a:solidFill>
                  <a:srgbClr val="8C99AB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62E77985-F887-26C7-F882-C91BD639F4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2785" y="6258670"/>
            <a:ext cx="809555" cy="29060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AE3448A-3C8C-757C-F0CD-874FF97B92F5}"/>
              </a:ext>
            </a:extLst>
          </p:cNvPr>
          <p:cNvSpPr txBox="1"/>
          <p:nvPr/>
        </p:nvSpPr>
        <p:spPr>
          <a:xfrm>
            <a:off x="1855387" y="819337"/>
            <a:ext cx="5522652" cy="189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/>
              <a:t>V Jornadas de Gestión del Patrimonio Bibliográfico REBIUN</a:t>
            </a:r>
          </a:p>
          <a:p>
            <a:r>
              <a:rPr lang="es-ES" sz="2133" dirty="0">
                <a:solidFill>
                  <a:schemeClr val="bg1">
                    <a:lumMod val="50000"/>
                  </a:schemeClr>
                </a:solidFill>
              </a:rPr>
              <a:t>Universidad de Barcelona, 16-17 de abril 2026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99561A0-F1D3-C6BC-35BE-A232D128C0CB}"/>
              </a:ext>
            </a:extLst>
          </p:cNvPr>
          <p:cNvSpPr txBox="1"/>
          <p:nvPr/>
        </p:nvSpPr>
        <p:spPr>
          <a:xfrm>
            <a:off x="1936955" y="3628104"/>
            <a:ext cx="601873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La bibliografía española retrospectiva: un proyecto piloto en la Biblioteca Nacional de España</a:t>
            </a:r>
          </a:p>
          <a:p>
            <a:r>
              <a:rPr lang="es-ES" sz="2000" dirty="0"/>
              <a:t>Adelaida Caro Martín</a:t>
            </a:r>
          </a:p>
        </p:txBody>
      </p:sp>
      <p:pic>
        <p:nvPicPr>
          <p:cNvPr id="8" name="Imagen 7" descr="Texto&#10;&#10;El contenido generado por IA puede ser incorrecto.">
            <a:extLst>
              <a:ext uri="{FF2B5EF4-FFF2-40B4-BE49-F238E27FC236}">
                <a16:creationId xmlns:a16="http://schemas.microsoft.com/office/drawing/2014/main" id="{2D718784-23E6-CDBB-8810-BF1B02425AE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368" y="4731142"/>
            <a:ext cx="2984326" cy="1207258"/>
          </a:xfrm>
          <a:prstGeom prst="rect">
            <a:avLst/>
          </a:prstGeom>
        </p:spPr>
      </p:pic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FC729938-4359-3DAD-E8F6-2CF504BF08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225" y="5670918"/>
            <a:ext cx="2392331" cy="7994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5B5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0FE8059-84B9-49E5-2275-4A2E64429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586199" cy="2445879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 fontScale="90000"/>
          </a:bodyPr>
          <a:lstStyle/>
          <a:p>
            <a:pPr algn="ctr"/>
            <a:r>
              <a:rPr lang="es-ES" sz="2600" dirty="0">
                <a:solidFill>
                  <a:srgbClr val="FFFFFF"/>
                </a:solidFill>
              </a:rPr>
              <a:t>Nicolás Antonio, padre de la bibliografía española moderna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E8D041A-7B7F-18FE-9A78-7EE8BD9513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320145" y="748146"/>
            <a:ext cx="4608946" cy="5357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488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413BA8-CB78-C21D-3FC3-0AA03EFFE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</a:rPr>
              <a:t>El sueño bibliográfico de recopilar la producción de todas las localidades españolas con imprenta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ADCB7A8-3D52-9424-B87A-96F04D779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2315" y="1588656"/>
            <a:ext cx="7922524" cy="3703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429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FCA2118-59A2-4310-A4B2-F2CBA821E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940492"/>
            <a:ext cx="12192000" cy="1924333"/>
          </a:xfrm>
          <a:custGeom>
            <a:avLst/>
            <a:gdLst>
              <a:gd name="connsiteX0" fmla="*/ 6189199 w 12192000"/>
              <a:gd name="connsiteY0" fmla="*/ 588 h 1924333"/>
              <a:gd name="connsiteX1" fmla="*/ 6207079 w 12192000"/>
              <a:gd name="connsiteY1" fmla="*/ 2850 h 1924333"/>
              <a:gd name="connsiteX2" fmla="*/ 6285610 w 12192000"/>
              <a:gd name="connsiteY2" fmla="*/ 18131 h 1924333"/>
              <a:gd name="connsiteX3" fmla="*/ 6378008 w 12192000"/>
              <a:gd name="connsiteY3" fmla="*/ 24625 h 1924333"/>
              <a:gd name="connsiteX4" fmla="*/ 6466340 w 12192000"/>
              <a:gd name="connsiteY4" fmla="*/ 21366 h 1924333"/>
              <a:gd name="connsiteX5" fmla="*/ 6553334 w 12192000"/>
              <a:gd name="connsiteY5" fmla="*/ 35307 h 1924333"/>
              <a:gd name="connsiteX6" fmla="*/ 6626068 w 12192000"/>
              <a:gd name="connsiteY6" fmla="*/ 58045 h 1924333"/>
              <a:gd name="connsiteX7" fmla="*/ 6692303 w 12192000"/>
              <a:gd name="connsiteY7" fmla="*/ 91487 h 1924333"/>
              <a:gd name="connsiteX8" fmla="*/ 6733670 w 12192000"/>
              <a:gd name="connsiteY8" fmla="*/ 118130 h 1924333"/>
              <a:gd name="connsiteX9" fmla="*/ 6798016 w 12192000"/>
              <a:gd name="connsiteY9" fmla="*/ 112271 h 1924333"/>
              <a:gd name="connsiteX10" fmla="*/ 6801081 w 12192000"/>
              <a:gd name="connsiteY10" fmla="*/ 114963 h 1924333"/>
              <a:gd name="connsiteX11" fmla="*/ 6819351 w 12192000"/>
              <a:gd name="connsiteY11" fmla="*/ 128825 h 1924333"/>
              <a:gd name="connsiteX12" fmla="*/ 6852732 w 12192000"/>
              <a:gd name="connsiteY12" fmla="*/ 123321 h 1924333"/>
              <a:gd name="connsiteX13" fmla="*/ 6865247 w 12192000"/>
              <a:gd name="connsiteY13" fmla="*/ 128836 h 1924333"/>
              <a:gd name="connsiteX14" fmla="*/ 6905517 w 12192000"/>
              <a:gd name="connsiteY14" fmla="*/ 129265 h 1924333"/>
              <a:gd name="connsiteX15" fmla="*/ 6950286 w 12192000"/>
              <a:gd name="connsiteY15" fmla="*/ 150104 h 1924333"/>
              <a:gd name="connsiteX16" fmla="*/ 7003442 w 12192000"/>
              <a:gd name="connsiteY16" fmla="*/ 136136 h 1924333"/>
              <a:gd name="connsiteX17" fmla="*/ 7160047 w 12192000"/>
              <a:gd name="connsiteY17" fmla="*/ 166721 h 1924333"/>
              <a:gd name="connsiteX18" fmla="*/ 7325604 w 12192000"/>
              <a:gd name="connsiteY18" fmla="*/ 215867 h 1924333"/>
              <a:gd name="connsiteX19" fmla="*/ 7540522 w 12192000"/>
              <a:gd name="connsiteY19" fmla="*/ 239374 h 1924333"/>
              <a:gd name="connsiteX20" fmla="*/ 7612071 w 12192000"/>
              <a:gd name="connsiteY20" fmla="*/ 229553 h 1924333"/>
              <a:gd name="connsiteX21" fmla="*/ 7651995 w 12192000"/>
              <a:gd name="connsiteY21" fmla="*/ 244567 h 1924333"/>
              <a:gd name="connsiteX22" fmla="*/ 7725761 w 12192000"/>
              <a:gd name="connsiteY22" fmla="*/ 258638 h 1924333"/>
              <a:gd name="connsiteX23" fmla="*/ 7823038 w 12192000"/>
              <a:gd name="connsiteY23" fmla="*/ 287078 h 1924333"/>
              <a:gd name="connsiteX24" fmla="*/ 7866405 w 12192000"/>
              <a:gd name="connsiteY24" fmla="*/ 287288 h 1924333"/>
              <a:gd name="connsiteX25" fmla="*/ 7875021 w 12192000"/>
              <a:gd name="connsiteY25" fmla="*/ 288224 h 1924333"/>
              <a:gd name="connsiteX26" fmla="*/ 7875146 w 12192000"/>
              <a:gd name="connsiteY26" fmla="*/ 288614 h 1924333"/>
              <a:gd name="connsiteX27" fmla="*/ 7907443 w 12192000"/>
              <a:gd name="connsiteY27" fmla="*/ 291752 h 1924333"/>
              <a:gd name="connsiteX28" fmla="*/ 7912892 w 12192000"/>
              <a:gd name="connsiteY28" fmla="*/ 294833 h 1924333"/>
              <a:gd name="connsiteX29" fmla="*/ 7946345 w 12192000"/>
              <a:gd name="connsiteY29" fmla="*/ 319359 h 1924333"/>
              <a:gd name="connsiteX30" fmla="*/ 8021238 w 12192000"/>
              <a:gd name="connsiteY30" fmla="*/ 315159 h 1924333"/>
              <a:gd name="connsiteX31" fmla="*/ 8094697 w 12192000"/>
              <a:gd name="connsiteY31" fmla="*/ 351819 h 1924333"/>
              <a:gd name="connsiteX32" fmla="*/ 8155208 w 12192000"/>
              <a:gd name="connsiteY32" fmla="*/ 371168 h 1924333"/>
              <a:gd name="connsiteX33" fmla="*/ 8248472 w 12192000"/>
              <a:gd name="connsiteY33" fmla="*/ 400489 h 1924333"/>
              <a:gd name="connsiteX34" fmla="*/ 8300068 w 12192000"/>
              <a:gd name="connsiteY34" fmla="*/ 405531 h 1924333"/>
              <a:gd name="connsiteX35" fmla="*/ 8356293 w 12192000"/>
              <a:gd name="connsiteY35" fmla="*/ 403328 h 1924333"/>
              <a:gd name="connsiteX36" fmla="*/ 8475838 w 12192000"/>
              <a:gd name="connsiteY36" fmla="*/ 435524 h 1924333"/>
              <a:gd name="connsiteX37" fmla="*/ 8575216 w 12192000"/>
              <a:gd name="connsiteY37" fmla="*/ 450198 h 1924333"/>
              <a:gd name="connsiteX38" fmla="*/ 8588650 w 12192000"/>
              <a:gd name="connsiteY38" fmla="*/ 447070 h 1924333"/>
              <a:gd name="connsiteX39" fmla="*/ 8612184 w 12192000"/>
              <a:gd name="connsiteY39" fmla="*/ 439577 h 1924333"/>
              <a:gd name="connsiteX40" fmla="*/ 8630713 w 12192000"/>
              <a:gd name="connsiteY40" fmla="*/ 433015 h 1924333"/>
              <a:gd name="connsiteX41" fmla="*/ 8704240 w 12192000"/>
              <a:gd name="connsiteY41" fmla="*/ 422865 h 1924333"/>
              <a:gd name="connsiteX42" fmla="*/ 8829513 w 12192000"/>
              <a:gd name="connsiteY42" fmla="*/ 429389 h 1924333"/>
              <a:gd name="connsiteX43" fmla="*/ 9083651 w 12192000"/>
              <a:gd name="connsiteY43" fmla="*/ 390744 h 1924333"/>
              <a:gd name="connsiteX44" fmla="*/ 9371402 w 12192000"/>
              <a:gd name="connsiteY44" fmla="*/ 371809 h 1924333"/>
              <a:gd name="connsiteX45" fmla="*/ 9429586 w 12192000"/>
              <a:gd name="connsiteY45" fmla="*/ 369213 h 1924333"/>
              <a:gd name="connsiteX46" fmla="*/ 9489757 w 12192000"/>
              <a:gd name="connsiteY46" fmla="*/ 377814 h 1924333"/>
              <a:gd name="connsiteX47" fmla="*/ 9516954 w 12192000"/>
              <a:gd name="connsiteY47" fmla="*/ 376991 h 1924333"/>
              <a:gd name="connsiteX48" fmla="*/ 9645588 w 12192000"/>
              <a:gd name="connsiteY48" fmla="*/ 363590 h 1924333"/>
              <a:gd name="connsiteX49" fmla="*/ 9722896 w 12192000"/>
              <a:gd name="connsiteY49" fmla="*/ 360983 h 1924333"/>
              <a:gd name="connsiteX50" fmla="*/ 9752803 w 12192000"/>
              <a:gd name="connsiteY50" fmla="*/ 368492 h 1924333"/>
              <a:gd name="connsiteX51" fmla="*/ 9890305 w 12192000"/>
              <a:gd name="connsiteY51" fmla="*/ 380736 h 1924333"/>
              <a:gd name="connsiteX52" fmla="*/ 9939767 w 12192000"/>
              <a:gd name="connsiteY52" fmla="*/ 377776 h 1924333"/>
              <a:gd name="connsiteX53" fmla="*/ 9944355 w 12192000"/>
              <a:gd name="connsiteY53" fmla="*/ 377352 h 1924333"/>
              <a:gd name="connsiteX54" fmla="*/ 9953719 w 12192000"/>
              <a:gd name="connsiteY54" fmla="*/ 375642 h 1924333"/>
              <a:gd name="connsiteX55" fmla="*/ 9955809 w 12192000"/>
              <a:gd name="connsiteY55" fmla="*/ 376294 h 1924333"/>
              <a:gd name="connsiteX56" fmla="*/ 10032710 w 12192000"/>
              <a:gd name="connsiteY56" fmla="*/ 394940 h 1924333"/>
              <a:gd name="connsiteX57" fmla="*/ 10049925 w 12192000"/>
              <a:gd name="connsiteY57" fmla="*/ 404971 h 1924333"/>
              <a:gd name="connsiteX58" fmla="*/ 10112671 w 12192000"/>
              <a:gd name="connsiteY58" fmla="*/ 414549 h 1924333"/>
              <a:gd name="connsiteX59" fmla="*/ 10170853 w 12192000"/>
              <a:gd name="connsiteY59" fmla="*/ 435168 h 1924333"/>
              <a:gd name="connsiteX60" fmla="*/ 10290184 w 12192000"/>
              <a:gd name="connsiteY60" fmla="*/ 448123 h 1924333"/>
              <a:gd name="connsiteX61" fmla="*/ 10320158 w 12192000"/>
              <a:gd name="connsiteY61" fmla="*/ 458352 h 1924333"/>
              <a:gd name="connsiteX62" fmla="*/ 10321815 w 12192000"/>
              <a:gd name="connsiteY62" fmla="*/ 463087 h 1924333"/>
              <a:gd name="connsiteX63" fmla="*/ 10373742 w 12192000"/>
              <a:gd name="connsiteY63" fmla="*/ 464538 h 1924333"/>
              <a:gd name="connsiteX64" fmla="*/ 10428532 w 12192000"/>
              <a:gd name="connsiteY64" fmla="*/ 492504 h 1924333"/>
              <a:gd name="connsiteX65" fmla="*/ 10466490 w 12192000"/>
              <a:gd name="connsiteY65" fmla="*/ 517759 h 1924333"/>
              <a:gd name="connsiteX66" fmla="*/ 10466675 w 12192000"/>
              <a:gd name="connsiteY66" fmla="*/ 522076 h 1924333"/>
              <a:gd name="connsiteX67" fmla="*/ 10470309 w 12192000"/>
              <a:gd name="connsiteY67" fmla="*/ 522792 h 1924333"/>
              <a:gd name="connsiteX68" fmla="*/ 10474138 w 12192000"/>
              <a:gd name="connsiteY68" fmla="*/ 519761 h 1924333"/>
              <a:gd name="connsiteX69" fmla="*/ 10501100 w 12192000"/>
              <a:gd name="connsiteY69" fmla="*/ 528263 h 1924333"/>
              <a:gd name="connsiteX70" fmla="*/ 10502395 w 12192000"/>
              <a:gd name="connsiteY70" fmla="*/ 536393 h 1924333"/>
              <a:gd name="connsiteX71" fmla="*/ 10689496 w 12192000"/>
              <a:gd name="connsiteY71" fmla="*/ 560233 h 1924333"/>
              <a:gd name="connsiteX72" fmla="*/ 10788736 w 12192000"/>
              <a:gd name="connsiteY72" fmla="*/ 613188 h 1924333"/>
              <a:gd name="connsiteX73" fmla="*/ 10819747 w 12192000"/>
              <a:gd name="connsiteY73" fmla="*/ 621351 h 1924333"/>
              <a:gd name="connsiteX74" fmla="*/ 10864632 w 12192000"/>
              <a:gd name="connsiteY74" fmla="*/ 644858 h 1924333"/>
              <a:gd name="connsiteX75" fmla="*/ 10929407 w 12192000"/>
              <a:gd name="connsiteY75" fmla="*/ 652945 h 1924333"/>
              <a:gd name="connsiteX76" fmla="*/ 10979412 w 12192000"/>
              <a:gd name="connsiteY76" fmla="*/ 654217 h 1924333"/>
              <a:gd name="connsiteX77" fmla="*/ 11006959 w 12192000"/>
              <a:gd name="connsiteY77" fmla="*/ 657017 h 1924333"/>
              <a:gd name="connsiteX78" fmla="*/ 11077038 w 12192000"/>
              <a:gd name="connsiteY78" fmla="*/ 668487 h 1924333"/>
              <a:gd name="connsiteX79" fmla="*/ 11157850 w 12192000"/>
              <a:gd name="connsiteY79" fmla="*/ 693164 h 1924333"/>
              <a:gd name="connsiteX80" fmla="*/ 11175276 w 12192000"/>
              <a:gd name="connsiteY80" fmla="*/ 697243 h 1924333"/>
              <a:gd name="connsiteX81" fmla="*/ 11191131 w 12192000"/>
              <a:gd name="connsiteY81" fmla="*/ 696085 h 1924333"/>
              <a:gd name="connsiteX82" fmla="*/ 11195573 w 12192000"/>
              <a:gd name="connsiteY82" fmla="*/ 691751 h 1924333"/>
              <a:gd name="connsiteX83" fmla="*/ 11205299 w 12192000"/>
              <a:gd name="connsiteY83" fmla="*/ 693247 h 1924333"/>
              <a:gd name="connsiteX84" fmla="*/ 11223770 w 12192000"/>
              <a:gd name="connsiteY84" fmla="*/ 690335 h 1924333"/>
              <a:gd name="connsiteX85" fmla="*/ 11292119 w 12192000"/>
              <a:gd name="connsiteY85" fmla="*/ 713311 h 1924333"/>
              <a:gd name="connsiteX86" fmla="*/ 11435379 w 12192000"/>
              <a:gd name="connsiteY86" fmla="*/ 758519 h 1924333"/>
              <a:gd name="connsiteX87" fmla="*/ 11604406 w 12192000"/>
              <a:gd name="connsiteY87" fmla="*/ 810476 h 1924333"/>
              <a:gd name="connsiteX88" fmla="*/ 11652155 w 12192000"/>
              <a:gd name="connsiteY88" fmla="*/ 825109 h 1924333"/>
              <a:gd name="connsiteX89" fmla="*/ 11654192 w 12192000"/>
              <a:gd name="connsiteY89" fmla="*/ 827301 h 1924333"/>
              <a:gd name="connsiteX90" fmla="*/ 11676599 w 12192000"/>
              <a:gd name="connsiteY90" fmla="*/ 846628 h 1924333"/>
              <a:gd name="connsiteX91" fmla="*/ 11775168 w 12192000"/>
              <a:gd name="connsiteY91" fmla="*/ 890664 h 1924333"/>
              <a:gd name="connsiteX92" fmla="*/ 11826341 w 12192000"/>
              <a:gd name="connsiteY92" fmla="*/ 877558 h 1924333"/>
              <a:gd name="connsiteX93" fmla="*/ 11879068 w 12192000"/>
              <a:gd name="connsiteY93" fmla="*/ 874038 h 1924333"/>
              <a:gd name="connsiteX94" fmla="*/ 11889563 w 12192000"/>
              <a:gd name="connsiteY94" fmla="*/ 878619 h 1924333"/>
              <a:gd name="connsiteX95" fmla="*/ 12016613 w 12192000"/>
              <a:gd name="connsiteY95" fmla="*/ 886111 h 1924333"/>
              <a:gd name="connsiteX96" fmla="*/ 12108292 w 12192000"/>
              <a:gd name="connsiteY96" fmla="*/ 868500 h 1924333"/>
              <a:gd name="connsiteX97" fmla="*/ 12182910 w 12192000"/>
              <a:gd name="connsiteY97" fmla="*/ 882003 h 1924333"/>
              <a:gd name="connsiteX98" fmla="*/ 12192000 w 12192000"/>
              <a:gd name="connsiteY98" fmla="*/ 884778 h 1924333"/>
              <a:gd name="connsiteX99" fmla="*/ 12192000 w 12192000"/>
              <a:gd name="connsiteY99" fmla="*/ 1610315 h 1924333"/>
              <a:gd name="connsiteX100" fmla="*/ 12191998 w 12192000"/>
              <a:gd name="connsiteY100" fmla="*/ 1610315 h 1924333"/>
              <a:gd name="connsiteX101" fmla="*/ 12191998 w 12192000"/>
              <a:gd name="connsiteY101" fmla="*/ 1924333 h 1924333"/>
              <a:gd name="connsiteX102" fmla="*/ 0 w 12192000"/>
              <a:gd name="connsiteY102" fmla="*/ 1924333 h 1924333"/>
              <a:gd name="connsiteX103" fmla="*/ 0 w 12192000"/>
              <a:gd name="connsiteY103" fmla="*/ 505159 h 1924333"/>
              <a:gd name="connsiteX104" fmla="*/ 5722 w 12192000"/>
              <a:gd name="connsiteY104" fmla="*/ 508889 h 1924333"/>
              <a:gd name="connsiteX105" fmla="*/ 38476 w 12192000"/>
              <a:gd name="connsiteY105" fmla="*/ 524137 h 1924333"/>
              <a:gd name="connsiteX106" fmla="*/ 192883 w 12192000"/>
              <a:gd name="connsiteY106" fmla="*/ 545272 h 1924333"/>
              <a:gd name="connsiteX107" fmla="*/ 343710 w 12192000"/>
              <a:gd name="connsiteY107" fmla="*/ 565029 h 1924333"/>
              <a:gd name="connsiteX108" fmla="*/ 471066 w 12192000"/>
              <a:gd name="connsiteY108" fmla="*/ 549837 h 1924333"/>
              <a:gd name="connsiteX109" fmla="*/ 617333 w 12192000"/>
              <a:gd name="connsiteY109" fmla="*/ 526428 h 1924333"/>
              <a:gd name="connsiteX110" fmla="*/ 725203 w 12192000"/>
              <a:gd name="connsiteY110" fmla="*/ 523793 h 1924333"/>
              <a:gd name="connsiteX111" fmla="*/ 788494 w 12192000"/>
              <a:gd name="connsiteY111" fmla="*/ 505799 h 1924333"/>
              <a:gd name="connsiteX112" fmla="*/ 885977 w 12192000"/>
              <a:gd name="connsiteY112" fmla="*/ 526585 h 1924333"/>
              <a:gd name="connsiteX113" fmla="*/ 932142 w 12192000"/>
              <a:gd name="connsiteY113" fmla="*/ 528005 h 1924333"/>
              <a:gd name="connsiteX114" fmla="*/ 1090404 w 12192000"/>
              <a:gd name="connsiteY114" fmla="*/ 498299 h 1924333"/>
              <a:gd name="connsiteX115" fmla="*/ 1188628 w 12192000"/>
              <a:gd name="connsiteY115" fmla="*/ 483151 h 1924333"/>
              <a:gd name="connsiteX116" fmla="*/ 1316247 w 12192000"/>
              <a:gd name="connsiteY116" fmla="*/ 425979 h 1924333"/>
              <a:gd name="connsiteX117" fmla="*/ 1357712 w 12192000"/>
              <a:gd name="connsiteY117" fmla="*/ 416549 h 1924333"/>
              <a:gd name="connsiteX118" fmla="*/ 1425921 w 12192000"/>
              <a:gd name="connsiteY118" fmla="*/ 413953 h 1924333"/>
              <a:gd name="connsiteX119" fmla="*/ 1503817 w 12192000"/>
              <a:gd name="connsiteY119" fmla="*/ 380457 h 1924333"/>
              <a:gd name="connsiteX120" fmla="*/ 1639196 w 12192000"/>
              <a:gd name="connsiteY120" fmla="*/ 372785 h 1924333"/>
              <a:gd name="connsiteX121" fmla="*/ 1705606 w 12192000"/>
              <a:gd name="connsiteY121" fmla="*/ 359023 h 1924333"/>
              <a:gd name="connsiteX122" fmla="*/ 1813011 w 12192000"/>
              <a:gd name="connsiteY122" fmla="*/ 331023 h 1924333"/>
              <a:gd name="connsiteX123" fmla="*/ 1831380 w 12192000"/>
              <a:gd name="connsiteY123" fmla="*/ 341307 h 1924333"/>
              <a:gd name="connsiteX124" fmla="*/ 1858612 w 12192000"/>
              <a:gd name="connsiteY124" fmla="*/ 326777 h 1924333"/>
              <a:gd name="connsiteX125" fmla="*/ 1880661 w 12192000"/>
              <a:gd name="connsiteY125" fmla="*/ 335987 h 1924333"/>
              <a:gd name="connsiteX126" fmla="*/ 1941495 w 12192000"/>
              <a:gd name="connsiteY126" fmla="*/ 310792 h 1924333"/>
              <a:gd name="connsiteX127" fmla="*/ 1995402 w 12192000"/>
              <a:gd name="connsiteY127" fmla="*/ 305480 h 1924333"/>
              <a:gd name="connsiteX128" fmla="*/ 2223864 w 12192000"/>
              <a:gd name="connsiteY128" fmla="*/ 266118 h 1924333"/>
              <a:gd name="connsiteX129" fmla="*/ 2418043 w 12192000"/>
              <a:gd name="connsiteY129" fmla="*/ 215314 h 1924333"/>
              <a:gd name="connsiteX130" fmla="*/ 2558461 w 12192000"/>
              <a:gd name="connsiteY130" fmla="*/ 168193 h 1924333"/>
              <a:gd name="connsiteX131" fmla="*/ 2595535 w 12192000"/>
              <a:gd name="connsiteY131" fmla="*/ 158548 h 1924333"/>
              <a:gd name="connsiteX132" fmla="*/ 2626942 w 12192000"/>
              <a:gd name="connsiteY132" fmla="*/ 130400 h 1924333"/>
              <a:gd name="connsiteX133" fmla="*/ 2632225 w 12192000"/>
              <a:gd name="connsiteY133" fmla="*/ 130446 h 1924333"/>
              <a:gd name="connsiteX134" fmla="*/ 2696856 w 12192000"/>
              <a:gd name="connsiteY134" fmla="*/ 128498 h 1924333"/>
              <a:gd name="connsiteX135" fmla="*/ 2759767 w 12192000"/>
              <a:gd name="connsiteY135" fmla="*/ 127784 h 1924333"/>
              <a:gd name="connsiteX136" fmla="*/ 2792685 w 12192000"/>
              <a:gd name="connsiteY136" fmla="*/ 115710 h 1924333"/>
              <a:gd name="connsiteX137" fmla="*/ 2799767 w 12192000"/>
              <a:gd name="connsiteY137" fmla="*/ 113754 h 1924333"/>
              <a:gd name="connsiteX138" fmla="*/ 2829799 w 12192000"/>
              <a:gd name="connsiteY138" fmla="*/ 120042 h 1924333"/>
              <a:gd name="connsiteX139" fmla="*/ 2890704 w 12192000"/>
              <a:gd name="connsiteY139" fmla="*/ 121493 h 1924333"/>
              <a:gd name="connsiteX140" fmla="*/ 3042646 w 12192000"/>
              <a:gd name="connsiteY140" fmla="*/ 112273 h 1924333"/>
              <a:gd name="connsiteX141" fmla="*/ 3146630 w 12192000"/>
              <a:gd name="connsiteY141" fmla="*/ 100898 h 1924333"/>
              <a:gd name="connsiteX142" fmla="*/ 3233163 w 12192000"/>
              <a:gd name="connsiteY142" fmla="*/ 120200 h 1924333"/>
              <a:gd name="connsiteX143" fmla="*/ 3372699 w 12192000"/>
              <a:gd name="connsiteY143" fmla="*/ 129394 h 1924333"/>
              <a:gd name="connsiteX144" fmla="*/ 3394352 w 12192000"/>
              <a:gd name="connsiteY144" fmla="*/ 131671 h 1924333"/>
              <a:gd name="connsiteX145" fmla="*/ 3448218 w 12192000"/>
              <a:gd name="connsiteY145" fmla="*/ 118229 h 1924333"/>
              <a:gd name="connsiteX146" fmla="*/ 3505047 w 12192000"/>
              <a:gd name="connsiteY146" fmla="*/ 115412 h 1924333"/>
              <a:gd name="connsiteX147" fmla="*/ 3521767 w 12192000"/>
              <a:gd name="connsiteY147" fmla="*/ 111071 h 1924333"/>
              <a:gd name="connsiteX148" fmla="*/ 3585137 w 12192000"/>
              <a:gd name="connsiteY148" fmla="*/ 114371 h 1924333"/>
              <a:gd name="connsiteX149" fmla="*/ 3690293 w 12192000"/>
              <a:gd name="connsiteY149" fmla="*/ 98301 h 1924333"/>
              <a:gd name="connsiteX150" fmla="*/ 3867818 w 12192000"/>
              <a:gd name="connsiteY150" fmla="*/ 88985 h 1924333"/>
              <a:gd name="connsiteX151" fmla="*/ 4091337 w 12192000"/>
              <a:gd name="connsiteY151" fmla="*/ 70813 h 1924333"/>
              <a:gd name="connsiteX152" fmla="*/ 4246332 w 12192000"/>
              <a:gd name="connsiteY152" fmla="*/ 41697 h 1924333"/>
              <a:gd name="connsiteX153" fmla="*/ 4266975 w 12192000"/>
              <a:gd name="connsiteY153" fmla="*/ 46592 h 1924333"/>
              <a:gd name="connsiteX154" fmla="*/ 4270566 w 12192000"/>
              <a:gd name="connsiteY154" fmla="*/ 47620 h 1924333"/>
              <a:gd name="connsiteX155" fmla="*/ 4288964 w 12192000"/>
              <a:gd name="connsiteY155" fmla="*/ 52766 h 1924333"/>
              <a:gd name="connsiteX156" fmla="*/ 4365137 w 12192000"/>
              <a:gd name="connsiteY156" fmla="*/ 51783 h 1924333"/>
              <a:gd name="connsiteX157" fmla="*/ 4430546 w 12192000"/>
              <a:gd name="connsiteY157" fmla="*/ 44555 h 1924333"/>
              <a:gd name="connsiteX158" fmla="*/ 4444136 w 12192000"/>
              <a:gd name="connsiteY158" fmla="*/ 39567 h 1924333"/>
              <a:gd name="connsiteX159" fmla="*/ 4534039 w 12192000"/>
              <a:gd name="connsiteY159" fmla="*/ 31604 h 1924333"/>
              <a:gd name="connsiteX160" fmla="*/ 4560448 w 12192000"/>
              <a:gd name="connsiteY160" fmla="*/ 25231 h 1924333"/>
              <a:gd name="connsiteX161" fmla="*/ 4568006 w 12192000"/>
              <a:gd name="connsiteY161" fmla="*/ 25970 h 1924333"/>
              <a:gd name="connsiteX162" fmla="*/ 4595497 w 12192000"/>
              <a:gd name="connsiteY162" fmla="*/ 22958 h 1924333"/>
              <a:gd name="connsiteX163" fmla="*/ 4608623 w 12192000"/>
              <a:gd name="connsiteY163" fmla="*/ 18108 h 1924333"/>
              <a:gd name="connsiteX164" fmla="*/ 4623942 w 12192000"/>
              <a:gd name="connsiteY164" fmla="*/ 22251 h 1924333"/>
              <a:gd name="connsiteX165" fmla="*/ 4664336 w 12192000"/>
              <a:gd name="connsiteY165" fmla="*/ 23306 h 1924333"/>
              <a:gd name="connsiteX166" fmla="*/ 4677385 w 12192000"/>
              <a:gd name="connsiteY166" fmla="*/ 18246 h 1924333"/>
              <a:gd name="connsiteX167" fmla="*/ 4698143 w 12192000"/>
              <a:gd name="connsiteY167" fmla="*/ 18036 h 1924333"/>
              <a:gd name="connsiteX168" fmla="*/ 4750609 w 12192000"/>
              <a:gd name="connsiteY168" fmla="*/ 23611 h 1924333"/>
              <a:gd name="connsiteX169" fmla="*/ 4784658 w 12192000"/>
              <a:gd name="connsiteY169" fmla="*/ 25057 h 1924333"/>
              <a:gd name="connsiteX170" fmla="*/ 4847558 w 12192000"/>
              <a:gd name="connsiteY170" fmla="*/ 38726 h 1924333"/>
              <a:gd name="connsiteX171" fmla="*/ 4909134 w 12192000"/>
              <a:gd name="connsiteY171" fmla="*/ 50659 h 1924333"/>
              <a:gd name="connsiteX172" fmla="*/ 5099219 w 12192000"/>
              <a:gd name="connsiteY172" fmla="*/ 55050 h 1924333"/>
              <a:gd name="connsiteX173" fmla="*/ 5184992 w 12192000"/>
              <a:gd name="connsiteY173" fmla="*/ 67596 h 1924333"/>
              <a:gd name="connsiteX174" fmla="*/ 5229637 w 12192000"/>
              <a:gd name="connsiteY174" fmla="*/ 67789 h 1924333"/>
              <a:gd name="connsiteX175" fmla="*/ 5389346 w 12192000"/>
              <a:gd name="connsiteY175" fmla="*/ 80211 h 1924333"/>
              <a:gd name="connsiteX176" fmla="*/ 5494414 w 12192000"/>
              <a:gd name="connsiteY176" fmla="*/ 75926 h 1924333"/>
              <a:gd name="connsiteX177" fmla="*/ 5528443 w 12192000"/>
              <a:gd name="connsiteY177" fmla="*/ 77206 h 1924333"/>
              <a:gd name="connsiteX178" fmla="*/ 5684939 w 12192000"/>
              <a:gd name="connsiteY178" fmla="*/ 50269 h 1924333"/>
              <a:gd name="connsiteX179" fmla="*/ 5765146 w 12192000"/>
              <a:gd name="connsiteY179" fmla="*/ 50414 h 1924333"/>
              <a:gd name="connsiteX180" fmla="*/ 5848655 w 12192000"/>
              <a:gd name="connsiteY180" fmla="*/ 35257 h 1924333"/>
              <a:gd name="connsiteX181" fmla="*/ 5930656 w 12192000"/>
              <a:gd name="connsiteY181" fmla="*/ 30131 h 1924333"/>
              <a:gd name="connsiteX182" fmla="*/ 6124150 w 12192000"/>
              <a:gd name="connsiteY182" fmla="*/ 31679 h 1924333"/>
              <a:gd name="connsiteX183" fmla="*/ 6189199 w 12192000"/>
              <a:gd name="connsiteY183" fmla="*/ 588 h 1924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</a:cxnLst>
            <a:rect l="l" t="t" r="r" b="b"/>
            <a:pathLst>
              <a:path w="12192000" h="1924333">
                <a:moveTo>
                  <a:pt x="6189199" y="588"/>
                </a:moveTo>
                <a:cubicBezTo>
                  <a:pt x="6196356" y="-574"/>
                  <a:pt x="6202609" y="-108"/>
                  <a:pt x="6207079" y="2850"/>
                </a:cubicBezTo>
                <a:cubicBezTo>
                  <a:pt x="6222026" y="2749"/>
                  <a:pt x="6273489" y="3767"/>
                  <a:pt x="6285610" y="18131"/>
                </a:cubicBezTo>
                <a:cubicBezTo>
                  <a:pt x="6307255" y="18685"/>
                  <a:pt x="6357141" y="23793"/>
                  <a:pt x="6378008" y="24625"/>
                </a:cubicBezTo>
                <a:cubicBezTo>
                  <a:pt x="6409946" y="30645"/>
                  <a:pt x="6438307" y="10375"/>
                  <a:pt x="6466340" y="21366"/>
                </a:cubicBezTo>
                <a:cubicBezTo>
                  <a:pt x="6488276" y="31229"/>
                  <a:pt x="6529854" y="28110"/>
                  <a:pt x="6553334" y="35307"/>
                </a:cubicBezTo>
                <a:cubicBezTo>
                  <a:pt x="6561737" y="48059"/>
                  <a:pt x="6609188" y="62087"/>
                  <a:pt x="6626068" y="58045"/>
                </a:cubicBezTo>
                <a:cubicBezTo>
                  <a:pt x="6660952" y="66570"/>
                  <a:pt x="6666277" y="84716"/>
                  <a:pt x="6692303" y="91487"/>
                </a:cubicBezTo>
                <a:lnTo>
                  <a:pt x="6733670" y="118130"/>
                </a:lnTo>
                <a:lnTo>
                  <a:pt x="6798016" y="112271"/>
                </a:lnTo>
                <a:lnTo>
                  <a:pt x="6801081" y="114963"/>
                </a:lnTo>
                <a:cubicBezTo>
                  <a:pt x="6806919" y="120140"/>
                  <a:pt x="6812832" y="125016"/>
                  <a:pt x="6819351" y="128825"/>
                </a:cubicBezTo>
                <a:cubicBezTo>
                  <a:pt x="6825742" y="109997"/>
                  <a:pt x="6840132" y="116541"/>
                  <a:pt x="6852732" y="123321"/>
                </a:cubicBezTo>
                <a:lnTo>
                  <a:pt x="6865247" y="128836"/>
                </a:lnTo>
                <a:lnTo>
                  <a:pt x="6905517" y="129265"/>
                </a:lnTo>
                <a:cubicBezTo>
                  <a:pt x="6934052" y="140042"/>
                  <a:pt x="6939773" y="141556"/>
                  <a:pt x="6950286" y="150104"/>
                </a:cubicBezTo>
                <a:lnTo>
                  <a:pt x="7003442" y="136136"/>
                </a:lnTo>
                <a:lnTo>
                  <a:pt x="7160047" y="166721"/>
                </a:lnTo>
                <a:cubicBezTo>
                  <a:pt x="7207281" y="179911"/>
                  <a:pt x="7280644" y="210197"/>
                  <a:pt x="7325604" y="215867"/>
                </a:cubicBezTo>
                <a:cubicBezTo>
                  <a:pt x="7460113" y="233904"/>
                  <a:pt x="7393081" y="242880"/>
                  <a:pt x="7540522" y="239374"/>
                </a:cubicBezTo>
                <a:cubicBezTo>
                  <a:pt x="7545714" y="234872"/>
                  <a:pt x="7605972" y="231727"/>
                  <a:pt x="7612071" y="229553"/>
                </a:cubicBezTo>
                <a:lnTo>
                  <a:pt x="7651995" y="244567"/>
                </a:lnTo>
                <a:lnTo>
                  <a:pt x="7725761" y="258638"/>
                </a:lnTo>
                <a:lnTo>
                  <a:pt x="7823038" y="287078"/>
                </a:lnTo>
                <a:cubicBezTo>
                  <a:pt x="7837080" y="286482"/>
                  <a:pt x="7851647" y="286498"/>
                  <a:pt x="7866405" y="287288"/>
                </a:cubicBezTo>
                <a:lnTo>
                  <a:pt x="7875021" y="288224"/>
                </a:lnTo>
                <a:cubicBezTo>
                  <a:pt x="7875062" y="288354"/>
                  <a:pt x="7875105" y="288483"/>
                  <a:pt x="7875146" y="288614"/>
                </a:cubicBezTo>
                <a:cubicBezTo>
                  <a:pt x="7880550" y="289202"/>
                  <a:pt x="7901153" y="290716"/>
                  <a:pt x="7907443" y="291752"/>
                </a:cubicBezTo>
                <a:lnTo>
                  <a:pt x="7912892" y="294833"/>
                </a:lnTo>
                <a:lnTo>
                  <a:pt x="7946345" y="319359"/>
                </a:lnTo>
                <a:cubicBezTo>
                  <a:pt x="7958657" y="312776"/>
                  <a:pt x="7996513" y="309749"/>
                  <a:pt x="8021238" y="315159"/>
                </a:cubicBezTo>
                <a:cubicBezTo>
                  <a:pt x="8045964" y="320570"/>
                  <a:pt x="8058169" y="340462"/>
                  <a:pt x="8094697" y="351819"/>
                </a:cubicBezTo>
                <a:cubicBezTo>
                  <a:pt x="8129587" y="361154"/>
                  <a:pt x="8116181" y="360544"/>
                  <a:pt x="8155208" y="371168"/>
                </a:cubicBezTo>
                <a:cubicBezTo>
                  <a:pt x="8196217" y="383300"/>
                  <a:pt x="8205468" y="391801"/>
                  <a:pt x="8248472" y="400489"/>
                </a:cubicBezTo>
                <a:cubicBezTo>
                  <a:pt x="8283932" y="419791"/>
                  <a:pt x="8278617" y="392031"/>
                  <a:pt x="8300068" y="405531"/>
                </a:cubicBezTo>
                <a:lnTo>
                  <a:pt x="8356293" y="403328"/>
                </a:lnTo>
                <a:cubicBezTo>
                  <a:pt x="8377247" y="404463"/>
                  <a:pt x="8438442" y="433194"/>
                  <a:pt x="8475838" y="435524"/>
                </a:cubicBezTo>
                <a:cubicBezTo>
                  <a:pt x="8510241" y="438037"/>
                  <a:pt x="8545511" y="449840"/>
                  <a:pt x="8575216" y="450198"/>
                </a:cubicBezTo>
                <a:lnTo>
                  <a:pt x="8588650" y="447070"/>
                </a:lnTo>
                <a:lnTo>
                  <a:pt x="8612184" y="439577"/>
                </a:lnTo>
                <a:lnTo>
                  <a:pt x="8630713" y="433015"/>
                </a:lnTo>
                <a:cubicBezTo>
                  <a:pt x="8635870" y="429519"/>
                  <a:pt x="8700685" y="428411"/>
                  <a:pt x="8704240" y="422865"/>
                </a:cubicBezTo>
                <a:cubicBezTo>
                  <a:pt x="8761777" y="429549"/>
                  <a:pt x="8768302" y="427178"/>
                  <a:pt x="8829513" y="429389"/>
                </a:cubicBezTo>
                <a:cubicBezTo>
                  <a:pt x="8922895" y="444672"/>
                  <a:pt x="8924579" y="401507"/>
                  <a:pt x="9083651" y="390744"/>
                </a:cubicBezTo>
                <a:cubicBezTo>
                  <a:pt x="9138403" y="388032"/>
                  <a:pt x="9315003" y="378647"/>
                  <a:pt x="9371402" y="371809"/>
                </a:cubicBezTo>
                <a:cubicBezTo>
                  <a:pt x="9358632" y="337502"/>
                  <a:pt x="9402842" y="379364"/>
                  <a:pt x="9429586" y="369213"/>
                </a:cubicBezTo>
                <a:cubicBezTo>
                  <a:pt x="9449312" y="370213"/>
                  <a:pt x="9473938" y="373270"/>
                  <a:pt x="9489757" y="377814"/>
                </a:cubicBezTo>
                <a:cubicBezTo>
                  <a:pt x="9498164" y="379256"/>
                  <a:pt x="9507139" y="379272"/>
                  <a:pt x="9516954" y="376991"/>
                </a:cubicBezTo>
                <a:cubicBezTo>
                  <a:pt x="9548430" y="354766"/>
                  <a:pt x="9591874" y="370315"/>
                  <a:pt x="9645588" y="363590"/>
                </a:cubicBezTo>
                <a:cubicBezTo>
                  <a:pt x="9660487" y="368814"/>
                  <a:pt x="9710817" y="350550"/>
                  <a:pt x="9722896" y="360983"/>
                </a:cubicBezTo>
                <a:cubicBezTo>
                  <a:pt x="9733918" y="362239"/>
                  <a:pt x="9745201" y="356679"/>
                  <a:pt x="9752803" y="368492"/>
                </a:cubicBezTo>
                <a:cubicBezTo>
                  <a:pt x="9793268" y="374490"/>
                  <a:pt x="9843313" y="380978"/>
                  <a:pt x="9890305" y="380736"/>
                </a:cubicBezTo>
                <a:cubicBezTo>
                  <a:pt x="9912701" y="380083"/>
                  <a:pt x="9926523" y="379037"/>
                  <a:pt x="9939767" y="377776"/>
                </a:cubicBezTo>
                <a:lnTo>
                  <a:pt x="9944355" y="377352"/>
                </a:lnTo>
                <a:lnTo>
                  <a:pt x="9953719" y="375642"/>
                </a:lnTo>
                <a:lnTo>
                  <a:pt x="9955809" y="376294"/>
                </a:lnTo>
                <a:lnTo>
                  <a:pt x="10032710" y="394940"/>
                </a:lnTo>
                <a:lnTo>
                  <a:pt x="10049925" y="404971"/>
                </a:lnTo>
                <a:lnTo>
                  <a:pt x="10112671" y="414549"/>
                </a:lnTo>
                <a:cubicBezTo>
                  <a:pt x="10169643" y="412125"/>
                  <a:pt x="10132220" y="425358"/>
                  <a:pt x="10170853" y="435168"/>
                </a:cubicBezTo>
                <a:cubicBezTo>
                  <a:pt x="10206088" y="442020"/>
                  <a:pt x="10240809" y="454081"/>
                  <a:pt x="10290184" y="448123"/>
                </a:cubicBezTo>
                <a:cubicBezTo>
                  <a:pt x="10301813" y="444919"/>
                  <a:pt x="10315233" y="449499"/>
                  <a:pt x="10320158" y="458352"/>
                </a:cubicBezTo>
                <a:cubicBezTo>
                  <a:pt x="10321006" y="459876"/>
                  <a:pt x="10321565" y="461470"/>
                  <a:pt x="10321815" y="463087"/>
                </a:cubicBezTo>
                <a:cubicBezTo>
                  <a:pt x="10354058" y="457158"/>
                  <a:pt x="10355176" y="470634"/>
                  <a:pt x="10373742" y="464538"/>
                </a:cubicBezTo>
                <a:cubicBezTo>
                  <a:pt x="10403060" y="475292"/>
                  <a:pt x="10411841" y="497597"/>
                  <a:pt x="10428532" y="492504"/>
                </a:cubicBezTo>
                <a:cubicBezTo>
                  <a:pt x="10440561" y="500742"/>
                  <a:pt x="10446267" y="521930"/>
                  <a:pt x="10466490" y="517759"/>
                </a:cubicBezTo>
                <a:cubicBezTo>
                  <a:pt x="10464622" y="519986"/>
                  <a:pt x="10465013" y="521261"/>
                  <a:pt x="10466675" y="522076"/>
                </a:cubicBezTo>
                <a:lnTo>
                  <a:pt x="10470309" y="522792"/>
                </a:lnTo>
                <a:lnTo>
                  <a:pt x="10474138" y="519761"/>
                </a:lnTo>
                <a:cubicBezTo>
                  <a:pt x="10488888" y="509612"/>
                  <a:pt x="10484914" y="524734"/>
                  <a:pt x="10501100" y="528263"/>
                </a:cubicBezTo>
                <a:cubicBezTo>
                  <a:pt x="10508412" y="530705"/>
                  <a:pt x="10505426" y="533743"/>
                  <a:pt x="10502395" y="536393"/>
                </a:cubicBezTo>
                <a:lnTo>
                  <a:pt x="10689496" y="560233"/>
                </a:lnTo>
                <a:cubicBezTo>
                  <a:pt x="10721441" y="573640"/>
                  <a:pt x="10757547" y="582937"/>
                  <a:pt x="10788736" y="613188"/>
                </a:cubicBezTo>
                <a:cubicBezTo>
                  <a:pt x="10794510" y="621641"/>
                  <a:pt x="10807098" y="616073"/>
                  <a:pt x="10819747" y="621351"/>
                </a:cubicBezTo>
                <a:cubicBezTo>
                  <a:pt x="10832398" y="626630"/>
                  <a:pt x="10846356" y="639592"/>
                  <a:pt x="10864632" y="644858"/>
                </a:cubicBezTo>
                <a:cubicBezTo>
                  <a:pt x="10895617" y="652290"/>
                  <a:pt x="10921550" y="640451"/>
                  <a:pt x="10929407" y="652945"/>
                </a:cubicBezTo>
                <a:cubicBezTo>
                  <a:pt x="10945460" y="653176"/>
                  <a:pt x="10968148" y="640553"/>
                  <a:pt x="10979412" y="654217"/>
                </a:cubicBezTo>
                <a:cubicBezTo>
                  <a:pt x="10981679" y="643737"/>
                  <a:pt x="10997287" y="663414"/>
                  <a:pt x="11006959" y="657017"/>
                </a:cubicBezTo>
                <a:cubicBezTo>
                  <a:pt x="11023230" y="659396"/>
                  <a:pt x="11051890" y="662462"/>
                  <a:pt x="11077038" y="668487"/>
                </a:cubicBezTo>
                <a:cubicBezTo>
                  <a:pt x="11097000" y="690299"/>
                  <a:pt x="11141286" y="676399"/>
                  <a:pt x="11157850" y="693164"/>
                </a:cubicBezTo>
                <a:cubicBezTo>
                  <a:pt x="11163800" y="695757"/>
                  <a:pt x="11169599" y="696942"/>
                  <a:pt x="11175276" y="697243"/>
                </a:cubicBezTo>
                <a:lnTo>
                  <a:pt x="11191131" y="696085"/>
                </a:lnTo>
                <a:lnTo>
                  <a:pt x="11195573" y="691751"/>
                </a:lnTo>
                <a:lnTo>
                  <a:pt x="11205299" y="693247"/>
                </a:lnTo>
                <a:lnTo>
                  <a:pt x="11223770" y="690335"/>
                </a:lnTo>
                <a:cubicBezTo>
                  <a:pt x="11237778" y="693777"/>
                  <a:pt x="11256852" y="701947"/>
                  <a:pt x="11292119" y="713311"/>
                </a:cubicBezTo>
                <a:cubicBezTo>
                  <a:pt x="11334878" y="733451"/>
                  <a:pt x="11401662" y="729175"/>
                  <a:pt x="11435379" y="758519"/>
                </a:cubicBezTo>
                <a:lnTo>
                  <a:pt x="11604406" y="810476"/>
                </a:lnTo>
                <a:lnTo>
                  <a:pt x="11652155" y="825109"/>
                </a:lnTo>
                <a:lnTo>
                  <a:pt x="11654192" y="827301"/>
                </a:lnTo>
                <a:cubicBezTo>
                  <a:pt x="11661650" y="834729"/>
                  <a:pt x="11669215" y="841480"/>
                  <a:pt x="11676599" y="846628"/>
                </a:cubicBezTo>
                <a:cubicBezTo>
                  <a:pt x="11688258" y="861760"/>
                  <a:pt x="11752266" y="896888"/>
                  <a:pt x="11775168" y="890664"/>
                </a:cubicBezTo>
                <a:cubicBezTo>
                  <a:pt x="11790977" y="883819"/>
                  <a:pt x="11808364" y="879901"/>
                  <a:pt x="11826341" y="877558"/>
                </a:cubicBezTo>
                <a:lnTo>
                  <a:pt x="11879068" y="874038"/>
                </a:lnTo>
                <a:lnTo>
                  <a:pt x="11889563" y="878619"/>
                </a:lnTo>
                <a:lnTo>
                  <a:pt x="12016613" y="886111"/>
                </a:lnTo>
                <a:lnTo>
                  <a:pt x="12108292" y="868500"/>
                </a:lnTo>
                <a:cubicBezTo>
                  <a:pt x="12129725" y="867311"/>
                  <a:pt x="12157891" y="874537"/>
                  <a:pt x="12182910" y="882003"/>
                </a:cubicBezTo>
                <a:lnTo>
                  <a:pt x="12192000" y="884778"/>
                </a:lnTo>
                <a:lnTo>
                  <a:pt x="12192000" y="1610315"/>
                </a:lnTo>
                <a:lnTo>
                  <a:pt x="12191998" y="1610315"/>
                </a:lnTo>
                <a:lnTo>
                  <a:pt x="12191998" y="1924333"/>
                </a:lnTo>
                <a:lnTo>
                  <a:pt x="0" y="1924333"/>
                </a:lnTo>
                <a:lnTo>
                  <a:pt x="0" y="505159"/>
                </a:lnTo>
                <a:lnTo>
                  <a:pt x="5722" y="508889"/>
                </a:lnTo>
                <a:cubicBezTo>
                  <a:pt x="21614" y="518548"/>
                  <a:pt x="33814" y="524781"/>
                  <a:pt x="38476" y="524137"/>
                </a:cubicBezTo>
                <a:cubicBezTo>
                  <a:pt x="99229" y="544180"/>
                  <a:pt x="142010" y="538457"/>
                  <a:pt x="192883" y="545272"/>
                </a:cubicBezTo>
                <a:cubicBezTo>
                  <a:pt x="277629" y="525210"/>
                  <a:pt x="293434" y="558443"/>
                  <a:pt x="343710" y="565029"/>
                </a:cubicBezTo>
                <a:cubicBezTo>
                  <a:pt x="383094" y="555729"/>
                  <a:pt x="425462" y="556271"/>
                  <a:pt x="471066" y="549837"/>
                </a:cubicBezTo>
                <a:cubicBezTo>
                  <a:pt x="513583" y="544428"/>
                  <a:pt x="569194" y="531004"/>
                  <a:pt x="617333" y="526428"/>
                </a:cubicBezTo>
                <a:cubicBezTo>
                  <a:pt x="660031" y="520760"/>
                  <a:pt x="696675" y="523882"/>
                  <a:pt x="725203" y="523793"/>
                </a:cubicBezTo>
                <a:cubicBezTo>
                  <a:pt x="736650" y="521695"/>
                  <a:pt x="780513" y="502146"/>
                  <a:pt x="788494" y="505799"/>
                </a:cubicBezTo>
                <a:lnTo>
                  <a:pt x="885977" y="526585"/>
                </a:lnTo>
                <a:cubicBezTo>
                  <a:pt x="906140" y="522837"/>
                  <a:pt x="917203" y="532232"/>
                  <a:pt x="932142" y="528005"/>
                </a:cubicBezTo>
                <a:cubicBezTo>
                  <a:pt x="963701" y="524128"/>
                  <a:pt x="1061555" y="499582"/>
                  <a:pt x="1090404" y="498299"/>
                </a:cubicBezTo>
                <a:cubicBezTo>
                  <a:pt x="1132840" y="494057"/>
                  <a:pt x="1148476" y="496041"/>
                  <a:pt x="1188628" y="483151"/>
                </a:cubicBezTo>
                <a:cubicBezTo>
                  <a:pt x="1230397" y="468408"/>
                  <a:pt x="1278711" y="457638"/>
                  <a:pt x="1316247" y="425979"/>
                </a:cubicBezTo>
                <a:cubicBezTo>
                  <a:pt x="1322662" y="417251"/>
                  <a:pt x="1339433" y="418553"/>
                  <a:pt x="1357712" y="416549"/>
                </a:cubicBezTo>
                <a:cubicBezTo>
                  <a:pt x="1375991" y="414544"/>
                  <a:pt x="1423507" y="412949"/>
                  <a:pt x="1425921" y="413953"/>
                </a:cubicBezTo>
                <a:cubicBezTo>
                  <a:pt x="1450272" y="407937"/>
                  <a:pt x="1458223" y="388156"/>
                  <a:pt x="1503817" y="380457"/>
                </a:cubicBezTo>
                <a:cubicBezTo>
                  <a:pt x="1541095" y="377398"/>
                  <a:pt x="1605565" y="376357"/>
                  <a:pt x="1639196" y="372785"/>
                </a:cubicBezTo>
                <a:cubicBezTo>
                  <a:pt x="1653280" y="376736"/>
                  <a:pt x="1695289" y="365766"/>
                  <a:pt x="1705606" y="359023"/>
                </a:cubicBezTo>
                <a:cubicBezTo>
                  <a:pt x="1729169" y="336295"/>
                  <a:pt x="1793207" y="348537"/>
                  <a:pt x="1813011" y="331023"/>
                </a:cubicBezTo>
                <a:cubicBezTo>
                  <a:pt x="1820772" y="328179"/>
                  <a:pt x="1823566" y="341833"/>
                  <a:pt x="1831380" y="341307"/>
                </a:cubicBezTo>
                <a:lnTo>
                  <a:pt x="1858612" y="326777"/>
                </a:lnTo>
                <a:lnTo>
                  <a:pt x="1880661" y="335987"/>
                </a:lnTo>
                <a:lnTo>
                  <a:pt x="1941495" y="310792"/>
                </a:lnTo>
                <a:cubicBezTo>
                  <a:pt x="1978970" y="307223"/>
                  <a:pt x="1947391" y="291714"/>
                  <a:pt x="1995402" y="305480"/>
                </a:cubicBezTo>
                <a:cubicBezTo>
                  <a:pt x="2042464" y="298034"/>
                  <a:pt x="2153424" y="281146"/>
                  <a:pt x="2223864" y="266118"/>
                </a:cubicBezTo>
                <a:cubicBezTo>
                  <a:pt x="2261296" y="256300"/>
                  <a:pt x="2360518" y="238323"/>
                  <a:pt x="2418043" y="215314"/>
                </a:cubicBezTo>
                <a:cubicBezTo>
                  <a:pt x="2472088" y="206823"/>
                  <a:pt x="2499422" y="162612"/>
                  <a:pt x="2558461" y="168193"/>
                </a:cubicBezTo>
                <a:cubicBezTo>
                  <a:pt x="2559660" y="164506"/>
                  <a:pt x="2592244" y="161337"/>
                  <a:pt x="2595535" y="158548"/>
                </a:cubicBezTo>
                <a:lnTo>
                  <a:pt x="2626942" y="130400"/>
                </a:lnTo>
                <a:lnTo>
                  <a:pt x="2632225" y="130446"/>
                </a:lnTo>
                <a:lnTo>
                  <a:pt x="2696856" y="128498"/>
                </a:lnTo>
                <a:lnTo>
                  <a:pt x="2759767" y="127784"/>
                </a:lnTo>
                <a:cubicBezTo>
                  <a:pt x="2770024" y="123546"/>
                  <a:pt x="2781047" y="119463"/>
                  <a:pt x="2792685" y="115710"/>
                </a:cubicBezTo>
                <a:lnTo>
                  <a:pt x="2799767" y="113754"/>
                </a:lnTo>
                <a:lnTo>
                  <a:pt x="2829799" y="120042"/>
                </a:lnTo>
                <a:lnTo>
                  <a:pt x="2890704" y="121493"/>
                </a:lnTo>
                <a:cubicBezTo>
                  <a:pt x="2935390" y="121035"/>
                  <a:pt x="2990780" y="113193"/>
                  <a:pt x="3042646" y="112273"/>
                </a:cubicBezTo>
                <a:cubicBezTo>
                  <a:pt x="3077119" y="111474"/>
                  <a:pt x="3124089" y="100414"/>
                  <a:pt x="3146630" y="100898"/>
                </a:cubicBezTo>
                <a:cubicBezTo>
                  <a:pt x="3169381" y="117699"/>
                  <a:pt x="3224695" y="125864"/>
                  <a:pt x="3233163" y="120200"/>
                </a:cubicBezTo>
                <a:lnTo>
                  <a:pt x="3372699" y="129394"/>
                </a:lnTo>
                <a:cubicBezTo>
                  <a:pt x="3389020" y="126586"/>
                  <a:pt x="3397563" y="116804"/>
                  <a:pt x="3394352" y="131671"/>
                </a:cubicBezTo>
                <a:cubicBezTo>
                  <a:pt x="3406102" y="131485"/>
                  <a:pt x="3429770" y="120938"/>
                  <a:pt x="3448218" y="118229"/>
                </a:cubicBezTo>
                <a:lnTo>
                  <a:pt x="3505047" y="115412"/>
                </a:lnTo>
                <a:lnTo>
                  <a:pt x="3521767" y="111071"/>
                </a:lnTo>
                <a:cubicBezTo>
                  <a:pt x="3526335" y="108877"/>
                  <a:pt x="3582156" y="117732"/>
                  <a:pt x="3585137" y="114371"/>
                </a:cubicBezTo>
                <a:cubicBezTo>
                  <a:pt x="3638265" y="102098"/>
                  <a:pt x="3633789" y="98565"/>
                  <a:pt x="3690293" y="98301"/>
                </a:cubicBezTo>
                <a:cubicBezTo>
                  <a:pt x="3782197" y="112746"/>
                  <a:pt x="3826738" y="92943"/>
                  <a:pt x="3867818" y="88985"/>
                </a:cubicBezTo>
                <a:cubicBezTo>
                  <a:pt x="3943777" y="81477"/>
                  <a:pt x="3990501" y="75194"/>
                  <a:pt x="4091337" y="70813"/>
                </a:cubicBezTo>
                <a:cubicBezTo>
                  <a:pt x="4154422" y="62932"/>
                  <a:pt x="4217060" y="45734"/>
                  <a:pt x="4246332" y="41697"/>
                </a:cubicBezTo>
                <a:cubicBezTo>
                  <a:pt x="4253308" y="42804"/>
                  <a:pt x="4260125" y="44606"/>
                  <a:pt x="4266975" y="46592"/>
                </a:cubicBezTo>
                <a:lnTo>
                  <a:pt x="4270566" y="47620"/>
                </a:lnTo>
                <a:lnTo>
                  <a:pt x="4288964" y="52766"/>
                </a:lnTo>
                <a:lnTo>
                  <a:pt x="4365137" y="51783"/>
                </a:lnTo>
                <a:lnTo>
                  <a:pt x="4430546" y="44555"/>
                </a:lnTo>
                <a:lnTo>
                  <a:pt x="4444136" y="39567"/>
                </a:lnTo>
                <a:lnTo>
                  <a:pt x="4534039" y="31604"/>
                </a:lnTo>
                <a:lnTo>
                  <a:pt x="4560448" y="25231"/>
                </a:lnTo>
                <a:lnTo>
                  <a:pt x="4568006" y="25970"/>
                </a:lnTo>
                <a:cubicBezTo>
                  <a:pt x="4580278" y="23866"/>
                  <a:pt x="4594878" y="14904"/>
                  <a:pt x="4595497" y="22958"/>
                </a:cubicBezTo>
                <a:lnTo>
                  <a:pt x="4608623" y="18108"/>
                </a:lnTo>
                <a:lnTo>
                  <a:pt x="4623942" y="22251"/>
                </a:lnTo>
                <a:cubicBezTo>
                  <a:pt x="4633227" y="23117"/>
                  <a:pt x="4655429" y="23973"/>
                  <a:pt x="4664336" y="23306"/>
                </a:cubicBezTo>
                <a:lnTo>
                  <a:pt x="4677385" y="18246"/>
                </a:lnTo>
                <a:lnTo>
                  <a:pt x="4698143" y="18036"/>
                </a:lnTo>
                <a:cubicBezTo>
                  <a:pt x="4710347" y="18931"/>
                  <a:pt x="4736189" y="22441"/>
                  <a:pt x="4750609" y="23611"/>
                </a:cubicBezTo>
                <a:cubicBezTo>
                  <a:pt x="4764270" y="27424"/>
                  <a:pt x="4774858" y="29782"/>
                  <a:pt x="4784658" y="25057"/>
                </a:cubicBezTo>
                <a:cubicBezTo>
                  <a:pt x="4804708" y="29613"/>
                  <a:pt x="4822811" y="48263"/>
                  <a:pt x="4847558" y="38726"/>
                </a:cubicBezTo>
                <a:cubicBezTo>
                  <a:pt x="4868304" y="42993"/>
                  <a:pt x="4867190" y="47939"/>
                  <a:pt x="4909134" y="50659"/>
                </a:cubicBezTo>
                <a:cubicBezTo>
                  <a:pt x="4945026" y="52455"/>
                  <a:pt x="5063406" y="54096"/>
                  <a:pt x="5099219" y="55050"/>
                </a:cubicBezTo>
                <a:cubicBezTo>
                  <a:pt x="5145195" y="57873"/>
                  <a:pt x="5163254" y="65473"/>
                  <a:pt x="5184992" y="67596"/>
                </a:cubicBezTo>
                <a:cubicBezTo>
                  <a:pt x="5206728" y="69720"/>
                  <a:pt x="5195578" y="65687"/>
                  <a:pt x="5229637" y="67789"/>
                </a:cubicBezTo>
                <a:cubicBezTo>
                  <a:pt x="5263695" y="69892"/>
                  <a:pt x="5345217" y="78854"/>
                  <a:pt x="5389346" y="80211"/>
                </a:cubicBezTo>
                <a:cubicBezTo>
                  <a:pt x="5425889" y="83191"/>
                  <a:pt x="5461943" y="84751"/>
                  <a:pt x="5494414" y="75926"/>
                </a:cubicBezTo>
                <a:lnTo>
                  <a:pt x="5528443" y="77206"/>
                </a:lnTo>
                <a:cubicBezTo>
                  <a:pt x="5582723" y="71370"/>
                  <a:pt x="5638917" y="68385"/>
                  <a:pt x="5684939" y="50269"/>
                </a:cubicBezTo>
                <a:cubicBezTo>
                  <a:pt x="5724389" y="45804"/>
                  <a:pt x="5737860" y="52916"/>
                  <a:pt x="5765146" y="50414"/>
                </a:cubicBezTo>
                <a:cubicBezTo>
                  <a:pt x="5792695" y="43060"/>
                  <a:pt x="5827352" y="38097"/>
                  <a:pt x="5848655" y="35257"/>
                </a:cubicBezTo>
                <a:lnTo>
                  <a:pt x="5930656" y="30131"/>
                </a:lnTo>
                <a:lnTo>
                  <a:pt x="6124150" y="31679"/>
                </a:lnTo>
                <a:cubicBezTo>
                  <a:pt x="6138131" y="22216"/>
                  <a:pt x="6167730" y="4075"/>
                  <a:pt x="6189199" y="58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4FBD877-D5B3-4E6E-AD84-F49535B71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060" y="5279511"/>
            <a:ext cx="9681882" cy="73988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2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Iberian Books, </a:t>
            </a:r>
            <a:r>
              <a:rPr lang="en-US" sz="2400" kern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el</a:t>
            </a:r>
            <a:r>
              <a:rPr lang="en-US" sz="2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principal </a:t>
            </a:r>
            <a:r>
              <a:rPr lang="en-US" sz="2400" kern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intento</a:t>
            </a:r>
            <a:r>
              <a:rPr lang="en-US" sz="2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hasta la </a:t>
            </a:r>
            <a:r>
              <a:rPr lang="en-US" sz="2400" kern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fecha</a:t>
            </a:r>
            <a:r>
              <a:rPr lang="en-US" sz="2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de </a:t>
            </a:r>
            <a:r>
              <a:rPr lang="en-US" sz="2400" kern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recuperar</a:t>
            </a:r>
            <a:r>
              <a:rPr lang="en-US" sz="2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la </a:t>
            </a:r>
            <a:r>
              <a:rPr lang="en-US" sz="2400" kern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producción</a:t>
            </a:r>
            <a:r>
              <a:rPr lang="en-US" sz="2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impresa </a:t>
            </a:r>
            <a:r>
              <a:rPr lang="en-US" sz="2400" kern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en</a:t>
            </a:r>
            <a:r>
              <a:rPr lang="en-US" sz="2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español</a:t>
            </a:r>
            <a:r>
              <a:rPr lang="en-US" sz="2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de </a:t>
            </a:r>
            <a:r>
              <a:rPr lang="en-US" sz="2400" kern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maner</a:t>
            </a:r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retrospectiva</a:t>
            </a:r>
            <a:endParaRPr lang="en-US" sz="2400" kern="1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7936268-84CF-F730-0762-68FE0D3A2A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23087" y="612013"/>
            <a:ext cx="10945825" cy="415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417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1F8737-BDFB-00D6-25F5-4978A4D7B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714" y="2074362"/>
            <a:ext cx="2635546" cy="2514891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 fontScale="90000"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</a:rPr>
              <a:t>El grupo de trabajo sobre bibliografías retrospectivas del CERL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8E64D85-77BE-41C6-0339-768FC1FFB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5709" y="556146"/>
            <a:ext cx="3962400" cy="5640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86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9EBF0F9-A823-99AA-DC96-25693BD27C0A}"/>
              </a:ext>
            </a:extLst>
          </p:cNvPr>
          <p:cNvSpPr txBox="1"/>
          <p:nvPr/>
        </p:nvSpPr>
        <p:spPr>
          <a:xfrm>
            <a:off x="1716657" y="873434"/>
            <a:ext cx="6124754" cy="378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Contenido</a:t>
            </a:r>
            <a:endParaRPr lang="es-ES" sz="1600" b="1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Cobertura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: temporal, territorial y lingüística </a:t>
            </a: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Formatos incluidos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: ¿se incluyen publicaciones seriadas, material gráfico y cartográfico, manuscritos, música impresa y otros registros musicales?</a:t>
            </a:r>
            <a:endParaRPr lang="es-ES" sz="1600" dirty="0"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Posibilidad de acceso a contenido digitalizado</a:t>
            </a:r>
            <a:endParaRPr lang="es-ES" sz="1600" b="1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Información sobre ejemplares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: ¿se ofrece información sobre los ejemplares identificados o se limita a la descripción bibliográfica?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52ECEB86-6080-A3AD-F6BE-C822AE2AA6FD}"/>
              </a:ext>
            </a:extLst>
          </p:cNvPr>
          <p:cNvSpPr txBox="1">
            <a:spLocks/>
          </p:cNvSpPr>
          <p:nvPr/>
        </p:nvSpPr>
        <p:spPr>
          <a:xfrm>
            <a:off x="8225111" y="1970845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600" dirty="0">
                <a:solidFill>
                  <a:schemeClr val="bg1"/>
                </a:solidFill>
              </a:rPr>
              <a:t>Ficha técnica: contenido</a:t>
            </a:r>
          </a:p>
        </p:txBody>
      </p:sp>
    </p:spTree>
    <p:extLst>
      <p:ext uri="{BB962C8B-B14F-4D97-AF65-F5344CB8AC3E}">
        <p14:creationId xmlns:p14="http://schemas.microsoft.com/office/powerpoint/2010/main" val="2485627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6541BA5-3D0C-E205-97B0-F01B03BD6524}"/>
              </a:ext>
            </a:extLst>
          </p:cNvPr>
          <p:cNvSpPr txBox="1"/>
          <p:nvPr/>
        </p:nvSpPr>
        <p:spPr>
          <a:xfrm>
            <a:off x="1414733" y="289006"/>
            <a:ext cx="6702724" cy="5864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s-ES" sz="1800" dirty="0">
              <a:effectLst/>
              <a:latin typeface="Arial" panose="020B06040202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Información estructural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Interfaz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: ¿está diseñada para una sola interfaz o los datos pueden ser recuperables desde diferentes interfaces?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Formatos de codificación y reglas de catalogación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: ¿MARC21 u otros?, ¿ISBD, RDA, ambos?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Formatos de exportación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: ¿MARC21, RDF, SRU, OAI-PMH, Z 39.50?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Posibilidades de descarga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 de los registros y digitalizaciones, si las hubiera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Existencia de identificadores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: para registros, ¿y ejemplares?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Ficheros de autoridad normalizados 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y otra información normalizada: tesauros (ilustración, marcas de impresores, encuadernación, procedencia, etc.).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E6C49DDE-FA39-58CC-A5AD-F7A643EB91F1}"/>
              </a:ext>
            </a:extLst>
          </p:cNvPr>
          <p:cNvSpPr txBox="1">
            <a:spLocks/>
          </p:cNvSpPr>
          <p:nvPr/>
        </p:nvSpPr>
        <p:spPr>
          <a:xfrm>
            <a:off x="8449398" y="186661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600" dirty="0">
                <a:solidFill>
                  <a:schemeClr val="bg1"/>
                </a:solidFill>
              </a:rPr>
              <a:t>Ficha técnica: información estructural</a:t>
            </a:r>
          </a:p>
        </p:txBody>
      </p:sp>
    </p:spTree>
    <p:extLst>
      <p:ext uri="{BB962C8B-B14F-4D97-AF65-F5344CB8AC3E}">
        <p14:creationId xmlns:p14="http://schemas.microsoft.com/office/powerpoint/2010/main" val="276052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DC8E8CB-1CAC-1005-79CA-1317F87D6A2C}"/>
              </a:ext>
            </a:extLst>
          </p:cNvPr>
          <p:cNvSpPr txBox="1"/>
          <p:nvPr/>
        </p:nvSpPr>
        <p:spPr>
          <a:xfrm>
            <a:off x="1233577" y="2366498"/>
            <a:ext cx="5840083" cy="2125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Relación con otras bases de datos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Contribuciones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 a otras bases de datos: USTC, HPB, </a:t>
            </a:r>
            <a:r>
              <a:rPr lang="es-ES" sz="1800" dirty="0" err="1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Europeana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…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ES" sz="1800" b="1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Correspondencia</a:t>
            </a:r>
            <a:r>
              <a:rPr lang="es-ES" sz="1800" dirty="0">
                <a:effectLst/>
                <a:latin typeface="Arial" panose="020B0604020202020204" pitchFamily="34" charset="0"/>
                <a:ea typeface="Arial Black" panose="020B0A04020102020204" pitchFamily="34" charset="0"/>
                <a:cs typeface="Arial Black" panose="020B0A04020102020204" pitchFamily="34" charset="0"/>
              </a:rPr>
              <a:t> con otras bases de datos: ISTC, GW, MEI…</a:t>
            </a:r>
            <a:endParaRPr lang="es-ES" sz="1600" dirty="0">
              <a:effectLst/>
              <a:latin typeface="Arial Black" panose="020B0A04020102020204" pitchFamily="34" charset="0"/>
              <a:ea typeface="Arial Black" panose="020B0A04020102020204" pitchFamily="34" charset="0"/>
              <a:cs typeface="Arial Black" panose="020B0A0402010202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BF03A43C-9CDE-A7CD-6252-F713B8F2B62F}"/>
              </a:ext>
            </a:extLst>
          </p:cNvPr>
          <p:cNvSpPr txBox="1">
            <a:spLocks/>
          </p:cNvSpPr>
          <p:nvPr/>
        </p:nvSpPr>
        <p:spPr>
          <a:xfrm>
            <a:off x="7836922" y="1935625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600" dirty="0">
                <a:solidFill>
                  <a:schemeClr val="bg1"/>
                </a:solidFill>
              </a:rPr>
              <a:t>Ficha técnica: relación con otras bases de datos</a:t>
            </a:r>
          </a:p>
        </p:txBody>
      </p:sp>
    </p:spTree>
    <p:extLst>
      <p:ext uri="{BB962C8B-B14F-4D97-AF65-F5344CB8AC3E}">
        <p14:creationId xmlns:p14="http://schemas.microsoft.com/office/powerpoint/2010/main" val="2155352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846E328-ED29-F3E2-DA4F-090DA23A3539}"/>
              </a:ext>
            </a:extLst>
          </p:cNvPr>
          <p:cNvPicPr/>
          <p:nvPr/>
        </p:nvPicPr>
        <p:blipFill>
          <a:blip r:embed="rId2"/>
          <a:srcRect t="4505" b="2269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9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250C778-14BE-C962-EF6E-66B300EF5A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307360" y="3415630"/>
            <a:ext cx="3816732" cy="150354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0F7BC42-B435-E342-ADCF-7277CC7379D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509052" y="741872"/>
            <a:ext cx="4986988" cy="163104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F7A4460-F822-6C2E-3E4B-4AC947249E71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539449" y="5257743"/>
            <a:ext cx="5240249" cy="105550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A66BAFB-2916-FE0C-18A0-2EA1C1C3A5DB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6509052" y="3658270"/>
            <a:ext cx="5143500" cy="74295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BFC687A-851E-889D-CEB8-718CA8F15EFB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6358713" y="2498055"/>
            <a:ext cx="5400040" cy="91757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101910A-008A-505A-AD0D-9776B6F496D2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6637322" y="4700982"/>
            <a:ext cx="5143500" cy="1337509"/>
          </a:xfrm>
          <a:prstGeom prst="rect">
            <a:avLst/>
          </a:prstGeom>
        </p:spPr>
      </p:pic>
      <p:sp>
        <p:nvSpPr>
          <p:cNvPr id="10" name="Título 1">
            <a:extLst>
              <a:ext uri="{FF2B5EF4-FFF2-40B4-BE49-F238E27FC236}">
                <a16:creationId xmlns:a16="http://schemas.microsoft.com/office/drawing/2014/main" id="{BC21C79B-45DC-FC5D-68A4-B5330C98493B}"/>
              </a:ext>
            </a:extLst>
          </p:cNvPr>
          <p:cNvSpPr txBox="1">
            <a:spLocks/>
          </p:cNvSpPr>
          <p:nvPr/>
        </p:nvSpPr>
        <p:spPr>
          <a:xfrm>
            <a:off x="1839549" y="367789"/>
            <a:ext cx="2508164" cy="2418544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600" dirty="0">
                <a:solidFill>
                  <a:schemeClr val="bg1"/>
                </a:solidFill>
              </a:rPr>
              <a:t>¿Bibliografía española?</a:t>
            </a:r>
          </a:p>
        </p:txBody>
      </p:sp>
    </p:spTree>
    <p:extLst>
      <p:ext uri="{BB962C8B-B14F-4D97-AF65-F5344CB8AC3E}">
        <p14:creationId xmlns:p14="http://schemas.microsoft.com/office/powerpoint/2010/main" val="2029723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A4B8786-0813-6348-9FC2-20495B03D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64" y="1108364"/>
            <a:ext cx="11463707" cy="495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686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94F170-3DCE-EB5F-FF54-A19BADC6A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497"/>
            <a:ext cx="10515600" cy="1259457"/>
          </a:xfrm>
        </p:spPr>
        <p:txBody>
          <a:bodyPr>
            <a:normAutofit/>
          </a:bodyPr>
          <a:lstStyle/>
          <a:p>
            <a:r>
              <a:rPr lang="es-ES" sz="2800" b="1" dirty="0"/>
              <a:t>¿La bibliografía española retrospectiva?</a:t>
            </a:r>
            <a:br>
              <a:rPr lang="es-ES" sz="2800" b="1" dirty="0"/>
            </a:br>
            <a:r>
              <a:rPr lang="es-ES" sz="2800" b="1" dirty="0"/>
              <a:t>Una interfaz de consulta para (al menos) dos conjuntos de datos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73BE2C1-A08A-8D58-5DDD-78A1ACEB8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67" y="2894991"/>
            <a:ext cx="2905530" cy="90500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997C044-572F-6D34-83C2-7E76D39AA7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3097" y="2894991"/>
            <a:ext cx="3238952" cy="9050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BA67530-1F5D-FF14-81AA-1F19C4551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9381" y="3881082"/>
            <a:ext cx="4184255" cy="107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594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285153-C743-E5F2-1886-962E5F742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4326"/>
            <a:ext cx="10515600" cy="4682837"/>
          </a:xfrm>
        </p:spPr>
        <p:txBody>
          <a:bodyPr>
            <a:normAutofit/>
          </a:bodyPr>
          <a:lstStyle/>
          <a:p>
            <a:pPr algn="ctr"/>
            <a:r>
              <a:rPr lang="es-ES" sz="2400" b="1" dirty="0"/>
              <a:t>Muchas gracias por su atención</a:t>
            </a:r>
            <a:br>
              <a:rPr lang="es-ES" sz="2400" b="1" dirty="0"/>
            </a:br>
            <a:br>
              <a:rPr lang="es-ES" sz="2400" b="1" dirty="0"/>
            </a:br>
            <a:r>
              <a:rPr lang="es-ES" sz="2400" b="1" dirty="0"/>
              <a:t>Adelaida Caro Martín</a:t>
            </a:r>
            <a:br>
              <a:rPr lang="es-ES" sz="2400" b="1" dirty="0"/>
            </a:br>
            <a:r>
              <a:rPr lang="es-ES" sz="2400" b="1" dirty="0"/>
              <a:t>Biblioteca Nacional de España</a:t>
            </a:r>
            <a:br>
              <a:rPr lang="es-ES" sz="2400" b="1" dirty="0"/>
            </a:br>
            <a:r>
              <a:rPr lang="es-ES" sz="2400" b="1" dirty="0">
                <a:hlinkClick r:id="rId2"/>
              </a:rPr>
              <a:t>adelaida.caro@bne.es</a:t>
            </a:r>
            <a:br>
              <a:rPr lang="es-ES" b="1" dirty="0"/>
            </a:b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88490670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ci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06F084CB3E94941B08C99B00740B340" ma:contentTypeVersion="15" ma:contentTypeDescription="Crear nuevo documento." ma:contentTypeScope="" ma:versionID="974e48f6f4f53ecfb479904476810395">
  <xsd:schema xmlns:xsd="http://www.w3.org/2001/XMLSchema" xmlns:xs="http://www.w3.org/2001/XMLSchema" xmlns:p="http://schemas.microsoft.com/office/2006/metadata/properties" xmlns:ns2="a752e01c-04bd-41f2-ac56-46c23207d599" xmlns:ns3="a197e62f-8909-4e64-a3f9-5eafc4c8ed3e" targetNamespace="http://schemas.microsoft.com/office/2006/metadata/properties" ma:root="true" ma:fieldsID="960ee476db9a37970fc286fd2743de62" ns2:_="" ns3:_="">
    <xsd:import namespace="a752e01c-04bd-41f2-ac56-46c23207d599"/>
    <xsd:import namespace="a197e62f-8909-4e64-a3f9-5eafc4c8ed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52e01c-04bd-41f2-ac56-46c23207d5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Etiquetas de imagen" ma:readOnly="false" ma:fieldId="{5cf76f15-5ced-4ddc-b409-7134ff3c332f}" ma:taxonomyMulti="true" ma:sspId="8a698e60-3d8f-4b30-b92a-bdf31bd9d27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97e62f-8909-4e64-a3f9-5eafc4c8ed3e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fffeb9fe-6d78-4876-be11-70e21853d090}" ma:internalName="TaxCatchAll" ma:showField="CatchAllData" ma:web="a197e62f-8909-4e64-a3f9-5eafc4c8ed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197e62f-8909-4e64-a3f9-5eafc4c8ed3e" xsi:nil="true"/>
    <lcf76f155ced4ddcb4097134ff3c332f xmlns="a752e01c-04bd-41f2-ac56-46c23207d5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C7DF4F8-0B8E-4C4C-B090-BF684757966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BAD828-98F5-41A4-B2B1-2C1E406D5B57}"/>
</file>

<file path=customXml/itemProps3.xml><?xml version="1.0" encoding="utf-8"?>
<ds:datastoreItem xmlns:ds="http://schemas.openxmlformats.org/officeDocument/2006/customXml" ds:itemID="{977DF4A6-7AF7-486F-8588-F34B68AF1A79}">
  <ds:schemaRefs>
    <ds:schemaRef ds:uri="http://schemas.microsoft.com/office/2006/metadata/properties"/>
    <ds:schemaRef ds:uri="http://schemas.microsoft.com/office/infopath/2007/PartnerControls"/>
    <ds:schemaRef ds:uri="f335d21d-08a9-4b49-a854-63fbf993f17d"/>
    <ds:schemaRef ds:uri="02438a32-e18b-4eac-be57-1917724db1f8"/>
    <ds:schemaRef ds:uri="a197e62f-8909-4e64-a3f9-5eafc4c8ed3e"/>
    <ds:schemaRef ds:uri="a752e01c-04bd-41f2-ac56-46c23207d59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343</Words>
  <Application>Microsoft Office PowerPoint</Application>
  <PresentationFormat>Panorámica</PresentationFormat>
  <Paragraphs>31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Aptos</vt:lpstr>
      <vt:lpstr>Arial</vt:lpstr>
      <vt:lpstr>Arial Black</vt:lpstr>
      <vt:lpstr>Calibri</vt:lpstr>
      <vt:lpstr>Calibri Light</vt:lpstr>
      <vt:lpstr>Garet Bold</vt:lpstr>
      <vt:lpstr>Tema de l'Office</vt:lpstr>
      <vt:lpstr>Presentación de PowerPoint</vt:lpstr>
      <vt:lpstr>Nicolás Antonio, padre de la bibliografía española moderna</vt:lpstr>
      <vt:lpstr>El sueño bibliográfico de recopilar la producción de todas las localidades españolas con imprenta</vt:lpstr>
      <vt:lpstr>Iberian Books, el principal intento hasta la fecha de recuperar la producción impresa en español de manera retrospectiva</vt:lpstr>
      <vt:lpstr>El grupo de trabajo sobre bibliografías retrospectivas del CERL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¿La bibliografía española retrospectiva? Una interfaz de consulta para (al menos) dos conjuntos de datos</vt:lpstr>
      <vt:lpstr>Muchas gracias por su atención  Adelaida Caro Martín Biblioteca Nacional de España adelaida.caro@bne.es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Neus Verger</dc:creator>
  <cp:lastModifiedBy>Oscar Lilao</cp:lastModifiedBy>
  <cp:revision>12</cp:revision>
  <dcterms:created xsi:type="dcterms:W3CDTF">2026-02-23T11:01:56Z</dcterms:created>
  <dcterms:modified xsi:type="dcterms:W3CDTF">2026-06-23T10:01:49Z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0x010100E06F084CB3E94941B08C99B00740B340</vt:lpwstr>
  </property>
</Properties>
</file>