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0" r:id="rId2"/>
    <p:sldId id="281" r:id="rId3"/>
    <p:sldId id="264" r:id="rId4"/>
    <p:sldId id="271" r:id="rId5"/>
    <p:sldId id="265" r:id="rId6"/>
    <p:sldId id="279" r:id="rId7"/>
    <p:sldId id="267" r:id="rId8"/>
    <p:sldId id="274" r:id="rId9"/>
    <p:sldId id="270" r:id="rId10"/>
    <p:sldId id="275" r:id="rId11"/>
    <p:sldId id="256" r:id="rId12"/>
    <p:sldId id="261" r:id="rId13"/>
    <p:sldId id="278" r:id="rId14"/>
    <p:sldId id="277" r:id="rId15"/>
    <p:sldId id="273" r:id="rId16"/>
    <p:sldId id="276" r:id="rId17"/>
    <p:sldId id="268" r:id="rId18"/>
    <p:sldId id="269" r:id="rId19"/>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1E53"/>
    <a:srgbClr val="A2D6A8"/>
    <a:srgbClr val="38967B"/>
    <a:srgbClr val="FFAB61"/>
    <a:srgbClr val="BFDDD1"/>
    <a:srgbClr val="BC5561"/>
    <a:srgbClr val="F0E8A7"/>
    <a:srgbClr val="938825"/>
    <a:srgbClr val="E88E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C0FEFE-A6E4-4F0B-838F-A0BDCD2B9814}" type="datetimeFigureOut">
              <a:rPr lang="es-ES" smtClean="0"/>
              <a:t>18/10/2019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8AFA07-C334-42D2-BD2F-AF8A60C429E0}" type="slidenum">
              <a:rPr lang="es-ES" smtClean="0"/>
              <a:t>‹Nº›</a:t>
            </a:fld>
            <a:endParaRPr lang="es-ES"/>
          </a:p>
        </p:txBody>
      </p:sp>
    </p:spTree>
    <p:extLst>
      <p:ext uri="{BB962C8B-B14F-4D97-AF65-F5344CB8AC3E}">
        <p14:creationId xmlns:p14="http://schemas.microsoft.com/office/powerpoint/2010/main" val="3444059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164580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301470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905003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204f3d141c_0_47:notes"/>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Google Shape;255;g204f3d141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219413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189664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S"/>
          </a:p>
        </p:txBody>
      </p:sp>
      <p:sp>
        <p:nvSpPr>
          <p:cNvPr id="4" name="Marcador de fecha 3"/>
          <p:cNvSpPr>
            <a:spLocks noGrp="1"/>
          </p:cNvSpPr>
          <p:nvPr>
            <p:ph type="dt" sz="half" idx="10"/>
          </p:nvPr>
        </p:nvSpPr>
        <p:spPr/>
        <p:txBody>
          <a:bodyPr/>
          <a:lstStyle/>
          <a:p>
            <a:fld id="{E3D8C96C-6395-405B-BE95-A8A89D4E0000}" type="datetimeFigureOut">
              <a:rPr lang="es-ES" smtClean="0"/>
              <a:t>18/10/2019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25145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E3D8C96C-6395-405B-BE95-A8A89D4E0000}" type="datetimeFigureOut">
              <a:rPr lang="es-ES" smtClean="0"/>
              <a:t>18/10/2019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26957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E3D8C96C-6395-405B-BE95-A8A89D4E0000}" type="datetimeFigureOut">
              <a:rPr lang="es-ES" smtClean="0"/>
              <a:t>18/10/2019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2160026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Shape 1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260671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36219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E3D8C96C-6395-405B-BE95-A8A89D4E0000}" type="datetimeFigureOut">
              <a:rPr lang="es-ES" smtClean="0"/>
              <a:t>18/10/2019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275763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E3D8C96C-6395-405B-BE95-A8A89D4E0000}" type="datetimeFigureOut">
              <a:rPr lang="es-ES" smtClean="0"/>
              <a:t>18/10/2019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4258369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E3D8C96C-6395-405B-BE95-A8A89D4E0000}" type="datetimeFigureOut">
              <a:rPr lang="es-ES" smtClean="0"/>
              <a:t>18/10/2019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3194124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E3D8C96C-6395-405B-BE95-A8A89D4E0000}" type="datetimeFigureOut">
              <a:rPr lang="es-ES" smtClean="0"/>
              <a:t>18/10/2019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598316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E3D8C96C-6395-405B-BE95-A8A89D4E0000}" type="datetimeFigureOut">
              <a:rPr lang="es-ES" smtClean="0"/>
              <a:t>18/10/2019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4015297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3D8C96C-6395-405B-BE95-A8A89D4E0000}" type="datetimeFigureOut">
              <a:rPr lang="es-ES" smtClean="0"/>
              <a:t>18/10/2019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3139552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3D8C96C-6395-405B-BE95-A8A89D4E0000}" type="datetimeFigureOut">
              <a:rPr lang="es-ES" smtClean="0"/>
              <a:t>18/10/2019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765390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3D8C96C-6395-405B-BE95-A8A89D4E0000}" type="datetimeFigureOut">
              <a:rPr lang="es-ES" smtClean="0"/>
              <a:t>18/10/2019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2024A415-903D-44A1-9700-CC82D32BFD91}" type="slidenum">
              <a:rPr lang="es-ES" smtClean="0"/>
              <a:t>‹Nº›</a:t>
            </a:fld>
            <a:endParaRPr lang="es-ES"/>
          </a:p>
        </p:txBody>
      </p:sp>
    </p:spTree>
    <p:extLst>
      <p:ext uri="{BB962C8B-B14F-4D97-AF65-F5344CB8AC3E}">
        <p14:creationId xmlns:p14="http://schemas.microsoft.com/office/powerpoint/2010/main" val="1238406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D8C96C-6395-405B-BE95-A8A89D4E0000}" type="datetimeFigureOut">
              <a:rPr lang="es-ES" smtClean="0"/>
              <a:t>18/10/2019</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4A415-903D-44A1-9700-CC82D32BFD91}" type="slidenum">
              <a:rPr lang="es-ES" smtClean="0"/>
              <a:t>‹Nº›</a:t>
            </a:fld>
            <a:endParaRPr lang="es-ES"/>
          </a:p>
        </p:txBody>
      </p:sp>
    </p:spTree>
    <p:extLst>
      <p:ext uri="{BB962C8B-B14F-4D97-AF65-F5344CB8AC3E}">
        <p14:creationId xmlns:p14="http://schemas.microsoft.com/office/powerpoint/2010/main" val="3463719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6" y="0"/>
            <a:ext cx="12187369" cy="6858000"/>
          </a:xfrm>
          <a:prstGeom prst="rect">
            <a:avLst/>
          </a:prstGeom>
        </p:spPr>
      </p:pic>
      <p:sp>
        <p:nvSpPr>
          <p:cNvPr id="8" name="Rectangle 103"/>
          <p:cNvSpPr/>
          <p:nvPr/>
        </p:nvSpPr>
        <p:spPr>
          <a:xfrm>
            <a:off x="4337899" y="1462774"/>
            <a:ext cx="6471075" cy="1281007"/>
          </a:xfrm>
          <a:prstGeom prst="rect">
            <a:avLst/>
          </a:prstGeom>
          <a:ln>
            <a:noFill/>
          </a:ln>
        </p:spPr>
        <p:txBody>
          <a:bodyPr vert="horz" lIns="0" tIns="0" rIns="0" bIns="0" rtlCol="0">
            <a:noAutofit/>
          </a:bodyPr>
          <a:lstStyle/>
          <a:p>
            <a:pPr>
              <a:lnSpc>
                <a:spcPct val="107000"/>
              </a:lnSpc>
              <a:spcAft>
                <a:spcPts val="1067"/>
              </a:spcAft>
            </a:pPr>
            <a:r>
              <a:rPr lang="es-ES" sz="6267"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467" dirty="0">
              <a:solidFill>
                <a:srgbClr val="000000"/>
              </a:solidFill>
              <a:latin typeface="Calibri" panose="020F0502020204030204" pitchFamily="34" charset="0"/>
              <a:ea typeface="Calibri" panose="020F0502020204030204" pitchFamily="34" charset="0"/>
            </a:endParaRPr>
          </a:p>
        </p:txBody>
      </p:sp>
      <p:sp>
        <p:nvSpPr>
          <p:cNvPr id="9" name="Rectangle 101"/>
          <p:cNvSpPr/>
          <p:nvPr/>
        </p:nvSpPr>
        <p:spPr>
          <a:xfrm>
            <a:off x="4990187" y="610974"/>
            <a:ext cx="6723380" cy="1281007"/>
          </a:xfrm>
          <a:prstGeom prst="rect">
            <a:avLst/>
          </a:prstGeom>
          <a:ln>
            <a:noFill/>
          </a:ln>
        </p:spPr>
        <p:txBody>
          <a:bodyPr vert="horz" lIns="0" tIns="0" rIns="0" bIns="0" rtlCol="0">
            <a:noAutofit/>
          </a:bodyPr>
          <a:lstStyle/>
          <a:p>
            <a:pPr>
              <a:lnSpc>
                <a:spcPct val="107000"/>
              </a:lnSpc>
              <a:spcAft>
                <a:spcPts val="1067"/>
              </a:spcAft>
            </a:pPr>
            <a:r>
              <a:rPr lang="es-ES" sz="6267"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467" dirty="0">
              <a:solidFill>
                <a:srgbClr val="000000"/>
              </a:solidFill>
              <a:latin typeface="Calibri" panose="020F0502020204030204" pitchFamily="34" charset="0"/>
              <a:ea typeface="Calibri" panose="020F0502020204030204" pitchFamily="34" charset="0"/>
            </a:endParaRPr>
          </a:p>
        </p:txBody>
      </p:sp>
      <p:sp>
        <p:nvSpPr>
          <p:cNvPr id="10" name="Rectangle 105"/>
          <p:cNvSpPr/>
          <p:nvPr/>
        </p:nvSpPr>
        <p:spPr>
          <a:xfrm rot="16200001">
            <a:off x="10306842" y="805337"/>
            <a:ext cx="2397956" cy="1314873"/>
          </a:xfrm>
          <a:prstGeom prst="rect">
            <a:avLst/>
          </a:prstGeom>
          <a:ln>
            <a:noFill/>
          </a:ln>
        </p:spPr>
        <p:txBody>
          <a:bodyPr vert="horz" lIns="0" tIns="0" rIns="0" bIns="0" rtlCol="0">
            <a:noAutofit/>
          </a:bodyPr>
          <a:lstStyle/>
          <a:p>
            <a:pPr>
              <a:lnSpc>
                <a:spcPct val="107000"/>
              </a:lnSpc>
              <a:spcAft>
                <a:spcPts val="1067"/>
              </a:spcAft>
            </a:pPr>
            <a:r>
              <a:rPr lang="es-ES" sz="64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467"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10782111" y="651747"/>
            <a:ext cx="93133" cy="1714500"/>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2400"/>
          </a:p>
        </p:txBody>
      </p:sp>
      <p:sp>
        <p:nvSpPr>
          <p:cNvPr id="12" name="Rectangle 104"/>
          <p:cNvSpPr/>
          <p:nvPr/>
        </p:nvSpPr>
        <p:spPr>
          <a:xfrm>
            <a:off x="7749912" y="2469272"/>
            <a:ext cx="3020907" cy="867833"/>
          </a:xfrm>
          <a:prstGeom prst="rect">
            <a:avLst/>
          </a:prstGeom>
          <a:ln>
            <a:noFill/>
          </a:ln>
        </p:spPr>
        <p:txBody>
          <a:bodyPr vert="horz" lIns="0" tIns="0" rIns="0" bIns="0" rtlCol="0">
            <a:noAutofit/>
          </a:bodyPr>
          <a:lstStyle/>
          <a:p>
            <a:pPr>
              <a:lnSpc>
                <a:spcPct val="107000"/>
              </a:lnSpc>
              <a:spcAft>
                <a:spcPts val="1067"/>
              </a:spcAft>
            </a:pPr>
            <a:r>
              <a:rPr lang="es-ES" sz="5467"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467" dirty="0">
              <a:solidFill>
                <a:srgbClr val="000000"/>
              </a:solidFill>
              <a:latin typeface="Calibri" panose="020F0502020204030204" pitchFamily="34" charset="0"/>
              <a:ea typeface="Calibri" panose="020F0502020204030204" pitchFamily="34" charset="0"/>
            </a:endParaRPr>
          </a:p>
        </p:txBody>
      </p:sp>
      <p:sp>
        <p:nvSpPr>
          <p:cNvPr id="13" name="Rectangle 99"/>
          <p:cNvSpPr/>
          <p:nvPr/>
        </p:nvSpPr>
        <p:spPr>
          <a:xfrm>
            <a:off x="4728229" y="3800721"/>
            <a:ext cx="7435028" cy="1444199"/>
          </a:xfrm>
          <a:prstGeom prst="rect">
            <a:avLst/>
          </a:prstGeom>
          <a:ln>
            <a:noFill/>
          </a:ln>
        </p:spPr>
        <p:txBody>
          <a:bodyPr vert="horz" lIns="0" tIns="0" rIns="0" bIns="0" rtlCol="0">
            <a:noAutofit/>
          </a:bodyPr>
          <a:lstStyle/>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2000" dirty="0">
              <a:solidFill>
                <a:srgbClr val="000000"/>
              </a:solidFill>
              <a:latin typeface="Bliss Pro" panose="02000506050000020004" pitchFamily="50" charset="0"/>
              <a:ea typeface="Calibri" panose="020F0502020204030204" pitchFamily="34" charset="0"/>
            </a:endParaRPr>
          </a:p>
          <a:p>
            <a:pPr algn="ctr">
              <a:spcAft>
                <a:spcPts val="300"/>
              </a:spcAft>
            </a:pPr>
            <a:r>
              <a:rPr lang="es-ES" sz="20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2000" dirty="0" smtClean="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2000" dirty="0">
              <a:solidFill>
                <a:srgbClr val="000000"/>
              </a:solidFill>
              <a:latin typeface="Bliss Pro" panose="02000506050000020004" pitchFamily="50" charset="0"/>
              <a:ea typeface="Calibri" panose="020F0502020204030204" pitchFamily="34" charset="0"/>
            </a:endParaRPr>
          </a:p>
          <a:p>
            <a:pPr marL="147316" marR="847" indent="-8466" algn="ctr">
              <a:lnSpc>
                <a:spcPct val="150000"/>
              </a:lnSpc>
              <a:spcBef>
                <a:spcPts val="300"/>
              </a:spcBef>
              <a:spcAft>
                <a:spcPts val="300"/>
              </a:spcAft>
            </a:pPr>
            <a:r>
              <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rPr>
              <a:t>4</a:t>
            </a: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 Seguridad: 4.1. Protección de dispositivos:</a:t>
            </a:r>
            <a:b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br>
            <a:r>
              <a:rPr lang="es-ES" sz="1500" kern="0" dirty="0" smtClean="0">
                <a:solidFill>
                  <a:srgbClr val="1A1A1A"/>
                </a:solidFill>
                <a:latin typeface="Bliss Pro" panose="02000506050000020004" pitchFamily="50" charset="0"/>
                <a:ea typeface="Arial" panose="020B0604020202020204" pitchFamily="34" charset="0"/>
                <a:cs typeface="Candara" panose="020E0502030303020204" pitchFamily="34" charset="0"/>
              </a:rPr>
              <a:t>3. Protección de dispositivos</a:t>
            </a:r>
            <a:endParaRPr lang="es-ES" sz="1500" kern="0" dirty="0">
              <a:solidFill>
                <a:srgbClr val="1A1A1A"/>
              </a:solidFill>
              <a:latin typeface="Bliss Pro" panose="02000506050000020004" pitchFamily="50" charset="0"/>
              <a:ea typeface="Arial" panose="020B0604020202020204" pitchFamily="34" charset="0"/>
              <a:cs typeface="Candara" panose="020E0502030303020204" pitchFamily="34" charset="0"/>
            </a:endParaRPr>
          </a:p>
          <a:p>
            <a:pPr algn="ctr">
              <a:lnSpc>
                <a:spcPct val="107000"/>
              </a:lnSpc>
            </a:pPr>
            <a:r>
              <a:rPr lang="es-ES" sz="1467" dirty="0">
                <a:solidFill>
                  <a:srgbClr val="000000"/>
                </a:solidFill>
                <a:latin typeface="Calibri" panose="020F0502020204030204" pitchFamily="34" charset="0"/>
                <a:ea typeface="Calibri" panose="020F0502020204030204" pitchFamily="34" charset="0"/>
              </a:rPr>
              <a:t> </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3608" y="5551075"/>
            <a:ext cx="5147393" cy="654820"/>
          </a:xfrm>
          <a:prstGeom prst="rect">
            <a:avLst/>
          </a:prstGeom>
        </p:spPr>
      </p:pic>
    </p:spTree>
    <p:extLst>
      <p:ext uri="{BB962C8B-B14F-4D97-AF65-F5344CB8AC3E}">
        <p14:creationId xmlns:p14="http://schemas.microsoft.com/office/powerpoint/2010/main" val="4268420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ARCHIVOS </a:t>
            </a:r>
          </a:p>
          <a:p>
            <a:pPr algn="r"/>
            <a:r>
              <a:rPr lang="es" sz="3200" b="1" dirty="0" smtClean="0">
                <a:solidFill>
                  <a:schemeClr val="bg1"/>
                </a:solidFill>
                <a:latin typeface="Franklin Gothic"/>
                <a:ea typeface="Franklin Gothic"/>
                <a:cs typeface="Franklin Gothic"/>
                <a:sym typeface="Franklin Gothic"/>
              </a:rPr>
              <a:t>Y CARPETAS</a:t>
            </a:r>
            <a:endParaRPr sz="3200" b="1" dirty="0">
              <a:solidFill>
                <a:schemeClr val="bg1"/>
              </a:solidFill>
              <a:latin typeface="Franklin Gothic"/>
              <a:ea typeface="Franklin Gothic"/>
              <a:cs typeface="Franklin Gothic"/>
              <a:sym typeface="Franklin Gothic"/>
            </a:endParaRPr>
          </a:p>
        </p:txBody>
      </p:sp>
      <p:sp>
        <p:nvSpPr>
          <p:cNvPr id="8" name="Rectángulo 7"/>
          <p:cNvSpPr/>
          <p:nvPr/>
        </p:nvSpPr>
        <p:spPr>
          <a:xfrm>
            <a:off x="748229" y="2263689"/>
            <a:ext cx="9392467" cy="615553"/>
          </a:xfrm>
          <a:prstGeom prst="rect">
            <a:avLst/>
          </a:prstGeom>
        </p:spPr>
        <p:txBody>
          <a:bodyPr wrap="square">
            <a:spAutoFit/>
          </a:bodyPr>
          <a:lstStyle/>
          <a:p>
            <a:r>
              <a:rPr lang="es-ES" sz="1700" dirty="0" smtClean="0">
                <a:latin typeface="Cambria" panose="02040503050406030204" pitchFamily="18" charset="0"/>
              </a:rPr>
              <a:t>La protección de la información y los datos contenidos en los dispositivos debe ser considerada para evitar el riesgo de pérdida no deseada de datos ante el robo o desaparición del dispositivo. </a:t>
            </a:r>
            <a:endParaRPr lang="es-ES" sz="1700" dirty="0">
              <a:latin typeface="Cambria" panose="02040503050406030204" pitchFamily="18" charset="0"/>
            </a:endParaRPr>
          </a:p>
        </p:txBody>
      </p:sp>
      <p:grpSp>
        <p:nvGrpSpPr>
          <p:cNvPr id="21" name="Grupo 20"/>
          <p:cNvGrpSpPr/>
          <p:nvPr/>
        </p:nvGrpSpPr>
        <p:grpSpPr>
          <a:xfrm>
            <a:off x="749807" y="1524661"/>
            <a:ext cx="7160303" cy="577613"/>
            <a:chOff x="397764" y="2915234"/>
            <a:chExt cx="11430000" cy="786384"/>
          </a:xfrm>
        </p:grpSpPr>
        <p:sp>
          <p:nvSpPr>
            <p:cNvPr id="22" name="Rectángulo 21"/>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Realizar copias de seguridad del contenido de los dispositivos</a:t>
              </a:r>
              <a:endParaRPr lang="es-ES" sz="1600" b="1" dirty="0">
                <a:latin typeface="Franklin Gothic"/>
              </a:endParaRPr>
            </a:p>
          </p:txBody>
        </p:sp>
      </p:gr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40695" y="79086"/>
            <a:ext cx="1595992" cy="1269019"/>
          </a:xfrm>
          <a:prstGeom prst="rect">
            <a:avLst/>
          </a:prstGeom>
        </p:spPr>
      </p:pic>
      <p:sp>
        <p:nvSpPr>
          <p:cNvPr id="25" name="Rectángulo 24"/>
          <p:cNvSpPr/>
          <p:nvPr/>
        </p:nvSpPr>
        <p:spPr>
          <a:xfrm>
            <a:off x="748228" y="2874672"/>
            <a:ext cx="9392467" cy="1138773"/>
          </a:xfrm>
          <a:prstGeom prst="rect">
            <a:avLst/>
          </a:prstGeom>
        </p:spPr>
        <p:txBody>
          <a:bodyPr wrap="square">
            <a:spAutoFit/>
          </a:bodyPr>
          <a:lstStyle/>
          <a:p>
            <a:r>
              <a:rPr lang="es-ES" sz="1700" dirty="0" smtClean="0">
                <a:latin typeface="Cambria" panose="02040503050406030204" pitchFamily="18" charset="0"/>
              </a:rPr>
              <a:t>Por ello, se deben realizar </a:t>
            </a:r>
            <a:r>
              <a:rPr lang="es-ES" sz="1700" b="1" dirty="0" smtClean="0">
                <a:latin typeface="Cambria" panose="02040503050406030204" pitchFamily="18" charset="0"/>
              </a:rPr>
              <a:t>copias de seguridad</a:t>
            </a:r>
            <a:r>
              <a:rPr lang="es-ES" sz="1700" dirty="0" smtClean="0">
                <a:latin typeface="Cambria" panose="02040503050406030204" pitchFamily="18" charset="0"/>
              </a:rPr>
              <a:t> periódicas y, si es posible, programadas de forma automática. Se recomienda realizar una copia en utilidades de almacenamiento en la nube, como Dropbox o Google Drive, y otra en un dispositivo físico sin conexión a Internet como memorias USB o discos externos. </a:t>
            </a:r>
            <a:endParaRPr lang="es-ES" sz="1700" dirty="0">
              <a:latin typeface="Cambria" panose="02040503050406030204" pitchFamily="18" charset="0"/>
            </a:endParaRPr>
          </a:p>
        </p:txBody>
      </p:sp>
      <p:sp>
        <p:nvSpPr>
          <p:cNvPr id="2" name="Rectángulo 1"/>
          <p:cNvSpPr/>
          <p:nvPr/>
        </p:nvSpPr>
        <p:spPr>
          <a:xfrm>
            <a:off x="748227" y="4045841"/>
            <a:ext cx="9392466" cy="615553"/>
          </a:xfrm>
          <a:prstGeom prst="rect">
            <a:avLst/>
          </a:prstGeom>
        </p:spPr>
        <p:txBody>
          <a:bodyPr wrap="square">
            <a:spAutoFit/>
          </a:bodyPr>
          <a:lstStyle/>
          <a:p>
            <a:r>
              <a:rPr lang="es-ES" sz="1700" dirty="0" smtClean="0">
                <a:latin typeface="Cambria" panose="02040503050406030204" pitchFamily="18" charset="0"/>
              </a:rPr>
              <a:t>El uso de copias de seguridad también reduce </a:t>
            </a:r>
            <a:r>
              <a:rPr lang="es-ES" sz="1700" dirty="0">
                <a:latin typeface="Cambria" panose="02040503050406030204" pitchFamily="18" charset="0"/>
              </a:rPr>
              <a:t>el daño que pueda ocasionar un ataque peligroso </a:t>
            </a:r>
            <a:r>
              <a:rPr lang="es-ES" sz="1700" dirty="0" smtClean="0">
                <a:latin typeface="Cambria" panose="02040503050406030204" pitchFamily="18" charset="0"/>
              </a:rPr>
              <a:t>con previsible pérdida de información, como </a:t>
            </a:r>
            <a:r>
              <a:rPr lang="es-ES" sz="1700" dirty="0">
                <a:latin typeface="Cambria" panose="02040503050406030204" pitchFamily="18" charset="0"/>
              </a:rPr>
              <a:t>el que se produce mediante </a:t>
            </a:r>
            <a:r>
              <a:rPr lang="es-ES" sz="1700" dirty="0" err="1" smtClean="0">
                <a:latin typeface="Cambria" panose="02040503050406030204" pitchFamily="18" charset="0"/>
              </a:rPr>
              <a:t>ransomware</a:t>
            </a:r>
            <a:r>
              <a:rPr lang="es-ES" sz="1700" dirty="0">
                <a:latin typeface="Cambria" panose="02040503050406030204" pitchFamily="18" charset="0"/>
              </a:rPr>
              <a:t>.</a:t>
            </a:r>
          </a:p>
        </p:txBody>
      </p:sp>
      <p:sp>
        <p:nvSpPr>
          <p:cNvPr id="3" name="Rectángulo 2"/>
          <p:cNvSpPr/>
          <p:nvPr/>
        </p:nvSpPr>
        <p:spPr>
          <a:xfrm>
            <a:off x="748227" y="4693790"/>
            <a:ext cx="9392466" cy="1923604"/>
          </a:xfrm>
          <a:prstGeom prst="rect">
            <a:avLst/>
          </a:prstGeom>
        </p:spPr>
        <p:txBody>
          <a:bodyPr wrap="square">
            <a:spAutoFit/>
          </a:bodyPr>
          <a:lstStyle/>
          <a:p>
            <a:pPr>
              <a:buClr>
                <a:srgbClr val="938825"/>
              </a:buClr>
              <a:buSzPct val="110000"/>
            </a:pPr>
            <a:r>
              <a:rPr lang="es-ES" sz="1700" dirty="0" smtClean="0">
                <a:latin typeface="Cambria" panose="02040503050406030204" pitchFamily="18" charset="0"/>
              </a:rPr>
              <a:t>Los elementos más sensibles de los que se puede realizar copias de seguridad individuales son:</a:t>
            </a:r>
            <a:endParaRPr lang="es-ES" sz="1700" dirty="0">
              <a:latin typeface="Cambria" panose="02040503050406030204" pitchFamily="18" charset="0"/>
            </a:endParaRPr>
          </a:p>
          <a:p>
            <a:pPr marL="742950" lvl="1" indent="-285750">
              <a:buClr>
                <a:srgbClr val="291E53"/>
              </a:buClr>
              <a:buSzPct val="110000"/>
              <a:buFont typeface="Arial" panose="020B0604020202020204" pitchFamily="34" charset="0"/>
              <a:buChar char="•"/>
            </a:pPr>
            <a:r>
              <a:rPr lang="es-ES" sz="1700" dirty="0" smtClean="0">
                <a:latin typeface="Cambria" panose="02040503050406030204" pitchFamily="18" charset="0"/>
              </a:rPr>
              <a:t>Archivos y carpetas</a:t>
            </a:r>
          </a:p>
          <a:p>
            <a:pPr marL="742950" lvl="1" indent="-285750">
              <a:buClr>
                <a:srgbClr val="291E53"/>
              </a:buClr>
              <a:buSzPct val="110000"/>
              <a:buFont typeface="Arial" panose="020B0604020202020204" pitchFamily="34" charset="0"/>
              <a:buChar char="•"/>
            </a:pPr>
            <a:r>
              <a:rPr lang="es-ES" sz="1700" dirty="0" smtClean="0">
                <a:latin typeface="Cambria" panose="02040503050406030204" pitchFamily="18" charset="0"/>
              </a:rPr>
              <a:t>Contactos</a:t>
            </a:r>
          </a:p>
          <a:p>
            <a:pPr marL="742950" lvl="1" indent="-285750">
              <a:buClr>
                <a:srgbClr val="291E53"/>
              </a:buClr>
              <a:buSzPct val="110000"/>
              <a:buFont typeface="Arial" panose="020B0604020202020204" pitchFamily="34" charset="0"/>
              <a:buChar char="•"/>
            </a:pPr>
            <a:r>
              <a:rPr lang="es-ES" sz="1700" dirty="0" smtClean="0">
                <a:latin typeface="Cambria" panose="02040503050406030204" pitchFamily="18" charset="0"/>
              </a:rPr>
              <a:t>Fotos y vídeos</a:t>
            </a:r>
          </a:p>
          <a:p>
            <a:pPr marL="742950" lvl="1" indent="-285750">
              <a:buClr>
                <a:srgbClr val="291E53"/>
              </a:buClr>
              <a:buSzPct val="110000"/>
              <a:buFont typeface="Arial" panose="020B0604020202020204" pitchFamily="34" charset="0"/>
              <a:buChar char="•"/>
            </a:pPr>
            <a:r>
              <a:rPr lang="es-ES" sz="1700" dirty="0" smtClean="0">
                <a:latin typeface="Cambria" panose="02040503050406030204" pitchFamily="18" charset="0"/>
              </a:rPr>
              <a:t>Datos de aplicaciones</a:t>
            </a:r>
          </a:p>
          <a:p>
            <a:pPr marL="742950" lvl="1" indent="-285750">
              <a:buClr>
                <a:srgbClr val="291E53"/>
              </a:buClr>
              <a:buSzPct val="110000"/>
              <a:buFont typeface="Arial" panose="020B0604020202020204" pitchFamily="34" charset="0"/>
              <a:buChar char="•"/>
            </a:pPr>
            <a:r>
              <a:rPr lang="es-ES" sz="1700" dirty="0" smtClean="0">
                <a:latin typeface="Cambria" panose="02040503050406030204" pitchFamily="18" charset="0"/>
              </a:rPr>
              <a:t>Ajustes del sistema</a:t>
            </a:r>
          </a:p>
          <a:p>
            <a:pPr marL="285750" indent="-285750">
              <a:buClr>
                <a:srgbClr val="938825"/>
              </a:buClr>
              <a:buSzPct val="110000"/>
              <a:buFont typeface="Arial" panose="020B0604020202020204" pitchFamily="34" charset="0"/>
              <a:buChar char="•"/>
            </a:pPr>
            <a:endParaRPr lang="es-ES" sz="1700" dirty="0">
              <a:latin typeface="Cambria" panose="02040503050406030204" pitchFamily="18" charset="0"/>
            </a:endParaRPr>
          </a:p>
        </p:txBody>
      </p:sp>
    </p:spTree>
    <p:extLst>
      <p:ext uri="{BB962C8B-B14F-4D97-AF65-F5344CB8AC3E}">
        <p14:creationId xmlns:p14="http://schemas.microsoft.com/office/powerpoint/2010/main" val="3549778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adroTexto 38"/>
          <p:cNvSpPr txBox="1"/>
          <p:nvPr/>
        </p:nvSpPr>
        <p:spPr>
          <a:xfrm>
            <a:off x="749808" y="2193953"/>
            <a:ext cx="10497312" cy="954107"/>
          </a:xfrm>
          <a:prstGeom prst="rect">
            <a:avLst/>
          </a:prstGeom>
          <a:noFill/>
        </p:spPr>
        <p:txBody>
          <a:bodyPr wrap="square" rtlCol="0">
            <a:spAutoFit/>
          </a:bodyPr>
          <a:lstStyle/>
          <a:p>
            <a:pPr>
              <a:buClr>
                <a:srgbClr val="938825"/>
              </a:buClr>
              <a:buSzPct val="110000"/>
            </a:pPr>
            <a:r>
              <a:rPr lang="es-ES" sz="1400" dirty="0" smtClean="0">
                <a:latin typeface="Cambria" panose="02040503050406030204" pitchFamily="18" charset="0"/>
              </a:rPr>
              <a:t>Siempre que sea posible, se recomienda navegar por páginas que hayan implementado el Protocolo Seguro de Transferencia de Hipertexto o </a:t>
            </a:r>
            <a:r>
              <a:rPr lang="es-ES" sz="1400" b="1" dirty="0" smtClean="0">
                <a:latin typeface="Cambria" panose="02040503050406030204" pitchFamily="18" charset="0"/>
              </a:rPr>
              <a:t>HTTPS</a:t>
            </a:r>
            <a:r>
              <a:rPr lang="es-ES" sz="1400" dirty="0" smtClean="0">
                <a:latin typeface="Cambria" panose="02040503050406030204" pitchFamily="18" charset="0"/>
              </a:rPr>
              <a:t>. Este sistema incorpora un canal de cifrado basado a su vez en los protocolos conocido como SSL/TLS que garantiza la seguridad del tráfico de datos sensibles, fundamental si vamos a utilizar servicios de intercambio de información privada como correo electrónico, redes sociales o banca electrónica.</a:t>
            </a:r>
          </a:p>
        </p:txBody>
      </p:sp>
      <p:sp>
        <p:nvSpPr>
          <p:cNvPr id="6"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7"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NAVEGACIÓN</a:t>
            </a:r>
          </a:p>
          <a:p>
            <a:pPr algn="r"/>
            <a:r>
              <a:rPr lang="es" sz="3200" b="1" dirty="0" smtClean="0">
                <a:solidFill>
                  <a:schemeClr val="bg1"/>
                </a:solidFill>
                <a:latin typeface="Franklin Gothic"/>
                <a:ea typeface="Franklin Gothic"/>
                <a:cs typeface="Franklin Gothic"/>
                <a:sym typeface="Franklin Gothic"/>
              </a:rPr>
              <a:t>WEB</a:t>
            </a:r>
            <a:endParaRPr sz="3200" b="1" dirty="0">
              <a:solidFill>
                <a:schemeClr val="bg1"/>
              </a:solidFill>
              <a:latin typeface="Franklin Gothic"/>
              <a:ea typeface="Franklin Gothic"/>
              <a:cs typeface="Franklin Gothic"/>
              <a:sym typeface="Franklin Gothic"/>
            </a:endParaRPr>
          </a:p>
        </p:txBody>
      </p:sp>
      <p:grpSp>
        <p:nvGrpSpPr>
          <p:cNvPr id="36" name="Grupo 35"/>
          <p:cNvGrpSpPr/>
          <p:nvPr/>
        </p:nvGrpSpPr>
        <p:grpSpPr>
          <a:xfrm>
            <a:off x="749808" y="1524660"/>
            <a:ext cx="5419638" cy="687343"/>
            <a:chOff x="397764" y="2915234"/>
            <a:chExt cx="11430000" cy="935775"/>
          </a:xfrm>
        </p:grpSpPr>
        <p:sp>
          <p:nvSpPr>
            <p:cNvPr id="37" name="Rectángulo 36"/>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CuadroTexto 37"/>
            <p:cNvSpPr txBox="1"/>
            <p:nvPr/>
          </p:nvSpPr>
          <p:spPr>
            <a:xfrm>
              <a:off x="502921" y="3054874"/>
              <a:ext cx="11283697" cy="796135"/>
            </a:xfrm>
            <a:prstGeom prst="rect">
              <a:avLst/>
            </a:prstGeom>
            <a:noFill/>
          </p:spPr>
          <p:txBody>
            <a:bodyPr wrap="square" rtlCol="0">
              <a:spAutoFit/>
            </a:bodyPr>
            <a:lstStyle/>
            <a:p>
              <a:r>
                <a:rPr lang="es-ES" sz="1600" b="1" dirty="0" smtClean="0">
                  <a:latin typeface="Franklin Gothic"/>
                </a:rPr>
                <a:t>Elegir páginas web con navegación segura HTTPS://</a:t>
              </a:r>
              <a:endParaRPr lang="es-ES" sz="1600" b="1" dirty="0">
                <a:latin typeface="Franklin Gothic"/>
              </a:endParaRPr>
            </a:p>
          </p:txBody>
        </p:sp>
      </p:grpSp>
      <p:sp>
        <p:nvSpPr>
          <p:cNvPr id="40" name="CuadroTexto 39"/>
          <p:cNvSpPr txBox="1"/>
          <p:nvPr/>
        </p:nvSpPr>
        <p:spPr>
          <a:xfrm>
            <a:off x="749808" y="3151385"/>
            <a:ext cx="10497312" cy="738664"/>
          </a:xfrm>
          <a:prstGeom prst="rect">
            <a:avLst/>
          </a:prstGeom>
          <a:noFill/>
        </p:spPr>
        <p:txBody>
          <a:bodyPr wrap="square" rtlCol="0">
            <a:spAutoFit/>
          </a:bodyPr>
          <a:lstStyle/>
          <a:p>
            <a:pPr>
              <a:buClr>
                <a:srgbClr val="938825"/>
              </a:buClr>
              <a:buSzPct val="110000"/>
            </a:pPr>
            <a:r>
              <a:rPr lang="es-ES" sz="1400" dirty="0" smtClean="0">
                <a:latin typeface="Cambria" panose="02040503050406030204" pitchFamily="18" charset="0"/>
              </a:rPr>
              <a:t>Para distinguirlo del protocolo HTTP, que no incorpora capa de seguridad, basta con consultar la barra de direcciones del navegador y observar que el inicio de la dirección URL sea https://. Como refuerzo visual todos los navegadores muestran un icono de candado cerrado que nos ayuda a saber que estamos navegando por un sitio seguro.</a:t>
            </a:r>
          </a:p>
        </p:txBody>
      </p:sp>
      <p:pic>
        <p:nvPicPr>
          <p:cNvPr id="5" name="Imagen 4"/>
          <p:cNvPicPr>
            <a:picLocks noChangeAspect="1"/>
          </p:cNvPicPr>
          <p:nvPr/>
        </p:nvPicPr>
        <p:blipFill>
          <a:blip r:embed="rId2"/>
          <a:stretch>
            <a:fillRect/>
          </a:stretch>
        </p:blipFill>
        <p:spPr>
          <a:xfrm>
            <a:off x="793382" y="3890806"/>
            <a:ext cx="3348038" cy="723900"/>
          </a:xfrm>
          <a:prstGeom prst="rect">
            <a:avLst/>
          </a:prstGeom>
        </p:spPr>
      </p:pic>
      <p:sp>
        <p:nvSpPr>
          <p:cNvPr id="41" name="CuadroTexto 40"/>
          <p:cNvSpPr txBox="1"/>
          <p:nvPr/>
        </p:nvSpPr>
        <p:spPr>
          <a:xfrm>
            <a:off x="749808" y="4707411"/>
            <a:ext cx="10497312" cy="523220"/>
          </a:xfrm>
          <a:prstGeom prst="rect">
            <a:avLst/>
          </a:prstGeom>
          <a:noFill/>
        </p:spPr>
        <p:txBody>
          <a:bodyPr wrap="square" rtlCol="0">
            <a:spAutoFit/>
          </a:bodyPr>
          <a:lstStyle/>
          <a:p>
            <a:pPr>
              <a:buClr>
                <a:srgbClr val="938825"/>
              </a:buClr>
              <a:buSzPct val="110000"/>
            </a:pPr>
            <a:r>
              <a:rPr lang="es-ES" sz="1400" dirty="0" smtClean="0">
                <a:latin typeface="Cambria" panose="02040503050406030204" pitchFamily="18" charset="0"/>
              </a:rPr>
              <a:t>Además, se recomienda verificar a través del navegador el certificado de seguridad. Para ello basta con pulsar sobre el icono del candado y recibiremos la confirmación de estar ante un sitio seguro. </a:t>
            </a:r>
          </a:p>
        </p:txBody>
      </p:sp>
      <p:pic>
        <p:nvPicPr>
          <p:cNvPr id="24" name="Imagen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380" y="5208329"/>
            <a:ext cx="3742324" cy="1551267"/>
          </a:xfrm>
          <a:prstGeom prst="rect">
            <a:avLst/>
          </a:prstGeom>
        </p:spPr>
      </p:pic>
      <p:pic>
        <p:nvPicPr>
          <p:cNvPr id="42" name="Imagen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8662" y="186711"/>
            <a:ext cx="3277058" cy="1638529"/>
          </a:xfrm>
          <a:prstGeom prst="rect">
            <a:avLst/>
          </a:prstGeom>
        </p:spPr>
      </p:pic>
    </p:spTree>
    <p:extLst>
      <p:ext uri="{BB962C8B-B14F-4D97-AF65-F5344CB8AC3E}">
        <p14:creationId xmlns:p14="http://schemas.microsoft.com/office/powerpoint/2010/main" val="3610015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7"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lvl="1" algn="r"/>
            <a:r>
              <a:rPr lang="es" sz="3200" b="1" dirty="0" smtClean="0">
                <a:solidFill>
                  <a:schemeClr val="bg1"/>
                </a:solidFill>
                <a:latin typeface="Franklin Gothic"/>
                <a:ea typeface="Franklin Gothic"/>
                <a:cs typeface="Franklin Gothic"/>
                <a:sym typeface="Franklin Gothic"/>
              </a:rPr>
              <a:t>CONEXIONES INALÁMBRICAS</a:t>
            </a:r>
            <a:endParaRPr sz="3200" b="1" dirty="0">
              <a:solidFill>
                <a:schemeClr val="bg1"/>
              </a:solidFill>
              <a:latin typeface="Franklin Gothic"/>
              <a:ea typeface="Franklin Gothic"/>
              <a:cs typeface="Franklin Gothic"/>
              <a:sym typeface="Franklin Gothic"/>
            </a:endParaRPr>
          </a:p>
        </p:txBody>
      </p:sp>
      <p:sp>
        <p:nvSpPr>
          <p:cNvPr id="2" name="CuadroTexto 1"/>
          <p:cNvSpPr txBox="1"/>
          <p:nvPr/>
        </p:nvSpPr>
        <p:spPr>
          <a:xfrm>
            <a:off x="749808" y="2407469"/>
            <a:ext cx="10497312" cy="2462213"/>
          </a:xfrm>
          <a:prstGeom prst="rect">
            <a:avLst/>
          </a:prstGeom>
          <a:noFill/>
        </p:spPr>
        <p:txBody>
          <a:bodyPr wrap="square" rtlCol="0">
            <a:spAutoFit/>
          </a:bodyPr>
          <a:lstStyle/>
          <a:p>
            <a:pPr>
              <a:buClr>
                <a:srgbClr val="938825"/>
              </a:buClr>
              <a:buSzPct val="110000"/>
            </a:pPr>
            <a:r>
              <a:rPr lang="es-ES" sz="1400" dirty="0" smtClean="0">
                <a:latin typeface="Cambria" panose="02040503050406030204" pitchFamily="18" charset="0"/>
              </a:rPr>
              <a:t>Las redes Wifi públicas abiertas no requieren de una contraseña de acceso y nos facilitan una conexión rápida.  Sin embargo, al conectarnos a una de estas redes estamos poniendo en riesgo la seguridad de nuestros dispositivos ya que el contenido que circula por las mismas no se cifra. Lo mismo puede suceder con redes con gran cantidad de usuarios conectados (bar, hotel, etc.) que pese a tener contraseña de acceso no podemos saber quién se conecta a ellas ni de qué modo se está transmitiendo la información. </a:t>
            </a:r>
          </a:p>
          <a:p>
            <a:pPr>
              <a:buClr>
                <a:srgbClr val="938825"/>
              </a:buClr>
              <a:buSzPct val="110000"/>
            </a:pPr>
            <a:endParaRPr lang="es-ES" sz="1400" dirty="0">
              <a:latin typeface="Cambria" panose="02040503050406030204" pitchFamily="18" charset="0"/>
            </a:endParaRPr>
          </a:p>
          <a:p>
            <a:pPr>
              <a:buClr>
                <a:srgbClr val="938825"/>
              </a:buClr>
              <a:buSzPct val="110000"/>
            </a:pPr>
            <a:r>
              <a:rPr lang="es-ES" sz="1400" dirty="0" smtClean="0">
                <a:latin typeface="Cambria" panose="02040503050406030204" pitchFamily="18" charset="0"/>
              </a:rPr>
              <a:t>En caso de necesitar conectarnos a unas de estas redes se recomienda:</a:t>
            </a:r>
          </a:p>
          <a:p>
            <a:pPr marL="742950" lvl="1" indent="-285750">
              <a:buClr>
                <a:srgbClr val="291E53"/>
              </a:buClr>
              <a:buSzPct val="110000"/>
              <a:buFont typeface="Arial" panose="020B0604020202020204" pitchFamily="34" charset="0"/>
              <a:buChar char="•"/>
            </a:pPr>
            <a:r>
              <a:rPr lang="es-ES" sz="1400" dirty="0" smtClean="0">
                <a:latin typeface="Cambria" panose="02040503050406030204" pitchFamily="18" charset="0"/>
              </a:rPr>
              <a:t>Evitar acceder con credenciales privadas a servicios que supongan una transmisión de datos sensibles como banca electrónica o comercio en línea.</a:t>
            </a:r>
          </a:p>
          <a:p>
            <a:pPr marL="742950" lvl="1" indent="-285750">
              <a:buClr>
                <a:srgbClr val="291E53"/>
              </a:buClr>
              <a:buSzPct val="110000"/>
              <a:buFont typeface="Arial" panose="020B0604020202020204" pitchFamily="34" charset="0"/>
              <a:buChar char="•"/>
            </a:pPr>
            <a:r>
              <a:rPr lang="es-ES" sz="1400" dirty="0" smtClean="0">
                <a:latin typeface="Cambria" panose="02040503050406030204" pitchFamily="18" charset="0"/>
              </a:rPr>
              <a:t>Pausar sincronizaciones de servicios de intercambio de datos o imágenes, como correo electrónico o servicios de almacenamiento en la nube.</a:t>
            </a:r>
          </a:p>
          <a:p>
            <a:pPr marL="742950" lvl="1" indent="-285750">
              <a:buClr>
                <a:srgbClr val="291E53"/>
              </a:buClr>
              <a:buSzPct val="110000"/>
              <a:buFont typeface="Arial" panose="020B0604020202020204" pitchFamily="34" charset="0"/>
              <a:buChar char="•"/>
            </a:pPr>
            <a:r>
              <a:rPr lang="es-ES" sz="1400" dirty="0" smtClean="0">
                <a:latin typeface="Cambria" panose="02040503050406030204" pitchFamily="18" charset="0"/>
              </a:rPr>
              <a:t>No memorizar los datos de la red pública para evitar que el dispositivo se vuelva a conectar en un futuro sin nuestro permiso.</a:t>
            </a:r>
          </a:p>
        </p:txBody>
      </p:sp>
      <p:grpSp>
        <p:nvGrpSpPr>
          <p:cNvPr id="25" name="Grupo 24"/>
          <p:cNvGrpSpPr/>
          <p:nvPr/>
        </p:nvGrpSpPr>
        <p:grpSpPr>
          <a:xfrm>
            <a:off x="749808" y="1689352"/>
            <a:ext cx="6016752" cy="577613"/>
            <a:chOff x="397764" y="2915234"/>
            <a:chExt cx="11430000" cy="786384"/>
          </a:xfrm>
        </p:grpSpPr>
        <p:sp>
          <p:nvSpPr>
            <p:cNvPr id="26" name="Rectángulo 25"/>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CuadroTexto 26"/>
            <p:cNvSpPr txBox="1"/>
            <p:nvPr/>
          </p:nvSpPr>
          <p:spPr>
            <a:xfrm>
              <a:off x="502920" y="3054874"/>
              <a:ext cx="11283696" cy="460920"/>
            </a:xfrm>
            <a:prstGeom prst="rect">
              <a:avLst/>
            </a:prstGeom>
            <a:noFill/>
          </p:spPr>
          <p:txBody>
            <a:bodyPr wrap="square" rtlCol="0">
              <a:spAutoFit/>
            </a:bodyPr>
            <a:lstStyle/>
            <a:p>
              <a:r>
                <a:rPr lang="es-ES" sz="1600" b="1" dirty="0" smtClean="0">
                  <a:latin typeface="Franklin Gothic"/>
                </a:rPr>
                <a:t>No conectar los dispositivos a redes </a:t>
              </a:r>
              <a:r>
                <a:rPr lang="es-ES" sz="1600" b="1" dirty="0" err="1" smtClean="0">
                  <a:latin typeface="Franklin Gothic"/>
                </a:rPr>
                <a:t>WiFi</a:t>
              </a:r>
              <a:r>
                <a:rPr lang="es-ES" sz="1600" b="1" dirty="0" smtClean="0">
                  <a:latin typeface="Franklin Gothic"/>
                </a:rPr>
                <a:t> públicas abiertas</a:t>
              </a:r>
              <a:endParaRPr lang="es-ES" sz="1600" b="1" dirty="0">
                <a:latin typeface="Franklin Gothic"/>
              </a:endParaRPr>
            </a:p>
          </p:txBody>
        </p:sp>
      </p:grpSp>
      <p:grpSp>
        <p:nvGrpSpPr>
          <p:cNvPr id="28" name="Grupo 27"/>
          <p:cNvGrpSpPr/>
          <p:nvPr/>
        </p:nvGrpSpPr>
        <p:grpSpPr>
          <a:xfrm>
            <a:off x="749808" y="5002155"/>
            <a:ext cx="7251192" cy="687343"/>
            <a:chOff x="397764" y="2915234"/>
            <a:chExt cx="11430000" cy="935775"/>
          </a:xfrm>
        </p:grpSpPr>
        <p:sp>
          <p:nvSpPr>
            <p:cNvPr id="29" name="Rectángulo 28"/>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CuadroTexto 29"/>
            <p:cNvSpPr txBox="1"/>
            <p:nvPr/>
          </p:nvSpPr>
          <p:spPr>
            <a:xfrm>
              <a:off x="502920" y="3054874"/>
              <a:ext cx="11283697" cy="796135"/>
            </a:xfrm>
            <a:prstGeom prst="rect">
              <a:avLst/>
            </a:prstGeom>
            <a:noFill/>
          </p:spPr>
          <p:txBody>
            <a:bodyPr wrap="square" rtlCol="0">
              <a:spAutoFit/>
            </a:bodyPr>
            <a:lstStyle/>
            <a:p>
              <a:r>
                <a:rPr lang="es-ES" sz="1600" b="1" dirty="0" smtClean="0">
                  <a:latin typeface="Franklin Gothic"/>
                </a:rPr>
                <a:t>Deshabilitar las conexiones inalámbricas (</a:t>
              </a:r>
              <a:r>
                <a:rPr lang="es-ES" sz="1600" b="1" dirty="0" err="1" smtClean="0">
                  <a:latin typeface="Franklin Gothic"/>
                </a:rPr>
                <a:t>WiFi</a:t>
              </a:r>
              <a:r>
                <a:rPr lang="es-ES" sz="1600" b="1" dirty="0" smtClean="0">
                  <a:latin typeface="Franklin Gothic"/>
                </a:rPr>
                <a:t>, Bluetooth, NFC…)</a:t>
              </a:r>
              <a:endParaRPr lang="es-ES" sz="1600" b="1" dirty="0">
                <a:latin typeface="Franklin Gothic"/>
              </a:endParaRPr>
            </a:p>
          </p:txBody>
        </p:sp>
      </p:grpSp>
      <p:sp>
        <p:nvSpPr>
          <p:cNvPr id="31" name="CuadroTexto 30"/>
          <p:cNvSpPr txBox="1"/>
          <p:nvPr/>
        </p:nvSpPr>
        <p:spPr>
          <a:xfrm>
            <a:off x="887458" y="5689498"/>
            <a:ext cx="10497312" cy="954107"/>
          </a:xfrm>
          <a:prstGeom prst="rect">
            <a:avLst/>
          </a:prstGeom>
          <a:noFill/>
        </p:spPr>
        <p:txBody>
          <a:bodyPr wrap="square" rtlCol="0">
            <a:spAutoFit/>
          </a:bodyPr>
          <a:lstStyle/>
          <a:p>
            <a:pPr>
              <a:buClr>
                <a:srgbClr val="938825"/>
              </a:buClr>
              <a:buSzPct val="110000"/>
            </a:pPr>
            <a:r>
              <a:rPr lang="es-ES" sz="1400" dirty="0" smtClean="0">
                <a:latin typeface="Cambria" panose="02040503050406030204" pitchFamily="18" charset="0"/>
              </a:rPr>
              <a:t>Para proteger los dispositivos de accesos remotos no deseados, se recomienda deshabilitar toda clase de conexiones inalámbricas tras su uso.</a:t>
            </a:r>
          </a:p>
          <a:p>
            <a:pPr>
              <a:buClr>
                <a:srgbClr val="938825"/>
              </a:buClr>
              <a:buSzPct val="110000"/>
            </a:pPr>
            <a:r>
              <a:rPr lang="es-ES" sz="1400" dirty="0" smtClean="0">
                <a:latin typeface="Cambria" panose="02040503050406030204" pitchFamily="18" charset="0"/>
              </a:rPr>
              <a:t>Se recomienda mantener únicamente activada la conexión de datos móviles, para permitir la localización del dispositivo en caso de pérdida.</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05288" y="227262"/>
            <a:ext cx="1400718" cy="1750897"/>
          </a:xfrm>
          <a:prstGeom prst="rect">
            <a:avLst/>
          </a:prstGeom>
        </p:spPr>
      </p:pic>
    </p:spTree>
    <p:extLst>
      <p:ext uri="{BB962C8B-B14F-4D97-AF65-F5344CB8AC3E}">
        <p14:creationId xmlns:p14="http://schemas.microsoft.com/office/powerpoint/2010/main" val="1445510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GEOLOCALIZACIÓN</a:t>
            </a:r>
            <a:endParaRPr sz="3200" b="1" dirty="0">
              <a:solidFill>
                <a:schemeClr val="bg1"/>
              </a:solidFill>
              <a:latin typeface="Franklin Gothic"/>
              <a:ea typeface="Franklin Gothic"/>
              <a:cs typeface="Franklin Gothic"/>
              <a:sym typeface="Franklin Gothic"/>
            </a:endParaRPr>
          </a:p>
        </p:txBody>
      </p:sp>
      <p:grpSp>
        <p:nvGrpSpPr>
          <p:cNvPr id="21" name="Grupo 20"/>
          <p:cNvGrpSpPr/>
          <p:nvPr/>
        </p:nvGrpSpPr>
        <p:grpSpPr>
          <a:xfrm>
            <a:off x="749807" y="1524661"/>
            <a:ext cx="7160303" cy="577613"/>
            <a:chOff x="397764" y="2915234"/>
            <a:chExt cx="11430000" cy="786384"/>
          </a:xfrm>
        </p:grpSpPr>
        <p:sp>
          <p:nvSpPr>
            <p:cNvPr id="22" name="Rectángulo 21"/>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Deshabilitar los servicios de localización de los dispositivos </a:t>
              </a:r>
              <a:endParaRPr lang="es-ES" sz="1600" b="1" dirty="0">
                <a:latin typeface="Franklin Gothic"/>
              </a:endParaRPr>
            </a:p>
          </p:txBody>
        </p:sp>
      </p:grpSp>
      <p:sp>
        <p:nvSpPr>
          <p:cNvPr id="2" name="CuadroTexto 1"/>
          <p:cNvSpPr txBox="1"/>
          <p:nvPr/>
        </p:nvSpPr>
        <p:spPr>
          <a:xfrm>
            <a:off x="749807" y="2272135"/>
            <a:ext cx="9650342" cy="1200329"/>
          </a:xfrm>
          <a:prstGeom prst="rect">
            <a:avLst/>
          </a:prstGeom>
          <a:noFill/>
        </p:spPr>
        <p:txBody>
          <a:bodyPr wrap="square" rtlCol="0">
            <a:spAutoFit/>
          </a:bodyPr>
          <a:lstStyle/>
          <a:p>
            <a:r>
              <a:rPr lang="es-ES" dirty="0" smtClean="0"/>
              <a:t>Uno de los datos privados más sensibles que los dispositivos recogen es el de la ubicación en tiempo real. La localización puede quedar expuesta a terceros, así como relacionarse con otros parámetros que permitan </a:t>
            </a:r>
            <a:r>
              <a:rPr lang="es-ES" dirty="0" smtClean="0">
                <a:latin typeface="Cambria" panose="02040503050406030204" pitchFamily="18" charset="0"/>
              </a:rPr>
              <a:t>obtener</a:t>
            </a:r>
            <a:r>
              <a:rPr lang="es-ES" dirty="0" smtClean="0"/>
              <a:t> información adicional que ponga en riesgo tanto la seguridad de los dispositivos como la personal. </a:t>
            </a:r>
            <a:endParaRPr lang="es-ES" dirty="0"/>
          </a:p>
        </p:txBody>
      </p:sp>
      <p:sp>
        <p:nvSpPr>
          <p:cNvPr id="9" name="CuadroTexto 8"/>
          <p:cNvSpPr txBox="1"/>
          <p:nvPr/>
        </p:nvSpPr>
        <p:spPr>
          <a:xfrm>
            <a:off x="749807" y="4395794"/>
            <a:ext cx="9650342" cy="1200329"/>
          </a:xfrm>
          <a:prstGeom prst="rect">
            <a:avLst/>
          </a:prstGeom>
          <a:noFill/>
        </p:spPr>
        <p:txBody>
          <a:bodyPr wrap="square" rtlCol="0">
            <a:spAutoFit/>
          </a:bodyPr>
          <a:lstStyle/>
          <a:p>
            <a:r>
              <a:rPr lang="es-ES" dirty="0" smtClean="0"/>
              <a:t>Por ello, se recomienda deshabilitar el uso de servicios de localización de todas aquellas aplicaciones, programas o página web cuyo cometido principal no tenga una funcionalidad expresa de ubicación, así como desactivar de forma específica el etiquetado de ubicación tanto en aplicaciones de fotografía como en redes sociales.</a:t>
            </a:r>
            <a:endParaRPr lang="es-ES"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08611" y="128109"/>
            <a:ext cx="1194072" cy="1533875"/>
          </a:xfrm>
          <a:prstGeom prst="rect">
            <a:avLst/>
          </a:prstGeom>
        </p:spPr>
      </p:pic>
      <p:sp>
        <p:nvSpPr>
          <p:cNvPr id="10" name="CuadroTexto 9"/>
          <p:cNvSpPr txBox="1"/>
          <p:nvPr/>
        </p:nvSpPr>
        <p:spPr>
          <a:xfrm>
            <a:off x="749807" y="3472464"/>
            <a:ext cx="9650342" cy="923330"/>
          </a:xfrm>
          <a:prstGeom prst="rect">
            <a:avLst/>
          </a:prstGeom>
          <a:noFill/>
        </p:spPr>
        <p:txBody>
          <a:bodyPr wrap="square" rtlCol="0">
            <a:spAutoFit/>
          </a:bodyPr>
          <a:lstStyle/>
          <a:p>
            <a:r>
              <a:rPr lang="es-ES" dirty="0" smtClean="0"/>
              <a:t>La ubicación de un dispositivo puede ser rastreada con fines maliciosos mediante el módulo GPS del aparato, pero también a través de las redes </a:t>
            </a:r>
            <a:r>
              <a:rPr lang="es-ES" dirty="0" err="1" smtClean="0"/>
              <a:t>WiFi</a:t>
            </a:r>
            <a:r>
              <a:rPr lang="es-ES" dirty="0" smtClean="0"/>
              <a:t>, redes de fibra óptica o detectando la señal de telefonía móvil.</a:t>
            </a:r>
            <a:endParaRPr lang="es-ES" dirty="0"/>
          </a:p>
        </p:txBody>
      </p:sp>
    </p:spTree>
    <p:extLst>
      <p:ext uri="{BB962C8B-B14F-4D97-AF65-F5344CB8AC3E}">
        <p14:creationId xmlns:p14="http://schemas.microsoft.com/office/powerpoint/2010/main" val="261508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25471" y="106074"/>
            <a:ext cx="1433649" cy="1671193"/>
          </a:xfrm>
          <a:prstGeom prst="rect">
            <a:avLst/>
          </a:prstGeom>
        </p:spPr>
      </p:pic>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SISTEMAS DE PROTECCIÓN</a:t>
            </a:r>
            <a:endParaRPr sz="3200" b="1" dirty="0">
              <a:solidFill>
                <a:schemeClr val="bg1"/>
              </a:solidFill>
              <a:latin typeface="Franklin Gothic"/>
              <a:ea typeface="Franklin Gothic"/>
              <a:cs typeface="Franklin Gothic"/>
              <a:sym typeface="Franklin Gothic"/>
            </a:endParaRPr>
          </a:p>
        </p:txBody>
      </p:sp>
      <p:grpSp>
        <p:nvGrpSpPr>
          <p:cNvPr id="21" name="Grupo 20"/>
          <p:cNvGrpSpPr/>
          <p:nvPr/>
        </p:nvGrpSpPr>
        <p:grpSpPr>
          <a:xfrm>
            <a:off x="749807" y="1524661"/>
            <a:ext cx="7160303" cy="577613"/>
            <a:chOff x="397764" y="2915234"/>
            <a:chExt cx="11430000" cy="786384"/>
          </a:xfrm>
        </p:grpSpPr>
        <p:sp>
          <p:nvSpPr>
            <p:cNvPr id="22" name="Rectángulo 21"/>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Utilizar herramientas antivirus y antimalware</a:t>
              </a:r>
              <a:endParaRPr lang="es-ES" sz="1600" b="1" dirty="0">
                <a:latin typeface="Franklin Gothic"/>
              </a:endParaRPr>
            </a:p>
          </p:txBody>
        </p:sp>
      </p:grpSp>
      <p:sp>
        <p:nvSpPr>
          <p:cNvPr id="8" name="CuadroTexto 7"/>
          <p:cNvSpPr txBox="1"/>
          <p:nvPr/>
        </p:nvSpPr>
        <p:spPr>
          <a:xfrm>
            <a:off x="749807" y="2272135"/>
            <a:ext cx="9650342" cy="646331"/>
          </a:xfrm>
          <a:prstGeom prst="rect">
            <a:avLst/>
          </a:prstGeom>
          <a:noFill/>
        </p:spPr>
        <p:txBody>
          <a:bodyPr wrap="square" rtlCol="0">
            <a:spAutoFit/>
          </a:bodyPr>
          <a:lstStyle/>
          <a:p>
            <a:r>
              <a:rPr lang="es-ES" dirty="0" smtClean="0"/>
              <a:t>Para proteger los dispositivos frente a las </a:t>
            </a:r>
            <a:r>
              <a:rPr lang="es-ES" b="1" dirty="0" smtClean="0"/>
              <a:t>amenazas en línea </a:t>
            </a:r>
            <a:r>
              <a:rPr lang="es-ES" dirty="0" smtClean="0"/>
              <a:t>más generalizadas como es el malware o software malicioso, se recomienda contar con herramientas de protección específicas. </a:t>
            </a:r>
            <a:endParaRPr lang="es-ES" dirty="0"/>
          </a:p>
        </p:txBody>
      </p:sp>
      <p:graphicFrame>
        <p:nvGraphicFramePr>
          <p:cNvPr id="9" name="Tabla 8"/>
          <p:cNvGraphicFramePr>
            <a:graphicFrameLocks noGrp="1"/>
          </p:cNvGraphicFramePr>
          <p:nvPr>
            <p:extLst>
              <p:ext uri="{D42A27DB-BD31-4B8C-83A1-F6EECF244321}">
                <p14:modId xmlns:p14="http://schemas.microsoft.com/office/powerpoint/2010/main" val="2062802465"/>
              </p:ext>
            </p:extLst>
          </p:nvPr>
        </p:nvGraphicFramePr>
        <p:xfrm>
          <a:off x="749807" y="3088327"/>
          <a:ext cx="9650342" cy="1996440"/>
        </p:xfrm>
        <a:graphic>
          <a:graphicData uri="http://schemas.openxmlformats.org/drawingml/2006/table">
            <a:tbl>
              <a:tblPr bandRow="1">
                <a:tableStyleId>{5C22544A-7EE6-4342-B048-85BDC9FD1C3A}</a:tableStyleId>
              </a:tblPr>
              <a:tblGrid>
                <a:gridCol w="2253195">
                  <a:extLst>
                    <a:ext uri="{9D8B030D-6E8A-4147-A177-3AD203B41FA5}">
                      <a16:colId xmlns:a16="http://schemas.microsoft.com/office/drawing/2014/main" val="1670801388"/>
                    </a:ext>
                  </a:extLst>
                </a:gridCol>
                <a:gridCol w="7397147">
                  <a:extLst>
                    <a:ext uri="{9D8B030D-6E8A-4147-A177-3AD203B41FA5}">
                      <a16:colId xmlns:a16="http://schemas.microsoft.com/office/drawing/2014/main" val="4028450089"/>
                    </a:ext>
                  </a:extLst>
                </a:gridCol>
              </a:tblGrid>
              <a:tr h="668768">
                <a:tc>
                  <a:txBody>
                    <a:bodyPr/>
                    <a:lstStyle/>
                    <a:p>
                      <a:r>
                        <a:rPr lang="es-ES" sz="1800" b="1" dirty="0" smtClean="0">
                          <a:latin typeface="Cambria" panose="02040503050406030204" pitchFamily="18" charset="0"/>
                        </a:rPr>
                        <a:t>Cortafuegos o firewall</a:t>
                      </a:r>
                    </a:p>
                  </a:txBody>
                  <a:tcPr>
                    <a:solidFill>
                      <a:srgbClr val="9086B5"/>
                    </a:solidFill>
                  </a:tcPr>
                </a:tc>
                <a:tc>
                  <a:txBody>
                    <a:bodyPr/>
                    <a:lstStyle/>
                    <a:p>
                      <a:pPr algn="l"/>
                      <a:r>
                        <a:rPr lang="es-ES" sz="1700" dirty="0" smtClean="0">
                          <a:latin typeface="Cambria" panose="02040503050406030204" pitchFamily="18" charset="0"/>
                        </a:rPr>
                        <a:t>Herramienta que monitoriza</a:t>
                      </a:r>
                      <a:r>
                        <a:rPr lang="es-ES" sz="1700" baseline="0" dirty="0" smtClean="0">
                          <a:latin typeface="Cambria" panose="02040503050406030204" pitchFamily="18" charset="0"/>
                        </a:rPr>
                        <a:t> las conexiones entrantes y salientes del dispositivo. Sirve para bloquear accesos no autorizados. Como norma general no se deben permitir conexiones de fuentes desconocidas.</a:t>
                      </a:r>
                    </a:p>
                  </a:txBody>
                  <a:tcPr>
                    <a:solidFill>
                      <a:srgbClr val="9086B5"/>
                    </a:solidFill>
                  </a:tcPr>
                </a:tc>
                <a:extLst>
                  <a:ext uri="{0D108BD9-81ED-4DB2-BD59-A6C34878D82A}">
                    <a16:rowId xmlns:a16="http://schemas.microsoft.com/office/drawing/2014/main" val="3916866684"/>
                  </a:ext>
                </a:extLst>
              </a:tr>
              <a:tr h="632603">
                <a:tc>
                  <a:txBody>
                    <a:bodyPr/>
                    <a:lstStyle/>
                    <a:p>
                      <a:r>
                        <a:rPr lang="es-ES" sz="1800" b="1" dirty="0" smtClean="0">
                          <a:latin typeface="Cambria" panose="02040503050406030204" pitchFamily="18" charset="0"/>
                        </a:rPr>
                        <a:t>Antivirus</a:t>
                      </a:r>
                    </a:p>
                  </a:txBody>
                  <a:tcPr>
                    <a:solidFill>
                      <a:srgbClr val="9086B5"/>
                    </a:solidFill>
                  </a:tcPr>
                </a:tc>
                <a:tc>
                  <a:txBody>
                    <a:bodyPr/>
                    <a:lstStyle/>
                    <a:p>
                      <a:pPr algn="l"/>
                      <a:r>
                        <a:rPr lang="es-ES" sz="1700" dirty="0" smtClean="0">
                          <a:latin typeface="Cambria" panose="02040503050406030204" pitchFamily="18" charset="0"/>
                        </a:rPr>
                        <a:t>Programa que nos protege</a:t>
                      </a:r>
                      <a:r>
                        <a:rPr lang="es-ES" sz="1700" baseline="0" dirty="0" smtClean="0">
                          <a:latin typeface="Cambria" panose="02040503050406030204" pitchFamily="18" charset="0"/>
                        </a:rPr>
                        <a:t> del software malicioso detectando, deteniendo y eliminando posibles amenazas que aprovechan las vulnerabilidades de seguridad de los dispositivos. Los más completos incorporan en una única herramienta sistemas antimalware, antispyware y de eliminación de </a:t>
                      </a:r>
                      <a:r>
                        <a:rPr lang="es-ES" sz="1700" baseline="0" dirty="0" err="1" smtClean="0">
                          <a:latin typeface="Cambria" panose="02040503050406030204" pitchFamily="18" charset="0"/>
                        </a:rPr>
                        <a:t>adware</a:t>
                      </a:r>
                      <a:r>
                        <a:rPr lang="es-ES" sz="1700" baseline="0" smtClean="0">
                          <a:latin typeface="Cambria" panose="02040503050406030204" pitchFamily="18" charset="0"/>
                        </a:rPr>
                        <a:t>.</a:t>
                      </a:r>
                      <a:endParaRPr lang="es-ES" sz="1700" dirty="0">
                        <a:solidFill>
                          <a:schemeClr val="tx1"/>
                        </a:solidFill>
                        <a:latin typeface="Cambria" panose="02040503050406030204" pitchFamily="18" charset="0"/>
                      </a:endParaRPr>
                    </a:p>
                  </a:txBody>
                  <a:tcPr>
                    <a:solidFill>
                      <a:srgbClr val="9086B5"/>
                    </a:solidFill>
                  </a:tcPr>
                </a:tc>
                <a:extLst>
                  <a:ext uri="{0D108BD9-81ED-4DB2-BD59-A6C34878D82A}">
                    <a16:rowId xmlns:a16="http://schemas.microsoft.com/office/drawing/2014/main" val="1999721400"/>
                  </a:ext>
                </a:extLst>
              </a:tr>
            </a:tbl>
          </a:graphicData>
        </a:graphic>
      </p:graphicFrame>
      <p:sp>
        <p:nvSpPr>
          <p:cNvPr id="10" name="CuadroTexto 9"/>
          <p:cNvSpPr txBox="1"/>
          <p:nvPr/>
        </p:nvSpPr>
        <p:spPr>
          <a:xfrm>
            <a:off x="675129" y="5254628"/>
            <a:ext cx="9650342" cy="646331"/>
          </a:xfrm>
          <a:prstGeom prst="rect">
            <a:avLst/>
          </a:prstGeom>
          <a:noFill/>
        </p:spPr>
        <p:txBody>
          <a:bodyPr wrap="square" rtlCol="0">
            <a:spAutoFit/>
          </a:bodyPr>
          <a:lstStyle/>
          <a:p>
            <a:r>
              <a:rPr lang="es-ES" dirty="0" smtClean="0"/>
              <a:t>Es aconsejable mantener actualizadas de forma automática las herramientas de protección ante amenazas, ya que la naturaleza de las mismas cambia constantemente. </a:t>
            </a:r>
            <a:endParaRPr lang="es-ES" dirty="0"/>
          </a:p>
        </p:txBody>
      </p:sp>
      <p:sp>
        <p:nvSpPr>
          <p:cNvPr id="11" name="Rectángulo redondeado 10"/>
          <p:cNvSpPr/>
          <p:nvPr/>
        </p:nvSpPr>
        <p:spPr>
          <a:xfrm>
            <a:off x="675129" y="6070820"/>
            <a:ext cx="10334247" cy="375302"/>
          </a:xfrm>
          <a:prstGeom prst="roundRect">
            <a:avLst/>
          </a:prstGeom>
          <a:solidFill>
            <a:srgbClr val="281D51"/>
          </a:solidFill>
          <a:ln>
            <a:solidFill>
              <a:srgbClr val="281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Franklin Gothic"/>
              </a:rPr>
              <a:t>Se debe contar con medidas de protección independientemente del sistema operativo utilizado por el dispositivo </a:t>
            </a:r>
            <a:endParaRPr lang="es-ES" sz="1600" dirty="0">
              <a:latin typeface="Franklin Gothic"/>
            </a:endParaRPr>
          </a:p>
        </p:txBody>
      </p:sp>
    </p:spTree>
    <p:extLst>
      <p:ext uri="{BB962C8B-B14F-4D97-AF65-F5344CB8AC3E}">
        <p14:creationId xmlns:p14="http://schemas.microsoft.com/office/powerpoint/2010/main" val="902609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50758" y="79086"/>
            <a:ext cx="1775865" cy="1524347"/>
          </a:xfrm>
          <a:prstGeom prst="rect">
            <a:avLst/>
          </a:prstGeom>
        </p:spPr>
      </p:pic>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CANALES DE INFORMACIÓN</a:t>
            </a:r>
            <a:endParaRPr sz="3200" b="1" dirty="0">
              <a:solidFill>
                <a:schemeClr val="bg1"/>
              </a:solidFill>
              <a:latin typeface="Franklin Gothic"/>
              <a:ea typeface="Franklin Gothic"/>
              <a:cs typeface="Franklin Gothic"/>
              <a:sym typeface="Franklin Gothic"/>
            </a:endParaRPr>
          </a:p>
        </p:txBody>
      </p:sp>
      <p:grpSp>
        <p:nvGrpSpPr>
          <p:cNvPr id="21" name="Grupo 20"/>
          <p:cNvGrpSpPr/>
          <p:nvPr/>
        </p:nvGrpSpPr>
        <p:grpSpPr>
          <a:xfrm>
            <a:off x="749808" y="1524661"/>
            <a:ext cx="5970481" cy="577613"/>
            <a:chOff x="397764" y="2915234"/>
            <a:chExt cx="11430000" cy="786384"/>
          </a:xfrm>
        </p:grpSpPr>
        <p:sp>
          <p:nvSpPr>
            <p:cNvPr id="22" name="Rectángulo 21"/>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p:cNvSpPr txBox="1"/>
            <p:nvPr/>
          </p:nvSpPr>
          <p:spPr>
            <a:xfrm>
              <a:off x="502921" y="3054874"/>
              <a:ext cx="11283697" cy="460920"/>
            </a:xfrm>
            <a:prstGeom prst="rect">
              <a:avLst/>
            </a:prstGeom>
            <a:noFill/>
          </p:spPr>
          <p:txBody>
            <a:bodyPr wrap="square" rtlCol="0">
              <a:spAutoFit/>
            </a:bodyPr>
            <a:lstStyle/>
            <a:p>
              <a:r>
                <a:rPr lang="es-ES" sz="1600" b="1" dirty="0" smtClean="0">
                  <a:latin typeface="Franklin Gothic"/>
                </a:rPr>
                <a:t>Mantenerse informado de las amenazas y riesgos actuales</a:t>
              </a:r>
              <a:endParaRPr lang="es-ES" sz="1600" b="1" dirty="0">
                <a:latin typeface="Franklin Gothic"/>
              </a:endParaRPr>
            </a:p>
          </p:txBody>
        </p:sp>
      </p:grpSp>
      <p:pic>
        <p:nvPicPr>
          <p:cNvPr id="18" name="Imagen 17"/>
          <p:cNvPicPr>
            <a:picLocks/>
          </p:cNvPicPr>
          <p:nvPr/>
        </p:nvPicPr>
        <p:blipFill>
          <a:blip r:embed="rId3">
            <a:extLst>
              <a:ext uri="{28A0092B-C50C-407E-A947-70E740481C1C}">
                <a14:useLocalDpi xmlns:a14="http://schemas.microsoft.com/office/drawing/2010/main" val="0"/>
              </a:ext>
            </a:extLst>
          </a:blip>
          <a:stretch>
            <a:fillRect/>
          </a:stretch>
        </p:blipFill>
        <p:spPr>
          <a:xfrm>
            <a:off x="1271804" y="3331163"/>
            <a:ext cx="1800000" cy="540000"/>
          </a:xfrm>
          <a:prstGeom prst="rect">
            <a:avLst/>
          </a:prstGeom>
        </p:spPr>
      </p:pic>
      <p:sp>
        <p:nvSpPr>
          <p:cNvPr id="24" name="CuadroTexto 23"/>
          <p:cNvSpPr txBox="1"/>
          <p:nvPr/>
        </p:nvSpPr>
        <p:spPr>
          <a:xfrm>
            <a:off x="749808" y="2184016"/>
            <a:ext cx="10661904" cy="923330"/>
          </a:xfrm>
          <a:prstGeom prst="rect">
            <a:avLst/>
          </a:prstGeom>
          <a:noFill/>
        </p:spPr>
        <p:txBody>
          <a:bodyPr wrap="square" rtlCol="0">
            <a:spAutoFit/>
          </a:bodyPr>
          <a:lstStyle/>
          <a:p>
            <a:r>
              <a:rPr lang="es-ES" dirty="0" smtClean="0">
                <a:latin typeface="Cambria" panose="02040503050406030204" pitchFamily="18" charset="0"/>
              </a:rPr>
              <a:t>Se crean nuevas </a:t>
            </a:r>
            <a:r>
              <a:rPr lang="es-ES" dirty="0" err="1" smtClean="0">
                <a:latin typeface="Cambria" panose="02040503050406030204" pitchFamily="18" charset="0"/>
              </a:rPr>
              <a:t>ciberamenazas</a:t>
            </a:r>
            <a:r>
              <a:rPr lang="es-ES" dirty="0" smtClean="0">
                <a:latin typeface="Cambria" panose="02040503050406030204" pitchFamily="18" charset="0"/>
              </a:rPr>
              <a:t> cada día, por lo que es recomendable estar informado a través de </a:t>
            </a:r>
            <a:r>
              <a:rPr lang="es-ES" b="1" dirty="0" smtClean="0">
                <a:latin typeface="Cambria" panose="02040503050406030204" pitchFamily="18" charset="0"/>
              </a:rPr>
              <a:t>canales oficiales especializados</a:t>
            </a:r>
            <a:r>
              <a:rPr lang="es-ES" dirty="0" smtClean="0">
                <a:latin typeface="Cambria" panose="02040503050406030204" pitchFamily="18" charset="0"/>
              </a:rPr>
              <a:t> para mantener la seguridad de nuestros dispositivos y obtener formación en ciberseguridad.</a:t>
            </a:r>
            <a:endParaRPr lang="es-ES" dirty="0">
              <a:latin typeface="Cambria" panose="02040503050406030204" pitchFamily="18" charset="0"/>
            </a:endParaRPr>
          </a:p>
        </p:txBody>
      </p:sp>
      <p:pic>
        <p:nvPicPr>
          <p:cNvPr id="25" name="Imagen 24"/>
          <p:cNvPicPr>
            <a:picLocks/>
          </p:cNvPicPr>
          <p:nvPr/>
        </p:nvPicPr>
        <p:blipFill rotWithShape="1">
          <a:blip r:embed="rId4">
            <a:extLst>
              <a:ext uri="{28A0092B-C50C-407E-A947-70E740481C1C}">
                <a14:useLocalDpi xmlns:a14="http://schemas.microsoft.com/office/drawing/2010/main" val="0"/>
              </a:ext>
            </a:extLst>
          </a:blip>
          <a:srcRect t="60392"/>
          <a:stretch/>
        </p:blipFill>
        <p:spPr>
          <a:xfrm>
            <a:off x="1271804" y="4087968"/>
            <a:ext cx="1800000" cy="540000"/>
          </a:xfrm>
          <a:prstGeom prst="rect">
            <a:avLst/>
          </a:prstGeom>
        </p:spPr>
      </p:pic>
      <p:pic>
        <p:nvPicPr>
          <p:cNvPr id="26" name="Imagen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3396" y="5601576"/>
            <a:ext cx="714050" cy="720000"/>
          </a:xfrm>
          <a:prstGeom prst="rect">
            <a:avLst/>
          </a:prstGeom>
        </p:spPr>
      </p:pic>
      <p:pic>
        <p:nvPicPr>
          <p:cNvPr id="2" name="Imagen 1"/>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a:off x="1267446" y="4844772"/>
            <a:ext cx="1800000" cy="540000"/>
          </a:xfrm>
          <a:prstGeom prst="rect">
            <a:avLst/>
          </a:prstGeom>
        </p:spPr>
      </p:pic>
      <p:sp>
        <p:nvSpPr>
          <p:cNvPr id="3" name="CuadroTexto 2"/>
          <p:cNvSpPr txBox="1"/>
          <p:nvPr/>
        </p:nvSpPr>
        <p:spPr>
          <a:xfrm>
            <a:off x="3383076" y="5638410"/>
            <a:ext cx="8906256" cy="646331"/>
          </a:xfrm>
          <a:prstGeom prst="rect">
            <a:avLst/>
          </a:prstGeom>
          <a:noFill/>
        </p:spPr>
        <p:txBody>
          <a:bodyPr wrap="square" rtlCol="0">
            <a:spAutoFit/>
          </a:bodyPr>
          <a:lstStyle/>
          <a:p>
            <a:r>
              <a:rPr lang="es-ES" dirty="0" smtClean="0">
                <a:latin typeface="Cambria" panose="02040503050406030204" pitchFamily="18" charset="0"/>
              </a:rPr>
              <a:t>Agencia Europea de Seguridad de las Redes y de la Información (ENISA). </a:t>
            </a:r>
          </a:p>
          <a:p>
            <a:r>
              <a:rPr lang="es-ES" dirty="0">
                <a:latin typeface="Cambria" panose="02040503050406030204" pitchFamily="18" charset="0"/>
              </a:rPr>
              <a:t>https://www.enisa.europa.eu/</a:t>
            </a:r>
          </a:p>
        </p:txBody>
      </p:sp>
      <p:sp>
        <p:nvSpPr>
          <p:cNvPr id="15" name="CuadroTexto 14"/>
          <p:cNvSpPr txBox="1"/>
          <p:nvPr/>
        </p:nvSpPr>
        <p:spPr>
          <a:xfrm>
            <a:off x="3383076" y="4831151"/>
            <a:ext cx="8906256" cy="646331"/>
          </a:xfrm>
          <a:prstGeom prst="rect">
            <a:avLst/>
          </a:prstGeom>
          <a:noFill/>
        </p:spPr>
        <p:txBody>
          <a:bodyPr wrap="square" rtlCol="0">
            <a:spAutoFit/>
          </a:bodyPr>
          <a:lstStyle/>
          <a:p>
            <a:r>
              <a:rPr lang="es-ES" dirty="0" smtClean="0">
                <a:latin typeface="Cambria" panose="02040503050406030204" pitchFamily="18" charset="0"/>
              </a:rPr>
              <a:t>Asociación de Internautas</a:t>
            </a:r>
          </a:p>
          <a:p>
            <a:r>
              <a:rPr lang="es-ES" dirty="0">
                <a:latin typeface="Cambria" panose="02040503050406030204" pitchFamily="18" charset="0"/>
              </a:rPr>
              <a:t>https://www.internautas.org/</a:t>
            </a:r>
          </a:p>
        </p:txBody>
      </p:sp>
      <p:sp>
        <p:nvSpPr>
          <p:cNvPr id="16" name="CuadroTexto 15"/>
          <p:cNvSpPr txBox="1"/>
          <p:nvPr/>
        </p:nvSpPr>
        <p:spPr>
          <a:xfrm>
            <a:off x="3383076" y="4081051"/>
            <a:ext cx="8906256" cy="646331"/>
          </a:xfrm>
          <a:prstGeom prst="rect">
            <a:avLst/>
          </a:prstGeom>
          <a:noFill/>
        </p:spPr>
        <p:txBody>
          <a:bodyPr wrap="square" rtlCol="0">
            <a:spAutoFit/>
          </a:bodyPr>
          <a:lstStyle/>
          <a:p>
            <a:r>
              <a:rPr lang="es-ES" dirty="0" smtClean="0">
                <a:latin typeface="Cambria" panose="02040503050406030204" pitchFamily="18" charset="0"/>
              </a:rPr>
              <a:t>Centro </a:t>
            </a:r>
            <a:r>
              <a:rPr lang="es-ES" dirty="0" err="1" smtClean="0">
                <a:latin typeface="Cambria" panose="02040503050406030204" pitchFamily="18" charset="0"/>
              </a:rPr>
              <a:t>Criptológico</a:t>
            </a:r>
            <a:r>
              <a:rPr lang="es-ES" dirty="0" smtClean="0">
                <a:latin typeface="Cambria" panose="02040503050406030204" pitchFamily="18" charset="0"/>
              </a:rPr>
              <a:t> Nacional</a:t>
            </a:r>
          </a:p>
          <a:p>
            <a:r>
              <a:rPr lang="es-ES" dirty="0">
                <a:latin typeface="Cambria" panose="02040503050406030204" pitchFamily="18" charset="0"/>
              </a:rPr>
              <a:t>https://www.ccn-cert.cni.es/</a:t>
            </a:r>
          </a:p>
        </p:txBody>
      </p:sp>
      <p:sp>
        <p:nvSpPr>
          <p:cNvPr id="17" name="CuadroTexto 16"/>
          <p:cNvSpPr txBox="1"/>
          <p:nvPr/>
        </p:nvSpPr>
        <p:spPr>
          <a:xfrm>
            <a:off x="3383076" y="3277997"/>
            <a:ext cx="8906256" cy="646331"/>
          </a:xfrm>
          <a:prstGeom prst="rect">
            <a:avLst/>
          </a:prstGeom>
          <a:noFill/>
        </p:spPr>
        <p:txBody>
          <a:bodyPr wrap="square" rtlCol="0">
            <a:spAutoFit/>
          </a:bodyPr>
          <a:lstStyle/>
          <a:p>
            <a:r>
              <a:rPr lang="es-ES" dirty="0" smtClean="0">
                <a:latin typeface="Cambria" panose="02040503050406030204" pitchFamily="18" charset="0"/>
              </a:rPr>
              <a:t>Centro </a:t>
            </a:r>
            <a:r>
              <a:rPr lang="es-ES" dirty="0" err="1" smtClean="0">
                <a:latin typeface="Cambria" panose="02040503050406030204" pitchFamily="18" charset="0"/>
              </a:rPr>
              <a:t>Criptológico</a:t>
            </a:r>
            <a:r>
              <a:rPr lang="es-ES" dirty="0" smtClean="0">
                <a:latin typeface="Cambria" panose="02040503050406030204" pitchFamily="18" charset="0"/>
              </a:rPr>
              <a:t> Nacional</a:t>
            </a:r>
          </a:p>
          <a:p>
            <a:r>
              <a:rPr lang="es-ES" dirty="0">
                <a:latin typeface="Cambria" panose="02040503050406030204" pitchFamily="18" charset="0"/>
              </a:rPr>
              <a:t>https://www.ccn-cert.cni.es/</a:t>
            </a:r>
          </a:p>
        </p:txBody>
      </p:sp>
    </p:spTree>
    <p:extLst>
      <p:ext uri="{BB962C8B-B14F-4D97-AF65-F5344CB8AC3E}">
        <p14:creationId xmlns:p14="http://schemas.microsoft.com/office/powerpoint/2010/main" val="2875713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SENTIDO COMÚN</a:t>
            </a:r>
            <a:endParaRPr sz="3200" b="1" dirty="0">
              <a:solidFill>
                <a:schemeClr val="bg1"/>
              </a:solidFill>
              <a:latin typeface="Franklin Gothic"/>
              <a:ea typeface="Franklin Gothic"/>
              <a:cs typeface="Franklin Gothic"/>
              <a:sym typeface="Franklin Gothic"/>
            </a:endParaRPr>
          </a:p>
        </p:txBody>
      </p:sp>
      <p:grpSp>
        <p:nvGrpSpPr>
          <p:cNvPr id="11" name="Grupo 10"/>
          <p:cNvGrpSpPr>
            <a:grpSpLocks noChangeAspect="1"/>
          </p:cNvGrpSpPr>
          <p:nvPr/>
        </p:nvGrpSpPr>
        <p:grpSpPr>
          <a:xfrm>
            <a:off x="749816" y="1431805"/>
            <a:ext cx="6376122" cy="442818"/>
            <a:chOff x="397764" y="2915234"/>
            <a:chExt cx="11430000" cy="786384"/>
          </a:xfrm>
        </p:grpSpPr>
        <p:sp>
          <p:nvSpPr>
            <p:cNvPr id="12" name="Rectángulo 11"/>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13" name="CuadroTexto 12"/>
            <p:cNvSpPr txBox="1"/>
            <p:nvPr/>
          </p:nvSpPr>
          <p:spPr>
            <a:xfrm>
              <a:off x="502919" y="3054874"/>
              <a:ext cx="11283697" cy="546570"/>
            </a:xfrm>
            <a:prstGeom prst="rect">
              <a:avLst/>
            </a:prstGeom>
            <a:noFill/>
          </p:spPr>
          <p:txBody>
            <a:bodyPr wrap="square" rtlCol="0">
              <a:spAutoFit/>
            </a:bodyPr>
            <a:lstStyle/>
            <a:p>
              <a:r>
                <a:rPr lang="es-ES" sz="1400" b="1" dirty="0" smtClean="0">
                  <a:latin typeface="Franklin Gothic"/>
                </a:rPr>
                <a:t>Establecer un código de acceso al dispositivo</a:t>
              </a:r>
              <a:endParaRPr lang="es-ES" sz="1400" b="1" dirty="0">
                <a:latin typeface="Franklin Gothic"/>
              </a:endParaRPr>
            </a:p>
          </p:txBody>
        </p:sp>
      </p:grpSp>
      <p:grpSp>
        <p:nvGrpSpPr>
          <p:cNvPr id="14" name="Grupo 13"/>
          <p:cNvGrpSpPr>
            <a:grpSpLocks noChangeAspect="1"/>
          </p:cNvGrpSpPr>
          <p:nvPr/>
        </p:nvGrpSpPr>
        <p:grpSpPr>
          <a:xfrm>
            <a:off x="749813" y="1905290"/>
            <a:ext cx="6376121" cy="442818"/>
            <a:chOff x="397764" y="2915234"/>
            <a:chExt cx="11430000" cy="786384"/>
          </a:xfrm>
        </p:grpSpPr>
        <p:sp>
          <p:nvSpPr>
            <p:cNvPr id="15" name="Rectángulo 14"/>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16" name="CuadroTexto 15"/>
            <p:cNvSpPr txBox="1"/>
            <p:nvPr/>
          </p:nvSpPr>
          <p:spPr>
            <a:xfrm>
              <a:off x="502919" y="3054874"/>
              <a:ext cx="11283697" cy="546570"/>
            </a:xfrm>
            <a:prstGeom prst="rect">
              <a:avLst/>
            </a:prstGeom>
            <a:noFill/>
          </p:spPr>
          <p:txBody>
            <a:bodyPr wrap="square" rtlCol="0">
              <a:spAutoFit/>
            </a:bodyPr>
            <a:lstStyle/>
            <a:p>
              <a:r>
                <a:rPr lang="es-ES" sz="1400" b="1" dirty="0" smtClean="0">
                  <a:latin typeface="Franklin Gothic"/>
                </a:rPr>
                <a:t>Mantener actualizado el sistema operativo de los dispositivos</a:t>
              </a:r>
              <a:endParaRPr lang="es-ES" sz="1400" b="1" dirty="0">
                <a:latin typeface="Franklin Gothic"/>
              </a:endParaRPr>
            </a:p>
          </p:txBody>
        </p:sp>
      </p:grpSp>
      <p:grpSp>
        <p:nvGrpSpPr>
          <p:cNvPr id="17" name="Grupo 16"/>
          <p:cNvGrpSpPr>
            <a:grpSpLocks noChangeAspect="1"/>
          </p:cNvGrpSpPr>
          <p:nvPr/>
        </p:nvGrpSpPr>
        <p:grpSpPr>
          <a:xfrm>
            <a:off x="756646" y="4277082"/>
            <a:ext cx="6376121" cy="442818"/>
            <a:chOff x="397764" y="2915234"/>
            <a:chExt cx="11430000" cy="786384"/>
          </a:xfrm>
        </p:grpSpPr>
        <p:sp>
          <p:nvSpPr>
            <p:cNvPr id="19" name="Rectángulo 18"/>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20" name="CuadroTexto 19"/>
            <p:cNvSpPr txBox="1"/>
            <p:nvPr/>
          </p:nvSpPr>
          <p:spPr>
            <a:xfrm>
              <a:off x="502919" y="3054874"/>
              <a:ext cx="11283697" cy="546570"/>
            </a:xfrm>
            <a:prstGeom prst="rect">
              <a:avLst/>
            </a:prstGeom>
            <a:noFill/>
          </p:spPr>
          <p:txBody>
            <a:bodyPr wrap="square" rtlCol="0">
              <a:spAutoFit/>
            </a:bodyPr>
            <a:lstStyle/>
            <a:p>
              <a:r>
                <a:rPr lang="es-ES" sz="1400" b="1" dirty="0" smtClean="0">
                  <a:latin typeface="Franklin Gothic"/>
                </a:rPr>
                <a:t>No conectar los dispositivos a redes </a:t>
              </a:r>
              <a:r>
                <a:rPr lang="es-ES" sz="1400" b="1" dirty="0" err="1" smtClean="0">
                  <a:latin typeface="Franklin Gothic"/>
                </a:rPr>
                <a:t>WiFi</a:t>
              </a:r>
              <a:r>
                <a:rPr lang="es-ES" sz="1400" b="1" dirty="0" smtClean="0">
                  <a:latin typeface="Franklin Gothic"/>
                </a:rPr>
                <a:t> públicas abiertas</a:t>
              </a:r>
              <a:endParaRPr lang="es-ES" sz="1400" b="1" dirty="0">
                <a:latin typeface="Franklin Gothic"/>
              </a:endParaRPr>
            </a:p>
          </p:txBody>
        </p:sp>
      </p:grpSp>
      <p:grpSp>
        <p:nvGrpSpPr>
          <p:cNvPr id="18" name="Grupo 17"/>
          <p:cNvGrpSpPr>
            <a:grpSpLocks noChangeAspect="1"/>
          </p:cNvGrpSpPr>
          <p:nvPr/>
        </p:nvGrpSpPr>
        <p:grpSpPr>
          <a:xfrm>
            <a:off x="749812" y="2377975"/>
            <a:ext cx="6376121" cy="442818"/>
            <a:chOff x="397764" y="2900235"/>
            <a:chExt cx="11430000" cy="786384"/>
          </a:xfrm>
        </p:grpSpPr>
        <p:sp>
          <p:nvSpPr>
            <p:cNvPr id="21" name="Rectángulo 20"/>
            <p:cNvSpPr/>
            <p:nvPr/>
          </p:nvSpPr>
          <p:spPr>
            <a:xfrm>
              <a:off x="397764" y="2900235"/>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22" name="CuadroTexto 21"/>
            <p:cNvSpPr txBox="1"/>
            <p:nvPr/>
          </p:nvSpPr>
          <p:spPr>
            <a:xfrm>
              <a:off x="502919" y="3054874"/>
              <a:ext cx="11283697" cy="546570"/>
            </a:xfrm>
            <a:prstGeom prst="rect">
              <a:avLst/>
            </a:prstGeom>
            <a:noFill/>
          </p:spPr>
          <p:txBody>
            <a:bodyPr wrap="square" rtlCol="0">
              <a:spAutoFit/>
            </a:bodyPr>
            <a:lstStyle/>
            <a:p>
              <a:r>
                <a:rPr lang="es-ES" sz="1400" b="1" dirty="0" smtClean="0">
                  <a:latin typeface="Franklin Gothic"/>
                </a:rPr>
                <a:t>Mantener actualizadas las aplicaciones y programas instalados</a:t>
              </a:r>
              <a:endParaRPr lang="es-ES" sz="1400" b="1" dirty="0">
                <a:latin typeface="Franklin Gothic"/>
              </a:endParaRPr>
            </a:p>
          </p:txBody>
        </p:sp>
      </p:grpSp>
      <p:grpSp>
        <p:nvGrpSpPr>
          <p:cNvPr id="23" name="Grupo 22"/>
          <p:cNvGrpSpPr>
            <a:grpSpLocks noChangeAspect="1"/>
          </p:cNvGrpSpPr>
          <p:nvPr/>
        </p:nvGrpSpPr>
        <p:grpSpPr>
          <a:xfrm>
            <a:off x="756647" y="2856213"/>
            <a:ext cx="6376121" cy="442818"/>
            <a:chOff x="397764" y="2915234"/>
            <a:chExt cx="11430000" cy="786384"/>
          </a:xfrm>
        </p:grpSpPr>
        <p:sp>
          <p:nvSpPr>
            <p:cNvPr id="24" name="Rectángulo 23"/>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25" name="CuadroTexto 24"/>
            <p:cNvSpPr txBox="1"/>
            <p:nvPr/>
          </p:nvSpPr>
          <p:spPr>
            <a:xfrm>
              <a:off x="502919" y="3054874"/>
              <a:ext cx="11283697" cy="546570"/>
            </a:xfrm>
            <a:prstGeom prst="rect">
              <a:avLst/>
            </a:prstGeom>
            <a:noFill/>
          </p:spPr>
          <p:txBody>
            <a:bodyPr wrap="square" rtlCol="0">
              <a:spAutoFit/>
            </a:bodyPr>
            <a:lstStyle/>
            <a:p>
              <a:r>
                <a:rPr lang="es-ES" sz="1400" b="1" dirty="0" smtClean="0">
                  <a:latin typeface="Franklin Gothic"/>
                </a:rPr>
                <a:t>Instalar aplicaciones desde repositorios oficiales</a:t>
              </a:r>
              <a:endParaRPr lang="es-ES" sz="1400" b="1" dirty="0">
                <a:latin typeface="Franklin Gothic"/>
              </a:endParaRPr>
            </a:p>
          </p:txBody>
        </p:sp>
      </p:grpSp>
      <p:grpSp>
        <p:nvGrpSpPr>
          <p:cNvPr id="26" name="Grupo 25"/>
          <p:cNvGrpSpPr>
            <a:grpSpLocks noChangeAspect="1"/>
          </p:cNvGrpSpPr>
          <p:nvPr/>
        </p:nvGrpSpPr>
        <p:grpSpPr>
          <a:xfrm>
            <a:off x="756646" y="3323611"/>
            <a:ext cx="6376121" cy="442809"/>
            <a:chOff x="397764" y="2915234"/>
            <a:chExt cx="11430000" cy="786384"/>
          </a:xfrm>
        </p:grpSpPr>
        <p:sp>
          <p:nvSpPr>
            <p:cNvPr id="27" name="Rectángulo 26"/>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28" name="CuadroTexto 27"/>
            <p:cNvSpPr txBox="1"/>
            <p:nvPr/>
          </p:nvSpPr>
          <p:spPr>
            <a:xfrm>
              <a:off x="502921" y="3054875"/>
              <a:ext cx="11283697" cy="546581"/>
            </a:xfrm>
            <a:prstGeom prst="rect">
              <a:avLst/>
            </a:prstGeom>
            <a:noFill/>
          </p:spPr>
          <p:txBody>
            <a:bodyPr wrap="square" rtlCol="0">
              <a:spAutoFit/>
            </a:bodyPr>
            <a:lstStyle/>
            <a:p>
              <a:r>
                <a:rPr lang="es-ES" sz="1400" b="1" dirty="0" smtClean="0">
                  <a:latin typeface="Franklin Gothic"/>
                </a:rPr>
                <a:t>Realizar copias de seguridad del contenido de los dispositivos</a:t>
              </a:r>
              <a:endParaRPr lang="es-ES" sz="1400" b="1" dirty="0">
                <a:latin typeface="Franklin Gothic"/>
              </a:endParaRPr>
            </a:p>
          </p:txBody>
        </p:sp>
      </p:grpSp>
      <p:grpSp>
        <p:nvGrpSpPr>
          <p:cNvPr id="29" name="Grupo 28"/>
          <p:cNvGrpSpPr>
            <a:grpSpLocks noChangeAspect="1"/>
          </p:cNvGrpSpPr>
          <p:nvPr/>
        </p:nvGrpSpPr>
        <p:grpSpPr>
          <a:xfrm>
            <a:off x="756646" y="3798559"/>
            <a:ext cx="6376121" cy="442809"/>
            <a:chOff x="397764" y="2915234"/>
            <a:chExt cx="11430000" cy="786384"/>
          </a:xfrm>
        </p:grpSpPr>
        <p:sp>
          <p:nvSpPr>
            <p:cNvPr id="30" name="Rectángulo 29"/>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31" name="CuadroTexto 30"/>
            <p:cNvSpPr txBox="1"/>
            <p:nvPr/>
          </p:nvSpPr>
          <p:spPr>
            <a:xfrm>
              <a:off x="502921" y="3054875"/>
              <a:ext cx="11283697" cy="546581"/>
            </a:xfrm>
            <a:prstGeom prst="rect">
              <a:avLst/>
            </a:prstGeom>
            <a:noFill/>
          </p:spPr>
          <p:txBody>
            <a:bodyPr wrap="square" rtlCol="0">
              <a:spAutoFit/>
            </a:bodyPr>
            <a:lstStyle/>
            <a:p>
              <a:r>
                <a:rPr lang="es-ES" sz="1400" b="1" dirty="0" smtClean="0">
                  <a:latin typeface="Franklin Gothic"/>
                </a:rPr>
                <a:t>Elegir páginas web con navegación segura HTTPS://</a:t>
              </a:r>
              <a:endParaRPr lang="es-ES" sz="1400" b="1" dirty="0">
                <a:latin typeface="Franklin Gothic"/>
              </a:endParaRPr>
            </a:p>
          </p:txBody>
        </p:sp>
      </p:grpSp>
      <p:grpSp>
        <p:nvGrpSpPr>
          <p:cNvPr id="32" name="Grupo 31"/>
          <p:cNvGrpSpPr>
            <a:grpSpLocks noChangeAspect="1"/>
          </p:cNvGrpSpPr>
          <p:nvPr/>
        </p:nvGrpSpPr>
        <p:grpSpPr>
          <a:xfrm>
            <a:off x="756645" y="4753397"/>
            <a:ext cx="6376121" cy="442809"/>
            <a:chOff x="397764" y="2915234"/>
            <a:chExt cx="11430000" cy="786384"/>
          </a:xfrm>
        </p:grpSpPr>
        <p:sp>
          <p:nvSpPr>
            <p:cNvPr id="33" name="Rectángulo 32"/>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p>
          </p:txBody>
        </p:sp>
        <p:sp>
          <p:nvSpPr>
            <p:cNvPr id="34" name="CuadroTexto 33"/>
            <p:cNvSpPr txBox="1"/>
            <p:nvPr/>
          </p:nvSpPr>
          <p:spPr>
            <a:xfrm>
              <a:off x="502919" y="3054875"/>
              <a:ext cx="11283697" cy="546581"/>
            </a:xfrm>
            <a:prstGeom prst="rect">
              <a:avLst/>
            </a:prstGeom>
            <a:noFill/>
          </p:spPr>
          <p:txBody>
            <a:bodyPr wrap="square" rtlCol="0">
              <a:spAutoFit/>
            </a:bodyPr>
            <a:lstStyle/>
            <a:p>
              <a:r>
                <a:rPr lang="es-ES" sz="1400" b="1" dirty="0" smtClean="0">
                  <a:latin typeface="Franklin Gothic"/>
                </a:rPr>
                <a:t>Deshabilitar las conexiones inalámbricas (</a:t>
              </a:r>
              <a:r>
                <a:rPr lang="es-ES" sz="1400" b="1" dirty="0" err="1" smtClean="0">
                  <a:latin typeface="Franklin Gothic"/>
                </a:rPr>
                <a:t>WiFi</a:t>
              </a:r>
              <a:r>
                <a:rPr lang="es-ES" sz="1400" b="1" dirty="0" smtClean="0">
                  <a:latin typeface="Franklin Gothic"/>
                </a:rPr>
                <a:t>, Bluetooth, NFC…)</a:t>
              </a:r>
              <a:endParaRPr lang="es-ES" sz="1400" b="1" dirty="0">
                <a:latin typeface="Franklin Gothic"/>
              </a:endParaRPr>
            </a:p>
          </p:txBody>
        </p:sp>
      </p:grpSp>
      <p:grpSp>
        <p:nvGrpSpPr>
          <p:cNvPr id="35" name="Grupo 34"/>
          <p:cNvGrpSpPr>
            <a:grpSpLocks/>
          </p:cNvGrpSpPr>
          <p:nvPr/>
        </p:nvGrpSpPr>
        <p:grpSpPr>
          <a:xfrm>
            <a:off x="756645" y="5231848"/>
            <a:ext cx="6375600" cy="442800"/>
            <a:chOff x="397764" y="2915234"/>
            <a:chExt cx="11430000" cy="786384"/>
          </a:xfrm>
        </p:grpSpPr>
        <p:sp>
          <p:nvSpPr>
            <p:cNvPr id="36" name="Rectángulo 35"/>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CuadroTexto 36"/>
            <p:cNvSpPr txBox="1"/>
            <p:nvPr/>
          </p:nvSpPr>
          <p:spPr>
            <a:xfrm>
              <a:off x="502920" y="3054874"/>
              <a:ext cx="11283697" cy="419019"/>
            </a:xfrm>
            <a:prstGeom prst="rect">
              <a:avLst/>
            </a:prstGeom>
            <a:noFill/>
          </p:spPr>
          <p:txBody>
            <a:bodyPr wrap="square" rtlCol="0">
              <a:spAutoFit/>
            </a:bodyPr>
            <a:lstStyle/>
            <a:p>
              <a:r>
                <a:rPr lang="es-ES" sz="1400" b="1" dirty="0" smtClean="0">
                  <a:latin typeface="Franklin Gothic"/>
                </a:rPr>
                <a:t>Deshabilitar los servicios de localización de los dispositivos </a:t>
              </a:r>
              <a:endParaRPr lang="es-ES" sz="1400" b="1" dirty="0">
                <a:latin typeface="Franklin Gothic"/>
              </a:endParaRPr>
            </a:p>
          </p:txBody>
        </p:sp>
      </p:grpSp>
      <p:grpSp>
        <p:nvGrpSpPr>
          <p:cNvPr id="38" name="Grupo 37"/>
          <p:cNvGrpSpPr/>
          <p:nvPr/>
        </p:nvGrpSpPr>
        <p:grpSpPr>
          <a:xfrm>
            <a:off x="755728" y="5708935"/>
            <a:ext cx="6375600" cy="442800"/>
            <a:chOff x="397764" y="2915234"/>
            <a:chExt cx="11430000" cy="786384"/>
          </a:xfrm>
        </p:grpSpPr>
        <p:sp>
          <p:nvSpPr>
            <p:cNvPr id="39" name="Rectángulo 38"/>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0" name="CuadroTexto 39"/>
            <p:cNvSpPr txBox="1"/>
            <p:nvPr/>
          </p:nvSpPr>
          <p:spPr>
            <a:xfrm>
              <a:off x="502921" y="3054874"/>
              <a:ext cx="11283697" cy="546592"/>
            </a:xfrm>
            <a:prstGeom prst="rect">
              <a:avLst/>
            </a:prstGeom>
            <a:noFill/>
          </p:spPr>
          <p:txBody>
            <a:bodyPr wrap="square" rtlCol="0">
              <a:spAutoFit/>
            </a:bodyPr>
            <a:lstStyle/>
            <a:p>
              <a:r>
                <a:rPr lang="es-ES" sz="1400" b="1" dirty="0" smtClean="0">
                  <a:latin typeface="Franklin Gothic"/>
                </a:rPr>
                <a:t>Utilizar herramientas antivirus y antimalware</a:t>
              </a:r>
              <a:endParaRPr lang="es-ES" sz="1400" b="1" dirty="0">
                <a:latin typeface="Franklin Gothic"/>
              </a:endParaRPr>
            </a:p>
          </p:txBody>
        </p:sp>
      </p:grpSp>
      <p:grpSp>
        <p:nvGrpSpPr>
          <p:cNvPr id="44" name="Grupo 43"/>
          <p:cNvGrpSpPr/>
          <p:nvPr/>
        </p:nvGrpSpPr>
        <p:grpSpPr>
          <a:xfrm>
            <a:off x="760829" y="6183183"/>
            <a:ext cx="6375600" cy="442800"/>
            <a:chOff x="397764" y="2915234"/>
            <a:chExt cx="11430000" cy="786384"/>
          </a:xfrm>
        </p:grpSpPr>
        <p:sp>
          <p:nvSpPr>
            <p:cNvPr id="45" name="Rectángulo 44"/>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CuadroTexto 45"/>
            <p:cNvSpPr txBox="1"/>
            <p:nvPr/>
          </p:nvSpPr>
          <p:spPr>
            <a:xfrm>
              <a:off x="502921" y="3054874"/>
              <a:ext cx="11283697" cy="546592"/>
            </a:xfrm>
            <a:prstGeom prst="rect">
              <a:avLst/>
            </a:prstGeom>
            <a:noFill/>
          </p:spPr>
          <p:txBody>
            <a:bodyPr wrap="square" rtlCol="0">
              <a:spAutoFit/>
            </a:bodyPr>
            <a:lstStyle/>
            <a:p>
              <a:r>
                <a:rPr lang="es-ES" sz="1400" b="1" dirty="0">
                  <a:latin typeface="Franklin Gothic"/>
                </a:rPr>
                <a:t>Mantenerse informado de las amenazas y riesgos actuales</a:t>
              </a:r>
            </a:p>
          </p:txBody>
        </p:sp>
      </p:grpSp>
      <p:pic>
        <p:nvPicPr>
          <p:cNvPr id="2" name="Imagen 1"/>
          <p:cNvPicPr>
            <a:picLocks noChangeAspect="1"/>
          </p:cNvPicPr>
          <p:nvPr/>
        </p:nvPicPr>
        <p:blipFill>
          <a:blip r:embed="rId2"/>
          <a:stretch>
            <a:fillRect/>
          </a:stretch>
        </p:blipFill>
        <p:spPr>
          <a:xfrm>
            <a:off x="7191422" y="1957970"/>
            <a:ext cx="4837640" cy="3956014"/>
          </a:xfrm>
          <a:prstGeom prst="rect">
            <a:avLst/>
          </a:prstGeom>
        </p:spPr>
      </p:pic>
    </p:spTree>
    <p:extLst>
      <p:ext uri="{BB962C8B-B14F-4D97-AF65-F5344CB8AC3E}">
        <p14:creationId xmlns:p14="http://schemas.microsoft.com/office/powerpoint/2010/main" val="58175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9"/>
          <p:cNvSpPr/>
          <p:nvPr/>
        </p:nvSpPr>
        <p:spPr>
          <a:xfrm>
            <a:off x="1812200" y="1475367"/>
            <a:ext cx="8567600" cy="10092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258" name="Google Shape;258;p29"/>
          <p:cNvSpPr/>
          <p:nvPr/>
        </p:nvSpPr>
        <p:spPr>
          <a:xfrm>
            <a:off x="1812200" y="2484567"/>
            <a:ext cx="8567600" cy="2697600"/>
          </a:xfrm>
          <a:prstGeom prst="rect">
            <a:avLst/>
          </a:prstGeom>
          <a:solidFill>
            <a:srgbClr val="F0E8A7"/>
          </a:solidFill>
          <a:ln>
            <a:noFill/>
          </a:ln>
        </p:spPr>
        <p:txBody>
          <a:bodyPr spcFirstLastPara="1" wrap="square" lIns="121900" tIns="121900" rIns="121900" bIns="121900" anchor="ctr" anchorCtr="0">
            <a:noAutofit/>
          </a:bodyPr>
          <a:lstStyle/>
          <a:p>
            <a:pPr algn="ctr">
              <a:lnSpc>
                <a:spcPct val="115000"/>
              </a:lnSpc>
              <a:buClr>
                <a:schemeClr val="dk1"/>
              </a:buClr>
              <a:buSzPts val="1100"/>
            </a:pPr>
            <a:r>
              <a:rPr lang="es-ES" sz="2400" b="1" dirty="0">
                <a:solidFill>
                  <a:srgbClr val="38967B"/>
                </a:solidFill>
                <a:latin typeface="Franklin Gothic"/>
                <a:ea typeface="Franklin Gothic"/>
                <a:cs typeface="Franklin Gothic"/>
                <a:sym typeface="Franklin Gothic"/>
              </a:rPr>
              <a:t>[a personalizar por cada institución]</a:t>
            </a:r>
            <a:endParaRPr lang="es-ES" sz="2400" b="1" dirty="0">
              <a:solidFill>
                <a:srgbClr val="38967B"/>
              </a:solidFill>
            </a:endParaRPr>
          </a:p>
          <a:p>
            <a:pPr lvl="0" algn="ctr">
              <a:lnSpc>
                <a:spcPct val="115000"/>
              </a:lnSpc>
              <a:buClr>
                <a:schemeClr val="dk1"/>
              </a:buClr>
              <a:buSzPts val="1100"/>
            </a:pPr>
            <a:endParaRPr lang="es-ES" sz="2400" b="1" dirty="0" smtClean="0">
              <a:solidFill>
                <a:schemeClr val="dk1"/>
              </a:solidFill>
              <a:latin typeface="Cambria"/>
              <a:ea typeface="Cambria"/>
              <a:cs typeface="Cambria"/>
              <a:sym typeface="Cambria"/>
            </a:endParaRPr>
          </a:p>
          <a:p>
            <a:pPr lvl="0" algn="ctr">
              <a:lnSpc>
                <a:spcPct val="115000"/>
              </a:lnSpc>
              <a:buClr>
                <a:schemeClr val="dk1"/>
              </a:buClr>
              <a:buSzPts val="1100"/>
            </a:pPr>
            <a:r>
              <a:rPr lang="es-ES" sz="2400" b="1" dirty="0" smtClean="0">
                <a:solidFill>
                  <a:schemeClr val="dk1"/>
                </a:solidFill>
                <a:latin typeface="Cambria"/>
                <a:ea typeface="Cambria"/>
                <a:cs typeface="Cambria"/>
                <a:sym typeface="Cambria"/>
              </a:rPr>
              <a:t>¡</a:t>
            </a:r>
            <a:r>
              <a:rPr lang="es-ES" sz="2400" b="1" dirty="0">
                <a:solidFill>
                  <a:schemeClr val="dk1"/>
                </a:solidFill>
                <a:latin typeface="Cambria"/>
                <a:ea typeface="Cambria"/>
                <a:cs typeface="Cambria"/>
                <a:sym typeface="Cambria"/>
              </a:rPr>
              <a:t>S</a:t>
            </a:r>
            <a:r>
              <a:rPr lang="es-ES" sz="2400" b="1" dirty="0" smtClean="0">
                <a:solidFill>
                  <a:schemeClr val="dk1"/>
                </a:solidFill>
                <a:latin typeface="Cambria"/>
                <a:ea typeface="Cambria"/>
                <a:cs typeface="Cambria"/>
                <a:sym typeface="Cambria"/>
              </a:rPr>
              <a:t>i tienes dudas pregunta a los bibliotecarios!</a:t>
            </a:r>
            <a:endParaRPr lang="es-ES" sz="2400" b="1" dirty="0">
              <a:solidFill>
                <a:schemeClr val="dk1"/>
              </a:solidFill>
              <a:latin typeface="Cambria"/>
              <a:ea typeface="Cambria"/>
              <a:cs typeface="Cambria"/>
              <a:sym typeface="Cambria"/>
            </a:endParaRPr>
          </a:p>
        </p:txBody>
      </p:sp>
      <p:sp>
        <p:nvSpPr>
          <p:cNvPr id="259" name="Google Shape;259;p29"/>
          <p:cNvSpPr txBox="1"/>
          <p:nvPr/>
        </p:nvSpPr>
        <p:spPr>
          <a:xfrm>
            <a:off x="3707500" y="1557567"/>
            <a:ext cx="5656400" cy="773200"/>
          </a:xfrm>
          <a:prstGeom prst="rect">
            <a:avLst/>
          </a:prstGeom>
          <a:noFill/>
          <a:ln>
            <a:noFill/>
          </a:ln>
        </p:spPr>
        <p:txBody>
          <a:bodyPr spcFirstLastPara="1" wrap="square" lIns="121900" tIns="121900" rIns="121900" bIns="121900" anchor="t" anchorCtr="0">
            <a:noAutofit/>
          </a:bodyPr>
          <a:lstStyle/>
          <a:p>
            <a:r>
              <a:rPr lang="es" sz="4000" b="1">
                <a:solidFill>
                  <a:srgbClr val="FFFFFF"/>
                </a:solidFill>
                <a:latin typeface="Franklin Gothic"/>
                <a:ea typeface="Franklin Gothic"/>
                <a:cs typeface="Franklin Gothic"/>
                <a:sym typeface="Franklin Gothic"/>
              </a:rPr>
              <a:t>PARA SABER MÁS...</a:t>
            </a:r>
            <a:endParaRPr sz="4000" b="1">
              <a:solidFill>
                <a:srgbClr val="FFFFFF"/>
              </a:solidFill>
              <a:latin typeface="Franklin Gothic"/>
              <a:ea typeface="Franklin Gothic"/>
              <a:cs typeface="Franklin Gothic"/>
              <a:sym typeface="Franklin Gothic"/>
            </a:endParaRPr>
          </a:p>
        </p:txBody>
      </p:sp>
    </p:spTree>
    <p:extLst>
      <p:ext uri="{BB962C8B-B14F-4D97-AF65-F5344CB8AC3E}">
        <p14:creationId xmlns:p14="http://schemas.microsoft.com/office/powerpoint/2010/main" val="5004588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p:nvPr/>
        </p:nvSpPr>
        <p:spPr>
          <a:xfrm>
            <a:off x="3945167" y="0"/>
            <a:ext cx="8246800" cy="68580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218" name="Shape 218"/>
          <p:cNvSpPr/>
          <p:nvPr/>
        </p:nvSpPr>
        <p:spPr>
          <a:xfrm>
            <a:off x="3945167" y="4218467"/>
            <a:ext cx="4812800" cy="665600"/>
          </a:xfrm>
          <a:prstGeom prst="rect">
            <a:avLst/>
          </a:prstGeom>
          <a:solidFill>
            <a:srgbClr val="38967B"/>
          </a:solidFill>
          <a:ln>
            <a:noFill/>
          </a:ln>
        </p:spPr>
        <p:txBody>
          <a:bodyPr spcFirstLastPara="1" wrap="square" lIns="121900" tIns="121900" rIns="121900" bIns="121900" anchor="ctr" anchorCtr="0">
            <a:noAutofit/>
          </a:bodyPr>
          <a:lstStyle/>
          <a:p>
            <a:endParaRPr sz="2400"/>
          </a:p>
        </p:txBody>
      </p:sp>
      <p:pic>
        <p:nvPicPr>
          <p:cNvPr id="219" name="Shape 219"/>
          <p:cNvPicPr preferRelativeResize="0"/>
          <p:nvPr/>
        </p:nvPicPr>
        <p:blipFill>
          <a:blip r:embed="rId3">
            <a:alphaModFix/>
          </a:blip>
          <a:stretch>
            <a:fillRect/>
          </a:stretch>
        </p:blipFill>
        <p:spPr>
          <a:xfrm>
            <a:off x="50156" y="4218467"/>
            <a:ext cx="3788211" cy="665600"/>
          </a:xfrm>
          <a:prstGeom prst="rect">
            <a:avLst/>
          </a:prstGeom>
          <a:noFill/>
          <a:ln>
            <a:noFill/>
          </a:ln>
        </p:spPr>
      </p:pic>
    </p:spTree>
    <p:extLst>
      <p:ext uri="{BB962C8B-B14F-4D97-AF65-F5344CB8AC3E}">
        <p14:creationId xmlns:p14="http://schemas.microsoft.com/office/powerpoint/2010/main" val="241284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132320" y="609599"/>
            <a:ext cx="3727269" cy="246221"/>
          </a:xfrm>
          <a:prstGeom prst="rect">
            <a:avLst/>
          </a:prstGeom>
          <a:solidFill>
            <a:schemeClr val="bg2">
              <a:lumMod val="90000"/>
            </a:schemeClr>
          </a:solidFill>
        </p:spPr>
        <p:txBody>
          <a:bodyPr wrap="square" lIns="0" tIns="0" rIns="0" bIns="0" rtlCol="0">
            <a:spAutoFit/>
          </a:bodyPr>
          <a:lstStyle/>
          <a:p>
            <a:pPr algn="ctr"/>
            <a:r>
              <a:rPr lang="es-ES" sz="16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579417" y="1206149"/>
            <a:ext cx="8894619" cy="3046988"/>
          </a:xfrm>
          <a:prstGeom prst="rect">
            <a:avLst/>
          </a:prstGeom>
          <a:noFill/>
        </p:spPr>
        <p:txBody>
          <a:bodyPr wrap="square" rtlCol="0">
            <a:spAutoFit/>
          </a:bodyPr>
          <a:lstStyle/>
          <a:p>
            <a:pPr algn="ctr">
              <a:lnSpc>
                <a:spcPct val="150000"/>
              </a:lnSpc>
            </a:pPr>
            <a:r>
              <a:rPr lang="es-ES" sz="1600" b="1" dirty="0">
                <a:latin typeface="Arial" panose="020B0604020202020204" pitchFamily="34" charset="0"/>
                <a:cs typeface="Arial" panose="020B0604020202020204" pitchFamily="34" charset="0"/>
              </a:rPr>
              <a:t>MATERIALES DE FORMACIÓN PARA ESTUDIANTES DE GRADO </a:t>
            </a:r>
            <a:endParaRPr lang="es-ES" sz="1600" b="1" dirty="0" smtClean="0">
              <a:latin typeface="Arial" panose="020B0604020202020204" pitchFamily="34" charset="0"/>
              <a:cs typeface="Arial" panose="020B0604020202020204" pitchFamily="34" charset="0"/>
            </a:endParaRPr>
          </a:p>
          <a:p>
            <a:pPr algn="ctr">
              <a:lnSpc>
                <a:spcPct val="150000"/>
              </a:lnSpc>
            </a:pPr>
            <a:r>
              <a:rPr lang="es-ES" sz="1600" b="1" dirty="0" smtClean="0">
                <a:latin typeface="Arial" panose="020B0604020202020204" pitchFamily="34" charset="0"/>
                <a:cs typeface="Arial" panose="020B0604020202020204" pitchFamily="34" charset="0"/>
              </a:rPr>
              <a:t>DE </a:t>
            </a:r>
            <a:r>
              <a:rPr lang="es-ES" sz="1600" b="1" dirty="0">
                <a:latin typeface="Arial" panose="020B0604020202020204" pitchFamily="34" charset="0"/>
                <a:cs typeface="Arial" panose="020B0604020202020204" pitchFamily="34" charset="0"/>
              </a:rPr>
              <a:t>LA COMPETENCIA DIGITAL</a:t>
            </a:r>
            <a:endParaRPr lang="es-ES" sz="1600" dirty="0">
              <a:latin typeface="Arial" panose="020B0604020202020204" pitchFamily="34" charset="0"/>
              <a:cs typeface="Arial" panose="020B0604020202020204" pitchFamily="34" charset="0"/>
            </a:endParaRPr>
          </a:p>
          <a:p>
            <a:pPr algn="ctr"/>
            <a:endParaRPr lang="es-ES" sz="1600" b="1" dirty="0"/>
          </a:p>
          <a:p>
            <a:pPr algn="ctr"/>
            <a:r>
              <a:rPr lang="es-ES" sz="1600" b="1" dirty="0"/>
              <a:t> </a:t>
            </a:r>
            <a:endParaRPr lang="es-ES" sz="1600" dirty="0"/>
          </a:p>
          <a:p>
            <a:pPr algn="ctr">
              <a:lnSpc>
                <a:spcPct val="150000"/>
              </a:lnSpc>
            </a:pPr>
            <a:r>
              <a:rPr lang="es-ES" sz="1600" dirty="0">
                <a:latin typeface="Arial" panose="020B0604020202020204" pitchFamily="34" charset="0"/>
                <a:cs typeface="Arial" panose="020B0604020202020204" pitchFamily="34" charset="0"/>
              </a:rPr>
              <a:t>4. Seguridad: 4.1. Protección de dispositivos:</a:t>
            </a:r>
            <a:br>
              <a:rPr lang="es-ES" sz="1600" dirty="0">
                <a:latin typeface="Arial" panose="020B0604020202020204" pitchFamily="34" charset="0"/>
                <a:cs typeface="Arial" panose="020B0604020202020204" pitchFamily="34" charset="0"/>
              </a:rPr>
            </a:br>
            <a:r>
              <a:rPr lang="es-ES" sz="1600" dirty="0">
                <a:latin typeface="Arial" panose="020B0604020202020204" pitchFamily="34" charset="0"/>
                <a:cs typeface="Arial" panose="020B0604020202020204" pitchFamily="34" charset="0"/>
              </a:rPr>
              <a:t>3. Protección de dispositivos</a:t>
            </a:r>
          </a:p>
          <a:p>
            <a:pPr algn="ctr"/>
            <a:r>
              <a:rPr lang="es-ES" sz="1600" dirty="0"/>
              <a:t> </a:t>
            </a:r>
          </a:p>
          <a:p>
            <a:pPr algn="ctr"/>
            <a:endParaRPr lang="es-ES" sz="1600" dirty="0"/>
          </a:p>
          <a:p>
            <a:pPr algn="ctr"/>
            <a:r>
              <a:rPr lang="es-ES" sz="1600" dirty="0"/>
              <a:t> </a:t>
            </a:r>
          </a:p>
          <a:p>
            <a:pPr algn="ctr"/>
            <a:r>
              <a:rPr lang="es-ES" sz="1600" b="1" dirty="0">
                <a:latin typeface="Arial" panose="020B0604020202020204" pitchFamily="34" charset="0"/>
                <a:cs typeface="Arial" panose="020B0604020202020204" pitchFamily="34" charset="0"/>
              </a:rPr>
              <a:t>REBIUN Línea 2 (3er. P.E.) Grupo de Competencia Digital</a:t>
            </a:r>
            <a:endParaRPr lang="es-ES" sz="16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3592946" y="4006916"/>
            <a:ext cx="24628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endParaRPr lang="es-ES" sz="2400"/>
          </a:p>
        </p:txBody>
      </p:sp>
      <p:sp>
        <p:nvSpPr>
          <p:cNvPr id="9" name="Rectangle 8"/>
          <p:cNvSpPr>
            <a:spLocks noChangeArrowheads="1"/>
          </p:cNvSpPr>
          <p:nvPr/>
        </p:nvSpPr>
        <p:spPr bwMode="auto">
          <a:xfrm>
            <a:off x="4563437" y="4889738"/>
            <a:ext cx="44060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eaLnBrk="0" fontAlgn="base" hangingPunct="0">
              <a:spcBef>
                <a:spcPct val="0"/>
              </a:spcBef>
              <a:spcAft>
                <a:spcPct val="0"/>
              </a:spcAft>
            </a:pPr>
            <a:r>
              <a:rPr lang="es-ES" altLang="es-ES" sz="1600" dirty="0">
                <a:solidFill>
                  <a:srgbClr val="000000"/>
                </a:solidFill>
                <a:latin typeface="Arial" panose="020B0604020202020204" pitchFamily="34" charset="0"/>
                <a:ea typeface="Arial" panose="020B0604020202020204" pitchFamily="34" charset="0"/>
              </a:rPr>
              <a:t> Documento bajo licencia </a:t>
            </a:r>
            <a:r>
              <a:rPr lang="es-ES" altLang="es-ES" sz="1600" dirty="0" err="1">
                <a:solidFill>
                  <a:srgbClr val="000000"/>
                </a:solidFill>
                <a:latin typeface="Arial" panose="020B0604020202020204" pitchFamily="34" charset="0"/>
                <a:ea typeface="Arial" panose="020B0604020202020204" pitchFamily="34" charset="0"/>
              </a:rPr>
              <a:t>Creative</a:t>
            </a:r>
            <a:r>
              <a:rPr lang="es-ES" altLang="es-ES" sz="1600" dirty="0">
                <a:solidFill>
                  <a:srgbClr val="000000"/>
                </a:solidFill>
                <a:latin typeface="Arial" panose="020B0604020202020204" pitchFamily="34" charset="0"/>
                <a:ea typeface="Arial" panose="020B0604020202020204" pitchFamily="34" charset="0"/>
              </a:rPr>
              <a:t> </a:t>
            </a:r>
            <a:r>
              <a:rPr lang="es-ES" altLang="es-ES" sz="1600" dirty="0" err="1">
                <a:solidFill>
                  <a:srgbClr val="000000"/>
                </a:solidFill>
                <a:latin typeface="Arial" panose="020B0604020202020204" pitchFamily="34" charset="0"/>
                <a:ea typeface="Arial" panose="020B0604020202020204" pitchFamily="34" charset="0"/>
              </a:rPr>
              <a:t>Commons</a:t>
            </a:r>
            <a:r>
              <a:rPr lang="es-ES" altLang="es-ES" sz="1600" dirty="0">
                <a:solidFill>
                  <a:srgbClr val="000000"/>
                </a:solidFill>
                <a:latin typeface="Arial" panose="020B0604020202020204" pitchFamily="34" charset="0"/>
                <a:ea typeface="Arial" panose="020B0604020202020204" pitchFamily="34" charset="0"/>
              </a:rPr>
              <a:t> </a:t>
            </a:r>
            <a:endParaRPr lang="es-ES" altLang="es-ES" sz="2400" dirty="0">
              <a:latin typeface="Arial" panose="020B0604020202020204" pitchFamily="34" charset="0"/>
            </a:endParaRPr>
          </a:p>
        </p:txBody>
      </p:sp>
      <p:pic>
        <p:nvPicPr>
          <p:cNvPr id="13" name="Picture 124"/>
          <p:cNvPicPr/>
          <p:nvPr/>
        </p:nvPicPr>
        <p:blipFill>
          <a:blip r:embed="rId2"/>
          <a:stretch>
            <a:fillRect/>
          </a:stretch>
        </p:blipFill>
        <p:spPr>
          <a:xfrm>
            <a:off x="3468947" y="5428040"/>
            <a:ext cx="5115560" cy="650333"/>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551" y="4723181"/>
            <a:ext cx="1292884" cy="455448"/>
          </a:xfrm>
          <a:prstGeom prst="rect">
            <a:avLst/>
          </a:prstGeom>
        </p:spPr>
      </p:pic>
    </p:spTree>
    <p:extLst>
      <p:ext uri="{BB962C8B-B14F-4D97-AF65-F5344CB8AC3E}">
        <p14:creationId xmlns:p14="http://schemas.microsoft.com/office/powerpoint/2010/main" val="1770318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p:nvPr/>
        </p:nvSpPr>
        <p:spPr>
          <a:xfrm>
            <a:off x="-11867" y="0"/>
            <a:ext cx="3909600" cy="68580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5" name="Shape 55"/>
          <p:cNvSpPr/>
          <p:nvPr/>
        </p:nvSpPr>
        <p:spPr>
          <a:xfrm>
            <a:off x="3897733" y="1425966"/>
            <a:ext cx="7545600" cy="1756145"/>
          </a:xfrm>
          <a:prstGeom prst="rect">
            <a:avLst/>
          </a:prstGeom>
          <a:solidFill>
            <a:srgbClr val="A2D6A8"/>
          </a:solidFill>
          <a:ln>
            <a:noFill/>
          </a:ln>
        </p:spPr>
        <p:txBody>
          <a:bodyPr spcFirstLastPara="1" wrap="square" lIns="121900" tIns="121900" rIns="121900" bIns="121900" anchor="ctr" anchorCtr="0">
            <a:noAutofit/>
          </a:bodyPr>
          <a:lstStyle/>
          <a:p>
            <a:endParaRPr sz="2400"/>
          </a:p>
        </p:txBody>
      </p:sp>
      <p:sp>
        <p:nvSpPr>
          <p:cNvPr id="56" name="Shape 56"/>
          <p:cNvSpPr/>
          <p:nvPr/>
        </p:nvSpPr>
        <p:spPr>
          <a:xfrm>
            <a:off x="233700" y="1425967"/>
            <a:ext cx="3664000" cy="2542800"/>
          </a:xfrm>
          <a:prstGeom prst="rect">
            <a:avLst/>
          </a:prstGeom>
          <a:solidFill>
            <a:srgbClr val="38967B"/>
          </a:solidFill>
          <a:ln>
            <a:noFill/>
          </a:ln>
        </p:spPr>
        <p:txBody>
          <a:bodyPr spcFirstLastPara="1" wrap="square" lIns="121900" tIns="121900" rIns="121900" bIns="121900" anchor="ctr" anchorCtr="0">
            <a:noAutofit/>
          </a:bodyPr>
          <a:lstStyle/>
          <a:p>
            <a:endParaRPr sz="2400"/>
          </a:p>
        </p:txBody>
      </p:sp>
      <p:sp>
        <p:nvSpPr>
          <p:cNvPr id="58" name="Shape 58"/>
          <p:cNvSpPr txBox="1"/>
          <p:nvPr/>
        </p:nvSpPr>
        <p:spPr>
          <a:xfrm>
            <a:off x="203500" y="1425967"/>
            <a:ext cx="3724400" cy="2388400"/>
          </a:xfrm>
          <a:prstGeom prst="rect">
            <a:avLst/>
          </a:prstGeom>
          <a:noFill/>
          <a:ln>
            <a:noFill/>
          </a:ln>
        </p:spPr>
        <p:txBody>
          <a:bodyPr spcFirstLastPara="1" wrap="square" lIns="121900" tIns="121900" rIns="121900" bIns="121900" anchor="t" anchorCtr="0">
            <a:noAutofit/>
          </a:bodyPr>
          <a:lstStyle/>
          <a:p>
            <a:r>
              <a:rPr lang="es" sz="2400" dirty="0" smtClean="0">
                <a:solidFill>
                  <a:srgbClr val="F2F2F2"/>
                </a:solidFill>
                <a:latin typeface="Cambria"/>
                <a:ea typeface="Cambria"/>
                <a:cs typeface="Cambria"/>
                <a:sym typeface="Cambria"/>
              </a:rPr>
              <a:t>Seguridad. </a:t>
            </a:r>
            <a:endParaRPr sz="2400" dirty="0">
              <a:solidFill>
                <a:srgbClr val="F2F2F2"/>
              </a:solidFill>
              <a:latin typeface="Cambria"/>
              <a:ea typeface="Cambria"/>
              <a:cs typeface="Cambria"/>
              <a:sym typeface="Cambria"/>
            </a:endParaRPr>
          </a:p>
          <a:p>
            <a:r>
              <a:rPr lang="es" sz="2400" dirty="0" smtClean="0">
                <a:solidFill>
                  <a:srgbClr val="F2F2F2"/>
                </a:solidFill>
                <a:latin typeface="Cambria"/>
                <a:ea typeface="Cambria"/>
                <a:cs typeface="Cambria"/>
                <a:sym typeface="Cambria"/>
              </a:rPr>
              <a:t>Protección de dispositivos.</a:t>
            </a:r>
            <a:endParaRPr sz="2400" dirty="0">
              <a:solidFill>
                <a:srgbClr val="F2F2F2"/>
              </a:solidFill>
              <a:latin typeface="Cambria"/>
              <a:ea typeface="Cambria"/>
              <a:cs typeface="Cambria"/>
              <a:sym typeface="Cambria"/>
            </a:endParaRPr>
          </a:p>
        </p:txBody>
      </p:sp>
      <p:pic>
        <p:nvPicPr>
          <p:cNvPr id="60" name="Shape 60"/>
          <p:cNvPicPr preferRelativeResize="0"/>
          <p:nvPr/>
        </p:nvPicPr>
        <p:blipFill>
          <a:blip r:embed="rId3">
            <a:alphaModFix/>
          </a:blip>
          <a:stretch>
            <a:fillRect/>
          </a:stretch>
        </p:blipFill>
        <p:spPr>
          <a:xfrm>
            <a:off x="7679267" y="5671801"/>
            <a:ext cx="4120767" cy="724033"/>
          </a:xfrm>
          <a:prstGeom prst="rect">
            <a:avLst/>
          </a:prstGeom>
          <a:noFill/>
          <a:ln>
            <a:noFill/>
          </a:ln>
        </p:spPr>
      </p:pic>
      <p:sp>
        <p:nvSpPr>
          <p:cNvPr id="8" name="Shape 59"/>
          <p:cNvSpPr txBox="1"/>
          <p:nvPr/>
        </p:nvSpPr>
        <p:spPr>
          <a:xfrm>
            <a:off x="4173467" y="1581211"/>
            <a:ext cx="7084317" cy="1445654"/>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s" sz="4000" b="1" kern="0" dirty="0" smtClean="0">
                <a:solidFill>
                  <a:srgbClr val="38967B"/>
                </a:solidFill>
                <a:latin typeface="Franklin Gothic"/>
                <a:ea typeface="Franklin Gothic"/>
                <a:cs typeface="Franklin Gothic"/>
                <a:sym typeface="Franklin Gothic"/>
              </a:rPr>
              <a:t>PROTECCIÓN DE DISPOSITIVOS</a:t>
            </a:r>
            <a:endParaRPr sz="2400" b="1" kern="0" dirty="0">
              <a:solidFill>
                <a:srgbClr val="38967B"/>
              </a:solidFill>
              <a:latin typeface="Franklin Gothic"/>
              <a:ea typeface="Franklin Gothic"/>
              <a:cs typeface="Franklin Gothic"/>
              <a:sym typeface="Franklin Gothic"/>
            </a:endParaRPr>
          </a:p>
        </p:txBody>
      </p:sp>
    </p:spTree>
    <p:extLst>
      <p:ext uri="{BB962C8B-B14F-4D97-AF65-F5344CB8AC3E}">
        <p14:creationId xmlns:p14="http://schemas.microsoft.com/office/powerpoint/2010/main" val="2797993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p:nvPr/>
        </p:nvSpPr>
        <p:spPr>
          <a:xfrm>
            <a:off x="2008267" y="1685166"/>
            <a:ext cx="8234800" cy="4743066"/>
          </a:xfrm>
          <a:prstGeom prst="rect">
            <a:avLst/>
          </a:prstGeom>
          <a:solidFill>
            <a:srgbClr val="38967B"/>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75" name="Shape 75"/>
          <p:cNvSpPr/>
          <p:nvPr/>
        </p:nvSpPr>
        <p:spPr>
          <a:xfrm>
            <a:off x="0" y="1019567"/>
            <a:ext cx="5014800" cy="665600"/>
          </a:xfrm>
          <a:prstGeom prst="rect">
            <a:avLst/>
          </a:prstGeom>
          <a:solidFill>
            <a:srgbClr val="BFDDD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314656"/>
              </a:solidFill>
              <a:effectLst/>
              <a:uLnTx/>
              <a:uFillTx/>
              <a:latin typeface="Arial"/>
              <a:ea typeface="+mn-ea"/>
              <a:cs typeface="+mn-cs"/>
            </a:endParaRPr>
          </a:p>
        </p:txBody>
      </p:sp>
      <p:sp>
        <p:nvSpPr>
          <p:cNvPr id="76" name="Shape 76"/>
          <p:cNvSpPr txBox="1"/>
          <p:nvPr/>
        </p:nvSpPr>
        <p:spPr>
          <a:xfrm>
            <a:off x="2193000" y="1126500"/>
            <a:ext cx="2828000" cy="439600"/>
          </a:xfrm>
          <a:prstGeom prst="rect">
            <a:avLst/>
          </a:prstGeom>
          <a:noFill/>
          <a:ln>
            <a:noFill/>
          </a:ln>
        </p:spPr>
        <p:txBody>
          <a:bodyPr spcFirstLastPara="1" wrap="square" lIns="121900" tIns="121900" rIns="121900" bIns="121900" anchor="t"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 sz="2400" b="1" i="0" u="none" strike="noStrike" kern="1200" cap="none" spc="0" normalizeH="0" baseline="0" noProof="0" dirty="0">
                <a:ln>
                  <a:noFill/>
                </a:ln>
                <a:solidFill>
                  <a:srgbClr val="F2F2F2"/>
                </a:solidFill>
                <a:effectLst/>
                <a:uLnTx/>
                <a:uFillTx/>
                <a:latin typeface="Franklin Gothic"/>
                <a:ea typeface="Franklin Gothic"/>
                <a:cs typeface="Franklin Gothic"/>
                <a:sym typeface="Franklin Gothic"/>
              </a:rPr>
              <a:t>SUMARIO</a:t>
            </a:r>
            <a:endParaRPr kumimoji="0" sz="2400" b="1" i="0" u="none" strike="noStrike" kern="1200" cap="none" spc="0" normalizeH="0" baseline="0" noProof="0" dirty="0">
              <a:ln>
                <a:noFill/>
              </a:ln>
              <a:solidFill>
                <a:srgbClr val="F2F2F2"/>
              </a:solidFill>
              <a:effectLst/>
              <a:uLnTx/>
              <a:uFillTx/>
              <a:latin typeface="Franklin Gothic"/>
              <a:ea typeface="Franklin Gothic"/>
              <a:cs typeface="Franklin Gothic"/>
              <a:sym typeface="Franklin Gothic"/>
            </a:endParaRPr>
          </a:p>
        </p:txBody>
      </p:sp>
      <p:sp>
        <p:nvSpPr>
          <p:cNvPr id="77" name="Shape 77"/>
          <p:cNvSpPr txBox="1"/>
          <p:nvPr/>
        </p:nvSpPr>
        <p:spPr>
          <a:xfrm>
            <a:off x="1872809" y="1963037"/>
            <a:ext cx="7724000" cy="3923329"/>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smtClean="0">
                <a:ln>
                  <a:noFill/>
                </a:ln>
                <a:solidFill>
                  <a:srgbClr val="FFFFFF"/>
                </a:solidFill>
                <a:effectLst/>
                <a:uLnTx/>
                <a:uFillTx/>
                <a:latin typeface="Arial"/>
                <a:ea typeface="+mn-ea"/>
                <a:cs typeface="+mn-cs"/>
              </a:rPr>
              <a:t>	Protección de dispositivos</a:t>
            </a:r>
          </a:p>
          <a:p>
            <a:pPr lvl="1">
              <a:defRPr/>
            </a:pPr>
            <a:r>
              <a:rPr lang="es-ES" sz="2400" dirty="0">
                <a:solidFill>
                  <a:srgbClr val="FFFFFF"/>
                </a:solidFill>
                <a:latin typeface="Arial"/>
              </a:rPr>
              <a:t>	</a:t>
            </a:r>
            <a:r>
              <a:rPr lang="es-ES" sz="2400" dirty="0" smtClean="0">
                <a:solidFill>
                  <a:srgbClr val="FFFFFF"/>
                </a:solidFill>
                <a:latin typeface="Arial"/>
              </a:rPr>
              <a:t>	</a:t>
            </a:r>
            <a:r>
              <a:rPr kumimoji="0" lang="es-ES" sz="2400" b="0" i="0" u="none" strike="noStrike" kern="1200" cap="none" spc="0" normalizeH="0" baseline="0" noProof="0" dirty="0" smtClean="0">
                <a:ln>
                  <a:noFill/>
                </a:ln>
                <a:solidFill>
                  <a:srgbClr val="FFFFFF"/>
                </a:solidFill>
                <a:effectLst/>
                <a:uLnTx/>
                <a:uFillTx/>
                <a:latin typeface="Arial"/>
                <a:ea typeface="+mn-ea"/>
                <a:cs typeface="+mn-cs"/>
              </a:rPr>
              <a:t>Acceso al dispositivo</a:t>
            </a:r>
            <a:endParaRPr kumimoji="0" lang="es-ES" sz="2400" b="0" i="0" u="none" strike="noStrike" kern="1200" cap="none" spc="0" normalizeH="0" baseline="0" noProof="0" dirty="0">
              <a:ln>
                <a:noFill/>
              </a:ln>
              <a:solidFill>
                <a:srgbClr val="FFFFFF"/>
              </a:solidFill>
              <a:effectLst/>
              <a:uLnTx/>
              <a:uFillTx/>
              <a:latin typeface="Arial"/>
              <a:ea typeface="+mn-ea"/>
              <a:cs typeface="+mn-cs"/>
            </a:endParaRPr>
          </a:p>
          <a:p>
            <a:pPr lvl="1">
              <a:defRPr/>
            </a:pPr>
            <a:r>
              <a:rPr kumimoji="0" lang="es-ES" sz="2400" b="0" i="0" u="none" strike="noStrike" kern="1200" cap="none" spc="0" normalizeH="0" baseline="0" noProof="0" dirty="0">
                <a:ln>
                  <a:noFill/>
                </a:ln>
                <a:solidFill>
                  <a:srgbClr val="FFFFFF"/>
                </a:solidFill>
                <a:effectLst/>
                <a:uLnTx/>
                <a:uFillTx/>
                <a:latin typeface="Arial"/>
                <a:ea typeface="+mn-ea"/>
                <a:cs typeface="+mn-cs"/>
              </a:rPr>
              <a:t>	</a:t>
            </a:r>
            <a:r>
              <a:rPr kumimoji="0" lang="es-ES" sz="2400" b="0" i="0" u="none" strike="noStrike" kern="1200" cap="none" spc="0" normalizeH="0" baseline="0" noProof="0" dirty="0" smtClean="0">
                <a:ln>
                  <a:noFill/>
                </a:ln>
                <a:solidFill>
                  <a:srgbClr val="FFFFFF"/>
                </a:solidFill>
                <a:effectLst/>
                <a:uLnTx/>
                <a:uFillTx/>
                <a:latin typeface="Arial"/>
                <a:ea typeface="+mn-ea"/>
                <a:cs typeface="+mn-cs"/>
              </a:rPr>
              <a:t>	Sistema operativo</a:t>
            </a:r>
          </a:p>
          <a:p>
            <a:pPr lvl="1">
              <a:defRPr/>
            </a:pPr>
            <a:r>
              <a:rPr lang="es-ES" sz="2400" dirty="0">
                <a:solidFill>
                  <a:srgbClr val="FFFFFF"/>
                </a:solidFill>
                <a:latin typeface="Arial"/>
              </a:rPr>
              <a:t>	</a:t>
            </a:r>
            <a:r>
              <a:rPr lang="es-ES" sz="2400" dirty="0" smtClean="0">
                <a:solidFill>
                  <a:srgbClr val="FFFFFF"/>
                </a:solidFill>
                <a:latin typeface="Arial"/>
              </a:rPr>
              <a:t>	Aplicaciones y programas</a:t>
            </a:r>
          </a:p>
          <a:p>
            <a:pPr lvl="1">
              <a:defRPr/>
            </a:pPr>
            <a:r>
              <a:rPr kumimoji="0" lang="es-ES" sz="2400" b="0" i="0" u="none" strike="noStrike" kern="1200" cap="none" spc="0" normalizeH="0" baseline="0" noProof="0" dirty="0">
                <a:ln>
                  <a:noFill/>
                </a:ln>
                <a:solidFill>
                  <a:srgbClr val="FFFFFF"/>
                </a:solidFill>
                <a:effectLst/>
                <a:uLnTx/>
                <a:uFillTx/>
                <a:latin typeface="Arial"/>
                <a:ea typeface="+mn-ea"/>
                <a:cs typeface="+mn-cs"/>
              </a:rPr>
              <a:t>	</a:t>
            </a:r>
            <a:r>
              <a:rPr kumimoji="0" lang="es-ES" sz="2400" b="0" i="0" u="none" strike="noStrike" kern="1200" cap="none" spc="0" normalizeH="0" baseline="0" noProof="0" dirty="0" smtClean="0">
                <a:ln>
                  <a:noFill/>
                </a:ln>
                <a:solidFill>
                  <a:srgbClr val="FFFFFF"/>
                </a:solidFill>
                <a:effectLst/>
                <a:uLnTx/>
                <a:uFillTx/>
                <a:latin typeface="Arial"/>
                <a:ea typeface="+mn-ea"/>
                <a:cs typeface="+mn-cs"/>
              </a:rPr>
              <a:t>	</a:t>
            </a:r>
            <a:r>
              <a:rPr lang="es-ES" sz="2400" dirty="0" smtClean="0">
                <a:solidFill>
                  <a:srgbClr val="FFFFFF"/>
                </a:solidFill>
                <a:latin typeface="Arial"/>
              </a:rPr>
              <a:t>Archivos y carpetas</a:t>
            </a:r>
          </a:p>
          <a:p>
            <a:pPr lvl="1">
              <a:defRPr/>
            </a:pPr>
            <a:r>
              <a:rPr lang="es-ES" sz="2400" dirty="0">
                <a:solidFill>
                  <a:srgbClr val="FFFFFF"/>
                </a:solidFill>
                <a:latin typeface="Arial"/>
              </a:rPr>
              <a:t>	</a:t>
            </a:r>
            <a:r>
              <a:rPr lang="es-ES" sz="2400" dirty="0" smtClean="0">
                <a:solidFill>
                  <a:srgbClr val="FFFFFF"/>
                </a:solidFill>
                <a:latin typeface="Arial"/>
              </a:rPr>
              <a:t>	Navegación web</a:t>
            </a:r>
          </a:p>
          <a:p>
            <a:pPr lvl="1">
              <a:defRPr/>
            </a:pPr>
            <a:r>
              <a:rPr lang="es-ES" sz="2400" dirty="0">
                <a:solidFill>
                  <a:srgbClr val="FFFFFF"/>
                </a:solidFill>
                <a:latin typeface="Arial"/>
              </a:rPr>
              <a:t>	</a:t>
            </a:r>
            <a:r>
              <a:rPr lang="es-ES" sz="2400" dirty="0" smtClean="0">
                <a:solidFill>
                  <a:srgbClr val="FFFFFF"/>
                </a:solidFill>
                <a:latin typeface="Arial"/>
              </a:rPr>
              <a:t>	Conexiones inalámbricas</a:t>
            </a:r>
          </a:p>
          <a:p>
            <a:pPr lvl="1">
              <a:defRPr/>
            </a:pPr>
            <a:r>
              <a:rPr lang="es-ES" sz="2400" dirty="0">
                <a:solidFill>
                  <a:srgbClr val="FFFFFF"/>
                </a:solidFill>
                <a:latin typeface="Arial"/>
              </a:rPr>
              <a:t>	</a:t>
            </a:r>
            <a:r>
              <a:rPr lang="es-ES" sz="2400" dirty="0" smtClean="0">
                <a:solidFill>
                  <a:srgbClr val="FFFFFF"/>
                </a:solidFill>
                <a:latin typeface="Arial"/>
              </a:rPr>
              <a:t>	Geolocalización</a:t>
            </a:r>
          </a:p>
          <a:p>
            <a:pPr lvl="1">
              <a:defRPr/>
            </a:pPr>
            <a:r>
              <a:rPr lang="es-ES" sz="2400" dirty="0">
                <a:solidFill>
                  <a:srgbClr val="FFFFFF"/>
                </a:solidFill>
                <a:latin typeface="Arial"/>
              </a:rPr>
              <a:t>	</a:t>
            </a:r>
            <a:r>
              <a:rPr lang="es-ES" sz="2400" dirty="0" smtClean="0">
                <a:solidFill>
                  <a:srgbClr val="FFFFFF"/>
                </a:solidFill>
                <a:latin typeface="Arial"/>
              </a:rPr>
              <a:t>	</a:t>
            </a:r>
            <a:r>
              <a:rPr kumimoji="0" lang="es-ES" sz="2400" b="0" i="0" u="none" strike="noStrike" kern="1200" cap="none" spc="0" normalizeH="0" noProof="0" dirty="0" smtClean="0">
                <a:ln>
                  <a:noFill/>
                </a:ln>
                <a:solidFill>
                  <a:srgbClr val="FFFFFF"/>
                </a:solidFill>
                <a:effectLst/>
                <a:uLnTx/>
                <a:uFillTx/>
                <a:latin typeface="Arial"/>
                <a:ea typeface="+mn-ea"/>
                <a:cs typeface="+mn-cs"/>
              </a:rPr>
              <a:t>Sistemas de protección</a:t>
            </a:r>
          </a:p>
          <a:p>
            <a:pPr lvl="1">
              <a:defRPr/>
            </a:pPr>
            <a:r>
              <a:rPr lang="es-ES" sz="2400" dirty="0">
                <a:solidFill>
                  <a:srgbClr val="FFFFFF"/>
                </a:solidFill>
                <a:latin typeface="Arial"/>
              </a:rPr>
              <a:t>	</a:t>
            </a:r>
            <a:r>
              <a:rPr lang="es-ES" sz="2400" dirty="0" smtClean="0">
                <a:solidFill>
                  <a:srgbClr val="FFFFFF"/>
                </a:solidFill>
                <a:latin typeface="Arial"/>
              </a:rPr>
              <a:t>	Canales de información</a:t>
            </a:r>
          </a:p>
          <a:p>
            <a:pPr lvl="1">
              <a:defRPr/>
            </a:pPr>
            <a:r>
              <a:rPr kumimoji="0" lang="es-ES" sz="2400" b="0" i="0" u="none" strike="noStrike" kern="1200" cap="none" spc="0" normalizeH="0" noProof="0" dirty="0">
                <a:ln>
                  <a:noFill/>
                </a:ln>
                <a:solidFill>
                  <a:srgbClr val="FFFFFF"/>
                </a:solidFill>
                <a:effectLst/>
                <a:uLnTx/>
                <a:uFillTx/>
                <a:latin typeface="Arial"/>
                <a:ea typeface="+mn-ea"/>
                <a:cs typeface="+mn-cs"/>
              </a:rPr>
              <a:t>	</a:t>
            </a:r>
            <a:r>
              <a:rPr kumimoji="0" lang="es-ES" sz="2400" b="0" i="0" u="none" strike="noStrike" kern="1200" cap="none" spc="0" normalizeH="0" noProof="0" dirty="0" smtClean="0">
                <a:ln>
                  <a:noFill/>
                </a:ln>
                <a:solidFill>
                  <a:srgbClr val="FFFFFF"/>
                </a:solidFill>
                <a:effectLst/>
                <a:uLnTx/>
                <a:uFillTx/>
                <a:latin typeface="Arial"/>
                <a:ea typeface="+mn-ea"/>
                <a:cs typeface="+mn-cs"/>
              </a:rPr>
              <a:t>	</a:t>
            </a:r>
            <a:r>
              <a:rPr lang="es-ES" sz="2400" dirty="0" smtClean="0">
                <a:solidFill>
                  <a:srgbClr val="FFFFFF"/>
                </a:solidFill>
                <a:latin typeface="Arial"/>
              </a:rPr>
              <a:t>Sentido común</a:t>
            </a:r>
            <a:endParaRPr kumimoji="0" lang="es-ES" sz="2400" b="0" i="0" u="none" strike="noStrike" kern="1200" cap="none" spc="0" normalizeH="0" noProof="0" dirty="0" smtClean="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2400" baseline="0" dirty="0">
                <a:solidFill>
                  <a:srgbClr val="FFFFFF"/>
                </a:solidFill>
                <a:latin typeface="Arial"/>
              </a:rPr>
              <a:t>	</a:t>
            </a:r>
            <a:endParaRPr kumimoji="0" lang="es-ES" sz="24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a:ln>
                  <a:noFill/>
                </a:ln>
                <a:solidFill>
                  <a:srgbClr val="FFFFFF"/>
                </a:solidFill>
                <a:effectLst/>
                <a:uLnTx/>
                <a:uFillTx/>
                <a:latin typeface="Arial"/>
                <a:ea typeface="+mn-ea"/>
                <a:cs typeface="+mn-cs"/>
              </a:rPr>
              <a:t>		</a:t>
            </a:r>
            <a:r>
              <a:rPr kumimoji="0" lang="es-ES" sz="2400" b="0" i="0" u="none" strike="noStrike" kern="1200" cap="none" spc="0" normalizeH="0" baseline="0" noProof="0" dirty="0" smtClean="0">
                <a:ln>
                  <a:noFill/>
                </a:ln>
                <a:solidFill>
                  <a:srgbClr val="FFFFFF"/>
                </a:solidFill>
                <a:effectLst/>
                <a:uLnTx/>
                <a:uFillTx/>
                <a:latin typeface="Arial"/>
                <a:ea typeface="+mn-ea"/>
                <a:cs typeface="+mn-cs"/>
              </a:rPr>
              <a:t>	</a:t>
            </a:r>
            <a:endParaRPr kumimoji="0" lang="es-ES"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78" name="Shape 78"/>
          <p:cNvSpPr/>
          <p:nvPr/>
        </p:nvSpPr>
        <p:spPr>
          <a:xfrm>
            <a:off x="2580967" y="2205379"/>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79" name="Shape 79"/>
          <p:cNvSpPr/>
          <p:nvPr/>
        </p:nvSpPr>
        <p:spPr>
          <a:xfrm>
            <a:off x="3473332" y="2565633"/>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80" name="Shape 80"/>
          <p:cNvSpPr/>
          <p:nvPr/>
        </p:nvSpPr>
        <p:spPr>
          <a:xfrm>
            <a:off x="3473332" y="292670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9" name="Shape 78"/>
          <p:cNvSpPr/>
          <p:nvPr/>
        </p:nvSpPr>
        <p:spPr>
          <a:xfrm>
            <a:off x="3473332" y="328777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0" name="Shape 78"/>
          <p:cNvSpPr/>
          <p:nvPr/>
        </p:nvSpPr>
        <p:spPr>
          <a:xfrm>
            <a:off x="3473332" y="364884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1" name="Shape 78"/>
          <p:cNvSpPr/>
          <p:nvPr/>
        </p:nvSpPr>
        <p:spPr>
          <a:xfrm>
            <a:off x="3473332" y="4011839"/>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2" name="Shape 78"/>
          <p:cNvSpPr/>
          <p:nvPr/>
        </p:nvSpPr>
        <p:spPr>
          <a:xfrm>
            <a:off x="3473332" y="437483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3" name="Shape 78"/>
          <p:cNvSpPr/>
          <p:nvPr/>
        </p:nvSpPr>
        <p:spPr>
          <a:xfrm>
            <a:off x="3473332" y="4737829"/>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4" name="Shape 78"/>
          <p:cNvSpPr/>
          <p:nvPr/>
        </p:nvSpPr>
        <p:spPr>
          <a:xfrm>
            <a:off x="3473332" y="510082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5" name="Shape 78"/>
          <p:cNvSpPr/>
          <p:nvPr/>
        </p:nvSpPr>
        <p:spPr>
          <a:xfrm>
            <a:off x="3473332" y="5463819"/>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
        <p:nvSpPr>
          <p:cNvPr id="16" name="Shape 78"/>
          <p:cNvSpPr/>
          <p:nvPr/>
        </p:nvSpPr>
        <p:spPr>
          <a:xfrm>
            <a:off x="3473332" y="5826814"/>
            <a:ext cx="166400" cy="166400"/>
          </a:xfrm>
          <a:prstGeom prst="ellipse">
            <a:avLst/>
          </a:prstGeom>
          <a:solidFill>
            <a:srgbClr val="FFAB61"/>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029912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104710"/>
            <a:ext cx="4110363" cy="2568977"/>
          </a:xfrm>
          <a:prstGeom prst="rect">
            <a:avLst/>
          </a:prstGeom>
        </p:spPr>
      </p:pic>
      <p:sp>
        <p:nvSpPr>
          <p:cNvPr id="67" name="Shape 67"/>
          <p:cNvSpPr txBox="1"/>
          <p:nvPr/>
        </p:nvSpPr>
        <p:spPr>
          <a:xfrm>
            <a:off x="1164667" y="1841867"/>
            <a:ext cx="7747600" cy="677200"/>
          </a:xfrm>
          <a:prstGeom prst="rect">
            <a:avLst/>
          </a:prstGeom>
          <a:noFill/>
          <a:ln>
            <a:noFill/>
          </a:ln>
        </p:spPr>
        <p:txBody>
          <a:bodyPr spcFirstLastPara="1" wrap="square" lIns="121900" tIns="121900" rIns="121900" bIns="121900" anchor="t" anchorCtr="0">
            <a:noAutofit/>
          </a:bodyPr>
          <a:lstStyle/>
          <a:p>
            <a:r>
              <a:rPr lang="es" sz="2667" dirty="0">
                <a:latin typeface="Cambria"/>
                <a:ea typeface="Cambria"/>
                <a:cs typeface="Cambria"/>
                <a:sym typeface="Cambria"/>
              </a:rPr>
              <a:t>Al finalizar esta actividad tienes que ser capaz de:</a:t>
            </a:r>
            <a:endParaRPr sz="2667" dirty="0">
              <a:latin typeface="Cambria"/>
              <a:ea typeface="Cambria"/>
              <a:cs typeface="Cambria"/>
              <a:sym typeface="Cambria"/>
            </a:endParaRPr>
          </a:p>
        </p:txBody>
      </p:sp>
      <p:sp>
        <p:nvSpPr>
          <p:cNvPr id="68" name="Shape 68"/>
          <p:cNvSpPr txBox="1"/>
          <p:nvPr/>
        </p:nvSpPr>
        <p:spPr>
          <a:xfrm>
            <a:off x="4110362" y="3006134"/>
            <a:ext cx="7161200" cy="3449530"/>
          </a:xfrm>
          <a:prstGeom prst="rect">
            <a:avLst/>
          </a:prstGeom>
          <a:noFill/>
          <a:ln>
            <a:noFill/>
          </a:ln>
        </p:spPr>
        <p:txBody>
          <a:bodyPr spcFirstLastPara="1" wrap="square" lIns="121900" tIns="121900" rIns="121900" bIns="121900" anchor="t" anchorCtr="0">
            <a:noAutofit/>
          </a:bodyPr>
          <a:lstStyle/>
          <a:p>
            <a:r>
              <a:rPr lang="es" sz="2400" dirty="0" smtClean="0">
                <a:latin typeface="Cambria" panose="02040503050406030204" pitchFamily="18" charset="0"/>
                <a:ea typeface="Franklin Gothic"/>
                <a:cs typeface="Franklin Gothic"/>
                <a:sym typeface="Franklin Gothic"/>
              </a:rPr>
              <a:t>Conocer diversas formas de proteger los dispositivos.</a:t>
            </a:r>
            <a:r>
              <a:rPr lang="es" sz="2400" dirty="0">
                <a:latin typeface="Cambria" panose="02040503050406030204" pitchFamily="18" charset="0"/>
                <a:ea typeface="Franklin Gothic"/>
                <a:cs typeface="Franklin Gothic"/>
                <a:sym typeface="Franklin Gothic"/>
              </a:rPr>
              <a:t/>
            </a:r>
            <a:br>
              <a:rPr lang="es" sz="2400" dirty="0">
                <a:latin typeface="Cambria" panose="02040503050406030204" pitchFamily="18" charset="0"/>
                <a:ea typeface="Franklin Gothic"/>
                <a:cs typeface="Franklin Gothic"/>
                <a:sym typeface="Franklin Gothic"/>
              </a:rPr>
            </a:br>
            <a:r>
              <a:rPr lang="es" sz="2400" dirty="0">
                <a:latin typeface="Cambria" panose="02040503050406030204" pitchFamily="18" charset="0"/>
                <a:ea typeface="Franklin Gothic"/>
                <a:cs typeface="Franklin Gothic"/>
                <a:sym typeface="Franklin Gothic"/>
              </a:rPr>
              <a:t/>
            </a:r>
            <a:br>
              <a:rPr lang="es" sz="2400" dirty="0">
                <a:latin typeface="Cambria" panose="02040503050406030204" pitchFamily="18" charset="0"/>
                <a:ea typeface="Franklin Gothic"/>
                <a:cs typeface="Franklin Gothic"/>
                <a:sym typeface="Franklin Gothic"/>
              </a:rPr>
            </a:br>
            <a:endParaRPr lang="es" sz="2400" dirty="0" smtClean="0">
              <a:latin typeface="Cambria" panose="02040503050406030204" pitchFamily="18" charset="0"/>
              <a:ea typeface="Franklin Gothic"/>
              <a:cs typeface="Franklin Gothic"/>
              <a:sym typeface="Franklin Gothic"/>
            </a:endParaRPr>
          </a:p>
          <a:p>
            <a:r>
              <a:rPr lang="es" sz="2400" dirty="0" smtClean="0">
                <a:latin typeface="Cambria" panose="02040503050406030204" pitchFamily="18" charset="0"/>
                <a:ea typeface="Franklin Gothic"/>
                <a:cs typeface="Franklin Gothic"/>
                <a:sym typeface="Franklin Gothic"/>
              </a:rPr>
              <a:t>Ser consciente de los riesgos asociados al uso de dispositivos.</a:t>
            </a:r>
          </a:p>
          <a:p>
            <a:r>
              <a:rPr lang="es" sz="2400" dirty="0">
                <a:latin typeface="Cambria" panose="02040503050406030204" pitchFamily="18" charset="0"/>
                <a:ea typeface="Franklin Gothic"/>
                <a:cs typeface="Franklin Gothic"/>
                <a:sym typeface="Franklin Gothic"/>
              </a:rPr>
              <a:t/>
            </a:r>
            <a:br>
              <a:rPr lang="es" sz="2400" dirty="0">
                <a:latin typeface="Cambria" panose="02040503050406030204" pitchFamily="18" charset="0"/>
                <a:ea typeface="Franklin Gothic"/>
                <a:cs typeface="Franklin Gothic"/>
                <a:sym typeface="Franklin Gothic"/>
              </a:rPr>
            </a:br>
            <a:r>
              <a:rPr lang="es" sz="2400" dirty="0" smtClean="0">
                <a:latin typeface="Cambria" panose="02040503050406030204" pitchFamily="18" charset="0"/>
                <a:ea typeface="Franklin Gothic"/>
                <a:cs typeface="Franklin Gothic"/>
                <a:sym typeface="Franklin Gothic"/>
              </a:rPr>
              <a:t>Realizar un uso responsable y seguro de los dispositivos.</a:t>
            </a:r>
            <a:endParaRPr sz="2400" dirty="0">
              <a:latin typeface="Cambria" panose="02040503050406030204" pitchFamily="18" charset="0"/>
              <a:ea typeface="Franklin Gothic"/>
              <a:cs typeface="Franklin Gothic"/>
              <a:sym typeface="Franklin Gothic"/>
            </a:endParaRPr>
          </a:p>
        </p:txBody>
      </p:sp>
      <p:sp>
        <p:nvSpPr>
          <p:cNvPr id="7"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solidFill>
                <a:srgbClr val="38967B"/>
              </a:solidFill>
            </a:endParaRPr>
          </a:p>
        </p:txBody>
      </p:sp>
      <p:sp>
        <p:nvSpPr>
          <p:cNvPr id="8" name="Shape 66"/>
          <p:cNvSpPr txBox="1"/>
          <p:nvPr/>
        </p:nvSpPr>
        <p:spPr>
          <a:xfrm>
            <a:off x="1164667" y="516333"/>
            <a:ext cx="4206400" cy="677200"/>
          </a:xfrm>
          <a:prstGeom prst="rect">
            <a:avLst/>
          </a:prstGeom>
          <a:noFill/>
          <a:ln>
            <a:noFill/>
          </a:ln>
        </p:spPr>
        <p:txBody>
          <a:bodyPr spcFirstLastPara="1" wrap="square" lIns="121900" tIns="121900" rIns="121900" bIns="121900" anchor="t" anchorCtr="0">
            <a:noAutofit/>
          </a:bodyPr>
          <a:lstStyle/>
          <a:p>
            <a:pPr algn="r"/>
            <a:r>
              <a:rPr lang="es" sz="3867" b="1" dirty="0">
                <a:solidFill>
                  <a:schemeClr val="bg1"/>
                </a:solidFill>
                <a:latin typeface="Franklin Gothic"/>
                <a:ea typeface="Franklin Gothic"/>
                <a:cs typeface="Franklin Gothic"/>
                <a:sym typeface="Franklin Gothic"/>
              </a:rPr>
              <a:t>OBJETIVOS</a:t>
            </a:r>
            <a:endParaRPr sz="3867" b="1" dirty="0">
              <a:solidFill>
                <a:schemeClr val="bg1"/>
              </a:solidFill>
              <a:latin typeface="Franklin Gothic"/>
              <a:ea typeface="Franklin Gothic"/>
              <a:cs typeface="Franklin Gothic"/>
              <a:sym typeface="Franklin Gothic"/>
            </a:endParaRPr>
          </a:p>
        </p:txBody>
      </p:sp>
    </p:spTree>
    <p:extLst>
      <p:ext uri="{BB962C8B-B14F-4D97-AF65-F5344CB8AC3E}">
        <p14:creationId xmlns:p14="http://schemas.microsoft.com/office/powerpoint/2010/main" val="4280466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22898" y="133814"/>
            <a:ext cx="1338087" cy="1381546"/>
          </a:xfrm>
          <a:prstGeom prst="rect">
            <a:avLst/>
          </a:prstGeom>
        </p:spPr>
      </p:pic>
      <p:sp>
        <p:nvSpPr>
          <p:cNvPr id="3" name="Marcador de contenido 2"/>
          <p:cNvSpPr>
            <a:spLocks noGrp="1"/>
          </p:cNvSpPr>
          <p:nvPr>
            <p:ph idx="1"/>
          </p:nvPr>
        </p:nvSpPr>
        <p:spPr>
          <a:xfrm>
            <a:off x="675242" y="1749784"/>
            <a:ext cx="10626687" cy="4601551"/>
          </a:xfrm>
        </p:spPr>
        <p:txBody>
          <a:bodyPr>
            <a:normAutofit/>
          </a:bodyPr>
          <a:lstStyle/>
          <a:p>
            <a:pPr marL="0" indent="0">
              <a:buNone/>
            </a:pPr>
            <a:r>
              <a:rPr lang="es-ES" sz="1800" dirty="0" smtClean="0">
                <a:latin typeface="Cambria" panose="02040503050406030204" pitchFamily="18" charset="0"/>
              </a:rPr>
              <a:t>El desarrollo de dispositivos móviles conectados a la red ha cambiado la forma en que trabajamos y nos relacionamos con los demás. Los utilizamos continuamente para navegar, instalar aplicaciones, colaborar en línea o comunicarnos, y los beneficios de su uso son visibles en el día a día.</a:t>
            </a:r>
          </a:p>
          <a:p>
            <a:pPr marL="0" indent="0">
              <a:buNone/>
            </a:pPr>
            <a:r>
              <a:rPr lang="es-ES" sz="1800" dirty="0">
                <a:latin typeface="Cambria" panose="02040503050406030204" pitchFamily="18" charset="0"/>
              </a:rPr>
              <a:t>A</a:t>
            </a:r>
            <a:r>
              <a:rPr lang="es-ES" sz="1800" dirty="0" smtClean="0">
                <a:latin typeface="Cambria" panose="02040503050406030204" pitchFamily="18" charset="0"/>
              </a:rPr>
              <a:t> través de nuestros móviles, portátiles y demás dispositivos intercambiamos y almacenamos multitud de aplicaciones, archivos e información sensible, por lo que es importante conocer las medidas de protección y seguir las recomendaciones de seguridad básicas para garantizar la protección de los dispositivos. </a:t>
            </a:r>
          </a:p>
          <a:p>
            <a:pPr marL="0" indent="0">
              <a:buNone/>
            </a:pPr>
            <a:r>
              <a:rPr lang="es-ES" sz="1800" dirty="0" smtClean="0">
                <a:latin typeface="Cambria" panose="02040503050406030204" pitchFamily="18" charset="0"/>
              </a:rPr>
              <a:t>Se debe prestar especial atención a los siguientes aspectos:</a:t>
            </a:r>
          </a:p>
          <a:p>
            <a:pPr lvl="2">
              <a:buBlip>
                <a:blip r:embed="rId3"/>
              </a:buBlip>
            </a:pPr>
            <a:r>
              <a:rPr lang="es-ES" sz="1800" dirty="0" smtClean="0">
                <a:latin typeface="Cambria" panose="02040503050406030204" pitchFamily="18" charset="0"/>
              </a:rPr>
              <a:t>Acceso </a:t>
            </a:r>
            <a:r>
              <a:rPr lang="es-ES" sz="1800" dirty="0">
                <a:latin typeface="Cambria" panose="02040503050406030204" pitchFamily="18" charset="0"/>
              </a:rPr>
              <a:t>al dispositivo</a:t>
            </a:r>
          </a:p>
          <a:p>
            <a:pPr lvl="2">
              <a:buBlip>
                <a:blip r:embed="rId3"/>
              </a:buBlip>
            </a:pPr>
            <a:r>
              <a:rPr lang="es-ES" sz="1800" dirty="0" smtClean="0">
                <a:latin typeface="Cambria" panose="02040503050406030204" pitchFamily="18" charset="0"/>
              </a:rPr>
              <a:t>Sistema </a:t>
            </a:r>
            <a:r>
              <a:rPr lang="es-ES" sz="1800" dirty="0">
                <a:latin typeface="Cambria" panose="02040503050406030204" pitchFamily="18" charset="0"/>
              </a:rPr>
              <a:t>operativo</a:t>
            </a:r>
          </a:p>
          <a:p>
            <a:pPr lvl="2">
              <a:buBlip>
                <a:blip r:embed="rId3"/>
              </a:buBlip>
            </a:pPr>
            <a:r>
              <a:rPr lang="es-ES" sz="1800" dirty="0" smtClean="0">
                <a:latin typeface="Cambria" panose="02040503050406030204" pitchFamily="18" charset="0"/>
              </a:rPr>
              <a:t>Aplicaciones </a:t>
            </a:r>
            <a:r>
              <a:rPr lang="es-ES" sz="1800" dirty="0">
                <a:latin typeface="Cambria" panose="02040503050406030204" pitchFamily="18" charset="0"/>
              </a:rPr>
              <a:t>y programas</a:t>
            </a:r>
          </a:p>
          <a:p>
            <a:pPr lvl="2">
              <a:buBlip>
                <a:blip r:embed="rId3"/>
              </a:buBlip>
            </a:pPr>
            <a:r>
              <a:rPr lang="es-ES" sz="1800" dirty="0" smtClean="0">
                <a:latin typeface="Cambria" panose="02040503050406030204" pitchFamily="18" charset="0"/>
              </a:rPr>
              <a:t>Archivos </a:t>
            </a:r>
            <a:r>
              <a:rPr lang="es-ES" sz="1800" dirty="0">
                <a:latin typeface="Cambria" panose="02040503050406030204" pitchFamily="18" charset="0"/>
              </a:rPr>
              <a:t>y carpetas</a:t>
            </a:r>
          </a:p>
          <a:p>
            <a:pPr lvl="2">
              <a:buBlip>
                <a:blip r:embed="rId3"/>
              </a:buBlip>
            </a:pPr>
            <a:r>
              <a:rPr lang="es-ES" sz="1800" dirty="0" smtClean="0">
                <a:latin typeface="Cambria" panose="02040503050406030204" pitchFamily="18" charset="0"/>
              </a:rPr>
              <a:t>Navegación </a:t>
            </a:r>
            <a:r>
              <a:rPr lang="es-ES" sz="1800" dirty="0">
                <a:latin typeface="Cambria" panose="02040503050406030204" pitchFamily="18" charset="0"/>
              </a:rPr>
              <a:t>web</a:t>
            </a:r>
          </a:p>
          <a:p>
            <a:pPr lvl="2">
              <a:buBlip>
                <a:blip r:embed="rId3"/>
              </a:buBlip>
            </a:pPr>
            <a:r>
              <a:rPr lang="es-ES" sz="1800" dirty="0" smtClean="0">
                <a:latin typeface="Cambria" panose="02040503050406030204" pitchFamily="18" charset="0"/>
              </a:rPr>
              <a:t>Conexiones </a:t>
            </a:r>
            <a:r>
              <a:rPr lang="es-ES" sz="1800" dirty="0">
                <a:latin typeface="Cambria" panose="02040503050406030204" pitchFamily="18" charset="0"/>
              </a:rPr>
              <a:t>inalámbricas</a:t>
            </a:r>
          </a:p>
          <a:p>
            <a:pPr lvl="2">
              <a:buBlip>
                <a:blip r:embed="rId3"/>
              </a:buBlip>
            </a:pPr>
            <a:r>
              <a:rPr lang="es-ES" sz="1800" dirty="0" smtClean="0">
                <a:latin typeface="Cambria" panose="02040503050406030204" pitchFamily="18" charset="0"/>
              </a:rPr>
              <a:t>Geolocalización</a:t>
            </a:r>
            <a:endParaRPr lang="es-ES" sz="1800" dirty="0">
              <a:latin typeface="Cambria" panose="02040503050406030204" pitchFamily="18" charset="0"/>
            </a:endParaRPr>
          </a:p>
          <a:p>
            <a:pPr lvl="2">
              <a:buBlip>
                <a:blip r:embed="rId3"/>
              </a:buBlip>
            </a:pPr>
            <a:r>
              <a:rPr lang="es-ES" sz="1800" dirty="0" smtClean="0">
                <a:latin typeface="Cambria" panose="02040503050406030204" pitchFamily="18" charset="0"/>
              </a:rPr>
              <a:t>Sistemas </a:t>
            </a:r>
            <a:r>
              <a:rPr lang="es-ES" sz="1800" dirty="0">
                <a:latin typeface="Cambria" panose="02040503050406030204" pitchFamily="18" charset="0"/>
              </a:rPr>
              <a:t>de </a:t>
            </a:r>
            <a:r>
              <a:rPr lang="es-ES" sz="1800" dirty="0" smtClean="0">
                <a:latin typeface="Cambria" panose="02040503050406030204" pitchFamily="18" charset="0"/>
              </a:rPr>
              <a:t>protección</a:t>
            </a:r>
            <a:endParaRPr lang="es-ES" sz="1800" dirty="0">
              <a:latin typeface="Cambria" panose="02040503050406030204" pitchFamily="18" charset="0"/>
            </a:endParaRPr>
          </a:p>
        </p:txBody>
      </p:sp>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PROTECCIÓN DE DISPOSITIVOS</a:t>
            </a:r>
            <a:endParaRPr sz="3200" b="1" dirty="0">
              <a:solidFill>
                <a:schemeClr val="bg1"/>
              </a:solidFill>
              <a:latin typeface="Franklin Gothic"/>
              <a:ea typeface="Franklin Gothic"/>
              <a:cs typeface="Franklin Gothic"/>
              <a:sym typeface="Franklin Gothic"/>
            </a:endParaRPr>
          </a:p>
        </p:txBody>
      </p:sp>
      <p:sp>
        <p:nvSpPr>
          <p:cNvPr id="11" name="Rectángulo redondeado 10"/>
          <p:cNvSpPr/>
          <p:nvPr/>
        </p:nvSpPr>
        <p:spPr>
          <a:xfrm>
            <a:off x="8385467" y="4381066"/>
            <a:ext cx="2916462" cy="1799397"/>
          </a:xfrm>
          <a:prstGeom prst="roundRect">
            <a:avLst/>
          </a:prstGeom>
          <a:solidFill>
            <a:srgbClr val="281D51"/>
          </a:solidFill>
          <a:ln>
            <a:solidFill>
              <a:srgbClr val="281D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latin typeface="Franklin Gothic"/>
              </a:rPr>
              <a:t>Los sistemas y aplicaciones de seguridad instalados no reemplazan el uso responsable y seguro de los dispositivos</a:t>
            </a:r>
            <a:endParaRPr lang="es-ES" dirty="0">
              <a:latin typeface="Franklin Gothic"/>
            </a:endParaRPr>
          </a:p>
        </p:txBody>
      </p:sp>
    </p:spTree>
    <p:extLst>
      <p:ext uri="{BB962C8B-B14F-4D97-AF65-F5344CB8AC3E}">
        <p14:creationId xmlns:p14="http://schemas.microsoft.com/office/powerpoint/2010/main" val="3602844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7"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ACCESO </a:t>
            </a:r>
          </a:p>
          <a:p>
            <a:pPr algn="r"/>
            <a:r>
              <a:rPr lang="es" sz="3200" b="1" dirty="0" smtClean="0">
                <a:solidFill>
                  <a:schemeClr val="bg1"/>
                </a:solidFill>
                <a:latin typeface="Franklin Gothic"/>
                <a:ea typeface="Franklin Gothic"/>
                <a:cs typeface="Franklin Gothic"/>
                <a:sym typeface="Franklin Gothic"/>
              </a:rPr>
              <a:t>AL DISPOSITIVO</a:t>
            </a:r>
            <a:endParaRPr sz="3200" b="1" dirty="0">
              <a:solidFill>
                <a:schemeClr val="bg1"/>
              </a:solidFill>
              <a:latin typeface="Franklin Gothic"/>
              <a:ea typeface="Franklin Gothic"/>
              <a:cs typeface="Franklin Gothic"/>
              <a:sym typeface="Franklin Gothic"/>
            </a:endParaRPr>
          </a:p>
        </p:txBody>
      </p:sp>
      <p:grpSp>
        <p:nvGrpSpPr>
          <p:cNvPr id="27" name="Grupo 26"/>
          <p:cNvGrpSpPr/>
          <p:nvPr/>
        </p:nvGrpSpPr>
        <p:grpSpPr>
          <a:xfrm>
            <a:off x="749808" y="1689352"/>
            <a:ext cx="6016752" cy="577613"/>
            <a:chOff x="397764" y="2915234"/>
            <a:chExt cx="11430000" cy="786384"/>
          </a:xfrm>
        </p:grpSpPr>
        <p:sp>
          <p:nvSpPr>
            <p:cNvPr id="28" name="Rectángulo 27"/>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uadroTexto 28"/>
            <p:cNvSpPr txBox="1"/>
            <p:nvPr/>
          </p:nvSpPr>
          <p:spPr>
            <a:xfrm>
              <a:off x="502920" y="3054874"/>
              <a:ext cx="11283696" cy="460920"/>
            </a:xfrm>
            <a:prstGeom prst="rect">
              <a:avLst/>
            </a:prstGeom>
            <a:noFill/>
          </p:spPr>
          <p:txBody>
            <a:bodyPr wrap="square" rtlCol="0">
              <a:spAutoFit/>
            </a:bodyPr>
            <a:lstStyle/>
            <a:p>
              <a:r>
                <a:rPr lang="es-ES" sz="1600" b="1" dirty="0" smtClean="0">
                  <a:latin typeface="Franklin Gothic"/>
                </a:rPr>
                <a:t>Establecer un código de acceso al dispositivo</a:t>
              </a:r>
              <a:endParaRPr lang="es-ES" sz="1600" b="1" dirty="0">
                <a:latin typeface="Franklin Gothic"/>
              </a:endParaRPr>
            </a:p>
          </p:txBody>
        </p:sp>
      </p:grpSp>
      <p:sp>
        <p:nvSpPr>
          <p:cNvPr id="3" name="CuadroTexto 2"/>
          <p:cNvSpPr txBox="1"/>
          <p:nvPr/>
        </p:nvSpPr>
        <p:spPr>
          <a:xfrm>
            <a:off x="749806" y="2422617"/>
            <a:ext cx="9837131" cy="830997"/>
          </a:xfrm>
          <a:prstGeom prst="rect">
            <a:avLst/>
          </a:prstGeom>
          <a:noFill/>
        </p:spPr>
        <p:txBody>
          <a:bodyPr wrap="square" rtlCol="0">
            <a:spAutoFit/>
          </a:bodyPr>
          <a:lstStyle/>
          <a:p>
            <a:r>
              <a:rPr lang="es-ES" sz="1600" dirty="0" smtClean="0">
                <a:latin typeface="Cambria" panose="02040503050406030204" pitchFamily="18" charset="0"/>
              </a:rPr>
              <a:t>Para garantizar la seguridad de nuestros aparatos, ya se trate de ordenadores o de dispositivos móviles, se recomienda </a:t>
            </a:r>
            <a:r>
              <a:rPr lang="es-ES" sz="1600" b="1" dirty="0" smtClean="0">
                <a:latin typeface="Cambria" panose="02040503050406030204" pitchFamily="18" charset="0"/>
              </a:rPr>
              <a:t>proteger el acceso </a:t>
            </a:r>
            <a:r>
              <a:rPr lang="es-ES" sz="1600" dirty="0" smtClean="0">
                <a:latin typeface="Cambria" panose="02040503050406030204" pitchFamily="18" charset="0"/>
              </a:rPr>
              <a:t>a los mismos mediante un código o contraseña robusto asociado a la pantalla de bloqueo, así como un código PIN para desbloquear la tarjeta SIM en el caso de teléfonos móviles. </a:t>
            </a:r>
            <a:endParaRPr lang="es-ES" sz="1600" dirty="0">
              <a:latin typeface="Cambria" panose="02040503050406030204" pitchFamily="18" charset="0"/>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259407">
            <a:off x="10928733" y="136539"/>
            <a:ext cx="869057" cy="1374866"/>
          </a:xfrm>
          <a:prstGeom prst="rect">
            <a:avLst/>
          </a:prstGeom>
        </p:spPr>
      </p:pic>
      <p:sp>
        <p:nvSpPr>
          <p:cNvPr id="5" name="CuadroTexto 4"/>
          <p:cNvSpPr txBox="1"/>
          <p:nvPr/>
        </p:nvSpPr>
        <p:spPr>
          <a:xfrm>
            <a:off x="8240617" y="623277"/>
            <a:ext cx="2401677" cy="369332"/>
          </a:xfrm>
          <a:prstGeom prst="rect">
            <a:avLst/>
          </a:prstGeom>
          <a:solidFill>
            <a:srgbClr val="291E53"/>
          </a:solidFill>
          <a:ln>
            <a:solidFill>
              <a:srgbClr val="7030A0"/>
            </a:solidFill>
          </a:ln>
        </p:spPr>
        <p:txBody>
          <a:bodyPr wrap="square" rtlCol="0">
            <a:spAutoFit/>
          </a:bodyPr>
          <a:lstStyle/>
          <a:p>
            <a:r>
              <a:rPr lang="es-ES" dirty="0" smtClean="0">
                <a:solidFill>
                  <a:schemeClr val="bg1"/>
                </a:solidFill>
                <a:latin typeface="OCR A Extended" panose="02010509020102010303" pitchFamily="50" charset="0"/>
              </a:rPr>
              <a:t>$4FtAm3!</a:t>
            </a:r>
            <a:endParaRPr lang="es-ES" dirty="0">
              <a:solidFill>
                <a:schemeClr val="bg1"/>
              </a:solidFill>
              <a:latin typeface="OCR A Extended" panose="02010509020102010303" pitchFamily="50" charset="0"/>
            </a:endParaRPr>
          </a:p>
        </p:txBody>
      </p:sp>
      <p:sp>
        <p:nvSpPr>
          <p:cNvPr id="10" name="CuadroTexto 9"/>
          <p:cNvSpPr txBox="1"/>
          <p:nvPr/>
        </p:nvSpPr>
        <p:spPr>
          <a:xfrm>
            <a:off x="749802" y="3835742"/>
            <a:ext cx="9705199" cy="338554"/>
          </a:xfrm>
          <a:prstGeom prst="rect">
            <a:avLst/>
          </a:prstGeom>
          <a:noFill/>
        </p:spPr>
        <p:txBody>
          <a:bodyPr wrap="square" rtlCol="0">
            <a:spAutoFit/>
          </a:bodyPr>
          <a:lstStyle/>
          <a:p>
            <a:r>
              <a:rPr lang="es-ES" sz="1600" dirty="0" smtClean="0">
                <a:latin typeface="Cambria" panose="02040503050406030204" pitchFamily="18" charset="0"/>
              </a:rPr>
              <a:t>Los sistemas de protección de acceso más habituales son:</a:t>
            </a:r>
          </a:p>
        </p:txBody>
      </p:sp>
      <p:sp>
        <p:nvSpPr>
          <p:cNvPr id="11" name="CuadroTexto 10"/>
          <p:cNvSpPr txBox="1"/>
          <p:nvPr/>
        </p:nvSpPr>
        <p:spPr>
          <a:xfrm>
            <a:off x="749802" y="3250967"/>
            <a:ext cx="9892492" cy="584775"/>
          </a:xfrm>
          <a:prstGeom prst="rect">
            <a:avLst/>
          </a:prstGeom>
          <a:noFill/>
        </p:spPr>
        <p:txBody>
          <a:bodyPr wrap="square" rtlCol="0">
            <a:spAutoFit/>
          </a:bodyPr>
          <a:lstStyle/>
          <a:p>
            <a:r>
              <a:rPr lang="es-ES" sz="1600" dirty="0" smtClean="0">
                <a:latin typeface="Cambria" panose="02040503050406030204" pitchFamily="18" charset="0"/>
              </a:rPr>
              <a:t>Teniendo en cuenta las implicaciones para la seguridad y la privacidad del contenido del dispositivo, se desaconseja utilizar métodos de acceso poco seguros como el deslizado de pantalla para desbloquear el aparato.</a:t>
            </a:r>
          </a:p>
        </p:txBody>
      </p:sp>
      <p:sp>
        <p:nvSpPr>
          <p:cNvPr id="2" name="Rectángulo 1"/>
          <p:cNvSpPr/>
          <p:nvPr/>
        </p:nvSpPr>
        <p:spPr>
          <a:xfrm>
            <a:off x="749802" y="5975350"/>
            <a:ext cx="9837132" cy="584775"/>
          </a:xfrm>
          <a:prstGeom prst="rect">
            <a:avLst/>
          </a:prstGeom>
        </p:spPr>
        <p:txBody>
          <a:bodyPr wrap="square">
            <a:spAutoFit/>
          </a:bodyPr>
          <a:lstStyle/>
          <a:p>
            <a:r>
              <a:rPr lang="es-ES" sz="1600" dirty="0">
                <a:latin typeface="Cambria" panose="02040503050406030204" pitchFamily="18" charset="0"/>
              </a:rPr>
              <a:t>En su defecto, siempre que sea posible, se pueden utilizar sistemas biométricos de seguridad como el acceso con huella dactilar o el desbloqueo facial. </a:t>
            </a: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259" y="4222421"/>
            <a:ext cx="223014" cy="230258"/>
          </a:xfrm>
          <a:prstGeom prst="rect">
            <a:avLst/>
          </a:prstGeom>
        </p:spPr>
      </p:pic>
      <p:sp>
        <p:nvSpPr>
          <p:cNvPr id="12" name="CuadroTexto 11"/>
          <p:cNvSpPr txBox="1"/>
          <p:nvPr/>
        </p:nvSpPr>
        <p:spPr>
          <a:xfrm>
            <a:off x="1364612" y="4188299"/>
            <a:ext cx="8174516" cy="338554"/>
          </a:xfrm>
          <a:prstGeom prst="rect">
            <a:avLst/>
          </a:prstGeom>
          <a:noFill/>
        </p:spPr>
        <p:txBody>
          <a:bodyPr wrap="square" rtlCol="0">
            <a:spAutoFit/>
          </a:bodyPr>
          <a:lstStyle/>
          <a:p>
            <a:r>
              <a:rPr lang="es-ES" sz="1600" b="1" dirty="0" smtClean="0">
                <a:latin typeface="Cambria" panose="02040503050406030204" pitchFamily="18" charset="0"/>
              </a:rPr>
              <a:t>PIN</a:t>
            </a:r>
            <a:r>
              <a:rPr lang="es-ES" sz="1600" dirty="0" smtClean="0">
                <a:latin typeface="Cambria" panose="02040503050406030204" pitchFamily="18" charset="0"/>
              </a:rPr>
              <a:t>: código numérico. Se recomienda que contenga al menos 8 dígitos.</a:t>
            </a:r>
            <a:endParaRPr lang="es-ES" sz="1600" dirty="0">
              <a:latin typeface="Cambria" panose="02040503050406030204" pitchFamily="18" charset="0"/>
            </a:endParaRPr>
          </a:p>
        </p:txBody>
      </p:sp>
      <p:pic>
        <p:nvPicPr>
          <p:cNvPr id="16" name="Imagen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259" y="4633889"/>
            <a:ext cx="223014" cy="230258"/>
          </a:xfrm>
          <a:prstGeom prst="rect">
            <a:avLst/>
          </a:prstGeom>
        </p:spPr>
      </p:pic>
      <p:sp>
        <p:nvSpPr>
          <p:cNvPr id="17" name="CuadroTexto 16"/>
          <p:cNvSpPr txBox="1"/>
          <p:nvPr/>
        </p:nvSpPr>
        <p:spPr>
          <a:xfrm>
            <a:off x="1364611" y="4565032"/>
            <a:ext cx="8881075" cy="830997"/>
          </a:xfrm>
          <a:prstGeom prst="rect">
            <a:avLst/>
          </a:prstGeom>
          <a:noFill/>
        </p:spPr>
        <p:txBody>
          <a:bodyPr wrap="square" rtlCol="0">
            <a:spAutoFit/>
          </a:bodyPr>
          <a:lstStyle/>
          <a:p>
            <a:r>
              <a:rPr lang="es-ES" sz="1600" b="1" dirty="0" smtClean="0">
                <a:latin typeface="Cambria" panose="02040503050406030204" pitchFamily="18" charset="0"/>
              </a:rPr>
              <a:t>Patrón</a:t>
            </a:r>
            <a:r>
              <a:rPr lang="es-ES" sz="1600" dirty="0" smtClean="0">
                <a:latin typeface="Cambria" panose="02040503050406030204" pitchFamily="18" charset="0"/>
              </a:rPr>
              <a:t>: secuencia de movimientos sobre una matriz de puntos, donde se deben unir un mínimo de 4 de ellos. Se recomienda no utilizar patrones que se asemejen a letras del abecedario, así como desactivar la opción de mostrar el patrón dibujado. </a:t>
            </a:r>
            <a:endParaRPr lang="es-ES" sz="1600" dirty="0">
              <a:latin typeface="Cambria" panose="02040503050406030204" pitchFamily="18" charset="0"/>
            </a:endParaRPr>
          </a:p>
        </p:txBody>
      </p:sp>
      <p:pic>
        <p:nvPicPr>
          <p:cNvPr id="18" name="Imagen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259" y="5419662"/>
            <a:ext cx="223014" cy="230258"/>
          </a:xfrm>
          <a:prstGeom prst="rect">
            <a:avLst/>
          </a:prstGeom>
        </p:spPr>
      </p:pic>
      <p:sp>
        <p:nvSpPr>
          <p:cNvPr id="19" name="CuadroTexto 18"/>
          <p:cNvSpPr txBox="1"/>
          <p:nvPr/>
        </p:nvSpPr>
        <p:spPr>
          <a:xfrm>
            <a:off x="1364611" y="5350805"/>
            <a:ext cx="8881075" cy="584775"/>
          </a:xfrm>
          <a:prstGeom prst="rect">
            <a:avLst/>
          </a:prstGeom>
          <a:noFill/>
        </p:spPr>
        <p:txBody>
          <a:bodyPr wrap="square" rtlCol="0">
            <a:spAutoFit/>
          </a:bodyPr>
          <a:lstStyle/>
          <a:p>
            <a:r>
              <a:rPr lang="es-ES" sz="1600" b="1" dirty="0" smtClean="0">
                <a:latin typeface="Cambria" panose="02040503050406030204" pitchFamily="18" charset="0"/>
              </a:rPr>
              <a:t>Contraseña</a:t>
            </a:r>
            <a:r>
              <a:rPr lang="es-ES" sz="1600" dirty="0" smtClean="0">
                <a:latin typeface="Cambria" panose="02040503050406030204" pitchFamily="18" charset="0"/>
              </a:rPr>
              <a:t>: secuencia alfanumérica de hasta 16 caracteres. Es la opción de acceso más recomendable, utilizando una contraseña robusta de al menos 8 caracteres.</a:t>
            </a:r>
            <a:endParaRPr lang="es-ES" sz="1600" dirty="0">
              <a:latin typeface="Cambria" panose="02040503050406030204" pitchFamily="18" charset="0"/>
            </a:endParaRPr>
          </a:p>
        </p:txBody>
      </p:sp>
    </p:spTree>
    <p:extLst>
      <p:ext uri="{BB962C8B-B14F-4D97-AF65-F5344CB8AC3E}">
        <p14:creationId xmlns:p14="http://schemas.microsoft.com/office/powerpoint/2010/main" val="3094870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7" name="Shape 66"/>
          <p:cNvSpPr txBox="1"/>
          <p:nvPr/>
        </p:nvSpPr>
        <p:spPr>
          <a:xfrm>
            <a:off x="11867" y="0"/>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SISTEMA OPERATIVO</a:t>
            </a:r>
            <a:endParaRPr sz="3200" b="1" dirty="0">
              <a:solidFill>
                <a:schemeClr val="bg1"/>
              </a:solidFill>
              <a:latin typeface="Franklin Gothic"/>
              <a:ea typeface="Franklin Gothic"/>
              <a:cs typeface="Franklin Gothic"/>
              <a:sym typeface="Franklin Gothic"/>
            </a:endParaRPr>
          </a:p>
        </p:txBody>
      </p:sp>
      <p:grpSp>
        <p:nvGrpSpPr>
          <p:cNvPr id="27" name="Grupo 26"/>
          <p:cNvGrpSpPr/>
          <p:nvPr/>
        </p:nvGrpSpPr>
        <p:grpSpPr>
          <a:xfrm>
            <a:off x="749808" y="1689352"/>
            <a:ext cx="6334038" cy="577613"/>
            <a:chOff x="397764" y="2915234"/>
            <a:chExt cx="11430000" cy="786384"/>
          </a:xfrm>
        </p:grpSpPr>
        <p:sp>
          <p:nvSpPr>
            <p:cNvPr id="28" name="Rectángulo 27"/>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CuadroTexto 28"/>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Mantener actualizado el sistema operativo de los dispositivos</a:t>
              </a:r>
              <a:endParaRPr lang="es-ES" sz="1600" b="1" dirty="0">
                <a:latin typeface="Franklin Gothic"/>
              </a:endParaRPr>
            </a:p>
          </p:txBody>
        </p:sp>
      </p:grpSp>
      <p:sp>
        <p:nvSpPr>
          <p:cNvPr id="3" name="CuadroTexto 2"/>
          <p:cNvSpPr txBox="1"/>
          <p:nvPr/>
        </p:nvSpPr>
        <p:spPr>
          <a:xfrm>
            <a:off x="749808" y="2489812"/>
            <a:ext cx="9234144" cy="923330"/>
          </a:xfrm>
          <a:prstGeom prst="rect">
            <a:avLst/>
          </a:prstGeom>
          <a:noFill/>
        </p:spPr>
        <p:txBody>
          <a:bodyPr wrap="square" rtlCol="0">
            <a:spAutoFit/>
          </a:bodyPr>
          <a:lstStyle/>
          <a:p>
            <a:r>
              <a:rPr lang="es-ES" dirty="0" smtClean="0">
                <a:latin typeface="Cambria" panose="02040503050406030204" pitchFamily="18" charset="0"/>
              </a:rPr>
              <a:t>Uno de los pilares de la seguridad de los dispositivos se encuentra en la eliminación de las vulnerabilidades de seguridad que puedan afectar a los mismos. Las brechas de seguridad más críticas suelen afectar al código bajo el que se desarrolla el sistema operativo. </a:t>
            </a:r>
            <a:endParaRPr lang="es-ES" dirty="0">
              <a:latin typeface="Cambria" panose="02040503050406030204" pitchFamily="18" charset="0"/>
            </a:endParaRPr>
          </a:p>
        </p:txBody>
      </p:sp>
      <p:sp>
        <p:nvSpPr>
          <p:cNvPr id="10" name="CuadroTexto 9"/>
          <p:cNvSpPr txBox="1"/>
          <p:nvPr/>
        </p:nvSpPr>
        <p:spPr>
          <a:xfrm>
            <a:off x="749808" y="3468226"/>
            <a:ext cx="9234144" cy="1200329"/>
          </a:xfrm>
          <a:prstGeom prst="rect">
            <a:avLst/>
          </a:prstGeom>
          <a:noFill/>
        </p:spPr>
        <p:txBody>
          <a:bodyPr wrap="square" rtlCol="0">
            <a:spAutoFit/>
          </a:bodyPr>
          <a:lstStyle/>
          <a:p>
            <a:r>
              <a:rPr lang="es-ES" dirty="0" smtClean="0">
                <a:latin typeface="Cambria" panose="02040503050406030204" pitchFamily="18" charset="0"/>
              </a:rPr>
              <a:t>Las actualizaciones periódicas ofrecidas por los desarrolladores contienen, entre otras cosas, correcciones de errores y los últimos </a:t>
            </a:r>
            <a:r>
              <a:rPr lang="es-ES" b="1" dirty="0" smtClean="0">
                <a:latin typeface="Cambria" panose="02040503050406030204" pitchFamily="18" charset="0"/>
              </a:rPr>
              <a:t>parches de seguridad</a:t>
            </a:r>
            <a:r>
              <a:rPr lang="es-ES" dirty="0" smtClean="0">
                <a:latin typeface="Cambria" panose="02040503050406030204" pitchFamily="18" charset="0"/>
              </a:rPr>
              <a:t>, especialmente aquellos de carácter crítico. Por ello, es recomendable comprobar de forma regular la existencia de dichas actualizaciones.</a:t>
            </a:r>
            <a:endParaRPr lang="es-ES" dirty="0">
              <a:latin typeface="Cambria" panose="02040503050406030204" pitchFamily="18" charset="0"/>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3952" y="135030"/>
            <a:ext cx="1672590" cy="1445716"/>
          </a:xfrm>
          <a:prstGeom prst="rect">
            <a:avLst/>
          </a:prstGeom>
        </p:spPr>
      </p:pic>
      <p:sp>
        <p:nvSpPr>
          <p:cNvPr id="11" name="CuadroTexto 10"/>
          <p:cNvSpPr txBox="1"/>
          <p:nvPr/>
        </p:nvSpPr>
        <p:spPr>
          <a:xfrm>
            <a:off x="749808" y="4723639"/>
            <a:ext cx="9234144" cy="923330"/>
          </a:xfrm>
          <a:prstGeom prst="rect">
            <a:avLst/>
          </a:prstGeom>
          <a:noFill/>
        </p:spPr>
        <p:txBody>
          <a:bodyPr wrap="square" rtlCol="0">
            <a:spAutoFit/>
          </a:bodyPr>
          <a:lstStyle/>
          <a:p>
            <a:r>
              <a:rPr lang="es-ES" dirty="0" smtClean="0">
                <a:latin typeface="Cambria" panose="02040503050406030204" pitchFamily="18" charset="0"/>
              </a:rPr>
              <a:t>Es aconsejable </a:t>
            </a:r>
            <a:r>
              <a:rPr lang="es-ES" b="1" dirty="0" smtClean="0">
                <a:latin typeface="Cambria" panose="02040503050406030204" pitchFamily="18" charset="0"/>
              </a:rPr>
              <a:t>instalar estas actualizaciones de forma manual</a:t>
            </a:r>
            <a:r>
              <a:rPr lang="es-ES" dirty="0" smtClean="0">
                <a:latin typeface="Cambria" panose="02040503050406030204" pitchFamily="18" charset="0"/>
              </a:rPr>
              <a:t>, desactivando las opciones de actualización automática del sistema, y previamente realizar una copia de seguridad de los archivos que evite una posible pérdida de información.</a:t>
            </a:r>
            <a:endParaRPr lang="es-ES" dirty="0">
              <a:latin typeface="Cambria" panose="02040503050406030204" pitchFamily="18" charset="0"/>
            </a:endParaRPr>
          </a:p>
        </p:txBody>
      </p:sp>
    </p:spTree>
    <p:extLst>
      <p:ext uri="{BB962C8B-B14F-4D97-AF65-F5344CB8AC3E}">
        <p14:creationId xmlns:p14="http://schemas.microsoft.com/office/powerpoint/2010/main" val="3411698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agen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4044" y="5846372"/>
            <a:ext cx="736613" cy="756000"/>
          </a:xfrm>
          <a:prstGeom prst="rect">
            <a:avLst/>
          </a:prstGeom>
        </p:spPr>
      </p:pic>
      <p:sp>
        <p:nvSpPr>
          <p:cNvPr id="4" name="Shape 65"/>
          <p:cNvSpPr/>
          <p:nvPr/>
        </p:nvSpPr>
        <p:spPr>
          <a:xfrm>
            <a:off x="11867" y="0"/>
            <a:ext cx="5359200" cy="1354800"/>
          </a:xfrm>
          <a:prstGeom prst="rect">
            <a:avLst/>
          </a:prstGeom>
          <a:solidFill>
            <a:srgbClr val="BFDDD1"/>
          </a:solidFill>
          <a:ln>
            <a:noFill/>
          </a:ln>
        </p:spPr>
        <p:txBody>
          <a:bodyPr spcFirstLastPara="1" wrap="square" lIns="121900" tIns="121900" rIns="121900" bIns="121900" anchor="ctr" anchorCtr="0">
            <a:noAutofit/>
          </a:bodyPr>
          <a:lstStyle/>
          <a:p>
            <a:endParaRPr sz="2400"/>
          </a:p>
        </p:txBody>
      </p:sp>
      <p:sp>
        <p:nvSpPr>
          <p:cNvPr id="5" name="Shape 66"/>
          <p:cNvSpPr txBox="1"/>
          <p:nvPr/>
        </p:nvSpPr>
        <p:spPr>
          <a:xfrm>
            <a:off x="11867" y="-17034"/>
            <a:ext cx="5359200" cy="1193533"/>
          </a:xfrm>
          <a:prstGeom prst="rect">
            <a:avLst/>
          </a:prstGeom>
          <a:noFill/>
          <a:ln>
            <a:noFill/>
          </a:ln>
        </p:spPr>
        <p:txBody>
          <a:bodyPr spcFirstLastPara="1" wrap="square" lIns="121900" tIns="121900" rIns="121900" bIns="121900" anchor="t" anchorCtr="0">
            <a:noAutofit/>
          </a:bodyPr>
          <a:lstStyle/>
          <a:p>
            <a:pPr algn="r"/>
            <a:r>
              <a:rPr lang="es" sz="3200" b="1" dirty="0" smtClean="0">
                <a:solidFill>
                  <a:schemeClr val="bg1"/>
                </a:solidFill>
                <a:latin typeface="Franklin Gothic"/>
                <a:ea typeface="Franklin Gothic"/>
                <a:cs typeface="Franklin Gothic"/>
                <a:sym typeface="Franklin Gothic"/>
              </a:rPr>
              <a:t>APLICACIONES Y PROGRAMAS</a:t>
            </a:r>
            <a:endParaRPr sz="3200" b="1" dirty="0">
              <a:solidFill>
                <a:schemeClr val="bg1"/>
              </a:solidFill>
              <a:latin typeface="Franklin Gothic"/>
              <a:ea typeface="Franklin Gothic"/>
              <a:cs typeface="Franklin Gothic"/>
              <a:sym typeface="Franklin Gothic"/>
            </a:endParaRPr>
          </a:p>
        </p:txBody>
      </p:sp>
      <p:sp>
        <p:nvSpPr>
          <p:cNvPr id="8" name="Rectángulo 7"/>
          <p:cNvSpPr/>
          <p:nvPr/>
        </p:nvSpPr>
        <p:spPr>
          <a:xfrm>
            <a:off x="721345" y="2377616"/>
            <a:ext cx="8420573" cy="584775"/>
          </a:xfrm>
          <a:prstGeom prst="rect">
            <a:avLst/>
          </a:prstGeom>
        </p:spPr>
        <p:txBody>
          <a:bodyPr wrap="square">
            <a:spAutoFit/>
          </a:bodyPr>
          <a:lstStyle/>
          <a:p>
            <a:r>
              <a:rPr lang="es-ES" sz="1600" dirty="0" smtClean="0">
                <a:latin typeface="Cambria" panose="02040503050406030204" pitchFamily="18" charset="0"/>
              </a:rPr>
              <a:t>La instalación de nuevos programas o aplicaciones puede afectar tanto al rendimiento como a la seguridad de los dispositivos. </a:t>
            </a:r>
            <a:endParaRPr lang="es-ES" sz="1600" dirty="0">
              <a:latin typeface="Cambria" panose="02040503050406030204" pitchFamily="18" charset="0"/>
            </a:endParaRPr>
          </a:p>
        </p:txBody>
      </p:sp>
      <p:grpSp>
        <p:nvGrpSpPr>
          <p:cNvPr id="24" name="Grupo 23"/>
          <p:cNvGrpSpPr/>
          <p:nvPr/>
        </p:nvGrpSpPr>
        <p:grpSpPr>
          <a:xfrm>
            <a:off x="749807" y="1689352"/>
            <a:ext cx="8317075" cy="577613"/>
            <a:chOff x="397764" y="2915234"/>
            <a:chExt cx="11430000" cy="786384"/>
          </a:xfrm>
        </p:grpSpPr>
        <p:sp>
          <p:nvSpPr>
            <p:cNvPr id="25" name="Rectángulo 24"/>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CuadroTexto 25"/>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Mantener actualizadas las aplicaciones y programas instalados en los dispositivos</a:t>
              </a:r>
              <a:endParaRPr lang="es-ES" sz="1600" b="1" dirty="0">
                <a:latin typeface="Franklin Gothic"/>
              </a:endParaRPr>
            </a:p>
          </p:txBody>
        </p:sp>
      </p:grpSp>
      <p:sp>
        <p:nvSpPr>
          <p:cNvPr id="21" name="Rectángulo 20"/>
          <p:cNvSpPr/>
          <p:nvPr/>
        </p:nvSpPr>
        <p:spPr>
          <a:xfrm>
            <a:off x="749807" y="2966615"/>
            <a:ext cx="8420573" cy="584775"/>
          </a:xfrm>
          <a:prstGeom prst="rect">
            <a:avLst/>
          </a:prstGeom>
        </p:spPr>
        <p:txBody>
          <a:bodyPr wrap="square">
            <a:spAutoFit/>
          </a:bodyPr>
          <a:lstStyle/>
          <a:p>
            <a:r>
              <a:rPr lang="es-ES" sz="1600" dirty="0" smtClean="0">
                <a:latin typeface="Cambria" panose="02040503050406030204" pitchFamily="18" charset="0"/>
              </a:rPr>
              <a:t>Se recomienda comprobar frecuentemente la existencia de </a:t>
            </a:r>
            <a:r>
              <a:rPr lang="es-ES" sz="1600" b="1" dirty="0" smtClean="0">
                <a:latin typeface="Cambria" panose="02040503050406030204" pitchFamily="18" charset="0"/>
              </a:rPr>
              <a:t>actualizaciones</a:t>
            </a:r>
            <a:r>
              <a:rPr lang="es-ES" sz="1600" dirty="0" smtClean="0">
                <a:latin typeface="Cambria" panose="02040503050406030204" pitchFamily="18" charset="0"/>
              </a:rPr>
              <a:t> de las aplicaciones instaladas en el equipo, para protegernos frente a eventuales vulnerabilidades.</a:t>
            </a:r>
            <a:endParaRPr lang="es-ES" sz="1600" dirty="0">
              <a:latin typeface="Cambria" panose="02040503050406030204" pitchFamily="18" charset="0"/>
            </a:endParaRPr>
          </a:p>
        </p:txBody>
      </p:sp>
      <p:grpSp>
        <p:nvGrpSpPr>
          <p:cNvPr id="22" name="Grupo 21"/>
          <p:cNvGrpSpPr/>
          <p:nvPr/>
        </p:nvGrpSpPr>
        <p:grpSpPr>
          <a:xfrm>
            <a:off x="749807" y="3666516"/>
            <a:ext cx="8317075" cy="577613"/>
            <a:chOff x="397764" y="2915234"/>
            <a:chExt cx="11430000" cy="786384"/>
          </a:xfrm>
        </p:grpSpPr>
        <p:sp>
          <p:nvSpPr>
            <p:cNvPr id="23" name="Rectángulo 22"/>
            <p:cNvSpPr/>
            <p:nvPr/>
          </p:nvSpPr>
          <p:spPr>
            <a:xfrm>
              <a:off x="397764" y="2915234"/>
              <a:ext cx="11430000" cy="786384"/>
            </a:xfrm>
            <a:prstGeom prst="rect">
              <a:avLst/>
            </a:prstGeom>
            <a:solidFill>
              <a:srgbClr val="A2D6A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CuadroTexto 26"/>
            <p:cNvSpPr txBox="1"/>
            <p:nvPr/>
          </p:nvSpPr>
          <p:spPr>
            <a:xfrm>
              <a:off x="502920" y="3054874"/>
              <a:ext cx="11283697" cy="460920"/>
            </a:xfrm>
            <a:prstGeom prst="rect">
              <a:avLst/>
            </a:prstGeom>
            <a:noFill/>
          </p:spPr>
          <p:txBody>
            <a:bodyPr wrap="square" rtlCol="0">
              <a:spAutoFit/>
            </a:bodyPr>
            <a:lstStyle/>
            <a:p>
              <a:r>
                <a:rPr lang="es-ES" sz="1600" b="1" dirty="0" smtClean="0">
                  <a:latin typeface="Franklin Gothic"/>
                </a:rPr>
                <a:t>Instalar aplicaciones desde repositorios oficiales</a:t>
              </a:r>
              <a:endParaRPr lang="es-ES" sz="1600" b="1" dirty="0">
                <a:latin typeface="Franklin Gothic"/>
              </a:endParaRPr>
            </a:p>
          </p:txBody>
        </p:sp>
      </p:grpSp>
      <p:pic>
        <p:nvPicPr>
          <p:cNvPr id="2" name="Imagen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8888" y="110185"/>
            <a:ext cx="1660522" cy="1462611"/>
          </a:xfrm>
          <a:prstGeom prst="rect">
            <a:avLst/>
          </a:prstGeom>
        </p:spPr>
      </p:pic>
      <p:sp>
        <p:nvSpPr>
          <p:cNvPr id="28" name="Rectángulo 27"/>
          <p:cNvSpPr/>
          <p:nvPr/>
        </p:nvSpPr>
        <p:spPr>
          <a:xfrm>
            <a:off x="721345" y="4359255"/>
            <a:ext cx="8420573" cy="830997"/>
          </a:xfrm>
          <a:prstGeom prst="rect">
            <a:avLst/>
          </a:prstGeom>
        </p:spPr>
        <p:txBody>
          <a:bodyPr wrap="square">
            <a:spAutoFit/>
          </a:bodyPr>
          <a:lstStyle/>
          <a:p>
            <a:r>
              <a:rPr lang="es-ES" sz="1600" dirty="0" smtClean="0">
                <a:latin typeface="Cambria" panose="02040503050406030204" pitchFamily="18" charset="0"/>
              </a:rPr>
              <a:t>Como medida de protección, es fundamental que instalemos las aplicaciones o programas únicamente desde </a:t>
            </a:r>
            <a:r>
              <a:rPr lang="es-ES" sz="1600" b="1" dirty="0" smtClean="0">
                <a:latin typeface="Cambria" panose="02040503050406030204" pitchFamily="18" charset="0"/>
              </a:rPr>
              <a:t>sitios de confianza</a:t>
            </a:r>
            <a:r>
              <a:rPr lang="es-ES" sz="1600" dirty="0" smtClean="0">
                <a:latin typeface="Cambria" panose="02040503050406030204" pitchFamily="18" charset="0"/>
              </a:rPr>
              <a:t>, para evitar suplantaciones que terminen en un problema de seguridad. </a:t>
            </a:r>
            <a:endParaRPr lang="es-ES" sz="1600" dirty="0">
              <a:latin typeface="Cambria" panose="02040503050406030204" pitchFamily="18" charset="0"/>
            </a:endParaRPr>
          </a:p>
        </p:txBody>
      </p:sp>
      <p:sp>
        <p:nvSpPr>
          <p:cNvPr id="29" name="Rectángulo 28"/>
          <p:cNvSpPr/>
          <p:nvPr/>
        </p:nvSpPr>
        <p:spPr>
          <a:xfrm>
            <a:off x="749806" y="5136101"/>
            <a:ext cx="8420573" cy="584775"/>
          </a:xfrm>
          <a:prstGeom prst="rect">
            <a:avLst/>
          </a:prstGeom>
        </p:spPr>
        <p:txBody>
          <a:bodyPr wrap="square">
            <a:spAutoFit/>
          </a:bodyPr>
          <a:lstStyle/>
          <a:p>
            <a:r>
              <a:rPr lang="es-ES" sz="1600" dirty="0" smtClean="0">
                <a:latin typeface="Cambria" panose="02040503050406030204" pitchFamily="18" charset="0"/>
              </a:rPr>
              <a:t>Los repositorios oficiales de aplicaciones son un lugar seguro desde el que instalarlas, ya que las aplicaciones pasan varios filtros de verificación de forma regular.</a:t>
            </a:r>
            <a:endParaRPr lang="es-ES" sz="1600" dirty="0">
              <a:latin typeface="Cambria" panose="02040503050406030204" pitchFamily="18" charset="0"/>
            </a:endParaRPr>
          </a:p>
        </p:txBody>
      </p:sp>
      <p:pic>
        <p:nvPicPr>
          <p:cNvPr id="3" name="Imagen 2"/>
          <p:cNvPicPr>
            <a:picLocks noChangeAspect="1"/>
          </p:cNvPicPr>
          <p:nvPr/>
        </p:nvPicPr>
        <p:blipFill rotWithShape="1">
          <a:blip r:embed="rId4">
            <a:extLst>
              <a:ext uri="{28A0092B-C50C-407E-A947-70E740481C1C}">
                <a14:useLocalDpi xmlns:a14="http://schemas.microsoft.com/office/drawing/2010/main" val="0"/>
              </a:ext>
            </a:extLst>
          </a:blip>
          <a:srcRect r="80752"/>
          <a:stretch/>
        </p:blipFill>
        <p:spPr>
          <a:xfrm>
            <a:off x="847845" y="5846372"/>
            <a:ext cx="682782" cy="756000"/>
          </a:xfrm>
          <a:prstGeom prst="rect">
            <a:avLst/>
          </a:prstGeom>
        </p:spPr>
      </p:pic>
      <p:pic>
        <p:nvPicPr>
          <p:cNvPr id="7" name="Imagen 6"/>
          <p:cNvPicPr>
            <a:picLocks noChangeAspect="1"/>
          </p:cNvPicPr>
          <p:nvPr/>
        </p:nvPicPr>
        <p:blipFill rotWithShape="1">
          <a:blip r:embed="rId5"/>
          <a:srcRect l="4871" t="9127" r="4572" b="6054"/>
          <a:stretch/>
        </p:blipFill>
        <p:spPr>
          <a:xfrm>
            <a:off x="3525400" y="5828840"/>
            <a:ext cx="771274" cy="756000"/>
          </a:xfrm>
          <a:prstGeom prst="rect">
            <a:avLst/>
          </a:prstGeom>
        </p:spPr>
      </p:pic>
      <p:sp>
        <p:nvSpPr>
          <p:cNvPr id="30" name="Rectángulo 29"/>
          <p:cNvSpPr/>
          <p:nvPr/>
        </p:nvSpPr>
        <p:spPr>
          <a:xfrm>
            <a:off x="1528501" y="5849126"/>
            <a:ext cx="1653707" cy="707886"/>
          </a:xfrm>
          <a:prstGeom prst="rect">
            <a:avLst/>
          </a:prstGeom>
        </p:spPr>
        <p:txBody>
          <a:bodyPr wrap="square">
            <a:spAutoFit/>
          </a:bodyPr>
          <a:lstStyle/>
          <a:p>
            <a:r>
              <a:rPr lang="es-ES" sz="1600" dirty="0" smtClean="0">
                <a:latin typeface="Cambria" panose="02040503050406030204" pitchFamily="18" charset="0"/>
              </a:rPr>
              <a:t>Google Play</a:t>
            </a:r>
          </a:p>
          <a:p>
            <a:r>
              <a:rPr lang="es-ES" sz="1200" dirty="0" smtClean="0">
                <a:latin typeface="Cambria" panose="02040503050406030204" pitchFamily="18" charset="0"/>
              </a:rPr>
              <a:t>Repositorio de aplicaciones Android</a:t>
            </a:r>
            <a:endParaRPr lang="es-ES" sz="1200" dirty="0">
              <a:latin typeface="Cambria" panose="02040503050406030204" pitchFamily="18" charset="0"/>
            </a:endParaRPr>
          </a:p>
        </p:txBody>
      </p:sp>
      <p:sp>
        <p:nvSpPr>
          <p:cNvPr id="31" name="Rectángulo 30"/>
          <p:cNvSpPr/>
          <p:nvPr/>
        </p:nvSpPr>
        <p:spPr>
          <a:xfrm>
            <a:off x="4350127" y="5851102"/>
            <a:ext cx="1653707" cy="707886"/>
          </a:xfrm>
          <a:prstGeom prst="rect">
            <a:avLst/>
          </a:prstGeom>
        </p:spPr>
        <p:txBody>
          <a:bodyPr wrap="square">
            <a:spAutoFit/>
          </a:bodyPr>
          <a:lstStyle/>
          <a:p>
            <a:r>
              <a:rPr lang="es-ES" sz="1600" dirty="0" smtClean="0">
                <a:latin typeface="Cambria" panose="02040503050406030204" pitchFamily="18" charset="0"/>
              </a:rPr>
              <a:t>App Store</a:t>
            </a:r>
          </a:p>
          <a:p>
            <a:r>
              <a:rPr lang="es-ES" sz="1200" dirty="0" smtClean="0">
                <a:latin typeface="Cambria" panose="02040503050406030204" pitchFamily="18" charset="0"/>
              </a:rPr>
              <a:t>Repositorio de aplicaciones iOS</a:t>
            </a:r>
            <a:endParaRPr lang="es-ES" sz="1200" dirty="0">
              <a:latin typeface="Cambria" panose="02040503050406030204" pitchFamily="18" charset="0"/>
            </a:endParaRPr>
          </a:p>
        </p:txBody>
      </p:sp>
      <p:sp>
        <p:nvSpPr>
          <p:cNvPr id="32" name="Rectángulo 31"/>
          <p:cNvSpPr/>
          <p:nvPr/>
        </p:nvSpPr>
        <p:spPr>
          <a:xfrm>
            <a:off x="7138771" y="5849126"/>
            <a:ext cx="1653707" cy="707886"/>
          </a:xfrm>
          <a:prstGeom prst="rect">
            <a:avLst/>
          </a:prstGeom>
        </p:spPr>
        <p:txBody>
          <a:bodyPr wrap="square">
            <a:spAutoFit/>
          </a:bodyPr>
          <a:lstStyle/>
          <a:p>
            <a:r>
              <a:rPr lang="es-ES" sz="1600" dirty="0" smtClean="0">
                <a:latin typeface="Cambria" panose="02040503050406030204" pitchFamily="18" charset="0"/>
              </a:rPr>
              <a:t>Microsoft Store</a:t>
            </a:r>
          </a:p>
          <a:p>
            <a:r>
              <a:rPr lang="es-ES" sz="1200" dirty="0" smtClean="0">
                <a:latin typeface="Cambria" panose="02040503050406030204" pitchFamily="18" charset="0"/>
              </a:rPr>
              <a:t>Repositorio de aplicaciones Windows</a:t>
            </a:r>
            <a:endParaRPr lang="es-ES" sz="1200" dirty="0">
              <a:latin typeface="Cambria" panose="02040503050406030204" pitchFamily="18" charset="0"/>
            </a:endParaRPr>
          </a:p>
        </p:txBody>
      </p:sp>
    </p:spTree>
    <p:extLst>
      <p:ext uri="{BB962C8B-B14F-4D97-AF65-F5344CB8AC3E}">
        <p14:creationId xmlns:p14="http://schemas.microsoft.com/office/powerpoint/2010/main" val="397553660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3260</TotalTime>
  <Words>1799</Words>
  <Application>Microsoft Office PowerPoint</Application>
  <PresentationFormat>Panorámica</PresentationFormat>
  <Paragraphs>153</Paragraphs>
  <Slides>18</Slides>
  <Notes>5</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18</vt:i4>
      </vt:variant>
    </vt:vector>
  </HeadingPairs>
  <TitlesOfParts>
    <vt:vector size="28" baseType="lpstr">
      <vt:lpstr>Arial</vt:lpstr>
      <vt:lpstr>Bliss Pro</vt:lpstr>
      <vt:lpstr>Calibri</vt:lpstr>
      <vt:lpstr>Calibri Light</vt:lpstr>
      <vt:lpstr>Cambria</vt:lpstr>
      <vt:lpstr>Candara</vt:lpstr>
      <vt:lpstr>Franklin Gothic</vt:lpstr>
      <vt:lpstr>OCR A Extended</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UC3M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Protección de dispositivos</dc:title>
  <dc:creator>GARCIA HERNANDEZ, PABLO</dc:creator>
  <cp:lastModifiedBy>Garbiñe Ustarroz</cp:lastModifiedBy>
  <cp:revision>187</cp:revision>
  <dcterms:created xsi:type="dcterms:W3CDTF">2018-07-04T14:22:37Z</dcterms:created>
  <dcterms:modified xsi:type="dcterms:W3CDTF">2019-10-18T13:46:57Z</dcterms:modified>
</cp:coreProperties>
</file>