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82" r:id="rId2"/>
    <p:sldId id="283" r:id="rId3"/>
    <p:sldId id="264" r:id="rId4"/>
    <p:sldId id="271" r:id="rId5"/>
    <p:sldId id="265" r:id="rId6"/>
    <p:sldId id="259" r:id="rId7"/>
    <p:sldId id="278" r:id="rId8"/>
    <p:sldId id="279" r:id="rId9"/>
    <p:sldId id="281" r:id="rId10"/>
    <p:sldId id="275" r:id="rId11"/>
    <p:sldId id="261" r:id="rId12"/>
    <p:sldId id="276" r:id="rId13"/>
    <p:sldId id="280" r:id="rId14"/>
    <p:sldId id="268" r:id="rId15"/>
    <p:sldId id="269" r:id="rId16"/>
  </p:sldIdLst>
  <p:sldSz cx="12192000" cy="6858000"/>
  <p:notesSz cx="9926638" cy="679767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86B5"/>
    <a:srgbClr val="25037B"/>
    <a:srgbClr val="BFDDD1"/>
    <a:srgbClr val="A2D6A8"/>
    <a:srgbClr val="281D51"/>
    <a:srgbClr val="38967B"/>
    <a:srgbClr val="FFAB61"/>
    <a:srgbClr val="BC5561"/>
    <a:srgbClr val="F0E8A7"/>
    <a:srgbClr val="9388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83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7B6A3B-DE0D-41DE-A613-55B5F92A5B4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3904CC9-CC58-42D4-94DF-A63FBB3A9B24}">
      <dgm:prSet phldrT="[Texto]" custT="1"/>
      <dgm:spPr>
        <a:solidFill>
          <a:srgbClr val="BFDDD1"/>
        </a:solidFill>
      </dgm:spPr>
      <dgm:t>
        <a:bodyPr/>
        <a:lstStyle/>
        <a:p>
          <a:pPr algn="just"/>
          <a:r>
            <a:rPr lang="es-ES" sz="1600" b="1" dirty="0" smtClean="0">
              <a:solidFill>
                <a:schemeClr val="tx1"/>
              </a:solidFill>
            </a:rPr>
            <a:t>Suspensión</a:t>
          </a:r>
          <a:r>
            <a:rPr lang="es-ES" sz="1600" dirty="0" smtClean="0">
              <a:solidFill>
                <a:schemeClr val="tx1"/>
              </a:solidFill>
            </a:rPr>
            <a:t>: guarda el trabajo que estaba abierto en ese momento, así como la configuración de la memoria con un bajo consumo energético y permite a su vez reanudar rápidamente el funcionamiento a pleno rendimiento</a:t>
          </a:r>
          <a:endParaRPr lang="es-ES" sz="1600" dirty="0">
            <a:solidFill>
              <a:schemeClr val="tx1"/>
            </a:solidFill>
          </a:endParaRPr>
        </a:p>
      </dgm:t>
    </dgm:pt>
    <dgm:pt modelId="{0821A476-358D-4ACC-9EE0-F07D3EDEE06F}" type="parTrans" cxnId="{173F1246-DD87-47B9-8C86-0B324C000924}">
      <dgm:prSet/>
      <dgm:spPr/>
      <dgm:t>
        <a:bodyPr/>
        <a:lstStyle/>
        <a:p>
          <a:endParaRPr lang="es-ES"/>
        </a:p>
      </dgm:t>
    </dgm:pt>
    <dgm:pt modelId="{92680F9C-C5FE-4826-A172-4BBDF2D3CA01}" type="sibTrans" cxnId="{173F1246-DD87-47B9-8C86-0B324C000924}">
      <dgm:prSet/>
      <dgm:spPr/>
      <dgm:t>
        <a:bodyPr/>
        <a:lstStyle/>
        <a:p>
          <a:endParaRPr lang="es-ES"/>
        </a:p>
      </dgm:t>
    </dgm:pt>
    <dgm:pt modelId="{ED4A16B1-E9D3-4FDF-84C7-3AF45B7E90AA}">
      <dgm:prSet phldrT="[Texto]" custT="1"/>
      <dgm:spPr>
        <a:solidFill>
          <a:srgbClr val="BFDDD1"/>
        </a:solidFill>
      </dgm:spPr>
      <dgm:t>
        <a:bodyPr/>
        <a:lstStyle/>
        <a:p>
          <a:pPr algn="just"/>
          <a:r>
            <a:rPr lang="es-ES" sz="1600" b="1" dirty="0" smtClean="0">
              <a:solidFill>
                <a:schemeClr val="tx1"/>
              </a:solidFill>
            </a:rPr>
            <a:t>Hibernación</a:t>
          </a:r>
          <a:r>
            <a:rPr lang="es-ES" sz="1600" dirty="0" smtClean="0">
              <a:solidFill>
                <a:schemeClr val="tx1"/>
              </a:solidFill>
            </a:rPr>
            <a:t>: se guardan los documentos y programas abiertos en el disco duro para después apagar el equipo </a:t>
          </a:r>
          <a:endParaRPr lang="es-ES" sz="1600" dirty="0">
            <a:solidFill>
              <a:schemeClr val="tx1"/>
            </a:solidFill>
          </a:endParaRPr>
        </a:p>
      </dgm:t>
    </dgm:pt>
    <dgm:pt modelId="{89A9DAE9-67A3-4AB6-8607-A71219D93B7C}" type="parTrans" cxnId="{744AEFA1-8B4D-4B70-82E9-5EB4FC19ACD8}">
      <dgm:prSet/>
      <dgm:spPr/>
      <dgm:t>
        <a:bodyPr/>
        <a:lstStyle/>
        <a:p>
          <a:endParaRPr lang="es-ES"/>
        </a:p>
      </dgm:t>
    </dgm:pt>
    <dgm:pt modelId="{1FE5722B-E4AF-4497-ABE4-E6699B7F2778}" type="sibTrans" cxnId="{744AEFA1-8B4D-4B70-82E9-5EB4FC19ACD8}">
      <dgm:prSet/>
      <dgm:spPr/>
      <dgm:t>
        <a:bodyPr/>
        <a:lstStyle/>
        <a:p>
          <a:endParaRPr lang="es-ES"/>
        </a:p>
      </dgm:t>
    </dgm:pt>
    <dgm:pt modelId="{0E9391CE-4BD0-495E-9D02-E1317CF69EA1}">
      <dgm:prSet phldrT="[Texto]" custT="1"/>
      <dgm:spPr>
        <a:solidFill>
          <a:srgbClr val="BFDDD1"/>
        </a:solidFill>
      </dgm:spPr>
      <dgm:t>
        <a:bodyPr/>
        <a:lstStyle/>
        <a:p>
          <a:pPr algn="just"/>
          <a:r>
            <a:rPr lang="es-ES" sz="1600" b="1" dirty="0" smtClean="0">
              <a:solidFill>
                <a:schemeClr val="tx1"/>
              </a:solidFill>
            </a:rPr>
            <a:t>Apagado: r</a:t>
          </a:r>
          <a:r>
            <a:rPr lang="es-ES" sz="1600" b="0" dirty="0" smtClean="0">
              <a:solidFill>
                <a:schemeClr val="tx1"/>
              </a:solidFill>
            </a:rPr>
            <a:t>einicio más lento y consumo cero </a:t>
          </a:r>
          <a:endParaRPr lang="es-ES" sz="1600" b="0" dirty="0">
            <a:solidFill>
              <a:schemeClr val="tx1"/>
            </a:solidFill>
          </a:endParaRPr>
        </a:p>
      </dgm:t>
    </dgm:pt>
    <dgm:pt modelId="{329D3255-41D4-4132-A4B5-07D6A4EF80EB}" type="parTrans" cxnId="{3939F5F2-C714-47BA-AF9C-EF4F4BE2325B}">
      <dgm:prSet/>
      <dgm:spPr/>
      <dgm:t>
        <a:bodyPr/>
        <a:lstStyle/>
        <a:p>
          <a:endParaRPr lang="es-ES"/>
        </a:p>
      </dgm:t>
    </dgm:pt>
    <dgm:pt modelId="{34265034-8447-47AD-824C-8B9B32E2F51F}" type="sibTrans" cxnId="{3939F5F2-C714-47BA-AF9C-EF4F4BE2325B}">
      <dgm:prSet/>
      <dgm:spPr/>
      <dgm:t>
        <a:bodyPr/>
        <a:lstStyle/>
        <a:p>
          <a:endParaRPr lang="es-ES"/>
        </a:p>
      </dgm:t>
    </dgm:pt>
    <dgm:pt modelId="{B8483667-CBB4-4D10-AA75-E33796953798}" type="pres">
      <dgm:prSet presAssocID="{9C7B6A3B-DE0D-41DE-A613-55B5F92A5B4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D7725EB-4ACC-4628-98D7-8A207374C596}" type="pres">
      <dgm:prSet presAssocID="{93904CC9-CC58-42D4-94DF-A63FBB3A9B24}" presName="parentLin" presStyleCnt="0"/>
      <dgm:spPr/>
    </dgm:pt>
    <dgm:pt modelId="{5802625A-3232-445D-8FB7-C6795012F145}" type="pres">
      <dgm:prSet presAssocID="{93904CC9-CC58-42D4-94DF-A63FBB3A9B24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2EFB44B5-5071-4AA6-9DCA-708C463CB0B1}" type="pres">
      <dgm:prSet presAssocID="{93904CC9-CC58-42D4-94DF-A63FBB3A9B24}" presName="parentText" presStyleLbl="node1" presStyleIdx="0" presStyleCnt="3" custScaleX="142857" custScaleY="16123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324FFB3-6058-40C9-952B-213791105CE8}" type="pres">
      <dgm:prSet presAssocID="{93904CC9-CC58-42D4-94DF-A63FBB3A9B24}" presName="negativeSpace" presStyleCnt="0"/>
      <dgm:spPr/>
    </dgm:pt>
    <dgm:pt modelId="{B18F89DF-720F-4499-8356-6210737D9E75}" type="pres">
      <dgm:prSet presAssocID="{93904CC9-CC58-42D4-94DF-A63FBB3A9B24}" presName="childText" presStyleLbl="conFgAcc1" presStyleIdx="0" presStyleCnt="3">
        <dgm:presLayoutVars>
          <dgm:bulletEnabled val="1"/>
        </dgm:presLayoutVars>
      </dgm:prSet>
      <dgm:spPr>
        <a:ln>
          <a:solidFill>
            <a:srgbClr val="9086B5"/>
          </a:solidFill>
        </a:ln>
      </dgm:spPr>
    </dgm:pt>
    <dgm:pt modelId="{97F5F3DF-F4A8-454C-B91C-0F39E24A5F4A}" type="pres">
      <dgm:prSet presAssocID="{92680F9C-C5FE-4826-A172-4BBDF2D3CA01}" presName="spaceBetweenRectangles" presStyleCnt="0"/>
      <dgm:spPr/>
    </dgm:pt>
    <dgm:pt modelId="{B16356D5-42F2-41AF-834F-ACC2C71B2E25}" type="pres">
      <dgm:prSet presAssocID="{ED4A16B1-E9D3-4FDF-84C7-3AF45B7E90AA}" presName="parentLin" presStyleCnt="0"/>
      <dgm:spPr/>
    </dgm:pt>
    <dgm:pt modelId="{068D4FC4-2AB8-4866-ACC4-01ACAEE5163E}" type="pres">
      <dgm:prSet presAssocID="{ED4A16B1-E9D3-4FDF-84C7-3AF45B7E90AA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193012E0-B010-468F-AF7D-9AB87AA77BAD}" type="pres">
      <dgm:prSet presAssocID="{ED4A16B1-E9D3-4FDF-84C7-3AF45B7E90AA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1EC22E-AE0A-4FCF-8376-D3C9CA877146}" type="pres">
      <dgm:prSet presAssocID="{ED4A16B1-E9D3-4FDF-84C7-3AF45B7E90AA}" presName="negativeSpace" presStyleCnt="0"/>
      <dgm:spPr/>
    </dgm:pt>
    <dgm:pt modelId="{6C14535E-E2DC-4229-B80A-5F5CC776880C}" type="pres">
      <dgm:prSet presAssocID="{ED4A16B1-E9D3-4FDF-84C7-3AF45B7E90AA}" presName="childText" presStyleLbl="conFgAcc1" presStyleIdx="1" presStyleCnt="3">
        <dgm:presLayoutVars>
          <dgm:bulletEnabled val="1"/>
        </dgm:presLayoutVars>
      </dgm:prSet>
      <dgm:spPr>
        <a:ln>
          <a:solidFill>
            <a:srgbClr val="9086B5"/>
          </a:solidFill>
        </a:ln>
      </dgm:spPr>
    </dgm:pt>
    <dgm:pt modelId="{8C71C881-2176-4E55-B2E1-36203BD54F48}" type="pres">
      <dgm:prSet presAssocID="{1FE5722B-E4AF-4497-ABE4-E6699B7F2778}" presName="spaceBetweenRectangles" presStyleCnt="0"/>
      <dgm:spPr/>
    </dgm:pt>
    <dgm:pt modelId="{F67BD615-0212-4DC7-A60A-D553CB26001F}" type="pres">
      <dgm:prSet presAssocID="{0E9391CE-4BD0-495E-9D02-E1317CF69EA1}" presName="parentLin" presStyleCnt="0"/>
      <dgm:spPr/>
    </dgm:pt>
    <dgm:pt modelId="{2DDD66BE-4E47-4A3C-92B5-3F7106D6C9E8}" type="pres">
      <dgm:prSet presAssocID="{0E9391CE-4BD0-495E-9D02-E1317CF69EA1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A8C311AD-B385-405E-9043-6C3685E77A5D}" type="pres">
      <dgm:prSet presAssocID="{0E9391CE-4BD0-495E-9D02-E1317CF69EA1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013DF2D-BD0C-4F21-AC27-4574D69084B2}" type="pres">
      <dgm:prSet presAssocID="{0E9391CE-4BD0-495E-9D02-E1317CF69EA1}" presName="negativeSpace" presStyleCnt="0"/>
      <dgm:spPr/>
    </dgm:pt>
    <dgm:pt modelId="{49F7430A-AA43-451F-AE05-613FBF6D6D80}" type="pres">
      <dgm:prSet presAssocID="{0E9391CE-4BD0-495E-9D02-E1317CF69EA1}" presName="childText" presStyleLbl="conFgAcc1" presStyleIdx="2" presStyleCnt="3">
        <dgm:presLayoutVars>
          <dgm:bulletEnabled val="1"/>
        </dgm:presLayoutVars>
      </dgm:prSet>
      <dgm:spPr>
        <a:ln>
          <a:solidFill>
            <a:srgbClr val="9086B5"/>
          </a:solidFill>
        </a:ln>
      </dgm:spPr>
    </dgm:pt>
  </dgm:ptLst>
  <dgm:cxnLst>
    <dgm:cxn modelId="{D807918E-AF8C-45AB-B279-CE53F7683FBB}" type="presOf" srcId="{93904CC9-CC58-42D4-94DF-A63FBB3A9B24}" destId="{2EFB44B5-5071-4AA6-9DCA-708C463CB0B1}" srcOrd="1" destOrd="0" presId="urn:microsoft.com/office/officeart/2005/8/layout/list1"/>
    <dgm:cxn modelId="{4C9542BC-1E12-4D24-ACB7-C7DBE3C25E61}" type="presOf" srcId="{93904CC9-CC58-42D4-94DF-A63FBB3A9B24}" destId="{5802625A-3232-445D-8FB7-C6795012F145}" srcOrd="0" destOrd="0" presId="urn:microsoft.com/office/officeart/2005/8/layout/list1"/>
    <dgm:cxn modelId="{A0BE5302-C13C-4459-99ED-385F786B83B5}" type="presOf" srcId="{0E9391CE-4BD0-495E-9D02-E1317CF69EA1}" destId="{2DDD66BE-4E47-4A3C-92B5-3F7106D6C9E8}" srcOrd="0" destOrd="0" presId="urn:microsoft.com/office/officeart/2005/8/layout/list1"/>
    <dgm:cxn modelId="{A8A91299-4CE2-4842-AB5B-AA69BF3E8227}" type="presOf" srcId="{0E9391CE-4BD0-495E-9D02-E1317CF69EA1}" destId="{A8C311AD-B385-405E-9043-6C3685E77A5D}" srcOrd="1" destOrd="0" presId="urn:microsoft.com/office/officeart/2005/8/layout/list1"/>
    <dgm:cxn modelId="{B1440F6C-0A46-4769-86AC-EEEF169913FD}" type="presOf" srcId="{ED4A16B1-E9D3-4FDF-84C7-3AF45B7E90AA}" destId="{193012E0-B010-468F-AF7D-9AB87AA77BAD}" srcOrd="1" destOrd="0" presId="urn:microsoft.com/office/officeart/2005/8/layout/list1"/>
    <dgm:cxn modelId="{173F1246-DD87-47B9-8C86-0B324C000924}" srcId="{9C7B6A3B-DE0D-41DE-A613-55B5F92A5B48}" destId="{93904CC9-CC58-42D4-94DF-A63FBB3A9B24}" srcOrd="0" destOrd="0" parTransId="{0821A476-358D-4ACC-9EE0-F07D3EDEE06F}" sibTransId="{92680F9C-C5FE-4826-A172-4BBDF2D3CA01}"/>
    <dgm:cxn modelId="{ED4F2B97-E41F-4173-8433-7E68864121B9}" type="presOf" srcId="{9C7B6A3B-DE0D-41DE-A613-55B5F92A5B48}" destId="{B8483667-CBB4-4D10-AA75-E33796953798}" srcOrd="0" destOrd="0" presId="urn:microsoft.com/office/officeart/2005/8/layout/list1"/>
    <dgm:cxn modelId="{8C56FF4C-1E19-451C-940D-9E30D9547C79}" type="presOf" srcId="{ED4A16B1-E9D3-4FDF-84C7-3AF45B7E90AA}" destId="{068D4FC4-2AB8-4866-ACC4-01ACAEE5163E}" srcOrd="0" destOrd="0" presId="urn:microsoft.com/office/officeart/2005/8/layout/list1"/>
    <dgm:cxn modelId="{744AEFA1-8B4D-4B70-82E9-5EB4FC19ACD8}" srcId="{9C7B6A3B-DE0D-41DE-A613-55B5F92A5B48}" destId="{ED4A16B1-E9D3-4FDF-84C7-3AF45B7E90AA}" srcOrd="1" destOrd="0" parTransId="{89A9DAE9-67A3-4AB6-8607-A71219D93B7C}" sibTransId="{1FE5722B-E4AF-4497-ABE4-E6699B7F2778}"/>
    <dgm:cxn modelId="{3939F5F2-C714-47BA-AF9C-EF4F4BE2325B}" srcId="{9C7B6A3B-DE0D-41DE-A613-55B5F92A5B48}" destId="{0E9391CE-4BD0-495E-9D02-E1317CF69EA1}" srcOrd="2" destOrd="0" parTransId="{329D3255-41D4-4132-A4B5-07D6A4EF80EB}" sibTransId="{34265034-8447-47AD-824C-8B9B32E2F51F}"/>
    <dgm:cxn modelId="{2C59E8FF-75AE-4D48-B1CE-56523BB5D9F5}" type="presParOf" srcId="{B8483667-CBB4-4D10-AA75-E33796953798}" destId="{7D7725EB-4ACC-4628-98D7-8A207374C596}" srcOrd="0" destOrd="0" presId="urn:microsoft.com/office/officeart/2005/8/layout/list1"/>
    <dgm:cxn modelId="{73D11484-1B53-48DA-8C81-30DE3549AF4D}" type="presParOf" srcId="{7D7725EB-4ACC-4628-98D7-8A207374C596}" destId="{5802625A-3232-445D-8FB7-C6795012F145}" srcOrd="0" destOrd="0" presId="urn:microsoft.com/office/officeart/2005/8/layout/list1"/>
    <dgm:cxn modelId="{F8AD47C1-C4C1-4306-BA28-B94D8A113BFA}" type="presParOf" srcId="{7D7725EB-4ACC-4628-98D7-8A207374C596}" destId="{2EFB44B5-5071-4AA6-9DCA-708C463CB0B1}" srcOrd="1" destOrd="0" presId="urn:microsoft.com/office/officeart/2005/8/layout/list1"/>
    <dgm:cxn modelId="{CFB2C794-82CA-49D6-9C26-0DF1B536B573}" type="presParOf" srcId="{B8483667-CBB4-4D10-AA75-E33796953798}" destId="{0324FFB3-6058-40C9-952B-213791105CE8}" srcOrd="1" destOrd="0" presId="urn:microsoft.com/office/officeart/2005/8/layout/list1"/>
    <dgm:cxn modelId="{C4559A9E-CAC5-4F84-9196-D824E76954DF}" type="presParOf" srcId="{B8483667-CBB4-4D10-AA75-E33796953798}" destId="{B18F89DF-720F-4499-8356-6210737D9E75}" srcOrd="2" destOrd="0" presId="urn:microsoft.com/office/officeart/2005/8/layout/list1"/>
    <dgm:cxn modelId="{A27619F9-DF9B-49A5-A77E-B5E4770FCB99}" type="presParOf" srcId="{B8483667-CBB4-4D10-AA75-E33796953798}" destId="{97F5F3DF-F4A8-454C-B91C-0F39E24A5F4A}" srcOrd="3" destOrd="0" presId="urn:microsoft.com/office/officeart/2005/8/layout/list1"/>
    <dgm:cxn modelId="{21F872A5-BDB8-4DEE-A584-2A48624DC06B}" type="presParOf" srcId="{B8483667-CBB4-4D10-AA75-E33796953798}" destId="{B16356D5-42F2-41AF-834F-ACC2C71B2E25}" srcOrd="4" destOrd="0" presId="urn:microsoft.com/office/officeart/2005/8/layout/list1"/>
    <dgm:cxn modelId="{2DEF9194-C9F4-4A86-A6BC-BFC5541974EE}" type="presParOf" srcId="{B16356D5-42F2-41AF-834F-ACC2C71B2E25}" destId="{068D4FC4-2AB8-4866-ACC4-01ACAEE5163E}" srcOrd="0" destOrd="0" presId="urn:microsoft.com/office/officeart/2005/8/layout/list1"/>
    <dgm:cxn modelId="{ECBFFCFF-7227-413A-8CDD-B3A145D255C1}" type="presParOf" srcId="{B16356D5-42F2-41AF-834F-ACC2C71B2E25}" destId="{193012E0-B010-468F-AF7D-9AB87AA77BAD}" srcOrd="1" destOrd="0" presId="urn:microsoft.com/office/officeart/2005/8/layout/list1"/>
    <dgm:cxn modelId="{A20C1050-EF4A-4653-B086-142658E15A21}" type="presParOf" srcId="{B8483667-CBB4-4D10-AA75-E33796953798}" destId="{091EC22E-AE0A-4FCF-8376-D3C9CA877146}" srcOrd="5" destOrd="0" presId="urn:microsoft.com/office/officeart/2005/8/layout/list1"/>
    <dgm:cxn modelId="{0C6C8F5C-63F1-4937-90C5-BB8DA67B821C}" type="presParOf" srcId="{B8483667-CBB4-4D10-AA75-E33796953798}" destId="{6C14535E-E2DC-4229-B80A-5F5CC776880C}" srcOrd="6" destOrd="0" presId="urn:microsoft.com/office/officeart/2005/8/layout/list1"/>
    <dgm:cxn modelId="{48280AC9-762C-4132-AF52-70CA25AA0F93}" type="presParOf" srcId="{B8483667-CBB4-4D10-AA75-E33796953798}" destId="{8C71C881-2176-4E55-B2E1-36203BD54F48}" srcOrd="7" destOrd="0" presId="urn:microsoft.com/office/officeart/2005/8/layout/list1"/>
    <dgm:cxn modelId="{77BB6409-14CA-4B7D-B568-D7FA7A136DC8}" type="presParOf" srcId="{B8483667-CBB4-4D10-AA75-E33796953798}" destId="{F67BD615-0212-4DC7-A60A-D553CB26001F}" srcOrd="8" destOrd="0" presId="urn:microsoft.com/office/officeart/2005/8/layout/list1"/>
    <dgm:cxn modelId="{8AA3DBAD-E636-4DCE-BE41-7316279A6B4A}" type="presParOf" srcId="{F67BD615-0212-4DC7-A60A-D553CB26001F}" destId="{2DDD66BE-4E47-4A3C-92B5-3F7106D6C9E8}" srcOrd="0" destOrd="0" presId="urn:microsoft.com/office/officeart/2005/8/layout/list1"/>
    <dgm:cxn modelId="{EE09DD23-7CF8-4BAF-A17F-2203B03CE9A7}" type="presParOf" srcId="{F67BD615-0212-4DC7-A60A-D553CB26001F}" destId="{A8C311AD-B385-405E-9043-6C3685E77A5D}" srcOrd="1" destOrd="0" presId="urn:microsoft.com/office/officeart/2005/8/layout/list1"/>
    <dgm:cxn modelId="{0AEC96FF-1EA0-4985-8E38-DE6BFD0B3797}" type="presParOf" srcId="{B8483667-CBB4-4D10-AA75-E33796953798}" destId="{D013DF2D-BD0C-4F21-AC27-4574D69084B2}" srcOrd="9" destOrd="0" presId="urn:microsoft.com/office/officeart/2005/8/layout/list1"/>
    <dgm:cxn modelId="{26D0ABBC-892D-45F0-B14E-C6348D074C0C}" type="presParOf" srcId="{B8483667-CBB4-4D10-AA75-E33796953798}" destId="{49F7430A-AA43-451F-AE05-613FBF6D6D8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7B6A3B-DE0D-41DE-A613-55B5F92A5B4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3904CC9-CC58-42D4-94DF-A63FBB3A9B24}">
      <dgm:prSet phldrT="[Texto]" custT="1"/>
      <dgm:spPr>
        <a:solidFill>
          <a:srgbClr val="BFDDD1"/>
        </a:solidFill>
      </dgm:spPr>
      <dgm:t>
        <a:bodyPr/>
        <a:lstStyle/>
        <a:p>
          <a:r>
            <a:rPr lang="es-ES" sz="1600" b="1" dirty="0" smtClean="0">
              <a:solidFill>
                <a:schemeClr val="tx1"/>
              </a:solidFill>
            </a:rPr>
            <a:t>Modo reposo</a:t>
          </a:r>
          <a:r>
            <a:rPr lang="es-ES" sz="1600" dirty="0" smtClean="0">
              <a:solidFill>
                <a:schemeClr val="tx1"/>
              </a:solidFill>
            </a:rPr>
            <a:t>: Reduce el consumo de energía al mínimo y rápido reinicio. </a:t>
          </a:r>
          <a:endParaRPr lang="es-ES" sz="1600" dirty="0">
            <a:solidFill>
              <a:schemeClr val="tx1"/>
            </a:solidFill>
          </a:endParaRPr>
        </a:p>
      </dgm:t>
    </dgm:pt>
    <dgm:pt modelId="{0821A476-358D-4ACC-9EE0-F07D3EDEE06F}" type="parTrans" cxnId="{173F1246-DD87-47B9-8C86-0B324C000924}">
      <dgm:prSet/>
      <dgm:spPr/>
      <dgm:t>
        <a:bodyPr/>
        <a:lstStyle/>
        <a:p>
          <a:endParaRPr lang="es-ES"/>
        </a:p>
      </dgm:t>
    </dgm:pt>
    <dgm:pt modelId="{92680F9C-C5FE-4826-A172-4BBDF2D3CA01}" type="sibTrans" cxnId="{173F1246-DD87-47B9-8C86-0B324C000924}">
      <dgm:prSet/>
      <dgm:spPr/>
      <dgm:t>
        <a:bodyPr/>
        <a:lstStyle/>
        <a:p>
          <a:endParaRPr lang="es-ES"/>
        </a:p>
      </dgm:t>
    </dgm:pt>
    <dgm:pt modelId="{ED4A16B1-E9D3-4FDF-84C7-3AF45B7E90AA}">
      <dgm:prSet phldrT="[Texto]" custT="1"/>
      <dgm:spPr>
        <a:solidFill>
          <a:srgbClr val="BFDDD1"/>
        </a:solidFill>
      </dgm:spPr>
      <dgm:t>
        <a:bodyPr/>
        <a:lstStyle/>
        <a:p>
          <a:r>
            <a:rPr lang="es-ES" sz="1600" b="1" dirty="0" smtClean="0">
              <a:solidFill>
                <a:schemeClr val="tx1"/>
              </a:solidFill>
            </a:rPr>
            <a:t>Apagado</a:t>
          </a:r>
          <a:r>
            <a:rPr lang="es-ES" sz="1600" dirty="0" smtClean="0">
              <a:solidFill>
                <a:schemeClr val="tx1"/>
              </a:solidFill>
            </a:rPr>
            <a:t>: Reinicio más lento y consumo cero.  </a:t>
          </a:r>
          <a:endParaRPr lang="es-ES" sz="1600" dirty="0">
            <a:solidFill>
              <a:schemeClr val="tx1"/>
            </a:solidFill>
          </a:endParaRPr>
        </a:p>
      </dgm:t>
    </dgm:pt>
    <dgm:pt modelId="{89A9DAE9-67A3-4AB6-8607-A71219D93B7C}" type="parTrans" cxnId="{744AEFA1-8B4D-4B70-82E9-5EB4FC19ACD8}">
      <dgm:prSet/>
      <dgm:spPr/>
      <dgm:t>
        <a:bodyPr/>
        <a:lstStyle/>
        <a:p>
          <a:endParaRPr lang="es-ES"/>
        </a:p>
      </dgm:t>
    </dgm:pt>
    <dgm:pt modelId="{1FE5722B-E4AF-4497-ABE4-E6699B7F2778}" type="sibTrans" cxnId="{744AEFA1-8B4D-4B70-82E9-5EB4FC19ACD8}">
      <dgm:prSet/>
      <dgm:spPr/>
      <dgm:t>
        <a:bodyPr/>
        <a:lstStyle/>
        <a:p>
          <a:endParaRPr lang="es-ES"/>
        </a:p>
      </dgm:t>
    </dgm:pt>
    <dgm:pt modelId="{B8483667-CBB4-4D10-AA75-E33796953798}" type="pres">
      <dgm:prSet presAssocID="{9C7B6A3B-DE0D-41DE-A613-55B5F92A5B4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D7725EB-4ACC-4628-98D7-8A207374C596}" type="pres">
      <dgm:prSet presAssocID="{93904CC9-CC58-42D4-94DF-A63FBB3A9B24}" presName="parentLin" presStyleCnt="0"/>
      <dgm:spPr/>
    </dgm:pt>
    <dgm:pt modelId="{5802625A-3232-445D-8FB7-C6795012F145}" type="pres">
      <dgm:prSet presAssocID="{93904CC9-CC58-42D4-94DF-A63FBB3A9B24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2EFB44B5-5071-4AA6-9DCA-708C463CB0B1}" type="pres">
      <dgm:prSet presAssocID="{93904CC9-CC58-42D4-94DF-A63FBB3A9B24}" presName="parentText" presStyleLbl="node1" presStyleIdx="0" presStyleCnt="2" custScaleX="141142" custScaleY="10132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324FFB3-6058-40C9-952B-213791105CE8}" type="pres">
      <dgm:prSet presAssocID="{93904CC9-CC58-42D4-94DF-A63FBB3A9B24}" presName="negativeSpace" presStyleCnt="0"/>
      <dgm:spPr/>
    </dgm:pt>
    <dgm:pt modelId="{B18F89DF-720F-4499-8356-6210737D9E75}" type="pres">
      <dgm:prSet presAssocID="{93904CC9-CC58-42D4-94DF-A63FBB3A9B24}" presName="childText" presStyleLbl="conFgAcc1" presStyleIdx="0" presStyleCnt="2">
        <dgm:presLayoutVars>
          <dgm:bulletEnabled val="1"/>
        </dgm:presLayoutVars>
      </dgm:prSet>
      <dgm:spPr>
        <a:ln>
          <a:solidFill>
            <a:srgbClr val="9086B5"/>
          </a:solidFill>
        </a:ln>
      </dgm:spPr>
    </dgm:pt>
    <dgm:pt modelId="{97F5F3DF-F4A8-454C-B91C-0F39E24A5F4A}" type="pres">
      <dgm:prSet presAssocID="{92680F9C-C5FE-4826-A172-4BBDF2D3CA01}" presName="spaceBetweenRectangles" presStyleCnt="0"/>
      <dgm:spPr/>
    </dgm:pt>
    <dgm:pt modelId="{B16356D5-42F2-41AF-834F-ACC2C71B2E25}" type="pres">
      <dgm:prSet presAssocID="{ED4A16B1-E9D3-4FDF-84C7-3AF45B7E90AA}" presName="parentLin" presStyleCnt="0"/>
      <dgm:spPr/>
    </dgm:pt>
    <dgm:pt modelId="{068D4FC4-2AB8-4866-ACC4-01ACAEE5163E}" type="pres">
      <dgm:prSet presAssocID="{ED4A16B1-E9D3-4FDF-84C7-3AF45B7E90AA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193012E0-B010-468F-AF7D-9AB87AA77BAD}" type="pres">
      <dgm:prSet presAssocID="{ED4A16B1-E9D3-4FDF-84C7-3AF45B7E90AA}" presName="parentText" presStyleLbl="node1" presStyleIdx="1" presStyleCnt="2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1EC22E-AE0A-4FCF-8376-D3C9CA877146}" type="pres">
      <dgm:prSet presAssocID="{ED4A16B1-E9D3-4FDF-84C7-3AF45B7E90AA}" presName="negativeSpace" presStyleCnt="0"/>
      <dgm:spPr/>
    </dgm:pt>
    <dgm:pt modelId="{6C14535E-E2DC-4229-B80A-5F5CC776880C}" type="pres">
      <dgm:prSet presAssocID="{ED4A16B1-E9D3-4FDF-84C7-3AF45B7E90AA}" presName="childText" presStyleLbl="conFgAcc1" presStyleIdx="1" presStyleCnt="2">
        <dgm:presLayoutVars>
          <dgm:bulletEnabled val="1"/>
        </dgm:presLayoutVars>
      </dgm:prSet>
      <dgm:spPr>
        <a:ln>
          <a:solidFill>
            <a:srgbClr val="9086B5"/>
          </a:solidFill>
        </a:ln>
      </dgm:spPr>
    </dgm:pt>
  </dgm:ptLst>
  <dgm:cxnLst>
    <dgm:cxn modelId="{744AEFA1-8B4D-4B70-82E9-5EB4FC19ACD8}" srcId="{9C7B6A3B-DE0D-41DE-A613-55B5F92A5B48}" destId="{ED4A16B1-E9D3-4FDF-84C7-3AF45B7E90AA}" srcOrd="1" destOrd="0" parTransId="{89A9DAE9-67A3-4AB6-8607-A71219D93B7C}" sibTransId="{1FE5722B-E4AF-4497-ABE4-E6699B7F2778}"/>
    <dgm:cxn modelId="{8C56FF4C-1E19-451C-940D-9E30D9547C79}" type="presOf" srcId="{ED4A16B1-E9D3-4FDF-84C7-3AF45B7E90AA}" destId="{068D4FC4-2AB8-4866-ACC4-01ACAEE5163E}" srcOrd="0" destOrd="0" presId="urn:microsoft.com/office/officeart/2005/8/layout/list1"/>
    <dgm:cxn modelId="{ED4F2B97-E41F-4173-8433-7E68864121B9}" type="presOf" srcId="{9C7B6A3B-DE0D-41DE-A613-55B5F92A5B48}" destId="{B8483667-CBB4-4D10-AA75-E33796953798}" srcOrd="0" destOrd="0" presId="urn:microsoft.com/office/officeart/2005/8/layout/list1"/>
    <dgm:cxn modelId="{173F1246-DD87-47B9-8C86-0B324C000924}" srcId="{9C7B6A3B-DE0D-41DE-A613-55B5F92A5B48}" destId="{93904CC9-CC58-42D4-94DF-A63FBB3A9B24}" srcOrd="0" destOrd="0" parTransId="{0821A476-358D-4ACC-9EE0-F07D3EDEE06F}" sibTransId="{92680F9C-C5FE-4826-A172-4BBDF2D3CA01}"/>
    <dgm:cxn modelId="{B1440F6C-0A46-4769-86AC-EEEF169913FD}" type="presOf" srcId="{ED4A16B1-E9D3-4FDF-84C7-3AF45B7E90AA}" destId="{193012E0-B010-468F-AF7D-9AB87AA77BAD}" srcOrd="1" destOrd="0" presId="urn:microsoft.com/office/officeart/2005/8/layout/list1"/>
    <dgm:cxn modelId="{D807918E-AF8C-45AB-B279-CE53F7683FBB}" type="presOf" srcId="{93904CC9-CC58-42D4-94DF-A63FBB3A9B24}" destId="{2EFB44B5-5071-4AA6-9DCA-708C463CB0B1}" srcOrd="1" destOrd="0" presId="urn:microsoft.com/office/officeart/2005/8/layout/list1"/>
    <dgm:cxn modelId="{4C9542BC-1E12-4D24-ACB7-C7DBE3C25E61}" type="presOf" srcId="{93904CC9-CC58-42D4-94DF-A63FBB3A9B24}" destId="{5802625A-3232-445D-8FB7-C6795012F145}" srcOrd="0" destOrd="0" presId="urn:microsoft.com/office/officeart/2005/8/layout/list1"/>
    <dgm:cxn modelId="{2C59E8FF-75AE-4D48-B1CE-56523BB5D9F5}" type="presParOf" srcId="{B8483667-CBB4-4D10-AA75-E33796953798}" destId="{7D7725EB-4ACC-4628-98D7-8A207374C596}" srcOrd="0" destOrd="0" presId="urn:microsoft.com/office/officeart/2005/8/layout/list1"/>
    <dgm:cxn modelId="{73D11484-1B53-48DA-8C81-30DE3549AF4D}" type="presParOf" srcId="{7D7725EB-4ACC-4628-98D7-8A207374C596}" destId="{5802625A-3232-445D-8FB7-C6795012F145}" srcOrd="0" destOrd="0" presId="urn:microsoft.com/office/officeart/2005/8/layout/list1"/>
    <dgm:cxn modelId="{F8AD47C1-C4C1-4306-BA28-B94D8A113BFA}" type="presParOf" srcId="{7D7725EB-4ACC-4628-98D7-8A207374C596}" destId="{2EFB44B5-5071-4AA6-9DCA-708C463CB0B1}" srcOrd="1" destOrd="0" presId="urn:microsoft.com/office/officeart/2005/8/layout/list1"/>
    <dgm:cxn modelId="{CFB2C794-82CA-49D6-9C26-0DF1B536B573}" type="presParOf" srcId="{B8483667-CBB4-4D10-AA75-E33796953798}" destId="{0324FFB3-6058-40C9-952B-213791105CE8}" srcOrd="1" destOrd="0" presId="urn:microsoft.com/office/officeart/2005/8/layout/list1"/>
    <dgm:cxn modelId="{C4559A9E-CAC5-4F84-9196-D824E76954DF}" type="presParOf" srcId="{B8483667-CBB4-4D10-AA75-E33796953798}" destId="{B18F89DF-720F-4499-8356-6210737D9E75}" srcOrd="2" destOrd="0" presId="urn:microsoft.com/office/officeart/2005/8/layout/list1"/>
    <dgm:cxn modelId="{A27619F9-DF9B-49A5-A77E-B5E4770FCB99}" type="presParOf" srcId="{B8483667-CBB4-4D10-AA75-E33796953798}" destId="{97F5F3DF-F4A8-454C-B91C-0F39E24A5F4A}" srcOrd="3" destOrd="0" presId="urn:microsoft.com/office/officeart/2005/8/layout/list1"/>
    <dgm:cxn modelId="{21F872A5-BDB8-4DEE-A584-2A48624DC06B}" type="presParOf" srcId="{B8483667-CBB4-4D10-AA75-E33796953798}" destId="{B16356D5-42F2-41AF-834F-ACC2C71B2E25}" srcOrd="4" destOrd="0" presId="urn:microsoft.com/office/officeart/2005/8/layout/list1"/>
    <dgm:cxn modelId="{2DEF9194-C9F4-4A86-A6BC-BFC5541974EE}" type="presParOf" srcId="{B16356D5-42F2-41AF-834F-ACC2C71B2E25}" destId="{068D4FC4-2AB8-4866-ACC4-01ACAEE5163E}" srcOrd="0" destOrd="0" presId="urn:microsoft.com/office/officeart/2005/8/layout/list1"/>
    <dgm:cxn modelId="{ECBFFCFF-7227-413A-8CDD-B3A145D255C1}" type="presParOf" srcId="{B16356D5-42F2-41AF-834F-ACC2C71B2E25}" destId="{193012E0-B010-468F-AF7D-9AB87AA77BAD}" srcOrd="1" destOrd="0" presId="urn:microsoft.com/office/officeart/2005/8/layout/list1"/>
    <dgm:cxn modelId="{A20C1050-EF4A-4653-B086-142658E15A21}" type="presParOf" srcId="{B8483667-CBB4-4D10-AA75-E33796953798}" destId="{091EC22E-AE0A-4FCF-8376-D3C9CA877146}" srcOrd="5" destOrd="0" presId="urn:microsoft.com/office/officeart/2005/8/layout/list1"/>
    <dgm:cxn modelId="{0C6C8F5C-63F1-4937-90C5-BB8DA67B821C}" type="presParOf" srcId="{B8483667-CBB4-4D10-AA75-E33796953798}" destId="{6C14535E-E2DC-4229-B80A-5F5CC776880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8F89DF-720F-4499-8356-6210737D9E75}">
      <dsp:nvSpPr>
        <dsp:cNvPr id="0" name=""/>
        <dsp:cNvSpPr/>
      </dsp:nvSpPr>
      <dsp:spPr>
        <a:xfrm>
          <a:off x="0" y="744099"/>
          <a:ext cx="7594671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9086B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FB44B5-5071-4AA6-9DCA-708C463CB0B1}">
      <dsp:nvSpPr>
        <dsp:cNvPr id="0" name=""/>
        <dsp:cNvSpPr/>
      </dsp:nvSpPr>
      <dsp:spPr>
        <a:xfrm>
          <a:off x="361562" y="21700"/>
          <a:ext cx="7231246" cy="1047118"/>
        </a:xfrm>
        <a:prstGeom prst="roundRect">
          <a:avLst/>
        </a:prstGeom>
        <a:solidFill>
          <a:srgbClr val="BFDDD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942" tIns="0" rIns="200942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</a:rPr>
            <a:t>Suspensión</a:t>
          </a:r>
          <a:r>
            <a:rPr lang="es-ES" sz="1600" kern="1200" dirty="0" smtClean="0">
              <a:solidFill>
                <a:schemeClr val="tx1"/>
              </a:solidFill>
            </a:rPr>
            <a:t>: guarda el trabajo que estaba abierto en ese momento, así como la configuración de la memoria con un bajo consumo energético y permite a su vez reanudar rápidamente el funcionamiento a pleno rendimiento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412678" y="72816"/>
        <a:ext cx="7129014" cy="944886"/>
      </dsp:txXfrm>
    </dsp:sp>
    <dsp:sp modelId="{6C14535E-E2DC-4229-B80A-5F5CC776880C}">
      <dsp:nvSpPr>
        <dsp:cNvPr id="0" name=""/>
        <dsp:cNvSpPr/>
      </dsp:nvSpPr>
      <dsp:spPr>
        <a:xfrm>
          <a:off x="0" y="1742019"/>
          <a:ext cx="7594671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9086B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3012E0-B010-468F-AF7D-9AB87AA77BAD}">
      <dsp:nvSpPr>
        <dsp:cNvPr id="0" name=""/>
        <dsp:cNvSpPr/>
      </dsp:nvSpPr>
      <dsp:spPr>
        <a:xfrm>
          <a:off x="361562" y="1417299"/>
          <a:ext cx="7231246" cy="649440"/>
        </a:xfrm>
        <a:prstGeom prst="roundRect">
          <a:avLst/>
        </a:prstGeom>
        <a:solidFill>
          <a:srgbClr val="BFDDD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942" tIns="0" rIns="200942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</a:rPr>
            <a:t>Hibernación</a:t>
          </a:r>
          <a:r>
            <a:rPr lang="es-ES" sz="1600" kern="1200" dirty="0" smtClean="0">
              <a:solidFill>
                <a:schemeClr val="tx1"/>
              </a:solidFill>
            </a:rPr>
            <a:t>: se guardan los documentos y programas abiertos en el disco duro para después apagar el equipo 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393265" y="1449002"/>
        <a:ext cx="7167840" cy="586034"/>
      </dsp:txXfrm>
    </dsp:sp>
    <dsp:sp modelId="{49F7430A-AA43-451F-AE05-613FBF6D6D80}">
      <dsp:nvSpPr>
        <dsp:cNvPr id="0" name=""/>
        <dsp:cNvSpPr/>
      </dsp:nvSpPr>
      <dsp:spPr>
        <a:xfrm>
          <a:off x="0" y="2739939"/>
          <a:ext cx="7594671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9086B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311AD-B385-405E-9043-6C3685E77A5D}">
      <dsp:nvSpPr>
        <dsp:cNvPr id="0" name=""/>
        <dsp:cNvSpPr/>
      </dsp:nvSpPr>
      <dsp:spPr>
        <a:xfrm>
          <a:off x="361562" y="2415219"/>
          <a:ext cx="7231246" cy="649440"/>
        </a:xfrm>
        <a:prstGeom prst="roundRect">
          <a:avLst/>
        </a:prstGeom>
        <a:solidFill>
          <a:srgbClr val="BFDDD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942" tIns="0" rIns="200942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</a:rPr>
            <a:t>Apagado: r</a:t>
          </a:r>
          <a:r>
            <a:rPr lang="es-ES" sz="1600" b="0" kern="1200" dirty="0" smtClean="0">
              <a:solidFill>
                <a:schemeClr val="tx1"/>
              </a:solidFill>
            </a:rPr>
            <a:t>einicio más lento y consumo cero </a:t>
          </a:r>
          <a:endParaRPr lang="es-ES" sz="1600" b="0" kern="1200" dirty="0">
            <a:solidFill>
              <a:schemeClr val="tx1"/>
            </a:solidFill>
          </a:endParaRPr>
        </a:p>
      </dsp:txBody>
      <dsp:txXfrm>
        <a:off x="393265" y="2446922"/>
        <a:ext cx="7167840" cy="586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8F89DF-720F-4499-8356-6210737D9E75}">
      <dsp:nvSpPr>
        <dsp:cNvPr id="0" name=""/>
        <dsp:cNvSpPr/>
      </dsp:nvSpPr>
      <dsp:spPr>
        <a:xfrm>
          <a:off x="0" y="605274"/>
          <a:ext cx="7594671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9086B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FB44B5-5071-4AA6-9DCA-708C463CB0B1}">
      <dsp:nvSpPr>
        <dsp:cNvPr id="0" name=""/>
        <dsp:cNvSpPr/>
      </dsp:nvSpPr>
      <dsp:spPr>
        <a:xfrm>
          <a:off x="365641" y="29485"/>
          <a:ext cx="7225039" cy="1136668"/>
        </a:xfrm>
        <a:prstGeom prst="roundRect">
          <a:avLst/>
        </a:prstGeom>
        <a:solidFill>
          <a:srgbClr val="BFDDD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942" tIns="0" rIns="2009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</a:rPr>
            <a:t>Modo reposo</a:t>
          </a:r>
          <a:r>
            <a:rPr lang="es-ES" sz="1600" kern="1200" dirty="0" smtClean="0">
              <a:solidFill>
                <a:schemeClr val="tx1"/>
              </a:solidFill>
            </a:rPr>
            <a:t>: Reduce el consumo de energía al mínimo y rápido reinicio. 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421129" y="84973"/>
        <a:ext cx="7114063" cy="1025692"/>
      </dsp:txXfrm>
    </dsp:sp>
    <dsp:sp modelId="{6C14535E-E2DC-4229-B80A-5F5CC776880C}">
      <dsp:nvSpPr>
        <dsp:cNvPr id="0" name=""/>
        <dsp:cNvSpPr/>
      </dsp:nvSpPr>
      <dsp:spPr>
        <a:xfrm>
          <a:off x="0" y="2328954"/>
          <a:ext cx="7594671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9086B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3012E0-B010-468F-AF7D-9AB87AA77BAD}">
      <dsp:nvSpPr>
        <dsp:cNvPr id="0" name=""/>
        <dsp:cNvSpPr/>
      </dsp:nvSpPr>
      <dsp:spPr>
        <a:xfrm>
          <a:off x="361562" y="1768074"/>
          <a:ext cx="7231246" cy="1121760"/>
        </a:xfrm>
        <a:prstGeom prst="roundRect">
          <a:avLst/>
        </a:prstGeom>
        <a:solidFill>
          <a:srgbClr val="BFDDD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942" tIns="0" rIns="2009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</a:rPr>
            <a:t>Apagado</a:t>
          </a:r>
          <a:r>
            <a:rPr lang="es-ES" sz="1600" kern="1200" dirty="0" smtClean="0">
              <a:solidFill>
                <a:schemeClr val="tx1"/>
              </a:solidFill>
            </a:rPr>
            <a:t>: Reinicio más lento y consumo cero.  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416322" y="1822834"/>
        <a:ext cx="7121726" cy="1012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4E99DF-85AB-481A-B6AB-008D4CE09C26}" type="datetimeFigureOut">
              <a:rPr lang="es-ES" smtClean="0"/>
              <a:t>08/11/2019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07446D-7430-424F-8337-7498E7A4106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4960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0FEFE-A6E4-4F0B-838F-A0BDCD2B9814}" type="datetimeFigureOut">
              <a:rPr lang="es-ES" smtClean="0"/>
              <a:t>08/11/2019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92664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AFA07-C334-42D2-BD2F-AF8A60C429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4059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4580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1470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5003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04f3d141c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04f3d141c_0_47:notes"/>
          <p:cNvSpPr txBox="1">
            <a:spLocks noGrp="1"/>
          </p:cNvSpPr>
          <p:nvPr>
            <p:ph type="body" idx="1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94130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966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08/11/2019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145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08/11/2019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9576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08/11/2019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0026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0671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203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08/11/2019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5763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08/11/2019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8369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08/11/2019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412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08/11/2019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8316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08/11/2019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5297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08/11/2019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9552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08/11/2019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5390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C96C-6395-405B-BE95-A8A89D4E0000}" type="datetimeFigureOut">
              <a:rPr lang="es-ES" smtClean="0"/>
              <a:t>08/11/2019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8406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8C96C-6395-405B-BE95-A8A89D4E0000}" type="datetimeFigureOut">
              <a:rPr lang="es-ES" smtClean="0"/>
              <a:t>08/11/2019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4A415-903D-44A1-9700-CC82D32BFD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3719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amsung.com/uk/support/mobile-devices/how-can-i-optimise-and-extend-the-battery-life-on-my-samsung-galaxy-smartphone/" TargetMode="External"/><Relationship Id="rId2" Type="http://schemas.openxmlformats.org/officeDocument/2006/relationships/hyperlink" Target="https://batteryuniversity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ataka.com/ordenadores/11-mitos-y-realidades-de-baterias-en-portatiles" TargetMode="External"/><Relationship Id="rId3" Type="http://schemas.openxmlformats.org/officeDocument/2006/relationships/image" Target="../media/image26.png"/><Relationship Id="rId7" Type="http://schemas.openxmlformats.org/officeDocument/2006/relationships/hyperlink" Target="https://ayuda.orange.es/particulares/movil/mi-movil/configurar/2007-8-consejos-utiles-para-ahorrar-bateria-en-tu-smartphon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genbeta.com/a-fondo/cual-es-la-diferencia-entre-suspender-e-hibernar-en-windows" TargetMode="External"/><Relationship Id="rId5" Type="http://schemas.openxmlformats.org/officeDocument/2006/relationships/hyperlink" Target="https://blogthinkbig.com/apagar-el-portatil" TargetMode="External"/><Relationship Id="rId4" Type="http://schemas.openxmlformats.org/officeDocument/2006/relationships/image" Target="../media/image27.png"/><Relationship Id="rId9" Type="http://schemas.openxmlformats.org/officeDocument/2006/relationships/hyperlink" Target="https://www.apple.com/es/batteries/maximizing-performance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8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" y="0"/>
            <a:ext cx="12187369" cy="68580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4337899" y="1462774"/>
            <a:ext cx="6471075" cy="128100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267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4990187" y="610974"/>
            <a:ext cx="6723380" cy="128100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267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10306842" y="805337"/>
            <a:ext cx="2397956" cy="131487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64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467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10782111" y="651747"/>
            <a:ext cx="93133" cy="1714500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2400"/>
          </a:p>
        </p:txBody>
      </p:sp>
      <p:sp>
        <p:nvSpPr>
          <p:cNvPr id="12" name="Rectangle 104"/>
          <p:cNvSpPr/>
          <p:nvPr/>
        </p:nvSpPr>
        <p:spPr>
          <a:xfrm>
            <a:off x="7749912" y="2469272"/>
            <a:ext cx="3020907" cy="86783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1067"/>
              </a:spcAft>
            </a:pPr>
            <a:r>
              <a:rPr lang="es-ES" sz="5467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467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4728229" y="3800721"/>
            <a:ext cx="7435028" cy="144419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300"/>
              </a:spcAft>
            </a:pPr>
            <a:r>
              <a:rPr lang="es-ES" sz="20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2000" dirty="0">
              <a:solidFill>
                <a:srgbClr val="000000"/>
              </a:solidFill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300"/>
              </a:spcAft>
            </a:pPr>
            <a:r>
              <a:rPr lang="es-ES" sz="20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2000" dirty="0" smtClean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2000" dirty="0">
              <a:solidFill>
                <a:srgbClr val="000000"/>
              </a:solidFill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47316" marR="847" indent="-8466"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s-ES" sz="1400" kern="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4</a:t>
            </a:r>
            <a: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Seguridad: </a:t>
            </a:r>
            <a: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4.4. </a:t>
            </a:r>
            <a: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Protección </a:t>
            </a:r>
            <a: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del entorno:</a:t>
            </a:r>
            <a: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/>
            </a:r>
            <a:b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400" kern="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1. Cómo utilizar los dispositivos de forma óptima para ahorrar energía</a:t>
            </a:r>
            <a:endParaRPr lang="es-ES" sz="1400" kern="0" dirty="0">
              <a:solidFill>
                <a:srgbClr val="1A1A1A"/>
              </a:solidFill>
              <a:latin typeface="Bliss Pro" panose="02000506050000020004" pitchFamily="50" charset="0"/>
              <a:ea typeface="Arial" panose="020B0604020202020204" pitchFamily="34" charset="0"/>
              <a:cs typeface="Candara" panose="020E0502030303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608" y="5551075"/>
            <a:ext cx="5147393" cy="65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758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PROBLEMAS</a:t>
            </a:r>
          </a:p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CON LAS BATERÍAS</a:t>
            </a:r>
            <a:endParaRPr sz="32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709129" y="2222965"/>
            <a:ext cx="9311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¿Dejas tu </a:t>
            </a:r>
            <a:r>
              <a:rPr lang="es-ES" dirty="0">
                <a:latin typeface="Cambria" panose="02040503050406030204" pitchFamily="18" charset="0"/>
              </a:rPr>
              <a:t>móvil toda la noche pero por la mañana </a:t>
            </a:r>
            <a:r>
              <a:rPr lang="es-ES" dirty="0" smtClean="0">
                <a:latin typeface="Cambria" panose="02040503050406030204" pitchFamily="18" charset="0"/>
              </a:rPr>
              <a:t>el nivel de batería no supera el 70%?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688563" y="3239366"/>
            <a:ext cx="9112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¿Se apaga repentinamente teniendo un 30% de batería?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723849" y="5069858"/>
            <a:ext cx="10171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¿No carga aunque esté enchufado </a:t>
            </a:r>
            <a:r>
              <a:rPr lang="es-ES" dirty="0">
                <a:latin typeface="Cambria" panose="02040503050406030204" pitchFamily="18" charset="0"/>
              </a:rPr>
              <a:t>a la </a:t>
            </a:r>
            <a:r>
              <a:rPr lang="es-ES" dirty="0" smtClean="0">
                <a:latin typeface="Cambria" panose="02040503050406030204" pitchFamily="18" charset="0"/>
              </a:rPr>
              <a:t>corriente y con la batería totalmente descargada y el LED, donde indica que está encendido, parpadea?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723849" y="4246104"/>
            <a:ext cx="7658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¿No puedes trabajar con tu portátil sin que esté enchufado con el cargador?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58061" y="6090970"/>
            <a:ext cx="11412000" cy="338554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" sz="1600" b="1" dirty="0">
                <a:latin typeface="Franklin Gothic"/>
              </a:rPr>
              <a:t>S</a:t>
            </a:r>
            <a:r>
              <a:rPr lang="es-ES" sz="1600" b="1" dirty="0" smtClean="0">
                <a:latin typeface="Franklin Gothic"/>
              </a:rPr>
              <a:t>eguro que has pasado por alguna de estas situaciones.</a:t>
            </a:r>
            <a:endParaRPr lang="es-ES" sz="1600" b="1" dirty="0">
              <a:latin typeface="Franklin Gothic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" t="15502" r="77369" b="13140"/>
          <a:stretch/>
        </p:blipFill>
        <p:spPr>
          <a:xfrm>
            <a:off x="1223632" y="4915721"/>
            <a:ext cx="513142" cy="81662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9" t="16188" r="50033" b="13120"/>
          <a:stretch/>
        </p:blipFill>
        <p:spPr>
          <a:xfrm>
            <a:off x="1182499" y="3989843"/>
            <a:ext cx="583714" cy="81720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49" t="15990" r="25083" b="15692"/>
          <a:stretch/>
        </p:blipFill>
        <p:spPr>
          <a:xfrm>
            <a:off x="1182499" y="3063965"/>
            <a:ext cx="554275" cy="817200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01" t="15395" r="99" b="14257"/>
          <a:stretch/>
        </p:blipFill>
        <p:spPr>
          <a:xfrm>
            <a:off x="1182499" y="2056193"/>
            <a:ext cx="541350" cy="81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755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ERRORES QUE CONSUMEN ENERGÍA </a:t>
            </a:r>
            <a:endParaRPr sz="32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943229" y="1628008"/>
            <a:ext cx="63994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Un software desactualizado en tu dispositivo móvil, ya que las nuevas actualizaciones incluyen tecnologías de ahorro de energía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2475101"/>
            <a:ext cx="1857634" cy="336279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426" y="1838345"/>
            <a:ext cx="2822803" cy="2050908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427" y="4372798"/>
            <a:ext cx="2822803" cy="2050908"/>
          </a:xfrm>
          <a:prstGeom prst="rect">
            <a:avLst/>
          </a:prstGeom>
        </p:spPr>
      </p:pic>
      <p:sp>
        <p:nvSpPr>
          <p:cNvPr id="26" name="CuadroTexto 25"/>
          <p:cNvSpPr txBox="1"/>
          <p:nvPr/>
        </p:nvSpPr>
        <p:spPr>
          <a:xfrm>
            <a:off x="4943228" y="2651971"/>
            <a:ext cx="6399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Gestionar </a:t>
            </a:r>
            <a:r>
              <a:rPr lang="es-ES" dirty="0">
                <a:latin typeface="Cambria" panose="02040503050406030204" pitchFamily="18" charset="0"/>
              </a:rPr>
              <a:t>de forma automática la conexión </a:t>
            </a:r>
            <a:r>
              <a:rPr lang="es-ES" dirty="0" err="1" smtClean="0">
                <a:latin typeface="Cambria" panose="02040503050406030204" pitchFamily="18" charset="0"/>
              </a:rPr>
              <a:t>WiFi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024710" y="3334285"/>
            <a:ext cx="6399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Aplicaciones instaladas que ya no utilizas o APP gratuitas que  incluyen anuncios visibles o en forma de pop-up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943228" y="4244019"/>
            <a:ext cx="6399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Una </a:t>
            </a:r>
            <a:r>
              <a:rPr lang="es-ES" dirty="0">
                <a:latin typeface="Cambria" panose="02040503050406030204" pitchFamily="18" charset="0"/>
              </a:rPr>
              <a:t>micro SD en mal estado, o de mala calidad, puede requerir más energía de lo normal para funcionar correctamente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4943229" y="5213586"/>
            <a:ext cx="6399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La función vibración de nuestro “Smartphone”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943229" y="5969319"/>
            <a:ext cx="6399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Personalizar con un fondo de pantalla tu dispositivo y aplicaciones como WhatsApp</a:t>
            </a:r>
            <a:endParaRPr lang="es-E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510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CONSEJOS PARA OPTIMIZAR TU BATERÍA</a:t>
            </a:r>
            <a:endParaRPr sz="32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413046" y="1412465"/>
            <a:ext cx="93539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latin typeface="Cambria" panose="02040503050406030204" pitchFamily="18" charset="0"/>
              </a:rPr>
              <a:t>Evita las temperaturas extremas:</a:t>
            </a:r>
          </a:p>
          <a:p>
            <a:pPr marL="285750" indent="-285750" algn="just">
              <a:buFontTx/>
              <a:buChar char="-"/>
            </a:pPr>
            <a:r>
              <a:rPr lang="es-ES" dirty="0" smtClean="0">
                <a:latin typeface="Cambria" panose="02040503050406030204" pitchFamily="18" charset="0"/>
              </a:rPr>
              <a:t>Lo ideal es entre 16° y 22° . Exponerlo a temperaturas superiores a 35° podría dañar de forma permanente la capacidad de la batería</a:t>
            </a:r>
          </a:p>
          <a:p>
            <a:pPr marL="285750" indent="-285750" algn="just">
              <a:buFontTx/>
              <a:buChar char="-"/>
            </a:pPr>
            <a:r>
              <a:rPr lang="es-ES" dirty="0" smtClean="0">
                <a:latin typeface="Cambria" panose="02040503050406030204" pitchFamily="18" charset="0"/>
              </a:rPr>
              <a:t>En un sitio frío la batería durará menos pero es una situación temporal</a:t>
            </a:r>
            <a:endParaRPr lang="es-ES" dirty="0">
              <a:latin typeface="Cambria" panose="02040503050406030204" pitchFamily="18" charset="0"/>
            </a:endParaRPr>
          </a:p>
          <a:p>
            <a:pPr algn="just"/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501071" y="5552817"/>
            <a:ext cx="8969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>
                <a:latin typeface="Cambria" panose="02040503050406030204" pitchFamily="18" charset="0"/>
              </a:rPr>
              <a:t>No dejes el móvil cargando toda la </a:t>
            </a:r>
            <a:r>
              <a:rPr lang="es-ES" b="1" dirty="0" smtClean="0">
                <a:latin typeface="Cambria" panose="02040503050406030204" pitchFamily="18" charset="0"/>
              </a:rPr>
              <a:t>noche:</a:t>
            </a:r>
          </a:p>
          <a:p>
            <a:pPr algn="just"/>
            <a:r>
              <a:rPr lang="es-ES" dirty="0">
                <a:latin typeface="Cambria" panose="02040503050406030204" pitchFamily="18" charset="0"/>
              </a:rPr>
              <a:t>- El litio puede «cristalizarse» y la batería puede perder vida </a:t>
            </a:r>
            <a:r>
              <a:rPr lang="es-ES" dirty="0" smtClean="0">
                <a:latin typeface="Cambria" panose="02040503050406030204" pitchFamily="18" charset="0"/>
              </a:rPr>
              <a:t>útil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413046" y="4072506"/>
            <a:ext cx="94419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latin typeface="Cambria" panose="02040503050406030204" pitchFamily="18" charset="0"/>
              </a:rPr>
              <a:t>Si vas a guardar tu dispositivo durante un largo tiempo:</a:t>
            </a:r>
          </a:p>
          <a:p>
            <a:pPr marL="285750" indent="-285750" algn="just">
              <a:buFontTx/>
              <a:buChar char="-"/>
            </a:pPr>
            <a:r>
              <a:rPr lang="es-ES" dirty="0" smtClean="0">
                <a:latin typeface="Cambria" panose="02040503050406030204" pitchFamily="18" charset="0"/>
              </a:rPr>
              <a:t>Para cuidar la batería guárdalo apagado y con media carga, lo hacemos con la batería </a:t>
            </a:r>
            <a:r>
              <a:rPr lang="es-ES" dirty="0">
                <a:latin typeface="Cambria" panose="02040503050406030204" pitchFamily="18" charset="0"/>
              </a:rPr>
              <a:t>completamente descargada, puede pasar a un estado de descarga total que haga imposible su recarga </a:t>
            </a:r>
            <a:r>
              <a:rPr lang="es-ES" dirty="0" smtClean="0">
                <a:latin typeface="Cambria" panose="02040503050406030204" pitchFamily="18" charset="0"/>
              </a:rPr>
              <a:t>futura</a:t>
            </a:r>
          </a:p>
          <a:p>
            <a:pPr marL="285750" indent="-285750" algn="just">
              <a:buFontTx/>
              <a:buChar char="-"/>
            </a:pPr>
            <a:r>
              <a:rPr lang="es-ES" dirty="0" smtClean="0">
                <a:latin typeface="Cambria" panose="02040503050406030204" pitchFamily="18" charset="0"/>
              </a:rPr>
              <a:t>Almacénalo en un sitio fresco y seco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2501071" y="2576976"/>
            <a:ext cx="9353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latin typeface="Cambria" panose="02040503050406030204" pitchFamily="18" charset="0"/>
              </a:rPr>
              <a:t>Utiliza cargadores originales: </a:t>
            </a:r>
          </a:p>
          <a:p>
            <a:pPr marL="285750" indent="-285750" algn="just">
              <a:buFontTx/>
              <a:buChar char="-"/>
            </a:pPr>
            <a:r>
              <a:rPr lang="es-ES" dirty="0" smtClean="0">
                <a:latin typeface="Cambria" panose="02040503050406030204" pitchFamily="18" charset="0"/>
              </a:rPr>
              <a:t>El </a:t>
            </a:r>
            <a:r>
              <a:rPr lang="es-ES" dirty="0">
                <a:latin typeface="Cambria" panose="02040503050406030204" pitchFamily="18" charset="0"/>
              </a:rPr>
              <a:t>cargador es más que un cable y un enchufe, vigilan voltajes, sobrecalentamientos y sobrecargas, y por tanto son elementos en los que conviene </a:t>
            </a:r>
            <a:r>
              <a:rPr lang="es-ES" dirty="0" smtClean="0">
                <a:latin typeface="Cambria" panose="02040503050406030204" pitchFamily="18" charset="0"/>
              </a:rPr>
              <a:t>invertir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2413046" y="3470033"/>
            <a:ext cx="9353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latin typeface="Cambria" panose="02040503050406030204" pitchFamily="18" charset="0"/>
              </a:rPr>
              <a:t>No cargues tu móvil con las fundas de protección:</a:t>
            </a:r>
          </a:p>
          <a:p>
            <a:pPr marL="285750" indent="-285750" algn="just">
              <a:buFontTx/>
              <a:buChar char="-"/>
            </a:pPr>
            <a:r>
              <a:rPr lang="es-ES" dirty="0" smtClean="0">
                <a:latin typeface="Cambria" panose="02040503050406030204" pitchFamily="18" charset="0"/>
              </a:rPr>
              <a:t>Pueden calentar excesivamente tu dispositivo y afectar a tu batería</a:t>
            </a: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781" y="1510665"/>
            <a:ext cx="751416" cy="801992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7581" y="2601625"/>
            <a:ext cx="714054" cy="74090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601" y="3559483"/>
            <a:ext cx="320740" cy="563545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rgbClr val="BFDDD1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467" y="5631255"/>
            <a:ext cx="603436" cy="60343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51292" y="4412484"/>
            <a:ext cx="368293" cy="79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829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Y POR ÚLTIMO…</a:t>
            </a:r>
            <a:endParaRPr sz="32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649714" y="2053914"/>
            <a:ext cx="97109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No dejes que tu batería se </a:t>
            </a:r>
            <a:r>
              <a:rPr lang="es-ES" dirty="0"/>
              <a:t>cargue al 100%, pues </a:t>
            </a:r>
            <a:r>
              <a:rPr lang="es-ES" dirty="0" smtClean="0"/>
              <a:t>cuando esto ocurre </a:t>
            </a:r>
            <a:r>
              <a:rPr lang="es-ES" b="1" dirty="0" smtClean="0"/>
              <a:t>el voltaje es más alto y produce una mayor energía que estresa y desgasta la batería a lo largo </a:t>
            </a:r>
            <a:r>
              <a:rPr lang="es-ES" b="1" smtClean="0"/>
              <a:t>del tiempo</a:t>
            </a:r>
            <a:endParaRPr lang="es-ES" b="1" dirty="0" smtClean="0"/>
          </a:p>
          <a:p>
            <a:pPr algn="just"/>
            <a:endParaRPr lang="es-ES" b="1" dirty="0" smtClean="0"/>
          </a:p>
          <a:p>
            <a:pPr algn="just"/>
            <a:r>
              <a:rPr lang="es-ES" dirty="0" smtClean="0"/>
              <a:t>Los </a:t>
            </a:r>
            <a:r>
              <a:rPr lang="es-ES" dirty="0"/>
              <a:t>especialistas de </a:t>
            </a:r>
            <a:r>
              <a:rPr lang="es-ES" dirty="0" err="1">
                <a:hlinkClick r:id="rId2"/>
              </a:rPr>
              <a:t>Battery</a:t>
            </a:r>
            <a:r>
              <a:rPr lang="es-ES" dirty="0">
                <a:hlinkClick r:id="rId2"/>
              </a:rPr>
              <a:t> </a:t>
            </a:r>
            <a:r>
              <a:rPr lang="es-ES" dirty="0" err="1">
                <a:hlinkClick r:id="rId2"/>
              </a:rPr>
              <a:t>University</a:t>
            </a:r>
            <a:r>
              <a:rPr lang="es-ES" dirty="0">
                <a:hlinkClick r:id="rId2"/>
              </a:rPr>
              <a:t> </a:t>
            </a:r>
            <a:r>
              <a:rPr lang="es-ES" dirty="0"/>
              <a:t>estiman que una batería que se carga habitualmente al 100% tendrá aproximadamente entre 300 y 500 ciclos de carga, mientras que una cargada al 70% de su capacidad aguantará hasta los 1.200 </a:t>
            </a:r>
            <a:r>
              <a:rPr lang="es-ES" dirty="0" err="1"/>
              <a:t>ó</a:t>
            </a:r>
            <a:r>
              <a:rPr lang="es-ES" dirty="0"/>
              <a:t> 2.000 </a:t>
            </a:r>
            <a:r>
              <a:rPr lang="es-ES" dirty="0" smtClean="0"/>
              <a:t>ciclos</a:t>
            </a:r>
          </a:p>
          <a:p>
            <a:pPr algn="just"/>
            <a:endParaRPr lang="es-ES" dirty="0" smtClean="0"/>
          </a:p>
          <a:p>
            <a:pPr algn="just"/>
            <a:endParaRPr lang="es-ES" dirty="0"/>
          </a:p>
          <a:p>
            <a:pPr algn="just"/>
            <a:r>
              <a:rPr lang="es-ES" b="1" dirty="0" smtClean="0"/>
              <a:t>Tampoco dejes que se descargue completamente</a:t>
            </a:r>
            <a:r>
              <a:rPr lang="es-ES" dirty="0" smtClean="0"/>
              <a:t>. </a:t>
            </a:r>
            <a:r>
              <a:rPr lang="es-ES" dirty="0" smtClean="0">
                <a:hlinkClick r:id="rId3"/>
              </a:rPr>
              <a:t>Samsung</a:t>
            </a:r>
            <a:r>
              <a:rPr lang="es-ES" dirty="0" smtClean="0"/>
              <a:t> recomienda que es </a:t>
            </a:r>
            <a:r>
              <a:rPr lang="es-ES" dirty="0"/>
              <a:t>mejor no dejar que la batería se quede por debajo del 20</a:t>
            </a:r>
            <a:r>
              <a:rPr lang="es-ES" dirty="0" smtClean="0"/>
              <a:t>%</a:t>
            </a:r>
          </a:p>
          <a:p>
            <a:pPr algn="just"/>
            <a:endParaRPr lang="es-ES" dirty="0" smtClean="0"/>
          </a:p>
          <a:p>
            <a:pPr algn="just"/>
            <a:endParaRPr lang="es-ES" dirty="0">
              <a:latin typeface="Cambria" panose="02040503050406030204" pitchFamily="18" charset="0"/>
            </a:endParaRPr>
          </a:p>
          <a:p>
            <a:pPr algn="just"/>
            <a:endParaRPr lang="es-ES" dirty="0" smtClean="0">
              <a:latin typeface="Cambria" panose="02040503050406030204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58061" y="6090970"/>
            <a:ext cx="11412000" cy="338554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es-ES" sz="1600" b="1" dirty="0">
              <a:latin typeface="Franklin Gothic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25514" y="6053616"/>
            <a:ext cx="11434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mbria" panose="02040503050406030204" pitchFamily="18" charset="0"/>
              </a:rPr>
              <a:t>Los actuales móviles </a:t>
            </a:r>
            <a:r>
              <a:rPr lang="es-ES" dirty="0">
                <a:latin typeface="Cambria" panose="02040503050406030204" pitchFamily="18" charset="0"/>
              </a:rPr>
              <a:t>y portátiles con </a:t>
            </a:r>
            <a:r>
              <a:rPr lang="es-ES" dirty="0" smtClean="0">
                <a:latin typeface="Cambria" panose="02040503050406030204" pitchFamily="18" charset="0"/>
              </a:rPr>
              <a:t>baterías integradas requieren un mayor cuidado para poder prolongar su vida 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121" y="2616573"/>
            <a:ext cx="1435852" cy="160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171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9"/>
          <p:cNvSpPr/>
          <p:nvPr/>
        </p:nvSpPr>
        <p:spPr>
          <a:xfrm>
            <a:off x="1267077" y="658263"/>
            <a:ext cx="9705722" cy="1009200"/>
          </a:xfrm>
          <a:prstGeom prst="rect">
            <a:avLst/>
          </a:prstGeom>
          <a:solidFill>
            <a:srgbClr val="25037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58" name="Google Shape;258;p29"/>
          <p:cNvSpPr/>
          <p:nvPr/>
        </p:nvSpPr>
        <p:spPr>
          <a:xfrm>
            <a:off x="1267076" y="1912628"/>
            <a:ext cx="9705723" cy="4365080"/>
          </a:xfrm>
          <a:prstGeom prst="rect">
            <a:avLst/>
          </a:prstGeom>
          <a:solidFill>
            <a:srgbClr val="9086B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lvl="0" algn="ctr">
              <a:lnSpc>
                <a:spcPct val="115000"/>
              </a:lnSpc>
              <a:buClr>
                <a:schemeClr val="dk1"/>
              </a:buClr>
              <a:buSzPts val="1100"/>
            </a:pPr>
            <a:endParaRPr lang="es-ES" sz="2400" b="1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algn="ctr">
              <a:lnSpc>
                <a:spcPct val="115000"/>
              </a:lnSpc>
              <a:buClr>
                <a:schemeClr val="dk1"/>
              </a:buClr>
              <a:buSzPts val="1100"/>
            </a:pPr>
            <a:endParaRPr lang="es-ES" sz="2400" b="1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algn="ctr">
              <a:lnSpc>
                <a:spcPct val="115000"/>
              </a:lnSpc>
              <a:buClr>
                <a:schemeClr val="dk1"/>
              </a:buClr>
              <a:buSzPts val="1100"/>
            </a:pPr>
            <a:endParaRPr lang="es-ES" sz="2400" b="1" dirty="0" smtClean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algn="ctr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-ES" sz="24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-ES" sz="24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-ES" sz="24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-ES" sz="24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-ES" sz="24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¡Si tienes dudas pregunta a los </a:t>
            </a:r>
            <a:r>
              <a:rPr lang="es-ES" sz="2400" b="1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bibliotecari@s</a:t>
            </a:r>
            <a:r>
              <a:rPr lang="es-ES" sz="2400" b="1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!</a:t>
            </a:r>
            <a:endParaRPr lang="es-ES" sz="2400" b="1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9" name="Google Shape;259;p29"/>
          <p:cNvSpPr txBox="1"/>
          <p:nvPr/>
        </p:nvSpPr>
        <p:spPr>
          <a:xfrm>
            <a:off x="3285755" y="785951"/>
            <a:ext cx="6407798" cy="7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4000" b="1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40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6866">
            <a:off x="1770301" y="2365312"/>
            <a:ext cx="501494" cy="34745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6866" flipV="1">
            <a:off x="1793733" y="2838009"/>
            <a:ext cx="476239" cy="32996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6866" flipV="1">
            <a:off x="1793732" y="3289973"/>
            <a:ext cx="476239" cy="32996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2405894" y="2379637"/>
            <a:ext cx="7988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Suspender, hibernar o apagar el portátil, ¿qué debo hacer? </a:t>
            </a:r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[en línea] [citado el 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31 </a:t>
            </a:r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de julio de 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2019]. </a:t>
            </a:r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Disponible en </a:t>
            </a:r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  <a:hlinkClick r:id="rId5"/>
              </a:rPr>
              <a:t>https://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  <a:hlinkClick r:id="rId5"/>
              </a:rPr>
              <a:t>blogthinkbig.com/apagar-el-portatil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 </a:t>
            </a:r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2405894" y="2751164"/>
            <a:ext cx="7988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¿Cuál es la 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diferencia </a:t>
            </a:r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entre suspender e hibernar en Windows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? [en línea] [citado el 31 de julio de 2019]. Disponible </a:t>
            </a:r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en </a:t>
            </a:r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  <a:hlinkClick r:id="rId6"/>
              </a:rPr>
              <a:t>https://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  <a:hlinkClick r:id="rId6"/>
              </a:rPr>
              <a:t>www.genbeta.com/a-fondo/cual-es-la-diferencia-entre-suspender-e-hibernar-en-windows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 </a:t>
            </a:r>
            <a:endParaRPr lang="es-E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2405894" y="3248143"/>
            <a:ext cx="7988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8 consejos útiles para ahorrar batería en tu 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Smartphone [en línea] [citado el 31 de julio de 2019]. Disponible </a:t>
            </a:r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en 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  <a:hlinkClick r:id="rId7"/>
              </a:rPr>
              <a:t>https</a:t>
            </a:r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  <a:hlinkClick r:id="rId7"/>
              </a:rPr>
              <a:t>://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  <a:hlinkClick r:id="rId7"/>
              </a:rPr>
              <a:t>ayuda.orange.es/particulares/movil/mi-movil/configurar/2007-8-consejos-utiles-para-ahorrar-bateria-en-tu-smartphone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 </a:t>
            </a:r>
            <a:endParaRPr lang="es-ES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6866" flipV="1">
            <a:off x="1793734" y="3828652"/>
            <a:ext cx="476239" cy="329960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2390379" y="3784043"/>
            <a:ext cx="7988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11 mitos y realidades en baterías </a:t>
            </a:r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de 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portátiles [</a:t>
            </a:r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en línea] [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citado el 31 de julio de 2019]. Disponible </a:t>
            </a:r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en </a:t>
            </a:r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  <a:hlinkClick r:id="rId8"/>
              </a:rPr>
              <a:t>https://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  <a:hlinkClick r:id="rId8"/>
              </a:rPr>
              <a:t>www.xataka.com/ordenadores/11-mitos-y-realidades-de-baterias-en-portatiles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 </a:t>
            </a:r>
            <a:endParaRPr lang="es-E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6866" flipV="1">
            <a:off x="1793733" y="4308072"/>
            <a:ext cx="476239" cy="329960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2390379" y="4204828"/>
            <a:ext cx="7988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Optimiza la autonomía y vida útil de la batería [en </a:t>
            </a:r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línea] [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citado el 31 de julio de 2019]. Disponible </a:t>
            </a:r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en </a:t>
            </a:r>
            <a:r>
              <a:rPr lang="es-ES" sz="1000" kern="0" dirty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  <a:hlinkClick r:id="rId9"/>
              </a:rPr>
              <a:t>https://www.apple.com/es/batteries/maximizing-performance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  <a:hlinkClick r:id="rId9"/>
              </a:rPr>
              <a:t>/</a:t>
            </a:r>
            <a:r>
              <a:rPr lang="es-ES" sz="1000" kern="0" dirty="0" smtClean="0">
                <a:solidFill>
                  <a:srgbClr val="000000"/>
                </a:solidFill>
                <a:latin typeface="Franklin Gothic" panose="020B0604020202020204" charset="0"/>
                <a:cs typeface="Arial"/>
                <a:sym typeface="Arial"/>
              </a:rPr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0045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/>
        </p:nvSpPr>
        <p:spPr>
          <a:xfrm>
            <a:off x="3945167" y="0"/>
            <a:ext cx="8246800" cy="68580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18" name="Shape 218"/>
          <p:cNvSpPr/>
          <p:nvPr/>
        </p:nvSpPr>
        <p:spPr>
          <a:xfrm>
            <a:off x="3945167" y="4218467"/>
            <a:ext cx="4812800" cy="665600"/>
          </a:xfrm>
          <a:prstGeom prst="rect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pic>
        <p:nvPicPr>
          <p:cNvPr id="219" name="Shape 2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56" y="4218467"/>
            <a:ext cx="3788211" cy="66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284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7132320" y="609599"/>
            <a:ext cx="3727269" cy="24622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579417" y="1206149"/>
            <a:ext cx="889461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  <a:endParaRPr lang="es-ES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LA COMPETENCIA DIGITAL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600" b="1" dirty="0"/>
          </a:p>
          <a:p>
            <a:pPr algn="ctr"/>
            <a:r>
              <a:rPr lang="es-ES" sz="1600" b="1" dirty="0"/>
              <a:t> </a:t>
            </a:r>
            <a:endParaRPr lang="es-ES" sz="1600" dirty="0"/>
          </a:p>
          <a:p>
            <a:pPr algn="ctr">
              <a:lnSpc>
                <a:spcPct val="150000"/>
              </a:lnSpc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4. Seguridad: 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4.4.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Protección del entorno:</a:t>
            </a:r>
            <a:b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1. Cómo utilizar los dispositivos de forma óptima para ahorrar energía</a:t>
            </a:r>
          </a:p>
          <a:p>
            <a:pPr algn="ctr"/>
            <a:endParaRPr lang="es-ES" sz="1600" dirty="0"/>
          </a:p>
          <a:p>
            <a:pPr algn="ctr"/>
            <a:r>
              <a:rPr lang="es-ES" sz="1600" dirty="0"/>
              <a:t> </a:t>
            </a:r>
            <a:endParaRPr lang="es-ES" sz="1600" dirty="0" smtClean="0"/>
          </a:p>
          <a:p>
            <a:pPr algn="ctr"/>
            <a:endParaRPr lang="es-ES" sz="1600" dirty="0"/>
          </a:p>
          <a:p>
            <a:pPr algn="ctr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592946" y="4006916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24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563437" y="4889738"/>
            <a:ext cx="44060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600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600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6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24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3468947" y="5428040"/>
            <a:ext cx="5115560" cy="65033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551" y="4723181"/>
            <a:ext cx="1292884" cy="45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062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-11867" y="0"/>
            <a:ext cx="3909600" cy="68580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5" name="Shape 55"/>
          <p:cNvSpPr/>
          <p:nvPr/>
        </p:nvSpPr>
        <p:spPr>
          <a:xfrm>
            <a:off x="3897733" y="1425966"/>
            <a:ext cx="7545600" cy="1756145"/>
          </a:xfrm>
          <a:prstGeom prst="rect">
            <a:avLst/>
          </a:prstGeom>
          <a:solidFill>
            <a:srgbClr val="A2D6A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6" name="Shape 56"/>
          <p:cNvSpPr/>
          <p:nvPr/>
        </p:nvSpPr>
        <p:spPr>
          <a:xfrm>
            <a:off x="233700" y="1425967"/>
            <a:ext cx="3664000" cy="2542800"/>
          </a:xfrm>
          <a:prstGeom prst="rect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8" name="Shape 58"/>
          <p:cNvSpPr txBox="1"/>
          <p:nvPr/>
        </p:nvSpPr>
        <p:spPr>
          <a:xfrm>
            <a:off x="203500" y="1425967"/>
            <a:ext cx="3724400" cy="238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400" dirty="0" smtClean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Seguridad. </a:t>
            </a:r>
            <a:endParaRPr sz="24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r>
              <a:rPr lang="es" sz="2400" dirty="0" smtClean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Protección del entorno.</a:t>
            </a:r>
            <a:endParaRPr sz="24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79267" y="5671801"/>
            <a:ext cx="4120767" cy="72403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59"/>
          <p:cNvSpPr txBox="1"/>
          <p:nvPr/>
        </p:nvSpPr>
        <p:spPr>
          <a:xfrm>
            <a:off x="4173467" y="1251713"/>
            <a:ext cx="7084317" cy="1445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s-ES" sz="4000" b="1" kern="0" dirty="0">
                <a:solidFill>
                  <a:srgbClr val="38967B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Como utilizar los dispositivos de forma óptima para </a:t>
            </a:r>
            <a:r>
              <a:rPr lang="es-ES" sz="4000" b="1" kern="0" dirty="0" smtClean="0">
                <a:solidFill>
                  <a:srgbClr val="38967B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ahorrar </a:t>
            </a:r>
            <a:r>
              <a:rPr lang="es-ES" sz="4000" b="1" kern="0" dirty="0">
                <a:solidFill>
                  <a:srgbClr val="38967B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energía</a:t>
            </a:r>
            <a:endParaRPr sz="2400" b="1" kern="0" dirty="0">
              <a:solidFill>
                <a:srgbClr val="38967B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97993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1999475" y="1685167"/>
            <a:ext cx="8234800" cy="4201200"/>
          </a:xfrm>
          <a:prstGeom prst="rect">
            <a:avLst/>
          </a:prstGeom>
          <a:solidFill>
            <a:srgbClr val="38967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5" name="Shape 75"/>
          <p:cNvSpPr/>
          <p:nvPr/>
        </p:nvSpPr>
        <p:spPr>
          <a:xfrm>
            <a:off x="0" y="1019567"/>
            <a:ext cx="5014800" cy="6656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31465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2193000" y="1126500"/>
            <a:ext cx="28280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" sz="2400" b="1" i="0" u="none" strike="noStrike" kern="1200" cap="none" spc="0" normalizeH="0" baseline="0" noProof="0" dirty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Shape 77"/>
          <p:cNvSpPr txBox="1"/>
          <p:nvPr/>
        </p:nvSpPr>
        <p:spPr>
          <a:xfrm>
            <a:off x="2866292" y="2128417"/>
            <a:ext cx="6883310" cy="3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>
              <a:defRPr/>
            </a:pPr>
            <a:r>
              <a:rPr lang="es-ES" sz="2400" dirty="0" smtClean="0">
                <a:solidFill>
                  <a:srgbClr val="FFFFFF"/>
                </a:solidFill>
                <a:latin typeface="Arial"/>
              </a:rPr>
              <a:t>Opciones </a:t>
            </a:r>
            <a:r>
              <a:rPr lang="es-ES" sz="2400" dirty="0">
                <a:solidFill>
                  <a:srgbClr val="FFFFFF"/>
                </a:solidFill>
                <a:latin typeface="Arial"/>
              </a:rPr>
              <a:t>de gestión de energía de </a:t>
            </a:r>
            <a:r>
              <a:rPr lang="es-ES" sz="2400" dirty="0" smtClean="0">
                <a:solidFill>
                  <a:srgbClr val="FFFFFF"/>
                </a:solidFill>
                <a:latin typeface="Arial"/>
              </a:rPr>
              <a:t>los</a:t>
            </a:r>
            <a:r>
              <a:rPr lang="es-ES" sz="2400" dirty="0">
                <a:solidFill>
                  <a:srgbClr val="FFFFFF"/>
                </a:solidFill>
                <a:latin typeface="Arial"/>
              </a:rPr>
              <a:t> </a:t>
            </a:r>
            <a:r>
              <a:rPr lang="es-ES" sz="2400" dirty="0" smtClean="0">
                <a:solidFill>
                  <a:srgbClr val="FFFFFF"/>
                </a:solidFill>
                <a:latin typeface="Arial"/>
              </a:rPr>
              <a:t>dispositivos</a:t>
            </a:r>
          </a:p>
          <a:p>
            <a:pPr lvl="0">
              <a:defRPr/>
            </a:pPr>
            <a:r>
              <a:rPr lang="es-ES" sz="2400" dirty="0">
                <a:solidFill>
                  <a:srgbClr val="FFFFFF"/>
                </a:solidFill>
                <a:latin typeface="Arial"/>
              </a:rPr>
              <a:t>	</a:t>
            </a:r>
            <a:r>
              <a:rPr lang="es-ES" sz="2400" dirty="0" smtClean="0">
                <a:solidFill>
                  <a:srgbClr val="FFFFFF"/>
                </a:solidFill>
                <a:latin typeface="Arial"/>
              </a:rPr>
              <a:t>	Portátiles</a:t>
            </a:r>
            <a:endParaRPr lang="es-ES" sz="2400" dirty="0">
              <a:solidFill>
                <a:srgbClr val="FFFFFF"/>
              </a:solidFill>
              <a:latin typeface="Arial"/>
            </a:endParaRPr>
          </a:p>
          <a:p>
            <a:pPr lvl="0">
              <a:defRPr/>
            </a:pPr>
            <a:r>
              <a:rPr lang="es-ES" sz="2400" dirty="0">
                <a:solidFill>
                  <a:srgbClr val="FFFFFF"/>
                </a:solidFill>
                <a:latin typeface="Arial"/>
              </a:rPr>
              <a:t>	</a:t>
            </a:r>
            <a:r>
              <a:rPr lang="es-ES" sz="2400" dirty="0" smtClean="0">
                <a:solidFill>
                  <a:srgbClr val="FFFFFF"/>
                </a:solidFill>
                <a:latin typeface="Arial"/>
              </a:rPr>
              <a:t>           Móviles</a:t>
            </a:r>
          </a:p>
          <a:p>
            <a:pPr lvl="0">
              <a:defRPr/>
            </a:pPr>
            <a:endParaRPr lang="es-ES" sz="2400" dirty="0" smtClean="0">
              <a:solidFill>
                <a:srgbClr val="FFFFFF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dirty="0" smtClean="0">
                <a:solidFill>
                  <a:srgbClr val="FFFFFF"/>
                </a:solidFill>
                <a:latin typeface="Arial"/>
              </a:rPr>
              <a:t>Errores en el uso de baterías de los dispositivos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dirty="0" smtClean="0">
                <a:solidFill>
                  <a:srgbClr val="FFFFFF"/>
                </a:solidFill>
                <a:latin typeface="Arial"/>
              </a:rPr>
              <a:t>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dirty="0" smtClean="0">
                <a:solidFill>
                  <a:srgbClr val="FFFFFF"/>
                </a:solidFill>
                <a:latin typeface="Arial"/>
              </a:rPr>
              <a:t>Optimización de baterías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2400" dirty="0" smtClean="0">
              <a:solidFill>
                <a:srgbClr val="FFFFFF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8" name="Shape 78"/>
          <p:cNvSpPr/>
          <p:nvPr/>
        </p:nvSpPr>
        <p:spPr>
          <a:xfrm>
            <a:off x="2640430" y="2343002"/>
            <a:ext cx="166400" cy="166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" name="Shape 79"/>
          <p:cNvSpPr/>
          <p:nvPr/>
        </p:nvSpPr>
        <p:spPr>
          <a:xfrm>
            <a:off x="4445739" y="3093104"/>
            <a:ext cx="166400" cy="166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Shape 80"/>
          <p:cNvSpPr/>
          <p:nvPr/>
        </p:nvSpPr>
        <p:spPr>
          <a:xfrm>
            <a:off x="4445739" y="3454175"/>
            <a:ext cx="166400" cy="166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hape 80"/>
          <p:cNvSpPr/>
          <p:nvPr/>
        </p:nvSpPr>
        <p:spPr>
          <a:xfrm>
            <a:off x="2634375" y="4129424"/>
            <a:ext cx="166400" cy="166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hape 80"/>
          <p:cNvSpPr/>
          <p:nvPr/>
        </p:nvSpPr>
        <p:spPr>
          <a:xfrm>
            <a:off x="2628320" y="4910703"/>
            <a:ext cx="166400" cy="166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299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5350"/>
            <a:ext cx="4086000" cy="2541600"/>
          </a:xfrm>
          <a:prstGeom prst="rect">
            <a:avLst/>
          </a:prstGeom>
        </p:spPr>
      </p:pic>
      <p:sp>
        <p:nvSpPr>
          <p:cNvPr id="67" name="Shape 67"/>
          <p:cNvSpPr txBox="1"/>
          <p:nvPr/>
        </p:nvSpPr>
        <p:spPr>
          <a:xfrm>
            <a:off x="392298" y="2304022"/>
            <a:ext cx="77476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667" dirty="0"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667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4186967" y="3070634"/>
            <a:ext cx="7161200" cy="33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-ES" sz="2400" dirty="0" smtClean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>Conocer </a:t>
            </a:r>
            <a:r>
              <a:rPr lang="es-ES" sz="2400" dirty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>la forma de alargar la vida útil de los dispositivos </a:t>
            </a:r>
            <a:r>
              <a:rPr lang="es-ES" sz="2400" dirty="0" smtClean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>electrónicos</a:t>
            </a:r>
          </a:p>
          <a:p>
            <a:endParaRPr lang="es" sz="2400" dirty="0" smtClean="0">
              <a:latin typeface="Cambria" panose="02040503050406030204" pitchFamily="18" charset="0"/>
              <a:ea typeface="Franklin Gothic"/>
              <a:cs typeface="Franklin Gothic"/>
              <a:sym typeface="Franklin Gothic"/>
            </a:endParaRPr>
          </a:p>
          <a:p>
            <a:r>
              <a:rPr lang="es" sz="2400" dirty="0" smtClean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>Tomar medidas básicas de ahorro energético</a:t>
            </a:r>
          </a:p>
          <a:p>
            <a:endParaRPr lang="es" sz="2400" dirty="0" smtClean="0">
              <a:latin typeface="Cambria" panose="02040503050406030204" pitchFamily="18" charset="0"/>
              <a:ea typeface="Franklin Gothic"/>
              <a:cs typeface="Franklin Gothic"/>
              <a:sym typeface="Franklin Gothic"/>
            </a:endParaRPr>
          </a:p>
          <a:p>
            <a:r>
              <a:rPr lang="es-ES" sz="2400" dirty="0" smtClean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/>
            </a:r>
            <a:br>
              <a:rPr lang="es-ES" sz="2400" dirty="0" smtClean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</a:br>
            <a:r>
              <a:rPr lang="es-ES" sz="2400" dirty="0" smtClean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>Recargar </a:t>
            </a:r>
            <a:r>
              <a:rPr lang="es-ES" sz="2400" dirty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>baterías optimizando su </a:t>
            </a:r>
            <a:r>
              <a:rPr lang="es-ES" sz="2400" dirty="0" smtClean="0">
                <a:latin typeface="Cambria" panose="02040503050406030204" pitchFamily="18" charset="0"/>
                <a:ea typeface="Franklin Gothic"/>
                <a:cs typeface="Franklin Gothic"/>
                <a:sym typeface="Franklin Gothic"/>
              </a:rPr>
              <a:t>durabilidad</a:t>
            </a:r>
            <a:endParaRPr sz="2400" dirty="0">
              <a:latin typeface="Cambria" panose="02040503050406030204" pitchFamily="18" charset="0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" name="Shape 65"/>
          <p:cNvSpPr/>
          <p:nvPr/>
        </p:nvSpPr>
        <p:spPr>
          <a:xfrm>
            <a:off x="11867" y="0"/>
            <a:ext cx="5359200" cy="1354800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38967B"/>
              </a:solidFill>
            </a:endParaRPr>
          </a:p>
        </p:txBody>
      </p:sp>
      <p:sp>
        <p:nvSpPr>
          <p:cNvPr id="8" name="Shape 66"/>
          <p:cNvSpPr txBox="1"/>
          <p:nvPr/>
        </p:nvSpPr>
        <p:spPr>
          <a:xfrm>
            <a:off x="1164667" y="516333"/>
            <a:ext cx="4206400" cy="6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867" b="1" dirty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3867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80466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5"/>
          <p:cNvSpPr/>
          <p:nvPr/>
        </p:nvSpPr>
        <p:spPr>
          <a:xfrm>
            <a:off x="11866" y="0"/>
            <a:ext cx="7608133" cy="1539966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OPCIONES DE GESTIÓN DE ENERGÍA DE LOS DISPOSITIVOS: El portátil</a:t>
            </a:r>
            <a:endParaRPr sz="32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790540" y="2077550"/>
            <a:ext cx="9710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>
                <a:latin typeface="Cambria" panose="02040503050406030204" pitchFamily="18" charset="0"/>
              </a:rPr>
              <a:t>Normalmente, cuando dejamos de trabajar con el ordenador portátil, cerramos la tapa para que la pantalla se apague pero, dependiendo de la configuración del ordenador, éste puede apagarse, suspenderse, hibernarse… </a:t>
            </a:r>
            <a:r>
              <a:rPr lang="es-ES" dirty="0" smtClean="0">
                <a:latin typeface="Cambria" panose="02040503050406030204" pitchFamily="18" charset="0"/>
              </a:rPr>
              <a:t>Estas opciones son </a:t>
            </a:r>
            <a:r>
              <a:rPr lang="es-ES" dirty="0">
                <a:latin typeface="Cambria" panose="02040503050406030204" pitchFamily="18" charset="0"/>
              </a:rPr>
              <a:t>realmente útiles porque, además, ahorran </a:t>
            </a:r>
            <a:r>
              <a:rPr lang="es-ES" dirty="0" smtClean="0">
                <a:latin typeface="Cambria" panose="02040503050406030204" pitchFamily="18" charset="0"/>
              </a:rPr>
              <a:t>batería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524" y="250767"/>
            <a:ext cx="2926080" cy="164592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40" y="3731630"/>
            <a:ext cx="2394664" cy="2216265"/>
          </a:xfrm>
          <a:prstGeom prst="rect">
            <a:avLst/>
          </a:prstGeom>
        </p:spPr>
      </p:pic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154783891"/>
              </p:ext>
            </p:extLst>
          </p:nvPr>
        </p:nvGraphicFramePr>
        <p:xfrm>
          <a:off x="3815932" y="3181743"/>
          <a:ext cx="7594671" cy="3316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Flecha derecha 10"/>
          <p:cNvSpPr/>
          <p:nvPr/>
        </p:nvSpPr>
        <p:spPr>
          <a:xfrm>
            <a:off x="3185203" y="4697194"/>
            <a:ext cx="1109705" cy="484632"/>
          </a:xfrm>
          <a:prstGeom prst="rightArrow">
            <a:avLst/>
          </a:prstGeom>
          <a:solidFill>
            <a:srgbClr val="9086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1 noche</a:t>
            </a:r>
            <a:endParaRPr lang="es-ES" dirty="0"/>
          </a:p>
        </p:txBody>
      </p:sp>
      <p:sp>
        <p:nvSpPr>
          <p:cNvPr id="21" name="Flecha derecha 20"/>
          <p:cNvSpPr/>
          <p:nvPr/>
        </p:nvSpPr>
        <p:spPr>
          <a:xfrm>
            <a:off x="3188157" y="3448572"/>
            <a:ext cx="978408" cy="484632"/>
          </a:xfrm>
          <a:prstGeom prst="rightArrow">
            <a:avLst/>
          </a:prstGeom>
          <a:solidFill>
            <a:srgbClr val="9086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horas</a:t>
            </a:r>
            <a:endParaRPr lang="es-ES" dirty="0"/>
          </a:p>
        </p:txBody>
      </p:sp>
      <p:sp>
        <p:nvSpPr>
          <p:cNvPr id="27" name="Flecha derecha 26"/>
          <p:cNvSpPr/>
          <p:nvPr/>
        </p:nvSpPr>
        <p:spPr>
          <a:xfrm>
            <a:off x="3185203" y="5662758"/>
            <a:ext cx="978408" cy="484632"/>
          </a:xfrm>
          <a:prstGeom prst="rightArrow">
            <a:avLst/>
          </a:prstGeom>
          <a:solidFill>
            <a:srgbClr val="9086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días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68107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5"/>
          <p:cNvSpPr/>
          <p:nvPr/>
        </p:nvSpPr>
        <p:spPr>
          <a:xfrm>
            <a:off x="11866" y="0"/>
            <a:ext cx="7608133" cy="1539966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OPCIONES DE GESTIÓN DE ENERGÍA DE LOS DISPOSITIVOS: El portátil</a:t>
            </a:r>
            <a:endParaRPr sz="32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524" y="250767"/>
            <a:ext cx="2926080" cy="164592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54" y="2506394"/>
            <a:ext cx="2216265" cy="2216265"/>
          </a:xfrm>
          <a:prstGeom prst="rect">
            <a:avLst/>
          </a:prstGeom>
        </p:spPr>
      </p:pic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4211011934"/>
              </p:ext>
            </p:extLst>
          </p:nvPr>
        </p:nvGraphicFramePr>
        <p:xfrm>
          <a:off x="3982187" y="2106252"/>
          <a:ext cx="7594671" cy="3316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Flecha derecha 13"/>
          <p:cNvSpPr/>
          <p:nvPr/>
        </p:nvSpPr>
        <p:spPr>
          <a:xfrm>
            <a:off x="3492983" y="4138758"/>
            <a:ext cx="978408" cy="484632"/>
          </a:xfrm>
          <a:prstGeom prst="rightArrow">
            <a:avLst/>
          </a:prstGeom>
          <a:solidFill>
            <a:srgbClr val="9086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días</a:t>
            </a:r>
            <a:endParaRPr lang="es-ES" dirty="0"/>
          </a:p>
        </p:txBody>
      </p:sp>
      <p:sp>
        <p:nvSpPr>
          <p:cNvPr id="15" name="Flecha derecha 14"/>
          <p:cNvSpPr/>
          <p:nvPr/>
        </p:nvSpPr>
        <p:spPr>
          <a:xfrm>
            <a:off x="3492983" y="2506394"/>
            <a:ext cx="978408" cy="484632"/>
          </a:xfrm>
          <a:prstGeom prst="rightArrow">
            <a:avLst/>
          </a:prstGeom>
          <a:solidFill>
            <a:srgbClr val="9086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horas</a:t>
            </a:r>
            <a:endParaRPr lang="es-E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58063" y="6013790"/>
            <a:ext cx="11283696" cy="584775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" sz="1600" b="1" dirty="0" smtClean="0">
                <a:latin typeface="Franklin Gothic"/>
              </a:rPr>
              <a:t>¿Cómo elegir la mejor opción?</a:t>
            </a:r>
          </a:p>
          <a:p>
            <a:pPr algn="ctr"/>
            <a:r>
              <a:rPr lang="es-ES" sz="1600" b="1" dirty="0" smtClean="0">
                <a:latin typeface="Franklin Gothic"/>
              </a:rPr>
              <a:t>La respuesta es clara: depende del tiempo que vayas a tardar en volver a utilizar el portátil</a:t>
            </a:r>
            <a:endParaRPr lang="es-ES" sz="1600" b="1" dirty="0">
              <a:latin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38069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5"/>
          <p:cNvSpPr/>
          <p:nvPr/>
        </p:nvSpPr>
        <p:spPr>
          <a:xfrm>
            <a:off x="11866" y="0"/>
            <a:ext cx="7608133" cy="1539966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OPCIONES DE GESTIÓN DE ENERGÍA DE LOS DISPOSITIVOS: el móvil</a:t>
            </a:r>
            <a:endParaRPr sz="32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624" y="250767"/>
            <a:ext cx="2859879" cy="164592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602105" y="1948348"/>
            <a:ext cx="107956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Blip>
                <a:blip r:embed="rId3"/>
              </a:buBlip>
            </a:pPr>
            <a:r>
              <a:rPr lang="es-ES" dirty="0" smtClean="0"/>
              <a:t>Utilizar el modo avión: esta función desactiva todas las conexiones. Evita que tu teléfono busque señal desesperadamente, pero puedes seguir utilizándolo para, por ejemplo, escuchar música o poner el despertador</a:t>
            </a:r>
          </a:p>
          <a:p>
            <a:endParaRPr lang="es-ES" dirty="0"/>
          </a:p>
          <a:p>
            <a:pPr marL="285750" indent="-285750" algn="just">
              <a:buBlip>
                <a:blip r:embed="rId3"/>
              </a:buBlip>
            </a:pPr>
            <a:r>
              <a:rPr lang="es-ES" dirty="0" smtClean="0"/>
              <a:t>Desactiva el </a:t>
            </a:r>
            <a:r>
              <a:rPr lang="es-ES" dirty="0" err="1" smtClean="0"/>
              <a:t>WiFi</a:t>
            </a:r>
            <a:r>
              <a:rPr lang="es-ES" dirty="0" smtClean="0"/>
              <a:t>: los datos gastan menos batería para estar en espera o navegar poco, mientras que el </a:t>
            </a:r>
            <a:r>
              <a:rPr lang="es-ES" dirty="0" err="1" smtClean="0"/>
              <a:t>WiFi</a:t>
            </a:r>
            <a:r>
              <a:rPr lang="es-ES" dirty="0" smtClean="0"/>
              <a:t> es recomendable para navegar intensivamente</a:t>
            </a:r>
          </a:p>
          <a:p>
            <a:endParaRPr lang="es-ES" dirty="0"/>
          </a:p>
          <a:p>
            <a:pPr marL="285750" indent="-285750">
              <a:buBlip>
                <a:blip r:embed="rId3"/>
              </a:buBlip>
            </a:pPr>
            <a:r>
              <a:rPr lang="es-ES" dirty="0"/>
              <a:t>Baja el brillo de pantalla cuando estés en un lugar más </a:t>
            </a:r>
            <a:r>
              <a:rPr lang="es-ES" dirty="0" smtClean="0"/>
              <a:t>oscuro</a:t>
            </a:r>
          </a:p>
          <a:p>
            <a:endParaRPr lang="es-ES" dirty="0"/>
          </a:p>
          <a:p>
            <a:pPr marL="285750" indent="-285750">
              <a:buBlip>
                <a:blip r:embed="rId3"/>
              </a:buBlip>
            </a:pPr>
            <a:r>
              <a:rPr lang="es-ES" dirty="0"/>
              <a:t>Desactiva en Ajustes el Uso de datos móviles en algunas </a:t>
            </a:r>
            <a:r>
              <a:rPr lang="es-ES" dirty="0" smtClean="0"/>
              <a:t>apps</a:t>
            </a:r>
          </a:p>
          <a:p>
            <a:endParaRPr lang="es-ES" dirty="0"/>
          </a:p>
          <a:p>
            <a:pPr marL="285750" indent="-285750">
              <a:buBlip>
                <a:blip r:embed="rId3"/>
              </a:buBlip>
            </a:pPr>
            <a:r>
              <a:rPr lang="es-ES" dirty="0"/>
              <a:t>Desactiva las notificaciones que no necesites de algunas </a:t>
            </a:r>
            <a:r>
              <a:rPr lang="es-ES" dirty="0" smtClean="0"/>
              <a:t>apps</a:t>
            </a:r>
          </a:p>
          <a:p>
            <a:pPr marL="285750" indent="-285750">
              <a:buBlip>
                <a:blip r:embed="rId3"/>
              </a:buBlip>
            </a:pPr>
            <a:endParaRPr lang="es-ES" dirty="0"/>
          </a:p>
          <a:p>
            <a:pPr marL="285750" indent="-285750">
              <a:buBlip>
                <a:blip r:embed="rId3"/>
              </a:buBlip>
            </a:pPr>
            <a:r>
              <a:rPr lang="es-ES" dirty="0" smtClean="0"/>
              <a:t>Desactiva el Bluetooth cuando no lo utilices</a:t>
            </a:r>
          </a:p>
          <a:p>
            <a:pPr marL="285750" indent="-285750">
              <a:buBlip>
                <a:blip r:embed="rId3"/>
              </a:buBlip>
            </a:pPr>
            <a:endParaRPr lang="es-ES" dirty="0"/>
          </a:p>
          <a:p>
            <a:pPr marL="285750" indent="-285750">
              <a:buBlip>
                <a:blip r:embed="rId3"/>
              </a:buBlip>
            </a:pPr>
            <a:r>
              <a:rPr lang="es-ES" dirty="0"/>
              <a:t>Activa el modo ahorro de </a:t>
            </a:r>
            <a:r>
              <a:rPr lang="es-ES" dirty="0" smtClean="0"/>
              <a:t>energía.</a:t>
            </a:r>
            <a:endParaRPr lang="es-ES" dirty="0"/>
          </a:p>
        </p:txBody>
      </p:sp>
      <p:sp>
        <p:nvSpPr>
          <p:cNvPr id="21" name="CuadroTexto 20"/>
          <p:cNvSpPr txBox="1"/>
          <p:nvPr/>
        </p:nvSpPr>
        <p:spPr>
          <a:xfrm>
            <a:off x="358063" y="6013790"/>
            <a:ext cx="11283696" cy="584775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" sz="1600" b="1" dirty="0" smtClean="0">
                <a:latin typeface="Franklin Gothic"/>
              </a:rPr>
              <a:t>Tanto si tienes un móvil </a:t>
            </a:r>
            <a:r>
              <a:rPr lang="es-ES" sz="1600" b="1" dirty="0" err="1" smtClean="0">
                <a:latin typeface="Franklin Gothic"/>
              </a:rPr>
              <a:t>Iphone</a:t>
            </a:r>
            <a:r>
              <a:rPr lang="es-ES" sz="1600" b="1" dirty="0" smtClean="0">
                <a:latin typeface="Franklin Gothic"/>
              </a:rPr>
              <a:t> como Android, estos consejos </a:t>
            </a:r>
            <a:r>
              <a:rPr lang="es-ES" sz="1600" b="1" dirty="0">
                <a:latin typeface="Franklin Gothic"/>
              </a:rPr>
              <a:t>sencillos y </a:t>
            </a:r>
            <a:r>
              <a:rPr lang="es-ES" sz="1600" b="1" dirty="0" smtClean="0">
                <a:latin typeface="Franklin Gothic"/>
              </a:rPr>
              <a:t>eficaces te servirán para ahorrar </a:t>
            </a:r>
            <a:r>
              <a:rPr lang="es-ES" sz="1600" b="1" dirty="0">
                <a:latin typeface="Franklin Gothic"/>
              </a:rPr>
              <a:t>batería y maximizar la autonomía de tu teléfono.</a:t>
            </a:r>
          </a:p>
        </p:txBody>
      </p:sp>
    </p:spTree>
    <p:extLst>
      <p:ext uri="{BB962C8B-B14F-4D97-AF65-F5344CB8AC3E}">
        <p14:creationId xmlns:p14="http://schemas.microsoft.com/office/powerpoint/2010/main" val="2463222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5"/>
          <p:cNvSpPr/>
          <p:nvPr/>
        </p:nvSpPr>
        <p:spPr>
          <a:xfrm>
            <a:off x="11866" y="0"/>
            <a:ext cx="7608133" cy="1539966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" name="Shape 66"/>
          <p:cNvSpPr txBox="1"/>
          <p:nvPr/>
        </p:nvSpPr>
        <p:spPr>
          <a:xfrm>
            <a:off x="11867" y="0"/>
            <a:ext cx="5359200" cy="119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/>
            <a:r>
              <a:rPr lang="es" sz="32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OPCIONES DE GESTIÓN DE ENERGÍA DE LOS DISPOSITIVOS: el móvil</a:t>
            </a:r>
            <a:endParaRPr sz="32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624" y="-52977"/>
            <a:ext cx="2859879" cy="164592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81891" y="1896687"/>
            <a:ext cx="107956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pPr marL="285750" indent="-285750">
              <a:buBlip>
                <a:blip r:embed="rId3"/>
              </a:buBlip>
            </a:pPr>
            <a:r>
              <a:rPr lang="es-ES" dirty="0" smtClean="0"/>
              <a:t>Cierra manualmente aplicaciones en segundo plano:</a:t>
            </a:r>
          </a:p>
          <a:p>
            <a:pPr marL="1657350" lvl="3" indent="-285750">
              <a:buBlip>
                <a:blip r:embed="rId3"/>
              </a:buBlip>
            </a:pPr>
            <a:r>
              <a:rPr lang="es-ES" b="1" dirty="0" smtClean="0"/>
              <a:t>Android</a:t>
            </a:r>
          </a:p>
          <a:p>
            <a:pPr marL="1657350" lvl="3" indent="-285750" algn="just">
              <a:buFont typeface="Courier New" panose="02070309020205020404" pitchFamily="49" charset="0"/>
              <a:buChar char="o"/>
            </a:pPr>
            <a:r>
              <a:rPr lang="es-ES" dirty="0"/>
              <a:t>En el frontal de tu móvil, pulsa la </a:t>
            </a:r>
            <a:r>
              <a:rPr lang="es-ES" b="1" dirty="0"/>
              <a:t>tecla de función </a:t>
            </a:r>
            <a:r>
              <a:rPr lang="es-ES" dirty="0"/>
              <a:t>que usualmente aparece</a:t>
            </a:r>
            <a:r>
              <a:rPr lang="es-ES" b="1" dirty="0"/>
              <a:t> representada con dos rectángulos solapados</a:t>
            </a:r>
            <a:r>
              <a:rPr lang="es-ES" dirty="0"/>
              <a:t>, o su equivalente, en función del fabricante y modelo de tu móvil</a:t>
            </a:r>
          </a:p>
          <a:p>
            <a:pPr marL="1657350" lvl="3" indent="-285750" algn="just">
              <a:buFont typeface="Courier New" panose="02070309020205020404" pitchFamily="49" charset="0"/>
              <a:buChar char="o"/>
            </a:pPr>
            <a:r>
              <a:rPr lang="es-ES" dirty="0"/>
              <a:t>En el desplegable que te aparecerá, haz clic en la opción asociada a administrar aplicaciones. Se abrirá la pantalla </a:t>
            </a:r>
            <a:r>
              <a:rPr lang="es-ES" b="1" dirty="0"/>
              <a:t>"Aplicaciones activas"</a:t>
            </a:r>
            <a:endParaRPr lang="es-ES" dirty="0"/>
          </a:p>
          <a:p>
            <a:pPr marL="1657350" lvl="3" indent="-285750" algn="just">
              <a:buFont typeface="Courier New" panose="02070309020205020404" pitchFamily="49" charset="0"/>
              <a:buChar char="o"/>
            </a:pPr>
            <a:r>
              <a:rPr lang="es-ES" dirty="0"/>
              <a:t>Finalmente haz clic en la opción </a:t>
            </a:r>
            <a:r>
              <a:rPr lang="es-ES" b="1" dirty="0"/>
              <a:t>"Finalizar todo"</a:t>
            </a:r>
            <a:r>
              <a:rPr lang="es-ES" dirty="0"/>
              <a:t> para cerrar todas las aplicaciones en </a:t>
            </a:r>
            <a:r>
              <a:rPr lang="es-ES" dirty="0" smtClean="0"/>
              <a:t>ejecución</a:t>
            </a:r>
            <a:endParaRPr lang="es-ES" b="1" dirty="0"/>
          </a:p>
          <a:p>
            <a:pPr marL="1657350" lvl="3" indent="-285750">
              <a:buBlip>
                <a:blip r:embed="rId3"/>
              </a:buBlip>
            </a:pPr>
            <a:r>
              <a:rPr lang="es-ES" b="1" dirty="0"/>
              <a:t>i</a:t>
            </a:r>
            <a:r>
              <a:rPr lang="es-ES" b="1" dirty="0" smtClean="0"/>
              <a:t>Phone</a:t>
            </a:r>
            <a:endParaRPr lang="es-ES" b="1" dirty="0"/>
          </a:p>
          <a:p>
            <a:pPr marL="1657350" lvl="3" indent="-285750" algn="just">
              <a:buFont typeface="Courier New" panose="02070309020205020404" pitchFamily="49" charset="0"/>
              <a:buChar char="o"/>
            </a:pPr>
            <a:r>
              <a:rPr lang="es-ES" dirty="0"/>
              <a:t>Pulsa dos veces seguidas el botón "Home" de tu iPhone</a:t>
            </a:r>
          </a:p>
          <a:p>
            <a:pPr marL="1657350" lvl="3" indent="-285750" algn="just">
              <a:buFont typeface="Courier New" panose="02070309020205020404" pitchFamily="49" charset="0"/>
              <a:buChar char="o"/>
            </a:pPr>
            <a:r>
              <a:rPr lang="es-ES" dirty="0"/>
              <a:t>Aparecerán de izquierda a derecha en un carrusel todas las Apps que tengas abiertas. Elige la que quieres cerrar. Desliza la imagen de esa App hacia arriba. Ya estará cerrada</a:t>
            </a:r>
          </a:p>
          <a:p>
            <a:pPr marL="1657350" lvl="3" indent="-285750" algn="just">
              <a:buFont typeface="Courier New" panose="02070309020205020404" pitchFamily="49" charset="0"/>
              <a:buChar char="o"/>
            </a:pPr>
            <a:r>
              <a:rPr lang="es-ES" dirty="0"/>
              <a:t>Repite el paso anterior para cada App que quieras cerrar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358063" y="6013790"/>
            <a:ext cx="11283696" cy="584775"/>
          </a:xfrm>
          <a:prstGeom prst="rect">
            <a:avLst/>
          </a:prstGeom>
          <a:solidFill>
            <a:srgbClr val="BFDDD1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" sz="1600" b="1" dirty="0" smtClean="0">
                <a:latin typeface="Franklin Gothic"/>
              </a:rPr>
              <a:t>En </a:t>
            </a:r>
            <a:r>
              <a:rPr lang="es-ES" sz="1600" b="1" dirty="0">
                <a:latin typeface="Franklin Gothic"/>
              </a:rPr>
              <a:t>todos los terminales la pantalla es siempre lo que más consume, y es algo que </a:t>
            </a:r>
            <a:r>
              <a:rPr lang="es-ES" sz="1600" b="1" dirty="0" smtClean="0">
                <a:latin typeface="Franklin Gothic"/>
              </a:rPr>
              <a:t>está </a:t>
            </a:r>
            <a:r>
              <a:rPr lang="es-ES" sz="1600" b="1" dirty="0">
                <a:latin typeface="Franklin Gothic"/>
              </a:rPr>
              <a:t>encendido </a:t>
            </a:r>
            <a:r>
              <a:rPr lang="es-ES" sz="1600" b="1" dirty="0" smtClean="0">
                <a:latin typeface="Franklin Gothic"/>
              </a:rPr>
              <a:t>siempre. </a:t>
            </a:r>
            <a:r>
              <a:rPr lang="es-ES" sz="1600" b="1" dirty="0">
                <a:latin typeface="Franklin Gothic"/>
              </a:rPr>
              <a:t>Podemos minimizar este impacto acortando el tiempo de espera para el bloqueo del </a:t>
            </a:r>
            <a:r>
              <a:rPr lang="es-ES" sz="1600" b="1" dirty="0" smtClean="0">
                <a:latin typeface="Franklin Gothic"/>
              </a:rPr>
              <a:t>teléfono.</a:t>
            </a:r>
            <a:endParaRPr lang="es-ES" sz="1600" b="1" dirty="0">
              <a:latin typeface="Franklin Gothic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47" y="4374668"/>
            <a:ext cx="999515" cy="99951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90" y="2760325"/>
            <a:ext cx="1427828" cy="104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1649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4424</TotalTime>
  <Words>1122</Words>
  <Application>Microsoft Office PowerPoint</Application>
  <PresentationFormat>Panorámica</PresentationFormat>
  <Paragraphs>126</Paragraphs>
  <Slides>15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5" baseType="lpstr">
      <vt:lpstr>Arial</vt:lpstr>
      <vt:lpstr>Bliss Pro</vt:lpstr>
      <vt:lpstr>Calibri</vt:lpstr>
      <vt:lpstr>Calibri Light</vt:lpstr>
      <vt:lpstr>Cambria</vt:lpstr>
      <vt:lpstr>Candara</vt:lpstr>
      <vt:lpstr>Courier New</vt:lpstr>
      <vt:lpstr>Franklin Gothic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UC3M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Contraseñas seguras</dc:title>
  <dc:creator>GARCIA HERNANDEZ, PABLO</dc:creator>
  <cp:lastModifiedBy>Garbiñe Ustarroz</cp:lastModifiedBy>
  <cp:revision>234</cp:revision>
  <cp:lastPrinted>2019-10-02T07:34:36Z</cp:lastPrinted>
  <dcterms:created xsi:type="dcterms:W3CDTF">2018-07-04T14:22:37Z</dcterms:created>
  <dcterms:modified xsi:type="dcterms:W3CDTF">2019-11-08T11:47:03Z</dcterms:modified>
</cp:coreProperties>
</file>