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6"/>
  </p:notesMasterIdLst>
  <p:sldIdLst>
    <p:sldId id="267" r:id="rId3"/>
    <p:sldId id="268" r:id="rId4"/>
    <p:sldId id="256" r:id="rId5"/>
    <p:sldId id="257" r:id="rId6"/>
    <p:sldId id="258" r:id="rId7"/>
    <p:sldId id="259" r:id="rId8"/>
    <p:sldId id="260" r:id="rId9"/>
    <p:sldId id="261" r:id="rId10"/>
    <p:sldId id="262" r:id="rId11"/>
    <p:sldId id="263" r:id="rId12"/>
    <p:sldId id="264" r:id="rId13"/>
    <p:sldId id="265" r:id="rId14"/>
    <p:sldId id="266" r:id="rId15"/>
  </p:sldIdLst>
  <p:sldSz cx="9144000" cy="5143500" type="screen16x9"/>
  <p:notesSz cx="6858000" cy="9144000"/>
  <p:embeddedFontLst>
    <p:embeddedFont>
      <p:font typeface="Franklin Gothic" panose="020B0604020202020204" charset="0"/>
      <p:bold r:id="rId17"/>
    </p:embeddedFont>
    <p:embeddedFont>
      <p:font typeface="Calibri" panose="020F0502020204030204"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
      <p:font typeface="Candara" panose="020E0502030303020204" pitchFamily="34" charset="0"/>
      <p:regular r:id="rId26"/>
      <p:bold r:id="rId27"/>
      <p:italic r:id="rId28"/>
      <p:boldItalic r:id="rId29"/>
    </p:embeddedFont>
    <p:embeddedFont>
      <p:font typeface="Cambria" panose="02040503050406030204" pitchFamily="18"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53FD830-7899-4453-BDFC-8D7153E5D969}">
  <a:tblStyle styleId="{B53FD830-7899-4453-BDFC-8D7153E5D96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7A37908-41BA-460B-BDBC-0B4539EC6763}"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831932d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59831932d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9831932d0_3_1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g59831932d0_3_1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59831932d0_3_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g59831932d0_3_1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59831932d0_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59831932d0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59831932d0_3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g59831932d0_3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59831932d0_3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59831932d0_3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98b7debbf_1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g598b7debbf_1_1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9959c282e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59959c282e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c7f6bbef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g5c7f6bbef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98b7debbf_1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g598b7debbf_1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9affa6dbc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59affa6dbc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0" name="Google Shape;6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1" name="Google Shape;6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starobinson.es/"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anunciantes.com/?wpdmdl=7279"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https://www.enter.co/cultura-digital/secretos-tecnologia/como-acabar-con-la-publicidad-en-el-correo-electronico/" TargetMode="External"/><Relationship Id="rId5" Type="http://schemas.openxmlformats.org/officeDocument/2006/relationships/hyperlink" Target="https://www.oecd.org/sti/ieconomy/40204773.doc" TargetMode="External"/><Relationship Id="rId4" Type="http://schemas.openxmlformats.org/officeDocument/2006/relationships/hyperlink" Target="https://www.aepd.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gdpr-eu.unroll.me/"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Seguridad: 4.2. Protección de datos personales e identidad digital:</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4. Publicidad no deseada</a:t>
            </a:r>
            <a:endPar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843241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2"/>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graphicFrame>
        <p:nvGraphicFramePr>
          <p:cNvPr id="165" name="Google Shape;165;p32"/>
          <p:cNvGraphicFramePr/>
          <p:nvPr/>
        </p:nvGraphicFramePr>
        <p:xfrm>
          <a:off x="4209188" y="1037775"/>
          <a:ext cx="4934800" cy="3936561"/>
        </p:xfrm>
        <a:graphic>
          <a:graphicData uri="http://schemas.openxmlformats.org/drawingml/2006/table">
            <a:tbl>
              <a:tblPr>
                <a:noFill/>
                <a:tableStyleId>{67A37908-41BA-460B-BDBC-0B4539EC6763}</a:tableStyleId>
              </a:tblPr>
              <a:tblGrid>
                <a:gridCol w="4934800">
                  <a:extLst>
                    <a:ext uri="{9D8B030D-6E8A-4147-A177-3AD203B41FA5}">
                      <a16:colId xmlns:a16="http://schemas.microsoft.com/office/drawing/2014/main" val="20000"/>
                    </a:ext>
                  </a:extLst>
                </a:gridCol>
              </a:tblGrid>
              <a:tr h="3773725">
                <a:tc>
                  <a:txBody>
                    <a:bodyPr/>
                    <a:lstStyle/>
                    <a:p>
                      <a:pPr marL="457200" lvl="0" indent="-330200" algn="l" rtl="0">
                        <a:spcBef>
                          <a:spcPts val="0"/>
                        </a:spcBef>
                        <a:spcAft>
                          <a:spcPts val="0"/>
                        </a:spcAft>
                        <a:buClr>
                          <a:srgbClr val="BFDDD1"/>
                        </a:buClr>
                        <a:buSzPts val="1600"/>
                        <a:buFont typeface="Cambria"/>
                        <a:buChar char="❖"/>
                      </a:pPr>
                      <a:r>
                        <a:rPr lang="es">
                          <a:solidFill>
                            <a:srgbClr val="FFFFFF"/>
                          </a:solidFill>
                          <a:latin typeface="Cambria"/>
                          <a:ea typeface="Cambria"/>
                          <a:cs typeface="Cambria"/>
                          <a:sym typeface="Cambria"/>
                        </a:rPr>
                        <a:t>Inscríbete en la</a:t>
                      </a:r>
                      <a:r>
                        <a:rPr lang="es" b="1">
                          <a:solidFill>
                            <a:srgbClr val="FFFFFF"/>
                          </a:solidFill>
                          <a:latin typeface="Cambria"/>
                          <a:ea typeface="Cambria"/>
                          <a:cs typeface="Cambria"/>
                          <a:sym typeface="Cambria"/>
                        </a:rPr>
                        <a:t> </a:t>
                      </a:r>
                      <a:r>
                        <a:rPr lang="es" b="1" u="sng">
                          <a:solidFill>
                            <a:srgbClr val="FFFFFF"/>
                          </a:solidFill>
                          <a:latin typeface="Cambria"/>
                          <a:ea typeface="Cambria"/>
                          <a:cs typeface="Cambria"/>
                          <a:sym typeface="Cambria"/>
                          <a:hlinkClick r:id="rId3"/>
                        </a:rPr>
                        <a:t>Lista Robinson</a:t>
                      </a:r>
                      <a:r>
                        <a:rPr lang="es">
                          <a:solidFill>
                            <a:srgbClr val="FFFFFF"/>
                          </a:solidFill>
                          <a:latin typeface="Cambria"/>
                          <a:ea typeface="Cambria"/>
                          <a:cs typeface="Cambria"/>
                          <a:sym typeface="Cambria"/>
                        </a:rPr>
                        <a:t> (fichero común de exclusión publicitaria)</a:t>
                      </a:r>
                      <a:endParaRPr>
                        <a:solidFill>
                          <a:srgbClr val="FFFFFF"/>
                        </a:solidFill>
                        <a:latin typeface="Cambria"/>
                        <a:ea typeface="Cambria"/>
                        <a:cs typeface="Cambria"/>
                        <a:sym typeface="Cambria"/>
                      </a:endParaRPr>
                    </a:p>
                    <a:p>
                      <a:pPr marL="0" lvl="0" indent="0" algn="l" rtl="0">
                        <a:spcBef>
                          <a:spcPts val="0"/>
                        </a:spcBef>
                        <a:spcAft>
                          <a:spcPts val="0"/>
                        </a:spcAft>
                        <a:buNone/>
                      </a:pPr>
                      <a:endParaRPr>
                        <a:solidFill>
                          <a:srgbClr val="FFFFFF"/>
                        </a:solidFill>
                        <a:latin typeface="Cambria"/>
                        <a:ea typeface="Cambria"/>
                        <a:cs typeface="Cambria"/>
                        <a:sym typeface="Cambria"/>
                      </a:endParaRPr>
                    </a:p>
                    <a:p>
                      <a:pPr marL="457200" lvl="0" indent="-330200" algn="l" rtl="0">
                        <a:spcBef>
                          <a:spcPts val="0"/>
                        </a:spcBef>
                        <a:spcAft>
                          <a:spcPts val="0"/>
                        </a:spcAft>
                        <a:buClr>
                          <a:srgbClr val="A2D6A8"/>
                        </a:buClr>
                        <a:buSzPts val="1600"/>
                        <a:buFont typeface="Cambria"/>
                        <a:buChar char="❖"/>
                      </a:pPr>
                      <a:r>
                        <a:rPr lang="es">
                          <a:solidFill>
                            <a:srgbClr val="FFFFFF"/>
                          </a:solidFill>
                          <a:latin typeface="Cambria"/>
                          <a:ea typeface="Cambria"/>
                          <a:cs typeface="Cambria"/>
                          <a:sym typeface="Cambria"/>
                        </a:rPr>
                        <a:t>Utiliza bloqueadores de anuncios o programas específicos para ordenador que permiten reducir y limitar el número de anuncios que se visualizan.</a:t>
                      </a:r>
                      <a:endParaRPr>
                        <a:solidFill>
                          <a:srgbClr val="FFFFFF"/>
                        </a:solidFill>
                        <a:latin typeface="Cambria"/>
                        <a:ea typeface="Cambria"/>
                        <a:cs typeface="Cambria"/>
                        <a:sym typeface="Cambria"/>
                      </a:endParaRPr>
                    </a:p>
                    <a:p>
                      <a:pPr marL="0" lvl="0" indent="0" algn="l" rtl="0">
                        <a:spcBef>
                          <a:spcPts val="0"/>
                        </a:spcBef>
                        <a:spcAft>
                          <a:spcPts val="0"/>
                        </a:spcAft>
                        <a:buNone/>
                      </a:pPr>
                      <a:endParaRPr>
                        <a:solidFill>
                          <a:srgbClr val="FFFFFF"/>
                        </a:solidFill>
                        <a:latin typeface="Cambria"/>
                        <a:ea typeface="Cambria"/>
                        <a:cs typeface="Cambria"/>
                        <a:sym typeface="Cambria"/>
                      </a:endParaRPr>
                    </a:p>
                    <a:p>
                      <a:pPr marL="457200" lvl="0" indent="-330200" algn="l" rtl="0">
                        <a:lnSpc>
                          <a:spcPct val="115000"/>
                        </a:lnSpc>
                        <a:spcBef>
                          <a:spcPts val="0"/>
                        </a:spcBef>
                        <a:spcAft>
                          <a:spcPts val="0"/>
                        </a:spcAft>
                        <a:buClr>
                          <a:srgbClr val="A2D6A8"/>
                        </a:buClr>
                        <a:buSzPts val="1600"/>
                        <a:buChar char="❖"/>
                      </a:pPr>
                      <a:r>
                        <a:rPr lang="es">
                          <a:solidFill>
                            <a:srgbClr val="FFFFFF"/>
                          </a:solidFill>
                          <a:latin typeface="Cambria"/>
                          <a:ea typeface="Cambria"/>
                          <a:cs typeface="Cambria"/>
                          <a:sym typeface="Cambria"/>
                        </a:rPr>
                        <a:t>Elige </a:t>
                      </a:r>
                      <a:r>
                        <a:rPr lang="es" b="1">
                          <a:solidFill>
                            <a:srgbClr val="FFFFFF"/>
                          </a:solidFill>
                          <a:latin typeface="Cambria"/>
                          <a:ea typeface="Cambria"/>
                          <a:cs typeface="Cambria"/>
                          <a:sym typeface="Cambria"/>
                        </a:rPr>
                        <a:t>espacios en Internet libres de publicidad</a:t>
                      </a:r>
                      <a:r>
                        <a:rPr lang="es">
                          <a:solidFill>
                            <a:srgbClr val="FFFFFF"/>
                          </a:solidFill>
                          <a:latin typeface="Cambria"/>
                          <a:ea typeface="Cambria"/>
                          <a:cs typeface="Cambria"/>
                          <a:sym typeface="Cambria"/>
                        </a:rPr>
                        <a:t> o publicidad menos abusiva, para lo cual es útil reconocer contenidos de calidad , fuentes fiables y preferiblemente oficiales.</a:t>
                      </a:r>
                      <a:endParaRPr>
                        <a:solidFill>
                          <a:srgbClr val="FFFFFF"/>
                        </a:solidFill>
                        <a:latin typeface="Cambria"/>
                        <a:ea typeface="Cambria"/>
                        <a:cs typeface="Cambria"/>
                        <a:sym typeface="Cambria"/>
                      </a:endParaRPr>
                    </a:p>
                    <a:p>
                      <a:pPr marL="457200" lvl="0" indent="-330200" algn="l" rtl="0">
                        <a:spcBef>
                          <a:spcPts val="0"/>
                        </a:spcBef>
                        <a:spcAft>
                          <a:spcPts val="0"/>
                        </a:spcAft>
                        <a:buClr>
                          <a:srgbClr val="A2D6A8"/>
                        </a:buClr>
                        <a:buSzPts val="1600"/>
                        <a:buChar char="❖"/>
                      </a:pPr>
                      <a:r>
                        <a:rPr lang="es" b="1">
                          <a:solidFill>
                            <a:srgbClr val="FFFFFF"/>
                          </a:solidFill>
                          <a:latin typeface="Cambria"/>
                          <a:ea typeface="Cambria"/>
                          <a:cs typeface="Cambria"/>
                          <a:sym typeface="Cambria"/>
                        </a:rPr>
                        <a:t>Evita la publicidad personalizada, </a:t>
                      </a:r>
                      <a:r>
                        <a:rPr lang="es">
                          <a:solidFill>
                            <a:srgbClr val="FFFFFF"/>
                          </a:solidFill>
                          <a:latin typeface="Cambria"/>
                          <a:ea typeface="Cambria"/>
                          <a:cs typeface="Cambria"/>
                          <a:sym typeface="Cambria"/>
                        </a:rPr>
                        <a:t>bien mediante la configuración de anuncios de las principales redes sociales y otras plataformas de servicios en línea, o bien utilizando las opciones para denunciar aquellos anuncios que no te parezcan apropiados.</a:t>
                      </a:r>
                      <a:r>
                        <a:rPr lang="es">
                          <a:solidFill>
                            <a:srgbClr val="FFFFFF"/>
                          </a:solidFill>
                          <a:latin typeface="Calibri"/>
                          <a:ea typeface="Calibri"/>
                          <a:cs typeface="Calibri"/>
                          <a:sym typeface="Calibri"/>
                        </a:rPr>
                        <a:t> </a:t>
                      </a:r>
                      <a:endParaRPr>
                        <a:solidFill>
                          <a:srgbClr val="FFFFFF"/>
                        </a:solidFill>
                        <a:latin typeface="Cambria"/>
                        <a:ea typeface="Cambria"/>
                        <a:cs typeface="Cambria"/>
                        <a:sym typeface="Cambria"/>
                      </a:endParaRPr>
                    </a:p>
                    <a:p>
                      <a:pPr marL="0" lvl="0" indent="0" algn="l" rtl="0">
                        <a:spcBef>
                          <a:spcPts val="0"/>
                        </a:spcBef>
                        <a:spcAft>
                          <a:spcPts val="0"/>
                        </a:spcAft>
                        <a:buNone/>
                      </a:pPr>
                      <a:r>
                        <a:rPr lang="es">
                          <a:solidFill>
                            <a:srgbClr val="FFFFFF"/>
                          </a:solidFill>
                          <a:latin typeface="Cambria"/>
                          <a:ea typeface="Cambria"/>
                          <a:cs typeface="Cambria"/>
                          <a:sym typeface="Cambria"/>
                        </a:rPr>
                        <a:t>                                                                                                            </a:t>
                      </a:r>
                      <a:endParaRPr>
                        <a:solidFill>
                          <a:srgbClr val="FFFFFF"/>
                        </a:solidFill>
                        <a:latin typeface="Cambria"/>
                        <a:ea typeface="Cambria"/>
                        <a:cs typeface="Cambria"/>
                        <a:sym typeface="Cambria"/>
                      </a:endParaRPr>
                    </a:p>
                  </a:txBody>
                  <a:tcPr marL="91425" marR="91425" marT="90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9086B5"/>
                    </a:solidFill>
                  </a:tcPr>
                </a:tc>
                <a:extLst>
                  <a:ext uri="{0D108BD9-81ED-4DB2-BD59-A6C34878D82A}">
                    <a16:rowId xmlns:a16="http://schemas.microsoft.com/office/drawing/2014/main" val="10000"/>
                  </a:ext>
                </a:extLst>
              </a:tr>
            </a:tbl>
          </a:graphicData>
        </a:graphic>
      </p:graphicFrame>
      <p:sp>
        <p:nvSpPr>
          <p:cNvPr id="166" name="Google Shape;166;p32"/>
          <p:cNvSpPr/>
          <p:nvPr/>
        </p:nvSpPr>
        <p:spPr>
          <a:xfrm rot="-469270">
            <a:off x="131262" y="1688571"/>
            <a:ext cx="2502176" cy="2330771"/>
          </a:xfrm>
          <a:prstGeom prst="ellipse">
            <a:avLst/>
          </a:prstGeom>
          <a:solidFill>
            <a:srgbClr val="54457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2000" b="1" i="1">
                <a:solidFill>
                  <a:srgbClr val="FFFFFF"/>
                </a:solidFill>
                <a:latin typeface="Franklin Gothic"/>
                <a:ea typeface="Franklin Gothic"/>
                <a:cs typeface="Franklin Gothic"/>
                <a:sym typeface="Franklin Gothic"/>
              </a:rPr>
              <a:t>Si no quieres recibir publicidad no deseada ...</a:t>
            </a:r>
            <a:endParaRPr sz="2000" b="1" i="1" u="none" strike="noStrike" cap="none">
              <a:solidFill>
                <a:srgbClr val="FFFFFF"/>
              </a:solidFill>
              <a:latin typeface="Franklin Gothic"/>
              <a:ea typeface="Franklin Gothic"/>
              <a:cs typeface="Franklin Gothic"/>
              <a:sym typeface="Franklin Gothic"/>
            </a:endParaRPr>
          </a:p>
        </p:txBody>
      </p:sp>
      <p:sp>
        <p:nvSpPr>
          <p:cNvPr id="167" name="Google Shape;167;p32"/>
          <p:cNvSpPr/>
          <p:nvPr/>
        </p:nvSpPr>
        <p:spPr>
          <a:xfrm>
            <a:off x="2798750" y="2571750"/>
            <a:ext cx="1071000" cy="535500"/>
          </a:xfrm>
          <a:prstGeom prst="homePlate">
            <a:avLst>
              <a:gd name="adj" fmla="val 50000"/>
            </a:avLst>
          </a:prstGeom>
          <a:solidFill>
            <a:srgbClr val="A2D6A8"/>
          </a:solidFill>
          <a:ln w="76200"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2"/>
          <p:cNvSpPr/>
          <p:nvPr/>
        </p:nvSpPr>
        <p:spPr>
          <a:xfrm>
            <a:off x="0" y="-1300"/>
            <a:ext cx="5164800" cy="949800"/>
          </a:xfrm>
          <a:prstGeom prst="rect">
            <a:avLst/>
          </a:prstGeom>
          <a:solidFill>
            <a:srgbClr val="BFDDD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900"/>
              <a:buFont typeface="Arial"/>
              <a:buNone/>
            </a:pPr>
            <a:r>
              <a:rPr lang="es" sz="2400" b="1">
                <a:solidFill>
                  <a:schemeClr val="lt1"/>
                </a:solidFill>
                <a:latin typeface="Franklin Gothic"/>
                <a:ea typeface="Franklin Gothic"/>
                <a:cs typeface="Franklin Gothic"/>
                <a:sym typeface="Franklin Gothic"/>
              </a:rPr>
              <a:t>RECOMENDACIONES</a:t>
            </a:r>
            <a:endParaRPr sz="1400" b="0" i="0" u="none" strike="noStrike" cap="none">
              <a:solidFill>
                <a:srgbClr val="000000"/>
              </a:solidFill>
              <a:latin typeface="Arial"/>
              <a:ea typeface="Arial"/>
              <a:cs typeface="Arial"/>
              <a:sym typeface="Arial"/>
            </a:endParaRPr>
          </a:p>
        </p:txBody>
      </p:sp>
      <p:sp>
        <p:nvSpPr>
          <p:cNvPr id="169" name="Google Shape;169;p32"/>
          <p:cNvSpPr/>
          <p:nvPr/>
        </p:nvSpPr>
        <p:spPr>
          <a:xfrm>
            <a:off x="8315450" y="4876050"/>
            <a:ext cx="127200" cy="126000"/>
          </a:xfrm>
          <a:prstGeom prst="ellipse">
            <a:avLst/>
          </a:prstGeom>
          <a:solidFill>
            <a:srgbClr val="A2D6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8967B"/>
              </a:solidFill>
            </a:endParaRPr>
          </a:p>
        </p:txBody>
      </p:sp>
      <p:sp>
        <p:nvSpPr>
          <p:cNvPr id="170" name="Google Shape;170;p32"/>
          <p:cNvSpPr/>
          <p:nvPr/>
        </p:nvSpPr>
        <p:spPr>
          <a:xfrm rot="-8108">
            <a:off x="8502617" y="4876041"/>
            <a:ext cx="127200" cy="126000"/>
          </a:xfrm>
          <a:prstGeom prst="ellipse">
            <a:avLst/>
          </a:prstGeom>
          <a:solidFill>
            <a:srgbClr val="A2D6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2"/>
          <p:cNvSpPr/>
          <p:nvPr/>
        </p:nvSpPr>
        <p:spPr>
          <a:xfrm>
            <a:off x="8695925" y="4876050"/>
            <a:ext cx="127200" cy="126000"/>
          </a:xfrm>
          <a:prstGeom prst="ellipse">
            <a:avLst/>
          </a:prstGeom>
          <a:solidFill>
            <a:srgbClr val="A2D6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2" name="Google Shape;172;p32" descr="mà.png"/>
          <p:cNvPicPr preferRelativeResize="0"/>
          <p:nvPr/>
        </p:nvPicPr>
        <p:blipFill rotWithShape="1">
          <a:blip r:embed="rId4">
            <a:alphaModFix/>
          </a:blip>
          <a:srcRect/>
          <a:stretch/>
        </p:blipFill>
        <p:spPr>
          <a:xfrm rot="-7636679">
            <a:off x="1460034" y="3591116"/>
            <a:ext cx="1855036" cy="102981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3"/>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graphicFrame>
        <p:nvGraphicFramePr>
          <p:cNvPr id="178" name="Google Shape;178;p33"/>
          <p:cNvGraphicFramePr/>
          <p:nvPr/>
        </p:nvGraphicFramePr>
        <p:xfrm>
          <a:off x="4192488" y="980625"/>
          <a:ext cx="4751025" cy="4021905"/>
        </p:xfrm>
        <a:graphic>
          <a:graphicData uri="http://schemas.openxmlformats.org/drawingml/2006/table">
            <a:tbl>
              <a:tblPr>
                <a:noFill/>
                <a:tableStyleId>{67A37908-41BA-460B-BDBC-0B4539EC6763}</a:tableStyleId>
              </a:tblPr>
              <a:tblGrid>
                <a:gridCol w="4751025">
                  <a:extLst>
                    <a:ext uri="{9D8B030D-6E8A-4147-A177-3AD203B41FA5}">
                      <a16:colId xmlns:a16="http://schemas.microsoft.com/office/drawing/2014/main" val="20000"/>
                    </a:ext>
                  </a:extLst>
                </a:gridCol>
              </a:tblGrid>
              <a:tr h="3913800">
                <a:tc>
                  <a:txBody>
                    <a:bodyPr/>
                    <a:lstStyle/>
                    <a:p>
                      <a:pPr marL="457200" lvl="0" indent="0" algn="l" rtl="0">
                        <a:spcBef>
                          <a:spcPts val="0"/>
                        </a:spcBef>
                        <a:spcAft>
                          <a:spcPts val="0"/>
                        </a:spcAft>
                        <a:buNone/>
                      </a:pPr>
                      <a:endParaRPr>
                        <a:latin typeface="Cambria"/>
                        <a:ea typeface="Cambria"/>
                        <a:cs typeface="Cambria"/>
                        <a:sym typeface="Cambria"/>
                      </a:endParaRPr>
                    </a:p>
                    <a:p>
                      <a:pPr marL="457200" lvl="0" indent="-330200" algn="l" rtl="0">
                        <a:spcBef>
                          <a:spcPts val="0"/>
                        </a:spcBef>
                        <a:spcAft>
                          <a:spcPts val="0"/>
                        </a:spcAft>
                        <a:buClr>
                          <a:srgbClr val="A2D6A8"/>
                        </a:buClr>
                        <a:buSzPts val="1600"/>
                        <a:buFont typeface="Cambria"/>
                        <a:buChar char="❖"/>
                      </a:pPr>
                      <a:r>
                        <a:rPr lang="es">
                          <a:solidFill>
                            <a:srgbClr val="FFFFFF"/>
                          </a:solidFill>
                          <a:latin typeface="Cambria"/>
                          <a:ea typeface="Cambria"/>
                          <a:cs typeface="Cambria"/>
                          <a:sym typeface="Cambria"/>
                        </a:rPr>
                        <a:t>Utiliza los </a:t>
                      </a:r>
                      <a:r>
                        <a:rPr lang="es" b="1">
                          <a:solidFill>
                            <a:srgbClr val="FFFFFF"/>
                          </a:solidFill>
                          <a:latin typeface="Cambria"/>
                          <a:ea typeface="Cambria"/>
                          <a:cs typeface="Cambria"/>
                          <a:sym typeface="Cambria"/>
                        </a:rPr>
                        <a:t>mecanismos</a:t>
                      </a:r>
                      <a:r>
                        <a:rPr lang="es">
                          <a:solidFill>
                            <a:srgbClr val="FFFFFF"/>
                          </a:solidFill>
                          <a:latin typeface="Cambria"/>
                          <a:ea typeface="Cambria"/>
                          <a:cs typeface="Cambria"/>
                          <a:sym typeface="Cambria"/>
                        </a:rPr>
                        <a:t> que ofrecen las empresas para poder negarte a recibir comunicaciones.</a:t>
                      </a:r>
                      <a:endParaRPr>
                        <a:solidFill>
                          <a:srgbClr val="FFFFFF"/>
                        </a:solidFill>
                        <a:latin typeface="Cambria"/>
                        <a:ea typeface="Cambria"/>
                        <a:cs typeface="Cambria"/>
                        <a:sym typeface="Cambria"/>
                      </a:endParaRPr>
                    </a:p>
                    <a:p>
                      <a:pPr marL="457200" lvl="0" indent="0" algn="l" rtl="0">
                        <a:spcBef>
                          <a:spcPts val="0"/>
                        </a:spcBef>
                        <a:spcAft>
                          <a:spcPts val="0"/>
                        </a:spcAft>
                        <a:buNone/>
                      </a:pPr>
                      <a:endParaRPr>
                        <a:latin typeface="Cambria"/>
                        <a:ea typeface="Cambria"/>
                        <a:cs typeface="Cambria"/>
                        <a:sym typeface="Cambria"/>
                      </a:endParaRPr>
                    </a:p>
                    <a:p>
                      <a:pPr marL="457200" lvl="0" indent="-330200" algn="l" rtl="0">
                        <a:spcBef>
                          <a:spcPts val="0"/>
                        </a:spcBef>
                        <a:spcAft>
                          <a:spcPts val="0"/>
                        </a:spcAft>
                        <a:buClr>
                          <a:srgbClr val="A2D6A8"/>
                        </a:buClr>
                        <a:buSzPts val="1600"/>
                        <a:buFont typeface="Cambria"/>
                        <a:buChar char="❖"/>
                      </a:pPr>
                      <a:r>
                        <a:rPr lang="es">
                          <a:solidFill>
                            <a:srgbClr val="FFFFFF"/>
                          </a:solidFill>
                          <a:latin typeface="Cambria"/>
                          <a:ea typeface="Cambria"/>
                          <a:cs typeface="Cambria"/>
                          <a:sym typeface="Cambria"/>
                        </a:rPr>
                        <a:t>No des tu </a:t>
                      </a:r>
                      <a:r>
                        <a:rPr lang="es" b="1">
                          <a:solidFill>
                            <a:srgbClr val="FFFFFF"/>
                          </a:solidFill>
                          <a:latin typeface="Cambria"/>
                          <a:ea typeface="Cambria"/>
                          <a:cs typeface="Cambria"/>
                          <a:sym typeface="Cambria"/>
                        </a:rPr>
                        <a:t>consentimiento</a:t>
                      </a:r>
                      <a:r>
                        <a:rPr lang="es">
                          <a:solidFill>
                            <a:srgbClr val="FFFFFF"/>
                          </a:solidFill>
                          <a:latin typeface="Cambria"/>
                          <a:ea typeface="Cambria"/>
                          <a:cs typeface="Cambria"/>
                          <a:sym typeface="Cambria"/>
                        </a:rPr>
                        <a:t>: sé cuidadoso y presta atención a todas las casillas que aparecen sobre los botones de aceptación.</a:t>
                      </a:r>
                      <a:endParaRPr>
                        <a:solidFill>
                          <a:srgbClr val="FFFFFF"/>
                        </a:solidFill>
                        <a:latin typeface="Cambria"/>
                        <a:ea typeface="Cambria"/>
                        <a:cs typeface="Cambria"/>
                        <a:sym typeface="Cambria"/>
                      </a:endParaRPr>
                    </a:p>
                    <a:p>
                      <a:pPr marL="457200" lvl="0" indent="0" algn="l" rtl="0">
                        <a:spcBef>
                          <a:spcPts val="0"/>
                        </a:spcBef>
                        <a:spcAft>
                          <a:spcPts val="0"/>
                        </a:spcAft>
                        <a:buNone/>
                      </a:pPr>
                      <a:endParaRPr>
                        <a:solidFill>
                          <a:srgbClr val="FFFFFF"/>
                        </a:solidFill>
                        <a:latin typeface="Cambria"/>
                        <a:ea typeface="Cambria"/>
                        <a:cs typeface="Cambria"/>
                        <a:sym typeface="Cambria"/>
                      </a:endParaRPr>
                    </a:p>
                    <a:p>
                      <a:pPr marL="457200" lvl="0" indent="-330200" algn="l" rtl="0">
                        <a:spcBef>
                          <a:spcPts val="0"/>
                        </a:spcBef>
                        <a:spcAft>
                          <a:spcPts val="0"/>
                        </a:spcAft>
                        <a:buClr>
                          <a:srgbClr val="A2D6A8"/>
                        </a:buClr>
                        <a:buSzPts val="1600"/>
                        <a:buFont typeface="Cambria"/>
                        <a:buChar char="❖"/>
                      </a:pPr>
                      <a:r>
                        <a:rPr lang="es">
                          <a:solidFill>
                            <a:srgbClr val="FFFFFF"/>
                          </a:solidFill>
                          <a:latin typeface="Cambria"/>
                          <a:ea typeface="Cambria"/>
                          <a:cs typeface="Cambria"/>
                          <a:sym typeface="Cambria"/>
                        </a:rPr>
                        <a:t>Retira tu</a:t>
                      </a:r>
                      <a:r>
                        <a:rPr lang="es" b="1">
                          <a:solidFill>
                            <a:srgbClr val="FFFFFF"/>
                          </a:solidFill>
                          <a:latin typeface="Cambria"/>
                          <a:ea typeface="Cambria"/>
                          <a:cs typeface="Cambria"/>
                          <a:sym typeface="Cambria"/>
                        </a:rPr>
                        <a:t> consentimiento</a:t>
                      </a:r>
                      <a:r>
                        <a:rPr lang="es">
                          <a:solidFill>
                            <a:srgbClr val="FFFFFF"/>
                          </a:solidFill>
                          <a:latin typeface="Cambria"/>
                          <a:ea typeface="Cambria"/>
                          <a:cs typeface="Cambria"/>
                          <a:sym typeface="Cambria"/>
                        </a:rPr>
                        <a:t>, mediante teléfono o un correo electrónico, a que una empresa use tus datos personales.</a:t>
                      </a:r>
                      <a:endParaRPr>
                        <a:solidFill>
                          <a:srgbClr val="FFFFFF"/>
                        </a:solidFill>
                        <a:latin typeface="Cambria"/>
                        <a:ea typeface="Cambria"/>
                        <a:cs typeface="Cambria"/>
                        <a:sym typeface="Cambria"/>
                      </a:endParaRPr>
                    </a:p>
                    <a:p>
                      <a:pPr marL="457200" lvl="0" indent="0" algn="l" rtl="0">
                        <a:spcBef>
                          <a:spcPts val="0"/>
                        </a:spcBef>
                        <a:spcAft>
                          <a:spcPts val="0"/>
                        </a:spcAft>
                        <a:buNone/>
                      </a:pPr>
                      <a:endParaRPr>
                        <a:solidFill>
                          <a:srgbClr val="FFFFFF"/>
                        </a:solidFill>
                        <a:latin typeface="Cambria"/>
                        <a:ea typeface="Cambria"/>
                        <a:cs typeface="Cambria"/>
                        <a:sym typeface="Cambria"/>
                      </a:endParaRPr>
                    </a:p>
                    <a:p>
                      <a:pPr marL="457200" lvl="0" indent="-330200" algn="l" rtl="0">
                        <a:spcBef>
                          <a:spcPts val="0"/>
                        </a:spcBef>
                        <a:spcAft>
                          <a:spcPts val="0"/>
                        </a:spcAft>
                        <a:buClr>
                          <a:srgbClr val="A2D6A8"/>
                        </a:buClr>
                        <a:buSzPts val="1600"/>
                        <a:buFont typeface="Cambria"/>
                        <a:buChar char="❖"/>
                      </a:pPr>
                      <a:r>
                        <a:rPr lang="es">
                          <a:solidFill>
                            <a:srgbClr val="FFFFFF"/>
                          </a:solidFill>
                          <a:latin typeface="Cambria"/>
                          <a:ea typeface="Cambria"/>
                          <a:cs typeface="Cambria"/>
                          <a:sym typeface="Cambria"/>
                        </a:rPr>
                        <a:t>Ejerce tu </a:t>
                      </a:r>
                      <a:r>
                        <a:rPr lang="es" b="1">
                          <a:solidFill>
                            <a:srgbClr val="FFFFFF"/>
                          </a:solidFill>
                          <a:latin typeface="Cambria"/>
                          <a:ea typeface="Cambria"/>
                          <a:cs typeface="Cambria"/>
                          <a:sym typeface="Cambria"/>
                        </a:rPr>
                        <a:t>derecho de oposición</a:t>
                      </a:r>
                      <a:r>
                        <a:rPr lang="es">
                          <a:solidFill>
                            <a:srgbClr val="FFFFFF"/>
                          </a:solidFill>
                          <a:latin typeface="Cambria"/>
                          <a:ea typeface="Cambria"/>
                          <a:cs typeface="Cambria"/>
                          <a:sym typeface="Cambria"/>
                        </a:rPr>
                        <a:t> para negarte a que usen tus datos con fines publicitarios.</a:t>
                      </a:r>
                      <a:endParaRPr>
                        <a:solidFill>
                          <a:srgbClr val="FFFFFF"/>
                        </a:solidFill>
                        <a:latin typeface="Cambria"/>
                        <a:ea typeface="Cambria"/>
                        <a:cs typeface="Cambria"/>
                        <a:sym typeface="Cambria"/>
                      </a:endParaRPr>
                    </a:p>
                    <a:p>
                      <a:pPr marL="457200" lvl="0" indent="0" algn="l" rtl="0">
                        <a:spcBef>
                          <a:spcPts val="0"/>
                        </a:spcBef>
                        <a:spcAft>
                          <a:spcPts val="0"/>
                        </a:spcAft>
                        <a:buNone/>
                      </a:pPr>
                      <a:endParaRPr>
                        <a:solidFill>
                          <a:srgbClr val="FFFFFF"/>
                        </a:solidFill>
                        <a:latin typeface="Cambria"/>
                        <a:ea typeface="Cambria"/>
                        <a:cs typeface="Cambria"/>
                        <a:sym typeface="Cambria"/>
                      </a:endParaRPr>
                    </a:p>
                    <a:p>
                      <a:pPr marL="457200" lvl="0" indent="-330200" algn="l" rtl="0">
                        <a:spcBef>
                          <a:spcPts val="0"/>
                        </a:spcBef>
                        <a:spcAft>
                          <a:spcPts val="0"/>
                        </a:spcAft>
                        <a:buClr>
                          <a:srgbClr val="A2D6A8"/>
                        </a:buClr>
                        <a:buSzPts val="1600"/>
                        <a:buFont typeface="Cambria"/>
                        <a:buChar char="❖"/>
                      </a:pPr>
                      <a:r>
                        <a:rPr lang="es">
                          <a:solidFill>
                            <a:srgbClr val="FFFFFF"/>
                          </a:solidFill>
                          <a:latin typeface="Cambria"/>
                          <a:ea typeface="Cambria"/>
                          <a:cs typeface="Cambria"/>
                          <a:sym typeface="Cambria"/>
                        </a:rPr>
                        <a:t>Haz uso de tu </a:t>
                      </a:r>
                      <a:r>
                        <a:rPr lang="es" b="1">
                          <a:solidFill>
                            <a:srgbClr val="FFFFFF"/>
                          </a:solidFill>
                          <a:latin typeface="Cambria"/>
                          <a:ea typeface="Cambria"/>
                          <a:cs typeface="Cambria"/>
                          <a:sym typeface="Cambria"/>
                        </a:rPr>
                        <a:t>derecho de supresión </a:t>
                      </a:r>
                      <a:r>
                        <a:rPr lang="es">
                          <a:solidFill>
                            <a:srgbClr val="FFFFFF"/>
                          </a:solidFill>
                          <a:latin typeface="Cambria"/>
                          <a:ea typeface="Cambria"/>
                          <a:cs typeface="Cambria"/>
                          <a:sym typeface="Cambria"/>
                        </a:rPr>
                        <a:t>para que eliminen tus datos personales y no los utilicen con ningún fin. </a:t>
                      </a:r>
                      <a:endParaRPr>
                        <a:latin typeface="Cambria"/>
                        <a:ea typeface="Cambria"/>
                        <a:cs typeface="Cambria"/>
                        <a:sym typeface="Cambria"/>
                      </a:endParaRPr>
                    </a:p>
                  </a:txBody>
                  <a:tcPr marL="91425" marR="91425" marT="90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9086B5"/>
                    </a:solidFill>
                  </a:tcPr>
                </a:tc>
                <a:extLst>
                  <a:ext uri="{0D108BD9-81ED-4DB2-BD59-A6C34878D82A}">
                    <a16:rowId xmlns:a16="http://schemas.microsoft.com/office/drawing/2014/main" val="10000"/>
                  </a:ext>
                </a:extLst>
              </a:tr>
            </a:tbl>
          </a:graphicData>
        </a:graphic>
      </p:graphicFrame>
      <p:sp>
        <p:nvSpPr>
          <p:cNvPr id="179" name="Google Shape;179;p33"/>
          <p:cNvSpPr/>
          <p:nvPr/>
        </p:nvSpPr>
        <p:spPr>
          <a:xfrm rot="-469140">
            <a:off x="148903" y="1621043"/>
            <a:ext cx="2430093" cy="2353511"/>
          </a:xfrm>
          <a:prstGeom prst="ellipse">
            <a:avLst/>
          </a:prstGeom>
          <a:solidFill>
            <a:srgbClr val="54457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2000" b="1" i="1">
                <a:solidFill>
                  <a:srgbClr val="FFFFFF"/>
                </a:solidFill>
                <a:latin typeface="Franklin Gothic"/>
                <a:ea typeface="Franklin Gothic"/>
                <a:cs typeface="Franklin Gothic"/>
                <a:sym typeface="Franklin Gothic"/>
              </a:rPr>
              <a:t>Si no quieres recibir publicidad </a:t>
            </a:r>
            <a:endParaRPr sz="2000" b="1" i="1">
              <a:solidFill>
                <a:srgbClr val="FFFFFF"/>
              </a:solidFill>
              <a:latin typeface="Franklin Gothic"/>
              <a:ea typeface="Franklin Gothic"/>
              <a:cs typeface="Franklin Gothic"/>
              <a:sym typeface="Franklin Gothic"/>
            </a:endParaRPr>
          </a:p>
          <a:p>
            <a:pPr marL="0" lvl="0" indent="0" algn="ctr" rtl="0">
              <a:spcBef>
                <a:spcPts val="0"/>
              </a:spcBef>
              <a:spcAft>
                <a:spcPts val="0"/>
              </a:spcAft>
              <a:buClr>
                <a:schemeClr val="dk1"/>
              </a:buClr>
              <a:buSzPts val="1100"/>
              <a:buFont typeface="Arial"/>
              <a:buNone/>
            </a:pPr>
            <a:r>
              <a:rPr lang="es" sz="2000" b="1" i="1">
                <a:solidFill>
                  <a:srgbClr val="FFFFFF"/>
                </a:solidFill>
                <a:latin typeface="Franklin Gothic"/>
                <a:ea typeface="Franklin Gothic"/>
                <a:cs typeface="Franklin Gothic"/>
                <a:sym typeface="Franklin Gothic"/>
              </a:rPr>
              <a:t>no deseada ...</a:t>
            </a:r>
            <a:endParaRPr sz="2000" b="1" i="1" u="none" strike="noStrike" cap="none">
              <a:solidFill>
                <a:srgbClr val="FFFFFF"/>
              </a:solidFill>
              <a:latin typeface="Franklin Gothic"/>
              <a:ea typeface="Franklin Gothic"/>
              <a:cs typeface="Franklin Gothic"/>
              <a:sym typeface="Franklin Gothic"/>
            </a:endParaRPr>
          </a:p>
        </p:txBody>
      </p:sp>
      <p:sp>
        <p:nvSpPr>
          <p:cNvPr id="180" name="Google Shape;180;p33"/>
          <p:cNvSpPr/>
          <p:nvPr/>
        </p:nvSpPr>
        <p:spPr>
          <a:xfrm>
            <a:off x="2798750" y="2571750"/>
            <a:ext cx="1071000" cy="535500"/>
          </a:xfrm>
          <a:prstGeom prst="homePlate">
            <a:avLst>
              <a:gd name="adj" fmla="val 50000"/>
            </a:avLst>
          </a:prstGeom>
          <a:solidFill>
            <a:srgbClr val="A2D6A8"/>
          </a:solidFill>
          <a:ln w="76200"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3"/>
          <p:cNvSpPr/>
          <p:nvPr/>
        </p:nvSpPr>
        <p:spPr>
          <a:xfrm>
            <a:off x="0" y="-1300"/>
            <a:ext cx="5164800" cy="949800"/>
          </a:xfrm>
          <a:prstGeom prst="rect">
            <a:avLst/>
          </a:prstGeom>
          <a:solidFill>
            <a:srgbClr val="BFDDD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900"/>
              <a:buFont typeface="Arial"/>
              <a:buNone/>
            </a:pPr>
            <a:r>
              <a:rPr lang="es" sz="2400" b="1">
                <a:solidFill>
                  <a:schemeClr val="lt1"/>
                </a:solidFill>
                <a:latin typeface="Franklin Gothic"/>
                <a:ea typeface="Franklin Gothic"/>
                <a:cs typeface="Franklin Gothic"/>
                <a:sym typeface="Franklin Gothic"/>
              </a:rPr>
              <a:t>RECOMENDACIONES</a:t>
            </a:r>
            <a:endParaRPr sz="1400" b="0" i="0" u="none" strike="noStrike" cap="none">
              <a:solidFill>
                <a:srgbClr val="000000"/>
              </a:solidFill>
              <a:latin typeface="Arial"/>
              <a:ea typeface="Arial"/>
              <a:cs typeface="Arial"/>
              <a:sym typeface="Arial"/>
            </a:endParaRPr>
          </a:p>
        </p:txBody>
      </p:sp>
      <p:pic>
        <p:nvPicPr>
          <p:cNvPr id="182" name="Google Shape;182;p33" descr="mà.png"/>
          <p:cNvPicPr preferRelativeResize="0"/>
          <p:nvPr/>
        </p:nvPicPr>
        <p:blipFill rotWithShape="1">
          <a:blip r:embed="rId3">
            <a:alphaModFix/>
          </a:blip>
          <a:srcRect/>
          <a:stretch/>
        </p:blipFill>
        <p:spPr>
          <a:xfrm rot="-7636679">
            <a:off x="1460034" y="3591116"/>
            <a:ext cx="1855036" cy="102981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4"/>
          <p:cNvSpPr/>
          <p:nvPr/>
        </p:nvSpPr>
        <p:spPr>
          <a:xfrm>
            <a:off x="1359150" y="954125"/>
            <a:ext cx="6425700" cy="7569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34"/>
          <p:cNvSpPr/>
          <p:nvPr/>
        </p:nvSpPr>
        <p:spPr>
          <a:xfrm>
            <a:off x="1359150" y="1711025"/>
            <a:ext cx="6425700" cy="30264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34"/>
          <p:cNvSpPr txBox="1"/>
          <p:nvPr/>
        </p:nvSpPr>
        <p:spPr>
          <a:xfrm>
            <a:off x="2780625" y="1015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2400" b="1" i="0" u="none" strike="noStrike" cap="none">
                <a:solidFill>
                  <a:srgbClr val="FFFFFF"/>
                </a:solidFill>
                <a:latin typeface="Franklin Gothic"/>
                <a:ea typeface="Franklin Gothic"/>
                <a:cs typeface="Franklin Gothic"/>
                <a:sym typeface="Franklin Gothic"/>
              </a:rPr>
              <a:t>PARA SABER MÁS...</a:t>
            </a:r>
            <a:endParaRPr sz="2400" b="1" i="0" u="none" strike="noStrike" cap="none">
              <a:solidFill>
                <a:srgbClr val="FFFFFF"/>
              </a:solidFill>
              <a:latin typeface="Franklin Gothic"/>
              <a:ea typeface="Franklin Gothic"/>
              <a:cs typeface="Franklin Gothic"/>
              <a:sym typeface="Franklin Gothic"/>
            </a:endParaRPr>
          </a:p>
        </p:txBody>
      </p:sp>
      <p:sp>
        <p:nvSpPr>
          <p:cNvPr id="190" name="Google Shape;190;p34"/>
          <p:cNvSpPr txBox="1"/>
          <p:nvPr/>
        </p:nvSpPr>
        <p:spPr>
          <a:xfrm>
            <a:off x="1506150" y="1866300"/>
            <a:ext cx="6131700" cy="287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 sz="1800">
                <a:latin typeface="Cambria"/>
                <a:ea typeface="Cambria"/>
                <a:cs typeface="Cambria"/>
                <a:sym typeface="Cambria"/>
              </a:rPr>
              <a:t>Consulta </a:t>
            </a:r>
            <a:endParaRPr sz="1800">
              <a:latin typeface="Cambria"/>
              <a:ea typeface="Cambria"/>
              <a:cs typeface="Cambria"/>
              <a:sym typeface="Cambria"/>
            </a:endParaRPr>
          </a:p>
          <a:p>
            <a:pPr marL="457200" marR="0" lvl="0" indent="45720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marR="0" lvl="0" indent="457200" algn="ctr" rtl="0">
              <a:lnSpc>
                <a:spcPct val="100000"/>
              </a:lnSpc>
              <a:spcBef>
                <a:spcPts val="0"/>
              </a:spcBef>
              <a:spcAft>
                <a:spcPts val="0"/>
              </a:spcAft>
              <a:buClr>
                <a:srgbClr val="000000"/>
              </a:buClr>
              <a:buSzPts val="1800"/>
              <a:buFont typeface="Arial"/>
              <a:buNone/>
            </a:pPr>
            <a:r>
              <a:rPr lang="es" sz="1800" u="sng">
                <a:solidFill>
                  <a:schemeClr val="hlink"/>
                </a:solidFill>
                <a:latin typeface="Cambria"/>
                <a:ea typeface="Cambria"/>
                <a:cs typeface="Cambria"/>
                <a:sym typeface="Cambria"/>
                <a:hlinkClick r:id="rId3"/>
              </a:rPr>
              <a:t>Presentación Resumen Observatorio de la Publicidad en      España 2018</a:t>
            </a:r>
            <a:endParaRPr sz="1800">
              <a:latin typeface="Cambria"/>
              <a:ea typeface="Cambria"/>
              <a:cs typeface="Cambria"/>
              <a:sym typeface="Cambria"/>
            </a:endParaRPr>
          </a:p>
          <a:p>
            <a:pPr marL="0" marR="0" lvl="0" indent="45720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457200" lvl="0" indent="0" algn="ctr" rtl="0">
              <a:spcBef>
                <a:spcPts val="0"/>
              </a:spcBef>
              <a:spcAft>
                <a:spcPts val="0"/>
              </a:spcAft>
              <a:buClr>
                <a:schemeClr val="dk1"/>
              </a:buClr>
              <a:buSzPts val="1100"/>
              <a:buFont typeface="Arial"/>
              <a:buNone/>
            </a:pPr>
            <a:r>
              <a:rPr lang="es" sz="1800">
                <a:latin typeface="Cambria"/>
                <a:ea typeface="Cambria"/>
                <a:cs typeface="Cambria"/>
                <a:sym typeface="Cambria"/>
              </a:rPr>
              <a:t> </a:t>
            </a:r>
            <a:r>
              <a:rPr lang="es" sz="1800" u="sng">
                <a:solidFill>
                  <a:schemeClr val="hlink"/>
                </a:solidFill>
                <a:latin typeface="Cambria"/>
                <a:ea typeface="Cambria"/>
                <a:cs typeface="Cambria"/>
                <a:sym typeface="Cambria"/>
                <a:hlinkClick r:id="rId4"/>
              </a:rPr>
              <a:t>Agencia Española de Protección de Datos</a:t>
            </a:r>
            <a:endParaRPr/>
          </a:p>
          <a:p>
            <a:pPr marL="457200" lvl="0" indent="0" algn="ctr" rtl="0">
              <a:spcBef>
                <a:spcPts val="0"/>
              </a:spcBef>
              <a:spcAft>
                <a:spcPts val="0"/>
              </a:spcAft>
              <a:buClr>
                <a:schemeClr val="dk1"/>
              </a:buClr>
              <a:buSzPts val="1100"/>
              <a:buFont typeface="Arial"/>
              <a:buNone/>
            </a:pPr>
            <a:endParaRPr/>
          </a:p>
          <a:p>
            <a:pPr marL="457200" lvl="0" indent="0" algn="ctr" rtl="0">
              <a:spcBef>
                <a:spcPts val="0"/>
              </a:spcBef>
              <a:spcAft>
                <a:spcPts val="0"/>
              </a:spcAft>
              <a:buClr>
                <a:schemeClr val="dk1"/>
              </a:buClr>
              <a:buSzPts val="1100"/>
              <a:buFont typeface="Arial"/>
              <a:buNone/>
            </a:pPr>
            <a:r>
              <a:rPr lang="es" sz="1800" u="sng">
                <a:solidFill>
                  <a:schemeClr val="hlink"/>
                </a:solidFill>
                <a:latin typeface="Cambria"/>
                <a:ea typeface="Cambria"/>
                <a:cs typeface="Cambria"/>
                <a:sym typeface="Cambria"/>
                <a:hlinkClick r:id="rId5"/>
              </a:rPr>
              <a:t>Cómo evitar la publicidad no deseada</a:t>
            </a:r>
            <a:endParaRPr/>
          </a:p>
          <a:p>
            <a:pPr marL="457200" lvl="0" indent="0" algn="ctr" rtl="0">
              <a:spcBef>
                <a:spcPts val="0"/>
              </a:spcBef>
              <a:spcAft>
                <a:spcPts val="0"/>
              </a:spcAft>
              <a:buClr>
                <a:schemeClr val="dk1"/>
              </a:buClr>
              <a:buSzPts val="1100"/>
              <a:buFont typeface="Arial"/>
              <a:buNone/>
            </a:pPr>
            <a:endParaRPr>
              <a:solidFill>
                <a:srgbClr val="38967B"/>
              </a:solidFill>
            </a:endParaRPr>
          </a:p>
          <a:p>
            <a:pPr marL="457200" lvl="0" indent="0" algn="ctr" rtl="0">
              <a:spcBef>
                <a:spcPts val="0"/>
              </a:spcBef>
              <a:spcAft>
                <a:spcPts val="0"/>
              </a:spcAft>
              <a:buClr>
                <a:schemeClr val="dk1"/>
              </a:buClr>
              <a:buSzPts val="1100"/>
              <a:buFont typeface="Arial"/>
              <a:buNone/>
            </a:pPr>
            <a:r>
              <a:rPr lang="es" sz="1800" u="sng">
                <a:solidFill>
                  <a:schemeClr val="hlink"/>
                </a:solidFill>
                <a:latin typeface="Cambria"/>
                <a:ea typeface="Cambria"/>
                <a:cs typeface="Cambria"/>
                <a:sym typeface="Cambria"/>
                <a:hlinkClick r:id="rId6"/>
              </a:rPr>
              <a:t>Cómo acabar con la publicidad en el correo electrónico</a:t>
            </a:r>
            <a:r>
              <a:rPr lang="es" sz="1800">
                <a:solidFill>
                  <a:srgbClr val="38967B"/>
                </a:solidFill>
                <a:latin typeface="Cambria"/>
                <a:ea typeface="Cambria"/>
                <a:cs typeface="Cambria"/>
                <a:sym typeface="Cambria"/>
              </a:rPr>
              <a:t> </a:t>
            </a:r>
            <a:endParaRPr sz="1800">
              <a:solidFill>
                <a:srgbClr val="38967B"/>
              </a:solidFill>
              <a:latin typeface="Cambria"/>
              <a:ea typeface="Cambria"/>
              <a:cs typeface="Cambria"/>
              <a:sym typeface="Cambria"/>
            </a:endParaRPr>
          </a:p>
          <a:p>
            <a:pPr marL="457200" lvl="0" indent="0" algn="l" rtl="0">
              <a:spcBef>
                <a:spcPts val="0"/>
              </a:spcBef>
              <a:spcAft>
                <a:spcPts val="0"/>
              </a:spcAft>
              <a:buClr>
                <a:schemeClr val="dk1"/>
              </a:buClr>
              <a:buSzPts val="1100"/>
              <a:buFont typeface="Arial"/>
              <a:buNone/>
            </a:pPr>
            <a:endParaRPr/>
          </a:p>
          <a:p>
            <a:pPr marL="457200" lvl="0" indent="0" algn="l" rtl="0">
              <a:spcBef>
                <a:spcPts val="0"/>
              </a:spcBef>
              <a:spcAft>
                <a:spcPts val="0"/>
              </a:spcAft>
              <a:buClr>
                <a:schemeClr val="dk1"/>
              </a:buClr>
              <a:buSzPts val="1100"/>
              <a:buFont typeface="Arial"/>
              <a:buNone/>
            </a:pPr>
            <a:endParaRPr sz="1800" b="1">
              <a:solidFill>
                <a:srgbClr val="454D52"/>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rgbClr val="FFFF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5"/>
          <p:cNvSpPr/>
          <p:nvPr/>
        </p:nvSpPr>
        <p:spPr>
          <a:xfrm>
            <a:off x="2958875" y="0"/>
            <a:ext cx="6185100" cy="51435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35"/>
          <p:cNvSpPr/>
          <p:nvPr/>
        </p:nvSpPr>
        <p:spPr>
          <a:xfrm>
            <a:off x="2958875" y="3163850"/>
            <a:ext cx="3609600" cy="499200"/>
          </a:xfrm>
          <a:prstGeom prst="rect">
            <a:avLst/>
          </a:prstGeom>
          <a:solidFill>
            <a:srgbClr val="3896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7" name="Google Shape;197;p35"/>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endParaRPr lang="es-ES" sz="1200" b="1" dirty="0">
              <a:latin typeface="Arial" panose="020B0604020202020204" pitchFamily="34" charset="0"/>
              <a:cs typeface="Arial" panose="020B0604020202020204" pitchFamily="34" charset="0"/>
            </a:endParaRPr>
          </a:p>
          <a:p>
            <a:pPr algn="ctr">
              <a:lnSpc>
                <a:spcPct val="150000"/>
              </a:lnSpc>
            </a:pPr>
            <a:r>
              <a:rPr lang="es-ES" sz="1200" b="1" dirty="0">
                <a:latin typeface="Arial" panose="020B0604020202020204" pitchFamily="34" charset="0"/>
                <a:cs typeface="Arial" panose="020B0604020202020204" pitchFamily="34" charset="0"/>
              </a:rPr>
              <a:t>DE </a:t>
            </a:r>
            <a:r>
              <a:rPr lang="es-ES" sz="1200" b="1" dirty="0">
                <a:latin typeface="Arial" panose="020B0604020202020204" pitchFamily="34" charset="0"/>
                <a:cs typeface="Arial" panose="020B0604020202020204" pitchFamily="34" charset="0"/>
              </a:rPr>
              <a:t>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4. Seguridad: 4.2. Protección de datos personales e identidad digital:</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4. Publicidad no deseada</a:t>
            </a:r>
          </a:p>
          <a:p>
            <a:pPr algn="ctr"/>
            <a:endParaRPr lang="es-ES" sz="1200" dirty="0"/>
          </a:p>
          <a:p>
            <a:pPr algn="ctr"/>
            <a:r>
              <a:rPr lang="es-ES" sz="1200" dirty="0"/>
              <a:t> </a:t>
            </a: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946459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p:nvPr/>
        </p:nvSpPr>
        <p:spPr>
          <a:xfrm>
            <a:off x="-8900" y="0"/>
            <a:ext cx="2954700" cy="51435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5"/>
          <p:cNvSpPr/>
          <p:nvPr/>
        </p:nvSpPr>
        <p:spPr>
          <a:xfrm>
            <a:off x="2923300" y="1069475"/>
            <a:ext cx="5659200" cy="1149600"/>
          </a:xfrm>
          <a:prstGeom prst="rect">
            <a:avLst/>
          </a:prstGeom>
          <a:solidFill>
            <a:srgbClr val="E88E9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5"/>
          <p:cNvSpPr/>
          <p:nvPr/>
        </p:nvSpPr>
        <p:spPr>
          <a:xfrm>
            <a:off x="175275" y="1069475"/>
            <a:ext cx="2748000" cy="1907100"/>
          </a:xfrm>
          <a:prstGeom prst="rect">
            <a:avLst/>
          </a:prstGeom>
          <a:solidFill>
            <a:srgbClr val="8C3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5"/>
          <p:cNvSpPr txBox="1"/>
          <p:nvPr/>
        </p:nvSpPr>
        <p:spPr>
          <a:xfrm>
            <a:off x="2923300" y="1069475"/>
            <a:ext cx="5659200" cy="1149600"/>
          </a:xfrm>
          <a:prstGeom prst="rect">
            <a:avLst/>
          </a:prstGeom>
          <a:solidFill>
            <a:srgbClr val="A2D6A8"/>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a:solidFill>
                  <a:srgbClr val="38967B"/>
                </a:solidFill>
                <a:latin typeface="Franklin Gothic"/>
                <a:ea typeface="Franklin Gothic"/>
                <a:cs typeface="Franklin Gothic"/>
                <a:sym typeface="Franklin Gothic"/>
              </a:rPr>
              <a:t>Publicidad no deseada</a:t>
            </a:r>
            <a:endParaRPr sz="3000" b="1" i="0" u="none" strike="noStrike" cap="none">
              <a:solidFill>
                <a:srgbClr val="38967B"/>
              </a:solidFill>
              <a:latin typeface="Franklin Gothic"/>
              <a:ea typeface="Franklin Gothic"/>
              <a:cs typeface="Franklin Gothic"/>
              <a:sym typeface="Franklin Gothic"/>
            </a:endParaRPr>
          </a:p>
        </p:txBody>
      </p:sp>
      <p:sp>
        <p:nvSpPr>
          <p:cNvPr id="103" name="Google Shape;103;p25"/>
          <p:cNvSpPr txBox="1"/>
          <p:nvPr/>
        </p:nvSpPr>
        <p:spPr>
          <a:xfrm>
            <a:off x="152625" y="1069475"/>
            <a:ext cx="2793300" cy="1907100"/>
          </a:xfrm>
          <a:prstGeom prst="rect">
            <a:avLst/>
          </a:prstGeom>
          <a:solidFill>
            <a:srgbClr val="38967B"/>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1800" b="1">
                <a:solidFill>
                  <a:srgbClr val="F3F3F3"/>
                </a:solidFill>
                <a:latin typeface="Cambria"/>
                <a:ea typeface="Cambria"/>
                <a:cs typeface="Cambria"/>
                <a:sym typeface="Cambria"/>
              </a:rPr>
              <a:t>Seguridad. </a:t>
            </a:r>
            <a:br>
              <a:rPr lang="es" sz="1800" b="1">
                <a:solidFill>
                  <a:srgbClr val="F3F3F3"/>
                </a:solidFill>
                <a:latin typeface="Cambria"/>
                <a:ea typeface="Cambria"/>
                <a:cs typeface="Cambria"/>
                <a:sym typeface="Cambria"/>
              </a:rPr>
            </a:br>
            <a:r>
              <a:rPr lang="es" sz="1800" b="1">
                <a:solidFill>
                  <a:srgbClr val="FFFFFF"/>
                </a:solidFill>
                <a:latin typeface="Cambria"/>
                <a:ea typeface="Cambria"/>
                <a:cs typeface="Cambria"/>
                <a:sym typeface="Cambria"/>
              </a:rPr>
              <a:t>Protección de datos personales e identidad digital</a:t>
            </a:r>
            <a:endParaRPr sz="1800" b="1">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800"/>
              <a:buFont typeface="Arial"/>
              <a:buNone/>
            </a:pPr>
            <a:endParaRPr sz="1800">
              <a:solidFill>
                <a:srgbClr val="F2F2F2"/>
              </a:solidFill>
              <a:latin typeface="Cambria"/>
              <a:ea typeface="Cambria"/>
              <a:cs typeface="Cambria"/>
              <a:sym typeface="Cambria"/>
            </a:endParaRPr>
          </a:p>
        </p:txBody>
      </p:sp>
      <p:sp>
        <p:nvSpPr>
          <p:cNvPr id="104" name="Google Shape;104;p25"/>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5" name="Google Shape;105;p25"/>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6"/>
          <p:cNvSpPr txBox="1"/>
          <p:nvPr/>
        </p:nvSpPr>
        <p:spPr>
          <a:xfrm>
            <a:off x="2998125" y="2186913"/>
            <a:ext cx="5370900" cy="232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a:solidFill>
                  <a:schemeClr val="dk1"/>
                </a:solidFill>
                <a:latin typeface="Franklin Gothic"/>
                <a:ea typeface="Franklin Gothic"/>
                <a:cs typeface="Franklin Gothic"/>
                <a:sym typeface="Franklin Gothic"/>
              </a:rPr>
              <a:t>   Saber qué es la </a:t>
            </a:r>
            <a:r>
              <a:rPr lang="es" sz="1800" b="1">
                <a:solidFill>
                  <a:schemeClr val="dk1"/>
                </a:solidFill>
                <a:latin typeface="Franklin Gothic"/>
                <a:ea typeface="Franklin Gothic"/>
                <a:cs typeface="Franklin Gothic"/>
                <a:sym typeface="Franklin Gothic"/>
              </a:rPr>
              <a:t>publicidad no deseada.</a:t>
            </a: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   </a:t>
            </a:r>
            <a:r>
              <a:rPr lang="es" sz="1800">
                <a:solidFill>
                  <a:schemeClr val="dk1"/>
                </a:solidFill>
                <a:latin typeface="Franklin Gothic"/>
                <a:ea typeface="Franklin Gothic"/>
                <a:cs typeface="Franklin Gothic"/>
                <a:sym typeface="Franklin Gothic"/>
              </a:rPr>
              <a:t>Conocer qué </a:t>
            </a:r>
            <a:r>
              <a:rPr lang="es" sz="1800" b="1">
                <a:solidFill>
                  <a:schemeClr val="dk1"/>
                </a:solidFill>
                <a:latin typeface="Franklin Gothic"/>
                <a:ea typeface="Franklin Gothic"/>
                <a:cs typeface="Franklin Gothic"/>
                <a:sym typeface="Franklin Gothic"/>
              </a:rPr>
              <a:t>tipos</a:t>
            </a:r>
            <a:r>
              <a:rPr lang="es" sz="1800">
                <a:solidFill>
                  <a:schemeClr val="dk1"/>
                </a:solidFill>
                <a:latin typeface="Franklin Gothic"/>
                <a:ea typeface="Franklin Gothic"/>
                <a:cs typeface="Franklin Gothic"/>
                <a:sym typeface="Franklin Gothic"/>
              </a:rPr>
              <a:t> de publicidad no deseada existen</a:t>
            </a:r>
            <a:r>
              <a:rPr lang="es" sz="1800">
                <a:latin typeface="Franklin Gothic"/>
                <a:ea typeface="Franklin Gothic"/>
                <a:cs typeface="Franklin Gothic"/>
                <a:sym typeface="Franklin Gothic"/>
              </a:rPr>
              <a:t>.</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   Saber cómo </a:t>
            </a:r>
            <a:r>
              <a:rPr lang="es" sz="1800" b="1">
                <a:solidFill>
                  <a:schemeClr val="dk1"/>
                </a:solidFill>
                <a:latin typeface="Franklin Gothic"/>
                <a:ea typeface="Franklin Gothic"/>
                <a:cs typeface="Franklin Gothic"/>
                <a:sym typeface="Franklin Gothic"/>
              </a:rPr>
              <a:t>reducir </a:t>
            </a:r>
            <a:r>
              <a:rPr lang="es" sz="1800">
                <a:solidFill>
                  <a:schemeClr val="dk1"/>
                </a:solidFill>
                <a:latin typeface="Franklin Gothic"/>
                <a:ea typeface="Franklin Gothic"/>
                <a:cs typeface="Franklin Gothic"/>
                <a:sym typeface="Franklin Gothic"/>
              </a:rPr>
              <a:t>la publicidad no deseada.</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   </a:t>
            </a:r>
            <a:endParaRPr sz="1800" b="0" i="0" u="none" strike="noStrike" cap="none">
              <a:solidFill>
                <a:srgbClr val="000000"/>
              </a:solidFill>
              <a:latin typeface="Franklin Gothic"/>
              <a:ea typeface="Franklin Gothic"/>
              <a:cs typeface="Franklin Gothic"/>
              <a:sym typeface="Franklin Gothic"/>
            </a:endParaRPr>
          </a:p>
        </p:txBody>
      </p:sp>
      <p:sp>
        <p:nvSpPr>
          <p:cNvPr id="111" name="Google Shape;111;p26"/>
          <p:cNvSpPr/>
          <p:nvPr/>
        </p:nvSpPr>
        <p:spPr>
          <a:xfrm>
            <a:off x="8900" y="0"/>
            <a:ext cx="40194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
        <p:nvSpPr>
          <p:cNvPr id="113" name="Google Shape;113;p26"/>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 sz="2000" b="0" i="0" u="none" strike="noStrike" cap="none">
                <a:solidFill>
                  <a:srgbClr val="000000"/>
                </a:solidFill>
                <a:latin typeface="Cambria"/>
                <a:ea typeface="Cambria"/>
                <a:cs typeface="Cambria"/>
                <a:sym typeface="Cambria"/>
              </a:rPr>
              <a:t>Al finalizar esta actividad tienes que ser capaz de:</a:t>
            </a:r>
            <a:endParaRPr sz="2000" b="0" i="0" u="none" strike="noStrike" cap="none">
              <a:solidFill>
                <a:srgbClr val="000000"/>
              </a:solidFill>
              <a:latin typeface="Cambria"/>
              <a:ea typeface="Cambria"/>
              <a:cs typeface="Cambria"/>
              <a:sym typeface="Cambria"/>
            </a:endParaRPr>
          </a:p>
        </p:txBody>
      </p:sp>
      <p:pic>
        <p:nvPicPr>
          <p:cNvPr id="114" name="Google Shape;114;p26"/>
          <p:cNvPicPr preferRelativeResize="0"/>
          <p:nvPr/>
        </p:nvPicPr>
        <p:blipFill rotWithShape="1">
          <a:blip r:embed="rId3">
            <a:alphaModFix/>
          </a:blip>
          <a:srcRect/>
          <a:stretch/>
        </p:blipFill>
        <p:spPr>
          <a:xfrm>
            <a:off x="8900" y="2312900"/>
            <a:ext cx="3064025" cy="19056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7"/>
          <p:cNvSpPr/>
          <p:nvPr/>
        </p:nvSpPr>
        <p:spPr>
          <a:xfrm>
            <a:off x="1506200" y="1263875"/>
            <a:ext cx="6176100" cy="3150900"/>
          </a:xfrm>
          <a:prstGeom prst="rect">
            <a:avLst/>
          </a:prstGeom>
          <a:solidFill>
            <a:srgbClr val="3896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7"/>
          <p:cNvSpPr/>
          <p:nvPr/>
        </p:nvSpPr>
        <p:spPr>
          <a:xfrm>
            <a:off x="0" y="764675"/>
            <a:ext cx="3761100" cy="4992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121" name="Google Shape;121;p27"/>
          <p:cNvSpPr txBox="1"/>
          <p:nvPr/>
        </p:nvSpPr>
        <p:spPr>
          <a:xfrm>
            <a:off x="1644750" y="7686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
        <p:nvSpPr>
          <p:cNvPr id="122" name="Google Shape;122;p27"/>
          <p:cNvSpPr txBox="1"/>
          <p:nvPr/>
        </p:nvSpPr>
        <p:spPr>
          <a:xfrm>
            <a:off x="1594700" y="1384525"/>
            <a:ext cx="5954400" cy="2879400"/>
          </a:xfrm>
          <a:prstGeom prst="rect">
            <a:avLst/>
          </a:prstGeom>
          <a:noFill/>
          <a:ln>
            <a:noFill/>
          </a:ln>
        </p:spPr>
        <p:txBody>
          <a:bodyPr spcFirstLastPara="1" wrap="square" lIns="91425" tIns="91425" rIns="91425" bIns="91425" anchor="t" anchorCtr="0">
            <a:noAutofit/>
          </a:bodyPr>
          <a:lstStyle/>
          <a:p>
            <a:pPr marL="457200" marR="0" lvl="0" indent="-419100" algn="l" rtl="0">
              <a:lnSpc>
                <a:spcPct val="100000"/>
              </a:lnSpc>
              <a:spcBef>
                <a:spcPts val="1000"/>
              </a:spcBef>
              <a:spcAft>
                <a:spcPts val="0"/>
              </a:spcAft>
              <a:buClr>
                <a:srgbClr val="54457D"/>
              </a:buClr>
              <a:buSzPts val="3000"/>
              <a:buFont typeface="Franklin Gothic"/>
              <a:buChar char="●"/>
            </a:pPr>
            <a:r>
              <a:rPr lang="es" sz="1800">
                <a:solidFill>
                  <a:srgbClr val="FFFFFF"/>
                </a:solidFill>
                <a:latin typeface="Franklin Gothic"/>
                <a:ea typeface="Franklin Gothic"/>
                <a:cs typeface="Franklin Gothic"/>
                <a:sym typeface="Franklin Gothic"/>
              </a:rPr>
              <a:t>Qué es la publicidad no deseada</a:t>
            </a:r>
            <a:endParaRPr sz="1800" i="0" u="none" strike="noStrike" cap="none">
              <a:solidFill>
                <a:srgbClr val="FFFFFF"/>
              </a:solidFill>
              <a:latin typeface="Franklin Gothic"/>
              <a:ea typeface="Franklin Gothic"/>
              <a:cs typeface="Franklin Gothic"/>
              <a:sym typeface="Franklin Gothic"/>
            </a:endParaRPr>
          </a:p>
          <a:p>
            <a:pPr marL="457200" lvl="0" indent="-419100" algn="l" rtl="0">
              <a:spcBef>
                <a:spcPts val="1000"/>
              </a:spcBef>
              <a:spcAft>
                <a:spcPts val="0"/>
              </a:spcAft>
              <a:buClr>
                <a:srgbClr val="54457D"/>
              </a:buClr>
              <a:buSzPts val="3000"/>
              <a:buFont typeface="Franklin Gothic"/>
              <a:buChar char="●"/>
            </a:pPr>
            <a:r>
              <a:rPr lang="es" sz="1800">
                <a:solidFill>
                  <a:srgbClr val="FFFFFF"/>
                </a:solidFill>
                <a:latin typeface="Franklin Gothic"/>
                <a:ea typeface="Franklin Gothic"/>
                <a:cs typeface="Franklin Gothic"/>
                <a:sym typeface="Franklin Gothic"/>
              </a:rPr>
              <a:t>Tipos de </a:t>
            </a:r>
            <a:r>
              <a:rPr lang="es" sz="1800">
                <a:solidFill>
                  <a:schemeClr val="lt1"/>
                </a:solidFill>
                <a:latin typeface="Franklin Gothic"/>
                <a:ea typeface="Franklin Gothic"/>
                <a:cs typeface="Franklin Gothic"/>
                <a:sym typeface="Franklin Gothic"/>
              </a:rPr>
              <a:t>publicidad no deseada</a:t>
            </a:r>
            <a:endParaRPr sz="1800">
              <a:solidFill>
                <a:srgbClr val="FFFFFF"/>
              </a:solidFill>
              <a:latin typeface="Franklin Gothic"/>
              <a:ea typeface="Franklin Gothic"/>
              <a:cs typeface="Franklin Gothic"/>
              <a:sym typeface="Franklin Gothic"/>
            </a:endParaRPr>
          </a:p>
          <a:p>
            <a:pPr marL="457200" lvl="0" indent="-419100" algn="l" rtl="0">
              <a:spcBef>
                <a:spcPts val="1000"/>
              </a:spcBef>
              <a:spcAft>
                <a:spcPts val="0"/>
              </a:spcAft>
              <a:buClr>
                <a:srgbClr val="54457D"/>
              </a:buClr>
              <a:buSzPts val="3000"/>
              <a:buFont typeface="Franklin Gothic"/>
              <a:buChar char="●"/>
            </a:pPr>
            <a:r>
              <a:rPr lang="es" sz="1800">
                <a:solidFill>
                  <a:srgbClr val="FFFFFF"/>
                </a:solidFill>
                <a:latin typeface="Franklin Gothic"/>
                <a:ea typeface="Franklin Gothic"/>
                <a:cs typeface="Franklin Gothic"/>
                <a:sym typeface="Franklin Gothic"/>
              </a:rPr>
              <a:t>Recomendaciones relacionadas con la </a:t>
            </a:r>
            <a:r>
              <a:rPr lang="es" sz="1800">
                <a:solidFill>
                  <a:schemeClr val="lt1"/>
                </a:solidFill>
                <a:latin typeface="Franklin Gothic"/>
                <a:ea typeface="Franklin Gothic"/>
                <a:cs typeface="Franklin Gothic"/>
                <a:sym typeface="Franklin Gothic"/>
              </a:rPr>
              <a:t>publicidad no deseada</a:t>
            </a:r>
            <a:endParaRPr sz="1800">
              <a:solidFill>
                <a:srgbClr val="FFFFFF"/>
              </a:solidFill>
              <a:latin typeface="Franklin Gothic"/>
              <a:ea typeface="Franklin Gothic"/>
              <a:cs typeface="Franklin Gothic"/>
              <a:sym typeface="Franklin Gothic"/>
            </a:endParaRPr>
          </a:p>
          <a:p>
            <a:pPr marL="457200" marR="0" lvl="0" indent="-419100" algn="l" rtl="0">
              <a:lnSpc>
                <a:spcPct val="100000"/>
              </a:lnSpc>
              <a:spcBef>
                <a:spcPts val="1000"/>
              </a:spcBef>
              <a:spcAft>
                <a:spcPts val="0"/>
              </a:spcAft>
              <a:buClr>
                <a:srgbClr val="54457D"/>
              </a:buClr>
              <a:buSzPts val="3000"/>
              <a:buFont typeface="Franklin Gothic"/>
              <a:buChar char="●"/>
            </a:pPr>
            <a:r>
              <a:rPr lang="es" sz="1800">
                <a:solidFill>
                  <a:srgbClr val="FFFFFF"/>
                </a:solidFill>
                <a:latin typeface="Franklin Gothic"/>
                <a:ea typeface="Franklin Gothic"/>
                <a:cs typeface="Franklin Gothic"/>
                <a:sym typeface="Franklin Gothic"/>
              </a:rPr>
              <a:t>Para saber más</a:t>
            </a:r>
            <a:r>
              <a:rPr lang="es" sz="1800" i="0" u="none" strike="noStrike" cap="none">
                <a:solidFill>
                  <a:srgbClr val="FFFFFF"/>
                </a:solidFill>
                <a:latin typeface="Franklin Gothic"/>
                <a:ea typeface="Franklin Gothic"/>
                <a:cs typeface="Franklin Gothic"/>
                <a:sym typeface="Franklin Gothic"/>
              </a:rPr>
              <a:t>...</a:t>
            </a:r>
            <a:endParaRPr sz="1800"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8"/>
          <p:cNvSpPr/>
          <p:nvPr/>
        </p:nvSpPr>
        <p:spPr>
          <a:xfrm>
            <a:off x="0" y="-1300"/>
            <a:ext cx="6308700" cy="9498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8"/>
          <p:cNvSpPr txBox="1"/>
          <p:nvPr/>
        </p:nvSpPr>
        <p:spPr>
          <a:xfrm>
            <a:off x="102000" y="232250"/>
            <a:ext cx="6467700" cy="71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QUÉ ES LA PUBLICIDAD NO DESEADA Y TIPOS</a:t>
            </a:r>
            <a:endParaRPr sz="2400" b="1" i="0" u="none" strike="noStrike" cap="none">
              <a:solidFill>
                <a:srgbClr val="FFFFFF"/>
              </a:solidFill>
              <a:latin typeface="Franklin Gothic"/>
              <a:ea typeface="Franklin Gothic"/>
              <a:cs typeface="Franklin Gothic"/>
              <a:sym typeface="Franklin Gothic"/>
            </a:endParaRPr>
          </a:p>
        </p:txBody>
      </p:sp>
      <p:sp>
        <p:nvSpPr>
          <p:cNvPr id="129" name="Google Shape;129;p28"/>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8"/>
          <p:cNvSpPr txBox="1"/>
          <p:nvPr/>
        </p:nvSpPr>
        <p:spPr>
          <a:xfrm>
            <a:off x="3160150" y="2986475"/>
            <a:ext cx="15018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1" i="0" u="none" strike="noStrike" cap="none">
              <a:solidFill>
                <a:srgbClr val="BC5561"/>
              </a:solidFill>
              <a:latin typeface="Cambria"/>
              <a:ea typeface="Cambria"/>
              <a:cs typeface="Cambria"/>
              <a:sym typeface="Cambria"/>
            </a:endParaRPr>
          </a:p>
        </p:txBody>
      </p:sp>
      <p:sp>
        <p:nvSpPr>
          <p:cNvPr id="131" name="Google Shape;131;p28"/>
          <p:cNvSpPr txBox="1"/>
          <p:nvPr/>
        </p:nvSpPr>
        <p:spPr>
          <a:xfrm>
            <a:off x="760600" y="1197413"/>
            <a:ext cx="6467700" cy="78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800"/>
              <a:buFont typeface="Arial"/>
              <a:buNone/>
            </a:pPr>
            <a:r>
              <a:rPr lang="es">
                <a:solidFill>
                  <a:schemeClr val="dk1"/>
                </a:solidFill>
                <a:highlight>
                  <a:srgbClr val="FFFFFF"/>
                </a:highlight>
                <a:latin typeface="Cambria"/>
                <a:ea typeface="Cambria"/>
                <a:cs typeface="Cambria"/>
                <a:sym typeface="Cambria"/>
              </a:rPr>
              <a:t>Se considera </a:t>
            </a:r>
            <a:r>
              <a:rPr lang="es" b="1">
                <a:solidFill>
                  <a:schemeClr val="dk1"/>
                </a:solidFill>
                <a:highlight>
                  <a:srgbClr val="FFFFFF"/>
                </a:highlight>
                <a:latin typeface="Cambria"/>
                <a:ea typeface="Cambria"/>
                <a:cs typeface="Cambria"/>
                <a:sym typeface="Cambria"/>
              </a:rPr>
              <a:t>publicidad no deseada</a:t>
            </a:r>
            <a:r>
              <a:rPr lang="es">
                <a:solidFill>
                  <a:schemeClr val="dk1"/>
                </a:solidFill>
                <a:latin typeface="Cambria"/>
                <a:ea typeface="Cambria"/>
                <a:cs typeface="Cambria"/>
                <a:sym typeface="Cambria"/>
              </a:rPr>
              <a:t> a t</a:t>
            </a:r>
            <a:r>
              <a:rPr lang="es">
                <a:highlight>
                  <a:srgbClr val="FFFFFF"/>
                </a:highlight>
                <a:latin typeface="Cambria"/>
                <a:ea typeface="Cambria"/>
                <a:cs typeface="Cambria"/>
                <a:sym typeface="Cambria"/>
              </a:rPr>
              <a:t>odas aquellas comunicaciones que sean </a:t>
            </a:r>
            <a:r>
              <a:rPr lang="es" b="1">
                <a:highlight>
                  <a:srgbClr val="FFFFFF"/>
                </a:highlight>
                <a:latin typeface="Cambria"/>
                <a:ea typeface="Cambria"/>
                <a:cs typeface="Cambria"/>
                <a:sym typeface="Cambria"/>
              </a:rPr>
              <a:t>invasivas y molestas y </a:t>
            </a:r>
            <a:r>
              <a:rPr lang="es">
                <a:highlight>
                  <a:srgbClr val="FFFFFF"/>
                </a:highlight>
                <a:latin typeface="Cambria"/>
                <a:ea typeface="Cambria"/>
                <a:cs typeface="Cambria"/>
                <a:sym typeface="Cambria"/>
              </a:rPr>
              <a:t>que afecten en el ámbito privado.</a:t>
            </a:r>
            <a:endParaRPr>
              <a:highlight>
                <a:srgbClr val="FFFFFF"/>
              </a:highlight>
              <a:latin typeface="Cambria"/>
              <a:ea typeface="Cambria"/>
              <a:cs typeface="Cambria"/>
              <a:sym typeface="Cambria"/>
            </a:endParaRPr>
          </a:p>
          <a:p>
            <a:pPr marL="0" lvl="0" indent="0" algn="l" rtl="0">
              <a:spcBef>
                <a:spcPts val="0"/>
              </a:spcBef>
              <a:spcAft>
                <a:spcPts val="0"/>
              </a:spcAft>
              <a:buClr>
                <a:schemeClr val="dk1"/>
              </a:buClr>
              <a:buSzPts val="1800"/>
              <a:buFont typeface="Arial"/>
              <a:buNone/>
            </a:pPr>
            <a:r>
              <a:rPr lang="es">
                <a:highlight>
                  <a:srgbClr val="FFFFFF"/>
                </a:highlight>
                <a:latin typeface="Cambria"/>
                <a:ea typeface="Cambria"/>
                <a:cs typeface="Cambria"/>
                <a:sym typeface="Cambria"/>
              </a:rPr>
              <a:t>Se podría clasificar en:</a:t>
            </a:r>
            <a:endParaRPr>
              <a:highlight>
                <a:srgbClr val="FFFFFF"/>
              </a:highlight>
              <a:latin typeface="Cambria"/>
              <a:ea typeface="Cambria"/>
              <a:cs typeface="Cambria"/>
              <a:sym typeface="Cambria"/>
            </a:endParaRPr>
          </a:p>
        </p:txBody>
      </p:sp>
      <p:pic>
        <p:nvPicPr>
          <p:cNvPr id="132" name="Google Shape;132;p28"/>
          <p:cNvPicPr preferRelativeResize="0"/>
          <p:nvPr/>
        </p:nvPicPr>
        <p:blipFill rotWithShape="1">
          <a:blip r:embed="rId3">
            <a:alphaModFix/>
          </a:blip>
          <a:srcRect/>
          <a:stretch/>
        </p:blipFill>
        <p:spPr>
          <a:xfrm>
            <a:off x="458613" y="2086900"/>
            <a:ext cx="6904874" cy="2828750"/>
          </a:xfrm>
          <a:prstGeom prst="rect">
            <a:avLst/>
          </a:prstGeom>
          <a:noFill/>
          <a:ln>
            <a:noFill/>
          </a:ln>
        </p:spPr>
      </p:pic>
      <p:sp>
        <p:nvSpPr>
          <p:cNvPr id="133" name="Google Shape;133;p28"/>
          <p:cNvSpPr txBox="1"/>
          <p:nvPr/>
        </p:nvSpPr>
        <p:spPr>
          <a:xfrm>
            <a:off x="1345975" y="3005075"/>
            <a:ext cx="1133400" cy="7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b="1">
                <a:solidFill>
                  <a:srgbClr val="FFFFFF"/>
                </a:solidFill>
              </a:rPr>
              <a:t>Publicidad</a:t>
            </a:r>
            <a:endParaRPr b="1">
              <a:solidFill>
                <a:srgbClr val="FFFFFF"/>
              </a:solidFill>
            </a:endParaRPr>
          </a:p>
          <a:p>
            <a:pPr marL="0" lvl="0" indent="0" algn="ctr" rtl="0">
              <a:spcBef>
                <a:spcPts val="0"/>
              </a:spcBef>
              <a:spcAft>
                <a:spcPts val="0"/>
              </a:spcAft>
              <a:buNone/>
            </a:pPr>
            <a:r>
              <a:rPr lang="es" b="1">
                <a:solidFill>
                  <a:srgbClr val="FFFFFF"/>
                </a:solidFill>
              </a:rPr>
              <a:t>directa</a:t>
            </a:r>
            <a:endParaRPr b="1">
              <a:solidFill>
                <a:srgbClr val="FFFFFF"/>
              </a:solidFill>
            </a:endParaRPr>
          </a:p>
        </p:txBody>
      </p:sp>
      <p:sp>
        <p:nvSpPr>
          <p:cNvPr id="134" name="Google Shape;134;p28"/>
          <p:cNvSpPr txBox="1"/>
          <p:nvPr/>
        </p:nvSpPr>
        <p:spPr>
          <a:xfrm>
            <a:off x="3469450" y="3246275"/>
            <a:ext cx="1192500" cy="71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b="1">
                <a:solidFill>
                  <a:srgbClr val="804F83"/>
                </a:solidFill>
              </a:rPr>
              <a:t>Publicidad </a:t>
            </a:r>
            <a:endParaRPr b="1">
              <a:solidFill>
                <a:srgbClr val="804F83"/>
              </a:solidFill>
            </a:endParaRPr>
          </a:p>
          <a:p>
            <a:pPr marL="0" lvl="0" indent="0" algn="ctr" rtl="0">
              <a:spcBef>
                <a:spcPts val="0"/>
              </a:spcBef>
              <a:spcAft>
                <a:spcPts val="0"/>
              </a:spcAft>
              <a:buNone/>
            </a:pPr>
            <a:r>
              <a:rPr lang="es" b="1">
                <a:solidFill>
                  <a:srgbClr val="804F83"/>
                </a:solidFill>
              </a:rPr>
              <a:t>indirecta</a:t>
            </a:r>
            <a:endParaRPr b="1">
              <a:solidFill>
                <a:srgbClr val="804F83"/>
              </a:solidFill>
            </a:endParaRPr>
          </a:p>
        </p:txBody>
      </p:sp>
      <p:sp>
        <p:nvSpPr>
          <p:cNvPr id="135" name="Google Shape;135;p28"/>
          <p:cNvSpPr txBox="1"/>
          <p:nvPr/>
        </p:nvSpPr>
        <p:spPr>
          <a:xfrm>
            <a:off x="5170200" y="2977625"/>
            <a:ext cx="1569300" cy="84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b="1">
                <a:solidFill>
                  <a:srgbClr val="FFFFFF"/>
                </a:solidFill>
              </a:rPr>
              <a:t>Anuncios</a:t>
            </a:r>
            <a:endParaRPr b="1">
              <a:solidFill>
                <a:srgbClr val="FFFFFF"/>
              </a:solidFill>
            </a:endParaRPr>
          </a:p>
          <a:p>
            <a:pPr marL="0" lvl="0" indent="0" algn="ctr" rtl="0">
              <a:spcBef>
                <a:spcPts val="0"/>
              </a:spcBef>
              <a:spcAft>
                <a:spcPts val="0"/>
              </a:spcAft>
              <a:buNone/>
            </a:pPr>
            <a:r>
              <a:rPr lang="es" b="1">
                <a:solidFill>
                  <a:srgbClr val="FFFFFF"/>
                </a:solidFill>
              </a:rPr>
              <a:t>personalizados</a:t>
            </a:r>
            <a:endParaRPr b="1">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9"/>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sp>
        <p:nvSpPr>
          <p:cNvPr id="141" name="Google Shape;141;p29"/>
          <p:cNvSpPr txBox="1"/>
          <p:nvPr/>
        </p:nvSpPr>
        <p:spPr>
          <a:xfrm>
            <a:off x="1515775" y="148675"/>
            <a:ext cx="5062200" cy="867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900"/>
              <a:buFont typeface="Arial"/>
              <a:buNone/>
            </a:pPr>
            <a:endParaRPr sz="2400" b="1" i="0" u="none" strike="noStrike" cap="none">
              <a:latin typeface="Franklin Gothic"/>
              <a:ea typeface="Franklin Gothic"/>
              <a:cs typeface="Franklin Gothic"/>
              <a:sym typeface="Franklin Gothic"/>
            </a:endParaRPr>
          </a:p>
        </p:txBody>
      </p:sp>
      <p:sp>
        <p:nvSpPr>
          <p:cNvPr id="142" name="Google Shape;142;p29"/>
          <p:cNvSpPr/>
          <p:nvPr/>
        </p:nvSpPr>
        <p:spPr>
          <a:xfrm>
            <a:off x="0" y="-1300"/>
            <a:ext cx="5164800" cy="499500"/>
          </a:xfrm>
          <a:prstGeom prst="rect">
            <a:avLst/>
          </a:prstGeom>
          <a:solidFill>
            <a:srgbClr val="BFDDD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900"/>
              <a:buFont typeface="Arial"/>
              <a:buNone/>
            </a:pPr>
            <a:r>
              <a:rPr lang="es" sz="2400" b="1">
                <a:solidFill>
                  <a:schemeClr val="lt1"/>
                </a:solidFill>
                <a:latin typeface="Franklin Gothic"/>
                <a:ea typeface="Franklin Gothic"/>
                <a:cs typeface="Franklin Gothic"/>
                <a:sym typeface="Franklin Gothic"/>
              </a:rPr>
              <a:t>TIPOS </a:t>
            </a:r>
            <a:endParaRPr sz="1400" b="0" i="0" u="none" strike="noStrike" cap="none">
              <a:solidFill>
                <a:srgbClr val="000000"/>
              </a:solidFill>
              <a:latin typeface="Arial"/>
              <a:ea typeface="Arial"/>
              <a:cs typeface="Arial"/>
              <a:sym typeface="Arial"/>
            </a:endParaRPr>
          </a:p>
        </p:txBody>
      </p:sp>
      <p:sp>
        <p:nvSpPr>
          <p:cNvPr id="143" name="Google Shape;143;p29"/>
          <p:cNvSpPr/>
          <p:nvPr/>
        </p:nvSpPr>
        <p:spPr>
          <a:xfrm>
            <a:off x="0" y="-1300"/>
            <a:ext cx="5164800" cy="580500"/>
          </a:xfrm>
          <a:prstGeom prst="rect">
            <a:avLst/>
          </a:prstGeom>
          <a:solidFill>
            <a:srgbClr val="BFDDD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900"/>
              <a:buFont typeface="Arial"/>
              <a:buNone/>
            </a:pPr>
            <a:r>
              <a:rPr lang="es" sz="2400" b="1">
                <a:solidFill>
                  <a:schemeClr val="lt1"/>
                </a:solidFill>
                <a:latin typeface="Franklin Gothic"/>
                <a:ea typeface="Franklin Gothic"/>
                <a:cs typeface="Franklin Gothic"/>
                <a:sym typeface="Franklin Gothic"/>
              </a:rPr>
              <a:t>PUBLICIDAD DIRECTA </a:t>
            </a:r>
            <a:endParaRPr sz="1400" b="0" i="0" u="none" strike="noStrike" cap="none">
              <a:solidFill>
                <a:srgbClr val="000000"/>
              </a:solidFill>
              <a:latin typeface="Arial"/>
              <a:ea typeface="Arial"/>
              <a:cs typeface="Arial"/>
              <a:sym typeface="Arial"/>
            </a:endParaRPr>
          </a:p>
        </p:txBody>
      </p:sp>
      <p:sp>
        <p:nvSpPr>
          <p:cNvPr id="144" name="Google Shape;144;p29"/>
          <p:cNvSpPr txBox="1"/>
          <p:nvPr/>
        </p:nvSpPr>
        <p:spPr>
          <a:xfrm>
            <a:off x="268338" y="658775"/>
            <a:ext cx="8607300" cy="644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s">
                <a:solidFill>
                  <a:schemeClr val="dk1"/>
                </a:solidFill>
                <a:latin typeface="Cambria"/>
                <a:ea typeface="Cambria"/>
                <a:cs typeface="Cambria"/>
                <a:sym typeface="Cambria"/>
              </a:rPr>
              <a:t>Conjunto de técnicas y de medios empleados para entrar en contacto, de forma directa, con el consumidor potencial a fin de venderle un producto. Estos son algunos ejemplos:</a:t>
            </a:r>
            <a:endParaRPr/>
          </a:p>
        </p:txBody>
      </p:sp>
      <p:graphicFrame>
        <p:nvGraphicFramePr>
          <p:cNvPr id="145" name="Google Shape;145;p29"/>
          <p:cNvGraphicFramePr/>
          <p:nvPr/>
        </p:nvGraphicFramePr>
        <p:xfrm>
          <a:off x="79638" y="1382760"/>
          <a:ext cx="8893975" cy="3787590"/>
        </p:xfrm>
        <a:graphic>
          <a:graphicData uri="http://schemas.openxmlformats.org/drawingml/2006/table">
            <a:tbl>
              <a:tblPr>
                <a:noFill/>
                <a:tableStyleId>{B53FD830-7899-4453-BDFC-8D7153E5D969}</a:tableStyleId>
              </a:tblPr>
              <a:tblGrid>
                <a:gridCol w="3143750">
                  <a:extLst>
                    <a:ext uri="{9D8B030D-6E8A-4147-A177-3AD203B41FA5}">
                      <a16:colId xmlns:a16="http://schemas.microsoft.com/office/drawing/2014/main" val="20000"/>
                    </a:ext>
                  </a:extLst>
                </a:gridCol>
                <a:gridCol w="5750225">
                  <a:extLst>
                    <a:ext uri="{9D8B030D-6E8A-4147-A177-3AD203B41FA5}">
                      <a16:colId xmlns:a16="http://schemas.microsoft.com/office/drawing/2014/main" val="20001"/>
                    </a:ext>
                  </a:extLst>
                </a:gridCol>
              </a:tblGrid>
              <a:tr h="641000">
                <a:tc>
                  <a:txBody>
                    <a:bodyPr/>
                    <a:lstStyle/>
                    <a:p>
                      <a:pPr marL="457200" lvl="0" indent="-342900" algn="l" rtl="0">
                        <a:spcBef>
                          <a:spcPts val="0"/>
                        </a:spcBef>
                        <a:spcAft>
                          <a:spcPts val="0"/>
                        </a:spcAft>
                        <a:buClr>
                          <a:srgbClr val="54457D"/>
                        </a:buClr>
                        <a:buSzPts val="1800"/>
                        <a:buFont typeface="Cambria"/>
                        <a:buChar char="★"/>
                      </a:pPr>
                      <a:r>
                        <a:rPr lang="es">
                          <a:latin typeface="Cambria"/>
                          <a:ea typeface="Cambria"/>
                          <a:cs typeface="Cambria"/>
                          <a:sym typeface="Cambria"/>
                        </a:rPr>
                        <a:t>Banners o display </a:t>
                      </a:r>
                      <a:endParaRPr/>
                    </a:p>
                  </a:txBody>
                  <a:tcPr marL="91425" marR="91425" marT="91425" marB="91425">
                    <a:solidFill>
                      <a:srgbClr val="A2D6A8"/>
                    </a:solidFill>
                  </a:tcPr>
                </a:tc>
                <a:tc>
                  <a:txBody>
                    <a:bodyPr/>
                    <a:lstStyle/>
                    <a:p>
                      <a:pPr marL="0" lvl="0" indent="0" algn="l" rtl="0">
                        <a:spcBef>
                          <a:spcPts val="0"/>
                        </a:spcBef>
                        <a:spcAft>
                          <a:spcPts val="0"/>
                        </a:spcAft>
                        <a:buNone/>
                      </a:pPr>
                      <a:r>
                        <a:rPr lang="es">
                          <a:latin typeface="Cambria"/>
                          <a:ea typeface="Cambria"/>
                          <a:cs typeface="Cambria"/>
                          <a:sym typeface="Cambria"/>
                        </a:rPr>
                        <a:t>mensajes llamativos e imágenes animadas que rodean los contenidos de algunas páginas web</a:t>
                      </a:r>
                      <a:endParaRPr/>
                    </a:p>
                  </a:txBody>
                  <a:tcPr marL="91425" marR="91425" marT="91425" marB="91425">
                    <a:solidFill>
                      <a:srgbClr val="F2F2F2"/>
                    </a:solidFill>
                  </a:tcPr>
                </a:tc>
                <a:extLst>
                  <a:ext uri="{0D108BD9-81ED-4DB2-BD59-A6C34878D82A}">
                    <a16:rowId xmlns:a16="http://schemas.microsoft.com/office/drawing/2014/main" val="10000"/>
                  </a:ext>
                </a:extLst>
              </a:tr>
              <a:tr h="1009475">
                <a:tc>
                  <a:txBody>
                    <a:bodyPr/>
                    <a:lstStyle/>
                    <a:p>
                      <a:pPr marL="457200" lvl="0" indent="-342900" algn="l" rtl="0">
                        <a:spcBef>
                          <a:spcPts val="0"/>
                        </a:spcBef>
                        <a:spcAft>
                          <a:spcPts val="0"/>
                        </a:spcAft>
                        <a:buClr>
                          <a:srgbClr val="281D51"/>
                        </a:buClr>
                        <a:buSzPts val="1800"/>
                        <a:buFont typeface="Cambria"/>
                        <a:buChar char="★"/>
                      </a:pPr>
                      <a:r>
                        <a:rPr lang="es">
                          <a:latin typeface="Cambria"/>
                          <a:ea typeface="Cambria"/>
                          <a:cs typeface="Cambria"/>
                          <a:sym typeface="Cambria"/>
                        </a:rPr>
                        <a:t>Correo electrónico</a:t>
                      </a:r>
                      <a:endParaRPr/>
                    </a:p>
                  </a:txBody>
                  <a:tcPr marL="91425" marR="91425" marT="91425" marB="91425">
                    <a:solidFill>
                      <a:srgbClr val="A2D6A8"/>
                    </a:solidFill>
                  </a:tcPr>
                </a:tc>
                <a:tc>
                  <a:txBody>
                    <a:bodyPr/>
                    <a:lstStyle/>
                    <a:p>
                      <a:pPr marL="0" lvl="0" indent="0" algn="l" rtl="0">
                        <a:spcBef>
                          <a:spcPts val="0"/>
                        </a:spcBef>
                        <a:spcAft>
                          <a:spcPts val="0"/>
                        </a:spcAft>
                        <a:buNone/>
                      </a:pPr>
                      <a:r>
                        <a:rPr lang="es">
                          <a:latin typeface="Cambria"/>
                          <a:ea typeface="Cambria"/>
                          <a:cs typeface="Cambria"/>
                          <a:sym typeface="Cambria"/>
                        </a:rPr>
                        <a:t>en algún momento te suscribiste y aceptaste que te enviaran publicidad, ofertas y noticias. Posibles soluciones son: marcar como spam o cancelar las suscripciones, bien una a una o bien con la ayuda de plataformas como </a:t>
                      </a:r>
                      <a:r>
                        <a:rPr lang="es" u="sng">
                          <a:latin typeface="Cambria"/>
                          <a:ea typeface="Cambria"/>
                          <a:cs typeface="Cambria"/>
                          <a:sym typeface="Cambria"/>
                          <a:hlinkClick r:id="rId3"/>
                        </a:rPr>
                        <a:t>Unroll.Me</a:t>
                      </a:r>
                      <a:endParaRPr>
                        <a:latin typeface="Cambria"/>
                        <a:ea typeface="Cambria"/>
                        <a:cs typeface="Cambria"/>
                        <a:sym typeface="Cambria"/>
                      </a:endParaRPr>
                    </a:p>
                  </a:txBody>
                  <a:tcPr marL="91425" marR="91425" marT="91425" marB="91425">
                    <a:solidFill>
                      <a:srgbClr val="F2F2F2"/>
                    </a:solidFill>
                  </a:tcPr>
                </a:tc>
                <a:extLst>
                  <a:ext uri="{0D108BD9-81ED-4DB2-BD59-A6C34878D82A}">
                    <a16:rowId xmlns:a16="http://schemas.microsoft.com/office/drawing/2014/main" val="10001"/>
                  </a:ext>
                </a:extLst>
              </a:tr>
              <a:tr h="696450">
                <a:tc>
                  <a:txBody>
                    <a:bodyPr/>
                    <a:lstStyle/>
                    <a:p>
                      <a:pPr marL="457200" lvl="0" indent="-342900" algn="l" rtl="0">
                        <a:spcBef>
                          <a:spcPts val="0"/>
                        </a:spcBef>
                        <a:spcAft>
                          <a:spcPts val="0"/>
                        </a:spcAft>
                        <a:buClr>
                          <a:srgbClr val="281D51"/>
                        </a:buClr>
                        <a:buSzPts val="1800"/>
                        <a:buFont typeface="Cambria"/>
                        <a:buChar char="★"/>
                      </a:pPr>
                      <a:r>
                        <a:rPr lang="es">
                          <a:latin typeface="Cambria"/>
                          <a:ea typeface="Cambria"/>
                          <a:cs typeface="Cambria"/>
                          <a:sym typeface="Cambria"/>
                        </a:rPr>
                        <a:t>Ventanas emergentes o pop-ups </a:t>
                      </a:r>
                      <a:endParaRPr>
                        <a:latin typeface="Cambria"/>
                        <a:ea typeface="Cambria"/>
                        <a:cs typeface="Cambria"/>
                        <a:sym typeface="Cambria"/>
                      </a:endParaRPr>
                    </a:p>
                    <a:p>
                      <a:pPr marL="0" lvl="0" indent="0" algn="l" rtl="0">
                        <a:spcBef>
                          <a:spcPts val="0"/>
                        </a:spcBef>
                        <a:spcAft>
                          <a:spcPts val="0"/>
                        </a:spcAft>
                        <a:buNone/>
                      </a:pPr>
                      <a:endParaRPr/>
                    </a:p>
                  </a:txBody>
                  <a:tcPr marL="91425" marR="91425" marT="91425" marB="91425">
                    <a:solidFill>
                      <a:srgbClr val="A2D6A8"/>
                    </a:solidFill>
                  </a:tcPr>
                </a:tc>
                <a:tc>
                  <a:txBody>
                    <a:bodyPr/>
                    <a:lstStyle/>
                    <a:p>
                      <a:pPr marL="0" lvl="0" indent="0" algn="l" rtl="0">
                        <a:spcBef>
                          <a:spcPts val="0"/>
                        </a:spcBef>
                        <a:spcAft>
                          <a:spcPts val="0"/>
                        </a:spcAft>
                        <a:buNone/>
                      </a:pPr>
                      <a:r>
                        <a:rPr lang="es">
                          <a:latin typeface="Cambria"/>
                          <a:ea typeface="Cambria"/>
                          <a:cs typeface="Cambria"/>
                          <a:sym typeface="Cambria"/>
                        </a:rPr>
                        <a:t>imágenes o vídeos que aparecen de forma repentina en un navegador web o en la pantalla del ordenador</a:t>
                      </a:r>
                      <a:endParaRPr/>
                    </a:p>
                  </a:txBody>
                  <a:tcPr marL="91425" marR="91425" marT="91425" marB="91425">
                    <a:solidFill>
                      <a:srgbClr val="F2F2F2"/>
                    </a:solidFill>
                  </a:tcPr>
                </a:tc>
                <a:extLst>
                  <a:ext uri="{0D108BD9-81ED-4DB2-BD59-A6C34878D82A}">
                    <a16:rowId xmlns:a16="http://schemas.microsoft.com/office/drawing/2014/main" val="10002"/>
                  </a:ext>
                </a:extLst>
              </a:tr>
              <a:tr h="841900">
                <a:tc>
                  <a:txBody>
                    <a:bodyPr/>
                    <a:lstStyle/>
                    <a:p>
                      <a:pPr marL="457200" lvl="0" indent="-342900" algn="l" rtl="0">
                        <a:spcBef>
                          <a:spcPts val="0"/>
                        </a:spcBef>
                        <a:spcAft>
                          <a:spcPts val="0"/>
                        </a:spcAft>
                        <a:buClr>
                          <a:srgbClr val="281D51"/>
                        </a:buClr>
                        <a:buSzPts val="1800"/>
                        <a:buFont typeface="Cambria"/>
                        <a:buChar char="★"/>
                      </a:pPr>
                      <a:r>
                        <a:rPr lang="es">
                          <a:latin typeface="Cambria"/>
                          <a:ea typeface="Cambria"/>
                          <a:cs typeface="Cambria"/>
                          <a:sym typeface="Cambria"/>
                        </a:rPr>
                        <a:t>Resultados patrocinados </a:t>
                      </a:r>
                      <a:endParaRPr>
                        <a:latin typeface="Cambria"/>
                        <a:ea typeface="Cambria"/>
                        <a:cs typeface="Cambria"/>
                        <a:sym typeface="Cambria"/>
                      </a:endParaRPr>
                    </a:p>
                    <a:p>
                      <a:pPr marL="0" lvl="0" indent="0" algn="l" rtl="0">
                        <a:spcBef>
                          <a:spcPts val="0"/>
                        </a:spcBef>
                        <a:spcAft>
                          <a:spcPts val="0"/>
                        </a:spcAft>
                        <a:buNone/>
                      </a:pPr>
                      <a:endParaRPr/>
                    </a:p>
                  </a:txBody>
                  <a:tcPr marL="91425" marR="91425" marT="91425" marB="91425">
                    <a:solidFill>
                      <a:srgbClr val="A2D6A8"/>
                    </a:solidFill>
                  </a:tcPr>
                </a:tc>
                <a:tc>
                  <a:txBody>
                    <a:bodyPr/>
                    <a:lstStyle/>
                    <a:p>
                      <a:pPr marL="0" lvl="0" indent="0" algn="l" rtl="0">
                        <a:spcBef>
                          <a:spcPts val="0"/>
                        </a:spcBef>
                        <a:spcAft>
                          <a:spcPts val="0"/>
                        </a:spcAft>
                        <a:buNone/>
                      </a:pPr>
                      <a:r>
                        <a:rPr lang="es">
                          <a:latin typeface="Cambria"/>
                          <a:ea typeface="Cambria"/>
                          <a:cs typeface="Cambria"/>
                          <a:sym typeface="Cambria"/>
                        </a:rPr>
                        <a:t>anuncios camuflados como si fueran resultados de una búsqueda o contenido relacionado, llevan alguna indicación como “anuncio”, </a:t>
                      </a:r>
                      <a:r>
                        <a:rPr lang="es" i="1">
                          <a:latin typeface="Cambria"/>
                          <a:ea typeface="Cambria"/>
                          <a:cs typeface="Cambria"/>
                          <a:sym typeface="Cambria"/>
                        </a:rPr>
                        <a:t>“ad”</a:t>
                      </a:r>
                      <a:r>
                        <a:rPr lang="es">
                          <a:latin typeface="Cambria"/>
                          <a:ea typeface="Cambria"/>
                          <a:cs typeface="Cambria"/>
                          <a:sym typeface="Cambria"/>
                        </a:rPr>
                        <a:t>, “patrocinado”...</a:t>
                      </a:r>
                      <a:endParaRPr/>
                    </a:p>
                  </a:txBody>
                  <a:tcPr marL="91425" marR="91425" marT="91425" marB="91425">
                    <a:solidFill>
                      <a:srgbClr val="F2F2F2"/>
                    </a:solidFill>
                  </a:tcPr>
                </a:tc>
                <a:extLst>
                  <a:ext uri="{0D108BD9-81ED-4DB2-BD59-A6C34878D82A}">
                    <a16:rowId xmlns:a16="http://schemas.microsoft.com/office/drawing/2014/main" val="10003"/>
                  </a:ext>
                </a:extLst>
              </a:tr>
              <a:tr h="571950">
                <a:tc>
                  <a:txBody>
                    <a:bodyPr/>
                    <a:lstStyle/>
                    <a:p>
                      <a:pPr marL="457200" lvl="0" indent="-342900" algn="l" rtl="0">
                        <a:spcBef>
                          <a:spcPts val="0"/>
                        </a:spcBef>
                        <a:spcAft>
                          <a:spcPts val="0"/>
                        </a:spcAft>
                        <a:buClr>
                          <a:srgbClr val="281D51"/>
                        </a:buClr>
                        <a:buSzPts val="1800"/>
                        <a:buFont typeface="Cambria"/>
                        <a:buChar char="★"/>
                      </a:pPr>
                      <a:r>
                        <a:rPr lang="es">
                          <a:latin typeface="Cambria"/>
                          <a:ea typeface="Cambria"/>
                          <a:cs typeface="Cambria"/>
                          <a:sym typeface="Cambria"/>
                        </a:rPr>
                        <a:t>Vídeos cortos </a:t>
                      </a:r>
                      <a:endParaRPr/>
                    </a:p>
                  </a:txBody>
                  <a:tcPr marL="91425" marR="91425" marT="91425" marB="91425">
                    <a:solidFill>
                      <a:srgbClr val="A2D6A8"/>
                    </a:solidFill>
                  </a:tcPr>
                </a:tc>
                <a:tc>
                  <a:txBody>
                    <a:bodyPr/>
                    <a:lstStyle/>
                    <a:p>
                      <a:pPr marL="0" lvl="0" indent="0" algn="l" rtl="0">
                        <a:spcBef>
                          <a:spcPts val="0"/>
                        </a:spcBef>
                        <a:spcAft>
                          <a:spcPts val="0"/>
                        </a:spcAft>
                        <a:buNone/>
                      </a:pPr>
                      <a:r>
                        <a:rPr lang="es">
                          <a:latin typeface="Cambria"/>
                          <a:ea typeface="Cambria"/>
                          <a:cs typeface="Cambria"/>
                          <a:sym typeface="Cambria"/>
                        </a:rPr>
                        <a:t>que hay que ver obligatoriamente antes del vídeo elegido</a:t>
                      </a:r>
                      <a:endParaRPr/>
                    </a:p>
                  </a:txBody>
                  <a:tcPr marL="91425" marR="91425" marT="91425" marB="91425">
                    <a:solidFill>
                      <a:srgbClr val="F2F2F2"/>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graphicFrame>
        <p:nvGraphicFramePr>
          <p:cNvPr id="150" name="Google Shape;150;p30"/>
          <p:cNvGraphicFramePr/>
          <p:nvPr/>
        </p:nvGraphicFramePr>
        <p:xfrm>
          <a:off x="762863" y="1233175"/>
          <a:ext cx="7482275" cy="2556300"/>
        </p:xfrm>
        <a:graphic>
          <a:graphicData uri="http://schemas.openxmlformats.org/drawingml/2006/table">
            <a:tbl>
              <a:tblPr>
                <a:noFill/>
                <a:tableStyleId>{67A37908-41BA-460B-BDBC-0B4539EC6763}</a:tableStyleId>
              </a:tblPr>
              <a:tblGrid>
                <a:gridCol w="7482275">
                  <a:extLst>
                    <a:ext uri="{9D8B030D-6E8A-4147-A177-3AD203B41FA5}">
                      <a16:colId xmlns:a16="http://schemas.microsoft.com/office/drawing/2014/main" val="20000"/>
                    </a:ext>
                  </a:extLst>
                </a:gridCol>
              </a:tblGrid>
              <a:tr h="2556300">
                <a:tc>
                  <a:txBody>
                    <a:bodyPr/>
                    <a:lstStyle/>
                    <a:p>
                      <a:pPr marL="457200" lvl="0" indent="0" algn="l" rtl="0">
                        <a:spcBef>
                          <a:spcPts val="0"/>
                        </a:spcBef>
                        <a:spcAft>
                          <a:spcPts val="0"/>
                        </a:spcAft>
                        <a:buClr>
                          <a:schemeClr val="dk1"/>
                        </a:buClr>
                        <a:buSzPts val="1400"/>
                        <a:buFont typeface="Arial"/>
                        <a:buNone/>
                      </a:pPr>
                      <a:endParaRPr>
                        <a:solidFill>
                          <a:schemeClr val="dk1"/>
                        </a:solidFill>
                        <a:latin typeface="Cambria"/>
                        <a:ea typeface="Cambria"/>
                        <a:cs typeface="Cambria"/>
                        <a:sym typeface="Cambria"/>
                      </a:endParaRPr>
                    </a:p>
                    <a:p>
                      <a:pPr marL="457200" lvl="0" indent="0" algn="l" rtl="0">
                        <a:spcBef>
                          <a:spcPts val="0"/>
                        </a:spcBef>
                        <a:spcAft>
                          <a:spcPts val="0"/>
                        </a:spcAft>
                        <a:buClr>
                          <a:schemeClr val="dk1"/>
                        </a:buClr>
                        <a:buSzPts val="1400"/>
                        <a:buFont typeface="Arial"/>
                        <a:buNone/>
                      </a:pPr>
                      <a:endParaRPr>
                        <a:latin typeface="Cambria"/>
                        <a:ea typeface="Cambria"/>
                        <a:cs typeface="Cambria"/>
                        <a:sym typeface="Cambria"/>
                      </a:endParaRPr>
                    </a:p>
                    <a:p>
                      <a:pPr marL="457200" marR="0" lvl="0" indent="-355600" algn="l" rtl="0">
                        <a:lnSpc>
                          <a:spcPct val="100000"/>
                        </a:lnSpc>
                        <a:spcBef>
                          <a:spcPts val="0"/>
                        </a:spcBef>
                        <a:spcAft>
                          <a:spcPts val="0"/>
                        </a:spcAft>
                        <a:buClr>
                          <a:srgbClr val="000000"/>
                        </a:buClr>
                        <a:buSzPts val="2000"/>
                        <a:buFont typeface="Cambria"/>
                        <a:buChar char="★"/>
                      </a:pPr>
                      <a:r>
                        <a:rPr lang="es">
                          <a:latin typeface="Cambria"/>
                          <a:ea typeface="Cambria"/>
                          <a:cs typeface="Cambria"/>
                          <a:sym typeface="Cambria"/>
                        </a:rPr>
                        <a:t>No se dirige personalmente a cada consumidor, sino que utiliza los medios de comunicación masiva, en este caso Internet, para hacer llegar su mensaje.  En esta categoría se podrían incluir los vídeos en redes sociales de bloggers, youtubers y otras personas </a:t>
                      </a:r>
                      <a:r>
                        <a:rPr lang="es" i="1">
                          <a:latin typeface="Cambria"/>
                          <a:ea typeface="Cambria"/>
                          <a:cs typeface="Cambria"/>
                          <a:sym typeface="Cambria"/>
                        </a:rPr>
                        <a:t>influencers</a:t>
                      </a:r>
                      <a:r>
                        <a:rPr lang="es">
                          <a:latin typeface="Cambria"/>
                          <a:ea typeface="Cambria"/>
                          <a:cs typeface="Cambria"/>
                          <a:sym typeface="Cambria"/>
                        </a:rPr>
                        <a:t>. El contenido es variado: compras, explicaciones, </a:t>
                      </a:r>
                      <a:r>
                        <a:rPr lang="es" i="1">
                          <a:latin typeface="Cambria"/>
                          <a:ea typeface="Cambria"/>
                          <a:cs typeface="Cambria"/>
                          <a:sym typeface="Cambria"/>
                        </a:rPr>
                        <a:t>unboxing</a:t>
                      </a:r>
                      <a:r>
                        <a:rPr lang="es">
                          <a:latin typeface="Cambria"/>
                          <a:ea typeface="Cambria"/>
                          <a:cs typeface="Cambria"/>
                          <a:sym typeface="Cambria"/>
                        </a:rPr>
                        <a:t>, comparativas de productos...</a:t>
                      </a:r>
                      <a:endParaRPr>
                        <a:latin typeface="Cambria"/>
                        <a:ea typeface="Cambria"/>
                        <a:cs typeface="Cambria"/>
                        <a:sym typeface="Cambria"/>
                      </a:endParaRPr>
                    </a:p>
                    <a:p>
                      <a:pPr marL="457200" marR="0" lvl="0" indent="0" algn="l" rtl="0">
                        <a:lnSpc>
                          <a:spcPct val="100000"/>
                        </a:lnSpc>
                        <a:spcBef>
                          <a:spcPts val="0"/>
                        </a:spcBef>
                        <a:spcAft>
                          <a:spcPts val="0"/>
                        </a:spcAft>
                        <a:buNone/>
                      </a:pPr>
                      <a:endParaRPr>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r>
                        <a:rPr lang="es">
                          <a:latin typeface="Cambria"/>
                          <a:ea typeface="Cambria"/>
                          <a:cs typeface="Cambria"/>
                          <a:sym typeface="Cambria"/>
                        </a:rPr>
                        <a:t>En algunas ocasiones, este tipo de contenidos pueden contar con el apoyo y patrocinio de las marcas.</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151" name="Google Shape;151;p30"/>
          <p:cNvSpPr/>
          <p:nvPr/>
        </p:nvSpPr>
        <p:spPr>
          <a:xfrm>
            <a:off x="0" y="-1300"/>
            <a:ext cx="5164800" cy="706200"/>
          </a:xfrm>
          <a:prstGeom prst="rect">
            <a:avLst/>
          </a:prstGeom>
          <a:solidFill>
            <a:srgbClr val="BFDDD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900"/>
              <a:buFont typeface="Arial"/>
              <a:buNone/>
            </a:pPr>
            <a:r>
              <a:rPr lang="es" sz="2400" b="1">
                <a:solidFill>
                  <a:schemeClr val="lt1"/>
                </a:solidFill>
                <a:latin typeface="Franklin Gothic"/>
                <a:ea typeface="Franklin Gothic"/>
                <a:cs typeface="Franklin Gothic"/>
                <a:sym typeface="Franklin Gothic"/>
              </a:rPr>
              <a:t>PUBLICIDAD INDIRECTA </a:t>
            </a:r>
            <a:endParaRPr sz="1400" b="0" i="0" u="none" strike="noStrike" cap="none">
              <a:solidFill>
                <a:srgbClr val="000000"/>
              </a:solidFill>
              <a:latin typeface="Arial"/>
              <a:ea typeface="Arial"/>
              <a:cs typeface="Arial"/>
              <a:sym typeface="Arial"/>
            </a:endParaRPr>
          </a:p>
        </p:txBody>
      </p:sp>
      <p:sp>
        <p:nvSpPr>
          <p:cNvPr id="152" name="Google Shape;152;p30"/>
          <p:cNvSpPr txBox="1"/>
          <p:nvPr/>
        </p:nvSpPr>
        <p:spPr>
          <a:xfrm>
            <a:off x="2561525" y="4060800"/>
            <a:ext cx="3885000" cy="706200"/>
          </a:xfrm>
          <a:prstGeom prst="rect">
            <a:avLst/>
          </a:prstGeom>
          <a:solidFill>
            <a:srgbClr val="A2D6A8"/>
          </a:solidFill>
          <a:ln w="28575" cap="flat" cmpd="sng">
            <a:solidFill>
              <a:srgbClr val="54457D"/>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600" b="1" i="1">
                <a:solidFill>
                  <a:schemeClr val="dk1"/>
                </a:solidFill>
                <a:latin typeface="Franklin Gothic"/>
                <a:ea typeface="Franklin Gothic"/>
                <a:cs typeface="Franklin Gothic"/>
                <a:sym typeface="Franklin Gothic"/>
              </a:rPr>
              <a:t>Los contenidos publicitarios deben estar claramente identificados como tales</a:t>
            </a:r>
            <a:endParaRPr/>
          </a:p>
        </p:txBody>
      </p:sp>
      <p:pic>
        <p:nvPicPr>
          <p:cNvPr id="153" name="Google Shape;153;p30"/>
          <p:cNvPicPr preferRelativeResize="0"/>
          <p:nvPr/>
        </p:nvPicPr>
        <p:blipFill rotWithShape="1">
          <a:blip r:embed="rId3">
            <a:alphaModFix/>
          </a:blip>
          <a:srcRect/>
          <a:stretch/>
        </p:blipFill>
        <p:spPr>
          <a:xfrm rot="-773711">
            <a:off x="1683587" y="3991178"/>
            <a:ext cx="478455" cy="9258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graphicFrame>
        <p:nvGraphicFramePr>
          <p:cNvPr id="158" name="Google Shape;158;p31"/>
          <p:cNvGraphicFramePr/>
          <p:nvPr/>
        </p:nvGraphicFramePr>
        <p:xfrm>
          <a:off x="377088" y="1017500"/>
          <a:ext cx="8389800" cy="3626675"/>
        </p:xfrm>
        <a:graphic>
          <a:graphicData uri="http://schemas.openxmlformats.org/drawingml/2006/table">
            <a:tbl>
              <a:tblPr>
                <a:noFill/>
                <a:tableStyleId>{67A37908-41BA-460B-BDBC-0B4539EC6763}</a:tableStyleId>
              </a:tblPr>
              <a:tblGrid>
                <a:gridCol w="8389800">
                  <a:extLst>
                    <a:ext uri="{9D8B030D-6E8A-4147-A177-3AD203B41FA5}">
                      <a16:colId xmlns:a16="http://schemas.microsoft.com/office/drawing/2014/main" val="20000"/>
                    </a:ext>
                  </a:extLst>
                </a:gridCol>
              </a:tblGrid>
              <a:tr h="3626675">
                <a:tc>
                  <a:txBody>
                    <a:bodyPr/>
                    <a:lstStyle/>
                    <a:p>
                      <a:pPr marL="457200" marR="0" lvl="0" indent="-355600" algn="l" rtl="0">
                        <a:lnSpc>
                          <a:spcPct val="100000"/>
                        </a:lnSpc>
                        <a:spcBef>
                          <a:spcPts val="0"/>
                        </a:spcBef>
                        <a:spcAft>
                          <a:spcPts val="0"/>
                        </a:spcAft>
                        <a:buClr>
                          <a:srgbClr val="000000"/>
                        </a:buClr>
                        <a:buSzPts val="2000"/>
                        <a:buFont typeface="Cambria"/>
                        <a:buChar char="★"/>
                      </a:pPr>
                      <a:r>
                        <a:rPr lang="es">
                          <a:latin typeface="Cambria"/>
                          <a:ea typeface="Cambria"/>
                          <a:cs typeface="Cambria"/>
                          <a:sym typeface="Cambria"/>
                        </a:rPr>
                        <a:t>Las marcas pueden:</a:t>
                      </a:r>
                      <a:endParaRPr>
                        <a:latin typeface="Cambria"/>
                        <a:ea typeface="Cambria"/>
                        <a:cs typeface="Cambria"/>
                        <a:sym typeface="Cambria"/>
                      </a:endParaRPr>
                    </a:p>
                    <a:p>
                      <a:pPr marL="457200" marR="0" lvl="0" indent="0" algn="l" rtl="0">
                        <a:lnSpc>
                          <a:spcPct val="100000"/>
                        </a:lnSpc>
                        <a:spcBef>
                          <a:spcPts val="0"/>
                        </a:spcBef>
                        <a:spcAft>
                          <a:spcPts val="0"/>
                        </a:spcAft>
                        <a:buNone/>
                      </a:pPr>
                      <a:endParaRPr>
                        <a:latin typeface="Cambria"/>
                        <a:ea typeface="Cambria"/>
                        <a:cs typeface="Cambria"/>
                        <a:sym typeface="Cambria"/>
                      </a:endParaRPr>
                    </a:p>
                    <a:p>
                      <a:pPr marL="914400" marR="0" lvl="0" indent="-330200" algn="l" rtl="0">
                        <a:lnSpc>
                          <a:spcPct val="100000"/>
                        </a:lnSpc>
                        <a:spcBef>
                          <a:spcPts val="0"/>
                        </a:spcBef>
                        <a:spcAft>
                          <a:spcPts val="0"/>
                        </a:spcAft>
                        <a:buClr>
                          <a:srgbClr val="000000"/>
                        </a:buClr>
                        <a:buSzPts val="1600"/>
                        <a:buFont typeface="Cambria"/>
                        <a:buChar char="➔"/>
                      </a:pPr>
                      <a:r>
                        <a:rPr lang="es" b="1">
                          <a:latin typeface="Cambria"/>
                          <a:ea typeface="Cambria"/>
                          <a:cs typeface="Cambria"/>
                          <a:sym typeface="Cambria"/>
                        </a:rPr>
                        <a:t>recopilar los datos</a:t>
                      </a:r>
                      <a:r>
                        <a:rPr lang="es">
                          <a:latin typeface="Cambria"/>
                          <a:ea typeface="Cambria"/>
                          <a:cs typeface="Cambria"/>
                          <a:sym typeface="Cambria"/>
                        </a:rPr>
                        <a:t> personales que proporcionas al registrarte en una aplicación o en un juego en línea, al suscribirte a sus redes sociales, de las cookies de la visita a una web, etc. </a:t>
                      </a:r>
                      <a:endParaRPr>
                        <a:latin typeface="Cambria"/>
                        <a:ea typeface="Cambria"/>
                        <a:cs typeface="Cambria"/>
                        <a:sym typeface="Cambria"/>
                      </a:endParaRPr>
                    </a:p>
                    <a:p>
                      <a:pPr marL="914400" marR="0" lvl="0" indent="-330200" algn="l" rtl="0">
                        <a:lnSpc>
                          <a:spcPct val="100000"/>
                        </a:lnSpc>
                        <a:spcBef>
                          <a:spcPts val="0"/>
                        </a:spcBef>
                        <a:spcAft>
                          <a:spcPts val="0"/>
                        </a:spcAft>
                        <a:buClr>
                          <a:srgbClr val="000000"/>
                        </a:buClr>
                        <a:buSzPts val="1600"/>
                        <a:buFont typeface="Cambria"/>
                        <a:buChar char="➔"/>
                      </a:pPr>
                      <a:r>
                        <a:rPr lang="es" b="1">
                          <a:latin typeface="Cambria"/>
                          <a:ea typeface="Cambria"/>
                          <a:cs typeface="Cambria"/>
                          <a:sym typeface="Cambria"/>
                        </a:rPr>
                        <a:t>crear perfiles</a:t>
                      </a:r>
                      <a:r>
                        <a:rPr lang="es">
                          <a:latin typeface="Cambria"/>
                          <a:ea typeface="Cambria"/>
                          <a:cs typeface="Cambria"/>
                          <a:sym typeface="Cambria"/>
                        </a:rPr>
                        <a:t> de uso (gracias a los datos anteriores) con preferencias, enlaces que se siguen, respuestas que se dan a cuestionarios, etc. </a:t>
                      </a:r>
                      <a:endParaRPr>
                        <a:latin typeface="Cambria"/>
                        <a:ea typeface="Cambria"/>
                        <a:cs typeface="Cambria"/>
                        <a:sym typeface="Cambria"/>
                      </a:endParaRPr>
                    </a:p>
                    <a:p>
                      <a:pPr marL="914400" marR="0" lvl="0" indent="-330200" algn="l" rtl="0">
                        <a:lnSpc>
                          <a:spcPct val="100000"/>
                        </a:lnSpc>
                        <a:spcBef>
                          <a:spcPts val="0"/>
                        </a:spcBef>
                        <a:spcAft>
                          <a:spcPts val="0"/>
                        </a:spcAft>
                        <a:buClr>
                          <a:srgbClr val="000000"/>
                        </a:buClr>
                        <a:buSzPts val="1600"/>
                        <a:buFont typeface="Cambria"/>
                        <a:buChar char="➔"/>
                      </a:pPr>
                      <a:r>
                        <a:rPr lang="es">
                          <a:latin typeface="Cambria"/>
                          <a:ea typeface="Cambria"/>
                          <a:cs typeface="Cambria"/>
                          <a:sym typeface="Cambria"/>
                        </a:rPr>
                        <a:t>explotar esta información generando </a:t>
                      </a:r>
                      <a:r>
                        <a:rPr lang="es" b="1">
                          <a:latin typeface="Cambria"/>
                          <a:ea typeface="Cambria"/>
                          <a:cs typeface="Cambria"/>
                          <a:sym typeface="Cambria"/>
                        </a:rPr>
                        <a:t>anuncios personalizados</a:t>
                      </a:r>
                      <a:r>
                        <a:rPr lang="es">
                          <a:latin typeface="Cambria"/>
                          <a:ea typeface="Cambria"/>
                          <a:cs typeface="Cambria"/>
                          <a:sym typeface="Cambria"/>
                        </a:rPr>
                        <a:t> que se mostrarán por cualquier medio posible (por ejemplo, cuando después de mirar un coche en una tienda en línea, nos aparecen anuncios relacionados con esa tienda o con el coche en cualquier otra página web).</a:t>
                      </a:r>
                      <a:endParaRPr>
                        <a:latin typeface="Cambria"/>
                        <a:ea typeface="Cambria"/>
                        <a:cs typeface="Cambria"/>
                        <a:sym typeface="Cambria"/>
                      </a:endParaRPr>
                    </a:p>
                    <a:p>
                      <a:pPr marL="457200" marR="0" lvl="0" indent="0" algn="l" rtl="0">
                        <a:lnSpc>
                          <a:spcPct val="100000"/>
                        </a:lnSpc>
                        <a:spcBef>
                          <a:spcPts val="0"/>
                        </a:spcBef>
                        <a:spcAft>
                          <a:spcPts val="0"/>
                        </a:spcAft>
                        <a:buNone/>
                      </a:pPr>
                      <a:endParaRPr>
                        <a:latin typeface="Cambria"/>
                        <a:ea typeface="Cambria"/>
                        <a:cs typeface="Cambria"/>
                        <a:sym typeface="Cambria"/>
                      </a:endParaRPr>
                    </a:p>
                    <a:p>
                      <a:pPr marL="457200" marR="0" lvl="0" indent="-355600" algn="l" rtl="0">
                        <a:lnSpc>
                          <a:spcPct val="100000"/>
                        </a:lnSpc>
                        <a:spcBef>
                          <a:spcPts val="0"/>
                        </a:spcBef>
                        <a:spcAft>
                          <a:spcPts val="0"/>
                        </a:spcAft>
                        <a:buClr>
                          <a:srgbClr val="000000"/>
                        </a:buClr>
                        <a:buSzPts val="2000"/>
                        <a:buFont typeface="Cambria"/>
                        <a:buChar char="★"/>
                      </a:pPr>
                      <a:r>
                        <a:rPr lang="es">
                          <a:latin typeface="Cambria"/>
                          <a:ea typeface="Cambria"/>
                          <a:cs typeface="Cambria"/>
                          <a:sym typeface="Cambria"/>
                        </a:rPr>
                        <a:t>En las </a:t>
                      </a:r>
                      <a:r>
                        <a:rPr lang="es" b="1">
                          <a:latin typeface="Cambria"/>
                          <a:ea typeface="Cambria"/>
                          <a:cs typeface="Cambria"/>
                          <a:sym typeface="Cambria"/>
                        </a:rPr>
                        <a:t>redes sociales</a:t>
                      </a:r>
                      <a:r>
                        <a:rPr lang="es">
                          <a:latin typeface="Cambria"/>
                          <a:ea typeface="Cambria"/>
                          <a:cs typeface="Cambria"/>
                          <a:sym typeface="Cambria"/>
                        </a:rPr>
                        <a:t>, el fenómeno de la publicidad personalizada es aún más relevante, dado el elevado grado de conocimiento que tienen de sus usuarios. No es posible evitar los anuncios, pero sí se puede elegir cómo gestionarlos a través de una opción denominada habitualmente “preferencias de anuncios” o “configuración de anuncios”.</a:t>
                      </a:r>
                      <a:endParaRPr>
                        <a:latin typeface="Cambria"/>
                        <a:ea typeface="Cambria"/>
                        <a:cs typeface="Cambria"/>
                        <a:sym typeface="Cambria"/>
                      </a:endParaRPr>
                    </a:p>
                    <a:p>
                      <a:pPr marL="457200" marR="0" lvl="0" indent="0" algn="l" rtl="0">
                        <a:lnSpc>
                          <a:spcPct val="100000"/>
                        </a:lnSpc>
                        <a:spcBef>
                          <a:spcPts val="0"/>
                        </a:spcBef>
                        <a:spcAft>
                          <a:spcPts val="0"/>
                        </a:spcAft>
                        <a:buNone/>
                      </a:pPr>
                      <a:endParaRPr>
                        <a:solidFill>
                          <a:srgbClr val="FFFFFF"/>
                        </a:solidFill>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159" name="Google Shape;159;p31"/>
          <p:cNvSpPr/>
          <p:nvPr/>
        </p:nvSpPr>
        <p:spPr>
          <a:xfrm>
            <a:off x="0" y="0"/>
            <a:ext cx="5164800" cy="706200"/>
          </a:xfrm>
          <a:prstGeom prst="rect">
            <a:avLst/>
          </a:prstGeom>
          <a:solidFill>
            <a:srgbClr val="BFDDD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900"/>
              <a:buFont typeface="Arial"/>
              <a:buNone/>
            </a:pPr>
            <a:r>
              <a:rPr lang="es" sz="2400" b="1">
                <a:solidFill>
                  <a:schemeClr val="lt1"/>
                </a:solidFill>
                <a:latin typeface="Franklin Gothic"/>
                <a:ea typeface="Franklin Gothic"/>
                <a:cs typeface="Franklin Gothic"/>
                <a:sym typeface="Franklin Gothic"/>
              </a:rPr>
              <a:t>ANUNCIOS PERSONALIZADOS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820</Words>
  <Application>Microsoft Office PowerPoint</Application>
  <PresentationFormat>Presentación en pantalla (16:9)</PresentationFormat>
  <Paragraphs>108</Paragraphs>
  <Slides>13</Slides>
  <Notes>11</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13</vt:i4>
      </vt:variant>
    </vt:vector>
  </HeadingPairs>
  <TitlesOfParts>
    <vt:vector size="22" baseType="lpstr">
      <vt:lpstr>Arial</vt:lpstr>
      <vt:lpstr>Franklin Gothic</vt:lpstr>
      <vt:lpstr>Calibri</vt:lpstr>
      <vt:lpstr>Verdana</vt:lpstr>
      <vt:lpstr>Bliss Pro</vt:lpstr>
      <vt:lpstr>Candara</vt:lpstr>
      <vt:lpstr>Cambria</vt:lpstr>
      <vt:lpstr>Simple Light</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2</cp:revision>
  <dcterms:modified xsi:type="dcterms:W3CDTF">2019-10-18T13:54:38Z</dcterms:modified>
</cp:coreProperties>
</file>